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8" r:id="rId2"/>
  </p:sldIdLst>
  <p:sldSz cx="12192000" cy="6858000"/>
  <p:notesSz cx="7010400" cy="9296400"/>
  <p:custDataLst>
    <p:tags r:id="rId5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uSina" initials="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7609"/>
    <a:srgbClr val="F39C12"/>
    <a:srgbClr val="F8C471"/>
    <a:srgbClr val="071A33"/>
    <a:srgbClr val="051325"/>
    <a:srgbClr val="0B2D59"/>
    <a:srgbClr val="0E3466"/>
    <a:srgbClr val="0B2951"/>
    <a:srgbClr val="144990"/>
    <a:srgbClr val="516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34" autoAdjust="0"/>
    <p:restoredTop sz="96433" autoAdjust="0"/>
  </p:normalViewPr>
  <p:slideViewPr>
    <p:cSldViewPr snapToGrid="0">
      <p:cViewPr varScale="1">
        <p:scale>
          <a:sx n="80" d="100"/>
          <a:sy n="80" d="100"/>
        </p:scale>
        <p:origin x="108" y="6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20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DC24EA-8346-4C8B-943C-AD383301A03D}" type="datetimeFigureOut">
              <a:rPr lang="id-ID" smtClean="0"/>
              <a:t>21/05/2018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CE71F5-2935-4BFA-B369-9FA3FAF55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5029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8D06E5-932C-4F36-8614-8789767FBCD2}" type="datetimeFigureOut">
              <a:rPr lang="id-ID" smtClean="0"/>
              <a:t>21/05/2018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C38DD1-33AA-4996-977A-42B26A155BB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593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20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94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6"/>
            <a:ext cx="1697847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5" y="2284946"/>
            <a:ext cx="1697847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6" y="2284946"/>
            <a:ext cx="1697847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6"/>
            <a:ext cx="1697847" cy="16978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7" name="Rectangle 16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8" name="Freeform 2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9" name="Group 28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30" name="Freeform 2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1" name="Freeform 3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2" name="Straight Connector 3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7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943475" y="1228727"/>
            <a:ext cx="2362200" cy="326072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401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22375" y="1945433"/>
            <a:ext cx="3106739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33785" y="1945433"/>
            <a:ext cx="3106739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858048" y="1945433"/>
            <a:ext cx="3106739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22375" y="4177347"/>
            <a:ext cx="3106739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533785" y="4177347"/>
            <a:ext cx="3106739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858048" y="4177347"/>
            <a:ext cx="3106739" cy="201621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Freeform 5"/>
          <p:cNvSpPr>
            <a:spLocks/>
          </p:cNvSpPr>
          <p:nvPr userDrawn="1"/>
        </p:nvSpPr>
        <p:spPr bwMode="auto">
          <a:xfrm flipH="1">
            <a:off x="9305256" y="2655845"/>
            <a:ext cx="1337469" cy="1337469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chemeClr val="accent2"/>
              </a:solidFill>
            </a:endParaRPr>
          </a:p>
        </p:txBody>
      </p:sp>
      <p:sp>
        <p:nvSpPr>
          <p:cNvPr id="18" name="Freeform 5"/>
          <p:cNvSpPr>
            <a:spLocks/>
          </p:cNvSpPr>
          <p:nvPr userDrawn="1"/>
        </p:nvSpPr>
        <p:spPr bwMode="auto">
          <a:xfrm flipH="1">
            <a:off x="10870156" y="3855256"/>
            <a:ext cx="521440" cy="521440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chemeClr val="accent2"/>
              </a:solidFill>
            </a:endParaRPr>
          </a:p>
        </p:txBody>
      </p:sp>
      <p:sp>
        <p:nvSpPr>
          <p:cNvPr id="19" name="Freeform 5"/>
          <p:cNvSpPr>
            <a:spLocks/>
          </p:cNvSpPr>
          <p:nvPr userDrawn="1"/>
        </p:nvSpPr>
        <p:spPr bwMode="auto">
          <a:xfrm flipH="1">
            <a:off x="8352860" y="2453990"/>
            <a:ext cx="521761" cy="521761"/>
          </a:xfrm>
          <a:custGeom>
            <a:avLst/>
            <a:gdLst>
              <a:gd name="T0" fmla="*/ 731 w 1169"/>
              <a:gd name="T1" fmla="*/ 0 h 1169"/>
              <a:gd name="T2" fmla="*/ 0 w 1169"/>
              <a:gd name="T3" fmla="*/ 0 h 1169"/>
              <a:gd name="T4" fmla="*/ 0 w 1169"/>
              <a:gd name="T5" fmla="*/ 731 h 1169"/>
              <a:gd name="T6" fmla="*/ 439 w 1169"/>
              <a:gd name="T7" fmla="*/ 1169 h 1169"/>
              <a:gd name="T8" fmla="*/ 1169 w 1169"/>
              <a:gd name="T9" fmla="*/ 1169 h 1169"/>
              <a:gd name="T10" fmla="*/ 1169 w 1169"/>
              <a:gd name="T11" fmla="*/ 439 h 1169"/>
              <a:gd name="T12" fmla="*/ 731 w 1169"/>
              <a:gd name="T13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9" h="1169">
                <a:moveTo>
                  <a:pt x="7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31"/>
                  <a:pt x="0" y="731"/>
                  <a:pt x="0" y="731"/>
                </a:cubicBezTo>
                <a:cubicBezTo>
                  <a:pt x="0" y="973"/>
                  <a:pt x="196" y="1169"/>
                  <a:pt x="439" y="1169"/>
                </a:cubicBezTo>
                <a:cubicBezTo>
                  <a:pt x="1169" y="1169"/>
                  <a:pt x="1169" y="1169"/>
                  <a:pt x="1169" y="1169"/>
                </a:cubicBezTo>
                <a:cubicBezTo>
                  <a:pt x="1169" y="439"/>
                  <a:pt x="1169" y="439"/>
                  <a:pt x="1169" y="439"/>
                </a:cubicBezTo>
                <a:cubicBezTo>
                  <a:pt x="1169" y="196"/>
                  <a:pt x="973" y="0"/>
                  <a:pt x="731" y="0"/>
                </a:cubicBezTo>
                <a:close/>
              </a:path>
            </a:pathLst>
          </a:custGeom>
          <a:solidFill>
            <a:schemeClr val="bg1">
              <a:lumMod val="85000"/>
              <a:alpha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Rectangle 21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3" name="Freeform 32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34" name="Group 33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35" name="Freeform 34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6" name="Freeform 3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7" name="Straight Connector 36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15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92213" y="2152650"/>
            <a:ext cx="3206751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487822" y="2152650"/>
            <a:ext cx="3206751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7809925" y="2152650"/>
            <a:ext cx="3206751" cy="313848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6" name="Rectangle 25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0" name="Freeform 29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31" name="Group 30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32" name="Freeform 31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3" name="Freeform 32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4" name="Straight Connector 3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734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7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516763" y="2283008"/>
            <a:ext cx="4969744" cy="375333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994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45467" y="2283008"/>
            <a:ext cx="4969744" cy="3753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47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1432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56590" y="1280869"/>
            <a:ext cx="1550340" cy="259899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55740" y="839413"/>
            <a:ext cx="1776413" cy="29779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Rectangle 15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833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66299" y="3164619"/>
            <a:ext cx="6819991" cy="402051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078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-23813"/>
            <a:ext cx="12192000" cy="411797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02324" y="662473"/>
            <a:ext cx="2734983" cy="2969860"/>
          </a:xfrm>
          <a:custGeom>
            <a:avLst/>
            <a:gdLst>
              <a:gd name="connsiteX0" fmla="*/ 0 w 2091170"/>
              <a:gd name="connsiteY0" fmla="*/ 0 h 3109819"/>
              <a:gd name="connsiteX1" fmla="*/ 2091170 w 2091170"/>
              <a:gd name="connsiteY1" fmla="*/ 0 h 3109819"/>
              <a:gd name="connsiteX2" fmla="*/ 2091170 w 2091170"/>
              <a:gd name="connsiteY2" fmla="*/ 3109819 h 3109819"/>
              <a:gd name="connsiteX3" fmla="*/ 0 w 2091170"/>
              <a:gd name="connsiteY3" fmla="*/ 3109819 h 3109819"/>
              <a:gd name="connsiteX4" fmla="*/ 0 w 2091170"/>
              <a:gd name="connsiteY4" fmla="*/ 0 h 3109819"/>
              <a:gd name="connsiteX0" fmla="*/ 0 w 2091170"/>
              <a:gd name="connsiteY0" fmla="*/ 317241 h 3427060"/>
              <a:gd name="connsiteX1" fmla="*/ 1363383 w 2091170"/>
              <a:gd name="connsiteY1" fmla="*/ 0 h 3427060"/>
              <a:gd name="connsiteX2" fmla="*/ 2091170 w 2091170"/>
              <a:gd name="connsiteY2" fmla="*/ 3427060 h 3427060"/>
              <a:gd name="connsiteX3" fmla="*/ 0 w 2091170"/>
              <a:gd name="connsiteY3" fmla="*/ 3427060 h 3427060"/>
              <a:gd name="connsiteX4" fmla="*/ 0 w 2091170"/>
              <a:gd name="connsiteY4" fmla="*/ 317241 h 3427060"/>
              <a:gd name="connsiteX0" fmla="*/ 0 w 2734983"/>
              <a:gd name="connsiteY0" fmla="*/ 317241 h 3427060"/>
              <a:gd name="connsiteX1" fmla="*/ 1363383 w 2734983"/>
              <a:gd name="connsiteY1" fmla="*/ 0 h 3427060"/>
              <a:gd name="connsiteX2" fmla="*/ 2734983 w 2734983"/>
              <a:gd name="connsiteY2" fmla="*/ 2521990 h 3427060"/>
              <a:gd name="connsiteX3" fmla="*/ 0 w 2734983"/>
              <a:gd name="connsiteY3" fmla="*/ 3427060 h 3427060"/>
              <a:gd name="connsiteX4" fmla="*/ 0 w 2734983"/>
              <a:gd name="connsiteY4" fmla="*/ 317241 h 3427060"/>
              <a:gd name="connsiteX0" fmla="*/ 0 w 2734983"/>
              <a:gd name="connsiteY0" fmla="*/ 317241 h 2969860"/>
              <a:gd name="connsiteX1" fmla="*/ 1363383 w 2734983"/>
              <a:gd name="connsiteY1" fmla="*/ 0 h 2969860"/>
              <a:gd name="connsiteX2" fmla="*/ 2734983 w 2734983"/>
              <a:gd name="connsiteY2" fmla="*/ 2521990 h 2969860"/>
              <a:gd name="connsiteX3" fmla="*/ 1408923 w 2734983"/>
              <a:gd name="connsiteY3" fmla="*/ 2969860 h 2969860"/>
              <a:gd name="connsiteX4" fmla="*/ 0 w 2734983"/>
              <a:gd name="connsiteY4" fmla="*/ 317241 h 2969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4983" h="2969860">
                <a:moveTo>
                  <a:pt x="0" y="317241"/>
                </a:moveTo>
                <a:lnTo>
                  <a:pt x="1363383" y="0"/>
                </a:lnTo>
                <a:lnTo>
                  <a:pt x="2734983" y="2521990"/>
                </a:lnTo>
                <a:lnTo>
                  <a:pt x="1408923" y="2969860"/>
                </a:lnTo>
                <a:lnTo>
                  <a:pt x="0" y="317241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102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3" y="0"/>
            <a:ext cx="12187315" cy="4000500"/>
          </a:xfrm>
          <a:prstGeom prst="rect">
            <a:avLst/>
          </a:prstGeom>
          <a:pattFill prst="pct90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65100" y="1704100"/>
            <a:ext cx="3633145" cy="228846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16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34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140433"/>
            <a:ext cx="12192000" cy="324119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Rectangle 12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4" name="Freeform 23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5" name="Freeform 24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7" name="Freeform 2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8" name="Freeform 27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9" name="Straight Connector 28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196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7" y="3516315"/>
            <a:ext cx="1366837" cy="136683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8" y="4823211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3" name="Rectangle 22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6" name="Freeform 2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7" name="Freeform 2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9" name="Freeform 2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0" name="Freeform 2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1" name="Straight Connector 3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022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96107" y="3614793"/>
            <a:ext cx="1366837" cy="1366837"/>
          </a:xfrm>
          <a:prstGeom prst="ellipse">
            <a:avLst/>
          </a:prstGeom>
          <a:ln w="57150">
            <a:solidFill>
              <a:schemeClr val="accent5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29058" y="4921689"/>
            <a:ext cx="1366837" cy="1366837"/>
          </a:xfrm>
          <a:prstGeom prst="ellipse">
            <a:avLst/>
          </a:prstGeom>
          <a:ln w="57150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7" y="971205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8" y="2278101"/>
            <a:ext cx="1366837" cy="1366837"/>
          </a:xfrm>
          <a:prstGeom prst="ellipse">
            <a:avLst/>
          </a:prstGeom>
          <a:ln w="571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5" name="Rectangle 2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26" name="TextBox 25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9" name="Freeform 2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30" name="Group 29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31" name="Freeform 3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32" name="Freeform 3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3" name="Straight Connector 3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7882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296107" y="971205"/>
            <a:ext cx="1366837" cy="1366837"/>
          </a:xfrm>
          <a:prstGeom prst="ellipse">
            <a:avLst/>
          </a:prstGeom>
          <a:ln w="571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5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529058" y="2278101"/>
            <a:ext cx="1366837" cy="1366837"/>
          </a:xfrm>
          <a:prstGeom prst="ellipse">
            <a:avLst/>
          </a:prstGeom>
          <a:ln w="571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0532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37126" y="3083109"/>
            <a:ext cx="2317751" cy="2317750"/>
          </a:xfrm>
          <a:prstGeom prst="ellipse">
            <a:avLst/>
          </a:prstGeom>
          <a:ln w="98425">
            <a:solidFill>
              <a:schemeClr val="accent6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57544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39908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Rectangle 13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Rectangle 1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25" name="Freeform 2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6" name="Freeform 2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8" name="Freeform 2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9" name="Freeform 2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30" name="Straight Connector 2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19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96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12192000" cy="4152123"/>
          </a:xfrm>
          <a:prstGeom prst="rect">
            <a:avLst/>
          </a:prstGeom>
          <a:pattFill prst="pct5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65738" y="921257"/>
            <a:ext cx="1660525" cy="165893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32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116673" y="1993246"/>
            <a:ext cx="4059267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" y="1993246"/>
            <a:ext cx="4058337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19" name="Freeform 1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20" name="Group 19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1" name="Freeform 2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2" name="Freeform 2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3" name="Straight Connector 22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29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80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993246"/>
            <a:ext cx="12192000" cy="263531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16" name="Freeform 15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17" name="Freeform 16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19" name="Freeform 18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0" name="Freeform 19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1" name="Straight Connector 20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90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037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7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71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1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863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63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3931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13931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813931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0176639" y="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0176639" y="2286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0176639" y="4572000"/>
            <a:ext cx="2034000" cy="2286000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87455" y="305132"/>
            <a:ext cx="344966" cy="254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051" b="1" smtClean="0">
                <a:solidFill>
                  <a:schemeClr val="accent2"/>
                </a:solidFill>
              </a:rPr>
              <a:pPr algn="ctr"/>
              <a:t>‹#›</a:t>
            </a:fld>
            <a:endParaRPr lang="id-ID" sz="105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24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50174" y="2284946"/>
            <a:ext cx="1697847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971865" y="2284946"/>
            <a:ext cx="1697847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08786" y="2284946"/>
            <a:ext cx="1697847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30475" y="2284946"/>
            <a:ext cx="1697847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17" name="Freeform 16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18" name="Freeform 1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20" name="Freeform 19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21" name="Freeform 20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2" name="Straight Connector 21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65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44494" y="2113496"/>
            <a:ext cx="1697847" cy="1697847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1528983" y="273543"/>
            <a:ext cx="461915" cy="367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Rectangle 4"/>
          <p:cNvSpPr/>
          <p:nvPr userDrawn="1"/>
        </p:nvSpPr>
        <p:spPr>
          <a:xfrm>
            <a:off x="11528983" y="641191"/>
            <a:ext cx="461915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60206" y="305132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100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347418" y="6409324"/>
            <a:ext cx="224083" cy="221156"/>
            <a:chOff x="4328868" y="5502988"/>
            <a:chExt cx="500307" cy="493774"/>
          </a:xfrm>
        </p:grpSpPr>
        <p:sp>
          <p:nvSpPr>
            <p:cNvPr id="15" name="Freeform 14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16" name="Freeform 15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 flipH="1">
            <a:off x="933709" y="6409324"/>
            <a:ext cx="224083" cy="221156"/>
            <a:chOff x="4328868" y="5502988"/>
            <a:chExt cx="500307" cy="493774"/>
          </a:xfrm>
        </p:grpSpPr>
        <p:sp>
          <p:nvSpPr>
            <p:cNvPr id="18" name="Freeform 17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19" name="Freeform 18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cxnSp>
        <p:nvCxnSpPr>
          <p:cNvPr id="20" name="Straight Connector 19"/>
          <p:cNvCxnSpPr/>
          <p:nvPr userDrawn="1"/>
        </p:nvCxnSpPr>
        <p:spPr>
          <a:xfrm>
            <a:off x="552709" y="6522684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82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FBC63-C649-42C3-9C85-0F873F8F0B35}" type="datetimeFigureOut">
              <a:rPr lang="id-ID" smtClean="0"/>
              <a:t>21/05/2018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6DFD3-2AF0-4B06-81C8-CF1C6F54D29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06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59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70" r:id="rId20"/>
    <p:sldLayoutId id="2147483668" r:id="rId21"/>
    <p:sldLayoutId id="2147483667" r:id="rId22"/>
    <p:sldLayoutId id="2147483669" r:id="rId23"/>
    <p:sldLayoutId id="2147483672" r:id="rId24"/>
    <p:sldLayoutId id="2147483674" r:id="rId2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TextBox 375" descr="Navigating the Human Subjects System (HSS)" title="Navigating the Human Subjects System (HSS)"/>
          <p:cNvSpPr txBox="1"/>
          <p:nvPr/>
        </p:nvSpPr>
        <p:spPr>
          <a:xfrm>
            <a:off x="400457" y="373772"/>
            <a:ext cx="10762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+mj-lt"/>
              </a:rPr>
              <a:t>Navigating the Human Subjects System (HSS)</a:t>
            </a:r>
          </a:p>
        </p:txBody>
      </p:sp>
      <p:grpSp>
        <p:nvGrpSpPr>
          <p:cNvPr id="379" name="Group 378" descr="blue row of the process with 'Access Human Subjects Link&quot; as the first leg of the process" title="Blue Row"/>
          <p:cNvGrpSpPr/>
          <p:nvPr/>
        </p:nvGrpSpPr>
        <p:grpSpPr>
          <a:xfrm>
            <a:off x="0" y="4262893"/>
            <a:ext cx="2226618" cy="897467"/>
            <a:chOff x="0" y="3285068"/>
            <a:chExt cx="1490133" cy="897466"/>
          </a:xfrm>
          <a:solidFill>
            <a:schemeClr val="accent1"/>
          </a:solidFill>
        </p:grpSpPr>
        <p:sp>
          <p:nvSpPr>
            <p:cNvPr id="380" name="Rectangle 379"/>
            <p:cNvSpPr/>
            <p:nvPr/>
          </p:nvSpPr>
          <p:spPr>
            <a:xfrm>
              <a:off x="0" y="4000500"/>
              <a:ext cx="1490133" cy="1820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0" y="3285068"/>
              <a:ext cx="1490133" cy="1820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06" name="Group 405" descr="brown row of the process with 'Edit Study Record and IER&quot; as the second leg of the process" title="Brown Row"/>
          <p:cNvGrpSpPr/>
          <p:nvPr/>
        </p:nvGrpSpPr>
        <p:grpSpPr>
          <a:xfrm>
            <a:off x="2154583" y="4262893"/>
            <a:ext cx="2041621" cy="897467"/>
            <a:chOff x="1490133" y="3285068"/>
            <a:chExt cx="2657032" cy="897466"/>
          </a:xfrm>
          <a:solidFill>
            <a:srgbClr val="BA7609"/>
          </a:solidFill>
        </p:grpSpPr>
        <p:sp>
          <p:nvSpPr>
            <p:cNvPr id="407" name="Rectangle 406"/>
            <p:cNvSpPr/>
            <p:nvPr/>
          </p:nvSpPr>
          <p:spPr>
            <a:xfrm>
              <a:off x="1490133" y="4000500"/>
              <a:ext cx="2657032" cy="1820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1490133" y="3285068"/>
              <a:ext cx="2657032" cy="1820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09" name="Group 408" descr="Dark green row of the process with 'Add Study, if Needed&quot; as the third leg of the process" title="Dark Green Row"/>
          <p:cNvGrpSpPr/>
          <p:nvPr/>
        </p:nvGrpSpPr>
        <p:grpSpPr>
          <a:xfrm>
            <a:off x="4191590" y="4262893"/>
            <a:ext cx="1774299" cy="897467"/>
            <a:chOff x="4139706" y="3285068"/>
            <a:chExt cx="2743693" cy="897466"/>
          </a:xfrm>
          <a:solidFill>
            <a:schemeClr val="accent2">
              <a:lumMod val="75000"/>
            </a:schemeClr>
          </a:solidFill>
        </p:grpSpPr>
        <p:sp>
          <p:nvSpPr>
            <p:cNvPr id="410" name="Rectangle 409"/>
            <p:cNvSpPr/>
            <p:nvPr/>
          </p:nvSpPr>
          <p:spPr>
            <a:xfrm>
              <a:off x="4139706" y="4000500"/>
              <a:ext cx="2743692" cy="1820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4139707" y="3285068"/>
              <a:ext cx="2743692" cy="1820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420" name="TextBox 419"/>
          <p:cNvSpPr txBox="1"/>
          <p:nvPr/>
        </p:nvSpPr>
        <p:spPr>
          <a:xfrm>
            <a:off x="8093351" y="4444534"/>
            <a:ext cx="2476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CHANGE STATUS TO 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READY FOR SUBMISSION 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6058128" y="4469669"/>
            <a:ext cx="2135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ADD DELAYED ONSET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STUDIES, IF NEEDED</a:t>
            </a:r>
            <a:endParaRPr lang="id-ID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425" name="Straight Connector 424" descr="a line to partition text from another box" title="line"/>
          <p:cNvCxnSpPr>
            <a:cxnSpLocks/>
          </p:cNvCxnSpPr>
          <p:nvPr/>
        </p:nvCxnSpPr>
        <p:spPr>
          <a:xfrm>
            <a:off x="188388" y="1697640"/>
            <a:ext cx="0" cy="2692789"/>
          </a:xfrm>
          <a:prstGeom prst="line">
            <a:avLst/>
          </a:prstGeom>
          <a:ln w="12700">
            <a:solidFill>
              <a:schemeClr val="accent1"/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 descr="a line to partition text from another box" title="a line "/>
          <p:cNvCxnSpPr>
            <a:cxnSpLocks/>
          </p:cNvCxnSpPr>
          <p:nvPr/>
        </p:nvCxnSpPr>
        <p:spPr>
          <a:xfrm flipH="1">
            <a:off x="2310703" y="1925529"/>
            <a:ext cx="22102" cy="2324613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 descr="a line to partition text from another box" title=" a line"/>
          <p:cNvCxnSpPr>
            <a:cxnSpLocks/>
          </p:cNvCxnSpPr>
          <p:nvPr/>
        </p:nvCxnSpPr>
        <p:spPr>
          <a:xfrm flipH="1">
            <a:off x="4366563" y="3771960"/>
            <a:ext cx="572" cy="580664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 descr="a line to partition text from another box" title="a line"/>
          <p:cNvCxnSpPr>
            <a:cxnSpLocks/>
          </p:cNvCxnSpPr>
          <p:nvPr/>
        </p:nvCxnSpPr>
        <p:spPr>
          <a:xfrm flipH="1">
            <a:off x="6079696" y="2794274"/>
            <a:ext cx="16304" cy="1455868"/>
          </a:xfrm>
          <a:prstGeom prst="line">
            <a:avLst/>
          </a:prstGeom>
          <a:ln w="12700">
            <a:solidFill>
              <a:schemeClr val="accent4"/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 descr="a line to partition text from another box" title="a line"/>
          <p:cNvCxnSpPr>
            <a:cxnSpLocks/>
          </p:cNvCxnSpPr>
          <p:nvPr/>
        </p:nvCxnSpPr>
        <p:spPr>
          <a:xfrm flipV="1">
            <a:off x="8270439" y="5130591"/>
            <a:ext cx="0" cy="1016655"/>
          </a:xfrm>
          <a:prstGeom prst="line">
            <a:avLst/>
          </a:prstGeom>
          <a:ln w="12700">
            <a:solidFill>
              <a:schemeClr val="accent5"/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 descr="a line to partition text from another box" title="a line"/>
          <p:cNvCxnSpPr>
            <a:cxnSpLocks/>
          </p:cNvCxnSpPr>
          <p:nvPr/>
        </p:nvCxnSpPr>
        <p:spPr>
          <a:xfrm>
            <a:off x="10570248" y="2811106"/>
            <a:ext cx="0" cy="1477589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298D9E0-C79C-4329-A99D-B7CF396B74F9}"/>
              </a:ext>
            </a:extLst>
          </p:cNvPr>
          <p:cNvSpPr/>
          <p:nvPr/>
        </p:nvSpPr>
        <p:spPr>
          <a:xfrm>
            <a:off x="10624232" y="4449739"/>
            <a:ext cx="13516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SO SUBMITS 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STUDY</a:t>
            </a:r>
            <a:endParaRPr lang="id-ID" sz="14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68" name="Straight Connector 67" descr="a line to partition text from another box" title="a line">
            <a:extLst>
              <a:ext uri="{FF2B5EF4-FFF2-40B4-BE49-F238E27FC236}">
                <a16:creationId xmlns:a16="http://schemas.microsoft.com/office/drawing/2014/main" id="{6BE39E2A-24EB-4646-B2B2-00A840CAF0B4}"/>
              </a:ext>
            </a:extLst>
          </p:cNvPr>
          <p:cNvCxnSpPr>
            <a:cxnSpLocks/>
          </p:cNvCxnSpPr>
          <p:nvPr/>
        </p:nvCxnSpPr>
        <p:spPr>
          <a:xfrm>
            <a:off x="8279072" y="3027806"/>
            <a:ext cx="0" cy="1268878"/>
          </a:xfrm>
          <a:prstGeom prst="line">
            <a:avLst/>
          </a:prstGeom>
          <a:ln w="12700">
            <a:solidFill>
              <a:schemeClr val="accent5"/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3F1219C2-9DC4-4B60-ADEF-5410849B7A45}"/>
              </a:ext>
            </a:extLst>
          </p:cNvPr>
          <p:cNvGrpSpPr/>
          <p:nvPr/>
        </p:nvGrpSpPr>
        <p:grpSpPr>
          <a:xfrm>
            <a:off x="112614" y="1615057"/>
            <a:ext cx="12079386" cy="4532189"/>
            <a:chOff x="112614" y="1615057"/>
            <a:chExt cx="12079386" cy="4532189"/>
          </a:xfrm>
        </p:grpSpPr>
        <p:sp>
          <p:nvSpPr>
            <p:cNvPr id="432" name="TextBox 431"/>
            <p:cNvSpPr txBox="1"/>
            <p:nvPr/>
          </p:nvSpPr>
          <p:spPr>
            <a:xfrm>
              <a:off x="4437105" y="3487773"/>
              <a:ext cx="16998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400"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Click on the ‘Add New Study’  button</a:t>
              </a:r>
              <a:endParaRPr lang="id-ID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78" name="TextBox 377"/>
            <p:cNvSpPr txBox="1"/>
            <p:nvPr/>
          </p:nvSpPr>
          <p:spPr>
            <a:xfrm>
              <a:off x="2383292" y="1842475"/>
              <a:ext cx="1919976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From the landing page,  click the </a:t>
              </a:r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Human Subjects Post Submission </a:t>
              </a: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tab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Click Edit button 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Select specific study</a:t>
              </a:r>
            </a:p>
            <a:p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For actual enrollment, update data directly in the table or upload using the template provided</a:t>
              </a:r>
            </a:p>
          </p:txBody>
        </p:sp>
        <p:grpSp>
          <p:nvGrpSpPr>
            <p:cNvPr id="412" name="Group 411" descr="gold row of the process with 'Add Delayed Onset Studies, if Needed&quot; as the fourth leg of the process" title="gold row"/>
            <p:cNvGrpSpPr/>
            <p:nvPr/>
          </p:nvGrpSpPr>
          <p:grpSpPr>
            <a:xfrm>
              <a:off x="6014951" y="4260321"/>
              <a:ext cx="2242488" cy="900039"/>
              <a:chOff x="6883397" y="3282496"/>
              <a:chExt cx="2436218" cy="900038"/>
            </a:xfrm>
            <a:solidFill>
              <a:schemeClr val="accent4"/>
            </a:solidFill>
          </p:grpSpPr>
          <p:sp>
            <p:nvSpPr>
              <p:cNvPr id="413" name="Rectangle 412"/>
              <p:cNvSpPr/>
              <p:nvPr/>
            </p:nvSpPr>
            <p:spPr>
              <a:xfrm>
                <a:off x="6883397" y="3989536"/>
                <a:ext cx="2436218" cy="19299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414" name="Rectangle 413"/>
              <p:cNvSpPr/>
              <p:nvPr/>
            </p:nvSpPr>
            <p:spPr>
              <a:xfrm>
                <a:off x="6883397" y="3282496"/>
                <a:ext cx="2429042" cy="18460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415" name="Group 414" descr="red row of the process with 'Change Status to Ready for Submission&quot; as the fifth leg of the process" title="Red row"/>
            <p:cNvGrpSpPr/>
            <p:nvPr/>
          </p:nvGrpSpPr>
          <p:grpSpPr>
            <a:xfrm>
              <a:off x="8208378" y="4262892"/>
              <a:ext cx="2199738" cy="903396"/>
              <a:chOff x="10342631" y="3285068"/>
              <a:chExt cx="1849369" cy="903395"/>
            </a:xfrm>
            <a:solidFill>
              <a:schemeClr val="accent5"/>
            </a:solidFill>
          </p:grpSpPr>
          <p:sp>
            <p:nvSpPr>
              <p:cNvPr id="416" name="Rectangle 415"/>
              <p:cNvSpPr/>
              <p:nvPr/>
            </p:nvSpPr>
            <p:spPr>
              <a:xfrm>
                <a:off x="10342631" y="3989536"/>
                <a:ext cx="1849369" cy="19892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417" name="Rectangle 416"/>
              <p:cNvSpPr/>
              <p:nvPr/>
            </p:nvSpPr>
            <p:spPr>
              <a:xfrm>
                <a:off x="10342631" y="3285068"/>
                <a:ext cx="1849369" cy="18203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sp>
          <p:nvSpPr>
            <p:cNvPr id="418" name="TextBox 417" descr="brown row of the process with 'Edit Study Record and IER&quot; as the second leg of the process" title="brown row"/>
            <p:cNvSpPr txBox="1"/>
            <p:nvPr/>
          </p:nvSpPr>
          <p:spPr>
            <a:xfrm>
              <a:off x="2170007" y="4469669"/>
              <a:ext cx="20777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EDIT STUDY RECORD</a:t>
              </a:r>
            </a:p>
            <a:p>
              <a:pPr algn="ctr"/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AND IER*</a:t>
              </a:r>
              <a:endParaRPr lang="id-ID" sz="14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46" name="TextBox 445"/>
            <p:cNvSpPr txBox="1"/>
            <p:nvPr/>
          </p:nvSpPr>
          <p:spPr>
            <a:xfrm>
              <a:off x="8278506" y="2909652"/>
              <a:ext cx="225049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After updating the study record and Inclusion Enrollment Report (IER), the PI saves the data and releases it for the signing official (SO) </a:t>
              </a:r>
              <a:endParaRPr lang="id-ID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8279072" y="5193139"/>
              <a:ext cx="179925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PI changes the status to alert the SO that the PI is done with the updates</a:t>
              </a:r>
            </a:p>
          </p:txBody>
        </p:sp>
        <p:sp>
          <p:nvSpPr>
            <p:cNvPr id="464" name="TextBox 463"/>
            <p:cNvSpPr txBox="1"/>
            <p:nvPr/>
          </p:nvSpPr>
          <p:spPr>
            <a:xfrm>
              <a:off x="10646981" y="2704250"/>
              <a:ext cx="1219675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SO is notified by email to view the updates, edit if needed and submit the study record</a:t>
              </a:r>
              <a:endParaRPr lang="id-ID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pic>
          <p:nvPicPr>
            <p:cNvPr id="2" name="Picture 1" descr="Light green row of the process with 'SO Submits Study&quot; as the final leg of the process" title="Light green row"/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403687" y="4259715"/>
              <a:ext cx="1788313" cy="903269"/>
            </a:xfrm>
            <a:prstGeom prst="rect">
              <a:avLst/>
            </a:prstGeom>
          </p:spPr>
        </p:pic>
        <p:sp>
          <p:nvSpPr>
            <p:cNvPr id="62" name="TextBox 61" descr=" 'Access Human Subjects Link&quot; as the first leg of the process" title="Access Human Subjects Link"/>
            <p:cNvSpPr txBox="1"/>
            <p:nvPr/>
          </p:nvSpPr>
          <p:spPr>
            <a:xfrm>
              <a:off x="112614" y="4483681"/>
              <a:ext cx="17027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ACCESS HUMAN </a:t>
              </a:r>
            </a:p>
            <a:p>
              <a:pPr algn="ctr"/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SUBJECTS LINK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7665" y="1615057"/>
              <a:ext cx="2027589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Access the </a:t>
              </a:r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Human Subjects</a:t>
              </a: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 link in eRA Commons via:</a:t>
              </a:r>
            </a:p>
            <a:p>
              <a:pPr marL="342900" indent="-342900">
                <a:buAutoNum type="arabicPeriod"/>
              </a:pP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The RPPR tab in Sec. G.4.b of the RPPR</a:t>
              </a:r>
            </a:p>
            <a:p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</a:rPr>
                <a:t>OR</a:t>
              </a:r>
            </a:p>
            <a:p>
              <a:pPr marL="342900" indent="-342900">
                <a:buAutoNum type="arabicPeriod" startAt="2"/>
              </a:pPr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The Status Result – List of Applications/Awards </a:t>
              </a: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screen (PI)</a:t>
              </a:r>
            </a:p>
            <a:p>
              <a:pPr marL="342900" indent="-342900">
                <a:buAutoNum type="arabicPeriod" startAt="2"/>
              </a:pP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The </a:t>
              </a:r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Status-- General Search </a:t>
              </a: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screen (SO)</a:t>
              </a:r>
            </a:p>
            <a:p>
              <a:pPr marL="342900" indent="-342900">
                <a:buAutoNum type="arabicPeriod" startAt="2"/>
              </a:pPr>
              <a:endParaRPr lang="id-ID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" name="Rectangle 4" descr="'Add Study, if Needed&quot; as the third leg of the process" title="Add Study, If Needed">
              <a:extLst>
                <a:ext uri="{FF2B5EF4-FFF2-40B4-BE49-F238E27FC236}">
                  <a16:creationId xmlns:a16="http://schemas.microsoft.com/office/drawing/2014/main" id="{5137FAEB-B11C-4F04-8A58-B70CF7A921E5}"/>
                </a:ext>
              </a:extLst>
            </p:cNvPr>
            <p:cNvSpPr/>
            <p:nvPr/>
          </p:nvSpPr>
          <p:spPr>
            <a:xfrm>
              <a:off x="4462457" y="4455891"/>
              <a:ext cx="13125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ADD STUDY, </a:t>
              </a:r>
            </a:p>
            <a:p>
              <a:pPr algn="ctr"/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IF NEEDED</a:t>
              </a:r>
              <a:endParaRPr lang="id-ID" sz="14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21FF32-5737-49A5-A983-BA305F8E2887}"/>
                </a:ext>
              </a:extLst>
            </p:cNvPr>
            <p:cNvSpPr txBox="1"/>
            <p:nvPr/>
          </p:nvSpPr>
          <p:spPr>
            <a:xfrm>
              <a:off x="6251229" y="2671341"/>
              <a:ext cx="1699804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Click on  the ‘Delayed Onset Study’ button to provide justification for why details of the study will not be available until later</a:t>
              </a:r>
              <a:endParaRPr lang="id-ID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52" name="TextBox 451">
            <a:extLst>
              <a:ext uri="{FF2B5EF4-FFF2-40B4-BE49-F238E27FC236}">
                <a16:creationId xmlns:a16="http://schemas.microsoft.com/office/drawing/2014/main" id="{D056A7E0-FC30-42EF-8EC2-AC86E94B0D28}"/>
              </a:ext>
            </a:extLst>
          </p:cNvPr>
          <p:cNvSpPr txBox="1"/>
          <p:nvPr/>
        </p:nvSpPr>
        <p:spPr>
          <a:xfrm>
            <a:off x="97577" y="6186108"/>
            <a:ext cx="4104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Note: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Only a signing official can submit a study record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*IER is Inclusion Enrollment Report</a:t>
            </a:r>
          </a:p>
        </p:txBody>
      </p:sp>
      <p:grpSp>
        <p:nvGrpSpPr>
          <p:cNvPr id="90" name="Group 89" descr="Picture of a folded newspaper" title="Newspaper">
            <a:extLst>
              <a:ext uri="{FF2B5EF4-FFF2-40B4-BE49-F238E27FC236}">
                <a16:creationId xmlns:a16="http://schemas.microsoft.com/office/drawing/2014/main" id="{23EC200C-8658-4C4A-83CA-C744CCF59665}"/>
              </a:ext>
            </a:extLst>
          </p:cNvPr>
          <p:cNvGrpSpPr/>
          <p:nvPr/>
        </p:nvGrpSpPr>
        <p:grpSpPr>
          <a:xfrm>
            <a:off x="8978453" y="2407786"/>
            <a:ext cx="457200" cy="457200"/>
            <a:chOff x="1588" y="6351"/>
            <a:chExt cx="492125" cy="490538"/>
          </a:xfrm>
          <a:solidFill>
            <a:schemeClr val="accent5"/>
          </a:solidFill>
        </p:grpSpPr>
        <p:sp>
          <p:nvSpPr>
            <p:cNvPr id="91" name="Freeform 34">
              <a:extLst>
                <a:ext uri="{FF2B5EF4-FFF2-40B4-BE49-F238E27FC236}">
                  <a16:creationId xmlns:a16="http://schemas.microsoft.com/office/drawing/2014/main" id="{BBBBF76B-BA47-4198-A202-5E3B8A574A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88" y="6351"/>
              <a:ext cx="492125" cy="490538"/>
            </a:xfrm>
            <a:custGeom>
              <a:avLst/>
              <a:gdLst>
                <a:gd name="T0" fmla="*/ 116 w 128"/>
                <a:gd name="T1" fmla="*/ 0 h 128"/>
                <a:gd name="T2" fmla="*/ 28 w 128"/>
                <a:gd name="T3" fmla="*/ 0 h 128"/>
                <a:gd name="T4" fmla="*/ 16 w 128"/>
                <a:gd name="T5" fmla="*/ 12 h 128"/>
                <a:gd name="T6" fmla="*/ 16 w 128"/>
                <a:gd name="T7" fmla="*/ 20 h 128"/>
                <a:gd name="T8" fmla="*/ 12 w 128"/>
                <a:gd name="T9" fmla="*/ 20 h 128"/>
                <a:gd name="T10" fmla="*/ 0 w 128"/>
                <a:gd name="T11" fmla="*/ 32 h 128"/>
                <a:gd name="T12" fmla="*/ 0 w 128"/>
                <a:gd name="T13" fmla="*/ 112 h 128"/>
                <a:gd name="T14" fmla="*/ 16 w 128"/>
                <a:gd name="T15" fmla="*/ 128 h 128"/>
                <a:gd name="T16" fmla="*/ 112 w 128"/>
                <a:gd name="T17" fmla="*/ 128 h 128"/>
                <a:gd name="T18" fmla="*/ 128 w 128"/>
                <a:gd name="T19" fmla="*/ 112 h 128"/>
                <a:gd name="T20" fmla="*/ 128 w 128"/>
                <a:gd name="T21" fmla="*/ 12 h 128"/>
                <a:gd name="T22" fmla="*/ 116 w 128"/>
                <a:gd name="T23" fmla="*/ 0 h 128"/>
                <a:gd name="T24" fmla="*/ 120 w 128"/>
                <a:gd name="T25" fmla="*/ 112 h 128"/>
                <a:gd name="T26" fmla="*/ 112 w 128"/>
                <a:gd name="T27" fmla="*/ 120 h 128"/>
                <a:gd name="T28" fmla="*/ 16 w 128"/>
                <a:gd name="T29" fmla="*/ 120 h 128"/>
                <a:gd name="T30" fmla="*/ 8 w 128"/>
                <a:gd name="T31" fmla="*/ 112 h 128"/>
                <a:gd name="T32" fmla="*/ 8 w 128"/>
                <a:gd name="T33" fmla="*/ 32 h 128"/>
                <a:gd name="T34" fmla="*/ 12 w 128"/>
                <a:gd name="T35" fmla="*/ 28 h 128"/>
                <a:gd name="T36" fmla="*/ 16 w 128"/>
                <a:gd name="T37" fmla="*/ 28 h 128"/>
                <a:gd name="T38" fmla="*/ 16 w 128"/>
                <a:gd name="T39" fmla="*/ 108 h 128"/>
                <a:gd name="T40" fmla="*/ 20 w 128"/>
                <a:gd name="T41" fmla="*/ 112 h 128"/>
                <a:gd name="T42" fmla="*/ 24 w 128"/>
                <a:gd name="T43" fmla="*/ 108 h 128"/>
                <a:gd name="T44" fmla="*/ 24 w 128"/>
                <a:gd name="T45" fmla="*/ 12 h 128"/>
                <a:gd name="T46" fmla="*/ 28 w 128"/>
                <a:gd name="T47" fmla="*/ 8 h 128"/>
                <a:gd name="T48" fmla="*/ 116 w 128"/>
                <a:gd name="T49" fmla="*/ 8 h 128"/>
                <a:gd name="T50" fmla="*/ 120 w 128"/>
                <a:gd name="T51" fmla="*/ 12 h 128"/>
                <a:gd name="T52" fmla="*/ 120 w 128"/>
                <a:gd name="T53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8" h="128">
                  <a:moveTo>
                    <a:pt x="116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16" y="5"/>
                    <a:pt x="16" y="1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5" y="20"/>
                    <a:pt x="0" y="25"/>
                    <a:pt x="0" y="3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21" y="128"/>
                    <a:pt x="128" y="121"/>
                    <a:pt x="128" y="11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112"/>
                  </a:moveTo>
                  <a:cubicBezTo>
                    <a:pt x="120" y="116"/>
                    <a:pt x="116" y="120"/>
                    <a:pt x="112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0"/>
                    <a:pt x="10" y="28"/>
                    <a:pt x="12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6" y="110"/>
                    <a:pt x="18" y="112"/>
                    <a:pt x="20" y="112"/>
                  </a:cubicBezTo>
                  <a:cubicBezTo>
                    <a:pt x="22" y="112"/>
                    <a:pt x="24" y="110"/>
                    <a:pt x="24" y="10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0"/>
                    <a:pt x="26" y="8"/>
                    <a:pt x="28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2" name="Freeform 35">
              <a:extLst>
                <a:ext uri="{FF2B5EF4-FFF2-40B4-BE49-F238E27FC236}">
                  <a16:creationId xmlns:a16="http://schemas.microsoft.com/office/drawing/2014/main" id="{08EAF345-6C25-4357-A8E9-153B9AAF3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88" y="190501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3" name="Freeform 36">
              <a:extLst>
                <a:ext uri="{FF2B5EF4-FFF2-40B4-BE49-F238E27FC236}">
                  <a16:creationId xmlns:a16="http://schemas.microsoft.com/office/drawing/2014/main" id="{D5ED06D5-FEDC-4ADF-BC4C-7EAB8A0A1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88" y="144463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4" name="Freeform 37">
              <a:extLst>
                <a:ext uri="{FF2B5EF4-FFF2-40B4-BE49-F238E27FC236}">
                  <a16:creationId xmlns:a16="http://schemas.microsoft.com/office/drawing/2014/main" id="{6D0A43B8-DD1D-42CF-8597-8A48A265F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88" y="98426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5" name="Freeform 38">
              <a:extLst>
                <a:ext uri="{FF2B5EF4-FFF2-40B4-BE49-F238E27FC236}">
                  <a16:creationId xmlns:a16="http://schemas.microsoft.com/office/drawing/2014/main" id="{66F7DBBC-FD72-4B5A-A2B9-F6450E03E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26" y="420688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6" name="Freeform 39">
              <a:extLst>
                <a:ext uri="{FF2B5EF4-FFF2-40B4-BE49-F238E27FC236}">
                  <a16:creationId xmlns:a16="http://schemas.microsoft.com/office/drawing/2014/main" id="{3FCBAD0E-A3CD-4A5E-A56C-24BECC3B8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26" y="374651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7" name="Freeform 40">
              <a:extLst>
                <a:ext uri="{FF2B5EF4-FFF2-40B4-BE49-F238E27FC236}">
                  <a16:creationId xmlns:a16="http://schemas.microsoft.com/office/drawing/2014/main" id="{9AB0656E-EFF7-46D5-92EE-5348A717A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26" y="328613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8" name="Freeform 41">
              <a:extLst>
                <a:ext uri="{FF2B5EF4-FFF2-40B4-BE49-F238E27FC236}">
                  <a16:creationId xmlns:a16="http://schemas.microsoft.com/office/drawing/2014/main" id="{423323B0-613C-4D13-8DD4-D645F8A06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88" y="420688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99" name="Freeform 42">
              <a:extLst>
                <a:ext uri="{FF2B5EF4-FFF2-40B4-BE49-F238E27FC236}">
                  <a16:creationId xmlns:a16="http://schemas.microsoft.com/office/drawing/2014/main" id="{7FF92C13-7CAF-4139-BD40-4111633E6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88" y="374651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100" name="Freeform 43">
              <a:extLst>
                <a:ext uri="{FF2B5EF4-FFF2-40B4-BE49-F238E27FC236}">
                  <a16:creationId xmlns:a16="http://schemas.microsoft.com/office/drawing/2014/main" id="{7FDBFC64-C963-4AC0-8C29-8A724548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88" y="328613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101" name="Freeform 44">
              <a:extLst>
                <a:ext uri="{FF2B5EF4-FFF2-40B4-BE49-F238E27FC236}">
                  <a16:creationId xmlns:a16="http://schemas.microsoft.com/office/drawing/2014/main" id="{BC53AC64-8D5C-48BA-95D8-9B75C05DC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26" y="236538"/>
              <a:ext cx="307975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102" name="Freeform 45">
              <a:extLst>
                <a:ext uri="{FF2B5EF4-FFF2-40B4-BE49-F238E27FC236}">
                  <a16:creationId xmlns:a16="http://schemas.microsoft.com/office/drawing/2014/main" id="{080B1A70-2BEA-400B-9A2D-182364264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26" y="282576"/>
              <a:ext cx="307975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  <p:sp>
          <p:nvSpPr>
            <p:cNvPr id="103" name="Freeform 46">
              <a:extLst>
                <a:ext uri="{FF2B5EF4-FFF2-40B4-BE49-F238E27FC236}">
                  <a16:creationId xmlns:a16="http://schemas.microsoft.com/office/drawing/2014/main" id="{7745DB5E-C50F-4984-BA5C-411238A25D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826" y="66676"/>
              <a:ext cx="138113" cy="138113"/>
            </a:xfrm>
            <a:custGeom>
              <a:avLst/>
              <a:gdLst>
                <a:gd name="T0" fmla="*/ 4 w 36"/>
                <a:gd name="T1" fmla="*/ 36 h 36"/>
                <a:gd name="T2" fmla="*/ 32 w 36"/>
                <a:gd name="T3" fmla="*/ 36 h 36"/>
                <a:gd name="T4" fmla="*/ 36 w 36"/>
                <a:gd name="T5" fmla="*/ 32 h 36"/>
                <a:gd name="T6" fmla="*/ 36 w 36"/>
                <a:gd name="T7" fmla="*/ 4 h 36"/>
                <a:gd name="T8" fmla="*/ 32 w 36"/>
                <a:gd name="T9" fmla="*/ 0 h 36"/>
                <a:gd name="T10" fmla="*/ 4 w 36"/>
                <a:gd name="T11" fmla="*/ 0 h 36"/>
                <a:gd name="T12" fmla="*/ 0 w 36"/>
                <a:gd name="T13" fmla="*/ 4 h 36"/>
                <a:gd name="T14" fmla="*/ 0 w 36"/>
                <a:gd name="T15" fmla="*/ 32 h 36"/>
                <a:gd name="T16" fmla="*/ 4 w 36"/>
                <a:gd name="T17" fmla="*/ 36 h 36"/>
                <a:gd name="T18" fmla="*/ 8 w 36"/>
                <a:gd name="T19" fmla="*/ 8 h 36"/>
                <a:gd name="T20" fmla="*/ 28 w 36"/>
                <a:gd name="T21" fmla="*/ 8 h 36"/>
                <a:gd name="T22" fmla="*/ 28 w 36"/>
                <a:gd name="T23" fmla="*/ 28 h 36"/>
                <a:gd name="T24" fmla="*/ 8 w 36"/>
                <a:gd name="T25" fmla="*/ 28 h 36"/>
                <a:gd name="T26" fmla="*/ 8 w 36"/>
                <a:gd name="T27" fmla="*/ 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6">
                  <a:moveTo>
                    <a:pt x="4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34" y="36"/>
                    <a:pt x="36" y="34"/>
                    <a:pt x="36" y="32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lose/>
                  <a:moveTo>
                    <a:pt x="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1350"/>
            </a:p>
          </p:txBody>
        </p:sp>
      </p:grpSp>
      <p:sp>
        <p:nvSpPr>
          <p:cNvPr id="104" name="Freeform 50" descr="Picture of a paper plane" title="Paper plane">
            <a:extLst>
              <a:ext uri="{FF2B5EF4-FFF2-40B4-BE49-F238E27FC236}">
                <a16:creationId xmlns:a16="http://schemas.microsoft.com/office/drawing/2014/main" id="{127BBEBF-594C-460F-93A9-401C313AE51C}"/>
              </a:ext>
            </a:extLst>
          </p:cNvPr>
          <p:cNvSpPr>
            <a:spLocks noEditPoints="1"/>
          </p:cNvSpPr>
          <p:nvPr/>
        </p:nvSpPr>
        <p:spPr bwMode="auto">
          <a:xfrm>
            <a:off x="11028219" y="2113947"/>
            <a:ext cx="457200" cy="457200"/>
          </a:xfrm>
          <a:custGeom>
            <a:avLst/>
            <a:gdLst>
              <a:gd name="T0" fmla="*/ 126 w 128"/>
              <a:gd name="T1" fmla="*/ 1 h 128"/>
              <a:gd name="T2" fmla="*/ 124 w 128"/>
              <a:gd name="T3" fmla="*/ 0 h 128"/>
              <a:gd name="T4" fmla="*/ 122 w 128"/>
              <a:gd name="T5" fmla="*/ 1 h 128"/>
              <a:gd name="T6" fmla="*/ 2 w 128"/>
              <a:gd name="T7" fmla="*/ 81 h 128"/>
              <a:gd name="T8" fmla="*/ 0 w 128"/>
              <a:gd name="T9" fmla="*/ 84 h 128"/>
              <a:gd name="T10" fmla="*/ 3 w 128"/>
              <a:gd name="T11" fmla="*/ 88 h 128"/>
              <a:gd name="T12" fmla="*/ 34 w 128"/>
              <a:gd name="T13" fmla="*/ 100 h 128"/>
              <a:gd name="T14" fmla="*/ 49 w 128"/>
              <a:gd name="T15" fmla="*/ 126 h 128"/>
              <a:gd name="T16" fmla="*/ 52 w 128"/>
              <a:gd name="T17" fmla="*/ 128 h 128"/>
              <a:gd name="T18" fmla="*/ 52 w 128"/>
              <a:gd name="T19" fmla="*/ 128 h 128"/>
              <a:gd name="T20" fmla="*/ 55 w 128"/>
              <a:gd name="T21" fmla="*/ 126 h 128"/>
              <a:gd name="T22" fmla="*/ 64 w 128"/>
              <a:gd name="T23" fmla="*/ 112 h 128"/>
              <a:gd name="T24" fmla="*/ 103 w 128"/>
              <a:gd name="T25" fmla="*/ 128 h 128"/>
              <a:gd name="T26" fmla="*/ 104 w 128"/>
              <a:gd name="T27" fmla="*/ 128 h 128"/>
              <a:gd name="T28" fmla="*/ 106 w 128"/>
              <a:gd name="T29" fmla="*/ 127 h 128"/>
              <a:gd name="T30" fmla="*/ 108 w 128"/>
              <a:gd name="T31" fmla="*/ 125 h 128"/>
              <a:gd name="T32" fmla="*/ 128 w 128"/>
              <a:gd name="T33" fmla="*/ 5 h 128"/>
              <a:gd name="T34" fmla="*/ 126 w 128"/>
              <a:gd name="T35" fmla="*/ 1 h 128"/>
              <a:gd name="T36" fmla="*/ 13 w 128"/>
              <a:gd name="T37" fmla="*/ 83 h 128"/>
              <a:gd name="T38" fmla="*/ 105 w 128"/>
              <a:gd name="T39" fmla="*/ 21 h 128"/>
              <a:gd name="T40" fmla="*/ 38 w 128"/>
              <a:gd name="T41" fmla="*/ 93 h 128"/>
              <a:gd name="T42" fmla="*/ 37 w 128"/>
              <a:gd name="T43" fmla="*/ 93 h 128"/>
              <a:gd name="T44" fmla="*/ 13 w 128"/>
              <a:gd name="T45" fmla="*/ 83 h 128"/>
              <a:gd name="T46" fmla="*/ 41 w 128"/>
              <a:gd name="T47" fmla="*/ 96 h 128"/>
              <a:gd name="T48" fmla="*/ 41 w 128"/>
              <a:gd name="T49" fmla="*/ 96 h 128"/>
              <a:gd name="T50" fmla="*/ 117 w 128"/>
              <a:gd name="T51" fmla="*/ 15 h 128"/>
              <a:gd name="T52" fmla="*/ 52 w 128"/>
              <a:gd name="T53" fmla="*/ 116 h 128"/>
              <a:gd name="T54" fmla="*/ 41 w 128"/>
              <a:gd name="T55" fmla="*/ 96 h 128"/>
              <a:gd name="T56" fmla="*/ 101 w 128"/>
              <a:gd name="T57" fmla="*/ 118 h 128"/>
              <a:gd name="T58" fmla="*/ 67 w 128"/>
              <a:gd name="T59" fmla="*/ 105 h 128"/>
              <a:gd name="T60" fmla="*/ 64 w 128"/>
              <a:gd name="T61" fmla="*/ 104 h 128"/>
              <a:gd name="T62" fmla="*/ 117 w 128"/>
              <a:gd name="T63" fmla="*/ 23 h 128"/>
              <a:gd name="T64" fmla="*/ 101 w 128"/>
              <a:gd name="T65" fmla="*/ 11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8" h="128">
                <a:moveTo>
                  <a:pt x="126" y="1"/>
                </a:moveTo>
                <a:cubicBezTo>
                  <a:pt x="126" y="0"/>
                  <a:pt x="125" y="0"/>
                  <a:pt x="124" y="0"/>
                </a:cubicBezTo>
                <a:cubicBezTo>
                  <a:pt x="123" y="0"/>
                  <a:pt x="122" y="0"/>
                  <a:pt x="122" y="1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0" y="83"/>
                  <a:pt x="0" y="84"/>
                </a:cubicBezTo>
                <a:cubicBezTo>
                  <a:pt x="0" y="86"/>
                  <a:pt x="1" y="87"/>
                  <a:pt x="3" y="88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9" y="127"/>
                  <a:pt x="51" y="128"/>
                  <a:pt x="52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3" y="128"/>
                  <a:pt x="55" y="127"/>
                  <a:pt x="55" y="126"/>
                </a:cubicBezTo>
                <a:cubicBezTo>
                  <a:pt x="64" y="112"/>
                  <a:pt x="64" y="112"/>
                  <a:pt x="64" y="112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4" y="128"/>
                </a:cubicBezTo>
                <a:cubicBezTo>
                  <a:pt x="105" y="128"/>
                  <a:pt x="105" y="128"/>
                  <a:pt x="106" y="127"/>
                </a:cubicBezTo>
                <a:cubicBezTo>
                  <a:pt x="107" y="127"/>
                  <a:pt x="108" y="126"/>
                  <a:pt x="108" y="125"/>
                </a:cubicBezTo>
                <a:cubicBezTo>
                  <a:pt x="128" y="5"/>
                  <a:pt x="128" y="5"/>
                  <a:pt x="128" y="5"/>
                </a:cubicBezTo>
                <a:cubicBezTo>
                  <a:pt x="128" y="3"/>
                  <a:pt x="128" y="2"/>
                  <a:pt x="126" y="1"/>
                </a:cubicBezTo>
                <a:close/>
                <a:moveTo>
                  <a:pt x="13" y="83"/>
                </a:moveTo>
                <a:cubicBezTo>
                  <a:pt x="105" y="21"/>
                  <a:pt x="105" y="21"/>
                  <a:pt x="105" y="21"/>
                </a:cubicBezTo>
                <a:cubicBezTo>
                  <a:pt x="38" y="93"/>
                  <a:pt x="38" y="93"/>
                  <a:pt x="38" y="93"/>
                </a:cubicBezTo>
                <a:cubicBezTo>
                  <a:pt x="37" y="93"/>
                  <a:pt x="37" y="93"/>
                  <a:pt x="37" y="93"/>
                </a:cubicBezTo>
                <a:lnTo>
                  <a:pt x="13" y="83"/>
                </a:lnTo>
                <a:close/>
                <a:moveTo>
                  <a:pt x="41" y="96"/>
                </a:moveTo>
                <a:cubicBezTo>
                  <a:pt x="41" y="96"/>
                  <a:pt x="41" y="96"/>
                  <a:pt x="41" y="96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52" y="116"/>
                  <a:pt x="52" y="116"/>
                  <a:pt x="52" y="116"/>
                </a:cubicBezTo>
                <a:lnTo>
                  <a:pt x="41" y="96"/>
                </a:lnTo>
                <a:close/>
                <a:moveTo>
                  <a:pt x="101" y="118"/>
                </a:moveTo>
                <a:cubicBezTo>
                  <a:pt x="67" y="105"/>
                  <a:pt x="67" y="105"/>
                  <a:pt x="67" y="105"/>
                </a:cubicBezTo>
                <a:cubicBezTo>
                  <a:pt x="66" y="104"/>
                  <a:pt x="65" y="104"/>
                  <a:pt x="64" y="104"/>
                </a:cubicBezTo>
                <a:cubicBezTo>
                  <a:pt x="117" y="23"/>
                  <a:pt x="117" y="23"/>
                  <a:pt x="117" y="23"/>
                </a:cubicBezTo>
                <a:lnTo>
                  <a:pt x="101" y="11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319188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e7c21bd5eceb2e1888d7bd3bcc1d61e19941bf"/>
</p:tagLst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2C3F50"/>
      </a:accent6>
      <a:hlink>
        <a:srgbClr val="0563C1"/>
      </a:hlink>
      <a:folHlink>
        <a:srgbClr val="954F72"/>
      </a:folHlink>
    </a:clrScheme>
    <a:fontScheme name="Custom 1">
      <a:majorFont>
        <a:latin typeface="Source Sans Pro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12213</TotalTime>
  <Words>232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Source Sans Pro Light</vt:lpstr>
      <vt:lpstr>Wingdings</vt:lpstr>
      <vt:lpstr>Office Theme</vt:lpstr>
      <vt:lpstr>PowerPoint Presentation</vt:lpstr>
    </vt:vector>
  </TitlesOfParts>
  <Company>SignAddict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PresentationPro</dc:creator>
  <cp:lastModifiedBy>Subramanya, Manju (NIH/OD) [E]</cp:lastModifiedBy>
  <cp:revision>1080</cp:revision>
  <cp:lastPrinted>2018-05-15T17:50:50Z</cp:lastPrinted>
  <dcterms:created xsi:type="dcterms:W3CDTF">2014-09-15T07:14:39Z</dcterms:created>
  <dcterms:modified xsi:type="dcterms:W3CDTF">2018-05-21T18:28:21Z</dcterms:modified>
</cp:coreProperties>
</file>