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55"/>
  </p:notesMasterIdLst>
  <p:handoutMasterIdLst>
    <p:handoutMasterId r:id="rId156"/>
  </p:handoutMasterIdLst>
  <p:sldIdLst>
    <p:sldId id="265" r:id="rId5"/>
    <p:sldId id="797" r:id="rId6"/>
    <p:sldId id="1095" r:id="rId7"/>
    <p:sldId id="652" r:id="rId8"/>
    <p:sldId id="701" r:id="rId9"/>
    <p:sldId id="943" r:id="rId10"/>
    <p:sldId id="1083" r:id="rId11"/>
    <p:sldId id="1082" r:id="rId12"/>
    <p:sldId id="945" r:id="rId13"/>
    <p:sldId id="1081" r:id="rId14"/>
    <p:sldId id="1096" r:id="rId15"/>
    <p:sldId id="946" r:id="rId16"/>
    <p:sldId id="1097" r:id="rId17"/>
    <p:sldId id="947" r:id="rId18"/>
    <p:sldId id="948" r:id="rId19"/>
    <p:sldId id="949" r:id="rId20"/>
    <p:sldId id="950" r:id="rId21"/>
    <p:sldId id="951" r:id="rId22"/>
    <p:sldId id="952" r:id="rId23"/>
    <p:sldId id="953" r:id="rId24"/>
    <p:sldId id="954" r:id="rId25"/>
    <p:sldId id="955" r:id="rId26"/>
    <p:sldId id="1113" r:id="rId27"/>
    <p:sldId id="956" r:id="rId28"/>
    <p:sldId id="939" r:id="rId29"/>
    <p:sldId id="1090" r:id="rId30"/>
    <p:sldId id="641" r:id="rId31"/>
    <p:sldId id="1091" r:id="rId32"/>
    <p:sldId id="1092" r:id="rId33"/>
    <p:sldId id="645" r:id="rId34"/>
    <p:sldId id="646" r:id="rId35"/>
    <p:sldId id="831" r:id="rId36"/>
    <p:sldId id="643" r:id="rId37"/>
    <p:sldId id="642" r:id="rId38"/>
    <p:sldId id="1021" r:id="rId39"/>
    <p:sldId id="940" r:id="rId40"/>
    <p:sldId id="820" r:id="rId41"/>
    <p:sldId id="649" r:id="rId42"/>
    <p:sldId id="1084" r:id="rId43"/>
    <p:sldId id="833" r:id="rId44"/>
    <p:sldId id="1010" r:id="rId45"/>
    <p:sldId id="835" r:id="rId46"/>
    <p:sldId id="836" r:id="rId47"/>
    <p:sldId id="610" r:id="rId48"/>
    <p:sldId id="651" r:id="rId49"/>
    <p:sldId id="837" r:id="rId50"/>
    <p:sldId id="612" r:id="rId51"/>
    <p:sldId id="1025" r:id="rId52"/>
    <p:sldId id="942" r:id="rId53"/>
    <p:sldId id="708" r:id="rId54"/>
    <p:sldId id="709" r:id="rId55"/>
    <p:sldId id="779" r:id="rId56"/>
    <p:sldId id="838" r:id="rId57"/>
    <p:sldId id="672" r:id="rId58"/>
    <p:sldId id="666" r:id="rId59"/>
    <p:sldId id="669" r:id="rId60"/>
    <p:sldId id="1098" r:id="rId61"/>
    <p:sldId id="1100" r:id="rId62"/>
    <p:sldId id="1101" r:id="rId63"/>
    <p:sldId id="1099" r:id="rId64"/>
    <p:sldId id="1089" r:id="rId65"/>
    <p:sldId id="1102" r:id="rId66"/>
    <p:sldId id="1093" r:id="rId67"/>
    <p:sldId id="1086" r:id="rId68"/>
    <p:sldId id="1087" r:id="rId69"/>
    <p:sldId id="1088" r:id="rId70"/>
    <p:sldId id="668" r:id="rId71"/>
    <p:sldId id="667" r:id="rId72"/>
    <p:sldId id="958" r:id="rId73"/>
    <p:sldId id="959" r:id="rId74"/>
    <p:sldId id="960" r:id="rId75"/>
    <p:sldId id="1057" r:id="rId76"/>
    <p:sldId id="1058" r:id="rId77"/>
    <p:sldId id="963" r:id="rId78"/>
    <p:sldId id="964" r:id="rId79"/>
    <p:sldId id="966" r:id="rId80"/>
    <p:sldId id="967" r:id="rId81"/>
    <p:sldId id="968" r:id="rId82"/>
    <p:sldId id="969" r:id="rId83"/>
    <p:sldId id="970" r:id="rId84"/>
    <p:sldId id="971" r:id="rId85"/>
    <p:sldId id="972" r:id="rId86"/>
    <p:sldId id="973" r:id="rId87"/>
    <p:sldId id="974" r:id="rId88"/>
    <p:sldId id="1085" r:id="rId89"/>
    <p:sldId id="1012" r:id="rId90"/>
    <p:sldId id="976" r:id="rId91"/>
    <p:sldId id="1023" r:id="rId92"/>
    <p:sldId id="1013" r:id="rId93"/>
    <p:sldId id="980" r:id="rId94"/>
    <p:sldId id="981" r:id="rId95"/>
    <p:sldId id="982" r:id="rId96"/>
    <p:sldId id="983" r:id="rId97"/>
    <p:sldId id="984" r:id="rId98"/>
    <p:sldId id="985" r:id="rId99"/>
    <p:sldId id="986" r:id="rId100"/>
    <p:sldId id="987" r:id="rId101"/>
    <p:sldId id="988" r:id="rId102"/>
    <p:sldId id="989" r:id="rId103"/>
    <p:sldId id="990" r:id="rId104"/>
    <p:sldId id="991" r:id="rId105"/>
    <p:sldId id="993" r:id="rId106"/>
    <p:sldId id="1014" r:id="rId107"/>
    <p:sldId id="1059" r:id="rId108"/>
    <p:sldId id="1060" r:id="rId109"/>
    <p:sldId id="1061" r:id="rId110"/>
    <p:sldId id="1062" r:id="rId111"/>
    <p:sldId id="1063" r:id="rId112"/>
    <p:sldId id="1064" r:id="rId113"/>
    <p:sldId id="1065" r:id="rId114"/>
    <p:sldId id="1008" r:id="rId115"/>
    <p:sldId id="1024" r:id="rId116"/>
    <p:sldId id="1009" r:id="rId117"/>
    <p:sldId id="995" r:id="rId118"/>
    <p:sldId id="1103" r:id="rId119"/>
    <p:sldId id="1104" r:id="rId120"/>
    <p:sldId id="1105" r:id="rId121"/>
    <p:sldId id="1106" r:id="rId122"/>
    <p:sldId id="1107" r:id="rId123"/>
    <p:sldId id="1108" r:id="rId124"/>
    <p:sldId id="1109" r:id="rId125"/>
    <p:sldId id="1110" r:id="rId126"/>
    <p:sldId id="1111" r:id="rId127"/>
    <p:sldId id="1112" r:id="rId128"/>
    <p:sldId id="1015" r:id="rId129"/>
    <p:sldId id="1016" r:id="rId130"/>
    <p:sldId id="996" r:id="rId131"/>
    <p:sldId id="997" r:id="rId132"/>
    <p:sldId id="998" r:id="rId133"/>
    <p:sldId id="999" r:id="rId134"/>
    <p:sldId id="1000" r:id="rId135"/>
    <p:sldId id="604" r:id="rId136"/>
    <p:sldId id="915" r:id="rId137"/>
    <p:sldId id="730" r:id="rId138"/>
    <p:sldId id="1019" r:id="rId139"/>
    <p:sldId id="1020" r:id="rId140"/>
    <p:sldId id="734" r:id="rId141"/>
    <p:sldId id="924" r:id="rId142"/>
    <p:sldId id="809" r:id="rId143"/>
    <p:sldId id="1074" r:id="rId144"/>
    <p:sldId id="1075" r:id="rId145"/>
    <p:sldId id="1076" r:id="rId146"/>
    <p:sldId id="1077" r:id="rId147"/>
    <p:sldId id="1078" r:id="rId148"/>
    <p:sldId id="1079" r:id="rId149"/>
    <p:sldId id="1080" r:id="rId150"/>
    <p:sldId id="788" r:id="rId151"/>
    <p:sldId id="789" r:id="rId152"/>
    <p:sldId id="790" r:id="rId153"/>
    <p:sldId id="919" r:id="rId154"/>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CC3300"/>
    <a:srgbClr val="FFFFCC"/>
    <a:srgbClr val="336699"/>
    <a:srgbClr val="0099CC"/>
    <a:srgbClr val="FF6600"/>
    <a:srgbClr val="669900"/>
    <a:srgbClr val="FFFF99"/>
    <a:srgbClr val="99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88" autoAdjust="0"/>
    <p:restoredTop sz="96631" autoAdjust="0"/>
  </p:normalViewPr>
  <p:slideViewPr>
    <p:cSldViewPr>
      <p:cViewPr varScale="1">
        <p:scale>
          <a:sx n="87" d="100"/>
          <a:sy n="87" d="100"/>
        </p:scale>
        <p:origin x="11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12582"/>
    </p:cViewPr>
  </p:sorterViewPr>
  <p:notesViewPr>
    <p:cSldViewPr>
      <p:cViewPr varScale="1">
        <p:scale>
          <a:sx n="116" d="100"/>
          <a:sy n="116" d="100"/>
        </p:scale>
        <p:origin x="1686" y="10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slide" Target="slides/slide149.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83090ED-F84E-4702-8628-4EFC554E2090}" type="datetimeFigureOut">
              <a:rPr lang="en-US"/>
              <a:pPr>
                <a:defRPr/>
              </a:pPr>
              <a:t>5/4/2017</a:t>
            </a:fld>
            <a:endParaRPr lang="en-US"/>
          </a:p>
        </p:txBody>
      </p:sp>
      <p:sp>
        <p:nvSpPr>
          <p:cNvPr id="4" name="Footer Placeholder 3"/>
          <p:cNvSpPr>
            <a:spLocks noGrp="1"/>
          </p:cNvSpPr>
          <p:nvPr>
            <p:ph type="ftr" sz="quarter" idx="2"/>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21F3931D-20C8-4A83-A683-04A5575D7158}" type="slidenum">
              <a:rPr lang="en-US"/>
              <a:pPr>
                <a:defRPr/>
              </a:pPr>
              <a:t>‹#›</a:t>
            </a:fld>
            <a:endParaRPr lang="en-US"/>
          </a:p>
        </p:txBody>
      </p:sp>
    </p:spTree>
    <p:extLst>
      <p:ext uri="{BB962C8B-B14F-4D97-AF65-F5344CB8AC3E}">
        <p14:creationId xmlns:p14="http://schemas.microsoft.com/office/powerpoint/2010/main" val="298482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2ECC29C-75CC-46FE-8B5A-86290649DD64}" type="datetimeFigureOut">
              <a:rPr lang="en-US"/>
              <a:pPr>
                <a:defRPr/>
              </a:pPr>
              <a:t>5/4/2017</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929640" y="3330422"/>
            <a:ext cx="7437120" cy="3154441"/>
          </a:xfrm>
          <a:prstGeom prst="rect">
            <a:avLst/>
          </a:prstGeom>
        </p:spPr>
        <p:txBody>
          <a:bodyPr vert="horz"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D7AD43B8-FF20-4D5F-A0AE-68337BAD22D9}" type="slidenum">
              <a:rPr lang="en-US"/>
              <a:pPr>
                <a:defRPr/>
              </a:pPr>
              <a:t>‹#›</a:t>
            </a:fld>
            <a:endParaRPr lang="en-US"/>
          </a:p>
        </p:txBody>
      </p:sp>
    </p:spTree>
    <p:extLst>
      <p:ext uri="{BB962C8B-B14F-4D97-AF65-F5344CB8AC3E}">
        <p14:creationId xmlns:p14="http://schemas.microsoft.com/office/powerpoint/2010/main" val="3473621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E9D015D4-4796-4D21-BAD0-1641EFC35A77}" type="slidenum">
              <a:rPr lang="en-US" smtClean="0"/>
              <a:pPr fontAlgn="base">
                <a:spcBef>
                  <a:spcPct val="0"/>
                </a:spcBef>
                <a:spcAft>
                  <a:spcPct val="0"/>
                </a:spcAft>
                <a:defRPr/>
              </a:pPr>
              <a:t>1</a:t>
            </a:fld>
            <a:endParaRPr lang="en-US" smtClean="0"/>
          </a:p>
        </p:txBody>
      </p:sp>
      <p:sp>
        <p:nvSpPr>
          <p:cNvPr id="221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1188" name="Rectangle 3"/>
          <p:cNvSpPr>
            <a:spLocks noGrp="1" noChangeArrowheads="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388340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52</a:t>
            </a:fld>
            <a:endParaRPr lang="en-US"/>
          </a:p>
        </p:txBody>
      </p:sp>
    </p:spTree>
    <p:extLst>
      <p:ext uri="{BB962C8B-B14F-4D97-AF65-F5344CB8AC3E}">
        <p14:creationId xmlns:p14="http://schemas.microsoft.com/office/powerpoint/2010/main" val="3801267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53</a:t>
            </a:fld>
            <a:endParaRPr lang="en-US"/>
          </a:p>
        </p:txBody>
      </p:sp>
    </p:spTree>
    <p:extLst>
      <p:ext uri="{BB962C8B-B14F-4D97-AF65-F5344CB8AC3E}">
        <p14:creationId xmlns:p14="http://schemas.microsoft.com/office/powerpoint/2010/main" val="3801267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76</a:t>
            </a:fld>
            <a:endParaRPr lang="en-US"/>
          </a:p>
        </p:txBody>
      </p:sp>
    </p:spTree>
    <p:extLst>
      <p:ext uri="{BB962C8B-B14F-4D97-AF65-F5344CB8AC3E}">
        <p14:creationId xmlns:p14="http://schemas.microsoft.com/office/powerpoint/2010/main" val="97167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a:t>
            </a:fld>
            <a:endParaRPr lang="en-US"/>
          </a:p>
        </p:txBody>
      </p:sp>
    </p:spTree>
    <p:extLst>
      <p:ext uri="{BB962C8B-B14F-4D97-AF65-F5344CB8AC3E}">
        <p14:creationId xmlns:p14="http://schemas.microsoft.com/office/powerpoint/2010/main" val="179097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20</a:t>
            </a:fld>
            <a:endParaRPr lang="en-US"/>
          </a:p>
        </p:txBody>
      </p:sp>
    </p:spTree>
    <p:extLst>
      <p:ext uri="{BB962C8B-B14F-4D97-AF65-F5344CB8AC3E}">
        <p14:creationId xmlns:p14="http://schemas.microsoft.com/office/powerpoint/2010/main" val="230836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22</a:t>
            </a:fld>
            <a:endParaRPr lang="en-US"/>
          </a:p>
        </p:txBody>
      </p:sp>
    </p:spTree>
    <p:extLst>
      <p:ext uri="{BB962C8B-B14F-4D97-AF65-F5344CB8AC3E}">
        <p14:creationId xmlns:p14="http://schemas.microsoft.com/office/powerpoint/2010/main" val="888626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23</a:t>
            </a:fld>
            <a:endParaRPr lang="en-US"/>
          </a:p>
        </p:txBody>
      </p:sp>
    </p:spTree>
    <p:extLst>
      <p:ext uri="{BB962C8B-B14F-4D97-AF65-F5344CB8AC3E}">
        <p14:creationId xmlns:p14="http://schemas.microsoft.com/office/powerpoint/2010/main" val="214372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26</a:t>
            </a:fld>
            <a:endParaRPr lang="en-US"/>
          </a:p>
        </p:txBody>
      </p:sp>
    </p:spTree>
    <p:extLst>
      <p:ext uri="{BB962C8B-B14F-4D97-AF65-F5344CB8AC3E}">
        <p14:creationId xmlns:p14="http://schemas.microsoft.com/office/powerpoint/2010/main" val="3780361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27</a:t>
            </a:fld>
            <a:endParaRPr lang="en-US"/>
          </a:p>
        </p:txBody>
      </p:sp>
    </p:spTree>
    <p:extLst>
      <p:ext uri="{BB962C8B-B14F-4D97-AF65-F5344CB8AC3E}">
        <p14:creationId xmlns:p14="http://schemas.microsoft.com/office/powerpoint/2010/main" val="2724934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28</a:t>
            </a:fld>
            <a:endParaRPr lang="en-US"/>
          </a:p>
        </p:txBody>
      </p:sp>
    </p:spTree>
    <p:extLst>
      <p:ext uri="{BB962C8B-B14F-4D97-AF65-F5344CB8AC3E}">
        <p14:creationId xmlns:p14="http://schemas.microsoft.com/office/powerpoint/2010/main" val="273435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29</a:t>
            </a:fld>
            <a:endParaRPr lang="en-US"/>
          </a:p>
        </p:txBody>
      </p:sp>
    </p:spTree>
    <p:extLst>
      <p:ext uri="{BB962C8B-B14F-4D97-AF65-F5344CB8AC3E}">
        <p14:creationId xmlns:p14="http://schemas.microsoft.com/office/powerpoint/2010/main" val="3146529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userDrawn="1"/>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userDrawn="1"/>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C4676832-84A4-4E87-9F08-C6E50BC80683}" type="datetime1">
              <a:rPr lang="en-US" smtClean="0"/>
              <a:t>5/4/2017</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dirty="0"/>
          </a:p>
        </p:txBody>
      </p:sp>
      <p:sp>
        <p:nvSpPr>
          <p:cNvPr id="8" name="Content Placeholder 7"/>
          <p:cNvSpPr>
            <a:spLocks noGrp="1"/>
          </p:cNvSpPr>
          <p:nvPr>
            <p:ph sz="quarter" idx="13"/>
          </p:nvPr>
        </p:nvSpPr>
        <p:spPr>
          <a:xfrm>
            <a:off x="301625" y="1524000"/>
            <a:ext cx="850392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E3D1B414-C025-4807-842F-DD9B92703036}" type="datetime1">
              <a:rPr lang="en-US" smtClean="0"/>
              <a:t>5/4/2017</a:t>
            </a:fld>
            <a:endParaRPr lang="en-US"/>
          </a:p>
        </p:txBody>
      </p:sp>
      <p:sp>
        <p:nvSpPr>
          <p:cNvPr id="3" name="TextBox 2"/>
          <p:cNvSpPr txBox="1"/>
          <p:nvPr userDrawn="1"/>
        </p:nvSpPr>
        <p:spPr>
          <a:xfrm>
            <a:off x="4343400" y="1108275"/>
            <a:ext cx="457200" cy="276999"/>
          </a:xfrm>
          <a:prstGeom prst="rect">
            <a:avLst/>
          </a:prstGeom>
          <a:noFill/>
        </p:spPr>
        <p:txBody>
          <a:bodyPr wrap="square" rtlCol="0">
            <a:spAutoFit/>
          </a:bodyPr>
          <a:lstStyle/>
          <a:p>
            <a:pPr algn="ctr"/>
            <a:fld id="{768C2B88-4510-4B91-A627-4BCF207B2413}" type="slidenum">
              <a:rPr lang="en-US" sz="1200" smtClean="0">
                <a:solidFill>
                  <a:srgbClr val="669900"/>
                </a:solidFill>
              </a:rP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userDrawn="1"/>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16" name="Date Placeholder 3"/>
          <p:cNvSpPr>
            <a:spLocks noGrp="1"/>
          </p:cNvSpPr>
          <p:nvPr>
            <p:ph type="dt" sz="half" idx="11"/>
          </p:nvPr>
        </p:nvSpPr>
        <p:spPr/>
        <p:txBody>
          <a:bodyPr/>
          <a:lstStyle>
            <a:lvl1pPr>
              <a:defRPr/>
            </a:lvl1pPr>
          </a:lstStyle>
          <a:p>
            <a:pPr>
              <a:defRPr/>
            </a:pPr>
            <a:fld id="{54BF19E9-26E3-4FC3-A03C-30D9902B70D6}" type="datetime1">
              <a:rPr lang="en-US" smtClean="0"/>
              <a:t>5/4/2017</a:t>
            </a:fld>
            <a:endParaRPr lang="en-US"/>
          </a:p>
        </p:txBody>
      </p:sp>
      <p:sp>
        <p:nvSpPr>
          <p:cNvPr id="15" name="TextBox 14"/>
          <p:cNvSpPr txBox="1"/>
          <p:nvPr userDrawn="1"/>
        </p:nvSpPr>
        <p:spPr>
          <a:xfrm>
            <a:off x="4267200" y="2282825"/>
            <a:ext cx="609600" cy="276999"/>
          </a:xfrm>
          <a:prstGeom prst="rect">
            <a:avLst/>
          </a:prstGeom>
          <a:noFill/>
        </p:spPr>
        <p:txBody>
          <a:bodyPr wrap="square" rtlCol="0">
            <a:spAutoFit/>
          </a:bodyPr>
          <a:lstStyle/>
          <a:p>
            <a:pPr algn="ctr"/>
            <a:fld id="{F6772C8F-A25A-4C80-A8E3-8E11D1A45A4D}" type="slidenum">
              <a:rPr lang="en-US" sz="1200" smtClean="0">
                <a:solidFill>
                  <a:srgbClr val="669900"/>
                </a:solidFill>
              </a:rPr>
              <a:pPr algn="ct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301752" y="1371600"/>
            <a:ext cx="4038600" cy="46817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5449DE2C-0D87-4617-918A-C56F22793BBF}" type="datetime1">
              <a:rPr lang="en-US" smtClean="0"/>
              <a:t>5/4/2017</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Oval 15"/>
          <p:cNvSpPr/>
          <p:nvPr userDrawn="1"/>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smtClean="0"/>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5BA3C0CD-B030-4828-AF70-DB0FB12A141C}" type="datetime1">
              <a:rPr lang="en-US" smtClean="0"/>
              <a:t>5/4/2017</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2FED989-6AC6-4280-8938-7FEE65BF1B11}" type="datetime1">
              <a:rPr lang="en-US" smtClean="0"/>
              <a:t>5/4/2017</a:t>
            </a:fld>
            <a:endParaRPr lang="en-US"/>
          </a:p>
        </p:txBody>
      </p:sp>
      <p:sp>
        <p:nvSpPr>
          <p:cNvPr id="4" name="TextBox 3"/>
          <p:cNvSpPr txBox="1"/>
          <p:nvPr userDrawn="1"/>
        </p:nvSpPr>
        <p:spPr>
          <a:xfrm>
            <a:off x="4267200" y="1094601"/>
            <a:ext cx="609600" cy="276999"/>
          </a:xfrm>
          <a:prstGeom prst="rect">
            <a:avLst/>
          </a:prstGeom>
          <a:noFill/>
        </p:spPr>
        <p:txBody>
          <a:bodyPr wrap="square" rtlCol="0">
            <a:spAutoFit/>
          </a:bodyPr>
          <a:lstStyle/>
          <a:p>
            <a:pPr algn="ctr"/>
            <a:fld id="{18126945-4829-4448-B435-C685196C7D8B}" type="slidenum">
              <a:rPr lang="en-US" sz="1200" smtClean="0">
                <a:solidFill>
                  <a:srgbClr val="669900"/>
                </a:solidFill>
              </a:rPr>
              <a:pPr algn="ctr"/>
              <a:t>‹#›</a:t>
            </a:fld>
            <a:endParaRPr lang="en-US" sz="1200" dirty="0">
              <a:solidFill>
                <a:srgbClr val="669900"/>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Date Placeholder 1"/>
          <p:cNvSpPr>
            <a:spLocks noGrp="1"/>
          </p:cNvSpPr>
          <p:nvPr>
            <p:ph type="dt" sz="half" idx="10"/>
          </p:nvPr>
        </p:nvSpPr>
        <p:spPr/>
        <p:txBody>
          <a:bodyPr/>
          <a:lstStyle>
            <a:lvl1pPr>
              <a:defRPr/>
            </a:lvl1pPr>
          </a:lstStyle>
          <a:p>
            <a:pPr>
              <a:defRPr/>
            </a:pPr>
            <a:fld id="{6417C393-6047-4253-96CD-2BE8048FB8A1}" type="datetime1">
              <a:rPr lang="en-US" smtClean="0"/>
              <a:t>5/4/2017</a:t>
            </a:fld>
            <a:endParaRPr lang="en-US"/>
          </a:p>
        </p:txBody>
      </p:sp>
      <p:sp>
        <p:nvSpPr>
          <p:cNvPr id="11" name="Title 1" hidden="1"/>
          <p:cNvSpPr>
            <a:spLocks noGrp="1"/>
          </p:cNvSpPr>
          <p:nvPr>
            <p:ph type="title"/>
          </p:nvPr>
        </p:nvSpPr>
        <p:spPr>
          <a:xfrm>
            <a:off x="301752" y="228600"/>
            <a:ext cx="8534400" cy="758952"/>
          </a:xfr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userDrawn="1"/>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smtClean="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19D554A2-07FF-4D91-AC85-F11D63A569F0}" type="datetime1">
              <a:rPr lang="en-US" smtClean="0"/>
              <a:t>5/4/2017</a:t>
            </a:fld>
            <a:endParaRPr lang="en-US"/>
          </a:p>
        </p:txBody>
      </p:sp>
      <p:sp>
        <p:nvSpPr>
          <p:cNvPr id="13" name="TextBox 12"/>
          <p:cNvSpPr txBox="1"/>
          <p:nvPr userDrawn="1"/>
        </p:nvSpPr>
        <p:spPr>
          <a:xfrm>
            <a:off x="1318633" y="374880"/>
            <a:ext cx="565785" cy="405555"/>
          </a:xfrm>
          <a:prstGeom prst="rect">
            <a:avLst/>
          </a:prstGeom>
          <a:noFill/>
        </p:spPr>
        <p:txBody>
          <a:bodyPr wrap="square" rtlCol="0">
            <a:spAutoFit/>
          </a:bodyPr>
          <a:lstStyle/>
          <a:p>
            <a:pPr algn="ctr"/>
            <a:fld id="{1FC12AE0-4C26-4AAF-B526-01D0A9B9F6A2}" type="slidenum">
              <a:rPr lang="en-US" sz="1200" smtClean="0">
                <a:solidFill>
                  <a:srgbClr val="669900"/>
                </a:solidFill>
              </a:rPr>
              <a:pPr algn="ctr"/>
              <a:t>‹#›</a:t>
            </a:fld>
            <a:endParaRPr lang="en-US" sz="1200" dirty="0">
              <a:solidFill>
                <a:srgbClr val="669900"/>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28D997DF-DEC8-48DF-9795-86A939E5A98F}" type="datetime1">
              <a:rPr lang="en-US" smtClean="0"/>
              <a:t>5/4/2017</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DA7CEAF9-D902-420E-940D-65481B0B5BDC}" type="datetime1">
              <a:rPr lang="en-US" smtClean="0"/>
              <a:t>5/4/2017</a:t>
            </a:fld>
            <a:endParaRPr lang="en-US" dirty="0"/>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userDrawn="1"/>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smtClean="0"/>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sldNum="0" hd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hyperlink" Target="http://grants.nih.gov/grants/guide/notice-files/NOT-OD-14-093.html" TargetMode="External"/><Relationship Id="rId2" Type="http://schemas.openxmlformats.org/officeDocument/2006/relationships/hyperlink" Target="http://grants.nih.gov/grants/guide/notice-files/NOT-OD-14-103.html"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grants.nih.gov/grants/guide/notice-files/NOT-OD-14-084.html"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grants.nih.gov/grants/guide/notice-files/NOT-OD-13-112.html" TargetMode="External"/><Relationship Id="rId2" Type="http://schemas.openxmlformats.org/officeDocument/2006/relationships/hyperlink" Target="http://grants.nih.gov/grants/guide/notice-files/NOT-OD-13-120.html"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13.xml.rels><?xml version="1.0" encoding="UTF-8" standalone="yes"?>
<Relationships xmlns="http://schemas.openxmlformats.org/package/2006/relationships"><Relationship Id="rId3" Type="http://schemas.openxmlformats.org/officeDocument/2006/relationships/hyperlink" Target="http://grants.nih.gov/grants/guide/notice-files/NOT-OD-13-019.html" TargetMode="External"/><Relationship Id="rId2" Type="http://schemas.openxmlformats.org/officeDocument/2006/relationships/hyperlink" Target="http://grants.nih.gov/grants/guide/notice-files/NOT-OD-13-111.html"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1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hyperlink" Target="http://grants.nih.gov/grants/closeout/faq_grants_closeout.htm" TargetMode="External"/><Relationship Id="rId2" Type="http://schemas.openxmlformats.org/officeDocument/2006/relationships/hyperlink" Target="http://grants.nih.gov/grants/guide/notice-files/NOT-OD-12-152.html"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grants.nih.gov/grants/guide/notice-files/NOT-OD-14-081.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era.nih.gov/era_training/era_videos.cfm#xTRACT" TargetMode="External"/><Relationship Id="rId2" Type="http://schemas.openxmlformats.org/officeDocument/2006/relationships/hyperlink" Target="https://era.nih.gov/services_for_applicants/other/xTract.cfm" TargetMode="External"/><Relationship Id="rId1" Type="http://schemas.openxmlformats.org/officeDocument/2006/relationships/slideLayout" Target="../slideLayouts/slideLayout2.xml"/><Relationship Id="rId6" Type="http://schemas.openxmlformats.org/officeDocument/2006/relationships/hyperlink" Target="https://era.nih.gov/files/xTRACT_userguide.pdf" TargetMode="External"/><Relationship Id="rId5" Type="http://schemas.openxmlformats.org/officeDocument/2006/relationships/hyperlink" Target="https://era.nih.gov/commons/faq_commons.cfm#XX" TargetMode="External"/><Relationship Id="rId4" Type="http://schemas.openxmlformats.org/officeDocument/2006/relationships/hyperlink" Target="https://era.nih.gov/erahelp/xtract/"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hyperlink" Target="mailto:support@grants.gov" TargetMode="External"/><Relationship Id="rId2" Type="http://schemas.openxmlformats.org/officeDocument/2006/relationships/hyperlink" Target="http://grants.nih.gov/support/index.html" TargetMode="External"/><Relationship Id="rId1" Type="http://schemas.openxmlformats.org/officeDocument/2006/relationships/slideLayout" Target="../slideLayouts/slideLayout5.xml"/><Relationship Id="rId4" Type="http://schemas.openxmlformats.org/officeDocument/2006/relationships/hyperlink" Target="http://www.grants.gov/web/grants/support.html"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era.nih.gov/" TargetMode="External"/><Relationship Id="rId2" Type="http://schemas.openxmlformats.org/officeDocument/2006/relationships/hyperlink" Target="https://commons.era.nih.gov/commons/" TargetMode="External"/><Relationship Id="rId1" Type="http://schemas.openxmlformats.org/officeDocument/2006/relationships/slideLayout" Target="../slideLayouts/slideLayout2.xml"/><Relationship Id="rId6" Type="http://schemas.openxmlformats.org/officeDocument/2006/relationships/image" Target="../media/image94.gif"/><Relationship Id="rId5" Type="http://schemas.openxmlformats.org/officeDocument/2006/relationships/hyperlink" Target="http://grants.nih.gov/grants/oer.htm" TargetMode="External"/><Relationship Id="rId4" Type="http://schemas.openxmlformats.org/officeDocument/2006/relationships/hyperlink" Target="http://grants.nih.gov/grants/ElectronicReceip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era.nih.gov/era_training/tutorials/NIH_Reference_Letter/NIH%20Reference%20Letter.htm" TargetMode="External"/><Relationship Id="rId2" Type="http://schemas.openxmlformats.org/officeDocument/2006/relationships/hyperlink" Target="http://grants.nih.gov/grants/ElectronicReceipt/faq_full.htm"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era.nih.gov/files/NIH_eRA_Password_Policy.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era.nih.gov/files/eRA_Commons_Roles.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era.nih.gov/era_training/era_videos.cf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grants.nih.gov/grants/peer/continuous_submission.htm" TargetMode="External"/><Relationship Id="rId2" Type="http://schemas.openxmlformats.org/officeDocument/2006/relationships/hyperlink" Target="http://grants.nih.gov/grants/new_investigators/index.htm"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grants.nih.gov/grants/guide/notice-files/NOT-OD-17-005.html" TargetMode="External"/><Relationship Id="rId2" Type="http://schemas.openxmlformats.org/officeDocument/2006/relationships/hyperlink" Target="http://grants.nih.gov/grants/guide/notice-files/NOT-OD-16-143.html"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hyperlink" Target="https://era.nih.gov/news_and_events/era_item_February_2017.htm#Prior" TargetMode="External"/><Relationship Id="rId2" Type="http://schemas.openxmlformats.org/officeDocument/2006/relationships/hyperlink" Target="https://era.nih.gov/news_and_events/era_item_February_2017.htm#NCE"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era.nih.gov/era_training/era_videos.cfm#eracommon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hyperlink" Target="http://grants.nih.gov/grants/guide/notice-files/NOT-OD-10-120.html" TargetMode="External"/><Relationship Id="rId2" Type="http://schemas.openxmlformats.org/officeDocument/2006/relationships/hyperlink" Target="http://grants.nih.gov/grants/guide/notice-files/NOT-OD-12-101.html"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hyperlink" Target="https://era.nih.gov/news_and_events/era_item_June_2015.htm#expanded"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hyperlink" Target="http://grants.nih.gov/grants/rppr/" TargetMode="Externa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www.nlm.nih.gov/pubs/techbull/nd12/nd12_myncbi_pdf.html"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mailto:PublicAccess@nih.gov" TargetMode="External"/><Relationship Id="rId2" Type="http://schemas.openxmlformats.org/officeDocument/2006/relationships/hyperlink" Target="http://www.nihms.nih.gov/"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grants.nih.gov/grants/guide/notice-files/NOT-OD-15-005.html" TargetMode="External"/><Relationship Id="rId2" Type="http://schemas.openxmlformats.org/officeDocument/2006/relationships/hyperlink" Target="http://grants.nih.gov/grants/guide/notice-files/NOT-OD-15-078.html"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grants.nih.gov/grants/guide/notice-files/NOT-OD-15-014.html" TargetMode="External"/><Relationship Id="rId2" Type="http://schemas.openxmlformats.org/officeDocument/2006/relationships/hyperlink" Target="http://grants.nih.gov/grants/guide/notice-files/NOT-OD-15-090.html"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grants.nih.gov/grants/guide/notice-files/NOT-OD-14-085.html"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grants.nih.gov/grants/guide/notice-files/NOT-OD-14-064.html" TargetMode="External"/><Relationship Id="rId2" Type="http://schemas.openxmlformats.org/officeDocument/2006/relationships/hyperlink" Target="http://grants.nih.gov/grants/guide/notice-files/NOT-OD-14-113.html"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9.xml.rels><?xml version="1.0" encoding="UTF-8" standalone="yes"?>
<Relationships xmlns="http://schemas.openxmlformats.org/package/2006/relationships"><Relationship Id="rId3" Type="http://schemas.openxmlformats.org/officeDocument/2006/relationships/hyperlink" Target="http://grants.nih.gov/grants/guide/notice-files/NOT-OD-14-079.html" TargetMode="External"/><Relationship Id="rId2" Type="http://schemas.openxmlformats.org/officeDocument/2006/relationships/hyperlink" Target="http://grants.nih.gov/grants/guide/notice-files/NOT-OD-14-092.html"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grants.nih.gov/grants/guide/notice-files/NOT-OD-14-026.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hyperlink" Target="http://grants.nih.gov/grants/guide/parent_announcements.htm"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era.nih.gov/commons/faq_commons.cfm" TargetMode="External"/><Relationship Id="rId2" Type="http://schemas.openxmlformats.org/officeDocument/2006/relationships/hyperlink" Target="http://era.nih.gov/files/eRA_Commons_Admin-Supp_UG.pdf"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8.xml.rels><?xml version="1.0" encoding="UTF-8" standalone="yes"?>
<Relationships xmlns="http://schemas.openxmlformats.org/package/2006/relationships"><Relationship Id="rId3" Type="http://schemas.openxmlformats.org/officeDocument/2006/relationships/hyperlink" Target="http://grants.nih.gov/grants/guide/notice-files/NOT-OD-12-043.html" TargetMode="External"/><Relationship Id="rId2" Type="http://schemas.openxmlformats.org/officeDocument/2006/relationships/hyperlink" Target="http://grants.nih.gov/grants/guide/notice-files/NOT-OD-13-031.html" TargetMode="External"/><Relationship Id="rId1" Type="http://schemas.openxmlformats.org/officeDocument/2006/relationships/slideLayout" Target="../slideLayouts/slideLayout2.xml"/><Relationship Id="rId4" Type="http://schemas.openxmlformats.org/officeDocument/2006/relationships/hyperlink" Target="http://grants.nih.gov/grants/guide/notice-files/NOT-OD-13-060.html"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descr="Alt=&quot;&quot;"/>
          <p:cNvPicPr>
            <a:picLocks noChangeAspect="1" noChangeArrowheads="1"/>
          </p:cNvPicPr>
          <p:nvPr/>
        </p:nvPicPr>
        <p:blipFill>
          <a:blip r:embed="rId3" cstate="print"/>
          <a:srcRect/>
          <a:stretch>
            <a:fillRect/>
          </a:stretch>
        </p:blipFill>
        <p:spPr bwMode="auto">
          <a:xfrm>
            <a:off x="198438" y="228601"/>
            <a:ext cx="8793162" cy="1828799"/>
          </a:xfrm>
          <a:prstGeom prst="rect">
            <a:avLst/>
          </a:prstGeom>
          <a:noFill/>
          <a:ln w="9525">
            <a:noFill/>
            <a:miter lim="800000"/>
            <a:headEnd/>
            <a:tailEnd/>
          </a:ln>
        </p:spPr>
      </p:pic>
      <p:sp>
        <p:nvSpPr>
          <p:cNvPr id="62470" name="Rectangle 6"/>
          <p:cNvSpPr>
            <a:spLocks noGrp="1" noChangeArrowheads="1"/>
          </p:cNvSpPr>
          <p:nvPr>
            <p:ph type="ctrTitle"/>
          </p:nvPr>
        </p:nvSpPr>
        <p:spPr>
          <a:xfrm>
            <a:off x="823119" y="2667000"/>
            <a:ext cx="7543800" cy="1676400"/>
          </a:xfrm>
        </p:spPr>
        <p:txBody>
          <a:bodyPr>
            <a:normAutofit fontScale="90000"/>
          </a:bodyPr>
          <a:lstStyle/>
          <a:p>
            <a:pPr eaLnBrk="1" fontAlgn="auto" hangingPunct="1">
              <a:spcAft>
                <a:spcPts val="0"/>
              </a:spcAft>
              <a:defRPr/>
            </a:pPr>
            <a:r>
              <a:rPr lang="en-US" sz="3000" b="1" dirty="0" smtClean="0">
                <a:solidFill>
                  <a:srgbClr val="1F497D"/>
                </a:solidFill>
              </a:rPr>
              <a:t>NIH eRA Workshop Day</a:t>
            </a:r>
            <a:br>
              <a:rPr lang="en-US" sz="3000" b="1" dirty="0" smtClean="0">
                <a:solidFill>
                  <a:srgbClr val="1F497D"/>
                </a:solidFill>
              </a:rPr>
            </a:br>
            <a:r>
              <a:rPr lang="en-US" sz="2800" b="1" dirty="0"/>
              <a:t>eRA Commons Account Administration &amp; Post-submission Processing </a:t>
            </a:r>
            <a:r>
              <a:rPr lang="en-US" sz="3000" dirty="0" smtClean="0">
                <a:solidFill>
                  <a:srgbClr val="1F497D"/>
                </a:solidFill>
              </a:rPr>
              <a:t/>
            </a:r>
            <a:br>
              <a:rPr lang="en-US" sz="3000" dirty="0" smtClean="0">
                <a:solidFill>
                  <a:srgbClr val="1F497D"/>
                </a:solidFill>
              </a:rPr>
            </a:br>
            <a:endParaRPr lang="en-US" sz="3000" dirty="0">
              <a:solidFill>
                <a:schemeClr val="tx2"/>
              </a:solidFill>
            </a:endParaRPr>
          </a:p>
        </p:txBody>
      </p:sp>
      <p:sp>
        <p:nvSpPr>
          <p:cNvPr id="62468" name="Rectangle 4"/>
          <p:cNvSpPr>
            <a:spLocks noGrp="1" noChangeArrowheads="1"/>
          </p:cNvSpPr>
          <p:nvPr>
            <p:ph type="subTitle" idx="1"/>
          </p:nvPr>
        </p:nvSpPr>
        <p:spPr>
          <a:xfrm>
            <a:off x="1257300" y="3962400"/>
            <a:ext cx="6629400" cy="1524000"/>
          </a:xfrm>
        </p:spPr>
        <p:txBody>
          <a:bodyPr>
            <a:noAutofit/>
          </a:bodyPr>
          <a:lstStyle/>
          <a:p>
            <a:pPr eaLnBrk="1" fontAlgn="auto" hangingPunct="1">
              <a:spcAft>
                <a:spcPts val="0"/>
              </a:spcAft>
              <a:buFont typeface="Wingdings 2"/>
              <a:buNone/>
              <a:defRPr/>
            </a:pPr>
            <a:r>
              <a:rPr lang="en-US" b="0" cap="none" spc="0" dirty="0" smtClean="0">
                <a:ea typeface="+mj-ea"/>
                <a:cs typeface="+mj-cs"/>
              </a:rPr>
              <a:t>May 2017</a:t>
            </a:r>
          </a:p>
          <a:p>
            <a:pPr eaLnBrk="1" fontAlgn="auto" hangingPunct="1">
              <a:spcAft>
                <a:spcPts val="0"/>
              </a:spcAft>
              <a:buFont typeface="Wingdings 2"/>
              <a:buNone/>
              <a:defRPr/>
            </a:pPr>
            <a:endParaRPr lang="en-US" sz="800" cap="none" spc="0" dirty="0" smtClean="0">
              <a:ea typeface="+mj-ea"/>
              <a:cs typeface="+mj-cs"/>
            </a:endParaRPr>
          </a:p>
          <a:p>
            <a:pPr eaLnBrk="1" fontAlgn="auto" hangingPunct="1">
              <a:spcAft>
                <a:spcPts val="0"/>
              </a:spcAft>
              <a:buFont typeface="Wingdings 2"/>
              <a:buNone/>
              <a:defRPr/>
            </a:pPr>
            <a:r>
              <a:rPr lang="en-US" b="0" cap="none" spc="0" dirty="0" smtClean="0">
                <a:ea typeface="+mj-ea"/>
                <a:cs typeface="+mj-cs"/>
              </a:rPr>
              <a:t>electronic Research Administration (eRA)</a:t>
            </a:r>
          </a:p>
          <a:p>
            <a:pPr eaLnBrk="1" fontAlgn="auto" hangingPunct="1">
              <a:spcAft>
                <a:spcPts val="0"/>
              </a:spcAft>
              <a:defRPr/>
            </a:pPr>
            <a:r>
              <a:rPr lang="en-US" b="0" cap="none" spc="0" dirty="0" smtClean="0">
                <a:ea typeface="+mj-ea"/>
                <a:cs typeface="+mj-cs"/>
              </a:rPr>
              <a:t>OER, OD, National Institutes of Health </a:t>
            </a:r>
          </a:p>
          <a:p>
            <a:pPr eaLnBrk="1" fontAlgn="auto" hangingPunct="1">
              <a:spcAft>
                <a:spcPts val="0"/>
              </a:spcAft>
              <a:buFont typeface="Wingdings 2"/>
              <a:buNone/>
              <a:defRPr/>
            </a:pPr>
            <a:endParaRPr lang="en-US" cap="none" spc="0" dirty="0" smtClean="0">
              <a:ea typeface="+mj-ea"/>
              <a:cs typeface="+mj-cs"/>
            </a:endParaRPr>
          </a:p>
        </p:txBody>
      </p:sp>
      <p:pic>
        <p:nvPicPr>
          <p:cNvPr id="4" name="Picture 3" descr="A logo of the Office of Extramural Research at NIH"/>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389" y="5638800"/>
            <a:ext cx="4380953" cy="812698"/>
          </a:xfrm>
          <a:prstGeom prst="rect">
            <a:avLst/>
          </a:prstGeom>
        </p:spPr>
      </p:pic>
      <p:pic>
        <p:nvPicPr>
          <p:cNvPr id="8" name="Picture 7" descr="eRA logo stating that it is a program of the NIH"/>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046" y="228601"/>
            <a:ext cx="985422" cy="914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Result from General Search </a:t>
            </a:r>
            <a:r>
              <a:rPr lang="en-US" smtClean="0"/>
              <a:t>for PI</a:t>
            </a:r>
            <a:endParaRPr lang="en-US" dirty="0"/>
          </a:p>
        </p:txBody>
      </p:sp>
      <p:grpSp>
        <p:nvGrpSpPr>
          <p:cNvPr id="3" name="Group 2" descr="Show list of applications grants grouped into families for a PI" title="PI Search Results Screen"/>
          <p:cNvGrpSpPr/>
          <p:nvPr/>
        </p:nvGrpSpPr>
        <p:grpSpPr>
          <a:xfrm>
            <a:off x="1148668" y="1352936"/>
            <a:ext cx="6846664" cy="5357241"/>
            <a:chOff x="1148668" y="1352936"/>
            <a:chExt cx="6846664" cy="5357241"/>
          </a:xfrm>
        </p:grpSpPr>
        <p:pic>
          <p:nvPicPr>
            <p:cNvPr id="5" name="Picture 4" title="PI Search Results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5931" y="1352936"/>
              <a:ext cx="6492139" cy="5124063"/>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7" name="Line 6" title="&quot;&quot;"/>
            <p:cNvSpPr>
              <a:spLocks noChangeShapeType="1"/>
            </p:cNvSpPr>
            <p:nvPr/>
          </p:nvSpPr>
          <p:spPr bwMode="auto">
            <a:xfrm flipV="1">
              <a:off x="1371600" y="3886200"/>
              <a:ext cx="533399" cy="1254317"/>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148668" y="5140517"/>
              <a:ext cx="6846664" cy="1569660"/>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smtClean="0">
                  <a:solidFill>
                    <a:schemeClr val="accent2"/>
                  </a:solidFill>
                  <a:latin typeface="+mn-lt"/>
                  <a:cs typeface="Arial" charset="0"/>
                </a:rPr>
                <a:t>Click anywhere in the blue to get to more information, then select </a:t>
              </a:r>
              <a:r>
                <a:rPr lang="en-US" sz="2400" dirty="0">
                  <a:solidFill>
                    <a:schemeClr val="accent2"/>
                  </a:solidFill>
                  <a:latin typeface="+mn-lt"/>
                  <a:cs typeface="Arial" charset="0"/>
                </a:rPr>
                <a:t>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
        <p:nvSpPr>
          <p:cNvPr id="9" name="TextBox 8"/>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15942573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Closeout</a:t>
            </a:r>
            <a:endParaRPr lang="en-US" dirty="0"/>
          </a:p>
        </p:txBody>
      </p:sp>
      <p:sp>
        <p:nvSpPr>
          <p:cNvPr id="3" name="Text Placeholder 2"/>
          <p:cNvSpPr>
            <a:spLocks noGrp="1"/>
          </p:cNvSpPr>
          <p:nvPr>
            <p:ph type="body" idx="1"/>
          </p:nvPr>
        </p:nvSpPr>
        <p:spPr/>
        <p:txBody>
          <a:bodyPr/>
          <a:lstStyle/>
          <a:p>
            <a:r>
              <a:rPr lang="en-US" dirty="0"/>
              <a:t>Electronically submit required Closeout documents for grants in Closeout </a:t>
            </a:r>
            <a:r>
              <a:rPr lang="en-US" dirty="0" smtClean="0"/>
              <a:t>status</a:t>
            </a:r>
            <a:endParaRPr lang="en-US" dirty="0"/>
          </a:p>
        </p:txBody>
      </p:sp>
      <p:sp>
        <p:nvSpPr>
          <p:cNvPr id="4" name="Content Placeholder 3"/>
          <p:cNvSpPr>
            <a:spLocks noGrp="1"/>
          </p:cNvSpPr>
          <p:nvPr>
            <p:ph sz="quarter" idx="13"/>
          </p:nvPr>
        </p:nvSpPr>
        <p:spPr>
          <a:xfrm>
            <a:off x="3124200" y="685800"/>
            <a:ext cx="5638800" cy="5638800"/>
          </a:xfrm>
        </p:spPr>
        <p:txBody>
          <a:bodyPr/>
          <a:lstStyle/>
          <a:p>
            <a:pPr eaLnBrk="1" hangingPunct="1"/>
            <a:r>
              <a:rPr lang="en-US" sz="2800" dirty="0" smtClean="0"/>
              <a:t>Closeout </a:t>
            </a:r>
            <a:r>
              <a:rPr lang="en-US" sz="2800" dirty="0"/>
              <a:t>items include:</a:t>
            </a:r>
          </a:p>
          <a:p>
            <a:pPr lvl="1" eaLnBrk="1" hangingPunct="1"/>
            <a:r>
              <a:rPr lang="en-US" sz="2400" dirty="0"/>
              <a:t>Federal Financial Report (FFR)</a:t>
            </a:r>
          </a:p>
          <a:p>
            <a:pPr lvl="1" eaLnBrk="1" hangingPunct="1"/>
            <a:r>
              <a:rPr lang="en-US" sz="2400" dirty="0" smtClean="0"/>
              <a:t>Final Research Performance Progress Report (FRPPR)</a:t>
            </a:r>
            <a:endParaRPr lang="en-US" sz="2400" dirty="0"/>
          </a:p>
          <a:p>
            <a:pPr lvl="1" eaLnBrk="1" hangingPunct="1"/>
            <a:r>
              <a:rPr lang="en-US" sz="2400" dirty="0"/>
              <a:t>Final Invention Statement</a:t>
            </a:r>
          </a:p>
          <a:p>
            <a:pPr eaLnBrk="1" hangingPunct="1"/>
            <a:r>
              <a:rPr lang="en-US" sz="2800" dirty="0" smtClean="0"/>
              <a:t>NIH must </a:t>
            </a:r>
            <a:r>
              <a:rPr lang="en-US" sz="2800" dirty="0"/>
              <a:t>mark the grant “ready for close out” for link to appear in Commons  </a:t>
            </a:r>
          </a:p>
          <a:p>
            <a:pPr lvl="1" eaLnBrk="1" hangingPunct="1"/>
            <a:r>
              <a:rPr lang="en-US" sz="2400" dirty="0"/>
              <a:t>Contact </a:t>
            </a:r>
            <a:r>
              <a:rPr lang="en-US" sz="2400" dirty="0" smtClean="0"/>
              <a:t>the Division of Central Grants Processing (DCGP</a:t>
            </a:r>
            <a:r>
              <a:rPr lang="en-US" sz="2400" dirty="0"/>
              <a:t>) or assigned </a:t>
            </a:r>
            <a:r>
              <a:rPr lang="en-US" sz="2400" dirty="0" smtClean="0"/>
              <a:t>Grants </a:t>
            </a:r>
            <a:r>
              <a:rPr lang="en-US" sz="2400" dirty="0"/>
              <a:t>Management Specialist (GMS) if link is not appearing</a:t>
            </a:r>
          </a:p>
          <a:p>
            <a:endParaRPr lang="en-US" dirty="0"/>
          </a:p>
        </p:txBody>
      </p:sp>
      <p:sp>
        <p:nvSpPr>
          <p:cNvPr id="7" name="TextBox 6"/>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
        <p:nvSpPr>
          <p:cNvPr id="5" name="Explosion 2 4" title="New Icon"/>
          <p:cNvSpPr/>
          <p:nvPr/>
        </p:nvSpPr>
        <p:spPr>
          <a:xfrm>
            <a:off x="1676400" y="1526721"/>
            <a:ext cx="1981200" cy="1143000"/>
          </a:xfrm>
          <a:prstGeom prst="irregularSeal2">
            <a:avLst/>
          </a:prstGeom>
          <a:solidFill>
            <a:srgbClr val="FFFF66"/>
          </a:solidFill>
          <a:ln w="127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New!</a:t>
            </a:r>
            <a:endParaRPr lang="en-US" dirty="0">
              <a:solidFill>
                <a:schemeClr val="tx1"/>
              </a:solidFill>
            </a:endParaRPr>
          </a:p>
        </p:txBody>
      </p:sp>
    </p:spTree>
    <p:extLst>
      <p:ext uri="{BB962C8B-B14F-4D97-AF65-F5344CB8AC3E}">
        <p14:creationId xmlns:p14="http://schemas.microsoft.com/office/powerpoint/2010/main" val="22995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Closeout Capabilities</a:t>
            </a:r>
            <a:endParaRPr lang="en-US" dirty="0"/>
          </a:p>
        </p:txBody>
      </p:sp>
      <p:sp>
        <p:nvSpPr>
          <p:cNvPr id="3" name="Content Placeholder 2"/>
          <p:cNvSpPr>
            <a:spLocks noGrp="1"/>
          </p:cNvSpPr>
          <p:nvPr>
            <p:ph sz="quarter" idx="13"/>
          </p:nvPr>
        </p:nvSpPr>
        <p:spPr>
          <a:xfrm>
            <a:off x="301752" y="1828800"/>
            <a:ext cx="8503920" cy="4270248"/>
          </a:xfrm>
        </p:spPr>
        <p:txBody>
          <a:bodyPr/>
          <a:lstStyle/>
          <a:p>
            <a:pPr>
              <a:spcBef>
                <a:spcPts val="1200"/>
              </a:spcBef>
            </a:pPr>
            <a:r>
              <a:rPr lang="en-US" sz="2900" dirty="0" smtClean="0"/>
              <a:t>Identify </a:t>
            </a:r>
            <a:r>
              <a:rPr lang="en-US" sz="2900" dirty="0"/>
              <a:t>expiring and terminating grants</a:t>
            </a:r>
          </a:p>
          <a:p>
            <a:pPr>
              <a:spcBef>
                <a:spcPts val="1200"/>
              </a:spcBef>
            </a:pPr>
            <a:r>
              <a:rPr lang="en-US" sz="2900" dirty="0"/>
              <a:t>Request </a:t>
            </a:r>
            <a:r>
              <a:rPr lang="en-US" sz="2900" dirty="0" smtClean="0"/>
              <a:t>and track required </a:t>
            </a:r>
            <a:r>
              <a:rPr lang="en-US" sz="2900" dirty="0"/>
              <a:t>closeout </a:t>
            </a:r>
            <a:r>
              <a:rPr lang="en-US" sz="2900" dirty="0" smtClean="0"/>
              <a:t>documents</a:t>
            </a:r>
          </a:p>
          <a:p>
            <a:pPr>
              <a:spcBef>
                <a:spcPts val="1200"/>
              </a:spcBef>
            </a:pPr>
            <a:r>
              <a:rPr lang="en-US" sz="2900" dirty="0" smtClean="0"/>
              <a:t>Track </a:t>
            </a:r>
            <a:r>
              <a:rPr lang="en-US" sz="2900" dirty="0"/>
              <a:t>submission of boxed archived paper grant records </a:t>
            </a:r>
            <a:r>
              <a:rPr lang="en-US" sz="2900" dirty="0" smtClean="0"/>
              <a:t>at </a:t>
            </a:r>
            <a:r>
              <a:rPr lang="en-US" sz="2900" dirty="0"/>
              <a:t>the Federal Record Center (FRC</a:t>
            </a:r>
            <a:r>
              <a:rPr lang="en-US" sz="2900" dirty="0" smtClean="0"/>
              <a:t>)</a:t>
            </a:r>
            <a:endParaRPr lang="en-US" sz="2000" dirty="0"/>
          </a:p>
          <a:p>
            <a:pPr marL="0" indent="0">
              <a:buNone/>
            </a:pPr>
            <a:r>
              <a:rPr lang="en-US" sz="2800" dirty="0"/>
              <a:t> </a:t>
            </a:r>
          </a:p>
        </p:txBody>
      </p:sp>
      <p:sp>
        <p:nvSpPr>
          <p:cNvPr id="6" name="TextBox 5"/>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0903776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1"/>
            <a:ext cx="8534400" cy="990600"/>
          </a:xfrm>
        </p:spPr>
        <p:txBody>
          <a:bodyPr>
            <a:normAutofit fontScale="90000"/>
          </a:bodyPr>
          <a:lstStyle/>
          <a:p>
            <a:r>
              <a:rPr lang="en-US" dirty="0" smtClean="0"/>
              <a:t>New Closeout Search </a:t>
            </a:r>
            <a:r>
              <a:rPr lang="en-US" dirty="0"/>
              <a:t>screen </a:t>
            </a:r>
            <a:r>
              <a:rPr lang="en-US" dirty="0" smtClean="0"/>
              <a:t>provides </a:t>
            </a:r>
            <a:br>
              <a:rPr lang="en-US" dirty="0" smtClean="0"/>
            </a:br>
            <a:r>
              <a:rPr lang="en-US" dirty="0" smtClean="0"/>
              <a:t>additional search criteria</a:t>
            </a:r>
            <a:endParaRPr lang="en-US" dirty="0"/>
          </a:p>
        </p:txBody>
      </p:sp>
      <p:sp>
        <p:nvSpPr>
          <p:cNvPr id="6" name="TextBox 5"/>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grpSp>
        <p:nvGrpSpPr>
          <p:cNvPr id="5" name="Group 4" descr="Closeout options" title="SO Status search"/>
          <p:cNvGrpSpPr/>
          <p:nvPr/>
        </p:nvGrpSpPr>
        <p:grpSpPr>
          <a:xfrm>
            <a:off x="190500" y="1569063"/>
            <a:ext cx="8763000" cy="4315974"/>
            <a:chOff x="190500" y="1569063"/>
            <a:chExt cx="8763000" cy="4315974"/>
          </a:xfrm>
        </p:grpSpPr>
        <p:pic>
          <p:nvPicPr>
            <p:cNvPr id="4" name="Picture 6" title="SO Search Screen Closeo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0500" y="1569063"/>
              <a:ext cx="8763000" cy="4315974"/>
            </a:xfrm>
            <a:prstGeom prst="rect">
              <a:avLst/>
            </a:prstGeom>
            <a:noFill/>
            <a:ln w="9525">
              <a:noFill/>
              <a:miter lim="800000"/>
              <a:headEnd/>
              <a:tailEnd/>
            </a:ln>
          </p:spPr>
        </p:pic>
        <p:sp>
          <p:nvSpPr>
            <p:cNvPr id="3" name="Rounded Rectangle 2"/>
            <p:cNvSpPr/>
            <p:nvPr/>
          </p:nvSpPr>
          <p:spPr>
            <a:xfrm>
              <a:off x="2743200" y="4495800"/>
              <a:ext cx="2286000" cy="838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177016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0"/>
            <a:ext cx="8534400" cy="990600"/>
          </a:xfrm>
        </p:spPr>
        <p:txBody>
          <a:bodyPr>
            <a:normAutofit fontScale="90000"/>
          </a:bodyPr>
          <a:lstStyle/>
          <a:p>
            <a:r>
              <a:rPr lang="en-US" dirty="0" smtClean="0"/>
              <a:t>Search </a:t>
            </a:r>
            <a:r>
              <a:rPr lang="en-US" dirty="0"/>
              <a:t>screen shows grants that are Closed or Requires </a:t>
            </a:r>
            <a:r>
              <a:rPr lang="en-US" dirty="0" smtClean="0"/>
              <a:t>Closeout</a:t>
            </a:r>
            <a:endParaRPr lang="en-US" dirty="0"/>
          </a:p>
        </p:txBody>
      </p:sp>
      <p:pic>
        <p:nvPicPr>
          <p:cNvPr id="4" name="Picture 6" title="Closeout Search Results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1524000"/>
            <a:ext cx="8819366" cy="4800600"/>
          </a:xfrm>
          <a:prstGeom prst="rect">
            <a:avLst/>
          </a:prstGeom>
          <a:noFill/>
          <a:ln w="9525">
            <a:solidFill>
              <a:schemeClr val="accent1"/>
            </a:solidFill>
            <a:miter lim="800000"/>
            <a:headEnd/>
            <a:tailEnd/>
          </a:ln>
        </p:spPr>
      </p:pic>
      <p:sp>
        <p:nvSpPr>
          <p:cNvPr id="6" name="TextBox 5"/>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2260882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2667000" cy="1295400"/>
          </a:xfrm>
        </p:spPr>
        <p:txBody>
          <a:bodyPr/>
          <a:lstStyle/>
          <a:p>
            <a:r>
              <a:rPr lang="en-US" dirty="0"/>
              <a:t>Federal Financial Report (FFR)</a:t>
            </a:r>
          </a:p>
        </p:txBody>
      </p:sp>
      <p:sp>
        <p:nvSpPr>
          <p:cNvPr id="3" name="Text Placeholder 2"/>
          <p:cNvSpPr>
            <a:spLocks noGrp="1"/>
          </p:cNvSpPr>
          <p:nvPr>
            <p:ph type="body" idx="1"/>
          </p:nvPr>
        </p:nvSpPr>
        <p:spPr/>
        <p:txBody>
          <a:bodyPr/>
          <a:lstStyle/>
          <a:p>
            <a:r>
              <a:rPr lang="en-US" dirty="0" smtClean="0"/>
              <a:t>Allows </a:t>
            </a:r>
            <a:r>
              <a:rPr lang="en-US" dirty="0"/>
              <a:t>grantees to electronically submit a statement of expenditures associated with their grant to </a:t>
            </a:r>
            <a:r>
              <a:rPr lang="en-US" dirty="0" smtClean="0"/>
              <a:t>NIH </a:t>
            </a:r>
            <a:r>
              <a:rPr lang="en-US" dirty="0"/>
              <a:t>via </a:t>
            </a:r>
            <a:r>
              <a:rPr lang="en-US" dirty="0" err="1"/>
              <a:t>eRA</a:t>
            </a:r>
            <a:r>
              <a:rPr lang="en-US" dirty="0"/>
              <a:t> </a:t>
            </a:r>
            <a:r>
              <a:rPr lang="en-US" dirty="0" smtClean="0"/>
              <a:t>Commons.</a:t>
            </a:r>
            <a:endParaRPr lang="en-US" dirty="0"/>
          </a:p>
        </p:txBody>
      </p:sp>
      <p:sp>
        <p:nvSpPr>
          <p:cNvPr id="4" name="Content Placeholder 3"/>
          <p:cNvSpPr>
            <a:spLocks noGrp="1"/>
          </p:cNvSpPr>
          <p:nvPr>
            <p:ph sz="quarter" idx="13"/>
          </p:nvPr>
        </p:nvSpPr>
        <p:spPr>
          <a:xfrm>
            <a:off x="3124200" y="685800"/>
            <a:ext cx="5638800" cy="5791200"/>
          </a:xfrm>
        </p:spPr>
        <p:txBody>
          <a:bodyPr/>
          <a:lstStyle/>
          <a:p>
            <a:r>
              <a:rPr lang="en-US" dirty="0" smtClean="0"/>
              <a:t>FFRs </a:t>
            </a:r>
            <a:r>
              <a:rPr lang="en-US" dirty="0"/>
              <a:t>must be submitted in eRA Commons via the </a:t>
            </a:r>
            <a:r>
              <a:rPr lang="en-US" dirty="0" smtClean="0"/>
              <a:t>FFR/FSR module</a:t>
            </a:r>
          </a:p>
          <a:p>
            <a:pPr lvl="1"/>
            <a:r>
              <a:rPr lang="en-US" dirty="0" smtClean="0"/>
              <a:t>Cash </a:t>
            </a:r>
            <a:r>
              <a:rPr lang="en-US" dirty="0"/>
              <a:t>transaction data still submitted via Payment Management System</a:t>
            </a:r>
          </a:p>
          <a:p>
            <a:r>
              <a:rPr lang="en-US" dirty="0"/>
              <a:t>FSR role for users who have the authority to view, enter, and submit an FFR on behalf of institution</a:t>
            </a:r>
          </a:p>
          <a:p>
            <a:endParaRPr lang="en-US" dirty="0"/>
          </a:p>
          <a:p>
            <a:endParaRPr lang="en-US" dirty="0"/>
          </a:p>
        </p:txBody>
      </p:sp>
      <p:sp>
        <p:nvSpPr>
          <p:cNvPr id="5" name="TextBox 4"/>
          <p:cNvSpPr txBox="1"/>
          <p:nvPr/>
        </p:nvSpPr>
        <p:spPr>
          <a:xfrm>
            <a:off x="152400" y="6412468"/>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7535826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FFR</a:t>
            </a:r>
            <a:endParaRPr lang="en-US" dirty="0"/>
          </a:p>
        </p:txBody>
      </p:sp>
      <p:sp>
        <p:nvSpPr>
          <p:cNvPr id="3" name="Content Placeholder 2"/>
          <p:cNvSpPr>
            <a:spLocks noGrp="1"/>
          </p:cNvSpPr>
          <p:nvPr>
            <p:ph sz="quarter" idx="13"/>
          </p:nvPr>
        </p:nvSpPr>
        <p:spPr/>
        <p:txBody>
          <a:bodyPr/>
          <a:lstStyle/>
          <a:p>
            <a:r>
              <a:rPr lang="en-US" dirty="0" smtClean="0"/>
              <a:t>Annual </a:t>
            </a:r>
            <a:r>
              <a:rPr lang="en-US" dirty="0"/>
              <a:t>FFR due date: </a:t>
            </a:r>
            <a:r>
              <a:rPr lang="en-US" dirty="0" smtClean="0"/>
              <a:t>For non-SNAPs, FFR </a:t>
            </a:r>
            <a:r>
              <a:rPr lang="en-US" dirty="0"/>
              <a:t>must be submitted </a:t>
            </a:r>
            <a:r>
              <a:rPr lang="en-US" dirty="0" smtClean="0"/>
              <a:t>within 120 </a:t>
            </a:r>
            <a:r>
              <a:rPr lang="en-US" dirty="0"/>
              <a:t>days of the calendar quarter in which the budget period </a:t>
            </a:r>
            <a:r>
              <a:rPr lang="en-US" dirty="0" smtClean="0"/>
              <a:t>ends</a:t>
            </a:r>
            <a:endParaRPr lang="en-US" dirty="0"/>
          </a:p>
          <a:p>
            <a:r>
              <a:rPr lang="en-US" dirty="0"/>
              <a:t>Final FFR due date: based on the Project Period End Date (PPED):</a:t>
            </a:r>
          </a:p>
          <a:p>
            <a:pPr lvl="1"/>
            <a:r>
              <a:rPr lang="en-US" dirty="0"/>
              <a:t>Pending Status: If the FFR is not submitted and it is within </a:t>
            </a:r>
            <a:r>
              <a:rPr lang="en-US" dirty="0" smtClean="0"/>
              <a:t>120 </a:t>
            </a:r>
            <a:r>
              <a:rPr lang="en-US" dirty="0"/>
              <a:t>days of the PPED</a:t>
            </a:r>
          </a:p>
          <a:p>
            <a:pPr lvl="1"/>
            <a:r>
              <a:rPr lang="en-US" dirty="0"/>
              <a:t>Due Status: If the FFR is not submitted and it is between the PPED and </a:t>
            </a:r>
            <a:r>
              <a:rPr lang="en-US" dirty="0" smtClean="0"/>
              <a:t>120 </a:t>
            </a:r>
            <a:r>
              <a:rPr lang="en-US" dirty="0"/>
              <a:t>days past the PPED</a:t>
            </a:r>
          </a:p>
          <a:p>
            <a:pPr lvl="1"/>
            <a:r>
              <a:rPr lang="en-US" dirty="0"/>
              <a:t>Late: If the FFR is not submitted and it is more than </a:t>
            </a:r>
            <a:r>
              <a:rPr lang="en-US" dirty="0" smtClean="0"/>
              <a:t>120 </a:t>
            </a:r>
            <a:r>
              <a:rPr lang="en-US" dirty="0"/>
              <a:t>days past the PPED</a:t>
            </a:r>
          </a:p>
          <a:p>
            <a:endParaRPr lang="en-US" dirty="0"/>
          </a:p>
        </p:txBody>
      </p:sp>
      <p:sp>
        <p:nvSpPr>
          <p:cNvPr id="4" name="TextBox 3"/>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02939755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title="FFR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4100" y="1590420"/>
            <a:ext cx="8598640" cy="4390365"/>
          </a:xfrm>
          <a:prstGeom prst="rect">
            <a:avLst/>
          </a:prstGeom>
          <a:noFill/>
          <a:ln w="25400" algn="ctr">
            <a:solidFill>
              <a:srgbClr val="002060"/>
            </a:solidFill>
            <a:miter lim="800000"/>
            <a:headEnd/>
            <a:tailEnd/>
          </a:ln>
        </p:spPr>
      </p:pic>
      <p:sp>
        <p:nvSpPr>
          <p:cNvPr id="2" name="Title 1"/>
          <p:cNvSpPr>
            <a:spLocks noGrp="1"/>
          </p:cNvSpPr>
          <p:nvPr>
            <p:ph type="title"/>
          </p:nvPr>
        </p:nvSpPr>
        <p:spPr/>
        <p:txBody>
          <a:bodyPr/>
          <a:lstStyle/>
          <a:p>
            <a:r>
              <a:rPr lang="en-US" dirty="0" smtClean="0"/>
              <a:t>FFR/FSR Screen</a:t>
            </a:r>
            <a:endParaRPr lang="en-US" dirty="0"/>
          </a:p>
        </p:txBody>
      </p:sp>
      <p:sp>
        <p:nvSpPr>
          <p:cNvPr id="5" name="TextBox 4"/>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5988659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FFR/FSR Screen</a:t>
            </a:r>
            <a:endParaRPr lang="en-US" dirty="0"/>
          </a:p>
        </p:txBody>
      </p:sp>
      <p:pic>
        <p:nvPicPr>
          <p:cNvPr id="4" name="Picture 7" title="FFR Search results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3871" y="951422"/>
            <a:ext cx="8551529" cy="5826318"/>
          </a:xfrm>
          <a:prstGeom prst="rect">
            <a:avLst/>
          </a:prstGeom>
          <a:noFill/>
          <a:ln w="25400" algn="ctr">
            <a:solidFill>
              <a:srgbClr val="002060"/>
            </a:solidFill>
            <a:miter lim="800000"/>
            <a:headEnd/>
            <a:tailEnd/>
          </a:ln>
        </p:spPr>
      </p:pic>
      <p:sp>
        <p:nvSpPr>
          <p:cNvPr id="5" name="Line 4" descr="The Grant Number is a hyperlink that will take you to the FFR/FSR form.&#10;" title="text box"/>
          <p:cNvSpPr>
            <a:spLocks noChangeShapeType="1"/>
          </p:cNvSpPr>
          <p:nvPr/>
        </p:nvSpPr>
        <p:spPr bwMode="auto">
          <a:xfrm flipH="1" flipV="1">
            <a:off x="1019175" y="4572000"/>
            <a:ext cx="381000" cy="5334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Text Box 5" descr="The Grant Number is a hyperlink that will take you to the FFR/FSR form.&#10;" title="text box"/>
          <p:cNvSpPr txBox="1">
            <a:spLocks noChangeArrowheads="1"/>
          </p:cNvSpPr>
          <p:nvPr/>
        </p:nvSpPr>
        <p:spPr bwMode="auto">
          <a:xfrm>
            <a:off x="942975" y="5112603"/>
            <a:ext cx="7315200" cy="830997"/>
          </a:xfrm>
          <a:prstGeom prst="rect">
            <a:avLst/>
          </a:prstGeom>
          <a:solidFill>
            <a:srgbClr val="FFFFCC"/>
          </a:solidFill>
          <a:ln w="12700">
            <a:solidFill>
              <a:srgbClr val="C00000"/>
            </a:solid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The </a:t>
            </a:r>
            <a:r>
              <a:rPr kumimoji="0" lang="en-US" sz="2400" b="0" i="1" u="none" strike="noStrike" kern="0" cap="none" spc="0" normalizeH="0" baseline="0" noProof="0" dirty="0">
                <a:ln>
                  <a:noFill/>
                </a:ln>
                <a:solidFill>
                  <a:srgbClr val="C00000"/>
                </a:solidFill>
                <a:effectLst/>
                <a:uLnTx/>
                <a:uFillTx/>
                <a:latin typeface="Tahoma"/>
              </a:rPr>
              <a:t>Grant Number</a:t>
            </a:r>
            <a:r>
              <a:rPr kumimoji="0" lang="en-US" sz="2400" b="0" i="0" u="none" strike="noStrike" kern="0" cap="none" spc="0" normalizeH="0" baseline="0" noProof="0" dirty="0">
                <a:ln>
                  <a:noFill/>
                </a:ln>
                <a:solidFill>
                  <a:srgbClr val="C00000"/>
                </a:solidFill>
                <a:effectLst/>
                <a:uLnTx/>
                <a:uFillTx/>
                <a:latin typeface="Tahoma"/>
              </a:rPr>
              <a:t> is a hyperlink that will take you to the FFR/FSR form.</a:t>
            </a:r>
          </a:p>
        </p:txBody>
      </p:sp>
    </p:spTree>
    <p:extLst>
      <p:ext uri="{BB962C8B-B14F-4D97-AF65-F5344CB8AC3E}">
        <p14:creationId xmlns:p14="http://schemas.microsoft.com/office/powerpoint/2010/main" val="329134998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FFR Details Screen</a:t>
            </a:r>
            <a:endParaRPr lang="en-US" dirty="0"/>
          </a:p>
        </p:txBody>
      </p:sp>
      <p:sp>
        <p:nvSpPr>
          <p:cNvPr id="3" name="Content Placeholder 2"/>
          <p:cNvSpPr>
            <a:spLocks noGrp="1"/>
          </p:cNvSpPr>
          <p:nvPr>
            <p:ph sz="quarter" idx="13"/>
          </p:nvPr>
        </p:nvSpPr>
        <p:spPr/>
        <p:txBody>
          <a:bodyPr/>
          <a:lstStyle/>
          <a:p>
            <a:pPr marL="0" indent="0">
              <a:buNone/>
            </a:pPr>
            <a:r>
              <a:rPr lang="en-US" dirty="0"/>
              <a:t>Clicking the hyperlinked grant number opens the FFR Details screen, which displays:</a:t>
            </a:r>
          </a:p>
          <a:p>
            <a:pPr lvl="1"/>
            <a:r>
              <a:rPr lang="en-US" dirty="0"/>
              <a:t>FFR Status:</a:t>
            </a:r>
          </a:p>
          <a:p>
            <a:pPr lvl="2"/>
            <a:r>
              <a:rPr lang="en-US" dirty="0"/>
              <a:t>Received, Accepted, Rejected, In Review, or Revision Pending</a:t>
            </a:r>
          </a:p>
          <a:p>
            <a:pPr lvl="1"/>
            <a:r>
              <a:rPr lang="en-US" dirty="0"/>
              <a:t>Available Actions:</a:t>
            </a:r>
          </a:p>
          <a:p>
            <a:pPr lvl="2"/>
            <a:r>
              <a:rPr lang="en-US" dirty="0"/>
              <a:t>Accepted status: View or Create New</a:t>
            </a:r>
          </a:p>
          <a:p>
            <a:pPr lvl="2"/>
            <a:r>
              <a:rPr lang="en-US" dirty="0"/>
              <a:t>Rejected status: View or Create New</a:t>
            </a:r>
          </a:p>
          <a:p>
            <a:pPr lvl="2"/>
            <a:r>
              <a:rPr lang="en-US" dirty="0"/>
              <a:t>Received status: View or Correct</a:t>
            </a:r>
          </a:p>
          <a:p>
            <a:pPr lvl="2"/>
            <a:r>
              <a:rPr lang="en-US" dirty="0"/>
              <a:t>Revision Pending status: View or Edit</a:t>
            </a:r>
          </a:p>
          <a:p>
            <a:pPr lvl="2"/>
            <a:r>
              <a:rPr lang="en-US" dirty="0"/>
              <a:t>In Review status: View</a:t>
            </a:r>
          </a:p>
          <a:p>
            <a:pPr marL="0" indent="0">
              <a:buNone/>
            </a:pPr>
            <a:endParaRPr lang="en-US" dirty="0"/>
          </a:p>
        </p:txBody>
      </p:sp>
      <p:sp>
        <p:nvSpPr>
          <p:cNvPr id="4" name="TextBox 3"/>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5811398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the FFR</a:t>
            </a:r>
            <a:endParaRPr lang="en-US" dirty="0"/>
          </a:p>
        </p:txBody>
      </p:sp>
      <p:pic>
        <p:nvPicPr>
          <p:cNvPr id="4" name="Picture 7" title="FFR data form"/>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85746" y="990600"/>
            <a:ext cx="8448707" cy="6065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4" descr="As current year entries are completed, calculations are done automatically.&#10;" title="text box"/>
          <p:cNvSpPr txBox="1">
            <a:spLocks noChangeArrowheads="1"/>
          </p:cNvSpPr>
          <p:nvPr/>
        </p:nvSpPr>
        <p:spPr bwMode="auto">
          <a:xfrm>
            <a:off x="5715000" y="2819400"/>
            <a:ext cx="2971800" cy="1938338"/>
          </a:xfrm>
          <a:prstGeom prst="rect">
            <a:avLst/>
          </a:prstGeom>
          <a:solidFill>
            <a:srgbClr val="FFFFCC"/>
          </a:solidFill>
          <a:ln w="12700">
            <a:solidFill>
              <a:srgbClr val="C00000"/>
            </a:solid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As current year entries are completed, calculations are done automatically.</a:t>
            </a:r>
          </a:p>
        </p:txBody>
      </p:sp>
    </p:spTree>
    <p:extLst>
      <p:ext uri="{BB962C8B-B14F-4D97-AF65-F5344CB8AC3E}">
        <p14:creationId xmlns:p14="http://schemas.microsoft.com/office/powerpoint/2010/main" val="3340771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Status Result from General Search for PI</a:t>
            </a:r>
            <a:br>
              <a:rPr lang="en-US" sz="2400" dirty="0" smtClean="0"/>
            </a:br>
            <a:r>
              <a:rPr lang="en-US" sz="2400" dirty="0" smtClean="0"/>
              <a:t>(flat view)</a:t>
            </a:r>
            <a:endParaRPr lang="en-US" sz="2400" dirty="0"/>
          </a:p>
        </p:txBody>
      </p:sp>
      <p:grpSp>
        <p:nvGrpSpPr>
          <p:cNvPr id="6" name="Group 5" descr="displayes a view of all the applications grants of a PI in a traditional view, not grouped into grant families" title="PI Search results flat vew"/>
          <p:cNvGrpSpPr/>
          <p:nvPr/>
        </p:nvGrpSpPr>
        <p:grpSpPr>
          <a:xfrm>
            <a:off x="937079" y="1302349"/>
            <a:ext cx="7140122" cy="5238338"/>
            <a:chOff x="937079" y="1302349"/>
            <a:chExt cx="7140122" cy="5238338"/>
          </a:xfrm>
        </p:grpSpPr>
        <p:pic>
          <p:nvPicPr>
            <p:cNvPr id="5" name="Picture 4" descr="Flat view of the search results screen for a PI Status search." title="Search Results PI"/>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37079" y="1302349"/>
              <a:ext cx="7140122" cy="5069751"/>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083808" y="6079022"/>
              <a:ext cx="6846664" cy="461665"/>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smtClean="0">
                  <a:solidFill>
                    <a:schemeClr val="accent2"/>
                  </a:solidFill>
                  <a:latin typeface="+mn-lt"/>
                  <a:cs typeface="Arial" charset="0"/>
                </a:rPr>
                <a:t>Flat view is more similar to the old view</a:t>
              </a:r>
              <a:endParaRPr lang="en-US" sz="2400" dirty="0">
                <a:solidFill>
                  <a:schemeClr val="accent2"/>
                </a:solidFill>
                <a:latin typeface="+mn-lt"/>
                <a:cs typeface="Arial" charset="0"/>
              </a:endParaRPr>
            </a:p>
          </p:txBody>
        </p:sp>
      </p:grpSp>
      <p:sp>
        <p:nvSpPr>
          <p:cNvPr id="9" name="TextBox 8"/>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
        <p:nvSpPr>
          <p:cNvPr id="3" name="Rounded Rectangle 2"/>
          <p:cNvSpPr/>
          <p:nvPr/>
        </p:nvSpPr>
        <p:spPr>
          <a:xfrm>
            <a:off x="6324600" y="3124200"/>
            <a:ext cx="1605872" cy="3810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38200" y="3657600"/>
            <a:ext cx="1605872" cy="457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1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Submission of a FFR</a:t>
            </a:r>
            <a:endParaRPr lang="en-US" dirty="0"/>
          </a:p>
        </p:txBody>
      </p:sp>
      <p:pic>
        <p:nvPicPr>
          <p:cNvPr id="1026" name="Picture 2" title="FFR status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463" y="1026924"/>
            <a:ext cx="8849189" cy="454037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6" descr="If a mistake is made on the FFR and the status has changed to In Review, the institution should contact the eRA Service Desk to determine who the OFM staff is that is assigned by the NIH Institute/Center to resolve the issue.&#10;" title="text box"/>
          <p:cNvSpPr txBox="1">
            <a:spLocks noChangeArrowheads="1"/>
          </p:cNvSpPr>
          <p:nvPr/>
        </p:nvSpPr>
        <p:spPr bwMode="auto">
          <a:xfrm>
            <a:off x="228600" y="4572000"/>
            <a:ext cx="5374450" cy="2160591"/>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8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Arial" charset="0"/>
              </a:rPr>
              <a:t>If a mistake is made on the FFR and the status has changed to </a:t>
            </a:r>
            <a:r>
              <a:rPr kumimoji="0" lang="en-US" sz="2400" b="0" i="1" u="none" strike="noStrike" kern="0" cap="none" spc="0" normalizeH="0" baseline="0" noProof="0" dirty="0" smtClean="0">
                <a:ln>
                  <a:noFill/>
                </a:ln>
                <a:solidFill>
                  <a:srgbClr val="C00000"/>
                </a:solidFill>
                <a:effectLst/>
                <a:uLnTx/>
                <a:uFillTx/>
                <a:latin typeface="Arial" charset="0"/>
              </a:rPr>
              <a:t>In Review</a:t>
            </a:r>
            <a:r>
              <a:rPr kumimoji="0" lang="en-US" sz="2400" b="0" i="0" u="none" strike="noStrike" kern="0" cap="none" spc="0" normalizeH="0" baseline="0" noProof="0" dirty="0" smtClean="0">
                <a:ln>
                  <a:noFill/>
                </a:ln>
                <a:solidFill>
                  <a:srgbClr val="C00000"/>
                </a:solidFill>
                <a:effectLst/>
                <a:uLnTx/>
                <a:uFillTx/>
                <a:latin typeface="Arial" charset="0"/>
              </a:rPr>
              <a:t>, the institution should contact the </a:t>
            </a:r>
            <a:r>
              <a:rPr lang="en-US" sz="2400" kern="0" dirty="0" smtClean="0">
                <a:solidFill>
                  <a:srgbClr val="C00000"/>
                </a:solidFill>
              </a:rPr>
              <a:t>eRA Service Desk to determine who the</a:t>
            </a:r>
            <a:r>
              <a:rPr lang="en-US" sz="2400" kern="0" dirty="0">
                <a:solidFill>
                  <a:srgbClr val="C00000"/>
                </a:solidFill>
              </a:rPr>
              <a:t> </a:t>
            </a:r>
            <a:r>
              <a:rPr kumimoji="0" lang="en-US" sz="2400" b="0" i="0" u="none" strike="noStrike" kern="0" cap="none" spc="0" normalizeH="0" baseline="0" noProof="0" dirty="0" smtClean="0">
                <a:ln>
                  <a:noFill/>
                </a:ln>
                <a:solidFill>
                  <a:srgbClr val="C00000"/>
                </a:solidFill>
                <a:effectLst/>
                <a:uLnTx/>
                <a:uFillTx/>
                <a:latin typeface="Arial" charset="0"/>
              </a:rPr>
              <a:t>OFM staff is that is assigned by the NIH Institute/Center</a:t>
            </a:r>
            <a:r>
              <a:rPr lang="en-US" sz="2400" kern="0" dirty="0">
                <a:solidFill>
                  <a:srgbClr val="C00000"/>
                </a:solidFill>
              </a:rPr>
              <a:t> </a:t>
            </a:r>
            <a:r>
              <a:rPr lang="en-US" sz="2400" kern="0" dirty="0" smtClean="0">
                <a:solidFill>
                  <a:srgbClr val="C00000"/>
                </a:solidFill>
              </a:rPr>
              <a:t>to resolve the issue.</a:t>
            </a:r>
            <a:endParaRPr kumimoji="0" lang="en-US" sz="2400" b="0" i="0" u="none" strike="noStrike" kern="0" cap="none" spc="0" normalizeH="0" baseline="0" noProof="0" dirty="0" smtClean="0">
              <a:ln>
                <a:noFill/>
              </a:ln>
              <a:solidFill>
                <a:srgbClr val="C00000"/>
              </a:solidFill>
              <a:effectLst/>
              <a:uLnTx/>
              <a:uFillTx/>
              <a:latin typeface="Arial" charset="0"/>
            </a:endParaRPr>
          </a:p>
        </p:txBody>
      </p:sp>
      <p:grpSp>
        <p:nvGrpSpPr>
          <p:cNvPr id="3" name="Group 2" descr="Once FFR/FSR is Submitted, Latest FSR status changes to Received&#10;" title="text box"/>
          <p:cNvGrpSpPr/>
          <p:nvPr/>
        </p:nvGrpSpPr>
        <p:grpSpPr>
          <a:xfrm>
            <a:off x="3886200" y="2064603"/>
            <a:ext cx="4972050" cy="3196405"/>
            <a:chOff x="3886200" y="2064603"/>
            <a:chExt cx="4972050" cy="3196405"/>
          </a:xfrm>
        </p:grpSpPr>
        <p:sp>
          <p:nvSpPr>
            <p:cNvPr id="5" name="Text Box 4"/>
            <p:cNvSpPr txBox="1">
              <a:spLocks noChangeArrowheads="1"/>
            </p:cNvSpPr>
            <p:nvPr/>
          </p:nvSpPr>
          <p:spPr bwMode="auto">
            <a:xfrm>
              <a:off x="3886200" y="2064603"/>
              <a:ext cx="4972050" cy="830997"/>
            </a:xfrm>
            <a:prstGeom prst="rect">
              <a:avLst/>
            </a:prstGeom>
            <a:solidFill>
              <a:srgbClr val="FFFFCC"/>
            </a:solidFill>
            <a:ln w="12700">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Once FFR/FSR is Submitted, </a:t>
              </a:r>
              <a:r>
                <a:rPr kumimoji="0" lang="en-US" sz="2400" b="0" i="1" u="none" strike="noStrike" kern="0" cap="none" spc="0" normalizeH="0" baseline="0" noProof="0" dirty="0">
                  <a:ln>
                    <a:noFill/>
                  </a:ln>
                  <a:solidFill>
                    <a:srgbClr val="C00000"/>
                  </a:solidFill>
                  <a:effectLst/>
                  <a:uLnTx/>
                  <a:uFillTx/>
                  <a:latin typeface="Tahoma"/>
                </a:rPr>
                <a:t>Latest FSR </a:t>
              </a:r>
              <a:r>
                <a:rPr kumimoji="0" lang="en-US" sz="2400" b="0" i="0" u="none" strike="noStrike" kern="0" cap="none" spc="0" normalizeH="0" baseline="0" noProof="0" dirty="0">
                  <a:ln>
                    <a:noFill/>
                  </a:ln>
                  <a:solidFill>
                    <a:srgbClr val="C00000"/>
                  </a:solidFill>
                  <a:effectLst/>
                  <a:uLnTx/>
                  <a:uFillTx/>
                  <a:latin typeface="Tahoma"/>
                </a:rPr>
                <a:t>status changes to </a:t>
              </a:r>
              <a:r>
                <a:rPr kumimoji="0" lang="en-US" sz="2400" b="0" i="1" u="none" strike="noStrike" kern="0" cap="none" spc="0" normalizeH="0" baseline="0" noProof="0" dirty="0">
                  <a:ln>
                    <a:noFill/>
                  </a:ln>
                  <a:solidFill>
                    <a:srgbClr val="C00000"/>
                  </a:solidFill>
                  <a:effectLst/>
                  <a:uLnTx/>
                  <a:uFillTx/>
                  <a:latin typeface="Tahoma"/>
                </a:rPr>
                <a:t>Received</a:t>
              </a:r>
            </a:p>
          </p:txBody>
        </p:sp>
        <p:sp>
          <p:nvSpPr>
            <p:cNvPr id="6" name="Line 5" title="&quot;&quot;"/>
            <p:cNvSpPr>
              <a:spLocks noChangeShapeType="1"/>
            </p:cNvSpPr>
            <p:nvPr/>
          </p:nvSpPr>
          <p:spPr bwMode="auto">
            <a:xfrm flipH="1">
              <a:off x="6324600" y="2895600"/>
              <a:ext cx="762000" cy="2030128"/>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Oval 7" title="&quot;&quot;"/>
            <p:cNvSpPr>
              <a:spLocks noChangeArrowheads="1"/>
            </p:cNvSpPr>
            <p:nvPr/>
          </p:nvSpPr>
          <p:spPr bwMode="auto">
            <a:xfrm>
              <a:off x="5833110" y="4925728"/>
              <a:ext cx="754381" cy="33528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16231149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FFR Related – Policy Notices</a:t>
            </a:r>
            <a:endParaRPr lang="en-US" dirty="0"/>
          </a:p>
        </p:txBody>
      </p:sp>
      <p:sp>
        <p:nvSpPr>
          <p:cNvPr id="3" name="Content Placeholder 2"/>
          <p:cNvSpPr>
            <a:spLocks noGrp="1"/>
          </p:cNvSpPr>
          <p:nvPr>
            <p:ph sz="quarter" idx="13"/>
          </p:nvPr>
        </p:nvSpPr>
        <p:spPr/>
        <p:txBody>
          <a:bodyPr/>
          <a:lstStyle/>
          <a:p>
            <a:r>
              <a:rPr lang="en-US" dirty="0" smtClean="0">
                <a:hlinkClick r:id="rId2" tooltip="FFR Closeout Guide Notice - changes to PMS"/>
              </a:rPr>
              <a:t>NOT-OD-14-103</a:t>
            </a:r>
            <a:endParaRPr lang="en-US" dirty="0" smtClean="0"/>
          </a:p>
          <a:p>
            <a:pPr lvl="1"/>
            <a:r>
              <a:rPr lang="en-US" dirty="0"/>
              <a:t>Revised Timeline for Administrative Changes to NIH Domestic Awards to Transition to Payment Management System Subaccounts </a:t>
            </a:r>
            <a:endParaRPr lang="en-US" dirty="0" smtClean="0"/>
          </a:p>
          <a:p>
            <a:r>
              <a:rPr lang="en-US" dirty="0" smtClean="0">
                <a:hlinkClick r:id="rId3" tooltip="Closeout Guide Notice - Domestic Awards"/>
              </a:rPr>
              <a:t>NOT-OD-14-093</a:t>
            </a:r>
            <a:endParaRPr lang="en-US" dirty="0" smtClean="0"/>
          </a:p>
          <a:p>
            <a:pPr lvl="1"/>
            <a:r>
              <a:rPr lang="en-US" dirty="0"/>
              <a:t>Administrative Changes to NIH Domestic Awards Transition to Payment Management System Subaccounts </a:t>
            </a:r>
            <a:endParaRPr lang="en-US" dirty="0" smtClean="0"/>
          </a:p>
          <a:p>
            <a:r>
              <a:rPr lang="en-US" dirty="0" smtClean="0">
                <a:hlinkClick r:id="rId4" tooltip="Closeout Guide Notice - Unilateral"/>
              </a:rPr>
              <a:t>NOT-OD-14-084</a:t>
            </a:r>
            <a:endParaRPr lang="en-US" dirty="0" smtClean="0"/>
          </a:p>
          <a:p>
            <a:pPr lvl="1"/>
            <a:r>
              <a:rPr lang="en-US" dirty="0"/>
              <a:t>NIH Updating Grant Closeout Policies and Procedures to Align with New HHS Requirements </a:t>
            </a:r>
            <a:endParaRPr lang="en-US" dirty="0" smtClean="0"/>
          </a:p>
        </p:txBody>
      </p:sp>
      <p:pic>
        <p:nvPicPr>
          <p:cNvPr id="5" name="Picture 4" title="gavel and keyboar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5419153"/>
            <a:ext cx="2819400" cy="1543622"/>
          </a:xfrm>
          <a:prstGeom prst="rect">
            <a:avLst/>
          </a:prstGeom>
        </p:spPr>
      </p:pic>
      <p:sp>
        <p:nvSpPr>
          <p:cNvPr id="7" name="TextBox 6"/>
          <p:cNvSpPr txBox="1"/>
          <p:nvPr/>
        </p:nvSpPr>
        <p:spPr>
          <a:xfrm>
            <a:off x="152400" y="6364968"/>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29430355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FFR Related – Policy Notices</a:t>
            </a:r>
            <a:endParaRPr lang="en-US" dirty="0"/>
          </a:p>
        </p:txBody>
      </p:sp>
      <p:sp>
        <p:nvSpPr>
          <p:cNvPr id="3" name="Content Placeholder 2"/>
          <p:cNvSpPr>
            <a:spLocks noGrp="1"/>
          </p:cNvSpPr>
          <p:nvPr>
            <p:ph sz="quarter" idx="13"/>
          </p:nvPr>
        </p:nvSpPr>
        <p:spPr/>
        <p:txBody>
          <a:bodyPr/>
          <a:lstStyle/>
          <a:p>
            <a:r>
              <a:rPr lang="en-US" dirty="0" smtClean="0">
                <a:hlinkClick r:id="rId2"/>
              </a:rPr>
              <a:t>NOT-OD-13-120</a:t>
            </a:r>
            <a:endParaRPr lang="en-US" dirty="0" smtClean="0"/>
          </a:p>
          <a:p>
            <a:pPr lvl="1"/>
            <a:r>
              <a:rPr lang="en-US" dirty="0"/>
              <a:t>NIH Domestic Awards to Transition to Payment Management System Subaccounts in FY 2014 and FY </a:t>
            </a:r>
            <a:r>
              <a:rPr lang="en-US" dirty="0" smtClean="0"/>
              <a:t>2015</a:t>
            </a:r>
          </a:p>
          <a:p>
            <a:r>
              <a:rPr lang="en-US" dirty="0" smtClean="0">
                <a:hlinkClick r:id="rId3"/>
              </a:rPr>
              <a:t>NOT-OD-13-112</a:t>
            </a:r>
            <a:endParaRPr lang="en-US" dirty="0" smtClean="0"/>
          </a:p>
          <a:p>
            <a:pPr lvl="1"/>
            <a:r>
              <a:rPr lang="en-US" dirty="0"/>
              <a:t>NIH Domestic Awards to Transition to Payment Management System Subaccounts in FY 2014</a:t>
            </a:r>
            <a:endParaRPr lang="en-US" dirty="0" smtClean="0"/>
          </a:p>
        </p:txBody>
      </p:sp>
      <p:pic>
        <p:nvPicPr>
          <p:cNvPr id="5" name="Picture 4" title="gavel and keyboar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419153"/>
            <a:ext cx="2819400" cy="1543622"/>
          </a:xfrm>
          <a:prstGeom prst="rect">
            <a:avLst/>
          </a:prstGeom>
        </p:spPr>
      </p:pic>
      <p:sp>
        <p:nvSpPr>
          <p:cNvPr id="7" name="TextBox 6"/>
          <p:cNvSpPr txBox="1"/>
          <p:nvPr/>
        </p:nvSpPr>
        <p:spPr>
          <a:xfrm>
            <a:off x="152400" y="6364968"/>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87342607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FFR Related – Policy Notices</a:t>
            </a:r>
            <a:endParaRPr lang="en-US" dirty="0"/>
          </a:p>
        </p:txBody>
      </p:sp>
      <p:sp>
        <p:nvSpPr>
          <p:cNvPr id="3" name="Content Placeholder 2"/>
          <p:cNvSpPr>
            <a:spLocks noGrp="1"/>
          </p:cNvSpPr>
          <p:nvPr>
            <p:ph sz="quarter" idx="13"/>
          </p:nvPr>
        </p:nvSpPr>
        <p:spPr/>
        <p:txBody>
          <a:bodyPr/>
          <a:lstStyle/>
          <a:p>
            <a:r>
              <a:rPr lang="en-US" dirty="0" smtClean="0">
                <a:hlinkClick r:id="rId2"/>
              </a:rPr>
              <a:t>NOT-OD-13-111</a:t>
            </a:r>
            <a:endParaRPr lang="en-US" dirty="0" smtClean="0"/>
          </a:p>
          <a:p>
            <a:pPr lvl="1"/>
            <a:r>
              <a:rPr lang="en-US" dirty="0"/>
              <a:t>NIH to Transition Payment for Individual Fellowships at Foreign and Federal Sponsoring Institutions, and Awards to Federal Institutions to Payment Management System Subaccounts in FY </a:t>
            </a:r>
            <a:r>
              <a:rPr lang="en-US" dirty="0" smtClean="0"/>
              <a:t>2014</a:t>
            </a:r>
          </a:p>
          <a:p>
            <a:r>
              <a:rPr lang="en-US" dirty="0" smtClean="0">
                <a:hlinkClick r:id="rId3"/>
              </a:rPr>
              <a:t>NOT-OD-13-019</a:t>
            </a:r>
            <a:endParaRPr lang="en-US" dirty="0" smtClean="0"/>
          </a:p>
          <a:p>
            <a:pPr lvl="1"/>
            <a:r>
              <a:rPr lang="en-US" dirty="0"/>
              <a:t>Notice of Changes to Payment Management System Registration Procedures for NIH Foreign Grantees</a:t>
            </a:r>
            <a:endParaRPr lang="en-US" dirty="0" smtClean="0"/>
          </a:p>
        </p:txBody>
      </p:sp>
      <p:pic>
        <p:nvPicPr>
          <p:cNvPr id="5" name="Picture 4" title="gavel and keyboar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419153"/>
            <a:ext cx="2819400" cy="1543622"/>
          </a:xfrm>
          <a:prstGeom prst="rect">
            <a:avLst/>
          </a:prstGeom>
        </p:spPr>
      </p:pic>
      <p:sp>
        <p:nvSpPr>
          <p:cNvPr id="7" name="TextBox 6"/>
          <p:cNvSpPr txBox="1"/>
          <p:nvPr/>
        </p:nvSpPr>
        <p:spPr>
          <a:xfrm>
            <a:off x="152400" y="6364968"/>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36284105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smtClean="0"/>
              <a:t>Closeout – Final Research Performance Progress Report (FRPPR)</a:t>
            </a:r>
            <a:endParaRPr lang="en-US" sz="2000" dirty="0"/>
          </a:p>
        </p:txBody>
      </p:sp>
      <p:pic>
        <p:nvPicPr>
          <p:cNvPr id="4" name="Picture 3" descr="Menu with link to Process Final RPPR" title="Closeout screen"/>
          <p:cNvPicPr>
            <a:picLocks noChangeAspect="1" noChangeArrowheads="1"/>
          </p:cNvPicPr>
          <p:nvPr/>
        </p:nvPicPr>
        <p:blipFill rotWithShape="1">
          <a:blip r:embed="rId2">
            <a:extLst>
              <a:ext uri="{28A0092B-C50C-407E-A947-70E740481C1C}">
                <a14:useLocalDpi xmlns:a14="http://schemas.microsoft.com/office/drawing/2010/main" val="0"/>
              </a:ext>
            </a:extLst>
          </a:blip>
          <a:srcRect l="1852" t="56974" r="926" b="7298"/>
          <a:stretch/>
        </p:blipFill>
        <p:spPr bwMode="auto">
          <a:xfrm>
            <a:off x="255361" y="593513"/>
            <a:ext cx="8659447" cy="1072122"/>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Initiate button for FPPR" title="Final RPPR status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53764"/>
            <a:ext cx="6629400" cy="2093160"/>
          </a:xfrm>
          <a:prstGeom prst="rect">
            <a:avLst/>
          </a:prstGeom>
          <a:ln>
            <a:noFill/>
          </a:ln>
          <a:effectLst>
            <a:outerShdw blurRad="190500" algn="tl" rotWithShape="0">
              <a:srgbClr val="000000">
                <a:alpha val="70000"/>
              </a:srgbClr>
            </a:outerShdw>
          </a:effectLst>
        </p:spPr>
      </p:pic>
      <p:sp>
        <p:nvSpPr>
          <p:cNvPr id="7" name="Text Box 7" descr="The Final RPPR has the same permissions and delegations as the Final Progress Report (FPR). Both SOs and PIs can initiate or submit to agency.  &#10;" title="text box"/>
          <p:cNvSpPr txBox="1">
            <a:spLocks noChangeArrowheads="1"/>
          </p:cNvSpPr>
          <p:nvPr/>
        </p:nvSpPr>
        <p:spPr bwMode="auto">
          <a:xfrm>
            <a:off x="419100" y="5124271"/>
            <a:ext cx="8305800" cy="1200329"/>
          </a:xfrm>
          <a:prstGeom prst="rect">
            <a:avLst/>
          </a:prstGeom>
          <a:solidFill>
            <a:srgbClr val="FFFFCC"/>
          </a:solidFill>
          <a:ln w="9525">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Tahoma"/>
              </a:rPr>
              <a:t>The Final RPPR has the same</a:t>
            </a:r>
            <a:r>
              <a:rPr kumimoji="0" lang="en-US" sz="2400" b="0" i="0" u="none" strike="noStrike" kern="0" cap="none" spc="0" normalizeH="0" noProof="0" dirty="0" smtClean="0">
                <a:ln>
                  <a:noFill/>
                </a:ln>
                <a:solidFill>
                  <a:srgbClr val="C00000"/>
                </a:solidFill>
                <a:effectLst/>
                <a:uLnTx/>
                <a:uFillTx/>
                <a:latin typeface="Tahoma"/>
              </a:rPr>
              <a:t> permissions and delegations as the Final Progress Report (FPR). Both SOs and PIs can initiate or submit to agency.  </a:t>
            </a:r>
            <a:endParaRPr kumimoji="0" lang="en-US" sz="2400" b="0" i="0" u="none" strike="noStrike" kern="0" cap="none" spc="0" normalizeH="0" baseline="0" noProof="0" dirty="0">
              <a:ln>
                <a:noFill/>
              </a:ln>
              <a:solidFill>
                <a:srgbClr val="C00000"/>
              </a:solidFill>
              <a:effectLst/>
              <a:uLnTx/>
              <a:uFillTx/>
              <a:latin typeface="Tahoma"/>
            </a:endParaRPr>
          </a:p>
        </p:txBody>
      </p:sp>
      <p:grpSp>
        <p:nvGrpSpPr>
          <p:cNvPr id="27" name="Group 26" title="circle with arrow"/>
          <p:cNvGrpSpPr/>
          <p:nvPr/>
        </p:nvGrpSpPr>
        <p:grpSpPr>
          <a:xfrm>
            <a:off x="5638800" y="1168914"/>
            <a:ext cx="2209800" cy="736086"/>
            <a:chOff x="5638800" y="1168914"/>
            <a:chExt cx="2209800" cy="736086"/>
          </a:xfrm>
        </p:grpSpPr>
        <p:sp>
          <p:nvSpPr>
            <p:cNvPr id="8" name="Oval 8" title="&quot;&quot;"/>
            <p:cNvSpPr>
              <a:spLocks noChangeArrowheads="1"/>
            </p:cNvSpPr>
            <p:nvPr/>
          </p:nvSpPr>
          <p:spPr bwMode="auto">
            <a:xfrm>
              <a:off x="5867400" y="1168914"/>
              <a:ext cx="1981200" cy="27888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 name="Line 14" title="&quot;&quot;"/>
            <p:cNvSpPr>
              <a:spLocks noChangeShapeType="1"/>
            </p:cNvSpPr>
            <p:nvPr/>
          </p:nvSpPr>
          <p:spPr bwMode="auto">
            <a:xfrm flipH="1">
              <a:off x="5638800" y="1439636"/>
              <a:ext cx="762000" cy="46536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8" name="Group 27" title="circle with arrow"/>
          <p:cNvGrpSpPr/>
          <p:nvPr/>
        </p:nvGrpSpPr>
        <p:grpSpPr>
          <a:xfrm>
            <a:off x="72400" y="3276600"/>
            <a:ext cx="1913154" cy="1371600"/>
            <a:chOff x="72400" y="3276600"/>
            <a:chExt cx="1913154" cy="1371600"/>
          </a:xfrm>
        </p:grpSpPr>
        <p:sp>
          <p:nvSpPr>
            <p:cNvPr id="24" name="Oval 8" title="&quot;&quot;"/>
            <p:cNvSpPr>
              <a:spLocks noChangeArrowheads="1"/>
            </p:cNvSpPr>
            <p:nvPr/>
          </p:nvSpPr>
          <p:spPr bwMode="auto">
            <a:xfrm>
              <a:off x="72400" y="3276600"/>
              <a:ext cx="762000" cy="41132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 name="Line 14" title="&quot;&quot;"/>
            <p:cNvSpPr>
              <a:spLocks noChangeShapeType="1"/>
            </p:cNvSpPr>
            <p:nvPr/>
          </p:nvSpPr>
          <p:spPr bwMode="auto">
            <a:xfrm>
              <a:off x="754994" y="3594070"/>
              <a:ext cx="1230560" cy="105413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9" name="Group 28" descr="Edit button" title="Final RPPR status screen"/>
          <p:cNvGrpSpPr/>
          <p:nvPr/>
        </p:nvGrpSpPr>
        <p:grpSpPr>
          <a:xfrm>
            <a:off x="1985554" y="2942173"/>
            <a:ext cx="6834133" cy="2087027"/>
            <a:chOff x="1985554" y="2942173"/>
            <a:chExt cx="6834133" cy="2087027"/>
          </a:xfrm>
        </p:grpSpPr>
        <p:pic>
          <p:nvPicPr>
            <p:cNvPr id="23" name="Picture 22" title="Final RPPR Menu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3417" y="2942173"/>
              <a:ext cx="6596270" cy="2087027"/>
            </a:xfrm>
            <a:prstGeom prst="rect">
              <a:avLst/>
            </a:prstGeom>
            <a:ln>
              <a:noFill/>
            </a:ln>
            <a:effectLst>
              <a:outerShdw blurRad="190500" algn="tl" rotWithShape="0">
                <a:srgbClr val="000000">
                  <a:alpha val="70000"/>
                </a:srgbClr>
              </a:outerShdw>
            </a:effectLst>
          </p:spPr>
        </p:pic>
        <p:sp>
          <p:nvSpPr>
            <p:cNvPr id="26" name="Oval 8" title="&quot;&quot;"/>
            <p:cNvSpPr>
              <a:spLocks noChangeArrowheads="1"/>
            </p:cNvSpPr>
            <p:nvPr/>
          </p:nvSpPr>
          <p:spPr bwMode="auto">
            <a:xfrm>
              <a:off x="1985554" y="4472776"/>
              <a:ext cx="762000" cy="41132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121629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smtClean="0"/>
              <a:t>Closeout – Final Research Performance Progress Report Sections</a:t>
            </a:r>
            <a:endParaRPr lang="en-US" sz="2000" dirty="0"/>
          </a:p>
        </p:txBody>
      </p:sp>
      <p:pic>
        <p:nvPicPr>
          <p:cNvPr id="3" name="Picture 2" descr="Details of FRPPR with navigation tabs" title="FRPPR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685800"/>
            <a:ext cx="8077200" cy="5367467"/>
          </a:xfrm>
          <a:prstGeom prst="rect">
            <a:avLst/>
          </a:prstGeom>
        </p:spPr>
      </p:pic>
      <p:sp>
        <p:nvSpPr>
          <p:cNvPr id="24" name="Oval 8" title="&quot;&quot;"/>
          <p:cNvSpPr>
            <a:spLocks noChangeArrowheads="1"/>
          </p:cNvSpPr>
          <p:nvPr/>
        </p:nvSpPr>
        <p:spPr bwMode="auto">
          <a:xfrm>
            <a:off x="533400" y="847636"/>
            <a:ext cx="4495800" cy="371564"/>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Text Box 7" descr="Similar navigation tabs as the annual RPPR.&#10;A new section called Outcomes has been added.  &#10;" title="Text Box"/>
          <p:cNvSpPr txBox="1">
            <a:spLocks noChangeArrowheads="1"/>
          </p:cNvSpPr>
          <p:nvPr/>
        </p:nvSpPr>
        <p:spPr bwMode="auto">
          <a:xfrm>
            <a:off x="2058127" y="1361516"/>
            <a:ext cx="6751864" cy="830997"/>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Tahoma"/>
              </a:rPr>
              <a:t>Similar navigation tabs as the annual</a:t>
            </a:r>
            <a:r>
              <a:rPr kumimoji="0" lang="en-US" sz="2400" b="0" i="0" u="none" strike="noStrike" kern="0" cap="none" spc="0" normalizeH="0" noProof="0" dirty="0" smtClean="0">
                <a:ln>
                  <a:noFill/>
                </a:ln>
                <a:solidFill>
                  <a:srgbClr val="C00000"/>
                </a:solidFill>
                <a:effectLst/>
                <a:uLnTx/>
                <a:uFillTx/>
                <a:latin typeface="Tahoma"/>
              </a:rPr>
              <a:t> RPPR.</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smtClean="0">
                <a:solidFill>
                  <a:srgbClr val="C00000"/>
                </a:solidFill>
                <a:latin typeface="Tahoma"/>
              </a:rPr>
              <a:t>A new section called Outcomes has been added.</a:t>
            </a:r>
            <a:r>
              <a:rPr kumimoji="0" lang="en-US" sz="2400" b="0" i="0" u="none" strike="noStrike" kern="0" cap="none" spc="0" normalizeH="0" noProof="0" dirty="0" smtClean="0">
                <a:ln>
                  <a:noFill/>
                </a:ln>
                <a:solidFill>
                  <a:srgbClr val="C00000"/>
                </a:solidFill>
                <a:effectLst/>
                <a:uLnTx/>
                <a:uFillTx/>
                <a:latin typeface="Tahoma"/>
              </a:rPr>
              <a:t>  </a:t>
            </a:r>
            <a:endParaRPr kumimoji="0" lang="en-US" sz="2400" b="0" i="0" u="none" strike="noStrike" kern="0" cap="none" spc="0" normalizeH="0" baseline="0" noProof="0" dirty="0">
              <a:ln>
                <a:noFill/>
              </a:ln>
              <a:solidFill>
                <a:srgbClr val="C00000"/>
              </a:solidFill>
              <a:effectLst/>
              <a:uLnTx/>
              <a:uFillTx/>
              <a:latin typeface="Tahoma"/>
            </a:endParaRPr>
          </a:p>
        </p:txBody>
      </p:sp>
    </p:spTree>
    <p:extLst>
      <p:ext uri="{BB962C8B-B14F-4D97-AF65-F5344CB8AC3E}">
        <p14:creationId xmlns:p14="http://schemas.microsoft.com/office/powerpoint/2010/main" val="166804274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smtClean="0"/>
              <a:t>Closeout – Final Research Performance Progress Report Outcomes</a:t>
            </a:r>
            <a:endParaRPr lang="en-US" sz="2000" dirty="0"/>
          </a:p>
        </p:txBody>
      </p:sp>
      <p:pic>
        <p:nvPicPr>
          <p:cNvPr id="3" name="Picture 2" descr="Section I: Outcomes" title="FRPPR Scree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022831"/>
            <a:ext cx="8077200" cy="4693405"/>
          </a:xfrm>
          <a:prstGeom prst="rect">
            <a:avLst/>
          </a:prstGeom>
        </p:spPr>
      </p:pic>
      <p:sp>
        <p:nvSpPr>
          <p:cNvPr id="24" name="Oval 8" title="&quot;&quot;"/>
          <p:cNvSpPr>
            <a:spLocks noChangeArrowheads="1"/>
          </p:cNvSpPr>
          <p:nvPr/>
        </p:nvSpPr>
        <p:spPr bwMode="auto">
          <a:xfrm>
            <a:off x="5257800" y="1219200"/>
            <a:ext cx="762000" cy="272569"/>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Text Box 7" descr="Information in Outcomes will be publically available. It should be written as a high level and in plain language. &#10;" title="text box"/>
          <p:cNvSpPr txBox="1">
            <a:spLocks noChangeArrowheads="1"/>
          </p:cNvSpPr>
          <p:nvPr/>
        </p:nvSpPr>
        <p:spPr bwMode="auto">
          <a:xfrm>
            <a:off x="990600" y="4114800"/>
            <a:ext cx="6751864" cy="707886"/>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smtClean="0">
                <a:solidFill>
                  <a:srgbClr val="C00000"/>
                </a:solidFill>
                <a:latin typeface="Tahoma"/>
              </a:rPr>
              <a:t>Information</a:t>
            </a:r>
            <a:r>
              <a:rPr kumimoji="0" lang="en-US" sz="2000" b="0" i="0" u="none" strike="noStrike" kern="0" cap="none" spc="0" normalizeH="0" baseline="0" noProof="0" dirty="0" smtClean="0">
                <a:ln>
                  <a:noFill/>
                </a:ln>
                <a:solidFill>
                  <a:srgbClr val="C00000"/>
                </a:solidFill>
                <a:effectLst/>
                <a:uLnTx/>
                <a:uFillTx/>
                <a:latin typeface="Tahoma"/>
              </a:rPr>
              <a:t> in Outcomes</a:t>
            </a:r>
            <a:r>
              <a:rPr kumimoji="0" lang="en-US" sz="2000" b="0" i="0" u="none" strike="noStrike" kern="0" cap="none" spc="0" normalizeH="0" noProof="0" dirty="0" smtClean="0">
                <a:ln>
                  <a:noFill/>
                </a:ln>
                <a:solidFill>
                  <a:srgbClr val="C00000"/>
                </a:solidFill>
                <a:effectLst/>
                <a:uLnTx/>
                <a:uFillTx/>
                <a:latin typeface="Tahoma"/>
              </a:rPr>
              <a:t> will be publically available. It should be written as a high level and in plain language. </a:t>
            </a:r>
            <a:endParaRPr kumimoji="0" lang="en-US" sz="2000" b="0" i="0" u="none" strike="noStrike" kern="0" cap="none" spc="0" normalizeH="0" baseline="0" noProof="0" dirty="0">
              <a:ln>
                <a:noFill/>
              </a:ln>
              <a:solidFill>
                <a:srgbClr val="C00000"/>
              </a:solidFill>
              <a:effectLst/>
              <a:uLnTx/>
              <a:uFillTx/>
              <a:latin typeface="Tahoma"/>
            </a:endParaRPr>
          </a:p>
        </p:txBody>
      </p:sp>
    </p:spTree>
    <p:extLst>
      <p:ext uri="{BB962C8B-B14F-4D97-AF65-F5344CB8AC3E}">
        <p14:creationId xmlns:p14="http://schemas.microsoft.com/office/powerpoint/2010/main" val="298703361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Autofit/>
          </a:bodyPr>
          <a:lstStyle/>
          <a:p>
            <a:r>
              <a:rPr lang="en-US" sz="2800" dirty="0" smtClean="0"/>
              <a:t>New! Interim Research Performance Progress Report (IRPPR)</a:t>
            </a:r>
            <a:endParaRPr lang="en-US" sz="2800" dirty="0"/>
          </a:p>
        </p:txBody>
      </p:sp>
      <p:sp>
        <p:nvSpPr>
          <p:cNvPr id="6" name="Content Placeholder 5"/>
          <p:cNvSpPr>
            <a:spLocks noGrp="1"/>
          </p:cNvSpPr>
          <p:nvPr>
            <p:ph sz="quarter" idx="13"/>
          </p:nvPr>
        </p:nvSpPr>
        <p:spPr/>
        <p:txBody>
          <a:bodyPr/>
          <a:lstStyle/>
          <a:p>
            <a:r>
              <a:rPr lang="en-US" dirty="0"/>
              <a:t>Effective February 9, </a:t>
            </a:r>
            <a:r>
              <a:rPr lang="en-US" dirty="0" smtClean="0"/>
              <a:t>2017 </a:t>
            </a:r>
          </a:p>
          <a:p>
            <a:pPr lvl="1"/>
            <a:r>
              <a:rPr lang="en-US" dirty="0"/>
              <a:t>I</a:t>
            </a:r>
            <a:r>
              <a:rPr lang="en-US" dirty="0" smtClean="0"/>
              <a:t>f </a:t>
            </a:r>
            <a:r>
              <a:rPr lang="en-US" dirty="0"/>
              <a:t>the recipient organization has submitted a Competing Renewal application (Type </a:t>
            </a:r>
            <a:r>
              <a:rPr lang="en-US" dirty="0" smtClean="0"/>
              <a:t>2) on </a:t>
            </a:r>
            <a:r>
              <a:rPr lang="en-US" dirty="0"/>
              <a:t>or before the date by which a Final Research Performance Progress Report (Final-RPPR) would be required for the current competitive segment, then submission of an "Interim RPPR" via eRA Commons is now required.  </a:t>
            </a:r>
          </a:p>
        </p:txBody>
      </p:sp>
    </p:spTree>
    <p:extLst>
      <p:ext uri="{BB962C8B-B14F-4D97-AF65-F5344CB8AC3E}">
        <p14:creationId xmlns:p14="http://schemas.microsoft.com/office/powerpoint/2010/main" val="140712908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7848"/>
            <a:ext cx="8534400" cy="758952"/>
          </a:xfrm>
        </p:spPr>
        <p:txBody>
          <a:bodyPr>
            <a:noAutofit/>
          </a:bodyPr>
          <a:lstStyle/>
          <a:p>
            <a:r>
              <a:rPr lang="en-US" sz="2800" dirty="0" smtClean="0"/>
              <a:t>IRPPR vs FRPPR</a:t>
            </a:r>
            <a:br>
              <a:rPr lang="en-US" sz="2800" dirty="0" smtClean="0"/>
            </a:br>
            <a:r>
              <a:rPr lang="en-US" sz="2800" dirty="0" smtClean="0"/>
              <a:t>(Interim vs Final RPPR)</a:t>
            </a:r>
            <a:endParaRPr lang="en-US" sz="2800" dirty="0"/>
          </a:p>
        </p:txBody>
      </p:sp>
      <p:sp>
        <p:nvSpPr>
          <p:cNvPr id="6" name="Content Placeholder 5"/>
          <p:cNvSpPr>
            <a:spLocks noGrp="1"/>
          </p:cNvSpPr>
          <p:nvPr>
            <p:ph sz="quarter" idx="13"/>
          </p:nvPr>
        </p:nvSpPr>
        <p:spPr/>
        <p:txBody>
          <a:bodyPr/>
          <a:lstStyle/>
          <a:p>
            <a:r>
              <a:rPr lang="en-US" dirty="0" smtClean="0"/>
              <a:t>IRPPR</a:t>
            </a:r>
          </a:p>
          <a:p>
            <a:pPr lvl="1"/>
            <a:r>
              <a:rPr lang="en-US" sz="1800" dirty="0"/>
              <a:t>The Interim RPPR link will made available to the </a:t>
            </a:r>
            <a:r>
              <a:rPr lang="en-US" sz="1800" dirty="0" smtClean="0"/>
              <a:t>SO </a:t>
            </a:r>
            <a:r>
              <a:rPr lang="en-US" sz="1800" dirty="0"/>
              <a:t>and the </a:t>
            </a:r>
            <a:r>
              <a:rPr lang="en-US" sz="1800" dirty="0" smtClean="0"/>
              <a:t>PI </a:t>
            </a:r>
            <a:r>
              <a:rPr lang="en-US" sz="1800" dirty="0"/>
              <a:t>in the Status screen when a grant is eligible for submission of a Competing Renewal application</a:t>
            </a:r>
            <a:r>
              <a:rPr lang="en-US" sz="1800" dirty="0" smtClean="0"/>
              <a:t>.</a:t>
            </a:r>
          </a:p>
          <a:p>
            <a:pPr lvl="1"/>
            <a:r>
              <a:rPr lang="en-US" sz="1800" dirty="0" smtClean="0"/>
              <a:t>Only Section D.1 of </a:t>
            </a:r>
            <a:r>
              <a:rPr lang="en-US" sz="1800" i="1" dirty="0" smtClean="0"/>
              <a:t>Participants</a:t>
            </a:r>
            <a:r>
              <a:rPr lang="en-US" sz="1800" dirty="0" smtClean="0"/>
              <a:t> is 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a:t>
            </a:r>
            <a:r>
              <a:rPr lang="en-US" sz="1800" dirty="0" smtClean="0"/>
              <a:t>Interim RPPR</a:t>
            </a:r>
          </a:p>
          <a:p>
            <a:pPr lvl="1"/>
            <a:r>
              <a:rPr lang="en-US" sz="1800" dirty="0"/>
              <a:t>Section I: Outcomes is new. Section I is required for </a:t>
            </a:r>
            <a:r>
              <a:rPr lang="en-US" sz="1800" dirty="0" smtClean="0"/>
              <a:t>the Interim RPPR</a:t>
            </a:r>
            <a:endParaRPr lang="en-US" sz="1800" dirty="0"/>
          </a:p>
          <a:p>
            <a:pPr lvl="1"/>
            <a:endParaRPr lang="en-US" sz="1800" dirty="0"/>
          </a:p>
        </p:txBody>
      </p:sp>
      <p:sp>
        <p:nvSpPr>
          <p:cNvPr id="3" name="Content Placeholder 2"/>
          <p:cNvSpPr>
            <a:spLocks noGrp="1"/>
          </p:cNvSpPr>
          <p:nvPr>
            <p:ph sz="quarter" idx="14"/>
          </p:nvPr>
        </p:nvSpPr>
        <p:spPr/>
        <p:txBody>
          <a:bodyPr/>
          <a:lstStyle/>
          <a:p>
            <a:r>
              <a:rPr lang="en-US" dirty="0" smtClean="0"/>
              <a:t>FRPPR</a:t>
            </a:r>
          </a:p>
          <a:p>
            <a:pPr lvl="1"/>
            <a:r>
              <a:rPr lang="en-US" sz="1800" dirty="0"/>
              <a:t>The Final RPPR is only available as part of the Closeout process and the Process Final RPPR link only appears on the Closeout Status screen. </a:t>
            </a:r>
          </a:p>
          <a:p>
            <a:pPr lvl="1"/>
            <a:r>
              <a:rPr lang="en-US" sz="1800" dirty="0"/>
              <a:t>Only Section D.1 of </a:t>
            </a:r>
            <a:r>
              <a:rPr lang="en-US" sz="1800" i="1" dirty="0"/>
              <a:t>Participants</a:t>
            </a:r>
            <a:r>
              <a:rPr lang="en-US" sz="1800" dirty="0"/>
              <a:t> is </a:t>
            </a:r>
            <a:r>
              <a:rPr lang="en-US" sz="1800" dirty="0" smtClean="0"/>
              <a:t>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a:t>
            </a:r>
            <a:r>
              <a:rPr lang="en-US" sz="1800" dirty="0" smtClean="0"/>
              <a:t>Final RPPR</a:t>
            </a:r>
          </a:p>
          <a:p>
            <a:pPr lvl="1"/>
            <a:r>
              <a:rPr lang="en-US" sz="1800" dirty="0"/>
              <a:t>Section I: Outcomes is new. Section I is required for </a:t>
            </a:r>
            <a:r>
              <a:rPr lang="en-US" sz="1800" dirty="0" smtClean="0"/>
              <a:t>the Final </a:t>
            </a:r>
            <a:r>
              <a:rPr lang="en-US" sz="1800" dirty="0"/>
              <a:t>RPPR</a:t>
            </a:r>
          </a:p>
          <a:p>
            <a:pPr lvl="1"/>
            <a:endParaRPr lang="en-US" sz="1800" dirty="0"/>
          </a:p>
          <a:p>
            <a:pPr lvl="1"/>
            <a:endParaRPr lang="en-US" dirty="0"/>
          </a:p>
          <a:p>
            <a:pPr lvl="1"/>
            <a:endParaRPr lang="en-US" dirty="0"/>
          </a:p>
        </p:txBody>
      </p:sp>
    </p:spTree>
    <p:extLst>
      <p:ext uri="{BB962C8B-B14F-4D97-AF65-F5344CB8AC3E}">
        <p14:creationId xmlns:p14="http://schemas.microsoft.com/office/powerpoint/2010/main" val="216665847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Interim RPPR Scenarios</a:t>
            </a:r>
            <a:endParaRPr lang="en-US" sz="4000" dirty="0"/>
          </a:p>
        </p:txBody>
      </p:sp>
      <p:sp>
        <p:nvSpPr>
          <p:cNvPr id="6" name="Content Placeholder 5"/>
          <p:cNvSpPr>
            <a:spLocks noGrp="1"/>
          </p:cNvSpPr>
          <p:nvPr>
            <p:ph sz="quarter" idx="13"/>
          </p:nvPr>
        </p:nvSpPr>
        <p:spPr/>
        <p:txBody>
          <a:bodyPr/>
          <a:lstStyle/>
          <a:p>
            <a:r>
              <a:rPr lang="en-US" sz="2300" dirty="0"/>
              <a:t>Since a renewal application is competitive, there is no guarantee it will be funded. Therefor the following scenarios should be noted:</a:t>
            </a:r>
          </a:p>
          <a:p>
            <a:pPr lvl="1"/>
            <a:endParaRPr lang="en-US" sz="1800" dirty="0"/>
          </a:p>
        </p:txBody>
      </p:sp>
      <p:graphicFrame>
        <p:nvGraphicFramePr>
          <p:cNvPr id="4" name="Table 3" title="IRPPR Scenarios"/>
          <p:cNvGraphicFramePr>
            <a:graphicFrameLocks noGrp="1"/>
          </p:cNvGraphicFramePr>
          <p:nvPr>
            <p:extLst>
              <p:ext uri="{D42A27DB-BD31-4B8C-83A1-F6EECF244321}">
                <p14:modId xmlns:p14="http://schemas.microsoft.com/office/powerpoint/2010/main" val="2276539410"/>
              </p:ext>
            </p:extLst>
          </p:nvPr>
        </p:nvGraphicFramePr>
        <p:xfrm>
          <a:off x="685801" y="2895599"/>
          <a:ext cx="8119743" cy="3237934"/>
        </p:xfrm>
        <a:graphic>
          <a:graphicData uri="http://schemas.openxmlformats.org/drawingml/2006/table">
            <a:tbl>
              <a:tblPr firstRow="1" firstCol="1" bandRow="1">
                <a:tableStyleId>{5C22544A-7EE6-4342-B048-85BDC9FD1C3A}</a:tableStyleId>
              </a:tblPr>
              <a:tblGrid>
                <a:gridCol w="2133599"/>
                <a:gridCol w="2971800"/>
                <a:gridCol w="3014344"/>
              </a:tblGrid>
              <a:tr h="571840">
                <a:tc>
                  <a:txBody>
                    <a:bodyPr/>
                    <a:lstStyle/>
                    <a:p>
                      <a:pPr marL="0" marR="0" algn="ctr">
                        <a:spcBef>
                          <a:spcPts val="0"/>
                        </a:spcBef>
                        <a:spcAft>
                          <a:spcPts val="0"/>
                        </a:spcAft>
                      </a:pPr>
                      <a:r>
                        <a:rPr lang="en-US" sz="1400" dirty="0">
                          <a:effectLst/>
                        </a:rPr>
                        <a:t>Completing Renewal Application</a:t>
                      </a:r>
                    </a:p>
                    <a:p>
                      <a:pPr marL="0" marR="0" algn="ctr">
                        <a:spcBef>
                          <a:spcPts val="0"/>
                        </a:spcBef>
                        <a:spcAft>
                          <a:spcPts val="0"/>
                        </a:spcAft>
                      </a:pPr>
                      <a:r>
                        <a:rPr lang="en-US" sz="1400" dirty="0">
                          <a:effectLst/>
                        </a:rPr>
                        <a:t>Status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lgn="ctr">
                        <a:spcBef>
                          <a:spcPts val="0"/>
                        </a:spcBef>
                        <a:spcAft>
                          <a:spcPts val="0"/>
                        </a:spcAft>
                      </a:pPr>
                      <a:r>
                        <a:rPr lang="en-US" sz="1400">
                          <a:effectLst/>
                        </a:rPr>
                        <a:t>Action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hMerge="1">
                  <a:txBody>
                    <a:bodyPr/>
                    <a:lstStyle/>
                    <a:p>
                      <a:endParaRPr lang="en-US"/>
                    </a:p>
                  </a:txBody>
                  <a:tcPr/>
                </a:tc>
              </a:tr>
              <a:tr h="789685">
                <a:tc>
                  <a:txBody>
                    <a:bodyPr/>
                    <a:lstStyle/>
                    <a:p>
                      <a:pPr marL="0" marR="0" algn="ctr">
                        <a:spcBef>
                          <a:spcPts val="0"/>
                        </a:spcBef>
                        <a:spcAft>
                          <a:spcPts val="0"/>
                        </a:spcAft>
                      </a:pPr>
                      <a:r>
                        <a:rPr lang="en-US" sz="1400" dirty="0">
                          <a:effectLst/>
                        </a:rPr>
                        <a:t>Not 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dirty="0">
                          <a:effectLst/>
                        </a:rPr>
                        <a:t>Submit a Final RPPR no later than 120 days from the project period end date</a:t>
                      </a: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tr>
              <a:tr h="381227">
                <a:tc rowSpan="3">
                  <a:txBody>
                    <a:bodyPr/>
                    <a:lstStyle/>
                    <a:p>
                      <a:pPr marL="0" marR="0" algn="ctr">
                        <a:spcBef>
                          <a:spcPts val="0"/>
                        </a:spcBef>
                        <a:spcAft>
                          <a:spcPts val="0"/>
                        </a:spcAft>
                      </a:pPr>
                      <a:r>
                        <a:rPr lang="en-US" sz="1400" dirty="0">
                          <a:effectLst/>
                        </a:rPr>
                        <a:t>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a:effectLst/>
                        </a:rPr>
                        <a:t>Submit an Interim RPPR no later than 120 days from the project period end date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tr>
              <a:tr h="345362">
                <a:tc vMerge="1">
                  <a:txBody>
                    <a:bodyPr/>
                    <a:lstStyle/>
                    <a:p>
                      <a:endParaRPr lang="en-US"/>
                    </a:p>
                  </a:txBody>
                  <a:tcPr/>
                </a:tc>
                <a:tc>
                  <a:txBody>
                    <a:bodyPr/>
                    <a:lstStyle/>
                    <a:p>
                      <a:pPr marL="0" marR="0" algn="ctr">
                        <a:spcBef>
                          <a:spcPts val="0"/>
                        </a:spcBef>
                        <a:spcAft>
                          <a:spcPts val="0"/>
                        </a:spcAft>
                      </a:pPr>
                      <a:r>
                        <a:rPr lang="en-US" sz="1400">
                          <a:effectLst/>
                        </a:rPr>
                        <a:t>Funded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a:txBody>
                    <a:bodyPr/>
                    <a:lstStyle/>
                    <a:p>
                      <a:pPr marL="0" marR="0" algn="ctr">
                        <a:spcBef>
                          <a:spcPts val="0"/>
                        </a:spcBef>
                        <a:spcAft>
                          <a:spcPts val="0"/>
                        </a:spcAft>
                      </a:pPr>
                      <a:r>
                        <a:rPr lang="en-US" sz="1400">
                          <a:effectLst/>
                        </a:rPr>
                        <a:t>Not Funded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r>
              <a:tr h="1036087">
                <a:tc vMerge="1">
                  <a:txBody>
                    <a:bodyPr/>
                    <a:lstStyle/>
                    <a:p>
                      <a:endParaRPr lang="en-US"/>
                    </a:p>
                  </a:txBody>
                  <a:tcPr/>
                </a:tc>
                <a:tc>
                  <a:txBody>
                    <a:bodyPr/>
                    <a:lstStyle/>
                    <a:p>
                      <a:pPr marL="0" marR="0">
                        <a:spcBef>
                          <a:spcPts val="0"/>
                        </a:spcBef>
                        <a:spcAft>
                          <a:spcPts val="0"/>
                        </a:spcAft>
                      </a:pPr>
                      <a:r>
                        <a:rPr lang="en-US" sz="1400" dirty="0">
                          <a:effectLst/>
                        </a:rPr>
                        <a:t>The Interim RPPR is accepted as the annual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a:txBody>
                    <a:bodyPr/>
                    <a:lstStyle/>
                    <a:p>
                      <a:pPr marL="0" marR="0">
                        <a:spcBef>
                          <a:spcPts val="0"/>
                        </a:spcBef>
                        <a:spcAft>
                          <a:spcPts val="0"/>
                        </a:spcAft>
                      </a:pPr>
                      <a:r>
                        <a:rPr lang="en-US" sz="1400" dirty="0">
                          <a:effectLst/>
                        </a:rPr>
                        <a:t>The Interim RPPR is accepted as the Final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r>
            </a:tbl>
          </a:graphicData>
        </a:graphic>
      </p:graphicFrame>
    </p:spTree>
    <p:extLst>
      <p:ext uri="{BB962C8B-B14F-4D97-AF65-F5344CB8AC3E}">
        <p14:creationId xmlns:p14="http://schemas.microsoft.com/office/powerpoint/2010/main" val="592686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Result from General Search for SO</a:t>
            </a:r>
            <a:endParaRPr lang="en-US" dirty="0"/>
          </a:p>
        </p:txBody>
      </p:sp>
      <p:grpSp>
        <p:nvGrpSpPr>
          <p:cNvPr id="3" name="Group 2" descr="Shows results of a  general search by an SO with links to actions and application details" title="SO Search Result"/>
          <p:cNvGrpSpPr/>
          <p:nvPr/>
        </p:nvGrpSpPr>
        <p:grpSpPr>
          <a:xfrm>
            <a:off x="426556" y="1559140"/>
            <a:ext cx="8395491" cy="4917860"/>
            <a:chOff x="426556" y="1559140"/>
            <a:chExt cx="8395491" cy="4917860"/>
          </a:xfrm>
        </p:grpSpPr>
        <p:pic>
          <p:nvPicPr>
            <p:cNvPr id="5" name="Picture 4" title="Status Result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6556" y="1559140"/>
              <a:ext cx="8395491" cy="491786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title="&quot;&quot;"/>
            <p:cNvSpPr>
              <a:spLocks noChangeArrowheads="1"/>
            </p:cNvSpPr>
            <p:nvPr/>
          </p:nvSpPr>
          <p:spPr bwMode="auto">
            <a:xfrm>
              <a:off x="457200" y="3810000"/>
              <a:ext cx="1170692"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Line 6" title="&quot;&quot;"/>
            <p:cNvSpPr>
              <a:spLocks noChangeShapeType="1"/>
            </p:cNvSpPr>
            <p:nvPr/>
          </p:nvSpPr>
          <p:spPr bwMode="auto">
            <a:xfrm flipH="1" flipV="1">
              <a:off x="1163356" y="4114800"/>
              <a:ext cx="929072"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230536" y="5140517"/>
              <a:ext cx="6846664" cy="830997"/>
            </a:xfrm>
            <a:prstGeom prst="rect">
              <a:avLst/>
            </a:prstGeom>
            <a:solidFill>
              <a:srgbClr val="FFFFCC"/>
            </a:solidFill>
            <a:ln w="9525">
              <a:solidFill>
                <a:srgbClr val="FF0000"/>
              </a:solidFill>
              <a:miter lim="800000"/>
              <a:headEnd/>
              <a:tailEnd/>
            </a:ln>
          </p:spPr>
          <p:txBody>
            <a:bodyPr wrap="square">
              <a:spAutoFit/>
            </a:bodyPr>
            <a:lstStyle/>
            <a:p>
              <a:pPr>
                <a:defRPr/>
              </a:pPr>
              <a:r>
                <a:rPr lang="en-US" sz="2400" dirty="0">
                  <a:solidFill>
                    <a:schemeClr val="accent2"/>
                  </a:solidFill>
                  <a:latin typeface="+mn-lt"/>
                  <a:cs typeface="Arial" charset="0"/>
                </a:rPr>
                <a:t>Select 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
        <p:nvSpPr>
          <p:cNvPr id="9" name="TextBox 8"/>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7059203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Selecting Interim RPPR</a:t>
            </a:r>
            <a:endParaRPr lang="en-US" sz="4000" dirty="0"/>
          </a:p>
        </p:txBody>
      </p:sp>
      <p:sp>
        <p:nvSpPr>
          <p:cNvPr id="6" name="Content Placeholder 5"/>
          <p:cNvSpPr>
            <a:spLocks noGrp="1"/>
          </p:cNvSpPr>
          <p:nvPr>
            <p:ph sz="quarter" idx="4294967295"/>
          </p:nvPr>
        </p:nvSpPr>
        <p:spPr>
          <a:xfrm>
            <a:off x="331787" y="1524000"/>
            <a:ext cx="8504238" cy="4572000"/>
          </a:xfrm>
        </p:spPr>
        <p:txBody>
          <a:bodyPr/>
          <a:lstStyle/>
          <a:p>
            <a:pPr lvl="1"/>
            <a:r>
              <a:rPr lang="en-US" sz="1800" dirty="0" smtClean="0"/>
              <a:t>Select Interim RPPR link from </a:t>
            </a:r>
            <a:r>
              <a:rPr lang="en-US" sz="1800" i="1" dirty="0" smtClean="0"/>
              <a:t>Status</a:t>
            </a:r>
            <a:r>
              <a:rPr lang="en-US" sz="1800" dirty="0" smtClean="0"/>
              <a:t> search results (SO view shown)</a:t>
            </a:r>
            <a:endParaRPr lang="en-US" sz="1800" dirty="0"/>
          </a:p>
        </p:txBody>
      </p:sp>
      <p:pic>
        <p:nvPicPr>
          <p:cNvPr id="3" name="Picture 2" descr="Showing Interim RPPR link" title="SO Status Sarch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828800"/>
            <a:ext cx="7848600" cy="4597506"/>
          </a:xfrm>
          <a:prstGeom prst="rect">
            <a:avLst/>
          </a:prstGeom>
        </p:spPr>
      </p:pic>
      <p:sp>
        <p:nvSpPr>
          <p:cNvPr id="5" name="Rounded Rectangle 4"/>
          <p:cNvSpPr/>
          <p:nvPr/>
        </p:nvSpPr>
        <p:spPr>
          <a:xfrm>
            <a:off x="7315200" y="5257800"/>
            <a:ext cx="762000" cy="304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38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Initiate Interim RPPR</a:t>
            </a:r>
            <a:endParaRPr lang="en-US" sz="4000" dirty="0"/>
          </a:p>
        </p:txBody>
      </p:sp>
      <p:sp>
        <p:nvSpPr>
          <p:cNvPr id="6" name="Content Placeholder 5"/>
          <p:cNvSpPr>
            <a:spLocks noGrp="1"/>
          </p:cNvSpPr>
          <p:nvPr>
            <p:ph sz="quarter" idx="4294967295"/>
          </p:nvPr>
        </p:nvSpPr>
        <p:spPr>
          <a:xfrm>
            <a:off x="331787" y="1524000"/>
            <a:ext cx="8504238" cy="685800"/>
          </a:xfrm>
        </p:spPr>
        <p:txBody>
          <a:bodyPr/>
          <a:lstStyle/>
          <a:p>
            <a:pPr lvl="1"/>
            <a:r>
              <a:rPr lang="en-US" sz="1800" dirty="0" smtClean="0"/>
              <a:t>Select </a:t>
            </a:r>
            <a:r>
              <a:rPr lang="en-US" sz="1800" b="1" dirty="0" smtClean="0"/>
              <a:t>Initiate</a:t>
            </a:r>
            <a:r>
              <a:rPr lang="en-US" sz="1800" dirty="0" smtClean="0"/>
              <a:t> from the </a:t>
            </a:r>
            <a:r>
              <a:rPr lang="en-US" sz="1800" i="1" dirty="0" smtClean="0"/>
              <a:t>Interim RPPR Menu </a:t>
            </a:r>
            <a:r>
              <a:rPr lang="en-US" sz="1800" dirty="0" smtClean="0"/>
              <a:t>screen</a:t>
            </a:r>
            <a:endParaRPr lang="en-US" sz="1800" dirty="0"/>
          </a:p>
        </p:txBody>
      </p:sp>
      <p:pic>
        <p:nvPicPr>
          <p:cNvPr id="3" name="Picture 2" descr="Initiate button" title="IRPPR Menu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916796"/>
            <a:ext cx="7848600" cy="2048478"/>
          </a:xfrm>
          <a:prstGeom prst="rect">
            <a:avLst/>
          </a:prstGeom>
        </p:spPr>
      </p:pic>
      <p:sp>
        <p:nvSpPr>
          <p:cNvPr id="7" name="Content Placeholder 5"/>
          <p:cNvSpPr txBox="1">
            <a:spLocks/>
          </p:cNvSpPr>
          <p:nvPr/>
        </p:nvSpPr>
        <p:spPr bwMode="auto">
          <a:xfrm>
            <a:off x="334962" y="3962400"/>
            <a:ext cx="8504238"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lvl="1"/>
            <a:r>
              <a:rPr lang="en-US" sz="1800" dirty="0" smtClean="0"/>
              <a:t>Select </a:t>
            </a:r>
            <a:r>
              <a:rPr lang="en-US" sz="1800" b="1" dirty="0" smtClean="0"/>
              <a:t>Edit </a:t>
            </a:r>
            <a:r>
              <a:rPr lang="en-US" sz="1800" dirty="0" smtClean="0"/>
              <a:t>from the </a:t>
            </a:r>
            <a:r>
              <a:rPr lang="en-US" sz="1800" i="1" dirty="0" smtClean="0"/>
              <a:t>Interim RPPR Menu </a:t>
            </a:r>
            <a:r>
              <a:rPr lang="en-US" sz="1800" dirty="0" smtClean="0"/>
              <a:t>screen</a:t>
            </a:r>
            <a:endParaRPr lang="en-US" sz="1800" dirty="0"/>
          </a:p>
        </p:txBody>
      </p:sp>
      <p:pic>
        <p:nvPicPr>
          <p:cNvPr id="4" name="Picture 3" descr="Edit button" title="IRPPR Menu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75" y="4358070"/>
            <a:ext cx="7968649" cy="2142487"/>
          </a:xfrm>
          <a:prstGeom prst="rect">
            <a:avLst/>
          </a:prstGeom>
        </p:spPr>
      </p:pic>
    </p:spTree>
    <p:extLst>
      <p:ext uri="{BB962C8B-B14F-4D97-AF65-F5344CB8AC3E}">
        <p14:creationId xmlns:p14="http://schemas.microsoft.com/office/powerpoint/2010/main" val="261713577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Complete Interim RPPR </a:t>
            </a:r>
            <a:endParaRPr lang="en-US" sz="4000" dirty="0"/>
          </a:p>
        </p:txBody>
      </p:sp>
      <p:sp>
        <p:nvSpPr>
          <p:cNvPr id="6" name="Content Placeholder 5"/>
          <p:cNvSpPr>
            <a:spLocks noGrp="1"/>
          </p:cNvSpPr>
          <p:nvPr>
            <p:ph sz="quarter" idx="4294967295"/>
          </p:nvPr>
        </p:nvSpPr>
        <p:spPr>
          <a:xfrm>
            <a:off x="228600" y="1524000"/>
            <a:ext cx="8504238" cy="685800"/>
          </a:xfrm>
        </p:spPr>
        <p:txBody>
          <a:bodyPr/>
          <a:lstStyle/>
          <a:p>
            <a:pPr lvl="1"/>
            <a:r>
              <a:rPr lang="en-US" sz="1800" dirty="0" smtClean="0"/>
              <a:t>Complete each of the sections as required and </a:t>
            </a:r>
            <a:r>
              <a:rPr lang="en-US" sz="1800" b="1" dirty="0" smtClean="0"/>
              <a:t>Save</a:t>
            </a:r>
            <a:r>
              <a:rPr lang="en-US" sz="1800" dirty="0" smtClean="0"/>
              <a:t> when done.</a:t>
            </a:r>
            <a:endParaRPr lang="en-US" sz="1800" dirty="0"/>
          </a:p>
        </p:txBody>
      </p:sp>
      <p:pic>
        <p:nvPicPr>
          <p:cNvPr id="3" name="Picture 2" descr="Show A. cover page" title="IRPPR sect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905000"/>
            <a:ext cx="6319440" cy="45417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4005691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Action on Interim RPPR </a:t>
            </a:r>
            <a:endParaRPr lang="en-US" sz="4000" dirty="0"/>
          </a:p>
        </p:txBody>
      </p:sp>
      <p:sp>
        <p:nvSpPr>
          <p:cNvPr id="6" name="Content Placeholder 5"/>
          <p:cNvSpPr>
            <a:spLocks noGrp="1"/>
          </p:cNvSpPr>
          <p:nvPr>
            <p:ph sz="quarter" idx="4294967295"/>
          </p:nvPr>
        </p:nvSpPr>
        <p:spPr>
          <a:xfrm>
            <a:off x="228600" y="1524000"/>
            <a:ext cx="8504238" cy="685800"/>
          </a:xfrm>
        </p:spPr>
        <p:txBody>
          <a:bodyPr/>
          <a:lstStyle/>
          <a:p>
            <a:pPr lvl="1"/>
            <a:r>
              <a:rPr lang="en-US" sz="1800" dirty="0"/>
              <a:t>From the </a:t>
            </a:r>
            <a:r>
              <a:rPr lang="en-US" sz="1800" i="1" dirty="0"/>
              <a:t>Interim RPPR Menu</a:t>
            </a:r>
            <a:r>
              <a:rPr lang="en-US" sz="1800" dirty="0"/>
              <a:t> screen, there are several action buttons at the bottom that can used to complete the Interim RPPR. </a:t>
            </a:r>
          </a:p>
        </p:txBody>
      </p:sp>
      <p:pic>
        <p:nvPicPr>
          <p:cNvPr id="3" name="Picture 2" descr="showing action buttons" title="IRPPR Menu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27" y="2514600"/>
            <a:ext cx="8271146" cy="2362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4643270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84175"/>
            <a:ext cx="8534400" cy="758825"/>
          </a:xfrm>
        </p:spPr>
        <p:txBody>
          <a:bodyPr>
            <a:noAutofit/>
          </a:bodyPr>
          <a:lstStyle/>
          <a:p>
            <a:r>
              <a:rPr lang="en-US" sz="3200" dirty="0" smtClean="0"/>
              <a:t>Delegations and Permissions for Interim RPPR </a:t>
            </a:r>
            <a:endParaRPr lang="en-US" sz="3200" dirty="0"/>
          </a:p>
        </p:txBody>
      </p:sp>
      <p:sp>
        <p:nvSpPr>
          <p:cNvPr id="4" name="Content Placeholder 3"/>
          <p:cNvSpPr>
            <a:spLocks noGrp="1"/>
          </p:cNvSpPr>
          <p:nvPr>
            <p:ph sz="quarter" idx="13"/>
          </p:nvPr>
        </p:nvSpPr>
        <p:spPr/>
        <p:txBody>
          <a:bodyPr/>
          <a:lstStyle/>
          <a:p>
            <a:pPr lvl="1"/>
            <a:r>
              <a:rPr lang="en-US" sz="2800" dirty="0"/>
              <a:t>Interim and Final RPPR work in the same manner as the old Final Progress Report (FPR). </a:t>
            </a:r>
            <a:endParaRPr lang="en-US" sz="2800" dirty="0" smtClean="0"/>
          </a:p>
          <a:p>
            <a:pPr lvl="1"/>
            <a:r>
              <a:rPr lang="en-US" sz="2800" dirty="0"/>
              <a:t>B</a:t>
            </a:r>
            <a:r>
              <a:rPr lang="en-US" sz="2800" dirty="0" smtClean="0"/>
              <a:t>oth </a:t>
            </a:r>
            <a:r>
              <a:rPr lang="en-US" sz="2800" dirty="0"/>
              <a:t>SOs and PIs </a:t>
            </a:r>
            <a:r>
              <a:rPr lang="en-US" sz="2800" dirty="0" smtClean="0"/>
              <a:t>can initiate </a:t>
            </a:r>
            <a:r>
              <a:rPr lang="en-US" sz="2800" dirty="0"/>
              <a:t>and/or submit to agency. </a:t>
            </a:r>
            <a:endParaRPr lang="en-US" sz="2800" dirty="0" smtClean="0"/>
          </a:p>
          <a:p>
            <a:pPr lvl="1"/>
            <a:r>
              <a:rPr lang="en-US" sz="2800" dirty="0" smtClean="0"/>
              <a:t>They can also </a:t>
            </a:r>
            <a:r>
              <a:rPr lang="en-US" sz="2800" dirty="0"/>
              <a:t>route the report back and forth for review and edits. All of this done without the need to delegate any authority. </a:t>
            </a:r>
            <a:endParaRPr lang="en-US" sz="2800" dirty="0" smtClean="0"/>
          </a:p>
          <a:p>
            <a:pPr lvl="1"/>
            <a:r>
              <a:rPr lang="en-US" sz="2800" dirty="0" smtClean="0"/>
              <a:t>No </a:t>
            </a:r>
            <a:r>
              <a:rPr lang="en-US" sz="2800" dirty="0"/>
              <a:t>delegations needed for the initiation and submission of either version of these RPPRs.</a:t>
            </a:r>
          </a:p>
        </p:txBody>
      </p:sp>
    </p:spTree>
    <p:extLst>
      <p:ext uri="{BB962C8B-B14F-4D97-AF65-F5344CB8AC3E}">
        <p14:creationId xmlns:p14="http://schemas.microsoft.com/office/powerpoint/2010/main" val="273959854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smtClean="0"/>
              <a:t>Closeout – Final Report Additional Materials</a:t>
            </a:r>
            <a:br>
              <a:rPr lang="en-US" dirty="0" smtClean="0"/>
            </a:br>
            <a:r>
              <a:rPr lang="en-US" dirty="0" smtClean="0"/>
              <a:t>(FRAM) </a:t>
            </a:r>
            <a:endParaRPr lang="en-US" dirty="0"/>
          </a:p>
        </p:txBody>
      </p:sp>
      <p:grpSp>
        <p:nvGrpSpPr>
          <p:cNvPr id="3" name="Group 2" descr="Showing FRAM Request and FRAM Update Link" title="Closeout screen"/>
          <p:cNvGrpSpPr/>
          <p:nvPr/>
        </p:nvGrpSpPr>
        <p:grpSpPr>
          <a:xfrm>
            <a:off x="170563" y="1752600"/>
            <a:ext cx="8821037" cy="2623226"/>
            <a:chOff x="170563" y="1752600"/>
            <a:chExt cx="8821037" cy="2623226"/>
          </a:xfrm>
        </p:grpSpPr>
        <p:pic>
          <p:nvPicPr>
            <p:cNvPr id="20" name="Picture 19" title="Clouseout screen with FRAM Reques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63" y="1752600"/>
              <a:ext cx="8821037" cy="2623226"/>
            </a:xfrm>
            <a:prstGeom prst="rect">
              <a:avLst/>
            </a:prstGeom>
          </p:spPr>
        </p:pic>
        <p:sp>
          <p:nvSpPr>
            <p:cNvPr id="21" name="Rounded Rectangle 20" title="rounded rectangle"/>
            <p:cNvSpPr/>
            <p:nvPr/>
          </p:nvSpPr>
          <p:spPr>
            <a:xfrm>
              <a:off x="3581400" y="3729370"/>
              <a:ext cx="685800"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title="rounded rectangle"/>
            <p:cNvSpPr/>
            <p:nvPr/>
          </p:nvSpPr>
          <p:spPr>
            <a:xfrm>
              <a:off x="6705600" y="3682092"/>
              <a:ext cx="685801"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457200" y="4478930"/>
            <a:ext cx="7342716"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Awarding IC sets status to FRAM Requested</a:t>
            </a:r>
          </a:p>
          <a:p>
            <a:pPr marL="285750" indent="-285750">
              <a:buFont typeface="Arial" panose="020B0604020202020204" pitchFamily="34" charset="0"/>
              <a:buChar char="•"/>
            </a:pPr>
            <a:r>
              <a:rPr lang="en-US" dirty="0" smtClean="0"/>
              <a:t>Awarding IC triggers email for requested information to the SO &amp; PI</a:t>
            </a:r>
          </a:p>
          <a:p>
            <a:pPr marL="285750" indent="-285750">
              <a:buFont typeface="Arial" panose="020B0604020202020204" pitchFamily="34" charset="0"/>
              <a:buChar char="•"/>
            </a:pPr>
            <a:r>
              <a:rPr lang="en-US" dirty="0" smtClean="0"/>
              <a:t>The FRAM Update link appears in Action column</a:t>
            </a:r>
            <a:endParaRPr lang="en-US" dirty="0"/>
          </a:p>
        </p:txBody>
      </p:sp>
      <p:sp>
        <p:nvSpPr>
          <p:cNvPr id="24" name="TextBox 23"/>
          <p:cNvSpPr txBox="1"/>
          <p:nvPr/>
        </p:nvSpPr>
        <p:spPr>
          <a:xfrm>
            <a:off x="1558996" y="1447800"/>
            <a:ext cx="6026009" cy="400110"/>
          </a:xfrm>
          <a:prstGeom prst="rect">
            <a:avLst/>
          </a:prstGeom>
          <a:noFill/>
        </p:spPr>
        <p:txBody>
          <a:bodyPr wrap="none" rtlCol="0">
            <a:spAutoFit/>
          </a:bodyPr>
          <a:lstStyle/>
          <a:p>
            <a:r>
              <a:rPr lang="en-US" sz="2000" b="1" dirty="0" smtClean="0">
                <a:solidFill>
                  <a:srgbClr val="FF0000"/>
                </a:solidFill>
              </a:rPr>
              <a:t>FRAM works in same manner as PRAM in RPPR</a:t>
            </a:r>
            <a:endParaRPr lang="en-US" sz="2000" b="1" dirty="0">
              <a:solidFill>
                <a:srgbClr val="FF0000"/>
              </a:solidFill>
            </a:endParaRPr>
          </a:p>
        </p:txBody>
      </p:sp>
      <p:sp>
        <p:nvSpPr>
          <p:cNvPr id="9" name="TextBox 8"/>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76596767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smtClean="0"/>
              <a:t>Closeout – Final Report Additional Materials</a:t>
            </a:r>
            <a:br>
              <a:rPr lang="en-US" dirty="0" smtClean="0"/>
            </a:br>
            <a:r>
              <a:rPr lang="en-US" dirty="0" smtClean="0"/>
              <a:t>(FRAM) </a:t>
            </a:r>
            <a:endParaRPr lang="en-US" dirty="0"/>
          </a:p>
        </p:txBody>
      </p:sp>
      <p:sp>
        <p:nvSpPr>
          <p:cNvPr id="24" name="TextBox 23"/>
          <p:cNvSpPr txBox="1"/>
          <p:nvPr/>
        </p:nvSpPr>
        <p:spPr>
          <a:xfrm>
            <a:off x="304800" y="1498808"/>
            <a:ext cx="8871339" cy="707886"/>
          </a:xfrm>
          <a:prstGeom prst="rect">
            <a:avLst/>
          </a:prstGeom>
          <a:noFill/>
        </p:spPr>
        <p:txBody>
          <a:bodyPr wrap="none" rtlCol="0">
            <a:spAutoFit/>
          </a:bodyPr>
          <a:lstStyle/>
          <a:p>
            <a:r>
              <a:rPr lang="en-US" sz="2000" b="1" dirty="0" smtClean="0">
                <a:solidFill>
                  <a:srgbClr val="FF0000"/>
                </a:solidFill>
              </a:rPr>
              <a:t>Specifics about the FRAM request can also be found in Other Relevant</a:t>
            </a:r>
          </a:p>
          <a:p>
            <a:r>
              <a:rPr lang="en-US" sz="2000" b="1" dirty="0" smtClean="0">
                <a:solidFill>
                  <a:srgbClr val="FF0000"/>
                </a:solidFill>
              </a:rPr>
              <a:t>Documents section of the Status Information screen.</a:t>
            </a:r>
            <a:endParaRPr lang="en-US" sz="2000" b="1" dirty="0">
              <a:solidFill>
                <a:srgbClr val="FF0000"/>
              </a:solidFill>
            </a:endParaRPr>
          </a:p>
        </p:txBody>
      </p:sp>
      <p:grpSp>
        <p:nvGrpSpPr>
          <p:cNvPr id="3" name="Group 2" descr="Other Relevant Documents section show link for FRAM Request" title="Status Information screen"/>
          <p:cNvGrpSpPr/>
          <p:nvPr/>
        </p:nvGrpSpPr>
        <p:grpSpPr>
          <a:xfrm>
            <a:off x="312511" y="2206694"/>
            <a:ext cx="8458200" cy="3842093"/>
            <a:chOff x="312511" y="2206694"/>
            <a:chExt cx="8458200" cy="3842093"/>
          </a:xfrm>
        </p:grpSpPr>
        <p:pic>
          <p:nvPicPr>
            <p:cNvPr id="4" name="Picture 3" descr="Showing FRAM link" title="Other Relevant Documen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11" y="2206694"/>
              <a:ext cx="8458200" cy="3842093"/>
            </a:xfrm>
            <a:prstGeom prst="rect">
              <a:avLst/>
            </a:prstGeom>
          </p:spPr>
        </p:pic>
        <p:sp>
          <p:nvSpPr>
            <p:cNvPr id="10" name="Rounded Rectangle 9" title="rounded rectangle"/>
            <p:cNvSpPr/>
            <p:nvPr/>
          </p:nvSpPr>
          <p:spPr>
            <a:xfrm>
              <a:off x="381000" y="5486400"/>
              <a:ext cx="3733800" cy="3810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763010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Closeout – Final Invention Statement</a:t>
            </a:r>
            <a:endParaRPr lang="en-US" dirty="0"/>
          </a:p>
        </p:txBody>
      </p:sp>
      <p:sp>
        <p:nvSpPr>
          <p:cNvPr id="4" name="Content Placeholder 2"/>
          <p:cNvSpPr txBox="1">
            <a:spLocks/>
          </p:cNvSpPr>
          <p:nvPr/>
        </p:nvSpPr>
        <p:spPr>
          <a:xfrm>
            <a:off x="301752" y="1527048"/>
            <a:ext cx="8503920" cy="45720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000" dirty="0"/>
              <a:t>If inventions are to be reported, the specific inventions must be </a:t>
            </a:r>
            <a:r>
              <a:rPr lang="en-US" sz="2000" dirty="0" smtClean="0"/>
              <a:t>listed.</a:t>
            </a:r>
          </a:p>
          <a:p>
            <a:r>
              <a:rPr lang="en-US" sz="2000" dirty="0" smtClean="0"/>
              <a:t>Either </a:t>
            </a:r>
            <a:r>
              <a:rPr lang="en-US" sz="2000" dirty="0"/>
              <a:t>the PI or the SO can start the process, but the SO must verify the report before submitting it to the agency.</a:t>
            </a:r>
          </a:p>
        </p:txBody>
      </p:sp>
      <p:pic>
        <p:nvPicPr>
          <p:cNvPr id="5" name="Picture 3" title="Final Invention Statement lin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4299" y="2743200"/>
            <a:ext cx="8759451" cy="1211574"/>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6" name="Oval 4" title="&quot;&quot;"/>
          <p:cNvSpPr>
            <a:spLocks noChangeArrowheads="1"/>
          </p:cNvSpPr>
          <p:nvPr/>
        </p:nvSpPr>
        <p:spPr bwMode="auto">
          <a:xfrm>
            <a:off x="6781800" y="3581400"/>
            <a:ext cx="2286000" cy="457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8" name="Picture 6" descr="Confirmation screen " title="Submit Final Invetion Stat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43400"/>
            <a:ext cx="7542213" cy="200025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9" name="Oval 7" title="&quot;&quot;"/>
          <p:cNvSpPr>
            <a:spLocks noChangeArrowheads="1"/>
          </p:cNvSpPr>
          <p:nvPr/>
        </p:nvSpPr>
        <p:spPr bwMode="auto">
          <a:xfrm>
            <a:off x="3733800" y="6038850"/>
            <a:ext cx="8382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 name="Text Box 9" descr="If Yes is selected, Add Invention screen appears.&#10;" title="Text box"/>
          <p:cNvSpPr txBox="1">
            <a:spLocks noChangeArrowheads="1"/>
          </p:cNvSpPr>
          <p:nvPr/>
        </p:nvSpPr>
        <p:spPr bwMode="auto">
          <a:xfrm>
            <a:off x="152400" y="5581650"/>
            <a:ext cx="3124200" cy="120015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If </a:t>
            </a:r>
            <a:r>
              <a:rPr kumimoji="0" lang="en-US" sz="2400" b="0" i="1" u="none" strike="noStrike" kern="0" cap="none" spc="0" normalizeH="0" baseline="0" noProof="0" dirty="0">
                <a:ln>
                  <a:noFill/>
                </a:ln>
                <a:solidFill>
                  <a:srgbClr val="C00000"/>
                </a:solidFill>
                <a:effectLst/>
                <a:uLnTx/>
                <a:uFillTx/>
                <a:latin typeface="Tahoma"/>
              </a:rPr>
              <a:t>Yes</a:t>
            </a:r>
            <a:r>
              <a:rPr kumimoji="0" lang="en-US" sz="2400" b="0" i="0" u="none" strike="noStrike" kern="0" cap="none" spc="0" normalizeH="0" baseline="0" noProof="0" dirty="0">
                <a:ln>
                  <a:noFill/>
                </a:ln>
                <a:solidFill>
                  <a:srgbClr val="C00000"/>
                </a:solidFill>
                <a:effectLst/>
                <a:uLnTx/>
                <a:uFillTx/>
                <a:latin typeface="Tahoma"/>
              </a:rPr>
              <a:t> is selected, </a:t>
            </a:r>
            <a:r>
              <a:rPr kumimoji="0" lang="en-US" sz="2400" b="0" i="1" u="none" strike="noStrike" kern="0" cap="none" spc="0" normalizeH="0" baseline="0" noProof="0" dirty="0">
                <a:ln>
                  <a:noFill/>
                </a:ln>
                <a:solidFill>
                  <a:srgbClr val="C00000"/>
                </a:solidFill>
                <a:effectLst/>
                <a:uLnTx/>
                <a:uFillTx/>
                <a:latin typeface="Tahoma"/>
              </a:rPr>
              <a:t>Add Invention</a:t>
            </a:r>
            <a:r>
              <a:rPr kumimoji="0" lang="en-US" sz="2400" b="0" i="0" u="none" strike="noStrike" kern="0" cap="none" spc="0" normalizeH="0" baseline="0" noProof="0" dirty="0">
                <a:ln>
                  <a:noFill/>
                </a:ln>
                <a:solidFill>
                  <a:srgbClr val="C00000"/>
                </a:solidFill>
                <a:effectLst/>
                <a:uLnTx/>
                <a:uFillTx/>
                <a:latin typeface="Tahoma"/>
              </a:rPr>
              <a:t> screen appears.</a:t>
            </a:r>
          </a:p>
        </p:txBody>
      </p:sp>
      <p:sp>
        <p:nvSpPr>
          <p:cNvPr id="11" name="Line 12" title="&quot;&quot;"/>
          <p:cNvSpPr>
            <a:spLocks noChangeShapeType="1"/>
          </p:cNvSpPr>
          <p:nvPr/>
        </p:nvSpPr>
        <p:spPr bwMode="auto">
          <a:xfrm>
            <a:off x="3276600" y="619125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Line 8" title="&quot;&quot;"/>
          <p:cNvSpPr>
            <a:spLocks noChangeShapeType="1"/>
          </p:cNvSpPr>
          <p:nvPr/>
        </p:nvSpPr>
        <p:spPr bwMode="auto">
          <a:xfrm flipH="1">
            <a:off x="6096000" y="3954774"/>
            <a:ext cx="838200" cy="617226"/>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78568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Closeout – Add Invention</a:t>
            </a:r>
            <a:endParaRPr lang="en-US" dirty="0"/>
          </a:p>
        </p:txBody>
      </p:sp>
      <p:pic>
        <p:nvPicPr>
          <p:cNvPr id="4" name="Picture 3" title="Add Invention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30350"/>
            <a:ext cx="5867400" cy="342265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confirmation user is providing accurate information" title="Final Invention certify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205413"/>
            <a:ext cx="5610225" cy="1576387"/>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5" descr="Verify saved inventions. &#10;Remove any that do not apply. &#10;Add any that are missing.&#10;" title="Text box"/>
          <p:cNvSpPr txBox="1">
            <a:spLocks noChangeArrowheads="1"/>
          </p:cNvSpPr>
          <p:nvPr/>
        </p:nvSpPr>
        <p:spPr bwMode="auto">
          <a:xfrm>
            <a:off x="6753225" y="1544003"/>
            <a:ext cx="1981200" cy="3046413"/>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Verify saved inventions.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Remove any that do not apply.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Add any that are missing.</a:t>
            </a:r>
          </a:p>
        </p:txBody>
      </p:sp>
      <p:sp>
        <p:nvSpPr>
          <p:cNvPr id="7" name="Oval 6" title="&quot;&quot;"/>
          <p:cNvSpPr>
            <a:spLocks noChangeArrowheads="1"/>
          </p:cNvSpPr>
          <p:nvPr/>
        </p:nvSpPr>
        <p:spPr bwMode="auto">
          <a:xfrm>
            <a:off x="3124200" y="4667250"/>
            <a:ext cx="5334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Oval 7" title="&quot;&quot;"/>
          <p:cNvSpPr>
            <a:spLocks noChangeArrowheads="1"/>
          </p:cNvSpPr>
          <p:nvPr/>
        </p:nvSpPr>
        <p:spPr bwMode="auto">
          <a:xfrm>
            <a:off x="3200400" y="6400800"/>
            <a:ext cx="8382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Text Box 8" descr="Select verify" title="text box"/>
          <p:cNvSpPr txBox="1">
            <a:spLocks noChangeArrowheads="1"/>
          </p:cNvSpPr>
          <p:nvPr/>
        </p:nvSpPr>
        <p:spPr bwMode="auto">
          <a:xfrm>
            <a:off x="533400" y="4724400"/>
            <a:ext cx="2133600" cy="45720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Select </a:t>
            </a:r>
            <a:r>
              <a:rPr kumimoji="0" lang="en-US" sz="2400" b="0" i="1" u="none" strike="noStrike" kern="0" cap="none" spc="0" normalizeH="0" baseline="0" noProof="0" dirty="0">
                <a:ln>
                  <a:noFill/>
                </a:ln>
                <a:solidFill>
                  <a:srgbClr val="C00000"/>
                </a:solidFill>
                <a:effectLst/>
                <a:uLnTx/>
                <a:uFillTx/>
                <a:latin typeface="Tahoma"/>
              </a:rPr>
              <a:t>Verify</a:t>
            </a:r>
            <a:r>
              <a:rPr kumimoji="0" lang="en-US" sz="2400" b="0" i="0" u="none" strike="noStrike" kern="0" cap="none" spc="0" normalizeH="0" baseline="0" noProof="0" dirty="0">
                <a:ln>
                  <a:noFill/>
                </a:ln>
                <a:solidFill>
                  <a:srgbClr val="C00000"/>
                </a:solidFill>
                <a:effectLst/>
                <a:uLnTx/>
                <a:uFillTx/>
                <a:latin typeface="Tahoma"/>
              </a:rPr>
              <a:t>.</a:t>
            </a:r>
          </a:p>
        </p:txBody>
      </p:sp>
      <p:sp>
        <p:nvSpPr>
          <p:cNvPr id="10" name="Text Box 9" descr="Select OK" title="text box"/>
          <p:cNvSpPr txBox="1">
            <a:spLocks noChangeArrowheads="1"/>
          </p:cNvSpPr>
          <p:nvPr/>
        </p:nvSpPr>
        <p:spPr bwMode="auto">
          <a:xfrm>
            <a:off x="1066800" y="6324600"/>
            <a:ext cx="1676400" cy="45720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Select </a:t>
            </a:r>
            <a:r>
              <a:rPr kumimoji="0" lang="en-US" sz="2400" b="0" i="1" u="none" strike="noStrike" kern="0" cap="none" spc="0" normalizeH="0" baseline="0" noProof="0" dirty="0">
                <a:ln>
                  <a:noFill/>
                </a:ln>
                <a:solidFill>
                  <a:srgbClr val="C00000"/>
                </a:solidFill>
                <a:effectLst/>
                <a:uLnTx/>
                <a:uFillTx/>
                <a:latin typeface="Tahoma"/>
              </a:rPr>
              <a:t>OK</a:t>
            </a:r>
            <a:r>
              <a:rPr kumimoji="0" lang="en-US" sz="2400" b="0" i="0" u="none" strike="noStrike" kern="0" cap="none" spc="0" normalizeH="0" baseline="0" noProof="0" dirty="0">
                <a:ln>
                  <a:noFill/>
                </a:ln>
                <a:solidFill>
                  <a:srgbClr val="C00000"/>
                </a:solidFill>
                <a:effectLst/>
                <a:uLnTx/>
                <a:uFillTx/>
                <a:latin typeface="Tahoma"/>
              </a:rPr>
              <a:t>.</a:t>
            </a:r>
          </a:p>
        </p:txBody>
      </p:sp>
      <p:sp>
        <p:nvSpPr>
          <p:cNvPr id="11" name="Line 10" title="&quot;&quot;"/>
          <p:cNvSpPr>
            <a:spLocks noChangeShapeType="1"/>
          </p:cNvSpPr>
          <p:nvPr/>
        </p:nvSpPr>
        <p:spPr bwMode="auto">
          <a:xfrm>
            <a:off x="3352800" y="5029200"/>
            <a:ext cx="0" cy="228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 name="Line 11" title="&quot;&quot;"/>
          <p:cNvSpPr>
            <a:spLocks noChangeShapeType="1"/>
          </p:cNvSpPr>
          <p:nvPr/>
        </p:nvSpPr>
        <p:spPr bwMode="auto">
          <a:xfrm>
            <a:off x="2667000" y="487680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 name="Line 12" title="&quot;&quot;"/>
          <p:cNvSpPr>
            <a:spLocks noChangeShapeType="1"/>
          </p:cNvSpPr>
          <p:nvPr/>
        </p:nvSpPr>
        <p:spPr bwMode="auto">
          <a:xfrm>
            <a:off x="2743200" y="655320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 name="TextBox 14"/>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12616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Closeout – Awaiting SO Verification</a:t>
            </a:r>
            <a:endParaRPr lang="en-US" dirty="0"/>
          </a:p>
        </p:txBody>
      </p:sp>
      <p:pic>
        <p:nvPicPr>
          <p:cNvPr id="4" name="Picture 3" title="Closeout screen showing Awaiting SO Verification st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70037"/>
            <a:ext cx="7446963" cy="4257675"/>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title="&quot;&quot;"/>
          <p:cNvSpPr>
            <a:spLocks noChangeArrowheads="1"/>
          </p:cNvSpPr>
          <p:nvPr/>
        </p:nvSpPr>
        <p:spPr bwMode="auto">
          <a:xfrm>
            <a:off x="3352800" y="4465637"/>
            <a:ext cx="838200" cy="457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3" name="Group 2" title="Text box with arrow"/>
          <p:cNvGrpSpPr/>
          <p:nvPr/>
        </p:nvGrpSpPr>
        <p:grpSpPr>
          <a:xfrm>
            <a:off x="3962400" y="4830762"/>
            <a:ext cx="4876800" cy="1570038"/>
            <a:chOff x="3962400" y="4830762"/>
            <a:chExt cx="4876800" cy="1570038"/>
          </a:xfrm>
        </p:grpSpPr>
        <p:sp>
          <p:nvSpPr>
            <p:cNvPr id="6" name="Line 5" title="&quot;&quot;"/>
            <p:cNvSpPr>
              <a:spLocks noChangeShapeType="1"/>
            </p:cNvSpPr>
            <p:nvPr/>
          </p:nvSpPr>
          <p:spPr bwMode="auto">
            <a:xfrm flipH="1" flipV="1">
              <a:off x="3962400" y="4999037"/>
              <a:ext cx="762000" cy="3810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Text Box 6" descr="Status of Final Invention Statement is changed to Awaiting SO Verification. SO can now verify and submit.&#10;" title="text box"/>
            <p:cNvSpPr txBox="1">
              <a:spLocks noChangeArrowheads="1"/>
            </p:cNvSpPr>
            <p:nvPr/>
          </p:nvSpPr>
          <p:spPr bwMode="auto">
            <a:xfrm>
              <a:off x="4724400" y="4830762"/>
              <a:ext cx="4114800" cy="1570038"/>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Status of Final Invention Statement is changed to </a:t>
              </a:r>
              <a:r>
                <a:rPr kumimoji="0" lang="en-US" sz="2400" b="0" i="1" u="none" strike="noStrike" kern="0" cap="none" spc="0" normalizeH="0" baseline="0" noProof="0" dirty="0">
                  <a:ln>
                    <a:noFill/>
                  </a:ln>
                  <a:solidFill>
                    <a:srgbClr val="C00000"/>
                  </a:solidFill>
                  <a:effectLst/>
                  <a:uLnTx/>
                  <a:uFillTx/>
                  <a:latin typeface="Tahoma"/>
                </a:rPr>
                <a:t>Awaiting SO Verification</a:t>
              </a:r>
              <a:r>
                <a:rPr kumimoji="0" lang="en-US" sz="2400" b="0" i="0" u="none" strike="noStrike" kern="0" cap="none" spc="0" normalizeH="0" baseline="0" noProof="0" dirty="0">
                  <a:ln>
                    <a:noFill/>
                  </a:ln>
                  <a:solidFill>
                    <a:srgbClr val="C00000"/>
                  </a:solidFill>
                  <a:effectLst/>
                  <a:uLnTx/>
                  <a:uFillTx/>
                  <a:latin typeface="Tahoma"/>
                </a:rPr>
                <a:t>. SO can now verify and submit.</a:t>
              </a:r>
            </a:p>
          </p:txBody>
        </p:sp>
      </p:grpSp>
      <p:sp>
        <p:nvSpPr>
          <p:cNvPr id="9" name="TextBox 8"/>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4055070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Status Information Screen</a:t>
            </a:r>
            <a:endParaRPr lang="en-US" dirty="0"/>
          </a:p>
        </p:txBody>
      </p:sp>
      <p:pic>
        <p:nvPicPr>
          <p:cNvPr id="5" name="Picture 4" descr="Show new layout and design of the status information screen with warnings section, contact, text filter and control buttons" title="New status information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2018" y="1559140"/>
            <a:ext cx="7864566" cy="491786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85057" y="941258"/>
            <a:ext cx="2743200" cy="461665"/>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smtClean="0">
                <a:solidFill>
                  <a:schemeClr val="accent2"/>
                </a:solidFill>
                <a:latin typeface="+mn-lt"/>
                <a:cs typeface="Arial" charset="0"/>
              </a:rPr>
              <a:t>Provides warnings</a:t>
            </a:r>
            <a:endParaRPr lang="en-US" sz="2400" dirty="0">
              <a:solidFill>
                <a:schemeClr val="accent2"/>
              </a:solidFill>
              <a:latin typeface="+mn-lt"/>
              <a:cs typeface="Arial" charset="0"/>
            </a:endParaRPr>
          </a:p>
        </p:txBody>
      </p:sp>
      <p:sp>
        <p:nvSpPr>
          <p:cNvPr id="9" name="TextBox 8"/>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
        <p:nvSpPr>
          <p:cNvPr id="8" name="Text Box 3"/>
          <p:cNvSpPr txBox="1">
            <a:spLocks noChangeArrowheads="1"/>
          </p:cNvSpPr>
          <p:nvPr/>
        </p:nvSpPr>
        <p:spPr bwMode="auto">
          <a:xfrm>
            <a:off x="4995050" y="4018070"/>
            <a:ext cx="2743200" cy="830997"/>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smtClean="0">
                <a:solidFill>
                  <a:schemeClr val="accent2"/>
                </a:solidFill>
                <a:latin typeface="+mn-lt"/>
                <a:cs typeface="Arial" charset="0"/>
              </a:rPr>
              <a:t>All tiles open by default.</a:t>
            </a:r>
            <a:endParaRPr lang="en-US" sz="2400" dirty="0">
              <a:solidFill>
                <a:schemeClr val="accent2"/>
              </a:solidFill>
              <a:latin typeface="+mn-lt"/>
              <a:cs typeface="Arial" charset="0"/>
            </a:endParaRPr>
          </a:p>
        </p:txBody>
      </p:sp>
      <p:sp>
        <p:nvSpPr>
          <p:cNvPr id="12" name="Text Box 3"/>
          <p:cNvSpPr txBox="1">
            <a:spLocks noChangeArrowheads="1"/>
          </p:cNvSpPr>
          <p:nvPr/>
        </p:nvSpPr>
        <p:spPr bwMode="auto">
          <a:xfrm>
            <a:off x="6781799" y="987425"/>
            <a:ext cx="1468533" cy="830997"/>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smtClean="0">
                <a:solidFill>
                  <a:schemeClr val="accent2"/>
                </a:solidFill>
                <a:latin typeface="+mn-lt"/>
                <a:cs typeface="Arial" charset="0"/>
              </a:rPr>
              <a:t>Control Buttons</a:t>
            </a:r>
            <a:endParaRPr lang="en-US" sz="2400" dirty="0">
              <a:solidFill>
                <a:schemeClr val="accent2"/>
              </a:solidFill>
              <a:latin typeface="+mn-lt"/>
              <a:cs typeface="Arial" charset="0"/>
            </a:endParaRPr>
          </a:p>
        </p:txBody>
      </p:sp>
      <p:sp>
        <p:nvSpPr>
          <p:cNvPr id="3" name="Rounded Rectangle 2"/>
          <p:cNvSpPr/>
          <p:nvPr/>
        </p:nvSpPr>
        <p:spPr>
          <a:xfrm>
            <a:off x="762000" y="1559140"/>
            <a:ext cx="1905000" cy="156506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716580" y="1818784"/>
            <a:ext cx="1905000" cy="404041"/>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a:spLocks noChangeArrowheads="1"/>
          </p:cNvSpPr>
          <p:nvPr/>
        </p:nvSpPr>
        <p:spPr bwMode="auto">
          <a:xfrm>
            <a:off x="4360871" y="1405208"/>
            <a:ext cx="1600654" cy="457094"/>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smtClean="0">
                <a:solidFill>
                  <a:schemeClr val="accent2"/>
                </a:solidFill>
                <a:latin typeface="+mn-lt"/>
                <a:cs typeface="Arial" charset="0"/>
              </a:rPr>
              <a:t>Text Filter</a:t>
            </a:r>
            <a:endParaRPr lang="en-US" sz="2400" dirty="0">
              <a:solidFill>
                <a:schemeClr val="accent2"/>
              </a:solidFill>
              <a:latin typeface="+mn-lt"/>
              <a:cs typeface="Arial" charset="0"/>
            </a:endParaRPr>
          </a:p>
        </p:txBody>
      </p:sp>
      <p:sp>
        <p:nvSpPr>
          <p:cNvPr id="14" name="Rounded Rectangle 13"/>
          <p:cNvSpPr/>
          <p:nvPr/>
        </p:nvSpPr>
        <p:spPr>
          <a:xfrm>
            <a:off x="6366650" y="1863252"/>
            <a:ext cx="1905000" cy="404041"/>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762000" y="3177637"/>
            <a:ext cx="1905000" cy="3215959"/>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3"/>
          <p:cNvSpPr txBox="1">
            <a:spLocks noChangeArrowheads="1"/>
          </p:cNvSpPr>
          <p:nvPr/>
        </p:nvSpPr>
        <p:spPr bwMode="auto">
          <a:xfrm>
            <a:off x="2362200" y="5562600"/>
            <a:ext cx="1981200" cy="830997"/>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smtClean="0">
                <a:solidFill>
                  <a:schemeClr val="accent2"/>
                </a:solidFill>
                <a:latin typeface="+mn-lt"/>
                <a:cs typeface="Arial" charset="0"/>
              </a:rPr>
              <a:t>eRA Contacts</a:t>
            </a:r>
            <a:endParaRPr lang="en-US" sz="2400" dirty="0">
              <a:solidFill>
                <a:schemeClr val="accent2"/>
              </a:solidFill>
              <a:latin typeface="+mn-lt"/>
              <a:cs typeface="Arial" charset="0"/>
            </a:endParaRPr>
          </a:p>
        </p:txBody>
      </p:sp>
    </p:spTree>
    <p:extLst>
      <p:ext uri="{BB962C8B-B14F-4D97-AF65-F5344CB8AC3E}">
        <p14:creationId xmlns:p14="http://schemas.microsoft.com/office/powerpoint/2010/main" val="161482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P spid="3" grpId="0" animBg="1"/>
      <p:bldP spid="13" grpId="0" animBg="1"/>
      <p:bldP spid="11" grpId="0" animBg="1"/>
      <p:bldP spid="14" grpId="0" animBg="1"/>
      <p:bldP spid="15" grpId="0" animBg="1"/>
      <p:bldP spid="1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Closeout – Policy Notices</a:t>
            </a:r>
            <a:endParaRPr lang="en-US" dirty="0"/>
          </a:p>
        </p:txBody>
      </p:sp>
      <p:sp>
        <p:nvSpPr>
          <p:cNvPr id="3" name="Content Placeholder 2"/>
          <p:cNvSpPr>
            <a:spLocks noGrp="1"/>
          </p:cNvSpPr>
          <p:nvPr>
            <p:ph sz="quarter" idx="13"/>
          </p:nvPr>
        </p:nvSpPr>
        <p:spPr/>
        <p:txBody>
          <a:bodyPr/>
          <a:lstStyle/>
          <a:p>
            <a:r>
              <a:rPr lang="en-US" dirty="0" smtClean="0">
                <a:hlinkClick r:id="rId2"/>
              </a:rPr>
              <a:t>NOT-OD-14-084</a:t>
            </a:r>
          </a:p>
          <a:p>
            <a:pPr lvl="1"/>
            <a:r>
              <a:rPr lang="en-US" dirty="0"/>
              <a:t>NIH Updating Grant Closeout Policies and Procedures to Align with New HHS </a:t>
            </a:r>
            <a:r>
              <a:rPr lang="en-US" dirty="0" smtClean="0"/>
              <a:t>Requirements</a:t>
            </a:r>
            <a:br>
              <a:rPr lang="en-US" dirty="0" smtClean="0"/>
            </a:br>
            <a:endParaRPr lang="en-US" dirty="0" smtClean="0">
              <a:hlinkClick r:id="rId2"/>
            </a:endParaRPr>
          </a:p>
          <a:p>
            <a:r>
              <a:rPr lang="en-US" dirty="0" smtClean="0"/>
              <a:t>Closeout FAQs</a:t>
            </a:r>
          </a:p>
          <a:p>
            <a:pPr lvl="1"/>
            <a:r>
              <a:rPr lang="en-US" dirty="0">
                <a:hlinkClick r:id="rId3"/>
              </a:rPr>
              <a:t>http://</a:t>
            </a:r>
            <a:r>
              <a:rPr lang="en-US" dirty="0" smtClean="0">
                <a:hlinkClick r:id="rId3"/>
              </a:rPr>
              <a:t>grants.nih.gov/grants/closeout/faq_grants_closeout.htm</a:t>
            </a:r>
            <a:r>
              <a:rPr lang="en-US" dirty="0" smtClean="0"/>
              <a:t> </a:t>
            </a:r>
            <a:endParaRPr lang="en-US" dirty="0"/>
          </a:p>
        </p:txBody>
      </p:sp>
      <p:pic>
        <p:nvPicPr>
          <p:cNvPr id="5" name="Picture 4"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293995"/>
            <a:ext cx="3048000" cy="1668780"/>
          </a:xfrm>
          <a:prstGeom prst="rect">
            <a:avLst/>
          </a:prstGeom>
        </p:spPr>
      </p:pic>
      <p:sp>
        <p:nvSpPr>
          <p:cNvPr id="7" name="TextBox 6"/>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90036790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Key eRA Commons</a:t>
            </a:r>
            <a:br>
              <a:rPr lang="en-US" dirty="0"/>
            </a:br>
            <a:r>
              <a:rPr lang="en-US" dirty="0" smtClean="0"/>
              <a:t>Features</a:t>
            </a:r>
            <a:endParaRPr lang="en-US" dirty="0"/>
          </a:p>
        </p:txBody>
      </p:sp>
      <p:sp>
        <p:nvSpPr>
          <p:cNvPr id="3" name="Text Placeholder 2"/>
          <p:cNvSpPr>
            <a:spLocks noGrp="1"/>
          </p:cNvSpPr>
          <p:nvPr>
            <p:ph type="body" idx="1"/>
          </p:nvPr>
        </p:nvSpPr>
        <p:spPr/>
        <p:txBody>
          <a:bodyPr/>
          <a:lstStyle/>
          <a:p>
            <a:r>
              <a:rPr lang="en-US" smtClean="0"/>
              <a:t>Reporting </a:t>
            </a:r>
          </a:p>
          <a:p>
            <a:r>
              <a:rPr lang="en-US" smtClean="0"/>
              <a:t>financial conflict of interest</a:t>
            </a:r>
          </a:p>
          <a:p>
            <a:r>
              <a:rPr lang="en-US" smtClean="0"/>
              <a:t>(FCOI)</a:t>
            </a:r>
            <a:endParaRPr lang="en-US" dirty="0"/>
          </a:p>
        </p:txBody>
      </p:sp>
      <p:sp>
        <p:nvSpPr>
          <p:cNvPr id="5" name="TextBox 4"/>
          <p:cNvSpPr txBox="1"/>
          <p:nvPr/>
        </p:nvSpPr>
        <p:spPr>
          <a:xfrm>
            <a:off x="152400" y="6364968"/>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51541799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FCOI</a:t>
            </a:r>
            <a:endParaRPr lang="en-US" dirty="0"/>
          </a:p>
        </p:txBody>
      </p:sp>
      <p:sp>
        <p:nvSpPr>
          <p:cNvPr id="3" name="Text Placeholder 2"/>
          <p:cNvSpPr>
            <a:spLocks noGrp="1"/>
          </p:cNvSpPr>
          <p:nvPr>
            <p:ph type="body" idx="1"/>
          </p:nvPr>
        </p:nvSpPr>
        <p:spPr/>
        <p:txBody>
          <a:bodyPr/>
          <a:lstStyle/>
          <a:p>
            <a:r>
              <a:rPr lang="en-US" dirty="0" smtClean="0"/>
              <a:t>Initiate,  prepare, and submit FCOI notification and supporting documents electronically to NIH </a:t>
            </a:r>
          </a:p>
          <a:p>
            <a:endParaRPr lang="en-US" dirty="0"/>
          </a:p>
          <a:p>
            <a:endParaRPr lang="en-US" dirty="0"/>
          </a:p>
        </p:txBody>
      </p:sp>
      <p:sp>
        <p:nvSpPr>
          <p:cNvPr id="4" name="Content Placeholder 3"/>
          <p:cNvSpPr>
            <a:spLocks noGrp="1"/>
          </p:cNvSpPr>
          <p:nvPr>
            <p:ph sz="quarter" idx="13"/>
          </p:nvPr>
        </p:nvSpPr>
        <p:spPr>
          <a:xfrm>
            <a:off x="3124200" y="685800"/>
            <a:ext cx="5638800" cy="5791200"/>
          </a:xfrm>
        </p:spPr>
        <p:txBody>
          <a:bodyPr/>
          <a:lstStyle/>
          <a:p>
            <a:r>
              <a:rPr lang="en-US" dirty="0" smtClean="0"/>
              <a:t>Initiate </a:t>
            </a:r>
            <a:r>
              <a:rPr lang="en-US" dirty="0"/>
              <a:t>and prepare a FCOI report</a:t>
            </a:r>
          </a:p>
          <a:p>
            <a:r>
              <a:rPr lang="en-US" dirty="0"/>
              <a:t>Submit the report, any necessary supporting documents, and comments (optional) to the agency</a:t>
            </a:r>
          </a:p>
          <a:p>
            <a:r>
              <a:rPr lang="en-US" dirty="0"/>
              <a:t>Search and view previously submitted FCOI reports (those submitted via Commons only)</a:t>
            </a:r>
          </a:p>
          <a:p>
            <a:r>
              <a:rPr lang="en-US" dirty="0"/>
              <a:t>Edit or rescind submitted reports (rescinding involves agency involvement)</a:t>
            </a:r>
          </a:p>
          <a:p>
            <a:r>
              <a:rPr lang="en-US" dirty="0"/>
              <a:t>Access the history of actions</a:t>
            </a:r>
          </a:p>
          <a:p>
            <a:endParaRPr lang="en-US" dirty="0" smtClean="0"/>
          </a:p>
          <a:p>
            <a:endParaRPr lang="en-US" dirty="0"/>
          </a:p>
        </p:txBody>
      </p:sp>
      <p:sp>
        <p:nvSpPr>
          <p:cNvPr id="7" name="TextBox 6"/>
          <p:cNvSpPr txBox="1"/>
          <p:nvPr/>
        </p:nvSpPr>
        <p:spPr>
          <a:xfrm>
            <a:off x="152400" y="6364968"/>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64241619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FCOI Account Administration</a:t>
            </a:r>
            <a:endParaRPr lang="en-US" dirty="0"/>
          </a:p>
        </p:txBody>
      </p:sp>
      <p:sp>
        <p:nvSpPr>
          <p:cNvPr id="3" name="Content Placeholder 2"/>
          <p:cNvSpPr>
            <a:spLocks noGrp="1"/>
          </p:cNvSpPr>
          <p:nvPr>
            <p:ph sz="quarter" idx="13"/>
          </p:nvPr>
        </p:nvSpPr>
        <p:spPr/>
        <p:txBody>
          <a:bodyPr/>
          <a:lstStyle/>
          <a:p>
            <a:pPr marL="0" indent="0">
              <a:buNone/>
            </a:pPr>
            <a:r>
              <a:rPr lang="en-US" dirty="0" smtClean="0"/>
              <a:t>Signing </a:t>
            </a:r>
            <a:r>
              <a:rPr lang="en-US" dirty="0"/>
              <a:t>Official at the institution can assign </a:t>
            </a:r>
            <a:r>
              <a:rPr lang="en-US" dirty="0" smtClean="0"/>
              <a:t>appropriate roles to Commons users to manage the FCOI </a:t>
            </a:r>
            <a:r>
              <a:rPr lang="en-US" dirty="0"/>
              <a:t>process for the </a:t>
            </a:r>
            <a:r>
              <a:rPr lang="en-US" dirty="0" smtClean="0"/>
              <a:t>institution</a:t>
            </a:r>
            <a:endParaRPr lang="en-US" dirty="0"/>
          </a:p>
          <a:p>
            <a:pPr lvl="1"/>
            <a:r>
              <a:rPr lang="en-US" dirty="0" smtClean="0"/>
              <a:t>FCOI role</a:t>
            </a:r>
          </a:p>
          <a:p>
            <a:pPr lvl="2"/>
            <a:r>
              <a:rPr lang="en-US" dirty="0" smtClean="0"/>
              <a:t>Multiple </a:t>
            </a:r>
            <a:r>
              <a:rPr lang="en-US" dirty="0"/>
              <a:t>people at the institution can have </a:t>
            </a:r>
            <a:r>
              <a:rPr lang="en-US" dirty="0" smtClean="0"/>
              <a:t>the FCOI </a:t>
            </a:r>
            <a:r>
              <a:rPr lang="en-US" dirty="0"/>
              <a:t>role</a:t>
            </a:r>
          </a:p>
          <a:p>
            <a:pPr lvl="2"/>
            <a:r>
              <a:rPr lang="en-US" dirty="0"/>
              <a:t>Only users with FCOI role can submit FCOI </a:t>
            </a:r>
            <a:r>
              <a:rPr lang="en-US" dirty="0" smtClean="0"/>
              <a:t>reports to </a:t>
            </a:r>
            <a:r>
              <a:rPr lang="en-US" dirty="0"/>
              <a:t>the agency</a:t>
            </a:r>
          </a:p>
          <a:p>
            <a:pPr lvl="1"/>
            <a:r>
              <a:rPr lang="en-US" dirty="0" smtClean="0"/>
              <a:t>FCOI ASST role</a:t>
            </a:r>
          </a:p>
          <a:p>
            <a:pPr lvl="2"/>
            <a:r>
              <a:rPr lang="en-US" dirty="0" smtClean="0"/>
              <a:t>Allows user to help </a:t>
            </a:r>
            <a:r>
              <a:rPr lang="en-US" dirty="0"/>
              <a:t>with data entry and completion of </a:t>
            </a:r>
            <a:r>
              <a:rPr lang="en-US" dirty="0" smtClean="0"/>
              <a:t>FCOI reports</a:t>
            </a:r>
            <a:endParaRPr lang="en-US" dirty="0"/>
          </a:p>
          <a:p>
            <a:pPr lvl="1"/>
            <a:r>
              <a:rPr lang="en-US" dirty="0" smtClean="0"/>
              <a:t>FCOI View-only role</a:t>
            </a:r>
          </a:p>
          <a:p>
            <a:pPr lvl="2"/>
            <a:r>
              <a:rPr lang="en-US" dirty="0" smtClean="0"/>
              <a:t>Allows user to see FCOI reports but cannot edit them</a:t>
            </a:r>
          </a:p>
        </p:txBody>
      </p:sp>
      <p:sp>
        <p:nvSpPr>
          <p:cNvPr id="6" name="TextBox 5"/>
          <p:cNvSpPr txBox="1"/>
          <p:nvPr/>
        </p:nvSpPr>
        <p:spPr>
          <a:xfrm>
            <a:off x="152400" y="6364968"/>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67652692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FCOI</a:t>
            </a:r>
            <a:endParaRPr lang="en-US" dirty="0"/>
          </a:p>
        </p:txBody>
      </p:sp>
      <p:sp>
        <p:nvSpPr>
          <p:cNvPr id="3" name="Content Placeholder 2"/>
          <p:cNvSpPr>
            <a:spLocks noGrp="1"/>
          </p:cNvSpPr>
          <p:nvPr>
            <p:ph sz="quarter" idx="13"/>
          </p:nvPr>
        </p:nvSpPr>
        <p:spPr/>
        <p:txBody>
          <a:bodyPr/>
          <a:lstStyle/>
          <a:p>
            <a:r>
              <a:rPr lang="en-US" dirty="0" smtClean="0"/>
              <a:t>Integrated </a:t>
            </a:r>
            <a:r>
              <a:rPr lang="en-US" dirty="0"/>
              <a:t>with NIH’s internal FCOI tracking system</a:t>
            </a:r>
          </a:p>
          <a:p>
            <a:r>
              <a:rPr lang="en-US" dirty="0" smtClean="0"/>
              <a:t>Internal </a:t>
            </a:r>
            <a:r>
              <a:rPr lang="en-US" dirty="0"/>
              <a:t>FCOI users can request additional information and rescind notifications</a:t>
            </a:r>
          </a:p>
          <a:p>
            <a:pPr lvl="1"/>
            <a:r>
              <a:rPr lang="en-US" dirty="0"/>
              <a:t>Notification to institution made from internal FCOI system and also is reflected in Commons FCOI </a:t>
            </a:r>
            <a:r>
              <a:rPr lang="en-US" dirty="0" smtClean="0"/>
              <a:t>history</a:t>
            </a:r>
            <a:endParaRPr lang="en-US" dirty="0"/>
          </a:p>
        </p:txBody>
      </p:sp>
      <p:sp>
        <p:nvSpPr>
          <p:cNvPr id="6" name="TextBox 5"/>
          <p:cNvSpPr txBox="1"/>
          <p:nvPr/>
        </p:nvSpPr>
        <p:spPr>
          <a:xfrm>
            <a:off x="152400" y="6364968"/>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99585336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Initiating FCOI Notification</a:t>
            </a:r>
            <a:endParaRPr lang="en-US" dirty="0"/>
          </a:p>
        </p:txBody>
      </p:sp>
      <p:pic>
        <p:nvPicPr>
          <p:cNvPr id="4" name="Picture 3" title="New initiate FCOI for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1870" y="1447800"/>
            <a:ext cx="7511141" cy="5257799"/>
          </a:xfrm>
          <a:prstGeom prst="rect">
            <a:avLst/>
          </a:prstGeom>
          <a:noFill/>
          <a:ln w="2540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5" name="AutoShape 8" descr="System provides Contact PD/PI name after initial save. Provides additional info to check that the correct grant # is entered.&#10;" title="text box"/>
          <p:cNvSpPr>
            <a:spLocks noChangeArrowheads="1"/>
          </p:cNvSpPr>
          <p:nvPr/>
        </p:nvSpPr>
        <p:spPr bwMode="auto">
          <a:xfrm>
            <a:off x="3810000" y="1676400"/>
            <a:ext cx="4114800" cy="1295400"/>
          </a:xfrm>
          <a:prstGeom prst="wedgeRectCallout">
            <a:avLst>
              <a:gd name="adj1" fmla="val 16918"/>
              <a:gd name="adj2" fmla="val 75844"/>
            </a:avLst>
          </a:prstGeom>
          <a:solidFill>
            <a:srgbClr val="FFFFCC"/>
          </a:solidFill>
          <a:ln w="12700">
            <a:solidFill>
              <a:srgbClr val="C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Tahoma"/>
                <a:cs typeface="Arial" charset="0"/>
              </a:rPr>
              <a:t>System provides Contact PD/PI name after initial save. Provides additional info to check that the correct grant # is entered.</a:t>
            </a:r>
          </a:p>
        </p:txBody>
      </p:sp>
      <p:sp>
        <p:nvSpPr>
          <p:cNvPr id="6" name="AutoShape 9" descr="System will pull the latest Support Year of the grant.&#10;" title="text box"/>
          <p:cNvSpPr>
            <a:spLocks noChangeArrowheads="1"/>
          </p:cNvSpPr>
          <p:nvPr/>
        </p:nvSpPr>
        <p:spPr bwMode="auto">
          <a:xfrm>
            <a:off x="5505450" y="3810000"/>
            <a:ext cx="3105150" cy="1219200"/>
          </a:xfrm>
          <a:prstGeom prst="wedgeRectCallout">
            <a:avLst>
              <a:gd name="adj1" fmla="val -133148"/>
              <a:gd name="adj2" fmla="val -44501"/>
            </a:avLst>
          </a:prstGeom>
          <a:solidFill>
            <a:srgbClr val="FFFFCC"/>
          </a:solidFill>
          <a:ln w="12700">
            <a:solidFill>
              <a:srgbClr val="C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cs typeface="Arial" charset="0"/>
              </a:rPr>
              <a:t>System will pull the latest </a:t>
            </a:r>
            <a:r>
              <a:rPr kumimoji="0" lang="en-US" sz="2400" b="0" i="1" u="none" strike="noStrike" kern="0" cap="none" spc="0" normalizeH="0" baseline="0" noProof="0" dirty="0">
                <a:ln>
                  <a:noFill/>
                </a:ln>
                <a:solidFill>
                  <a:srgbClr val="C00000"/>
                </a:solidFill>
                <a:effectLst/>
                <a:uLnTx/>
                <a:uFillTx/>
                <a:latin typeface="Tahoma"/>
                <a:cs typeface="Arial" charset="0"/>
              </a:rPr>
              <a:t>Support Year </a:t>
            </a:r>
            <a:r>
              <a:rPr kumimoji="0" lang="en-US" sz="2400" b="0" i="0" u="none" strike="noStrike" kern="0" cap="none" spc="0" normalizeH="0" baseline="0" noProof="0" dirty="0">
                <a:ln>
                  <a:noFill/>
                </a:ln>
                <a:solidFill>
                  <a:srgbClr val="C00000"/>
                </a:solidFill>
                <a:effectLst/>
                <a:uLnTx/>
                <a:uFillTx/>
                <a:latin typeface="Tahoma"/>
                <a:cs typeface="Arial" charset="0"/>
              </a:rPr>
              <a:t>of the grant.</a:t>
            </a:r>
          </a:p>
        </p:txBody>
      </p:sp>
    </p:spTree>
    <p:extLst>
      <p:ext uri="{BB962C8B-B14F-4D97-AF65-F5344CB8AC3E}">
        <p14:creationId xmlns:p14="http://schemas.microsoft.com/office/powerpoint/2010/main" val="194597221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for Existing FCOI</a:t>
            </a:r>
            <a:endParaRPr lang="en-US" dirty="0"/>
          </a:p>
        </p:txBody>
      </p:sp>
      <p:pic>
        <p:nvPicPr>
          <p:cNvPr id="5" name="Picture 4" title="New FCOI search result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 y="1000476"/>
            <a:ext cx="7848600" cy="5877524"/>
          </a:xfrm>
          <a:prstGeom prst="rect">
            <a:avLst/>
          </a:prstGeom>
          <a:noFill/>
          <a:ln w="2540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title="&quot;&quot;"/>
          <p:cNvSpPr>
            <a:spLocks noChangeArrowheads="1"/>
          </p:cNvSpPr>
          <p:nvPr/>
        </p:nvSpPr>
        <p:spPr bwMode="auto">
          <a:xfrm>
            <a:off x="7162800" y="5257799"/>
            <a:ext cx="1143000" cy="1162493"/>
          </a:xfrm>
          <a:prstGeom prst="rect">
            <a:avLst/>
          </a:prstGeom>
          <a:noFill/>
          <a:ln w="254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AutoShape 6" descr="available actions" title="text box"/>
          <p:cNvSpPr>
            <a:spLocks noChangeArrowheads="1"/>
          </p:cNvSpPr>
          <p:nvPr/>
        </p:nvSpPr>
        <p:spPr bwMode="auto">
          <a:xfrm>
            <a:off x="6705600" y="4343400"/>
            <a:ext cx="2209800" cy="457200"/>
          </a:xfrm>
          <a:prstGeom prst="wedgeRectCallout">
            <a:avLst>
              <a:gd name="adj1" fmla="val -22986"/>
              <a:gd name="adj2" fmla="val 145083"/>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Tahoma"/>
                <a:cs typeface="Arial" charset="0"/>
              </a:rPr>
              <a:t>Available actions </a:t>
            </a:r>
          </a:p>
        </p:txBody>
      </p:sp>
      <p:sp>
        <p:nvSpPr>
          <p:cNvPr id="8" name="Rectangle 7" title="&quot;&quot;"/>
          <p:cNvSpPr>
            <a:spLocks noChangeArrowheads="1"/>
          </p:cNvSpPr>
          <p:nvPr/>
        </p:nvSpPr>
        <p:spPr bwMode="auto">
          <a:xfrm>
            <a:off x="5181600" y="5257800"/>
            <a:ext cx="990600" cy="1162492"/>
          </a:xfrm>
          <a:prstGeom prst="rect">
            <a:avLst/>
          </a:prstGeom>
          <a:noFill/>
          <a:ln w="254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AutoShape 8" descr="Links to FCOI history" title="text box"/>
          <p:cNvSpPr>
            <a:spLocks noChangeArrowheads="1"/>
          </p:cNvSpPr>
          <p:nvPr/>
        </p:nvSpPr>
        <p:spPr bwMode="auto">
          <a:xfrm>
            <a:off x="2191193" y="6191693"/>
            <a:ext cx="2667000" cy="457200"/>
          </a:xfrm>
          <a:prstGeom prst="wedgeRectCallout">
            <a:avLst>
              <a:gd name="adj1" fmla="val 61795"/>
              <a:gd name="adj2" fmla="val -143079"/>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Tahoma"/>
                <a:cs typeface="Arial" charset="0"/>
              </a:rPr>
              <a:t>Links to FCOI History </a:t>
            </a:r>
          </a:p>
        </p:txBody>
      </p:sp>
      <p:sp>
        <p:nvSpPr>
          <p:cNvPr id="4" name="Content Placeholder 2" descr="Can search by FCOI #, Grant #, or Name of Investigator with Conflict. Provides list of awarded grants for this institution with previously created FCOI notifications.&#10;" title="text box"/>
          <p:cNvSpPr txBox="1">
            <a:spLocks/>
          </p:cNvSpPr>
          <p:nvPr/>
        </p:nvSpPr>
        <p:spPr>
          <a:xfrm>
            <a:off x="4800600" y="1831848"/>
            <a:ext cx="4114800" cy="1292352"/>
          </a:xfrm>
          <a:prstGeom prst="rect">
            <a:avLst/>
          </a:prstGeom>
          <a:solidFill>
            <a:srgbClr val="FFFFCC"/>
          </a:solidFill>
          <a:ln>
            <a:solidFill>
              <a:srgbClr val="FF0000"/>
            </a:solidFill>
            <a:prstDash val="solid"/>
          </a:ln>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None/>
            </a:pPr>
            <a:r>
              <a:rPr lang="en-US" sz="1600" dirty="0"/>
              <a:t>Can search by FCOI #, Grant #, or Name of Investigator with Conflict. Provides list of awarded grants for this institution with previously created FCOI notifications</a:t>
            </a:r>
            <a:r>
              <a:rPr lang="en-US" sz="1800" dirty="0"/>
              <a:t>.</a:t>
            </a:r>
          </a:p>
        </p:txBody>
      </p:sp>
    </p:spTree>
    <p:extLst>
      <p:ext uri="{BB962C8B-B14F-4D97-AF65-F5344CB8AC3E}">
        <p14:creationId xmlns:p14="http://schemas.microsoft.com/office/powerpoint/2010/main" val="402712253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9" y="228600"/>
            <a:ext cx="3883025" cy="758825"/>
          </a:xfrm>
        </p:spPr>
        <p:txBody>
          <a:bodyPr/>
          <a:lstStyle/>
          <a:p>
            <a:r>
              <a:rPr lang="en-US" dirty="0" smtClean="0"/>
              <a:t>FCOI Edit</a:t>
            </a:r>
            <a:endParaRPr lang="en-US" dirty="0"/>
          </a:p>
        </p:txBody>
      </p:sp>
      <p:pic>
        <p:nvPicPr>
          <p:cNvPr id="4" name="Picture 3" title="FCOI Edit scree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7380" y="206415"/>
            <a:ext cx="4496056" cy="6508576"/>
          </a:xfrm>
          <a:prstGeom prst="rect">
            <a:avLst/>
          </a:prstGeom>
          <a:noFill/>
          <a:ln w="25400">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AutoShape 4" descr="Fields are pre-populated&#10;" title="text box"/>
          <p:cNvSpPr>
            <a:spLocks noChangeArrowheads="1"/>
          </p:cNvSpPr>
          <p:nvPr/>
        </p:nvSpPr>
        <p:spPr bwMode="auto">
          <a:xfrm>
            <a:off x="5257800" y="1177131"/>
            <a:ext cx="3578224" cy="423069"/>
          </a:xfrm>
          <a:prstGeom prst="wedgeRectCallout">
            <a:avLst>
              <a:gd name="adj1" fmla="val -59127"/>
              <a:gd name="adj2" fmla="val -39729"/>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C00000"/>
                </a:solidFill>
                <a:effectLst/>
                <a:uLnTx/>
                <a:uFillTx/>
                <a:latin typeface="Tahoma"/>
                <a:cs typeface="Arial" charset="0"/>
              </a:rPr>
              <a:t>Fields are pre-populated</a:t>
            </a:r>
            <a:endParaRPr kumimoji="0" lang="en-US" sz="2000" b="0" i="0" u="none" strike="noStrike" kern="0" cap="none" spc="0" normalizeH="0" baseline="0" noProof="0" dirty="0">
              <a:ln>
                <a:noFill/>
              </a:ln>
              <a:solidFill>
                <a:srgbClr val="C00000"/>
              </a:solidFill>
              <a:effectLst/>
              <a:uLnTx/>
              <a:uFillTx/>
              <a:latin typeface="Tahoma"/>
              <a:cs typeface="Arial" charset="0"/>
            </a:endParaRPr>
          </a:p>
        </p:txBody>
      </p:sp>
      <p:sp>
        <p:nvSpPr>
          <p:cNvPr id="6" name="AutoShape 5" title="&quot;&quot;"/>
          <p:cNvSpPr>
            <a:spLocks/>
          </p:cNvSpPr>
          <p:nvPr/>
        </p:nvSpPr>
        <p:spPr bwMode="auto">
          <a:xfrm>
            <a:off x="4648199" y="740518"/>
            <a:ext cx="304800" cy="1012082"/>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AutoShape 6" descr="Significant Financial Interest (SFI)&#10;" title="text box"/>
          <p:cNvSpPr>
            <a:spLocks noChangeArrowheads="1"/>
          </p:cNvSpPr>
          <p:nvPr/>
        </p:nvSpPr>
        <p:spPr bwMode="auto">
          <a:xfrm>
            <a:off x="5105400" y="2390115"/>
            <a:ext cx="3810000" cy="710343"/>
          </a:xfrm>
          <a:prstGeom prst="wedgeRectCallout">
            <a:avLst>
              <a:gd name="adj1" fmla="val -54757"/>
              <a:gd name="adj2" fmla="val -6307"/>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smtClean="0">
                <a:ln>
                  <a:noFill/>
                </a:ln>
                <a:solidFill>
                  <a:srgbClr val="C00000"/>
                </a:solidFill>
                <a:effectLst/>
                <a:uLnTx/>
                <a:uFillTx/>
                <a:latin typeface="Tahoma"/>
                <a:cs typeface="Arial" charset="0"/>
              </a:rPr>
              <a:t>Significant Financial Interest (SFI)</a:t>
            </a:r>
            <a:endParaRPr kumimoji="0" lang="en-US" sz="2000" b="0" u="none" strike="noStrike" kern="0" cap="none" spc="0" normalizeH="0" baseline="0" noProof="0" dirty="0">
              <a:ln>
                <a:noFill/>
              </a:ln>
              <a:solidFill>
                <a:srgbClr val="C00000"/>
              </a:solidFill>
              <a:effectLst/>
              <a:uLnTx/>
              <a:uFillTx/>
              <a:latin typeface="Tahoma"/>
              <a:cs typeface="Arial" charset="0"/>
            </a:endParaRPr>
          </a:p>
        </p:txBody>
      </p:sp>
      <p:sp>
        <p:nvSpPr>
          <p:cNvPr id="8" name="AutoShape 7" descr="Key Elements of Management Plan&#10;" title="text box"/>
          <p:cNvSpPr>
            <a:spLocks noChangeArrowheads="1"/>
          </p:cNvSpPr>
          <p:nvPr/>
        </p:nvSpPr>
        <p:spPr bwMode="auto">
          <a:xfrm>
            <a:off x="5390353" y="4724400"/>
            <a:ext cx="3525045" cy="762000"/>
          </a:xfrm>
          <a:prstGeom prst="wedgeRectCallout">
            <a:avLst>
              <a:gd name="adj1" fmla="val -62976"/>
              <a:gd name="adj2" fmla="val -27468"/>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smtClean="0">
                <a:ln>
                  <a:noFill/>
                </a:ln>
                <a:solidFill>
                  <a:srgbClr val="C00000"/>
                </a:solidFill>
                <a:effectLst/>
                <a:uLnTx/>
                <a:uFillTx/>
                <a:latin typeface="Tahoma"/>
                <a:cs typeface="Arial" charset="0"/>
              </a:rPr>
              <a:t>Key Elements</a:t>
            </a:r>
            <a:r>
              <a:rPr kumimoji="0" lang="en-US" sz="2000" b="0" u="none" strike="noStrike" kern="0" cap="none" spc="0" normalizeH="0" noProof="0" dirty="0" smtClean="0">
                <a:ln>
                  <a:noFill/>
                </a:ln>
                <a:solidFill>
                  <a:srgbClr val="C00000"/>
                </a:solidFill>
                <a:effectLst/>
                <a:uLnTx/>
                <a:uFillTx/>
                <a:latin typeface="Tahoma"/>
                <a:cs typeface="Arial" charset="0"/>
              </a:rPr>
              <a:t> of Management Plan</a:t>
            </a:r>
            <a:endParaRPr kumimoji="0" lang="en-US" sz="2000" b="0" u="none" strike="noStrike" kern="0" cap="none" spc="0" normalizeH="0" baseline="0" noProof="0" dirty="0">
              <a:ln>
                <a:noFill/>
              </a:ln>
              <a:solidFill>
                <a:srgbClr val="C00000"/>
              </a:solidFill>
              <a:effectLst/>
              <a:uLnTx/>
              <a:uFillTx/>
              <a:latin typeface="Tahoma"/>
              <a:cs typeface="Arial" charset="0"/>
            </a:endParaRPr>
          </a:p>
        </p:txBody>
      </p:sp>
      <p:sp>
        <p:nvSpPr>
          <p:cNvPr id="9" name="AutoShape 6" descr="Conflict Management Plan&#10;" title="text box"/>
          <p:cNvSpPr>
            <a:spLocks noChangeArrowheads="1"/>
          </p:cNvSpPr>
          <p:nvPr/>
        </p:nvSpPr>
        <p:spPr bwMode="auto">
          <a:xfrm>
            <a:off x="5827710" y="3683829"/>
            <a:ext cx="3087689" cy="659571"/>
          </a:xfrm>
          <a:prstGeom prst="wedgeRectCallout">
            <a:avLst>
              <a:gd name="adj1" fmla="val -78796"/>
              <a:gd name="adj2" fmla="val -36967"/>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smtClean="0">
                <a:ln>
                  <a:noFill/>
                </a:ln>
                <a:solidFill>
                  <a:srgbClr val="C00000"/>
                </a:solidFill>
                <a:effectLst/>
                <a:uLnTx/>
                <a:uFillTx/>
                <a:latin typeface="Tahoma"/>
                <a:cs typeface="Arial" charset="0"/>
              </a:rPr>
              <a:t>Conflict Management Plan</a:t>
            </a:r>
            <a:endParaRPr kumimoji="0" lang="en-US" sz="2000" b="0" u="none" strike="noStrike" kern="0" cap="none" spc="0" normalizeH="0" baseline="0" noProof="0" dirty="0">
              <a:ln>
                <a:noFill/>
              </a:ln>
              <a:solidFill>
                <a:srgbClr val="C00000"/>
              </a:solidFill>
              <a:effectLst/>
              <a:uLnTx/>
              <a:uFillTx/>
              <a:latin typeface="Tahoma"/>
              <a:cs typeface="Arial" charset="0"/>
            </a:endParaRPr>
          </a:p>
        </p:txBody>
      </p:sp>
      <p:sp>
        <p:nvSpPr>
          <p:cNvPr id="10" name="AutoShape 5" title="&quot;&quot;"/>
          <p:cNvSpPr>
            <a:spLocks/>
          </p:cNvSpPr>
          <p:nvPr/>
        </p:nvSpPr>
        <p:spPr bwMode="auto">
          <a:xfrm>
            <a:off x="4648200" y="2188318"/>
            <a:ext cx="304800" cy="1012082"/>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 name="AutoShape 5" title="&quot;&quot;"/>
          <p:cNvSpPr>
            <a:spLocks/>
          </p:cNvSpPr>
          <p:nvPr/>
        </p:nvSpPr>
        <p:spPr bwMode="auto">
          <a:xfrm>
            <a:off x="4648200" y="3273443"/>
            <a:ext cx="304800" cy="1012082"/>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 name="AutoShape 5" title="&quot;&quot;"/>
          <p:cNvSpPr>
            <a:spLocks/>
          </p:cNvSpPr>
          <p:nvPr/>
        </p:nvSpPr>
        <p:spPr bwMode="auto">
          <a:xfrm>
            <a:off x="4648200" y="4321918"/>
            <a:ext cx="304800" cy="1164482"/>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AutoShape 7" descr="Other Supporting Documents&#10;" title="text box"/>
          <p:cNvSpPr>
            <a:spLocks noChangeArrowheads="1"/>
          </p:cNvSpPr>
          <p:nvPr/>
        </p:nvSpPr>
        <p:spPr bwMode="auto">
          <a:xfrm>
            <a:off x="5390353" y="5715000"/>
            <a:ext cx="3525045" cy="457200"/>
          </a:xfrm>
          <a:prstGeom prst="wedgeRectCallout">
            <a:avLst>
              <a:gd name="adj1" fmla="val -62319"/>
              <a:gd name="adj2" fmla="val 51013"/>
            </a:avLst>
          </a:prstGeom>
          <a:solidFill>
            <a:srgbClr val="FFFFCC"/>
          </a:solidFill>
          <a:ln w="12700">
            <a:solidFill>
              <a:srgbClr val="C00000"/>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smtClean="0">
                <a:ln>
                  <a:noFill/>
                </a:ln>
                <a:solidFill>
                  <a:srgbClr val="C00000"/>
                </a:solidFill>
                <a:effectLst/>
                <a:uLnTx/>
                <a:uFillTx/>
                <a:latin typeface="Tahoma"/>
                <a:cs typeface="Arial" charset="0"/>
              </a:rPr>
              <a:t>Other Supporting Documents</a:t>
            </a:r>
            <a:endParaRPr kumimoji="0" lang="en-US" sz="2000" b="0" u="none" strike="noStrike" kern="0" cap="none" spc="0" normalizeH="0" baseline="0" noProof="0" dirty="0">
              <a:ln>
                <a:noFill/>
              </a:ln>
              <a:solidFill>
                <a:srgbClr val="C00000"/>
              </a:solidFill>
              <a:effectLst/>
              <a:uLnTx/>
              <a:uFillTx/>
              <a:latin typeface="Tahoma"/>
              <a:cs typeface="Arial" charset="0"/>
            </a:endParaRPr>
          </a:p>
        </p:txBody>
      </p:sp>
      <p:sp>
        <p:nvSpPr>
          <p:cNvPr id="17" name="AutoShape 5" title="&quot;&quot;"/>
          <p:cNvSpPr>
            <a:spLocks/>
          </p:cNvSpPr>
          <p:nvPr/>
        </p:nvSpPr>
        <p:spPr bwMode="auto">
          <a:xfrm>
            <a:off x="4648200" y="5867400"/>
            <a:ext cx="304800" cy="609600"/>
          </a:xfrm>
          <a:prstGeom prst="rightBrace">
            <a:avLst>
              <a:gd name="adj1" fmla="val 33331"/>
              <a:gd name="adj2" fmla="val 50000"/>
            </a:avLst>
          </a:prstGeom>
          <a:noFill/>
          <a:ln w="254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95953663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FCOI – What’s New?</a:t>
            </a:r>
            <a:endParaRPr lang="en-US" dirty="0"/>
          </a:p>
        </p:txBody>
      </p:sp>
      <p:sp>
        <p:nvSpPr>
          <p:cNvPr id="3" name="Content Placeholder 2"/>
          <p:cNvSpPr>
            <a:spLocks noGrp="1"/>
          </p:cNvSpPr>
          <p:nvPr>
            <p:ph sz="quarter" idx="13"/>
          </p:nvPr>
        </p:nvSpPr>
        <p:spPr/>
        <p:txBody>
          <a:bodyPr/>
          <a:lstStyle/>
          <a:p>
            <a:pPr marL="0" indent="0">
              <a:spcBef>
                <a:spcPts val="1200"/>
              </a:spcBef>
              <a:buNone/>
            </a:pPr>
            <a:r>
              <a:rPr lang="en-US" dirty="0" smtClean="0"/>
              <a:t>Changes to the FCOI module made in April 2014</a:t>
            </a:r>
          </a:p>
          <a:p>
            <a:pPr lvl="1">
              <a:spcBef>
                <a:spcPts val="1200"/>
              </a:spcBef>
            </a:pPr>
            <a:r>
              <a:rPr lang="en-US" dirty="0" smtClean="0"/>
              <a:t>The link to the FCOI report is now available 75 days prior to the report’s due date</a:t>
            </a:r>
          </a:p>
          <a:p>
            <a:pPr lvl="1">
              <a:spcBef>
                <a:spcPts val="1200"/>
              </a:spcBef>
            </a:pPr>
            <a:r>
              <a:rPr lang="en-US" dirty="0" smtClean="0"/>
              <a:t>The FCOI report link is now available the day after the grantee activates a No Cost Extension (NCE)</a:t>
            </a:r>
            <a:endParaRPr lang="en-US" dirty="0"/>
          </a:p>
        </p:txBody>
      </p:sp>
      <p:sp>
        <p:nvSpPr>
          <p:cNvPr id="6" name="TextBox 5"/>
          <p:cNvSpPr txBox="1"/>
          <p:nvPr/>
        </p:nvSpPr>
        <p:spPr>
          <a:xfrm>
            <a:off x="152400" y="6364968"/>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427559277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FCOI– Policy Notices</a:t>
            </a:r>
            <a:endParaRPr lang="en-US" dirty="0"/>
          </a:p>
        </p:txBody>
      </p:sp>
      <p:sp>
        <p:nvSpPr>
          <p:cNvPr id="3" name="Content Placeholder 2"/>
          <p:cNvSpPr>
            <a:spLocks noGrp="1"/>
          </p:cNvSpPr>
          <p:nvPr>
            <p:ph sz="quarter" idx="13"/>
          </p:nvPr>
        </p:nvSpPr>
        <p:spPr/>
        <p:txBody>
          <a:bodyPr/>
          <a:lstStyle/>
          <a:p>
            <a:r>
              <a:rPr lang="en-US" dirty="0" smtClean="0">
                <a:hlinkClick r:id="rId2"/>
              </a:rPr>
              <a:t>NOT-OD-14-081</a:t>
            </a:r>
            <a:endParaRPr lang="en-US" dirty="0" smtClean="0"/>
          </a:p>
          <a:p>
            <a:pPr lvl="1"/>
            <a:r>
              <a:rPr lang="en-US" dirty="0"/>
              <a:t>Notice of NIH Improving the Financial Conflict of Interest (FCOI) Module for Submission of Financial Conflict of Interest Reports to the NIH Beginning on April 25, 2014</a:t>
            </a:r>
          </a:p>
        </p:txBody>
      </p:sp>
      <p:pic>
        <p:nvPicPr>
          <p:cNvPr id="5" name="Picture 4" title="gavel, keyboard mous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825" y="5653277"/>
            <a:ext cx="2391776" cy="1309498"/>
          </a:xfrm>
          <a:prstGeom prst="rect">
            <a:avLst/>
          </a:prstGeom>
        </p:spPr>
      </p:pic>
      <p:sp>
        <p:nvSpPr>
          <p:cNvPr id="7" name="TextBox 6"/>
          <p:cNvSpPr txBox="1"/>
          <p:nvPr/>
        </p:nvSpPr>
        <p:spPr>
          <a:xfrm>
            <a:off x="152400" y="6364968"/>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604653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title="Status Information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0616" y="957327"/>
            <a:ext cx="5787784" cy="573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Verifying ESI &amp; NI Application Status</a:t>
            </a:r>
            <a:endParaRPr lang="en-US" dirty="0"/>
          </a:p>
        </p:txBody>
      </p:sp>
      <p:sp>
        <p:nvSpPr>
          <p:cNvPr id="9" name="TextBox 8"/>
          <p:cNvSpPr txBox="1"/>
          <p:nvPr/>
        </p:nvSpPr>
        <p:spPr>
          <a:xfrm>
            <a:off x="152400" y="63246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grpSp>
        <p:nvGrpSpPr>
          <p:cNvPr id="4" name="Group 3" descr="Review section, SO view" title="Status Information"/>
          <p:cNvGrpSpPr/>
          <p:nvPr/>
        </p:nvGrpSpPr>
        <p:grpSpPr>
          <a:xfrm>
            <a:off x="1981200" y="2518179"/>
            <a:ext cx="6864795" cy="3273021"/>
            <a:chOff x="1981200" y="2518179"/>
            <a:chExt cx="6864795" cy="3273021"/>
          </a:xfrm>
        </p:grpSpPr>
        <p:sp>
          <p:nvSpPr>
            <p:cNvPr id="7" name="Line 6" title="&quot;&quot;"/>
            <p:cNvSpPr>
              <a:spLocks noChangeShapeType="1"/>
            </p:cNvSpPr>
            <p:nvPr/>
          </p:nvSpPr>
          <p:spPr bwMode="auto">
            <a:xfrm flipH="1">
              <a:off x="3200399" y="3581400"/>
              <a:ext cx="2213420" cy="1447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3"/>
            <p:cNvSpPr txBox="1">
              <a:spLocks noChangeArrowheads="1"/>
            </p:cNvSpPr>
            <p:nvPr/>
          </p:nvSpPr>
          <p:spPr bwMode="auto">
            <a:xfrm>
              <a:off x="5413820" y="2518179"/>
              <a:ext cx="3432175" cy="2308324"/>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smtClean="0">
                  <a:solidFill>
                    <a:schemeClr val="accent2"/>
                  </a:solidFill>
                  <a:latin typeface="+mn-lt"/>
                  <a:cs typeface="Arial" charset="0"/>
                </a:rPr>
                <a:t>Reflects a snapshot of Early Stage Investigator (ESI) and New Investigator (NI) status at time of application submission.</a:t>
              </a:r>
              <a:endParaRPr lang="en-US" sz="2400" dirty="0">
                <a:solidFill>
                  <a:schemeClr val="accent2"/>
                </a:solidFill>
                <a:latin typeface="+mn-lt"/>
                <a:cs typeface="Arial" charset="0"/>
              </a:endParaRPr>
            </a:p>
          </p:txBody>
        </p:sp>
        <p:sp>
          <p:nvSpPr>
            <p:cNvPr id="3" name="Rounded Rectangle 2"/>
            <p:cNvSpPr/>
            <p:nvPr/>
          </p:nvSpPr>
          <p:spPr>
            <a:xfrm>
              <a:off x="1981200" y="3485357"/>
              <a:ext cx="1371600" cy="2305843"/>
            </a:xfrm>
            <a:prstGeom prst="roundRect">
              <a:avLst/>
            </a:prstGeom>
            <a:noFill/>
            <a:ln w="28575">
              <a:solidFill>
                <a:srgbClr val="FF0000"/>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034379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199"/>
            <a:ext cx="7772400" cy="1597025"/>
          </a:xfrm>
        </p:spPr>
        <p:txBody>
          <a:bodyPr>
            <a:normAutofit/>
          </a:bodyPr>
          <a:lstStyle/>
          <a:p>
            <a:r>
              <a:rPr lang="en-US" dirty="0"/>
              <a:t>Key eRA Commons</a:t>
            </a:r>
            <a:br>
              <a:rPr lang="en-US" dirty="0"/>
            </a:br>
            <a:r>
              <a:rPr lang="en-US" dirty="0" smtClean="0"/>
              <a:t>Features</a:t>
            </a:r>
            <a:endParaRPr lang="en-US" dirty="0"/>
          </a:p>
        </p:txBody>
      </p:sp>
      <p:sp>
        <p:nvSpPr>
          <p:cNvPr id="3" name="Text Placeholder 2"/>
          <p:cNvSpPr>
            <a:spLocks noGrp="1"/>
          </p:cNvSpPr>
          <p:nvPr>
            <p:ph type="body" idx="1"/>
          </p:nvPr>
        </p:nvSpPr>
        <p:spPr>
          <a:xfrm>
            <a:off x="762000" y="2743200"/>
            <a:ext cx="7543800" cy="1673225"/>
          </a:xfrm>
        </p:spPr>
        <p:txBody>
          <a:bodyPr/>
          <a:lstStyle/>
          <a:p>
            <a:r>
              <a:rPr lang="en-US" dirty="0" smtClean="0"/>
              <a:t>xTRACT creates </a:t>
            </a:r>
            <a:r>
              <a:rPr lang="en-US" dirty="0"/>
              <a:t>research training tables for progress reports and institutional training grant applications.</a:t>
            </a:r>
          </a:p>
        </p:txBody>
      </p:sp>
    </p:spTree>
    <p:extLst>
      <p:ext uri="{BB962C8B-B14F-4D97-AF65-F5344CB8AC3E}">
        <p14:creationId xmlns:p14="http://schemas.microsoft.com/office/powerpoint/2010/main" val="147661040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xTRACT</a:t>
            </a:r>
            <a:endParaRPr lang="en-US" dirty="0"/>
          </a:p>
        </p:txBody>
      </p:sp>
      <p:sp>
        <p:nvSpPr>
          <p:cNvPr id="3" name="Text Placeholder 2"/>
          <p:cNvSpPr>
            <a:spLocks noGrp="1"/>
          </p:cNvSpPr>
          <p:nvPr>
            <p:ph type="body" idx="1"/>
          </p:nvPr>
        </p:nvSpPr>
        <p:spPr/>
        <p:txBody>
          <a:bodyPr/>
          <a:lstStyle/>
          <a:p>
            <a:r>
              <a:rPr lang="en-US" dirty="0"/>
              <a:t>xTRACT stands </a:t>
            </a:r>
            <a:r>
              <a:rPr lang="en-US" dirty="0" smtClean="0"/>
              <a:t>for</a:t>
            </a:r>
          </a:p>
          <a:p>
            <a:r>
              <a:rPr lang="en-US" dirty="0" smtClean="0"/>
              <a:t> </a:t>
            </a:r>
            <a:r>
              <a:rPr lang="en-US" dirty="0"/>
              <a:t>E</a:t>
            </a:r>
            <a:r>
              <a:rPr lang="en-US" b="1" dirty="0">
                <a:solidFill>
                  <a:srgbClr val="002060"/>
                </a:solidFill>
              </a:rPr>
              <a:t>x</a:t>
            </a:r>
            <a:r>
              <a:rPr lang="en-US" dirty="0"/>
              <a:t>tramural </a:t>
            </a:r>
            <a:endParaRPr lang="en-US" dirty="0" smtClean="0"/>
          </a:p>
          <a:p>
            <a:r>
              <a:rPr lang="en-US" b="1" dirty="0" smtClean="0">
                <a:solidFill>
                  <a:srgbClr val="002060"/>
                </a:solidFill>
              </a:rPr>
              <a:t>T</a:t>
            </a:r>
            <a:r>
              <a:rPr lang="en-US" dirty="0" smtClean="0"/>
              <a:t>rainee </a:t>
            </a:r>
          </a:p>
          <a:p>
            <a:r>
              <a:rPr lang="en-US" b="1" dirty="0" smtClean="0">
                <a:solidFill>
                  <a:srgbClr val="002060"/>
                </a:solidFill>
              </a:rPr>
              <a:t>R</a:t>
            </a:r>
            <a:r>
              <a:rPr lang="en-US" dirty="0" smtClean="0"/>
              <a:t>eporting </a:t>
            </a:r>
          </a:p>
          <a:p>
            <a:r>
              <a:rPr lang="en-US" b="1" dirty="0" smtClean="0">
                <a:solidFill>
                  <a:srgbClr val="002060"/>
                </a:solidFill>
              </a:rPr>
              <a:t>A</a:t>
            </a:r>
            <a:r>
              <a:rPr lang="en-US" dirty="0" smtClean="0"/>
              <a:t>nd </a:t>
            </a:r>
          </a:p>
          <a:p>
            <a:r>
              <a:rPr lang="en-US" b="1" dirty="0" smtClean="0">
                <a:solidFill>
                  <a:srgbClr val="002060"/>
                </a:solidFill>
              </a:rPr>
              <a:t>C</a:t>
            </a:r>
            <a:r>
              <a:rPr lang="en-US" dirty="0" smtClean="0"/>
              <a:t>areer </a:t>
            </a:r>
          </a:p>
          <a:p>
            <a:r>
              <a:rPr lang="en-US" b="1" dirty="0" smtClean="0">
                <a:solidFill>
                  <a:srgbClr val="002060"/>
                </a:solidFill>
              </a:rPr>
              <a:t>T</a:t>
            </a:r>
            <a:r>
              <a:rPr lang="en-US" dirty="0" smtClean="0"/>
              <a:t>racking</a:t>
            </a:r>
            <a:endParaRPr lang="en-US" dirty="0"/>
          </a:p>
        </p:txBody>
      </p:sp>
      <p:sp>
        <p:nvSpPr>
          <p:cNvPr id="4" name="Content Placeholder 3"/>
          <p:cNvSpPr>
            <a:spLocks noGrp="1"/>
          </p:cNvSpPr>
          <p:nvPr>
            <p:ph sz="quarter" idx="13"/>
          </p:nvPr>
        </p:nvSpPr>
        <p:spPr>
          <a:xfrm>
            <a:off x="3124200" y="685800"/>
            <a:ext cx="5638800" cy="5638800"/>
          </a:xfrm>
        </p:spPr>
        <p:txBody>
          <a:bodyPr/>
          <a:lstStyle/>
          <a:p>
            <a:pPr eaLnBrk="1" hangingPunct="1"/>
            <a:r>
              <a:rPr lang="en-US" sz="2800" dirty="0" smtClean="0"/>
              <a:t>Accessible via eRA Commons</a:t>
            </a:r>
            <a:endParaRPr lang="en-US" sz="2800" dirty="0"/>
          </a:p>
          <a:p>
            <a:pPr lvl="1" eaLnBrk="1" hangingPunct="1"/>
            <a:r>
              <a:rPr lang="en-US" sz="2400" dirty="0" smtClean="0"/>
              <a:t>Used for Training Grants for</a:t>
            </a:r>
          </a:p>
          <a:p>
            <a:pPr lvl="2" eaLnBrk="1" hangingPunct="1"/>
            <a:r>
              <a:rPr lang="en-US" dirty="0" smtClean="0"/>
              <a:t>RPPR Submissions</a:t>
            </a:r>
          </a:p>
          <a:p>
            <a:pPr lvl="2" eaLnBrk="1" hangingPunct="1"/>
            <a:r>
              <a:rPr lang="en-US" dirty="0" smtClean="0"/>
              <a:t>New applications</a:t>
            </a:r>
            <a:endParaRPr lang="en-US" dirty="0"/>
          </a:p>
          <a:p>
            <a:pPr lvl="1" eaLnBrk="1" hangingPunct="1"/>
            <a:r>
              <a:rPr lang="en-US" sz="2400" dirty="0" smtClean="0"/>
              <a:t>Can access information already in eRA Commons</a:t>
            </a:r>
          </a:p>
          <a:p>
            <a:pPr lvl="1" eaLnBrk="1" hangingPunct="1"/>
            <a:r>
              <a:rPr lang="en-US" sz="2400" dirty="0"/>
              <a:t>Creates Research Training Datasets (RTDs) </a:t>
            </a:r>
            <a:r>
              <a:rPr lang="en-US" sz="2000" dirty="0"/>
              <a:t>[Training Tables</a:t>
            </a:r>
            <a:r>
              <a:rPr lang="en-US" sz="2000" dirty="0" smtClean="0"/>
              <a:t>]</a:t>
            </a:r>
          </a:p>
          <a:p>
            <a:pPr lvl="1" eaLnBrk="1" hangingPunct="1"/>
            <a:r>
              <a:rPr lang="en-US" sz="2400" dirty="0" smtClean="0"/>
              <a:t>Tables are formatted, no manual formatting needed</a:t>
            </a:r>
          </a:p>
          <a:p>
            <a:pPr lvl="1" eaLnBrk="1" hangingPunct="1"/>
            <a:r>
              <a:rPr lang="en-US" sz="2400" dirty="0" err="1" smtClean="0"/>
              <a:t>Accesible</a:t>
            </a:r>
            <a:r>
              <a:rPr lang="en-US" sz="2400" dirty="0" smtClean="0"/>
              <a:t> by:</a:t>
            </a:r>
          </a:p>
          <a:p>
            <a:pPr lvl="2" eaLnBrk="1" hangingPunct="1"/>
            <a:r>
              <a:rPr lang="en-US" dirty="0" smtClean="0"/>
              <a:t>Signing Officials (SOs)</a:t>
            </a:r>
          </a:p>
          <a:p>
            <a:pPr lvl="2" eaLnBrk="1" hangingPunct="1"/>
            <a:r>
              <a:rPr lang="en-US" dirty="0" smtClean="0"/>
              <a:t>Principal Investigators (PIs)</a:t>
            </a:r>
          </a:p>
          <a:p>
            <a:pPr lvl="2" eaLnBrk="1" hangingPunct="1"/>
            <a:r>
              <a:rPr lang="en-US" dirty="0" smtClean="0"/>
              <a:t>Assistants (ASST)</a:t>
            </a:r>
          </a:p>
          <a:p>
            <a:pPr lvl="1" eaLnBrk="1" hangingPunct="1"/>
            <a:endParaRPr lang="en-US" sz="2400" dirty="0"/>
          </a:p>
          <a:p>
            <a:pPr lvl="1" eaLnBrk="1" hangingPunct="1"/>
            <a:endParaRPr lang="en-US" sz="2400" dirty="0" smtClean="0"/>
          </a:p>
          <a:p>
            <a:pPr lvl="1" eaLnBrk="1" hangingPunct="1"/>
            <a:endParaRPr lang="en-US" sz="2400" dirty="0"/>
          </a:p>
          <a:p>
            <a:pPr eaLnBrk="1" hangingPunct="1"/>
            <a:r>
              <a:rPr lang="en-US" sz="2800" dirty="0" smtClean="0"/>
              <a:t>NIH must </a:t>
            </a:r>
            <a:r>
              <a:rPr lang="en-US" sz="2800" dirty="0"/>
              <a:t>mark the grant “ready for close out” for link to appear in Commons  </a:t>
            </a:r>
          </a:p>
          <a:p>
            <a:pPr lvl="1" eaLnBrk="1" hangingPunct="1"/>
            <a:r>
              <a:rPr lang="en-US" sz="2400" dirty="0"/>
              <a:t>Contact </a:t>
            </a:r>
            <a:r>
              <a:rPr lang="en-US" sz="2400" dirty="0" smtClean="0"/>
              <a:t>the Division of Central Grants Processing (DCGP</a:t>
            </a:r>
            <a:r>
              <a:rPr lang="en-US" sz="2400" dirty="0"/>
              <a:t>) or assigned </a:t>
            </a:r>
            <a:r>
              <a:rPr lang="en-US" sz="2400" dirty="0" smtClean="0"/>
              <a:t>Grants </a:t>
            </a:r>
            <a:r>
              <a:rPr lang="en-US" sz="2400" dirty="0"/>
              <a:t>Management Specialist (GMS) if link is not appearing</a:t>
            </a:r>
          </a:p>
          <a:p>
            <a:endParaRPr lang="en-US" dirty="0"/>
          </a:p>
        </p:txBody>
      </p:sp>
      <p:sp>
        <p:nvSpPr>
          <p:cNvPr id="5" name="Slide Number Placeholder 4"/>
          <p:cNvSpPr>
            <a:spLocks noGrp="1"/>
          </p:cNvSpPr>
          <p:nvPr>
            <p:ph type="sldNum" sz="quarter" idx="4294967295"/>
          </p:nvPr>
        </p:nvSpPr>
        <p:spPr>
          <a:xfrm>
            <a:off x="1371600" y="304800"/>
            <a:ext cx="457200" cy="441325"/>
          </a:xfrm>
          <a:prstGeom prst="rect">
            <a:avLst/>
          </a:prstGeom>
        </p:spPr>
        <p:txBody>
          <a:bodyPr/>
          <a:lstStyle/>
          <a:p>
            <a:pPr>
              <a:defRPr/>
            </a:pPr>
            <a:fld id="{0057A446-9BC9-43AE-8342-D14CD2C5672F}" type="slidenum">
              <a:rPr lang="en-US" smtClean="0"/>
              <a:pPr>
                <a:defRPr/>
              </a:pPr>
              <a:t>141</a:t>
            </a:fld>
            <a:endParaRPr lang="en-US" dirty="0"/>
          </a:p>
        </p:txBody>
      </p:sp>
    </p:spTree>
    <p:extLst>
      <p:ext uri="{BB962C8B-B14F-4D97-AF65-F5344CB8AC3E}">
        <p14:creationId xmlns:p14="http://schemas.microsoft.com/office/powerpoint/2010/main" val="135122117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xTRACT</a:t>
            </a:r>
            <a:endParaRPr lang="en-US" dirty="0"/>
          </a:p>
        </p:txBody>
      </p:sp>
      <p:sp>
        <p:nvSpPr>
          <p:cNvPr id="4" name="Slide Number Placeholder 3"/>
          <p:cNvSpPr>
            <a:spLocks noGrp="1"/>
          </p:cNvSpPr>
          <p:nvPr>
            <p:ph type="sldNum" sz="quarter" idx="4294967295"/>
          </p:nvPr>
        </p:nvSpPr>
        <p:spPr>
          <a:xfrm>
            <a:off x="4343400" y="1027113"/>
            <a:ext cx="457200" cy="441325"/>
          </a:xfrm>
          <a:prstGeom prst="rect">
            <a:avLst/>
          </a:prstGeom>
        </p:spPr>
        <p:txBody>
          <a:bodyPr/>
          <a:lstStyle/>
          <a:p>
            <a:pPr>
              <a:defRPr/>
            </a:pPr>
            <a:fld id="{41303DC8-D049-4606-B080-DDC65A2B61F5}" type="slidenum">
              <a:rPr lang="en-US" smtClean="0">
                <a:solidFill>
                  <a:srgbClr val="9BBB59">
                    <a:shade val="75000"/>
                  </a:srgbClr>
                </a:solidFill>
              </a:rPr>
              <a:pPr>
                <a:defRPr/>
              </a:pPr>
              <a:t>142</a:t>
            </a:fld>
            <a:endParaRPr lang="en-US" dirty="0">
              <a:solidFill>
                <a:srgbClr val="9BBB59">
                  <a:shade val="75000"/>
                </a:srgbClr>
              </a:solidFill>
            </a:endParaRPr>
          </a:p>
        </p:txBody>
      </p:sp>
      <p:pic>
        <p:nvPicPr>
          <p:cNvPr id="6" name="Content Placeholder 5" descr="xtract menu option" title="eRA Commons Home Page"/>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r="36568" b="50451"/>
          <a:stretch/>
        </p:blipFill>
        <p:spPr>
          <a:xfrm>
            <a:off x="304800" y="1468438"/>
            <a:ext cx="6878826" cy="3408362"/>
          </a:xfrm>
          <a:effectLst>
            <a:outerShdw blurRad="63500" sx="102000" sy="102000" algn="ctr" rotWithShape="0">
              <a:prstClr val="black">
                <a:alpha val="40000"/>
              </a:prstClr>
            </a:outerShdw>
          </a:effectLst>
        </p:spPr>
      </p:pic>
      <p:pic>
        <p:nvPicPr>
          <p:cNvPr id="7" name="Picture 6" title="xTRACT p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733800"/>
            <a:ext cx="7467600" cy="2477514"/>
          </a:xfrm>
          <a:prstGeom prst="rect">
            <a:avLst/>
          </a:prstGeom>
          <a:effectLst>
            <a:outerShdw blurRad="63500" sx="102000" sy="102000" algn="ctr" rotWithShape="0">
              <a:prstClr val="black">
                <a:alpha val="40000"/>
              </a:prstClr>
            </a:outerShdw>
          </a:effectLst>
        </p:spPr>
      </p:pic>
      <p:grpSp>
        <p:nvGrpSpPr>
          <p:cNvPr id="3" name="Group 2" title="circle with arror"/>
          <p:cNvGrpSpPr/>
          <p:nvPr/>
        </p:nvGrpSpPr>
        <p:grpSpPr>
          <a:xfrm>
            <a:off x="3886200" y="2743200"/>
            <a:ext cx="762000" cy="990601"/>
            <a:chOff x="3886200" y="2743200"/>
            <a:chExt cx="762000" cy="990601"/>
          </a:xfrm>
        </p:grpSpPr>
        <p:sp>
          <p:nvSpPr>
            <p:cNvPr id="8" name="Oval 7" title="Oval xTRACT on Commons"/>
            <p:cNvSpPr/>
            <p:nvPr/>
          </p:nvSpPr>
          <p:spPr>
            <a:xfrm>
              <a:off x="3886200" y="2743200"/>
              <a:ext cx="762000" cy="304800"/>
            </a:xfrm>
            <a:prstGeom prst="ellipse">
              <a:avLst/>
            </a:prstGeom>
            <a:noFill/>
            <a:ln w="38100">
              <a:solidFill>
                <a:srgbClr val="FF0000"/>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title="Arrow to xTRACT"/>
            <p:cNvSpPr/>
            <p:nvPr/>
          </p:nvSpPr>
          <p:spPr>
            <a:xfrm>
              <a:off x="4114800" y="3048001"/>
              <a:ext cx="304800" cy="685800"/>
            </a:xfrm>
            <a:prstGeom prst="downArrow">
              <a:avLst>
                <a:gd name="adj1" fmla="val 50000"/>
                <a:gd name="adj2" fmla="val 98485"/>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4281761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for Training Grants</a:t>
            </a:r>
            <a:endParaRPr lang="en-US" dirty="0"/>
          </a:p>
        </p:txBody>
      </p:sp>
      <p:sp>
        <p:nvSpPr>
          <p:cNvPr id="4" name="Slide Number Placeholder 3"/>
          <p:cNvSpPr>
            <a:spLocks noGrp="1"/>
          </p:cNvSpPr>
          <p:nvPr>
            <p:ph type="sldNum" sz="quarter" idx="4294967295"/>
          </p:nvPr>
        </p:nvSpPr>
        <p:spPr>
          <a:xfrm>
            <a:off x="4343400" y="1027113"/>
            <a:ext cx="457200" cy="441325"/>
          </a:xfrm>
          <a:prstGeom prst="rect">
            <a:avLst/>
          </a:prstGeom>
        </p:spPr>
        <p:txBody>
          <a:bodyPr/>
          <a:lstStyle/>
          <a:p>
            <a:pPr>
              <a:defRPr/>
            </a:pPr>
            <a:fld id="{41303DC8-D049-4606-B080-DDC65A2B61F5}" type="slidenum">
              <a:rPr lang="en-US" smtClean="0">
                <a:solidFill>
                  <a:srgbClr val="9BBB59">
                    <a:shade val="75000"/>
                  </a:srgbClr>
                </a:solidFill>
              </a:rPr>
              <a:pPr>
                <a:defRPr/>
              </a:pPr>
              <a:t>143</a:t>
            </a:fld>
            <a:endParaRPr lang="en-US" dirty="0">
              <a:solidFill>
                <a:srgbClr val="9BBB59">
                  <a:shade val="75000"/>
                </a:srgbClr>
              </a:solidFill>
            </a:endParaRPr>
          </a:p>
        </p:txBody>
      </p:sp>
      <p:pic>
        <p:nvPicPr>
          <p:cNvPr id="10" name="Content Placeholder 9" title="search training grants"/>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90437" y="986972"/>
            <a:ext cx="6510563" cy="5337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71254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for Training Grants</a:t>
            </a:r>
            <a:endParaRPr lang="en-US" dirty="0"/>
          </a:p>
        </p:txBody>
      </p:sp>
      <p:sp>
        <p:nvSpPr>
          <p:cNvPr id="4" name="Slide Number Placeholder 3"/>
          <p:cNvSpPr>
            <a:spLocks noGrp="1"/>
          </p:cNvSpPr>
          <p:nvPr>
            <p:ph type="sldNum" sz="quarter" idx="4294967295"/>
          </p:nvPr>
        </p:nvSpPr>
        <p:spPr>
          <a:xfrm>
            <a:off x="4343400" y="1027113"/>
            <a:ext cx="457200" cy="441325"/>
          </a:xfrm>
          <a:prstGeom prst="rect">
            <a:avLst/>
          </a:prstGeom>
        </p:spPr>
        <p:txBody>
          <a:bodyPr/>
          <a:lstStyle/>
          <a:p>
            <a:pPr>
              <a:defRPr/>
            </a:pPr>
            <a:fld id="{41303DC8-D049-4606-B080-DDC65A2B61F5}" type="slidenum">
              <a:rPr lang="en-US" smtClean="0">
                <a:solidFill>
                  <a:srgbClr val="9BBB59">
                    <a:shade val="75000"/>
                  </a:srgbClr>
                </a:solidFill>
              </a:rPr>
              <a:pPr>
                <a:defRPr/>
              </a:pPr>
              <a:t>144</a:t>
            </a:fld>
            <a:endParaRPr lang="en-US" dirty="0">
              <a:solidFill>
                <a:srgbClr val="9BBB59">
                  <a:shade val="75000"/>
                </a:srgbClr>
              </a:solidFill>
            </a:endParaRPr>
          </a:p>
        </p:txBody>
      </p:sp>
      <p:sp>
        <p:nvSpPr>
          <p:cNvPr id="3" name="Content Placeholder 2"/>
          <p:cNvSpPr>
            <a:spLocks noGrp="1"/>
          </p:cNvSpPr>
          <p:nvPr>
            <p:ph sz="quarter" idx="13"/>
          </p:nvPr>
        </p:nvSpPr>
        <p:spPr/>
        <p:txBody>
          <a:bodyPr/>
          <a:lstStyle/>
          <a:p>
            <a:r>
              <a:rPr lang="en-US" dirty="0" smtClean="0"/>
              <a:t>Edit existing RTDs or</a:t>
            </a:r>
          </a:p>
          <a:p>
            <a:r>
              <a:rPr lang="en-US" dirty="0" smtClean="0"/>
              <a:t>Initiate New RTDs</a:t>
            </a:r>
          </a:p>
          <a:p>
            <a:r>
              <a:rPr lang="en-US" dirty="0" smtClean="0"/>
              <a:t>Easy step by step navigation</a:t>
            </a:r>
          </a:p>
          <a:p>
            <a:r>
              <a:rPr lang="en-US" dirty="0" smtClean="0"/>
              <a:t>Advanced search features</a:t>
            </a:r>
          </a:p>
          <a:p>
            <a:endParaRPr lang="en-US" dirty="0" smtClean="0"/>
          </a:p>
          <a:p>
            <a:endParaRPr lang="en-US" dirty="0"/>
          </a:p>
        </p:txBody>
      </p:sp>
      <p:grpSp>
        <p:nvGrpSpPr>
          <p:cNvPr id="7" name="Group 6" descr="xTRACT add departments screen and left side navigation" title="type ahead image"/>
          <p:cNvGrpSpPr/>
          <p:nvPr/>
        </p:nvGrpSpPr>
        <p:grpSpPr>
          <a:xfrm>
            <a:off x="533400" y="1371600"/>
            <a:ext cx="7848600" cy="4875657"/>
            <a:chOff x="533400" y="1371600"/>
            <a:chExt cx="7848600" cy="4875657"/>
          </a:xfrm>
        </p:grpSpPr>
        <p:pic>
          <p:nvPicPr>
            <p:cNvPr id="6" name="Picture 5" title="dynamic searc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505200"/>
              <a:ext cx="7162800" cy="2742057"/>
            </a:xfrm>
            <a:prstGeom prst="rect">
              <a:avLst/>
            </a:prstGeom>
            <a:effectLst>
              <a:outerShdw blurRad="63500" sx="102000" sy="102000" algn="ctr" rotWithShape="0">
                <a:prstClr val="black">
                  <a:alpha val="40000"/>
                </a:prstClr>
              </a:outerShdw>
            </a:effectLst>
          </p:spPr>
        </p:pic>
        <p:pic>
          <p:nvPicPr>
            <p:cNvPr id="5" name="Picture 4" title="xTRACT Navig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371600"/>
              <a:ext cx="3352800" cy="4525364"/>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300690179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Generate PDFs</a:t>
            </a:r>
            <a:endParaRPr lang="en-US" dirty="0"/>
          </a:p>
        </p:txBody>
      </p:sp>
      <p:sp>
        <p:nvSpPr>
          <p:cNvPr id="4" name="Slide Number Placeholder 3"/>
          <p:cNvSpPr>
            <a:spLocks noGrp="1"/>
          </p:cNvSpPr>
          <p:nvPr>
            <p:ph type="sldNum" sz="quarter" idx="4294967295"/>
          </p:nvPr>
        </p:nvSpPr>
        <p:spPr>
          <a:xfrm>
            <a:off x="4343400" y="1027113"/>
            <a:ext cx="457200" cy="441325"/>
          </a:xfrm>
          <a:prstGeom prst="rect">
            <a:avLst/>
          </a:prstGeom>
        </p:spPr>
        <p:txBody>
          <a:bodyPr/>
          <a:lstStyle/>
          <a:p>
            <a:pPr>
              <a:defRPr/>
            </a:pPr>
            <a:fld id="{41303DC8-D049-4606-B080-DDC65A2B61F5}" type="slidenum">
              <a:rPr lang="en-US" smtClean="0">
                <a:solidFill>
                  <a:srgbClr val="9BBB59">
                    <a:shade val="75000"/>
                  </a:srgbClr>
                </a:solidFill>
              </a:rPr>
              <a:pPr>
                <a:defRPr/>
              </a:pPr>
              <a:t>145</a:t>
            </a:fld>
            <a:endParaRPr lang="en-US" dirty="0">
              <a:solidFill>
                <a:srgbClr val="9BBB59">
                  <a:shade val="75000"/>
                </a:srgbClr>
              </a:solidFill>
            </a:endParaRPr>
          </a:p>
        </p:txBody>
      </p:sp>
      <p:sp>
        <p:nvSpPr>
          <p:cNvPr id="3" name="Content Placeholder 2"/>
          <p:cNvSpPr>
            <a:spLocks noGrp="1"/>
          </p:cNvSpPr>
          <p:nvPr>
            <p:ph sz="quarter" idx="13"/>
          </p:nvPr>
        </p:nvSpPr>
        <p:spPr>
          <a:xfrm>
            <a:off x="301752" y="1527048"/>
            <a:ext cx="4803648" cy="4572000"/>
          </a:xfrm>
        </p:spPr>
        <p:txBody>
          <a:bodyPr/>
          <a:lstStyle/>
          <a:p>
            <a:r>
              <a:rPr lang="en-US" dirty="0" smtClean="0"/>
              <a:t>Review PDFs before using</a:t>
            </a:r>
          </a:p>
          <a:p>
            <a:pPr lvl="1"/>
            <a:r>
              <a:rPr lang="en-US" dirty="0" smtClean="0"/>
              <a:t>Check for accuracy</a:t>
            </a:r>
          </a:p>
          <a:p>
            <a:r>
              <a:rPr lang="en-US" dirty="0" smtClean="0"/>
              <a:t>Generate Final PDF for</a:t>
            </a:r>
          </a:p>
          <a:p>
            <a:pPr lvl="1"/>
            <a:r>
              <a:rPr lang="en-US" dirty="0" smtClean="0"/>
              <a:t>RPPR</a:t>
            </a:r>
          </a:p>
          <a:p>
            <a:pPr lvl="1"/>
            <a:r>
              <a:rPr lang="en-US" dirty="0" smtClean="0"/>
              <a:t>New Applications</a:t>
            </a:r>
          </a:p>
          <a:p>
            <a:pPr lvl="1"/>
            <a:r>
              <a:rPr lang="en-US" dirty="0" smtClean="0"/>
              <a:t>Attach as you would for manually generated PDFs</a:t>
            </a:r>
          </a:p>
          <a:p>
            <a:endParaRPr lang="en-US" dirty="0" smtClean="0"/>
          </a:p>
          <a:p>
            <a:endParaRPr lang="en-US" dirty="0"/>
          </a:p>
        </p:txBody>
      </p:sp>
      <p:pic>
        <p:nvPicPr>
          <p:cNvPr id="8" name="Picture 7" title="RTD PDF"/>
          <p:cNvPicPr>
            <a:picLocks noChangeAspect="1"/>
          </p:cNvPicPr>
          <p:nvPr/>
        </p:nvPicPr>
        <p:blipFill rotWithShape="1">
          <a:blip r:embed="rId2" cstate="print">
            <a:extLst>
              <a:ext uri="{28A0092B-C50C-407E-A947-70E740481C1C}">
                <a14:useLocalDpi xmlns:a14="http://schemas.microsoft.com/office/drawing/2010/main" val="0"/>
              </a:ext>
            </a:extLst>
          </a:blip>
          <a:srcRect b="65555"/>
          <a:stretch/>
        </p:blipFill>
        <p:spPr>
          <a:xfrm>
            <a:off x="5105400" y="1386412"/>
            <a:ext cx="3700272" cy="524298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5224461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xTRACT Resources</a:t>
            </a:r>
            <a:endParaRPr lang="en-US" dirty="0"/>
          </a:p>
        </p:txBody>
      </p:sp>
      <p:sp>
        <p:nvSpPr>
          <p:cNvPr id="4" name="Slide Number Placeholder 3"/>
          <p:cNvSpPr>
            <a:spLocks noGrp="1"/>
          </p:cNvSpPr>
          <p:nvPr>
            <p:ph type="sldNum" sz="quarter" idx="4294967295"/>
          </p:nvPr>
        </p:nvSpPr>
        <p:spPr>
          <a:xfrm>
            <a:off x="4343400" y="1027113"/>
            <a:ext cx="457200" cy="441325"/>
          </a:xfrm>
          <a:prstGeom prst="rect">
            <a:avLst/>
          </a:prstGeom>
        </p:spPr>
        <p:txBody>
          <a:bodyPr/>
          <a:lstStyle/>
          <a:p>
            <a:pPr>
              <a:defRPr/>
            </a:pPr>
            <a:fld id="{41303DC8-D049-4606-B080-DDC65A2B61F5}" type="slidenum">
              <a:rPr lang="en-US" smtClean="0">
                <a:solidFill>
                  <a:srgbClr val="9BBB59">
                    <a:shade val="75000"/>
                  </a:srgbClr>
                </a:solidFill>
              </a:rPr>
              <a:pPr>
                <a:defRPr/>
              </a:pPr>
              <a:t>146</a:t>
            </a:fld>
            <a:endParaRPr lang="en-US" dirty="0">
              <a:solidFill>
                <a:srgbClr val="9BBB59">
                  <a:shade val="75000"/>
                </a:srgbClr>
              </a:solidFill>
            </a:endParaRPr>
          </a:p>
        </p:txBody>
      </p:sp>
      <p:sp>
        <p:nvSpPr>
          <p:cNvPr id="3" name="Content Placeholder 2"/>
          <p:cNvSpPr>
            <a:spLocks noGrp="1"/>
          </p:cNvSpPr>
          <p:nvPr>
            <p:ph sz="quarter" idx="13"/>
          </p:nvPr>
        </p:nvSpPr>
        <p:spPr>
          <a:xfrm>
            <a:off x="301752" y="1527048"/>
            <a:ext cx="8461248" cy="4873752"/>
          </a:xfrm>
        </p:spPr>
        <p:txBody>
          <a:bodyPr/>
          <a:lstStyle/>
          <a:p>
            <a:r>
              <a:rPr lang="en-US" dirty="0"/>
              <a:t>Extramural Trainee Reporting And Career Tracking (</a:t>
            </a:r>
            <a:r>
              <a:rPr lang="en-US" dirty="0" smtClean="0"/>
              <a:t>xTRACT) Web Page</a:t>
            </a:r>
          </a:p>
          <a:p>
            <a:pPr lvl="1"/>
            <a:r>
              <a:rPr lang="en-US" dirty="0">
                <a:hlinkClick r:id="rId2"/>
              </a:rPr>
              <a:t>https://</a:t>
            </a:r>
            <a:r>
              <a:rPr lang="en-US" dirty="0" smtClean="0">
                <a:hlinkClick r:id="rId2"/>
              </a:rPr>
              <a:t>era.nih.gov/services_for_applicants/other/xTract.cfm</a:t>
            </a:r>
            <a:endParaRPr lang="en-US" dirty="0" smtClean="0"/>
          </a:p>
          <a:p>
            <a:r>
              <a:rPr lang="en-US" dirty="0" smtClean="0"/>
              <a:t>Video Tutorials</a:t>
            </a:r>
          </a:p>
          <a:p>
            <a:pPr lvl="1"/>
            <a:r>
              <a:rPr lang="en-US" dirty="0">
                <a:hlinkClick r:id="rId3"/>
              </a:rPr>
              <a:t>https://</a:t>
            </a:r>
            <a:r>
              <a:rPr lang="en-US" dirty="0" smtClean="0">
                <a:hlinkClick r:id="rId3"/>
              </a:rPr>
              <a:t>era.nih.gov/era_training/era_videos.cfm#xTRACT</a:t>
            </a:r>
            <a:r>
              <a:rPr lang="en-US" dirty="0" smtClean="0"/>
              <a:t> </a:t>
            </a:r>
          </a:p>
          <a:p>
            <a:r>
              <a:rPr lang="en-US" dirty="0" smtClean="0"/>
              <a:t>Online Help</a:t>
            </a:r>
          </a:p>
          <a:p>
            <a:pPr lvl="1"/>
            <a:r>
              <a:rPr lang="en-US" dirty="0">
                <a:hlinkClick r:id="rId4"/>
              </a:rPr>
              <a:t>https://era.nih.gov/erahelp/xtract</a:t>
            </a:r>
            <a:r>
              <a:rPr lang="en-US" dirty="0" smtClean="0">
                <a:hlinkClick r:id="rId4"/>
              </a:rPr>
              <a:t>/</a:t>
            </a:r>
            <a:r>
              <a:rPr lang="en-US" dirty="0" smtClean="0"/>
              <a:t> </a:t>
            </a:r>
          </a:p>
          <a:p>
            <a:r>
              <a:rPr lang="en-US" dirty="0" smtClean="0"/>
              <a:t>FAQs</a:t>
            </a:r>
          </a:p>
          <a:p>
            <a:pPr lvl="1"/>
            <a:r>
              <a:rPr lang="en-US" dirty="0">
                <a:hlinkClick r:id="rId5"/>
              </a:rPr>
              <a:t>https://</a:t>
            </a:r>
            <a:r>
              <a:rPr lang="en-US" dirty="0" smtClean="0">
                <a:hlinkClick r:id="rId5"/>
              </a:rPr>
              <a:t>era.nih.gov/commons/faq_commons.cfm#XX</a:t>
            </a:r>
            <a:r>
              <a:rPr lang="en-US" dirty="0" smtClean="0"/>
              <a:t> </a:t>
            </a:r>
          </a:p>
          <a:p>
            <a:r>
              <a:rPr lang="en-US" dirty="0" smtClean="0"/>
              <a:t>User Guide</a:t>
            </a:r>
          </a:p>
          <a:p>
            <a:pPr lvl="1"/>
            <a:r>
              <a:rPr lang="en-US" dirty="0">
                <a:hlinkClick r:id="rId6"/>
              </a:rPr>
              <a:t>https://</a:t>
            </a:r>
            <a:r>
              <a:rPr lang="en-US" dirty="0" smtClean="0">
                <a:hlinkClick r:id="rId6"/>
              </a:rPr>
              <a:t>era.nih.gov/files/xTRACT_userguide.pdf</a:t>
            </a:r>
            <a:r>
              <a:rPr lang="en-US" dirty="0" smtClean="0"/>
              <a:t> </a:t>
            </a:r>
          </a:p>
          <a:p>
            <a:pPr lvl="1"/>
            <a:endParaRPr lang="en-US" dirty="0" smtClean="0"/>
          </a:p>
          <a:p>
            <a:endParaRPr lang="en-US" dirty="0"/>
          </a:p>
        </p:txBody>
      </p:sp>
    </p:spTree>
    <p:extLst>
      <p:ext uri="{BB962C8B-B14F-4D97-AF65-F5344CB8AC3E}">
        <p14:creationId xmlns:p14="http://schemas.microsoft.com/office/powerpoint/2010/main" val="136476034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Help</a:t>
            </a:r>
            <a:endParaRPr lang="en-US" dirty="0"/>
          </a:p>
        </p:txBody>
      </p:sp>
      <p:sp>
        <p:nvSpPr>
          <p:cNvPr id="3" name="Text Placeholder 2"/>
          <p:cNvSpPr>
            <a:spLocks noGrp="1"/>
          </p:cNvSpPr>
          <p:nvPr>
            <p:ph type="body" idx="1"/>
          </p:nvPr>
        </p:nvSpPr>
        <p:spPr/>
        <p:txBody>
          <a:bodyPr/>
          <a:lstStyle/>
          <a:p>
            <a:r>
              <a:rPr lang="en-US" dirty="0" smtClean="0"/>
              <a:t>Service Desks</a:t>
            </a:r>
          </a:p>
          <a:p>
            <a:r>
              <a:rPr lang="en-US" dirty="0" smtClean="0"/>
              <a:t>On-line resources &amp;Web sites</a:t>
            </a:r>
            <a:endParaRPr lang="en-US" dirty="0"/>
          </a:p>
        </p:txBody>
      </p:sp>
    </p:spTree>
    <p:extLst>
      <p:ext uri="{BB962C8B-B14F-4D97-AF65-F5344CB8AC3E}">
        <p14:creationId xmlns:p14="http://schemas.microsoft.com/office/powerpoint/2010/main" val="282687018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eRA Commons </a:t>
            </a:r>
          </a:p>
          <a:p>
            <a:r>
              <a:rPr lang="en-US" dirty="0" smtClean="0"/>
              <a:t>Service Desk</a:t>
            </a:r>
            <a:endParaRPr lang="en-US" dirty="0"/>
          </a:p>
        </p:txBody>
      </p:sp>
      <p:sp>
        <p:nvSpPr>
          <p:cNvPr id="3" name="Text Placeholder 2"/>
          <p:cNvSpPr>
            <a:spLocks noGrp="1"/>
          </p:cNvSpPr>
          <p:nvPr>
            <p:ph type="body" sz="half" idx="2"/>
          </p:nvPr>
        </p:nvSpPr>
        <p:spPr/>
        <p:txBody>
          <a:bodyPr/>
          <a:lstStyle/>
          <a:p>
            <a:r>
              <a:rPr lang="en-US" dirty="0" smtClean="0"/>
              <a:t>Grants.gov Contact </a:t>
            </a:r>
            <a:br>
              <a:rPr lang="en-US" dirty="0" smtClean="0"/>
            </a:br>
            <a:r>
              <a:rPr lang="en-US" dirty="0" smtClean="0"/>
              <a:t>Center</a:t>
            </a:r>
            <a:endParaRPr lang="en-US" dirty="0"/>
          </a:p>
        </p:txBody>
      </p:sp>
      <p:sp>
        <p:nvSpPr>
          <p:cNvPr id="4" name="Title 3"/>
          <p:cNvSpPr>
            <a:spLocks noGrp="1"/>
          </p:cNvSpPr>
          <p:nvPr>
            <p:ph type="title"/>
          </p:nvPr>
        </p:nvSpPr>
        <p:spPr/>
        <p:txBody>
          <a:bodyPr/>
          <a:lstStyle/>
          <a:p>
            <a:r>
              <a:rPr lang="en-US" dirty="0" smtClean="0"/>
              <a:t>Help Desks</a:t>
            </a:r>
            <a:endParaRPr lang="en-US" dirty="0"/>
          </a:p>
        </p:txBody>
      </p:sp>
      <p:sp>
        <p:nvSpPr>
          <p:cNvPr id="5" name="Content Placeholder 4"/>
          <p:cNvSpPr>
            <a:spLocks noGrp="1"/>
          </p:cNvSpPr>
          <p:nvPr>
            <p:ph sz="quarter" idx="13"/>
          </p:nvPr>
        </p:nvSpPr>
        <p:spPr/>
        <p:txBody>
          <a:bodyPr/>
          <a:lstStyle/>
          <a:p>
            <a:r>
              <a:rPr lang="en-US" sz="2500" dirty="0"/>
              <a:t>Web: </a:t>
            </a:r>
            <a:r>
              <a:rPr lang="en-US" sz="2500" dirty="0">
                <a:hlinkClick r:id="rId2"/>
              </a:rPr>
              <a:t>http://</a:t>
            </a:r>
            <a:r>
              <a:rPr lang="en-US" sz="2500" dirty="0" smtClean="0">
                <a:hlinkClick r:id="rId2"/>
              </a:rPr>
              <a:t>grants.nih.gov/support/index.html</a:t>
            </a:r>
            <a:r>
              <a:rPr lang="en-US" sz="2500" dirty="0" smtClean="0"/>
              <a:t> </a:t>
            </a:r>
            <a:endParaRPr lang="en-US" sz="2500" dirty="0"/>
          </a:p>
          <a:p>
            <a:r>
              <a:rPr lang="en-US" sz="2500" dirty="0"/>
              <a:t>Phone: 1-866-504-9552</a:t>
            </a:r>
          </a:p>
          <a:p>
            <a:r>
              <a:rPr lang="en-US" sz="2500" dirty="0" smtClean="0"/>
              <a:t>Hours </a:t>
            </a:r>
            <a:r>
              <a:rPr lang="en-US" sz="2500" dirty="0"/>
              <a:t>: Mon-Fri, 7a.m. to 8 p.m. </a:t>
            </a:r>
            <a:r>
              <a:rPr lang="en-US" sz="2500" dirty="0" smtClean="0"/>
              <a:t>ET</a:t>
            </a:r>
            <a:endParaRPr lang="en-US" sz="2500" dirty="0"/>
          </a:p>
        </p:txBody>
      </p:sp>
      <p:sp>
        <p:nvSpPr>
          <p:cNvPr id="6" name="Content Placeholder 5"/>
          <p:cNvSpPr>
            <a:spLocks noGrp="1"/>
          </p:cNvSpPr>
          <p:nvPr>
            <p:ph sz="quarter" idx="14"/>
          </p:nvPr>
        </p:nvSpPr>
        <p:spPr>
          <a:xfrm>
            <a:off x="4648200" y="2286000"/>
            <a:ext cx="4191000" cy="3931920"/>
          </a:xfrm>
        </p:spPr>
        <p:txBody>
          <a:bodyPr/>
          <a:lstStyle/>
          <a:p>
            <a:r>
              <a:rPr lang="en-US" sz="2500" dirty="0"/>
              <a:t>Toll-free: 1-800-518-4726</a:t>
            </a:r>
          </a:p>
          <a:p>
            <a:r>
              <a:rPr lang="en-US" sz="2500" dirty="0"/>
              <a:t>Hours : 24x7  (Except Federal Holidays)</a:t>
            </a:r>
          </a:p>
          <a:p>
            <a:r>
              <a:rPr lang="en-US" sz="2500" dirty="0"/>
              <a:t>Email : </a:t>
            </a:r>
            <a:r>
              <a:rPr lang="en-US" sz="2500" dirty="0">
                <a:hlinkClick r:id="rId3"/>
              </a:rPr>
              <a:t>support@grants.gov</a:t>
            </a:r>
            <a:endParaRPr lang="en-US" sz="2500" dirty="0"/>
          </a:p>
          <a:p>
            <a:r>
              <a:rPr lang="en-US" sz="2500" dirty="0" smtClean="0"/>
              <a:t>Help Resources</a:t>
            </a:r>
            <a:r>
              <a:rPr lang="en-US" sz="2500" dirty="0"/>
              <a:t>: </a:t>
            </a:r>
            <a:r>
              <a:rPr lang="en-US" sz="2500" dirty="0">
                <a:hlinkClick r:id="rId4"/>
              </a:rPr>
              <a:t>http://</a:t>
            </a:r>
            <a:r>
              <a:rPr lang="en-US" sz="2500" dirty="0" smtClean="0">
                <a:hlinkClick r:id="rId4"/>
              </a:rPr>
              <a:t>www.grants.gov/web/grants/support.html</a:t>
            </a:r>
            <a:r>
              <a:rPr lang="en-US" sz="2500" dirty="0" smtClean="0"/>
              <a:t> </a:t>
            </a:r>
            <a:endParaRPr lang="en-US" dirty="0"/>
          </a:p>
        </p:txBody>
      </p:sp>
    </p:spTree>
    <p:extLst>
      <p:ext uri="{BB962C8B-B14F-4D97-AF65-F5344CB8AC3E}">
        <p14:creationId xmlns:p14="http://schemas.microsoft.com/office/powerpoint/2010/main" val="99235638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Sites</a:t>
            </a:r>
            <a:endParaRPr lang="en-US" dirty="0"/>
          </a:p>
        </p:txBody>
      </p:sp>
      <p:sp>
        <p:nvSpPr>
          <p:cNvPr id="3" name="Content Placeholder 2"/>
          <p:cNvSpPr>
            <a:spLocks noGrp="1"/>
          </p:cNvSpPr>
          <p:nvPr>
            <p:ph sz="quarter" idx="13"/>
          </p:nvPr>
        </p:nvSpPr>
        <p:spPr/>
        <p:txBody>
          <a:bodyPr/>
          <a:lstStyle/>
          <a:p>
            <a:r>
              <a:rPr lang="en-US" dirty="0" err="1"/>
              <a:t>eRA</a:t>
            </a:r>
            <a:r>
              <a:rPr lang="en-US" dirty="0"/>
              <a:t> Commons: </a:t>
            </a:r>
            <a:r>
              <a:rPr lang="en-US" dirty="0">
                <a:hlinkClick r:id="rId2" tooltip="eRA Commons Home Page"/>
              </a:rPr>
              <a:t>https://commons.era.nih.gov/commons</a:t>
            </a:r>
            <a:r>
              <a:rPr lang="en-US" dirty="0" smtClean="0">
                <a:hlinkClick r:id="rId2" tooltip="eRA Commons Home Page"/>
              </a:rPr>
              <a:t>/</a:t>
            </a:r>
            <a:r>
              <a:rPr lang="en-US" dirty="0" smtClean="0"/>
              <a:t>     </a:t>
            </a:r>
            <a:endParaRPr lang="en-US" dirty="0"/>
          </a:p>
          <a:p>
            <a:r>
              <a:rPr lang="en-US" dirty="0"/>
              <a:t>Electronic Research Administration: </a:t>
            </a:r>
            <a:r>
              <a:rPr lang="en-US" dirty="0">
                <a:hlinkClick r:id="rId3" tooltip="eRA Home Page"/>
              </a:rPr>
              <a:t>http://era.nih.gov</a:t>
            </a:r>
            <a:r>
              <a:rPr lang="en-US" dirty="0" smtClean="0">
                <a:hlinkClick r:id="rId3" tooltip="eRA Home Page"/>
              </a:rPr>
              <a:t>/</a:t>
            </a:r>
            <a:r>
              <a:rPr lang="en-US" dirty="0" smtClean="0"/>
              <a:t> </a:t>
            </a:r>
            <a:endParaRPr lang="en-US" dirty="0"/>
          </a:p>
          <a:p>
            <a:r>
              <a:rPr lang="en-US" dirty="0"/>
              <a:t>Applying Electronically: </a:t>
            </a:r>
            <a:r>
              <a:rPr lang="en-US" dirty="0">
                <a:hlinkClick r:id="rId4" tooltip="Applying Electronically Home Page"/>
              </a:rPr>
              <a:t>http://grants.nih.gov/grants/ElectronicReceipt</a:t>
            </a:r>
            <a:r>
              <a:rPr lang="en-US" dirty="0" smtClean="0">
                <a:hlinkClick r:id="rId4" tooltip="Applying Electronically Home Page"/>
              </a:rPr>
              <a:t>/</a:t>
            </a:r>
            <a:r>
              <a:rPr lang="en-US" dirty="0" smtClean="0"/>
              <a:t>  </a:t>
            </a:r>
            <a:endParaRPr lang="en-US" dirty="0"/>
          </a:p>
          <a:p>
            <a:r>
              <a:rPr lang="en-US" dirty="0"/>
              <a:t>NIH About Grants: </a:t>
            </a:r>
            <a:r>
              <a:rPr lang="en-US" dirty="0">
                <a:hlinkClick r:id="rId5" tooltip="About Grants Information page"/>
              </a:rPr>
              <a:t>http://</a:t>
            </a:r>
            <a:r>
              <a:rPr lang="en-US" dirty="0" smtClean="0">
                <a:hlinkClick r:id="rId5" tooltip="About Grants Information page"/>
              </a:rPr>
              <a:t>grants.nih.gov/grants/oer.htm</a:t>
            </a:r>
            <a:r>
              <a:rPr lang="en-US" dirty="0" smtClean="0"/>
              <a:t> </a:t>
            </a:r>
            <a:endParaRPr lang="en-US" dirty="0"/>
          </a:p>
          <a:p>
            <a:endParaRPr lang="en-US" dirty="0"/>
          </a:p>
        </p:txBody>
      </p:sp>
      <p:pic>
        <p:nvPicPr>
          <p:cNvPr id="5" name="Picture 5" descr="www_surfing_hg_clr" title="imag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5638800"/>
            <a:ext cx="40386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377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Letters</a:t>
            </a:r>
            <a:endParaRPr lang="en-US" dirty="0"/>
          </a:p>
        </p:txBody>
      </p:sp>
      <p:sp>
        <p:nvSpPr>
          <p:cNvPr id="3" name="Text Placeholder 2"/>
          <p:cNvSpPr>
            <a:spLocks noGrp="1"/>
          </p:cNvSpPr>
          <p:nvPr>
            <p:ph type="body" idx="1"/>
          </p:nvPr>
        </p:nvSpPr>
        <p:spPr/>
        <p:txBody>
          <a:bodyPr/>
          <a:lstStyle/>
          <a:p>
            <a:r>
              <a:rPr lang="en-US" dirty="0"/>
              <a:t>Some NIH grant programs require the submission of reference letters in addition to the grant application (e.g., Mentored Career Development program)</a:t>
            </a:r>
          </a:p>
          <a:p>
            <a:endParaRPr lang="en-US" dirty="0"/>
          </a:p>
        </p:txBody>
      </p:sp>
      <p:sp>
        <p:nvSpPr>
          <p:cNvPr id="4" name="Content Placeholder 3"/>
          <p:cNvSpPr>
            <a:spLocks noGrp="1"/>
          </p:cNvSpPr>
          <p:nvPr>
            <p:ph sz="quarter" idx="13"/>
          </p:nvPr>
        </p:nvSpPr>
        <p:spPr>
          <a:xfrm>
            <a:off x="3124200" y="685800"/>
            <a:ext cx="5791200" cy="5562600"/>
          </a:xfrm>
        </p:spPr>
        <p:txBody>
          <a:bodyPr/>
          <a:lstStyle/>
          <a:p>
            <a:r>
              <a:rPr lang="en-US" sz="2200" dirty="0" smtClean="0"/>
              <a:t>NOT </a:t>
            </a:r>
            <a:r>
              <a:rPr lang="en-US" sz="2200" dirty="0"/>
              <a:t>part of the application through Grants.gov </a:t>
            </a:r>
          </a:p>
          <a:p>
            <a:r>
              <a:rPr lang="en-US" sz="2200" dirty="0"/>
              <a:t>Submitted directly by the referee through </a:t>
            </a:r>
            <a:r>
              <a:rPr lang="en-US" sz="2200" dirty="0" err="1"/>
              <a:t>eRA</a:t>
            </a:r>
            <a:r>
              <a:rPr lang="en-US" sz="2200" dirty="0"/>
              <a:t> Commons</a:t>
            </a:r>
          </a:p>
          <a:p>
            <a:r>
              <a:rPr lang="en-US" sz="2200" dirty="0"/>
              <a:t>Commons registration not </a:t>
            </a:r>
            <a:r>
              <a:rPr lang="en-US" sz="2200" dirty="0" smtClean="0"/>
              <a:t>required</a:t>
            </a:r>
          </a:p>
          <a:p>
            <a:r>
              <a:rPr lang="en-US" sz="2200" dirty="0"/>
              <a:t>C</a:t>
            </a:r>
            <a:r>
              <a:rPr lang="en-US" sz="2200" dirty="0" smtClean="0"/>
              <a:t>an </a:t>
            </a:r>
            <a:r>
              <a:rPr lang="en-US" sz="2200" dirty="0"/>
              <a:t>be submitted in advance of application submission</a:t>
            </a:r>
          </a:p>
          <a:p>
            <a:r>
              <a:rPr lang="en-US" sz="2200" dirty="0"/>
              <a:t>D</a:t>
            </a:r>
            <a:r>
              <a:rPr lang="en-US" sz="2200" dirty="0" smtClean="0"/>
              <a:t>ue </a:t>
            </a:r>
            <a:r>
              <a:rPr lang="en-US" sz="2200" dirty="0"/>
              <a:t>by the application submission deadline</a:t>
            </a:r>
          </a:p>
          <a:p>
            <a:r>
              <a:rPr lang="en-US" sz="2200" dirty="0" smtClean="0"/>
              <a:t>Applicants </a:t>
            </a:r>
            <a:r>
              <a:rPr lang="en-US" sz="2200" dirty="0"/>
              <a:t>can track the submission of reference letters in </a:t>
            </a:r>
            <a:r>
              <a:rPr lang="en-US" sz="2200" dirty="0" smtClean="0"/>
              <a:t>the </a:t>
            </a:r>
            <a:r>
              <a:rPr lang="en-US" sz="2200" dirty="0"/>
              <a:t>Commons, but cannot view the actual </a:t>
            </a:r>
            <a:r>
              <a:rPr lang="en-US" sz="2200" dirty="0" smtClean="0"/>
              <a:t>letter</a:t>
            </a:r>
          </a:p>
          <a:p>
            <a:r>
              <a:rPr lang="en-US" sz="2200" dirty="0" smtClean="0"/>
              <a:t>Fellowship reference letters no longer have a required format – just a letter</a:t>
            </a:r>
            <a:endParaRPr lang="en-US" sz="2200" dirty="0"/>
          </a:p>
        </p:txBody>
      </p:sp>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265518571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Thank you</a:t>
            </a:r>
            <a:endParaRPr lang="en-US" dirty="0"/>
          </a:p>
        </p:txBody>
      </p:sp>
      <p:pic>
        <p:nvPicPr>
          <p:cNvPr id="4" name="Picture 3" title="thank yo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524000"/>
            <a:ext cx="3571875" cy="3810000"/>
          </a:xfrm>
          <a:prstGeom prst="rect">
            <a:avLst/>
          </a:prstGeom>
        </p:spPr>
      </p:pic>
    </p:spTree>
    <p:extLst>
      <p:ext uri="{BB962C8B-B14F-4D97-AF65-F5344CB8AC3E}">
        <p14:creationId xmlns:p14="http://schemas.microsoft.com/office/powerpoint/2010/main" val="12967931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Letters Links</a:t>
            </a:r>
            <a:endParaRPr lang="en-US" dirty="0"/>
          </a:p>
        </p:txBody>
      </p:sp>
      <p:grpSp>
        <p:nvGrpSpPr>
          <p:cNvPr id="3" name="Group 2" descr="Shows link to Submit Reference letter" title="Commons Home Page"/>
          <p:cNvGrpSpPr/>
          <p:nvPr/>
        </p:nvGrpSpPr>
        <p:grpSpPr>
          <a:xfrm>
            <a:off x="457200" y="1600200"/>
            <a:ext cx="8058025" cy="5048250"/>
            <a:chOff x="457200" y="1600200"/>
            <a:chExt cx="8058025" cy="5048250"/>
          </a:xfrm>
        </p:grpSpPr>
        <p:pic>
          <p:nvPicPr>
            <p:cNvPr id="4" name="Picture 2" title="eRA Commons home page highlighting link to Submit Reference Le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058025" cy="4191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title="&quot;&quot;"/>
            <p:cNvSpPr>
              <a:spLocks noChangeArrowheads="1"/>
            </p:cNvSpPr>
            <p:nvPr/>
          </p:nvSpPr>
          <p:spPr bwMode="auto">
            <a:xfrm>
              <a:off x="2438400" y="5257800"/>
              <a:ext cx="1936264" cy="3429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Line 6" title="&quot;&quot;"/>
            <p:cNvSpPr>
              <a:spLocks noChangeShapeType="1"/>
            </p:cNvSpPr>
            <p:nvPr/>
          </p:nvSpPr>
          <p:spPr bwMode="auto">
            <a:xfrm flipH="1" flipV="1">
              <a:off x="4320932" y="5514975"/>
              <a:ext cx="1171450" cy="5524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3"/>
            <p:cNvSpPr txBox="1">
              <a:spLocks noChangeArrowheads="1"/>
            </p:cNvSpPr>
            <p:nvPr/>
          </p:nvSpPr>
          <p:spPr bwMode="auto">
            <a:xfrm>
              <a:off x="5438650" y="5429250"/>
              <a:ext cx="3048000" cy="1219200"/>
            </a:xfrm>
            <a:prstGeom prst="rect">
              <a:avLst/>
            </a:prstGeom>
            <a:solidFill>
              <a:srgbClr val="FFFFCC"/>
            </a:solidFill>
            <a:ln w="9525">
              <a:solidFill>
                <a:srgbClr val="FF0000"/>
              </a:solidFill>
              <a:miter lim="800000"/>
              <a:headEnd/>
              <a:tailEnd/>
            </a:ln>
          </p:spPr>
          <p:txBody>
            <a:bodyPr wrap="square">
              <a:spAutoFit/>
            </a:bodyPr>
            <a:lstStyle/>
            <a:p>
              <a:pPr>
                <a:defRPr/>
              </a:pPr>
              <a:r>
                <a:rPr lang="en-US" sz="2400" dirty="0" smtClean="0">
                  <a:solidFill>
                    <a:schemeClr val="accent2"/>
                  </a:solidFill>
                  <a:latin typeface="+mn-lt"/>
                  <a:cs typeface="Arial" charset="0"/>
                </a:rPr>
                <a:t>Referees do not need to login to Commons to submit.</a:t>
              </a:r>
              <a:endParaRPr lang="en-US" sz="2400" dirty="0">
                <a:solidFill>
                  <a:schemeClr val="accent2"/>
                </a:solidFill>
                <a:latin typeface="+mn-lt"/>
                <a:cs typeface="Arial" charset="0"/>
              </a:endParaRPr>
            </a:p>
          </p:txBody>
        </p:sp>
      </p:grpSp>
      <p:sp>
        <p:nvSpPr>
          <p:cNvPr id="9" name="TextBox 8"/>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8583205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Letters Status Information</a:t>
            </a:r>
            <a:endParaRPr lang="en-US" dirty="0"/>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grpSp>
        <p:nvGrpSpPr>
          <p:cNvPr id="4" name="Group 3" descr="Reference letter section with reference letters listed" title="Status Information screen"/>
          <p:cNvGrpSpPr/>
          <p:nvPr/>
        </p:nvGrpSpPr>
        <p:grpSpPr>
          <a:xfrm>
            <a:off x="838200" y="905003"/>
            <a:ext cx="6046219" cy="5753413"/>
            <a:chOff x="838200" y="905003"/>
            <a:chExt cx="6046219" cy="5753413"/>
          </a:xfrm>
        </p:grpSpPr>
        <p:pic>
          <p:nvPicPr>
            <p:cNvPr id="1026" name="Picture 2" title="Status Information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 y="905003"/>
              <a:ext cx="6046219" cy="57534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362200" y="3886200"/>
              <a:ext cx="4419600" cy="2667000"/>
            </a:xfrm>
            <a:prstGeom prst="roundRect">
              <a:avLst>
                <a:gd name="adj" fmla="val 8096"/>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8882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Reference Letter Resources</a:t>
            </a:r>
            <a:endParaRPr lang="en-US"/>
          </a:p>
        </p:txBody>
      </p:sp>
      <p:sp>
        <p:nvSpPr>
          <p:cNvPr id="3" name="Content Placeholder 2" title="Resources"/>
          <p:cNvSpPr>
            <a:spLocks noGrp="1"/>
          </p:cNvSpPr>
          <p:nvPr>
            <p:ph sz="quarter" idx="13"/>
          </p:nvPr>
        </p:nvSpPr>
        <p:spPr/>
        <p:txBody>
          <a:bodyPr/>
          <a:lstStyle/>
          <a:p>
            <a:r>
              <a:rPr lang="en-US" smtClean="0"/>
              <a:t>Frequently Asked Questions</a:t>
            </a:r>
          </a:p>
          <a:p>
            <a:pPr lvl="1"/>
            <a:r>
              <a:rPr lang="en-US" smtClean="0">
                <a:hlinkClick r:id="rId2"/>
              </a:rPr>
              <a:t>http://grants.nih.gov/grants/ElectronicReceipt/faq_full.htm#12</a:t>
            </a:r>
            <a:r>
              <a:rPr lang="en-US" smtClean="0"/>
              <a:t> </a:t>
            </a:r>
          </a:p>
          <a:p>
            <a:r>
              <a:rPr lang="en-US" smtClean="0"/>
              <a:t>Submitting Reference Letters through eRA Commons (Demo)</a:t>
            </a:r>
          </a:p>
          <a:p>
            <a:pPr lvl="1"/>
            <a:r>
              <a:rPr lang="en-US" smtClean="0">
                <a:hlinkClick r:id="rId3"/>
              </a:rPr>
              <a:t>http://era.nih.gov/era_training/tutorials/NIH_Reference_Letter/NIH%20Reference%20Letter.htm</a:t>
            </a:r>
            <a:r>
              <a:rPr lang="en-US" smtClean="0"/>
              <a:t> </a:t>
            </a:r>
            <a:endParaRPr lang="en-US" dirty="0"/>
          </a:p>
        </p:txBody>
      </p:sp>
      <p:pic>
        <p:nvPicPr>
          <p:cNvPr id="5" name="Picture 4"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7602" y="4343400"/>
            <a:ext cx="1656398" cy="2819400"/>
          </a:xfrm>
          <a:prstGeom prst="rect">
            <a:avLst/>
          </a:prstGeom>
        </p:spPr>
      </p:pic>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2409099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NIH Contacts</a:t>
            </a:r>
            <a:endParaRPr lang="en-US" dirty="0"/>
          </a:p>
        </p:txBody>
      </p:sp>
      <p:grpSp>
        <p:nvGrpSpPr>
          <p:cNvPr id="3" name="Group 2" descr="Shwoing NIH Contacts section" title="Statis Informations screen"/>
          <p:cNvGrpSpPr/>
          <p:nvPr/>
        </p:nvGrpSpPr>
        <p:grpSpPr>
          <a:xfrm>
            <a:off x="485606" y="987426"/>
            <a:ext cx="8399232" cy="5137150"/>
            <a:chOff x="485606" y="987426"/>
            <a:chExt cx="8399232" cy="5137150"/>
          </a:xfrm>
        </p:grpSpPr>
        <p:pic>
          <p:nvPicPr>
            <p:cNvPr id="5" name="Picture 5" title="Status Information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5606" y="987426"/>
              <a:ext cx="8215251" cy="513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6" title="&quot;&quot;"/>
            <p:cNvSpPr>
              <a:spLocks noChangeShapeType="1"/>
            </p:cNvSpPr>
            <p:nvPr/>
          </p:nvSpPr>
          <p:spPr bwMode="auto">
            <a:xfrm flipH="1">
              <a:off x="2438400" y="3956931"/>
              <a:ext cx="1676400" cy="1183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3"/>
            <p:cNvSpPr txBox="1">
              <a:spLocks noChangeArrowheads="1"/>
            </p:cNvSpPr>
            <p:nvPr/>
          </p:nvSpPr>
          <p:spPr bwMode="auto">
            <a:xfrm>
              <a:off x="2712638" y="3541433"/>
              <a:ext cx="6172200" cy="830997"/>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smtClean="0">
                  <a:solidFill>
                    <a:schemeClr val="accent2"/>
                  </a:solidFill>
                  <a:latin typeface="+mn-lt"/>
                  <a:cs typeface="Arial" charset="0"/>
                </a:rPr>
                <a:t>Contacts are added as the application moves through the different stages of processing.</a:t>
              </a:r>
              <a:endParaRPr lang="en-US" sz="2400" dirty="0">
                <a:solidFill>
                  <a:schemeClr val="accent2"/>
                </a:solidFill>
                <a:latin typeface="+mn-lt"/>
                <a:cs typeface="Arial" charset="0"/>
              </a:endParaRPr>
            </a:p>
          </p:txBody>
        </p:sp>
        <p:sp>
          <p:nvSpPr>
            <p:cNvPr id="9" name="Rectangle 8" title="&quot;&quot;"/>
            <p:cNvSpPr/>
            <p:nvPr/>
          </p:nvSpPr>
          <p:spPr>
            <a:xfrm>
              <a:off x="545873" y="2590800"/>
              <a:ext cx="1892527" cy="342900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10" name="TextBox 9"/>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3882144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Workshop Team</a:t>
            </a:r>
            <a:endParaRPr lang="en-US" dirty="0"/>
          </a:p>
        </p:txBody>
      </p:sp>
      <p:sp>
        <p:nvSpPr>
          <p:cNvPr id="3" name="Content Placeholder 2"/>
          <p:cNvSpPr>
            <a:spLocks noGrp="1"/>
          </p:cNvSpPr>
          <p:nvPr>
            <p:ph sz="quarter" idx="13"/>
          </p:nvPr>
        </p:nvSpPr>
        <p:spPr>
          <a:xfrm>
            <a:off x="301752" y="1527048"/>
            <a:ext cx="8503920" cy="4949952"/>
          </a:xfrm>
        </p:spPr>
        <p:txBody>
          <a:bodyPr/>
          <a:lstStyle/>
          <a:p>
            <a:r>
              <a:rPr lang="en-US" sz="2400" dirty="0" smtClean="0"/>
              <a:t>Scarlett Gibb</a:t>
            </a:r>
          </a:p>
          <a:p>
            <a:pPr lvl="1"/>
            <a:r>
              <a:rPr lang="en-US" sz="1900" dirty="0"/>
              <a:t>eRA Customer Relationship Manager</a:t>
            </a:r>
            <a:r>
              <a:rPr lang="en-US" sz="1900" dirty="0" smtClean="0"/>
              <a:t>, eRA Commons</a:t>
            </a:r>
            <a:br>
              <a:rPr lang="en-US" sz="1900" dirty="0" smtClean="0"/>
            </a:br>
            <a:endParaRPr lang="en-US" sz="1900" dirty="0" smtClean="0"/>
          </a:p>
          <a:p>
            <a:r>
              <a:rPr lang="en-US" sz="2400" dirty="0" smtClean="0"/>
              <a:t>Joe Schumaker</a:t>
            </a:r>
            <a:endParaRPr lang="en-US" sz="2400" dirty="0"/>
          </a:p>
          <a:p>
            <a:pPr lvl="1"/>
            <a:r>
              <a:rPr lang="en-US" sz="1900" dirty="0" smtClean="0"/>
              <a:t>eRA Communications and Outreach</a:t>
            </a:r>
          </a:p>
        </p:txBody>
      </p:sp>
    </p:spTree>
    <p:extLst>
      <p:ext uri="{BB962C8B-B14F-4D97-AF65-F5344CB8AC3E}">
        <p14:creationId xmlns:p14="http://schemas.microsoft.com/office/powerpoint/2010/main" val="24835572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Review and Institute Center sections expanded" title="Status Information screen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6272" y="762000"/>
            <a:ext cx="5687566"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Check Review Assignments</a:t>
            </a:r>
            <a:endParaRPr lang="en-US" dirty="0"/>
          </a:p>
        </p:txBody>
      </p:sp>
      <p:sp>
        <p:nvSpPr>
          <p:cNvPr id="8" name="Rectangle 7" title="&quot;&quot;"/>
          <p:cNvSpPr>
            <a:spLocks noChangeArrowheads="1"/>
          </p:cNvSpPr>
          <p:nvPr/>
        </p:nvSpPr>
        <p:spPr bwMode="auto">
          <a:xfrm>
            <a:off x="3048000" y="3116262"/>
            <a:ext cx="1447800" cy="107473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Rectangle 8" title="&quot;&quot;"/>
          <p:cNvSpPr>
            <a:spLocks noChangeArrowheads="1"/>
          </p:cNvSpPr>
          <p:nvPr/>
        </p:nvSpPr>
        <p:spPr bwMode="auto">
          <a:xfrm>
            <a:off x="1600200" y="5486400"/>
            <a:ext cx="4303638" cy="100921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Line 5" title="&quot;&quot;"/>
          <p:cNvSpPr>
            <a:spLocks noChangeShapeType="1"/>
          </p:cNvSpPr>
          <p:nvPr/>
        </p:nvSpPr>
        <p:spPr bwMode="auto">
          <a:xfrm>
            <a:off x="5562600" y="5186065"/>
            <a:ext cx="0" cy="30033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6" descr="Institute or Center assignment&#10;" title="text box"/>
          <p:cNvSpPr txBox="1">
            <a:spLocks noChangeArrowheads="1"/>
          </p:cNvSpPr>
          <p:nvPr/>
        </p:nvSpPr>
        <p:spPr bwMode="auto">
          <a:xfrm>
            <a:off x="4482619" y="4714028"/>
            <a:ext cx="4331635" cy="461665"/>
          </a:xfrm>
          <a:prstGeom prst="rect">
            <a:avLst/>
          </a:prstGeom>
          <a:solidFill>
            <a:srgbClr val="FFFFCC"/>
          </a:solidFill>
          <a:ln w="9525">
            <a:solidFill>
              <a:srgbClr val="C00000"/>
            </a:solidFill>
            <a:miter lim="800000"/>
            <a:headEnd/>
            <a:tailEnd/>
          </a:ln>
        </p:spPr>
        <p:txBody>
          <a:bodyPr wrap="none">
            <a:spAutoFit/>
          </a:bodyPr>
          <a:lstStyle/>
          <a:p>
            <a:pPr>
              <a:defRPr/>
            </a:pPr>
            <a:r>
              <a:rPr lang="en-US" sz="2400" dirty="0" smtClean="0">
                <a:solidFill>
                  <a:schemeClr val="accent2"/>
                </a:solidFill>
                <a:latin typeface="+mn-lt"/>
                <a:cs typeface="Arial" charset="0"/>
              </a:rPr>
              <a:t>Institute </a:t>
            </a:r>
            <a:r>
              <a:rPr lang="en-US" sz="2400" dirty="0">
                <a:solidFill>
                  <a:schemeClr val="accent2"/>
                </a:solidFill>
                <a:latin typeface="+mn-lt"/>
                <a:cs typeface="Arial" charset="0"/>
              </a:rPr>
              <a:t>or Center assignment</a:t>
            </a:r>
          </a:p>
        </p:txBody>
      </p:sp>
      <p:sp>
        <p:nvSpPr>
          <p:cNvPr id="12" name="Text Box 8" descr="Study section assignment" title="text box"/>
          <p:cNvSpPr txBox="1">
            <a:spLocks noChangeArrowheads="1"/>
          </p:cNvSpPr>
          <p:nvPr/>
        </p:nvSpPr>
        <p:spPr bwMode="auto">
          <a:xfrm>
            <a:off x="6284081" y="2286000"/>
            <a:ext cx="2133600" cy="830263"/>
          </a:xfrm>
          <a:prstGeom prst="rect">
            <a:avLst/>
          </a:prstGeom>
          <a:solidFill>
            <a:srgbClr val="FFFFCC"/>
          </a:solidFill>
          <a:ln w="9525">
            <a:solidFill>
              <a:srgbClr val="C00000"/>
            </a:solidFill>
            <a:miter lim="800000"/>
            <a:headEnd/>
            <a:tailEnd/>
          </a:ln>
        </p:spPr>
        <p:txBody>
          <a:bodyPr>
            <a:spAutoFit/>
          </a:bodyPr>
          <a:lstStyle/>
          <a:p>
            <a:pPr>
              <a:defRPr/>
            </a:pPr>
            <a:r>
              <a:rPr lang="en-US" sz="2400" dirty="0">
                <a:solidFill>
                  <a:schemeClr val="accent2"/>
                </a:solidFill>
                <a:latin typeface="+mn-lt"/>
                <a:cs typeface="Arial" charset="0"/>
              </a:rPr>
              <a:t>Study Section assignment</a:t>
            </a:r>
          </a:p>
        </p:txBody>
      </p:sp>
      <p:sp>
        <p:nvSpPr>
          <p:cNvPr id="13" name="Line 9" title="&quot;&quot;"/>
          <p:cNvSpPr>
            <a:spLocks noChangeShapeType="1"/>
          </p:cNvSpPr>
          <p:nvPr/>
        </p:nvSpPr>
        <p:spPr bwMode="auto">
          <a:xfrm flipH="1">
            <a:off x="4531179" y="2895600"/>
            <a:ext cx="1752902" cy="37191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5827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Check Review Outcomes</a:t>
            </a:r>
            <a:endParaRPr lang="en-US" dirty="0"/>
          </a:p>
        </p:txBody>
      </p:sp>
      <p:grpSp>
        <p:nvGrpSpPr>
          <p:cNvPr id="4" name="Group 3" descr="Show review scores and Other relevant documents with Summary statement. " title="Status Information screen"/>
          <p:cNvGrpSpPr/>
          <p:nvPr/>
        </p:nvGrpSpPr>
        <p:grpSpPr>
          <a:xfrm>
            <a:off x="301625" y="935961"/>
            <a:ext cx="8644366" cy="5845839"/>
            <a:chOff x="301625" y="935961"/>
            <a:chExt cx="8644366" cy="5845839"/>
          </a:xfrm>
        </p:grpSpPr>
        <p:pic>
          <p:nvPicPr>
            <p:cNvPr id="8" name="Picture 7" title="Status Information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935961"/>
              <a:ext cx="5897991" cy="5845839"/>
            </a:xfrm>
            <a:prstGeom prst="rect">
              <a:avLst/>
            </a:prstGeom>
            <a:ln>
              <a:noFill/>
            </a:ln>
            <a:effectLst>
              <a:outerShdw blurRad="190500" algn="tl" rotWithShape="0">
                <a:srgbClr val="000000">
                  <a:alpha val="70000"/>
                </a:srgbClr>
              </a:outerShdw>
            </a:effectLst>
          </p:spPr>
        </p:pic>
        <p:pic>
          <p:nvPicPr>
            <p:cNvPr id="3" name="Picture 2" descr="Other Relevant documents" title="Status Information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 y="1219200"/>
              <a:ext cx="4151298" cy="1885705"/>
            </a:xfrm>
            <a:prstGeom prst="rect">
              <a:avLst/>
            </a:prstGeom>
            <a:ln>
              <a:noFill/>
            </a:ln>
            <a:effectLst>
              <a:outerShdw blurRad="190500" algn="tl" rotWithShape="0">
                <a:srgbClr val="000000">
                  <a:alpha val="70000"/>
                </a:srgbClr>
              </a:outerShdw>
            </a:effectLst>
          </p:spPr>
        </p:pic>
      </p:grpSp>
      <p:sp>
        <p:nvSpPr>
          <p:cNvPr id="12" name="Rectangle 11" title="&quot;&quot;"/>
          <p:cNvSpPr>
            <a:spLocks noChangeArrowheads="1"/>
          </p:cNvSpPr>
          <p:nvPr/>
        </p:nvSpPr>
        <p:spPr bwMode="auto">
          <a:xfrm>
            <a:off x="301625" y="1600199"/>
            <a:ext cx="1447800" cy="3048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Text Box 8" descr="Only the PI sees the Summary Statement and Scores&#10;" title="text box"/>
          <p:cNvSpPr txBox="1">
            <a:spLocks noChangeArrowheads="1"/>
          </p:cNvSpPr>
          <p:nvPr/>
        </p:nvSpPr>
        <p:spPr bwMode="auto">
          <a:xfrm>
            <a:off x="571651" y="3684456"/>
            <a:ext cx="2133600" cy="1938992"/>
          </a:xfrm>
          <a:prstGeom prst="rect">
            <a:avLst/>
          </a:prstGeom>
          <a:solidFill>
            <a:srgbClr val="FFFFCC"/>
          </a:solidFill>
          <a:ln w="9525">
            <a:solidFill>
              <a:srgbClr val="C00000"/>
            </a:solidFill>
            <a:miter lim="800000"/>
            <a:headEnd/>
            <a:tailEnd/>
          </a:ln>
        </p:spPr>
        <p:txBody>
          <a:bodyPr>
            <a:spAutoFit/>
          </a:bodyPr>
          <a:lstStyle/>
          <a:p>
            <a:pPr>
              <a:defRPr/>
            </a:pPr>
            <a:r>
              <a:rPr lang="en-US" sz="2400" dirty="0" smtClean="0">
                <a:solidFill>
                  <a:schemeClr val="accent2"/>
                </a:solidFill>
                <a:latin typeface="+mn-lt"/>
                <a:cs typeface="Arial" charset="0"/>
              </a:rPr>
              <a:t>Only the PI sees the Summary Statement and Scores</a:t>
            </a:r>
            <a:endParaRPr lang="en-US" sz="2400" dirty="0">
              <a:solidFill>
                <a:schemeClr val="accent2"/>
              </a:solidFill>
              <a:latin typeface="+mn-lt"/>
              <a:cs typeface="Arial" charset="0"/>
            </a:endParaRPr>
          </a:p>
        </p:txBody>
      </p:sp>
      <p:sp>
        <p:nvSpPr>
          <p:cNvPr id="14" name="Line 9" title="&quot;&quot;"/>
          <p:cNvSpPr>
            <a:spLocks noChangeShapeType="1"/>
          </p:cNvSpPr>
          <p:nvPr/>
        </p:nvSpPr>
        <p:spPr bwMode="auto">
          <a:xfrm flipV="1">
            <a:off x="2705251" y="4648200"/>
            <a:ext cx="184394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Rectangle 14" title="&quot;&quot;"/>
          <p:cNvSpPr>
            <a:spLocks noChangeArrowheads="1"/>
          </p:cNvSpPr>
          <p:nvPr/>
        </p:nvSpPr>
        <p:spPr bwMode="auto">
          <a:xfrm>
            <a:off x="4549195" y="4495800"/>
            <a:ext cx="14478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Line 9" title="&quot;&quot;"/>
          <p:cNvSpPr>
            <a:spLocks noChangeShapeType="1"/>
          </p:cNvSpPr>
          <p:nvPr/>
        </p:nvSpPr>
        <p:spPr bwMode="auto">
          <a:xfrm flipV="1">
            <a:off x="1066800" y="1905000"/>
            <a:ext cx="0" cy="177945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0996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Viewing Referral and Review Correspondence</a:t>
            </a:r>
            <a:endParaRPr lang="en-US" dirty="0"/>
          </a:p>
        </p:txBody>
      </p:sp>
      <p:grpSp>
        <p:nvGrpSpPr>
          <p:cNvPr id="3" name="Group 2" descr="Correspondence expanded" title="Status Informations screen"/>
          <p:cNvGrpSpPr/>
          <p:nvPr/>
        </p:nvGrpSpPr>
        <p:grpSpPr>
          <a:xfrm>
            <a:off x="301625" y="981877"/>
            <a:ext cx="8593138" cy="5647523"/>
            <a:chOff x="301625" y="981877"/>
            <a:chExt cx="8593138" cy="5647523"/>
          </a:xfrm>
        </p:grpSpPr>
        <p:pic>
          <p:nvPicPr>
            <p:cNvPr id="3074" name="Picture 2" title="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1625" y="981877"/>
              <a:ext cx="8363711" cy="564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title="&quot;&quot;"/>
            <p:cNvSpPr>
              <a:spLocks noChangeArrowheads="1"/>
            </p:cNvSpPr>
            <p:nvPr/>
          </p:nvSpPr>
          <p:spPr bwMode="auto">
            <a:xfrm>
              <a:off x="2362200" y="3886200"/>
              <a:ext cx="6303136"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Line 5" title="&quot;&quot;"/>
            <p:cNvSpPr>
              <a:spLocks noChangeShapeType="1"/>
            </p:cNvSpPr>
            <p:nvPr/>
          </p:nvSpPr>
          <p:spPr bwMode="auto">
            <a:xfrm flipH="1" flipV="1">
              <a:off x="3505200" y="4869643"/>
              <a:ext cx="228600" cy="60736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6"/>
            <p:cNvSpPr txBox="1">
              <a:spLocks noChangeArrowheads="1"/>
            </p:cNvSpPr>
            <p:nvPr/>
          </p:nvSpPr>
          <p:spPr bwMode="auto">
            <a:xfrm>
              <a:off x="3352800" y="5478124"/>
              <a:ext cx="5541963" cy="846478"/>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smtClean="0">
                  <a:solidFill>
                    <a:schemeClr val="accent2"/>
                  </a:solidFill>
                  <a:latin typeface="+mn-lt"/>
                  <a:cs typeface="Arial" charset="0"/>
                </a:rPr>
                <a:t>NIH Referral and Review staff can post correspondence for the application. </a:t>
              </a:r>
              <a:endParaRPr lang="en-US" sz="2400" dirty="0">
                <a:solidFill>
                  <a:schemeClr val="accent2"/>
                </a:solidFill>
                <a:latin typeface="+mn-lt"/>
                <a:cs typeface="Arial" charset="0"/>
              </a:endParaRPr>
            </a:p>
          </p:txBody>
        </p:sp>
      </p:grpSp>
    </p:spTree>
    <p:extLst>
      <p:ext uri="{BB962C8B-B14F-4D97-AF65-F5344CB8AC3E}">
        <p14:creationId xmlns:p14="http://schemas.microsoft.com/office/powerpoint/2010/main" val="8005840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Other Relevant Documents Screens</a:t>
            </a:r>
            <a:endParaRPr lang="en-US" dirty="0"/>
          </a:p>
        </p:txBody>
      </p:sp>
      <p:pic>
        <p:nvPicPr>
          <p:cNvPr id="7" name="Picture 6" descr="Admin Supplement and Relinquishing Statement links" title="Other Relevant Docum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35" y="1266406"/>
            <a:ext cx="5387365" cy="3762794"/>
          </a:xfrm>
          <a:prstGeom prst="rect">
            <a:avLst/>
          </a:prstGeom>
          <a:ln>
            <a:noFill/>
          </a:ln>
          <a:effectLst>
            <a:outerShdw blurRad="190500" algn="tl" rotWithShape="0">
              <a:srgbClr val="000000">
                <a:alpha val="70000"/>
              </a:srgbClr>
            </a:outerShdw>
          </a:effectLst>
        </p:spPr>
      </p:pic>
      <p:pic>
        <p:nvPicPr>
          <p:cNvPr id="8" name="Picture 7" descr="matches new UI" title="New Admin Supplement form"/>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981982"/>
            <a:ext cx="6553200" cy="2684443"/>
          </a:xfrm>
          <a:prstGeom prst="rect">
            <a:avLst/>
          </a:prstGeom>
          <a:ln>
            <a:noFill/>
          </a:ln>
          <a:effectLst>
            <a:outerShdw blurRad="190500" algn="tl" rotWithShape="0">
              <a:srgbClr val="000000">
                <a:alpha val="70000"/>
              </a:srgbClr>
            </a:outerShdw>
          </a:effectLst>
        </p:spPr>
      </p:pic>
      <p:pic>
        <p:nvPicPr>
          <p:cNvPr id="12" name="Picture 11" descr="matches new UI" title="Relinquishing Statement scre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3925466"/>
            <a:ext cx="6541297" cy="26795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5815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Notice of Award (</a:t>
            </a:r>
            <a:r>
              <a:rPr lang="en-US" dirty="0" err="1" smtClean="0"/>
              <a:t>NoA</a:t>
            </a:r>
            <a:r>
              <a:rPr lang="en-US" dirty="0" smtClean="0"/>
              <a:t>)</a:t>
            </a:r>
            <a:endParaRPr lang="en-US" dirty="0"/>
          </a:p>
        </p:txBody>
      </p:sp>
      <p:sp>
        <p:nvSpPr>
          <p:cNvPr id="3" name="Text Placeholder 2"/>
          <p:cNvSpPr>
            <a:spLocks noGrp="1"/>
          </p:cNvSpPr>
          <p:nvPr>
            <p:ph type="body" idx="1"/>
          </p:nvPr>
        </p:nvSpPr>
        <p:spPr>
          <a:xfrm>
            <a:off x="381000" y="2286000"/>
            <a:ext cx="1753737" cy="3840163"/>
          </a:xfrm>
        </p:spPr>
        <p:txBody>
          <a:bodyPr/>
          <a:lstStyle/>
          <a:p>
            <a:r>
              <a:rPr lang="en-US" dirty="0" smtClean="0"/>
              <a:t>Official </a:t>
            </a:r>
            <a:r>
              <a:rPr lang="en-US" dirty="0"/>
              <a:t>document notifying the grantee and others that a grant has been </a:t>
            </a:r>
            <a:r>
              <a:rPr lang="en-US" dirty="0" smtClean="0"/>
              <a:t>awarded</a:t>
            </a:r>
            <a:endParaRPr lang="en-US" dirty="0"/>
          </a:p>
        </p:txBody>
      </p:sp>
      <p:sp>
        <p:nvSpPr>
          <p:cNvPr id="4" name="Content Placeholder 3"/>
          <p:cNvSpPr>
            <a:spLocks noGrp="1"/>
          </p:cNvSpPr>
          <p:nvPr>
            <p:ph sz="quarter" idx="13"/>
          </p:nvPr>
        </p:nvSpPr>
        <p:spPr/>
        <p:txBody>
          <a:bodyPr/>
          <a:lstStyle/>
          <a:p>
            <a:r>
              <a:rPr lang="en-US" dirty="0"/>
              <a:t>Contains or refers to all terms and conditions of the grant</a:t>
            </a:r>
          </a:p>
          <a:p>
            <a:r>
              <a:rPr lang="en-US" dirty="0"/>
              <a:t>Is posted in the Other Relevant Documents section of the Status Information </a:t>
            </a:r>
            <a:r>
              <a:rPr lang="en-US" dirty="0" smtClean="0"/>
              <a:t>page</a:t>
            </a:r>
            <a:endParaRPr lang="en-US" dirty="0"/>
          </a:p>
        </p:txBody>
      </p:sp>
      <p:grpSp>
        <p:nvGrpSpPr>
          <p:cNvPr id="6" name="Group 5" title="Status Information screen "/>
          <p:cNvGrpSpPr/>
          <p:nvPr/>
        </p:nvGrpSpPr>
        <p:grpSpPr>
          <a:xfrm>
            <a:off x="2124232" y="2946599"/>
            <a:ext cx="6867368" cy="3119465"/>
            <a:chOff x="2124232" y="2946599"/>
            <a:chExt cx="6867368" cy="3119465"/>
          </a:xfrm>
        </p:grpSpPr>
        <p:pic>
          <p:nvPicPr>
            <p:cNvPr id="4098" name="Picture 2" descr="Other relevant documents" title="Status Information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24232" y="2946599"/>
              <a:ext cx="6867368" cy="3119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5" title="&quot;&quot;"/>
            <p:cNvSpPr>
              <a:spLocks noChangeArrowheads="1"/>
            </p:cNvSpPr>
            <p:nvPr/>
          </p:nvSpPr>
          <p:spPr bwMode="auto">
            <a:xfrm>
              <a:off x="4038600" y="4164012"/>
              <a:ext cx="1600200" cy="865188"/>
            </a:xfrm>
            <a:prstGeom prst="ellipse">
              <a:avLst/>
            </a:prstGeom>
            <a:noFill/>
            <a:ln w="38100">
              <a:solidFill>
                <a:srgbClr val="FF00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3227293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eRA Commons </a:t>
            </a:r>
            <a:br>
              <a:rPr lang="en-US" dirty="0" smtClean="0"/>
            </a:br>
            <a:r>
              <a:rPr lang="en-US" dirty="0" smtClean="0"/>
              <a:t>Account Administration</a:t>
            </a:r>
            <a:endParaRPr lang="en-US" dirty="0"/>
          </a:p>
        </p:txBody>
      </p:sp>
      <p:sp>
        <p:nvSpPr>
          <p:cNvPr id="3" name="Text Placeholder 2"/>
          <p:cNvSpPr>
            <a:spLocks noGrp="1"/>
          </p:cNvSpPr>
          <p:nvPr>
            <p:ph type="body" idx="1"/>
          </p:nvPr>
        </p:nvSpPr>
        <p:spPr>
          <a:xfrm>
            <a:off x="152400" y="2743200"/>
            <a:ext cx="8839200" cy="3124200"/>
          </a:xfrm>
        </p:spPr>
        <p:txBody>
          <a:bodyPr/>
          <a:lstStyle/>
          <a:p>
            <a:pPr marL="0" indent="0"/>
            <a:r>
              <a:rPr lang="en-US" dirty="0" smtClean="0"/>
              <a:t>Account management</a:t>
            </a:r>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7573430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Signing Official (SO)</a:t>
            </a:r>
            <a:endParaRPr lang="en-US" dirty="0"/>
          </a:p>
        </p:txBody>
      </p:sp>
      <p:sp>
        <p:nvSpPr>
          <p:cNvPr id="3" name="Content Placeholder 2"/>
          <p:cNvSpPr>
            <a:spLocks noGrp="1"/>
          </p:cNvSpPr>
          <p:nvPr>
            <p:ph sz="quarter" idx="13"/>
          </p:nvPr>
        </p:nvSpPr>
        <p:spPr>
          <a:xfrm>
            <a:off x="301752" y="1527048"/>
            <a:ext cx="8503920" cy="4873752"/>
          </a:xfrm>
        </p:spPr>
        <p:txBody>
          <a:bodyPr/>
          <a:lstStyle/>
          <a:p>
            <a:pPr marL="0" indent="0">
              <a:buNone/>
            </a:pPr>
            <a:r>
              <a:rPr lang="en-US" sz="2800" dirty="0" smtClean="0"/>
              <a:t>During </a:t>
            </a:r>
            <a:r>
              <a:rPr lang="en-US" sz="2800" dirty="0"/>
              <a:t>Commons registration, </a:t>
            </a:r>
            <a:r>
              <a:rPr lang="en-US" sz="2800" dirty="0" smtClean="0"/>
              <a:t>an applicant </a:t>
            </a:r>
            <a:r>
              <a:rPr lang="en-US" sz="2800" dirty="0"/>
              <a:t>organization designates a Signing Official (SO</a:t>
            </a:r>
            <a:r>
              <a:rPr lang="en-US" sz="2800" dirty="0" smtClean="0"/>
              <a:t>) </a:t>
            </a:r>
          </a:p>
          <a:p>
            <a:pPr lvl="1"/>
            <a:r>
              <a:rPr lang="en-US" sz="2400" dirty="0" smtClean="0"/>
              <a:t>SO has authority to legally bind the organization in grants administration matters </a:t>
            </a:r>
          </a:p>
          <a:p>
            <a:pPr lvl="1"/>
            <a:r>
              <a:rPr lang="en-US" sz="2400" dirty="0"/>
              <a:t>E</a:t>
            </a:r>
            <a:r>
              <a:rPr lang="en-US" sz="2400" dirty="0" smtClean="0"/>
              <a:t>quivalent to the Authorized Organization Representative (AOR) in Grants.gov</a:t>
            </a:r>
          </a:p>
          <a:p>
            <a:pPr lvl="1"/>
            <a:r>
              <a:rPr lang="en-US" sz="2400" dirty="0" smtClean="0"/>
              <a:t>SO is responsible for:</a:t>
            </a:r>
          </a:p>
          <a:p>
            <a:pPr lvl="2"/>
            <a:r>
              <a:rPr lang="en-US" dirty="0" smtClean="0"/>
              <a:t>maintaining institutional information</a:t>
            </a:r>
          </a:p>
          <a:p>
            <a:pPr lvl="2"/>
            <a:r>
              <a:rPr lang="en-US" dirty="0" smtClean="0"/>
              <a:t>submitting documents that require signature </a:t>
            </a:r>
            <a:br>
              <a:rPr lang="en-US" dirty="0" smtClean="0"/>
            </a:br>
            <a:r>
              <a:rPr lang="en-US" dirty="0" smtClean="0"/>
              <a:t>authority to act on behalf of the organization</a:t>
            </a:r>
          </a:p>
          <a:p>
            <a:pPr lvl="2"/>
            <a:r>
              <a:rPr lang="en-US" dirty="0" smtClean="0"/>
              <a:t>managing </a:t>
            </a:r>
            <a:r>
              <a:rPr lang="en-US" dirty="0"/>
              <a:t>accounts</a:t>
            </a:r>
          </a:p>
          <a:p>
            <a:pPr lvl="2"/>
            <a:endParaRPr lang="en-US" dirty="0" smtClean="0"/>
          </a:p>
        </p:txBody>
      </p:sp>
      <p:pic>
        <p:nvPicPr>
          <p:cNvPr id="5" name="Picture 4" descr="Stickman contra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572000"/>
            <a:ext cx="2416628" cy="2114550"/>
          </a:xfrm>
          <a:prstGeom prst="rect">
            <a:avLst/>
          </a:prstGeom>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2832082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 Management - Reports</a:t>
            </a:r>
            <a:endParaRPr lang="en-US" dirty="0"/>
          </a:p>
        </p:txBody>
      </p:sp>
      <p:sp>
        <p:nvSpPr>
          <p:cNvPr id="3" name="Content Placeholder 2"/>
          <p:cNvSpPr>
            <a:spLocks noGrp="1"/>
          </p:cNvSpPr>
          <p:nvPr>
            <p:ph sz="quarter" idx="13"/>
          </p:nvPr>
        </p:nvSpPr>
        <p:spPr>
          <a:xfrm>
            <a:off x="301752" y="1527048"/>
            <a:ext cx="8503920" cy="4873752"/>
          </a:xfrm>
        </p:spPr>
        <p:txBody>
          <a:bodyPr/>
          <a:lstStyle/>
          <a:p>
            <a:pPr marL="0" indent="0">
              <a:buNone/>
            </a:pPr>
            <a:r>
              <a:rPr lang="en-US" sz="2800" dirty="0" smtClean="0"/>
              <a:t>Account Management System (AMS) now includes a report feature.</a:t>
            </a:r>
          </a:p>
          <a:p>
            <a:pPr lvl="1"/>
            <a:r>
              <a:rPr lang="en-US" sz="2300" dirty="0" smtClean="0"/>
              <a:t>Search by role or multiple roles</a:t>
            </a:r>
          </a:p>
          <a:p>
            <a:pPr lvl="1"/>
            <a:r>
              <a:rPr lang="en-US" sz="2300" dirty="0" smtClean="0"/>
              <a:t>Limited to users </a:t>
            </a:r>
            <a:r>
              <a:rPr lang="en-US" sz="2300" dirty="0"/>
              <a:t>only at </a:t>
            </a:r>
            <a:r>
              <a:rPr lang="en-US" sz="2300" dirty="0" smtClean="0"/>
              <a:t>your institution</a:t>
            </a:r>
          </a:p>
          <a:p>
            <a:pPr lvl="1"/>
            <a:r>
              <a:rPr lang="en-US" sz="2300" dirty="0" smtClean="0"/>
              <a:t>Unlike other search features with a limit of 500 hits, there is no limit to number of users returned in report search</a:t>
            </a:r>
          </a:p>
          <a:p>
            <a:pPr lvl="1"/>
            <a:r>
              <a:rPr lang="en-US" sz="2300" dirty="0" smtClean="0"/>
              <a:t>Result can be exported as a spread sheet or RDF document</a:t>
            </a:r>
          </a:p>
          <a:p>
            <a:pPr marL="274638" lvl="1" indent="0">
              <a:buNone/>
            </a:pPr>
            <a:endParaRPr lang="en-US" dirty="0"/>
          </a:p>
        </p:txBody>
      </p:sp>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893980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 Management – Reports Search</a:t>
            </a:r>
            <a:endParaRPr lang="en-US" dirty="0"/>
          </a:p>
        </p:txBody>
      </p:sp>
      <p:pic>
        <p:nvPicPr>
          <p:cNvPr id="4" name="Content Placeholder 3" descr="All Users Report screen" title="Account Management"/>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5771" y="1527175"/>
            <a:ext cx="8055946" cy="4873625"/>
          </a:xfrm>
          <a:prstGeom prst="rect">
            <a:avLst/>
          </a:prstGeom>
          <a:ln>
            <a:noFill/>
          </a:ln>
          <a:effectLst/>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grpSp>
        <p:nvGrpSpPr>
          <p:cNvPr id="3" name="Group 2" title="Text box with arrow"/>
          <p:cNvGrpSpPr/>
          <p:nvPr/>
        </p:nvGrpSpPr>
        <p:grpSpPr>
          <a:xfrm>
            <a:off x="3352800" y="3048000"/>
            <a:ext cx="3810000" cy="2057400"/>
            <a:chOff x="3352800" y="3048000"/>
            <a:chExt cx="3810000" cy="2057400"/>
          </a:xfrm>
        </p:grpSpPr>
        <p:cxnSp>
          <p:nvCxnSpPr>
            <p:cNvPr id="8" name="Straight Arrow Connector 7"/>
            <p:cNvCxnSpPr/>
            <p:nvPr/>
          </p:nvCxnSpPr>
          <p:spPr>
            <a:xfrm flipH="1">
              <a:off x="3352800" y="3886200"/>
              <a:ext cx="2286000" cy="1219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5" name="TextBox 4" descr="Search on one eRA Commons role or multiple roles&#10;" title="Text box"/>
            <p:cNvSpPr txBox="1"/>
            <p:nvPr/>
          </p:nvSpPr>
          <p:spPr>
            <a:xfrm>
              <a:off x="4572000" y="3048000"/>
              <a:ext cx="2590800" cy="923330"/>
            </a:xfrm>
            <a:prstGeom prst="rect">
              <a:avLst/>
            </a:prstGeom>
            <a:solidFill>
              <a:srgbClr val="FFFFCC"/>
            </a:solidFill>
            <a:ln w="28575">
              <a:solidFill>
                <a:srgbClr val="CC3300"/>
              </a:solidFill>
            </a:ln>
          </p:spPr>
          <p:txBody>
            <a:bodyPr wrap="square" rtlCol="0">
              <a:spAutoFit/>
            </a:bodyPr>
            <a:lstStyle/>
            <a:p>
              <a:pPr algn="ctr"/>
              <a:r>
                <a:rPr lang="en-US" dirty="0" smtClean="0"/>
                <a:t>Search on one eRA Commons role or multiple roles</a:t>
              </a:r>
              <a:endParaRPr lang="en-US" dirty="0"/>
            </a:p>
          </p:txBody>
        </p:sp>
      </p:grpSp>
    </p:spTree>
    <p:extLst>
      <p:ext uri="{BB962C8B-B14F-4D97-AF65-F5344CB8AC3E}">
        <p14:creationId xmlns:p14="http://schemas.microsoft.com/office/powerpoint/2010/main" val="786678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 Management – Search Results</a:t>
            </a:r>
            <a:endParaRPr lang="en-US" dirty="0"/>
          </a:p>
        </p:txBody>
      </p:sp>
      <p:pic>
        <p:nvPicPr>
          <p:cNvPr id="4" name="Content Placeholder 3" descr="All Users Report screen view and export options" title="Account Management"/>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44300" y="1001891"/>
            <a:ext cx="7255401" cy="5398910"/>
          </a:xfrm>
          <a:prstGeom prst="rect">
            <a:avLst/>
          </a:prstGeom>
          <a:ln w="38100" cap="sq">
            <a:noFill/>
            <a:prstDash val="solid"/>
            <a:miter lim="800000"/>
          </a:ln>
          <a:effectLst/>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grpSp>
        <p:nvGrpSpPr>
          <p:cNvPr id="6" name="Group 5"/>
          <p:cNvGrpSpPr/>
          <p:nvPr/>
        </p:nvGrpSpPr>
        <p:grpSpPr>
          <a:xfrm>
            <a:off x="4114800" y="1828800"/>
            <a:ext cx="2590800" cy="1524000"/>
            <a:chOff x="4114800" y="1828800"/>
            <a:chExt cx="2590800" cy="1524000"/>
          </a:xfrm>
        </p:grpSpPr>
        <p:cxnSp>
          <p:nvCxnSpPr>
            <p:cNvPr id="8" name="Straight Arrow Connector 7"/>
            <p:cNvCxnSpPr>
              <a:stCxn id="5" idx="2"/>
            </p:cNvCxnSpPr>
            <p:nvPr/>
          </p:nvCxnSpPr>
          <p:spPr>
            <a:xfrm>
              <a:off x="5410200" y="2475131"/>
              <a:ext cx="304800" cy="87766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5" name="TextBox 4"/>
            <p:cNvSpPr txBox="1"/>
            <p:nvPr/>
          </p:nvSpPr>
          <p:spPr>
            <a:xfrm>
              <a:off x="4114800" y="1828800"/>
              <a:ext cx="2590800" cy="646331"/>
            </a:xfrm>
            <a:prstGeom prst="rect">
              <a:avLst/>
            </a:prstGeom>
            <a:solidFill>
              <a:srgbClr val="FFFFCC"/>
            </a:solidFill>
            <a:ln w="28575">
              <a:solidFill>
                <a:srgbClr val="CC3300"/>
              </a:solidFill>
            </a:ln>
          </p:spPr>
          <p:txBody>
            <a:bodyPr wrap="square" rtlCol="0">
              <a:spAutoFit/>
            </a:bodyPr>
            <a:lstStyle/>
            <a:p>
              <a:pPr algn="ctr"/>
              <a:r>
                <a:rPr lang="en-US" dirty="0" smtClean="0"/>
                <a:t>View and export options</a:t>
              </a:r>
              <a:endParaRPr lang="en-US" dirty="0"/>
            </a:p>
          </p:txBody>
        </p:sp>
      </p:grpSp>
    </p:spTree>
    <p:extLst>
      <p:ext uri="{BB962C8B-B14F-4D97-AF65-F5344CB8AC3E}">
        <p14:creationId xmlns:p14="http://schemas.microsoft.com/office/powerpoint/2010/main" val="7931967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64718"/>
            <a:ext cx="2743200" cy="533400"/>
          </a:xfrm>
        </p:spPr>
        <p:txBody>
          <a:bodyPr/>
          <a:lstStyle/>
          <a:p>
            <a:r>
              <a:rPr lang="en-US" sz="2400" dirty="0">
                <a:solidFill>
                  <a:srgbClr val="0070C0"/>
                </a:solidFill>
              </a:rPr>
              <a:t>Busy </a:t>
            </a:r>
            <a:r>
              <a:rPr lang="en-US" sz="2400" dirty="0" smtClean="0">
                <a:solidFill>
                  <a:srgbClr val="0070C0"/>
                </a:solidFill>
              </a:rPr>
              <a:t>Afternoon</a:t>
            </a:r>
            <a:endParaRPr lang="en-US" sz="2400" dirty="0">
              <a:solidFill>
                <a:srgbClr val="0070C0"/>
              </a:solidFill>
            </a:endParaRPr>
          </a:p>
        </p:txBody>
      </p:sp>
      <p:sp>
        <p:nvSpPr>
          <p:cNvPr id="3" name="Text Placeholder 2"/>
          <p:cNvSpPr>
            <a:spLocks noGrp="1"/>
          </p:cNvSpPr>
          <p:nvPr>
            <p:ph type="body" idx="1"/>
          </p:nvPr>
        </p:nvSpPr>
        <p:spPr>
          <a:xfrm>
            <a:off x="609600" y="533400"/>
            <a:ext cx="2286000" cy="914399"/>
          </a:xfrm>
        </p:spPr>
        <p:txBody>
          <a:bodyPr/>
          <a:lstStyle/>
          <a:p>
            <a:pPr algn="r">
              <a:spcBef>
                <a:spcPts val="0"/>
              </a:spcBef>
              <a:spcAft>
                <a:spcPts val="0"/>
              </a:spcAft>
            </a:pPr>
            <a:r>
              <a:rPr lang="en-US" sz="2400" dirty="0" smtClean="0"/>
              <a:t>Start </a:t>
            </a:r>
          </a:p>
          <a:p>
            <a:pPr algn="r">
              <a:spcBef>
                <a:spcPts val="0"/>
              </a:spcBef>
              <a:spcAft>
                <a:spcPts val="0"/>
              </a:spcAft>
            </a:pPr>
            <a:r>
              <a:rPr lang="en-US" sz="2400" dirty="0"/>
              <a:t>1</a:t>
            </a:r>
            <a:r>
              <a:rPr lang="en-US" sz="2400" dirty="0" smtClean="0"/>
              <a:t>:00</a:t>
            </a:r>
            <a:endParaRPr lang="en-US" sz="2400" dirty="0"/>
          </a:p>
        </p:txBody>
      </p:sp>
      <p:sp>
        <p:nvSpPr>
          <p:cNvPr id="4" name="Content Placeholder 3"/>
          <p:cNvSpPr>
            <a:spLocks noGrp="1"/>
          </p:cNvSpPr>
          <p:nvPr>
            <p:ph sz="quarter" idx="13"/>
          </p:nvPr>
        </p:nvSpPr>
        <p:spPr>
          <a:xfrm>
            <a:off x="2895600" y="533402"/>
            <a:ext cx="6096000" cy="5895975"/>
          </a:xfrm>
        </p:spPr>
        <p:txBody>
          <a:bodyPr/>
          <a:lstStyle/>
          <a:p>
            <a:pPr>
              <a:spcBef>
                <a:spcPts val="600"/>
              </a:spcBef>
            </a:pPr>
            <a:r>
              <a:rPr lang="en-US" sz="2000" dirty="0" smtClean="0"/>
              <a:t>eRA Commons Status</a:t>
            </a:r>
          </a:p>
          <a:p>
            <a:pPr>
              <a:spcBef>
                <a:spcPts val="600"/>
              </a:spcBef>
            </a:pPr>
            <a:endParaRPr lang="en-US" sz="2000" dirty="0"/>
          </a:p>
          <a:p>
            <a:pPr>
              <a:spcBef>
                <a:spcPts val="600"/>
              </a:spcBef>
            </a:pPr>
            <a:endParaRPr lang="en-US" sz="2000" dirty="0"/>
          </a:p>
          <a:p>
            <a:pPr marL="0" indent="0">
              <a:spcBef>
                <a:spcPts val="600"/>
              </a:spcBef>
              <a:buNone/>
            </a:pPr>
            <a:endParaRPr lang="en-US" sz="2000" dirty="0"/>
          </a:p>
          <a:p>
            <a:pPr>
              <a:spcBef>
                <a:spcPts val="600"/>
              </a:spcBef>
            </a:pPr>
            <a:r>
              <a:rPr lang="en-US" sz="2000" dirty="0"/>
              <a:t>Account Administration</a:t>
            </a:r>
          </a:p>
          <a:p>
            <a:pPr>
              <a:spcBef>
                <a:spcPts val="600"/>
              </a:spcBef>
            </a:pPr>
            <a:endParaRPr lang="en-US" sz="2000" dirty="0"/>
          </a:p>
          <a:p>
            <a:pPr marL="0" indent="0">
              <a:spcBef>
                <a:spcPts val="600"/>
              </a:spcBef>
              <a:buNone/>
            </a:pPr>
            <a:endParaRPr lang="en-US" sz="2000" dirty="0" smtClean="0"/>
          </a:p>
          <a:p>
            <a:pPr>
              <a:spcBef>
                <a:spcPts val="600"/>
              </a:spcBef>
            </a:pPr>
            <a:r>
              <a:rPr lang="en-US" sz="2000" dirty="0" smtClean="0"/>
              <a:t>Key </a:t>
            </a:r>
            <a:r>
              <a:rPr lang="en-US" sz="2000" dirty="0"/>
              <a:t>eRA Commons </a:t>
            </a:r>
            <a:r>
              <a:rPr lang="en-US" sz="2000" dirty="0" smtClean="0"/>
              <a:t>Features</a:t>
            </a:r>
          </a:p>
          <a:p>
            <a:pPr>
              <a:spcBef>
                <a:spcPts val="600"/>
              </a:spcBef>
            </a:pPr>
            <a:endParaRPr lang="en-US" sz="2000" dirty="0"/>
          </a:p>
          <a:p>
            <a:pPr>
              <a:spcBef>
                <a:spcPts val="600"/>
              </a:spcBef>
            </a:pPr>
            <a:endParaRPr lang="en-US" sz="2000" dirty="0"/>
          </a:p>
          <a:p>
            <a:pPr>
              <a:spcBef>
                <a:spcPts val="600"/>
              </a:spcBef>
            </a:pPr>
            <a:endParaRPr lang="en-US" sz="2000" dirty="0"/>
          </a:p>
          <a:p>
            <a:pPr>
              <a:spcBef>
                <a:spcPts val="600"/>
              </a:spcBef>
            </a:pPr>
            <a:endParaRPr lang="en-US" sz="2000" dirty="0"/>
          </a:p>
          <a:p>
            <a:pPr>
              <a:spcBef>
                <a:spcPts val="600"/>
              </a:spcBef>
            </a:pPr>
            <a:endParaRPr lang="en-US" sz="2000" dirty="0" smtClean="0"/>
          </a:p>
          <a:p>
            <a:pPr marL="0" indent="0">
              <a:spcBef>
                <a:spcPts val="600"/>
              </a:spcBef>
              <a:buNone/>
            </a:pPr>
            <a:endParaRPr lang="en-US" sz="2000" dirty="0"/>
          </a:p>
          <a:p>
            <a:pPr>
              <a:spcBef>
                <a:spcPts val="600"/>
              </a:spcBef>
            </a:pPr>
            <a:r>
              <a:rPr lang="en-US" sz="2000" dirty="0"/>
              <a:t>Final Questions &amp; </a:t>
            </a:r>
            <a:r>
              <a:rPr lang="en-US" sz="2000" dirty="0" smtClean="0"/>
              <a:t>Wrap-up</a:t>
            </a:r>
            <a:endParaRPr lang="en-US" sz="2000" dirty="0"/>
          </a:p>
        </p:txBody>
      </p:sp>
      <p:pic>
        <p:nvPicPr>
          <p:cNvPr id="7" name="Picture 6" descr="Stickman Pre-Award Post Award bulletin bo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388" y="4017264"/>
            <a:ext cx="2135372" cy="1469136"/>
          </a:xfrm>
          <a:prstGeom prst="rect">
            <a:avLst/>
          </a:prstGeom>
        </p:spPr>
      </p:pic>
      <p:sp>
        <p:nvSpPr>
          <p:cNvPr id="8" name="Text Placeholder 2"/>
          <p:cNvSpPr txBox="1">
            <a:spLocks/>
          </p:cNvSpPr>
          <p:nvPr/>
        </p:nvSpPr>
        <p:spPr bwMode="auto">
          <a:xfrm>
            <a:off x="609600" y="5403654"/>
            <a:ext cx="2286000" cy="4672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ts val="1000"/>
              </a:spcAft>
              <a:buClr>
                <a:schemeClr val="accent1"/>
              </a:buClr>
              <a:buSzPct val="85000"/>
              <a:buFont typeface="Wingdings 2" pitchFamily="18" charset="2"/>
              <a:buNone/>
              <a:defRPr sz="2000" kern="1200">
                <a:solidFill>
                  <a:srgbClr val="FFFFFF"/>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1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None/>
              <a:defRPr sz="1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None/>
              <a:defRPr sz="9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None/>
              <a:defRPr sz="9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algn="r">
              <a:spcBef>
                <a:spcPts val="0"/>
              </a:spcBef>
              <a:spcAft>
                <a:spcPts val="0"/>
              </a:spcAft>
              <a:buClr>
                <a:srgbClr val="4F81BD"/>
              </a:buClr>
            </a:pPr>
            <a:r>
              <a:rPr lang="en-US" sz="2400" dirty="0" smtClean="0"/>
              <a:t>All Done </a:t>
            </a:r>
          </a:p>
          <a:p>
            <a:pPr algn="r">
              <a:spcBef>
                <a:spcPts val="0"/>
              </a:spcBef>
              <a:spcAft>
                <a:spcPts val="0"/>
              </a:spcAft>
              <a:buClr>
                <a:srgbClr val="4F81BD"/>
              </a:buClr>
            </a:pPr>
            <a:r>
              <a:rPr lang="en-US" sz="2400" dirty="0"/>
              <a:t>4</a:t>
            </a:r>
            <a:r>
              <a:rPr lang="en-US" sz="2400" dirty="0" smtClean="0"/>
              <a:t>:00</a:t>
            </a:r>
            <a:endParaRPr lang="en-US" sz="2400" dirty="0"/>
          </a:p>
        </p:txBody>
      </p:sp>
      <p:sp>
        <p:nvSpPr>
          <p:cNvPr id="9" name="Text Placeholder 2"/>
          <p:cNvSpPr txBox="1">
            <a:spLocks/>
          </p:cNvSpPr>
          <p:nvPr/>
        </p:nvSpPr>
        <p:spPr bwMode="auto">
          <a:xfrm>
            <a:off x="609600" y="3195393"/>
            <a:ext cx="2286000" cy="5860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ts val="1000"/>
              </a:spcAft>
              <a:buClr>
                <a:schemeClr val="accent1"/>
              </a:buClr>
              <a:buSzPct val="85000"/>
              <a:buFont typeface="Wingdings 2" pitchFamily="18" charset="2"/>
              <a:buNone/>
              <a:defRPr sz="2000" kern="1200">
                <a:solidFill>
                  <a:srgbClr val="FFFFFF"/>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1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None/>
              <a:defRPr sz="1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None/>
              <a:defRPr sz="9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None/>
              <a:defRPr sz="9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algn="r">
              <a:spcBef>
                <a:spcPts val="0"/>
              </a:spcBef>
              <a:spcAft>
                <a:spcPts val="0"/>
              </a:spcAft>
              <a:buClr>
                <a:srgbClr val="4F81BD"/>
              </a:buClr>
            </a:pPr>
            <a:r>
              <a:rPr lang="en-US" sz="2400" dirty="0" smtClean="0"/>
              <a:t>Break </a:t>
            </a:r>
          </a:p>
          <a:p>
            <a:pPr algn="r">
              <a:spcBef>
                <a:spcPts val="0"/>
              </a:spcBef>
              <a:spcAft>
                <a:spcPts val="0"/>
              </a:spcAft>
              <a:buClr>
                <a:srgbClr val="4F81BD"/>
              </a:buClr>
            </a:pPr>
            <a:r>
              <a:rPr lang="en-US" sz="2400" dirty="0" smtClean="0"/>
              <a:t>~2:30</a:t>
            </a:r>
            <a:endParaRPr lang="en-US" sz="800" dirty="0"/>
          </a:p>
        </p:txBody>
      </p:sp>
      <p:graphicFrame>
        <p:nvGraphicFramePr>
          <p:cNvPr id="10" name="Table 9" title="Status Topic"/>
          <p:cNvGraphicFramePr>
            <a:graphicFrameLocks noGrp="1"/>
          </p:cNvGraphicFramePr>
          <p:nvPr>
            <p:extLst/>
          </p:nvPr>
        </p:nvGraphicFramePr>
        <p:xfrm>
          <a:off x="2971800" y="934598"/>
          <a:ext cx="6019800" cy="1112520"/>
        </p:xfrm>
        <a:graphic>
          <a:graphicData uri="http://schemas.openxmlformats.org/drawingml/2006/table">
            <a:tbl>
              <a:tblPr firstRow="1" bandRow="1">
                <a:tableStyleId>{5C22544A-7EE6-4342-B048-85BDC9FD1C3A}</a:tableStyleId>
              </a:tblPr>
              <a:tblGrid>
                <a:gridCol w="2006600"/>
                <a:gridCol w="2006600"/>
                <a:gridCol w="2006600"/>
              </a:tblGrid>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0" dirty="0" smtClean="0"/>
                        <a:t>Navigation</a:t>
                      </a:r>
                    </a:p>
                  </a:txBody>
                  <a:tcPr anchor="ctr"/>
                </a:tc>
                <a:tc>
                  <a:txBody>
                    <a:bodyPr/>
                    <a:lstStyle/>
                    <a:p>
                      <a:r>
                        <a:rPr lang="en-US" sz="1400" b="0" dirty="0" smtClean="0"/>
                        <a:t>ESI &amp; NI Status</a:t>
                      </a:r>
                      <a:endParaRPr lang="en-US" sz="1400" b="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Reference Letters</a:t>
                      </a:r>
                    </a:p>
                  </a:txBody>
                  <a:tcPr anchor="ctr"/>
                </a:tc>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0" dirty="0" smtClean="0"/>
                        <a:t>NIH Contacts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Review Assignments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Correspondence</a:t>
                      </a:r>
                    </a:p>
                  </a:txBody>
                  <a:tcPr anchor="ctr"/>
                </a:tc>
              </a:tr>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t>View </a:t>
                      </a:r>
                      <a:r>
                        <a:rPr lang="en-US" sz="1400" b="0" dirty="0" err="1" smtClean="0"/>
                        <a:t>NoA</a:t>
                      </a:r>
                      <a:endParaRPr lang="en-US" sz="1400" b="0" dirty="0" smtClean="0"/>
                    </a:p>
                  </a:txBody>
                  <a:tcPr anchor="ctr"/>
                </a:tc>
                <a:tc hMerge="1">
                  <a:txBody>
                    <a:bodyPr/>
                    <a:lstStyle/>
                    <a:p>
                      <a:endParaRPr lang="en-US" sz="1400" b="0" dirty="0"/>
                    </a:p>
                  </a:txBody>
                  <a:tcPr anchor="ctr"/>
                </a:tc>
                <a:tc hMerge="1">
                  <a:txBody>
                    <a:bodyPr/>
                    <a:lstStyle/>
                    <a:p>
                      <a:endParaRPr lang="en-US" sz="1400" b="0" dirty="0"/>
                    </a:p>
                  </a:txBody>
                  <a:tcPr anchor="ctr"/>
                </a:tc>
              </a:tr>
            </a:tbl>
          </a:graphicData>
        </a:graphic>
      </p:graphicFrame>
      <p:graphicFrame>
        <p:nvGraphicFramePr>
          <p:cNvPr id="11" name="Table 10" title="Account Administration Topics"/>
          <p:cNvGraphicFramePr>
            <a:graphicFrameLocks noGrp="1"/>
          </p:cNvGraphicFramePr>
          <p:nvPr>
            <p:extLst/>
          </p:nvPr>
        </p:nvGraphicFramePr>
        <p:xfrm>
          <a:off x="2971800" y="2419350"/>
          <a:ext cx="6019800" cy="741680"/>
        </p:xfrm>
        <a:graphic>
          <a:graphicData uri="http://schemas.openxmlformats.org/drawingml/2006/table">
            <a:tbl>
              <a:tblPr firstRow="1" bandRow="1">
                <a:tableStyleId>{5C22544A-7EE6-4342-B048-85BDC9FD1C3A}</a:tableStyleId>
              </a:tblPr>
              <a:tblGrid>
                <a:gridCol w="3009900"/>
                <a:gridCol w="3009900"/>
              </a:tblGrid>
              <a:tr h="370840">
                <a:tc>
                  <a:txBody>
                    <a:bodyPr/>
                    <a:lstStyle/>
                    <a:p>
                      <a:r>
                        <a:rPr lang="en-US" sz="1400" b="0" dirty="0" smtClean="0"/>
                        <a:t>Create &amp; Manage Accounts</a:t>
                      </a:r>
                      <a:endParaRPr lang="en-US" sz="1400" b="0" dirty="0"/>
                    </a:p>
                  </a:txBody>
                  <a:tcPr anchor="ctr"/>
                </a:tc>
                <a:tc>
                  <a:txBody>
                    <a:bodyPr/>
                    <a:lstStyle/>
                    <a:p>
                      <a:r>
                        <a:rPr lang="en-US" sz="1400" b="0" dirty="0" smtClean="0"/>
                        <a:t>Institutional</a:t>
                      </a:r>
                      <a:r>
                        <a:rPr lang="en-US" sz="1400" b="0" baseline="0" dirty="0" smtClean="0"/>
                        <a:t> &amp; Personal Profiles</a:t>
                      </a:r>
                      <a:endParaRPr lang="en-US" sz="1400" b="0" dirty="0"/>
                    </a:p>
                  </a:txBody>
                  <a:tcPr anchor="ctr"/>
                </a:tc>
              </a:tr>
              <a:tr h="370840">
                <a:tc>
                  <a:txBody>
                    <a:bodyPr/>
                    <a:lstStyle/>
                    <a:p>
                      <a:r>
                        <a:rPr lang="en-US" sz="1400" dirty="0" smtClean="0"/>
                        <a:t>Reference Letters</a:t>
                      </a:r>
                      <a:endParaRPr lang="en-US" sz="1400" dirty="0"/>
                    </a:p>
                  </a:txBody>
                  <a:tcPr anchor="ctr"/>
                </a:tc>
                <a:tc>
                  <a:txBody>
                    <a:bodyPr/>
                    <a:lstStyle/>
                    <a:p>
                      <a:r>
                        <a:rPr lang="en-US" sz="1400" dirty="0" smtClean="0"/>
                        <a:t>Managing Delegations</a:t>
                      </a:r>
                      <a:endParaRPr lang="en-US" sz="1400" dirty="0"/>
                    </a:p>
                  </a:txBody>
                  <a:tcPr anchor="ctr"/>
                </a:tc>
              </a:tr>
            </a:tbl>
          </a:graphicData>
        </a:graphic>
      </p:graphicFrame>
      <p:graphicFrame>
        <p:nvGraphicFramePr>
          <p:cNvPr id="13" name="Table 12" title="Key Features Topics"/>
          <p:cNvGraphicFramePr>
            <a:graphicFrameLocks noGrp="1"/>
          </p:cNvGraphicFramePr>
          <p:nvPr>
            <p:extLst>
              <p:ext uri="{D42A27DB-BD31-4B8C-83A1-F6EECF244321}">
                <p14:modId xmlns:p14="http://schemas.microsoft.com/office/powerpoint/2010/main" val="1493068346"/>
              </p:ext>
            </p:extLst>
          </p:nvPr>
        </p:nvGraphicFramePr>
        <p:xfrm>
          <a:off x="2971800" y="3617772"/>
          <a:ext cx="6019800" cy="2082800"/>
        </p:xfrm>
        <a:graphic>
          <a:graphicData uri="http://schemas.openxmlformats.org/drawingml/2006/table">
            <a:tbl>
              <a:tblPr firstRow="1" bandRow="1">
                <a:tableStyleId>{5C22544A-7EE6-4342-B048-85BDC9FD1C3A}</a:tableStyleId>
              </a:tblPr>
              <a:tblGrid>
                <a:gridCol w="3009900"/>
                <a:gridCol w="3009900"/>
              </a:tblGrid>
              <a:tr h="0">
                <a:tc>
                  <a:txBody>
                    <a:bodyPr/>
                    <a:lstStyle/>
                    <a:p>
                      <a:r>
                        <a:rPr lang="en-US" sz="1400" b="0" dirty="0" smtClean="0"/>
                        <a:t>Prior Approval</a:t>
                      </a:r>
                      <a:endParaRPr lang="en-US" sz="1400" b="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Just-In-Time (JIT)</a:t>
                      </a:r>
                    </a:p>
                  </a:txBody>
                  <a:tcPr anchor="ct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No Cost Extension (NCE)K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RPPR</a:t>
                      </a:r>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Admin Supplements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Closeout</a:t>
                      </a:r>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Final RPPR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Interim RPPR</a:t>
                      </a:r>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Federal Financial Report (FFR)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Financial Conflict of Interest (FCOI)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smtClean="0"/>
                    </a:p>
                  </a:txBody>
                  <a:tcPr anchor="ctr"/>
                </a:tc>
              </a:tr>
            </a:tbl>
          </a:graphicData>
        </a:graphic>
      </p:graphicFrame>
    </p:spTree>
    <p:extLst>
      <p:ext uri="{BB962C8B-B14F-4D97-AF65-F5344CB8AC3E}">
        <p14:creationId xmlns:p14="http://schemas.microsoft.com/office/powerpoint/2010/main" val="27038971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 - Tips</a:t>
            </a:r>
            <a:endParaRPr lang="en-US" dirty="0"/>
          </a:p>
        </p:txBody>
      </p:sp>
      <p:sp>
        <p:nvSpPr>
          <p:cNvPr id="3" name="Content Placeholder 2"/>
          <p:cNvSpPr>
            <a:spLocks noGrp="1"/>
          </p:cNvSpPr>
          <p:nvPr>
            <p:ph sz="quarter" idx="13"/>
          </p:nvPr>
        </p:nvSpPr>
        <p:spPr/>
        <p:txBody>
          <a:bodyPr/>
          <a:lstStyle/>
          <a:p>
            <a:r>
              <a:rPr lang="en-US" dirty="0"/>
              <a:t>Designate more than one Signing Official</a:t>
            </a:r>
          </a:p>
          <a:p>
            <a:pPr lvl="1"/>
            <a:r>
              <a:rPr lang="en-US" dirty="0"/>
              <a:t>Certain Commons actions can only be taken by users with the SO role and you will want a </a:t>
            </a:r>
            <a:r>
              <a:rPr lang="en-US" dirty="0" smtClean="0"/>
              <a:t>back-up</a:t>
            </a:r>
            <a:br>
              <a:rPr lang="en-US" dirty="0" smtClean="0"/>
            </a:br>
            <a:endParaRPr lang="en-US" dirty="0"/>
          </a:p>
          <a:p>
            <a:r>
              <a:rPr lang="en-US" dirty="0" smtClean="0"/>
              <a:t>Administrators </a:t>
            </a:r>
            <a:r>
              <a:rPr lang="en-US" dirty="0"/>
              <a:t>should always check to see if a user already has a Commons account before creating a </a:t>
            </a:r>
            <a:r>
              <a:rPr lang="en-US" dirty="0" smtClean="0"/>
              <a:t>new account with a scientific role</a:t>
            </a:r>
            <a:endParaRPr lang="en-US" dirty="0"/>
          </a:p>
          <a:p>
            <a:pPr lvl="1"/>
            <a:r>
              <a:rPr lang="en-US" dirty="0"/>
              <a:t>Ask the person if they already have an account, or search within the </a:t>
            </a:r>
            <a:r>
              <a:rPr lang="en-US" dirty="0" smtClean="0"/>
              <a:t>Commons</a:t>
            </a:r>
            <a:endParaRPr lang="en-US" dirty="0"/>
          </a:p>
          <a:p>
            <a:pPr lvl="2"/>
            <a:r>
              <a:rPr lang="en-US" dirty="0"/>
              <a:t>If a user already has an account with a different organization</a:t>
            </a:r>
            <a:r>
              <a:rPr lang="en-US" dirty="0" smtClean="0"/>
              <a:t>,</a:t>
            </a:r>
            <a:br>
              <a:rPr lang="en-US" dirty="0" smtClean="0"/>
            </a:br>
            <a:r>
              <a:rPr lang="en-US" dirty="0" smtClean="0"/>
              <a:t> </a:t>
            </a:r>
            <a:r>
              <a:rPr lang="en-US" dirty="0"/>
              <a:t>the SO should </a:t>
            </a:r>
            <a:r>
              <a:rPr lang="en-US" i="1" dirty="0"/>
              <a:t>affiliate</a:t>
            </a:r>
            <a:r>
              <a:rPr lang="en-US" dirty="0"/>
              <a:t> the existing account with the user’s </a:t>
            </a:r>
            <a:r>
              <a:rPr lang="en-US" dirty="0" smtClean="0"/>
              <a:t/>
            </a:r>
            <a:br>
              <a:rPr lang="en-US" dirty="0" smtClean="0"/>
            </a:br>
            <a:r>
              <a:rPr lang="en-US" dirty="0" smtClean="0"/>
              <a:t>new organization</a:t>
            </a:r>
          </a:p>
        </p:txBody>
      </p:sp>
      <p:pic>
        <p:nvPicPr>
          <p:cNvPr id="5" name="Picture 4" descr="String on finger reminder" titl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66475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 Passwords</a:t>
            </a:r>
            <a:endParaRPr lang="en-US" dirty="0"/>
          </a:p>
        </p:txBody>
      </p:sp>
      <p:sp>
        <p:nvSpPr>
          <p:cNvPr id="3" name="Content Placeholder 2"/>
          <p:cNvSpPr>
            <a:spLocks noGrp="1"/>
          </p:cNvSpPr>
          <p:nvPr>
            <p:ph sz="quarter" idx="13"/>
          </p:nvPr>
        </p:nvSpPr>
        <p:spPr>
          <a:xfrm>
            <a:off x="301752" y="1295400"/>
            <a:ext cx="8503920" cy="4797552"/>
          </a:xfrm>
        </p:spPr>
        <p:txBody>
          <a:bodyPr/>
          <a:lstStyle/>
          <a:p>
            <a:r>
              <a:rPr lang="en-US" sz="2000" dirty="0"/>
              <a:t>Password </a:t>
            </a:r>
            <a:r>
              <a:rPr lang="en-US" sz="2000" dirty="0" smtClean="0"/>
              <a:t>policy: </a:t>
            </a:r>
          </a:p>
          <a:p>
            <a:pPr lvl="1"/>
            <a:r>
              <a:rPr lang="en-US" sz="1800" dirty="0" smtClean="0">
                <a:hlinkClick r:id="rId2"/>
              </a:rPr>
              <a:t>http</a:t>
            </a:r>
            <a:r>
              <a:rPr lang="en-US" sz="1800" dirty="0">
                <a:hlinkClick r:id="rId2"/>
              </a:rPr>
              <a:t>://</a:t>
            </a:r>
            <a:r>
              <a:rPr lang="en-US" sz="1800" dirty="0" smtClean="0">
                <a:hlinkClick r:id="rId2"/>
              </a:rPr>
              <a:t>era.nih.gov/files/NIH_eRA_Password_Policy.pdf</a:t>
            </a:r>
            <a:r>
              <a:rPr lang="en-US" sz="1800" dirty="0" smtClean="0"/>
              <a:t>  </a:t>
            </a:r>
            <a:endParaRPr lang="en-US" sz="1800" dirty="0"/>
          </a:p>
          <a:p>
            <a:r>
              <a:rPr lang="en-US" sz="2000" dirty="0"/>
              <a:t>Passwords must:</a:t>
            </a:r>
          </a:p>
          <a:p>
            <a:pPr lvl="1"/>
            <a:r>
              <a:rPr lang="en-US" sz="1800" dirty="0" smtClean="0"/>
              <a:t>Contain </a:t>
            </a:r>
            <a:r>
              <a:rPr lang="en-US" sz="1800" dirty="0"/>
              <a:t>at least eight (8) </a:t>
            </a:r>
            <a:r>
              <a:rPr lang="en-US" sz="1800" dirty="0" smtClean="0"/>
              <a:t>characters: </a:t>
            </a:r>
            <a:r>
              <a:rPr lang="en-US" sz="1800" dirty="0" smtClean="0">
                <a:solidFill>
                  <a:srgbClr val="FF6600"/>
                </a:solidFill>
              </a:rPr>
              <a:t>no more than 16; </a:t>
            </a:r>
            <a:r>
              <a:rPr lang="en-US" sz="1800" dirty="0"/>
              <a:t>no blank spaces</a:t>
            </a:r>
          </a:p>
          <a:p>
            <a:pPr lvl="1"/>
            <a:r>
              <a:rPr lang="en-US" sz="1800" dirty="0"/>
              <a:t>C</a:t>
            </a:r>
            <a:r>
              <a:rPr lang="en-US" sz="1800" dirty="0" smtClean="0"/>
              <a:t>ontain </a:t>
            </a:r>
            <a:r>
              <a:rPr lang="en-US" sz="1800" dirty="0"/>
              <a:t>a </a:t>
            </a:r>
            <a:r>
              <a:rPr lang="en-US" sz="1800" dirty="0" smtClean="0"/>
              <a:t>combination of at least 3 of the following:</a:t>
            </a:r>
          </a:p>
          <a:p>
            <a:pPr lvl="2"/>
            <a:r>
              <a:rPr lang="en-US" sz="1600" dirty="0" smtClean="0"/>
              <a:t>Upper case letters</a:t>
            </a:r>
          </a:p>
          <a:p>
            <a:pPr lvl="2"/>
            <a:r>
              <a:rPr lang="en-US" sz="1600" dirty="0" smtClean="0"/>
              <a:t>Lower case letters</a:t>
            </a:r>
          </a:p>
          <a:p>
            <a:pPr lvl="2"/>
            <a:r>
              <a:rPr lang="en-US" sz="1600" dirty="0" smtClean="0"/>
              <a:t>Numbers, </a:t>
            </a:r>
            <a:r>
              <a:rPr lang="en-US" sz="1600" dirty="0" smtClean="0">
                <a:solidFill>
                  <a:srgbClr val="FF6600"/>
                </a:solidFill>
              </a:rPr>
              <a:t>not at beginning or end of the password</a:t>
            </a:r>
          </a:p>
          <a:p>
            <a:pPr lvl="2"/>
            <a:r>
              <a:rPr lang="en-US" sz="1600" dirty="0"/>
              <a:t>S</a:t>
            </a:r>
            <a:r>
              <a:rPr lang="en-US" sz="1600" dirty="0" smtClean="0"/>
              <a:t>pecial characters:  ! </a:t>
            </a:r>
            <a:r>
              <a:rPr lang="en-US" sz="1600" dirty="0"/>
              <a:t># $ % - _ = + &lt; </a:t>
            </a:r>
            <a:r>
              <a:rPr lang="en-US" sz="1600" dirty="0" smtClean="0"/>
              <a:t>&gt;</a:t>
            </a:r>
          </a:p>
          <a:p>
            <a:pPr lvl="2"/>
            <a:r>
              <a:rPr lang="en-US" sz="1600" dirty="0"/>
              <a:t>The following special characters are NOT allowed: @, &amp;, or a “period”</a:t>
            </a:r>
          </a:p>
          <a:p>
            <a:pPr lvl="1"/>
            <a:r>
              <a:rPr lang="en-US" sz="1800" dirty="0"/>
              <a:t>Not begin or end with a number</a:t>
            </a:r>
          </a:p>
          <a:p>
            <a:pPr lvl="1"/>
            <a:r>
              <a:rPr lang="en-US" sz="1800" dirty="0"/>
              <a:t>Not contain username</a:t>
            </a:r>
          </a:p>
          <a:p>
            <a:pPr lvl="1"/>
            <a:r>
              <a:rPr lang="en-US" sz="1800" dirty="0"/>
              <a:t>Not be reused within one (1) </a:t>
            </a:r>
            <a:r>
              <a:rPr lang="en-US" sz="1800" dirty="0" smtClean="0"/>
              <a:t>year, </a:t>
            </a:r>
            <a:r>
              <a:rPr lang="en-US" sz="1800" dirty="0" smtClean="0">
                <a:solidFill>
                  <a:srgbClr val="FF6600"/>
                </a:solidFill>
              </a:rPr>
              <a:t>or use last 24 passwords</a:t>
            </a:r>
            <a:endParaRPr lang="en-US" sz="1800" dirty="0">
              <a:solidFill>
                <a:srgbClr val="FF6600"/>
              </a:solidFill>
            </a:endParaRPr>
          </a:p>
          <a:p>
            <a:pPr lvl="1"/>
            <a:r>
              <a:rPr lang="en-US" sz="1800" dirty="0"/>
              <a:t>Be changed every 90 </a:t>
            </a:r>
            <a:r>
              <a:rPr lang="en-US" sz="1800" dirty="0" smtClean="0"/>
              <a:t>days</a:t>
            </a:r>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949297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eRA</a:t>
            </a:r>
            <a:r>
              <a:rPr lang="en-US" dirty="0" smtClean="0"/>
              <a:t> Commons Roles</a:t>
            </a:r>
            <a:endParaRPr lang="en-US" dirty="0"/>
          </a:p>
        </p:txBody>
      </p:sp>
      <p:sp>
        <p:nvSpPr>
          <p:cNvPr id="3" name="Content Placeholder 2"/>
          <p:cNvSpPr>
            <a:spLocks noGrp="1"/>
          </p:cNvSpPr>
          <p:nvPr>
            <p:ph sz="quarter" idx="13"/>
          </p:nvPr>
        </p:nvSpPr>
        <p:spPr>
          <a:xfrm>
            <a:off x="301752" y="1447800"/>
            <a:ext cx="8503920" cy="4873752"/>
          </a:xfrm>
        </p:spPr>
        <p:txBody>
          <a:bodyPr/>
          <a:lstStyle/>
          <a:p>
            <a:r>
              <a:rPr lang="en-US" dirty="0"/>
              <a:t>The functions that a user can perform in the Commons are based on the </a:t>
            </a:r>
            <a:r>
              <a:rPr lang="en-US" dirty="0" smtClean="0"/>
              <a:t>role(s) </a:t>
            </a:r>
            <a:r>
              <a:rPr lang="en-US" dirty="0"/>
              <a:t>assigned to his or her Commons </a:t>
            </a:r>
            <a:r>
              <a:rPr lang="en-US" dirty="0" smtClean="0"/>
              <a:t>account</a:t>
            </a:r>
            <a:br>
              <a:rPr lang="en-US" dirty="0" smtClean="0"/>
            </a:br>
            <a:endParaRPr lang="en-US" dirty="0" smtClean="0"/>
          </a:p>
          <a:p>
            <a:r>
              <a:rPr lang="en-US" dirty="0" smtClean="0"/>
              <a:t>Full</a:t>
            </a:r>
            <a:r>
              <a:rPr lang="en-US" dirty="0"/>
              <a:t>, printable list of eRA Commons roles: </a:t>
            </a:r>
          </a:p>
          <a:p>
            <a:pPr lvl="1"/>
            <a:r>
              <a:rPr lang="en-US" dirty="0">
                <a:hlinkClick r:id="rId2"/>
              </a:rPr>
              <a:t>http://era.nih.gov/files/eRA_Commons_Roles.pdf</a:t>
            </a:r>
            <a:r>
              <a:rPr lang="en-US" dirty="0"/>
              <a:t>  </a:t>
            </a:r>
          </a:p>
          <a:p>
            <a:pPr marL="0" indent="0">
              <a:buNone/>
            </a:pPr>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8446445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a:t>
            </a:r>
            <a:endParaRPr lang="en-US" dirty="0"/>
          </a:p>
        </p:txBody>
      </p:sp>
      <p:sp>
        <p:nvSpPr>
          <p:cNvPr id="3" name="Content Placeholder 2"/>
          <p:cNvSpPr>
            <a:spLocks noGrp="1"/>
          </p:cNvSpPr>
          <p:nvPr>
            <p:ph sz="quarter" idx="4294967295"/>
          </p:nvPr>
        </p:nvSpPr>
        <p:spPr>
          <a:xfrm>
            <a:off x="76200" y="1597269"/>
            <a:ext cx="3276600" cy="5105400"/>
          </a:xfrm>
        </p:spPr>
        <p:txBody>
          <a:bodyPr/>
          <a:lstStyle/>
          <a:p>
            <a:r>
              <a:rPr lang="en-US" sz="2400" dirty="0"/>
              <a:t>Administrative</a:t>
            </a:r>
          </a:p>
          <a:p>
            <a:pPr lvl="1"/>
            <a:r>
              <a:rPr lang="en-US" sz="2000" dirty="0"/>
              <a:t>AA – Account Administrator</a:t>
            </a:r>
          </a:p>
          <a:p>
            <a:pPr lvl="1"/>
            <a:r>
              <a:rPr lang="en-US" sz="2000" dirty="0"/>
              <a:t>AO – Administrative Official</a:t>
            </a:r>
          </a:p>
          <a:p>
            <a:pPr lvl="1"/>
            <a:r>
              <a:rPr lang="en-US" sz="2000" dirty="0"/>
              <a:t>ASST –</a:t>
            </a:r>
            <a:r>
              <a:rPr lang="en-US" sz="2000" dirty="0" smtClean="0"/>
              <a:t> </a:t>
            </a:r>
            <a:r>
              <a:rPr lang="en-US" sz="2000" dirty="0"/>
              <a:t>Assistant </a:t>
            </a:r>
          </a:p>
          <a:p>
            <a:pPr lvl="1"/>
            <a:r>
              <a:rPr lang="en-US" sz="2000" dirty="0"/>
              <a:t>BO – Business Official</a:t>
            </a:r>
          </a:p>
          <a:p>
            <a:pPr lvl="1"/>
            <a:r>
              <a:rPr lang="en-US" sz="2000" dirty="0"/>
              <a:t>SO – Signing </a:t>
            </a:r>
            <a:r>
              <a:rPr lang="en-US" sz="2000" dirty="0" smtClean="0"/>
              <a:t>Official</a:t>
            </a:r>
          </a:p>
          <a:p>
            <a:pPr lvl="1"/>
            <a:r>
              <a:rPr lang="en-US" sz="2000" dirty="0" smtClean="0"/>
              <a:t>ASSIST Access Maintainer Role</a:t>
            </a:r>
            <a:endParaRPr lang="en-US" sz="2000" dirty="0"/>
          </a:p>
        </p:txBody>
      </p:sp>
      <p:sp>
        <p:nvSpPr>
          <p:cNvPr id="4" name="Content Placeholder 3"/>
          <p:cNvSpPr>
            <a:spLocks noGrp="1"/>
          </p:cNvSpPr>
          <p:nvPr>
            <p:ph sz="quarter" idx="4294967295"/>
          </p:nvPr>
        </p:nvSpPr>
        <p:spPr>
          <a:xfrm>
            <a:off x="3011424" y="1601285"/>
            <a:ext cx="3273552" cy="5101384"/>
          </a:xfrm>
        </p:spPr>
        <p:txBody>
          <a:bodyPr/>
          <a:lstStyle/>
          <a:p>
            <a:r>
              <a:rPr lang="en-US" sz="2400" dirty="0"/>
              <a:t>Scientific</a:t>
            </a:r>
          </a:p>
          <a:p>
            <a:pPr lvl="1"/>
            <a:r>
              <a:rPr lang="en-US" sz="2000" dirty="0"/>
              <a:t>Graduate Student</a:t>
            </a:r>
          </a:p>
          <a:p>
            <a:pPr lvl="1"/>
            <a:r>
              <a:rPr lang="en-US" sz="2000" dirty="0"/>
              <a:t>IAR – Internet Assisted Review</a:t>
            </a:r>
          </a:p>
          <a:p>
            <a:pPr lvl="1"/>
            <a:r>
              <a:rPr lang="en-US" sz="2000" dirty="0" smtClean="0"/>
              <a:t>PI </a:t>
            </a:r>
            <a:r>
              <a:rPr lang="en-US" sz="2000" dirty="0"/>
              <a:t>- Principal Investigator</a:t>
            </a:r>
          </a:p>
          <a:p>
            <a:pPr lvl="1"/>
            <a:r>
              <a:rPr lang="en-US" sz="2000" dirty="0" smtClean="0"/>
              <a:t>Post-Doc </a:t>
            </a:r>
            <a:endParaRPr lang="en-US" sz="2000" dirty="0"/>
          </a:p>
          <a:p>
            <a:pPr lvl="1"/>
            <a:r>
              <a:rPr lang="en-US" sz="2000" dirty="0"/>
              <a:t>Project Personnel</a:t>
            </a:r>
          </a:p>
          <a:p>
            <a:pPr lvl="1"/>
            <a:r>
              <a:rPr lang="en-US" sz="2000" dirty="0" smtClean="0"/>
              <a:t>Scientist</a:t>
            </a:r>
            <a:endParaRPr lang="en-US" sz="2000" dirty="0"/>
          </a:p>
          <a:p>
            <a:pPr lvl="1"/>
            <a:r>
              <a:rPr lang="en-US" sz="2000" dirty="0"/>
              <a:t>Sponsor</a:t>
            </a:r>
          </a:p>
          <a:p>
            <a:pPr lvl="1"/>
            <a:r>
              <a:rPr lang="en-US" sz="2000" dirty="0" smtClean="0"/>
              <a:t>Trainee</a:t>
            </a:r>
          </a:p>
          <a:p>
            <a:pPr lvl="1"/>
            <a:r>
              <a:rPr lang="en-US" sz="2000" dirty="0" smtClean="0"/>
              <a:t>Undergraduate</a:t>
            </a:r>
            <a:endParaRPr lang="en-US" sz="2000" dirty="0"/>
          </a:p>
          <a:p>
            <a:pPr lvl="1"/>
            <a:endParaRPr lang="en-US" sz="2000" dirty="0" smtClean="0"/>
          </a:p>
          <a:p>
            <a:pPr lvl="1"/>
            <a:endParaRPr lang="en-US" sz="2000" dirty="0"/>
          </a:p>
        </p:txBody>
      </p:sp>
      <p:sp>
        <p:nvSpPr>
          <p:cNvPr id="11" name="TextBox 10"/>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
        <p:nvSpPr>
          <p:cNvPr id="12" name="Content Placeholder 2"/>
          <p:cNvSpPr txBox="1">
            <a:spLocks/>
          </p:cNvSpPr>
          <p:nvPr/>
        </p:nvSpPr>
        <p:spPr>
          <a:xfrm>
            <a:off x="5943600" y="1600200"/>
            <a:ext cx="3273552" cy="51054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400" dirty="0" smtClean="0"/>
              <a:t>Other</a:t>
            </a:r>
          </a:p>
          <a:p>
            <a:pPr lvl="1"/>
            <a:r>
              <a:rPr lang="en-US" sz="2000" dirty="0" smtClean="0"/>
              <a:t>FCOI (Financial Conflict of Interest)</a:t>
            </a:r>
          </a:p>
          <a:p>
            <a:pPr lvl="1"/>
            <a:r>
              <a:rPr lang="en-US" sz="2000" dirty="0" smtClean="0"/>
              <a:t>FCOI_ASST </a:t>
            </a:r>
          </a:p>
          <a:p>
            <a:pPr lvl="1"/>
            <a:r>
              <a:rPr lang="en-US" sz="2000" dirty="0" smtClean="0"/>
              <a:t>FCOI_VIEW</a:t>
            </a:r>
          </a:p>
          <a:p>
            <a:pPr lvl="1"/>
            <a:r>
              <a:rPr lang="en-US" sz="2000" dirty="0" smtClean="0"/>
              <a:t>FSR (Financial Status Reporter)</a:t>
            </a:r>
          </a:p>
          <a:p>
            <a:pPr lvl="1"/>
            <a:r>
              <a:rPr lang="en-US" sz="2000" dirty="0" smtClean="0"/>
              <a:t>PACR (Public Access Compliance Reporting)</a:t>
            </a:r>
          </a:p>
        </p:txBody>
      </p:sp>
      <p:grpSp>
        <p:nvGrpSpPr>
          <p:cNvPr id="13" name="Group 12" descr="Roles stickmen " title="image"/>
          <p:cNvGrpSpPr/>
          <p:nvPr/>
        </p:nvGrpSpPr>
        <p:grpSpPr>
          <a:xfrm>
            <a:off x="6705600" y="0"/>
            <a:ext cx="2307180" cy="1752600"/>
            <a:chOff x="4495800" y="1298910"/>
            <a:chExt cx="2696848" cy="2286000"/>
          </a:xfrm>
        </p:grpSpPr>
        <p:pic>
          <p:nvPicPr>
            <p:cNvPr id="14" name="Picture 13" descr="roles stickm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298910"/>
              <a:ext cx="2696848" cy="2286000"/>
            </a:xfrm>
            <a:prstGeom prst="rect">
              <a:avLst/>
            </a:prstGeom>
          </p:spPr>
        </p:pic>
        <p:sp>
          <p:nvSpPr>
            <p:cNvPr id="15" name="TextBox 14"/>
            <p:cNvSpPr txBox="1"/>
            <p:nvPr/>
          </p:nvSpPr>
          <p:spPr>
            <a:xfrm rot="20193527">
              <a:off x="4604186" y="1668124"/>
              <a:ext cx="407484" cy="276999"/>
            </a:xfrm>
            <a:prstGeom prst="rect">
              <a:avLst/>
            </a:prstGeom>
            <a:noFill/>
          </p:spPr>
          <p:txBody>
            <a:bodyPr wrap="none" rtlCol="0">
              <a:spAutoFit/>
            </a:bodyPr>
            <a:lstStyle/>
            <a:p>
              <a:r>
                <a:rPr lang="en-US" sz="1200" b="1" dirty="0" smtClean="0"/>
                <a:t>SO</a:t>
              </a:r>
              <a:endParaRPr lang="en-US" sz="1200" b="1" dirty="0"/>
            </a:p>
          </p:txBody>
        </p:sp>
        <p:sp>
          <p:nvSpPr>
            <p:cNvPr id="16" name="TextBox 15"/>
            <p:cNvSpPr txBox="1"/>
            <p:nvPr/>
          </p:nvSpPr>
          <p:spPr>
            <a:xfrm rot="1641832">
              <a:off x="6530148" y="1668123"/>
              <a:ext cx="415498" cy="276999"/>
            </a:xfrm>
            <a:prstGeom prst="rect">
              <a:avLst/>
            </a:prstGeom>
            <a:noFill/>
          </p:spPr>
          <p:txBody>
            <a:bodyPr wrap="none" rtlCol="0">
              <a:spAutoFit/>
            </a:bodyPr>
            <a:lstStyle/>
            <a:p>
              <a:r>
                <a:rPr lang="en-US" sz="1200" b="1" dirty="0"/>
                <a:t>A</a:t>
              </a:r>
              <a:r>
                <a:rPr lang="en-US" sz="1200" b="1" dirty="0" smtClean="0"/>
                <a:t>O</a:t>
              </a:r>
              <a:endParaRPr lang="en-US" sz="1200" b="1" dirty="0"/>
            </a:p>
          </p:txBody>
        </p:sp>
        <p:sp>
          <p:nvSpPr>
            <p:cNvPr id="17" name="TextBox 16"/>
            <p:cNvSpPr txBox="1"/>
            <p:nvPr/>
          </p:nvSpPr>
          <p:spPr>
            <a:xfrm rot="21423966">
              <a:off x="5441562" y="1428307"/>
              <a:ext cx="330540" cy="276999"/>
            </a:xfrm>
            <a:prstGeom prst="rect">
              <a:avLst/>
            </a:prstGeom>
            <a:noFill/>
          </p:spPr>
          <p:txBody>
            <a:bodyPr wrap="none" rtlCol="0">
              <a:spAutoFit/>
            </a:bodyPr>
            <a:lstStyle/>
            <a:p>
              <a:r>
                <a:rPr lang="en-US" sz="1200" b="1" dirty="0" smtClean="0"/>
                <a:t>PI</a:t>
              </a:r>
              <a:endParaRPr lang="en-US" sz="1200" b="1" dirty="0"/>
            </a:p>
          </p:txBody>
        </p:sp>
        <p:sp>
          <p:nvSpPr>
            <p:cNvPr id="18" name="TextBox 17"/>
            <p:cNvSpPr txBox="1"/>
            <p:nvPr/>
          </p:nvSpPr>
          <p:spPr>
            <a:xfrm rot="20544353">
              <a:off x="4987408" y="1532213"/>
              <a:ext cx="449162" cy="276999"/>
            </a:xfrm>
            <a:prstGeom prst="rect">
              <a:avLst/>
            </a:prstGeom>
            <a:noFill/>
          </p:spPr>
          <p:txBody>
            <a:bodyPr wrap="none" rtlCol="0">
              <a:spAutoFit/>
            </a:bodyPr>
            <a:lstStyle/>
            <a:p>
              <a:r>
                <a:rPr lang="en-US" sz="1200" b="1" dirty="0" smtClean="0"/>
                <a:t>IAR</a:t>
              </a:r>
              <a:endParaRPr lang="en-US" sz="1200" b="1" dirty="0"/>
            </a:p>
          </p:txBody>
        </p:sp>
        <p:sp>
          <p:nvSpPr>
            <p:cNvPr id="19" name="TextBox 18"/>
            <p:cNvSpPr txBox="1"/>
            <p:nvPr/>
          </p:nvSpPr>
          <p:spPr>
            <a:xfrm rot="281189">
              <a:off x="5709371" y="1436146"/>
              <a:ext cx="405880" cy="276999"/>
            </a:xfrm>
            <a:prstGeom prst="rect">
              <a:avLst/>
            </a:prstGeom>
            <a:noFill/>
          </p:spPr>
          <p:txBody>
            <a:bodyPr wrap="none" rtlCol="0">
              <a:spAutoFit/>
            </a:bodyPr>
            <a:lstStyle/>
            <a:p>
              <a:r>
                <a:rPr lang="en-US" sz="1200" b="1" dirty="0" smtClean="0"/>
                <a:t>AA</a:t>
              </a:r>
              <a:endParaRPr lang="en-US" sz="1200" b="1" dirty="0"/>
            </a:p>
          </p:txBody>
        </p:sp>
        <p:sp>
          <p:nvSpPr>
            <p:cNvPr id="20" name="TextBox 19"/>
            <p:cNvSpPr txBox="1"/>
            <p:nvPr/>
          </p:nvSpPr>
          <p:spPr>
            <a:xfrm rot="1007231">
              <a:off x="6084067" y="1508171"/>
              <a:ext cx="492443" cy="276999"/>
            </a:xfrm>
            <a:prstGeom prst="rect">
              <a:avLst/>
            </a:prstGeom>
            <a:noFill/>
          </p:spPr>
          <p:txBody>
            <a:bodyPr wrap="none" rtlCol="0">
              <a:spAutoFit/>
            </a:bodyPr>
            <a:lstStyle/>
            <a:p>
              <a:r>
                <a:rPr lang="en-US" sz="1200" b="1" dirty="0" smtClean="0"/>
                <a:t>FSR</a:t>
              </a:r>
              <a:endParaRPr lang="en-US" sz="1200" b="1" dirty="0"/>
            </a:p>
          </p:txBody>
        </p:sp>
      </p:grpSp>
      <p:sp>
        <p:nvSpPr>
          <p:cNvPr id="5" name="Rounded Rectangle 4"/>
          <p:cNvSpPr/>
          <p:nvPr/>
        </p:nvSpPr>
        <p:spPr>
          <a:xfrm>
            <a:off x="301625" y="4419600"/>
            <a:ext cx="2365375" cy="838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01625" y="5420284"/>
            <a:ext cx="2365375" cy="369332"/>
          </a:xfrm>
          <a:prstGeom prst="rect">
            <a:avLst/>
          </a:prstGeom>
          <a:solidFill>
            <a:srgbClr val="FFFFCC"/>
          </a:solidFill>
          <a:ln w="28575">
            <a:solidFill>
              <a:srgbClr val="FF0000"/>
            </a:solidFill>
          </a:ln>
        </p:spPr>
        <p:txBody>
          <a:bodyPr wrap="square" rtlCol="0">
            <a:spAutoFit/>
          </a:bodyPr>
          <a:lstStyle/>
          <a:p>
            <a:pPr algn="ctr"/>
            <a:r>
              <a:rPr lang="en-US" dirty="0" smtClean="0"/>
              <a:t>NEW! </a:t>
            </a:r>
            <a:endParaRPr lang="en-US" dirty="0"/>
          </a:p>
        </p:txBody>
      </p:sp>
      <p:sp>
        <p:nvSpPr>
          <p:cNvPr id="22" name="TextBox 21"/>
          <p:cNvSpPr txBox="1"/>
          <p:nvPr/>
        </p:nvSpPr>
        <p:spPr>
          <a:xfrm>
            <a:off x="301625" y="5955268"/>
            <a:ext cx="8004176" cy="369332"/>
          </a:xfrm>
          <a:prstGeom prst="rect">
            <a:avLst/>
          </a:prstGeom>
          <a:solidFill>
            <a:srgbClr val="FFFFCC"/>
          </a:solidFill>
          <a:ln w="28575">
            <a:solidFill>
              <a:srgbClr val="FF0000"/>
            </a:solidFill>
          </a:ln>
        </p:spPr>
        <p:txBody>
          <a:bodyPr wrap="square" rtlCol="0">
            <a:spAutoFit/>
          </a:bodyPr>
          <a:lstStyle/>
          <a:p>
            <a:r>
              <a:rPr lang="en-US" dirty="0" smtClean="0"/>
              <a:t>Permits user to manage access to all ASSIST applications in their institution. </a:t>
            </a:r>
            <a:endParaRPr lang="en-US" dirty="0"/>
          </a:p>
        </p:txBody>
      </p:sp>
    </p:spTree>
    <p:extLst>
      <p:ext uri="{BB962C8B-B14F-4D97-AF65-F5344CB8AC3E}">
        <p14:creationId xmlns:p14="http://schemas.microsoft.com/office/powerpoint/2010/main" val="303968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 Tips</a:t>
            </a:r>
            <a:endParaRPr lang="en-US" dirty="0"/>
          </a:p>
        </p:txBody>
      </p:sp>
      <p:sp>
        <p:nvSpPr>
          <p:cNvPr id="3" name="Content Placeholder 2"/>
          <p:cNvSpPr>
            <a:spLocks noGrp="1"/>
          </p:cNvSpPr>
          <p:nvPr>
            <p:ph sz="quarter" idx="13"/>
          </p:nvPr>
        </p:nvSpPr>
        <p:spPr/>
        <p:txBody>
          <a:bodyPr/>
          <a:lstStyle/>
          <a:p>
            <a:r>
              <a:rPr lang="en-US" dirty="0"/>
              <a:t>Don’t combine scientific roles with administrative or other roles on the same account</a:t>
            </a:r>
          </a:p>
          <a:p>
            <a:pPr lvl="1"/>
            <a:r>
              <a:rPr lang="en-US" dirty="0"/>
              <a:t>Other combinations </a:t>
            </a:r>
            <a:r>
              <a:rPr lang="en-US" dirty="0" smtClean="0"/>
              <a:t>are fine </a:t>
            </a:r>
            <a:r>
              <a:rPr lang="en-US" dirty="0"/>
              <a:t>(e.g., PI and IAR; AO and FSR</a:t>
            </a:r>
            <a:r>
              <a:rPr lang="en-US" dirty="0" smtClean="0"/>
              <a:t>)</a:t>
            </a:r>
          </a:p>
          <a:p>
            <a:pPr lvl="1"/>
            <a:r>
              <a:rPr lang="en-US" dirty="0"/>
              <a:t>A person needing </a:t>
            </a:r>
            <a:r>
              <a:rPr lang="en-US" dirty="0" smtClean="0"/>
              <a:t>both scientific </a:t>
            </a:r>
            <a:r>
              <a:rPr lang="en-US" dirty="0"/>
              <a:t>and administrative roles should have two separate accounts (one for </a:t>
            </a:r>
            <a:r>
              <a:rPr lang="en-US" dirty="0" smtClean="0"/>
              <a:t>scientific roles and another for other roles)</a:t>
            </a:r>
            <a:endParaRPr lang="en-US" dirty="0"/>
          </a:p>
        </p:txBody>
      </p:sp>
      <p:pic>
        <p:nvPicPr>
          <p:cNvPr id="5" name="Picture 4" descr="reminder string on finger" titl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7117826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sz="quarter" idx="13"/>
          </p:nvPr>
        </p:nvSpPr>
        <p:spPr/>
        <p:txBody>
          <a:bodyPr/>
          <a:lstStyle/>
          <a:p>
            <a:r>
              <a:rPr lang="en-US" dirty="0" smtClean="0"/>
              <a:t>Four Tutorial Videos on Registration and Account Creation</a:t>
            </a:r>
          </a:p>
          <a:p>
            <a:pPr lvl="1"/>
            <a:r>
              <a:rPr lang="en-US" dirty="0" smtClean="0"/>
              <a:t>Institutional Registration: How to Register an Institution</a:t>
            </a:r>
          </a:p>
          <a:p>
            <a:pPr lvl="1"/>
            <a:r>
              <a:rPr lang="en-US" dirty="0" smtClean="0"/>
              <a:t>How Signing Officials (SOs) Create Accounts</a:t>
            </a:r>
          </a:p>
          <a:p>
            <a:pPr lvl="1"/>
            <a:r>
              <a:rPr lang="en-US" dirty="0" smtClean="0"/>
              <a:t>How Trainees Get Accounts</a:t>
            </a:r>
          </a:p>
          <a:p>
            <a:pPr lvl="1"/>
            <a:r>
              <a:rPr lang="en-US" dirty="0" smtClean="0"/>
              <a:t>How Scholars Register in eRA Commons</a:t>
            </a:r>
          </a:p>
          <a:p>
            <a:pPr marL="274638" lvl="1" indent="0">
              <a:buNone/>
            </a:pPr>
            <a:endParaRPr lang="en-US" dirty="0"/>
          </a:p>
          <a:p>
            <a:pPr marL="274638" lvl="1" indent="0">
              <a:buNone/>
            </a:pPr>
            <a:r>
              <a:rPr lang="en-US" dirty="0" smtClean="0"/>
              <a:t>Access all the eRA Videos at:</a:t>
            </a:r>
          </a:p>
          <a:p>
            <a:pPr marL="274638" lvl="1" indent="0">
              <a:buNone/>
            </a:pPr>
            <a:r>
              <a:rPr lang="en-US" dirty="0">
                <a:hlinkClick r:id="rId2" tooltip="eRA Videos"/>
              </a:rPr>
              <a:t>http://era.nih.gov/era_training/era_videos.cfm</a:t>
            </a:r>
            <a:endParaRPr lang="en-US" dirty="0"/>
          </a:p>
        </p:txBody>
      </p:sp>
      <p:pic>
        <p:nvPicPr>
          <p:cNvPr id="5" name="Picture 4" descr="reminder string on finger"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5639774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eRA Commons </a:t>
            </a:r>
            <a:br>
              <a:rPr lang="en-US" dirty="0" smtClean="0"/>
            </a:br>
            <a:r>
              <a:rPr lang="en-US" dirty="0" smtClean="0"/>
              <a:t>Account Administration</a:t>
            </a:r>
            <a:endParaRPr lang="en-US" dirty="0"/>
          </a:p>
        </p:txBody>
      </p:sp>
      <p:sp>
        <p:nvSpPr>
          <p:cNvPr id="3" name="Text Placeholder 2"/>
          <p:cNvSpPr>
            <a:spLocks noGrp="1"/>
          </p:cNvSpPr>
          <p:nvPr>
            <p:ph type="body" idx="1"/>
          </p:nvPr>
        </p:nvSpPr>
        <p:spPr>
          <a:xfrm>
            <a:off x="152400" y="2743200"/>
            <a:ext cx="8839200" cy="3124200"/>
          </a:xfrm>
        </p:spPr>
        <p:txBody>
          <a:bodyPr/>
          <a:lstStyle/>
          <a:p>
            <a:pPr marL="0" indent="0"/>
            <a:r>
              <a:rPr lang="en-US" dirty="0" smtClean="0"/>
              <a:t>Institutional Profiles (</a:t>
            </a:r>
            <a:r>
              <a:rPr lang="en-US" dirty="0" err="1" smtClean="0"/>
              <a:t>Ipf</a:t>
            </a:r>
            <a:r>
              <a:rPr lang="en-US" dirty="0" smtClean="0"/>
              <a:t>)</a:t>
            </a:r>
          </a:p>
          <a:p>
            <a:pPr marL="0" indent="0"/>
            <a:r>
              <a:rPr lang="en-US" dirty="0" smtClean="0"/>
              <a:t>&amp; </a:t>
            </a:r>
          </a:p>
          <a:p>
            <a:pPr marL="0" indent="0"/>
            <a:r>
              <a:rPr lang="en-US" dirty="0" smtClean="0"/>
              <a:t>Personal Profiles (PPF)</a:t>
            </a:r>
            <a:endParaRPr lang="en-US" dirty="0"/>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29787978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514600" cy="1295400"/>
          </a:xfrm>
        </p:spPr>
        <p:txBody>
          <a:bodyPr/>
          <a:lstStyle/>
          <a:p>
            <a:r>
              <a:rPr lang="en-US" dirty="0" smtClean="0"/>
              <a:t>Institutional Profile File (IPF)</a:t>
            </a:r>
            <a:endParaRPr lang="en-US" dirty="0"/>
          </a:p>
        </p:txBody>
      </p:sp>
      <p:sp>
        <p:nvSpPr>
          <p:cNvPr id="3" name="Text Placeholder 2"/>
          <p:cNvSpPr>
            <a:spLocks noGrp="1"/>
          </p:cNvSpPr>
          <p:nvPr>
            <p:ph type="body" idx="1"/>
          </p:nvPr>
        </p:nvSpPr>
        <p:spPr/>
        <p:txBody>
          <a:bodyPr/>
          <a:lstStyle/>
          <a:p>
            <a:r>
              <a:rPr lang="en-US" dirty="0" smtClean="0"/>
              <a:t>Central </a:t>
            </a:r>
            <a:r>
              <a:rPr lang="en-US" dirty="0"/>
              <a:t>repository </a:t>
            </a:r>
            <a:r>
              <a:rPr lang="en-US" dirty="0" smtClean="0"/>
              <a:t>for registered organization information </a:t>
            </a:r>
            <a:endParaRPr lang="en-US" dirty="0"/>
          </a:p>
        </p:txBody>
      </p:sp>
      <p:sp>
        <p:nvSpPr>
          <p:cNvPr id="4" name="Content Placeholder 3"/>
          <p:cNvSpPr>
            <a:spLocks noGrp="1"/>
          </p:cNvSpPr>
          <p:nvPr>
            <p:ph sz="quarter" idx="13"/>
          </p:nvPr>
        </p:nvSpPr>
        <p:spPr/>
        <p:txBody>
          <a:bodyPr/>
          <a:lstStyle/>
          <a:p>
            <a:r>
              <a:rPr lang="en-US" dirty="0" smtClean="0"/>
              <a:t>Each </a:t>
            </a:r>
            <a:r>
              <a:rPr lang="en-US" dirty="0"/>
              <a:t>organization establishes and maintains their organization’s profile </a:t>
            </a:r>
            <a:r>
              <a:rPr lang="en-US" dirty="0" smtClean="0"/>
              <a:t>data</a:t>
            </a:r>
          </a:p>
          <a:p>
            <a:r>
              <a:rPr lang="en-US" dirty="0" smtClean="0"/>
              <a:t>Depending </a:t>
            </a:r>
            <a:r>
              <a:rPr lang="en-US" dirty="0"/>
              <a:t>on their </a:t>
            </a:r>
            <a:r>
              <a:rPr lang="en-US" dirty="0" smtClean="0"/>
              <a:t>role, </a:t>
            </a:r>
            <a:r>
              <a:rPr lang="en-US" dirty="0"/>
              <a:t>users can view and/or update Institution Profile </a:t>
            </a:r>
            <a:r>
              <a:rPr lang="en-US" dirty="0" smtClean="0"/>
              <a:t>information</a:t>
            </a:r>
            <a:endParaRPr lang="en-US" dirty="0"/>
          </a:p>
          <a:p>
            <a:pPr lvl="1"/>
            <a:r>
              <a:rPr lang="en-US" dirty="0"/>
              <a:t>Only SOs can edit IPF </a:t>
            </a:r>
            <a:r>
              <a:rPr lang="en-US" dirty="0" smtClean="0"/>
              <a:t>information</a:t>
            </a:r>
            <a:endParaRPr lang="en-US" dirty="0"/>
          </a:p>
          <a:p>
            <a:pPr lvl="1"/>
            <a:r>
              <a:rPr lang="en-US" dirty="0" smtClean="0"/>
              <a:t>IPF </a:t>
            </a:r>
            <a:r>
              <a:rPr lang="en-US" dirty="0"/>
              <a:t>displayed as a read-only page for users with all other Commons </a:t>
            </a:r>
            <a:r>
              <a:rPr lang="en-US" dirty="0" smtClean="0"/>
              <a:t>roles</a:t>
            </a:r>
          </a:p>
          <a:p>
            <a:pPr lvl="1"/>
            <a:r>
              <a:rPr lang="en-US" dirty="0" smtClean="0"/>
              <a:t>Includes two sections: Basic and Assurances &amp; Certifications</a:t>
            </a:r>
          </a:p>
        </p:txBody>
      </p:sp>
      <p:sp>
        <p:nvSpPr>
          <p:cNvPr id="6" name="Text Box 8"/>
          <p:cNvSpPr txBox="1">
            <a:spLocks noChangeArrowheads="1"/>
          </p:cNvSpPr>
          <p:nvPr/>
        </p:nvSpPr>
        <p:spPr bwMode="auto">
          <a:xfrm>
            <a:off x="1371600" y="5715000"/>
            <a:ext cx="6629400" cy="800213"/>
          </a:xfrm>
          <a:prstGeom prst="rect">
            <a:avLst/>
          </a:prstGeom>
          <a:solidFill>
            <a:srgbClr val="FFFF66"/>
          </a:solidFill>
          <a:ln w="25400">
            <a:noFill/>
            <a:miter lim="800000"/>
            <a:headEnd/>
            <a:tailEnd/>
          </a:ln>
        </p:spPr>
        <p:txBody>
          <a:bodyPr wrap="square" lIns="91433" tIns="45717" rIns="91433" bIns="45717">
            <a:spAutoFit/>
          </a:bodyPr>
          <a:lstStyle/>
          <a:p>
            <a:pPr algn="ctr" eaLnBrk="0" fontAlgn="base" hangingPunct="0">
              <a:spcBef>
                <a:spcPct val="50000"/>
              </a:spcBef>
              <a:spcAft>
                <a:spcPct val="0"/>
              </a:spcAft>
            </a:pPr>
            <a:r>
              <a:rPr lang="en-US" sz="2400" b="1" dirty="0">
                <a:solidFill>
                  <a:srgbClr val="002060"/>
                </a:solidFill>
                <a:latin typeface="Arial" pitchFamily="34" charset="0"/>
                <a:cs typeface="Arial" charset="0"/>
              </a:rPr>
              <a:t>Terminology Check: </a:t>
            </a:r>
            <a:r>
              <a:rPr lang="en-US" sz="2200" b="1" dirty="0">
                <a:solidFill>
                  <a:srgbClr val="C0504D"/>
                </a:solidFill>
                <a:latin typeface="Arial" pitchFamily="34" charset="0"/>
                <a:cs typeface="Arial" charset="0"/>
              </a:rPr>
              <a:t/>
            </a:r>
            <a:br>
              <a:rPr lang="en-US" sz="2200" b="1" dirty="0">
                <a:solidFill>
                  <a:srgbClr val="C0504D"/>
                </a:solidFill>
                <a:latin typeface="Arial" pitchFamily="34" charset="0"/>
                <a:cs typeface="Arial" charset="0"/>
              </a:rPr>
            </a:br>
            <a:r>
              <a:rPr lang="en-US" sz="2200" b="1" dirty="0">
                <a:solidFill>
                  <a:srgbClr val="C0504D"/>
                </a:solidFill>
                <a:latin typeface="Arial" pitchFamily="34" charset="0"/>
                <a:cs typeface="Arial" charset="0"/>
              </a:rPr>
              <a:t>‘Organization’ = ‘Institution’ = ‘Entity’</a:t>
            </a:r>
          </a:p>
        </p:txBody>
      </p:sp>
      <p:pic>
        <p:nvPicPr>
          <p:cNvPr id="7" name="Picture 6" descr="Institution" titl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67" y="3974307"/>
            <a:ext cx="2773067" cy="2502693"/>
          </a:xfrm>
          <a:prstGeom prst="rect">
            <a:avLst/>
          </a:prstGeom>
        </p:spPr>
      </p:pic>
      <p:sp>
        <p:nvSpPr>
          <p:cNvPr id="9" name="TextBox 8"/>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683613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IPF - Basic</a:t>
            </a:r>
            <a:endParaRPr lang="en-US" dirty="0"/>
          </a:p>
        </p:txBody>
      </p:sp>
      <p:sp>
        <p:nvSpPr>
          <p:cNvPr id="3" name="Content Placeholder 2"/>
          <p:cNvSpPr>
            <a:spLocks noGrp="1"/>
          </p:cNvSpPr>
          <p:nvPr>
            <p:ph sz="quarter" idx="13"/>
          </p:nvPr>
        </p:nvSpPr>
        <p:spPr>
          <a:xfrm>
            <a:off x="301752" y="1447800"/>
            <a:ext cx="8503920" cy="4572000"/>
          </a:xfrm>
        </p:spPr>
        <p:txBody>
          <a:bodyPr/>
          <a:lstStyle/>
          <a:p>
            <a:pPr marL="0" indent="0">
              <a:buNone/>
            </a:pPr>
            <a:r>
              <a:rPr lang="en-US" dirty="0" smtClean="0"/>
              <a:t>Basic: general </a:t>
            </a:r>
            <a:r>
              <a:rPr lang="en-US" dirty="0"/>
              <a:t>information about the institution</a:t>
            </a:r>
            <a:endParaRPr lang="en-US" dirty="0" smtClean="0"/>
          </a:p>
          <a:p>
            <a:pPr lvl="1"/>
            <a:r>
              <a:rPr lang="en-US" dirty="0"/>
              <a:t>N</a:t>
            </a:r>
            <a:r>
              <a:rPr lang="en-US" dirty="0" smtClean="0"/>
              <a:t>ame</a:t>
            </a:r>
            <a:r>
              <a:rPr lang="en-US" dirty="0"/>
              <a:t>, address, Institution Contact information, list of Signing Officials, etc.</a:t>
            </a:r>
          </a:p>
          <a:p>
            <a:pPr marL="0" indent="0">
              <a:buNone/>
            </a:pPr>
            <a:endParaRPr lang="en-US" dirty="0"/>
          </a:p>
        </p:txBody>
      </p:sp>
      <p:pic>
        <p:nvPicPr>
          <p:cNvPr id="2050" name="Picture 2" title="IPF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67000" y="2361203"/>
            <a:ext cx="5867399" cy="42256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descr="SO edit box"/>
          <p:cNvGrpSpPr/>
          <p:nvPr/>
        </p:nvGrpSpPr>
        <p:grpSpPr>
          <a:xfrm>
            <a:off x="6248400" y="2609850"/>
            <a:ext cx="2667000" cy="1497747"/>
            <a:chOff x="6248400" y="2609850"/>
            <a:chExt cx="2667000" cy="1497747"/>
          </a:xfrm>
        </p:grpSpPr>
        <p:sp>
          <p:nvSpPr>
            <p:cNvPr id="6" name="Rectangle 5"/>
            <p:cNvSpPr>
              <a:spLocks noChangeArrowheads="1"/>
            </p:cNvSpPr>
            <p:nvPr/>
          </p:nvSpPr>
          <p:spPr bwMode="auto">
            <a:xfrm>
              <a:off x="8162925" y="2609850"/>
              <a:ext cx="304800" cy="190500"/>
            </a:xfrm>
            <a:prstGeom prst="rect">
              <a:avLst/>
            </a:prstGeom>
            <a:noFill/>
            <a:ln w="28575">
              <a:solidFill>
                <a:srgbClr val="CC3300"/>
              </a:solidFill>
              <a:miter lim="800000"/>
              <a:headEnd/>
              <a:tailEnd/>
            </a:ln>
          </p:spPr>
          <p:txBody>
            <a:bodyPr wrap="none" anchor="ctr"/>
            <a:lstStyle/>
            <a:p>
              <a:endParaRPr lang="en-US"/>
            </a:p>
          </p:txBody>
        </p:sp>
        <p:sp>
          <p:nvSpPr>
            <p:cNvPr id="7" name="Line 5"/>
            <p:cNvSpPr>
              <a:spLocks noChangeShapeType="1"/>
            </p:cNvSpPr>
            <p:nvPr/>
          </p:nvSpPr>
          <p:spPr bwMode="auto">
            <a:xfrm flipV="1">
              <a:off x="7848600" y="2800349"/>
              <a:ext cx="314325" cy="536705"/>
            </a:xfrm>
            <a:prstGeom prst="line">
              <a:avLst/>
            </a:prstGeom>
            <a:noFill/>
            <a:ln w="38100">
              <a:solidFill>
                <a:srgbClr val="CC3300"/>
              </a:solidFill>
              <a:round/>
              <a:headEnd/>
              <a:tailEnd type="triangle" w="med" len="med"/>
            </a:ln>
          </p:spPr>
          <p:txBody>
            <a:bodyPr/>
            <a:lstStyle/>
            <a:p>
              <a:endParaRPr lang="en-US"/>
            </a:p>
          </p:txBody>
        </p:sp>
        <p:sp>
          <p:nvSpPr>
            <p:cNvPr id="8" name="Text Box 4"/>
            <p:cNvSpPr txBox="1">
              <a:spLocks noChangeArrowheads="1"/>
            </p:cNvSpPr>
            <p:nvPr/>
          </p:nvSpPr>
          <p:spPr bwMode="auto">
            <a:xfrm>
              <a:off x="6248400" y="3276600"/>
              <a:ext cx="2667000" cy="830997"/>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smtClean="0">
                  <a:solidFill>
                    <a:schemeClr val="accent2"/>
                  </a:solidFill>
                  <a:latin typeface="+mn-lt"/>
                </a:rPr>
                <a:t>Only SOs can edit Institution Profile</a:t>
              </a:r>
              <a:endParaRPr lang="en-US" sz="2400" dirty="0">
                <a:solidFill>
                  <a:schemeClr val="accent2"/>
                </a:solidFill>
                <a:latin typeface="+mn-lt"/>
              </a:endParaRPr>
            </a:p>
          </p:txBody>
        </p:sp>
      </p:grpSp>
      <p:sp>
        <p:nvSpPr>
          <p:cNvPr id="10" name="TextBox 9"/>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
        <p:nvSpPr>
          <p:cNvPr id="4" name="Rounded Rectangle 3"/>
          <p:cNvSpPr/>
          <p:nvPr/>
        </p:nvSpPr>
        <p:spPr>
          <a:xfrm>
            <a:off x="2692167" y="5105400"/>
            <a:ext cx="1066800" cy="3048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title="Text box with arrow"/>
          <p:cNvGrpSpPr/>
          <p:nvPr/>
        </p:nvGrpSpPr>
        <p:grpSpPr>
          <a:xfrm>
            <a:off x="287463" y="4657635"/>
            <a:ext cx="2404704" cy="1200329"/>
            <a:chOff x="287463" y="4657635"/>
            <a:chExt cx="2404704" cy="1200329"/>
          </a:xfrm>
        </p:grpSpPr>
        <p:sp>
          <p:nvSpPr>
            <p:cNvPr id="15" name="Text Box 4" descr="SAM Registration Expiration&#10;" title="Tetx box"/>
            <p:cNvSpPr txBox="1">
              <a:spLocks noChangeArrowheads="1"/>
            </p:cNvSpPr>
            <p:nvPr/>
          </p:nvSpPr>
          <p:spPr bwMode="auto">
            <a:xfrm>
              <a:off x="287463" y="4657635"/>
              <a:ext cx="2009876" cy="1200329"/>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smtClean="0">
                  <a:solidFill>
                    <a:schemeClr val="accent2"/>
                  </a:solidFill>
                  <a:latin typeface="+mn-lt"/>
                </a:rPr>
                <a:t>SAM Registration Expiration</a:t>
              </a:r>
              <a:endParaRPr lang="en-US" sz="2400" dirty="0">
                <a:solidFill>
                  <a:schemeClr val="accent2"/>
                </a:solidFill>
                <a:latin typeface="+mn-lt"/>
              </a:endParaRPr>
            </a:p>
          </p:txBody>
        </p:sp>
        <p:sp>
          <p:nvSpPr>
            <p:cNvPr id="16" name="Line 5"/>
            <p:cNvSpPr>
              <a:spLocks noChangeShapeType="1"/>
            </p:cNvSpPr>
            <p:nvPr/>
          </p:nvSpPr>
          <p:spPr bwMode="auto">
            <a:xfrm flipV="1">
              <a:off x="2321288" y="5257800"/>
              <a:ext cx="370879" cy="1"/>
            </a:xfrm>
            <a:prstGeom prst="line">
              <a:avLst/>
            </a:prstGeom>
            <a:noFill/>
            <a:ln w="38100">
              <a:solidFill>
                <a:srgbClr val="CC3300"/>
              </a:solidFill>
              <a:round/>
              <a:headEnd/>
              <a:tailEnd type="triangle" w="med" len="med"/>
            </a:ln>
          </p:spPr>
          <p:txBody>
            <a:bodyPr/>
            <a:lstStyle/>
            <a:p>
              <a:endParaRPr lang="en-US"/>
            </a:p>
          </p:txBody>
        </p:sp>
      </p:grpSp>
    </p:spTree>
    <p:extLst>
      <p:ext uri="{BB962C8B-B14F-4D97-AF65-F5344CB8AC3E}">
        <p14:creationId xmlns:p14="http://schemas.microsoft.com/office/powerpoint/2010/main" val="106278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IPF – Institution Contacts</a:t>
            </a:r>
            <a:endParaRPr lang="en-US" dirty="0"/>
          </a:p>
        </p:txBody>
      </p:sp>
      <p:sp>
        <p:nvSpPr>
          <p:cNvPr id="3" name="Content Placeholder 2"/>
          <p:cNvSpPr>
            <a:spLocks noGrp="1"/>
          </p:cNvSpPr>
          <p:nvPr>
            <p:ph sz="quarter" idx="13"/>
          </p:nvPr>
        </p:nvSpPr>
        <p:spPr>
          <a:xfrm>
            <a:off x="301752" y="1447800"/>
            <a:ext cx="2593848" cy="4572000"/>
          </a:xfrm>
        </p:spPr>
        <p:txBody>
          <a:bodyPr/>
          <a:lstStyle/>
          <a:p>
            <a:pPr marL="0" indent="0">
              <a:buNone/>
            </a:pPr>
            <a:r>
              <a:rPr lang="en-US" dirty="0" smtClean="0"/>
              <a:t>Newer</a:t>
            </a:r>
          </a:p>
          <a:p>
            <a:pPr marL="0" indent="0">
              <a:buNone/>
            </a:pPr>
            <a:r>
              <a:rPr lang="en-US" dirty="0" smtClean="0"/>
              <a:t>Contact </a:t>
            </a:r>
          </a:p>
          <a:p>
            <a:pPr marL="0" indent="0">
              <a:buNone/>
            </a:pPr>
            <a:r>
              <a:rPr lang="en-US" dirty="0" smtClean="0"/>
              <a:t>Fields:</a:t>
            </a:r>
          </a:p>
          <a:p>
            <a:r>
              <a:rPr lang="en-US" sz="2000" dirty="0" smtClean="0">
                <a:solidFill>
                  <a:srgbClr val="336699"/>
                </a:solidFill>
              </a:rPr>
              <a:t>Closeout Correspondence</a:t>
            </a:r>
          </a:p>
          <a:p>
            <a:r>
              <a:rPr lang="en-US" sz="2000" dirty="0" smtClean="0">
                <a:solidFill>
                  <a:srgbClr val="336699"/>
                </a:solidFill>
              </a:rPr>
              <a:t>FCOI Correspondence</a:t>
            </a:r>
          </a:p>
        </p:txBody>
      </p:sp>
      <p:sp>
        <p:nvSpPr>
          <p:cNvPr id="10" name="TextBox 9"/>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grpSp>
        <p:nvGrpSpPr>
          <p:cNvPr id="4" name="Group 3" descr="Show closeout and FCOI contact information" title="IPF screen"/>
          <p:cNvGrpSpPr/>
          <p:nvPr/>
        </p:nvGrpSpPr>
        <p:grpSpPr>
          <a:xfrm>
            <a:off x="2580358" y="1524000"/>
            <a:ext cx="6290622" cy="4530428"/>
            <a:chOff x="2580358" y="1524000"/>
            <a:chExt cx="6290622" cy="4530428"/>
          </a:xfrm>
        </p:grpSpPr>
        <p:pic>
          <p:nvPicPr>
            <p:cNvPr id="2050" name="Picture 2" descr="Basic Information form" title="IPF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80358" y="1524000"/>
              <a:ext cx="6290622" cy="45304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ounded Rectangle 12"/>
            <p:cNvSpPr/>
            <p:nvPr/>
          </p:nvSpPr>
          <p:spPr>
            <a:xfrm>
              <a:off x="4035424" y="4343400"/>
              <a:ext cx="2136775" cy="685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737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eRA Commons</a:t>
            </a:r>
            <a:endParaRPr lang="en-US" dirty="0"/>
          </a:p>
        </p:txBody>
      </p:sp>
      <p:sp>
        <p:nvSpPr>
          <p:cNvPr id="3" name="Text Placeholder 2"/>
          <p:cNvSpPr>
            <a:spLocks noGrp="1"/>
          </p:cNvSpPr>
          <p:nvPr>
            <p:ph type="body" idx="1"/>
          </p:nvPr>
        </p:nvSpPr>
        <p:spPr>
          <a:xfrm>
            <a:off x="152400" y="2743200"/>
            <a:ext cx="8839200" cy="3124200"/>
          </a:xfrm>
        </p:spPr>
        <p:txBody>
          <a:bodyPr/>
          <a:lstStyle/>
          <a:p>
            <a:pPr marL="0" indent="0"/>
            <a:r>
              <a:rPr lang="en-US" smtClean="0"/>
              <a:t>What is era Commons?</a:t>
            </a:r>
            <a:endParaRPr lang="en-US" dirty="0" smtClean="0"/>
          </a:p>
        </p:txBody>
      </p:sp>
    </p:spTree>
    <p:extLst>
      <p:ext uri="{BB962C8B-B14F-4D97-AF65-F5344CB8AC3E}">
        <p14:creationId xmlns:p14="http://schemas.microsoft.com/office/powerpoint/2010/main" val="32157020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IPF – Assurances and Certifications</a:t>
            </a:r>
            <a:endParaRPr lang="en-US" dirty="0"/>
          </a:p>
        </p:txBody>
      </p:sp>
      <p:sp>
        <p:nvSpPr>
          <p:cNvPr id="3" name="Content Placeholder 2"/>
          <p:cNvSpPr>
            <a:spLocks noGrp="1"/>
          </p:cNvSpPr>
          <p:nvPr>
            <p:ph sz="quarter" idx="13"/>
          </p:nvPr>
        </p:nvSpPr>
        <p:spPr/>
        <p:txBody>
          <a:bodyPr/>
          <a:lstStyle/>
          <a:p>
            <a:pPr marL="0" indent="0">
              <a:buNone/>
            </a:pPr>
            <a:r>
              <a:rPr lang="en-US" dirty="0" smtClean="0"/>
              <a:t>Assurances </a:t>
            </a:r>
            <a:r>
              <a:rPr lang="en-US" dirty="0"/>
              <a:t>and </a:t>
            </a:r>
            <a:r>
              <a:rPr lang="en-US" dirty="0" smtClean="0"/>
              <a:t>Certifications:</a:t>
            </a:r>
            <a:r>
              <a:rPr lang="en-US" dirty="0"/>
              <a:t> </a:t>
            </a:r>
            <a:r>
              <a:rPr lang="en-US" dirty="0" smtClean="0"/>
              <a:t>data </a:t>
            </a:r>
            <a:r>
              <a:rPr lang="en-US" dirty="0"/>
              <a:t>elements that comprise assurance/certification information about an </a:t>
            </a:r>
            <a:r>
              <a:rPr lang="en-US" dirty="0" smtClean="0"/>
              <a:t>institution</a:t>
            </a:r>
          </a:p>
          <a:p>
            <a:pPr lvl="1"/>
            <a:r>
              <a:rPr lang="en-US" dirty="0" smtClean="0"/>
              <a:t>List of certifications </a:t>
            </a:r>
            <a:br>
              <a:rPr lang="en-US" dirty="0" smtClean="0"/>
            </a:br>
            <a:r>
              <a:rPr lang="en-US" dirty="0" smtClean="0"/>
              <a:t>(e.g., Financial Conflict of </a:t>
            </a:r>
            <a:br>
              <a:rPr lang="en-US" dirty="0" smtClean="0"/>
            </a:br>
            <a:r>
              <a:rPr lang="en-US" dirty="0" smtClean="0"/>
              <a:t>Interest, Human Subjects </a:t>
            </a:r>
            <a:br>
              <a:rPr lang="en-US" dirty="0" smtClean="0"/>
            </a:br>
            <a:r>
              <a:rPr lang="en-US" dirty="0" smtClean="0"/>
              <a:t>Research, Vertebrate </a:t>
            </a:r>
            <a:br>
              <a:rPr lang="en-US" dirty="0" smtClean="0"/>
            </a:br>
            <a:r>
              <a:rPr lang="en-US" dirty="0" smtClean="0"/>
              <a:t>Animals, etc.)</a:t>
            </a:r>
            <a:endParaRPr lang="en-US" dirty="0"/>
          </a:p>
          <a:p>
            <a:endParaRPr lang="en-US" dirty="0"/>
          </a:p>
        </p:txBody>
      </p:sp>
      <p:pic>
        <p:nvPicPr>
          <p:cNvPr id="1026" name="Picture 2" title="IPF Assuranc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91000" y="2438401"/>
            <a:ext cx="4773344" cy="35889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7055136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IPF – OLAW</a:t>
            </a:r>
            <a:endParaRPr lang="en-US" dirty="0"/>
          </a:p>
        </p:txBody>
      </p:sp>
      <p:sp>
        <p:nvSpPr>
          <p:cNvPr id="3" name="Content Placeholder 2"/>
          <p:cNvSpPr>
            <a:spLocks noGrp="1"/>
          </p:cNvSpPr>
          <p:nvPr>
            <p:ph sz="quarter" idx="13"/>
          </p:nvPr>
        </p:nvSpPr>
        <p:spPr>
          <a:xfrm>
            <a:off x="152400" y="1447800"/>
            <a:ext cx="8503920" cy="4572000"/>
          </a:xfrm>
        </p:spPr>
        <p:txBody>
          <a:bodyPr/>
          <a:lstStyle/>
          <a:p>
            <a:pPr marL="0" indent="0">
              <a:buNone/>
            </a:pPr>
            <a:r>
              <a:rPr lang="en-US" sz="2400" dirty="0" smtClean="0"/>
              <a:t>Integration with Office of Laboratory Animal Welfare’s (OLAW) Animal Assurance Number</a:t>
            </a:r>
          </a:p>
          <a:p>
            <a:pPr lvl="1"/>
            <a:r>
              <a:rPr lang="en-US" sz="2000" dirty="0" smtClean="0"/>
              <a:t>IPF will pull OLAW’s </a:t>
            </a:r>
          </a:p>
          <a:p>
            <a:pPr marL="274638" lvl="1" indent="0">
              <a:buNone/>
            </a:pPr>
            <a:r>
              <a:rPr lang="en-US" sz="2000" dirty="0" smtClean="0"/>
              <a:t>Animal Assurance Number</a:t>
            </a:r>
          </a:p>
          <a:p>
            <a:pPr lvl="1"/>
            <a:r>
              <a:rPr lang="en-US" sz="2000" dirty="0" smtClean="0"/>
              <a:t>Under the About the </a:t>
            </a:r>
          </a:p>
          <a:p>
            <a:pPr marL="274638" lvl="1" indent="0">
              <a:buNone/>
            </a:pPr>
            <a:r>
              <a:rPr lang="en-US" sz="2000" dirty="0" smtClean="0"/>
              <a:t>Institution tile</a:t>
            </a:r>
          </a:p>
          <a:p>
            <a:pPr lvl="1"/>
            <a:r>
              <a:rPr lang="en-US" sz="2000" dirty="0" smtClean="0"/>
              <a:t>Will also update:</a:t>
            </a:r>
          </a:p>
          <a:p>
            <a:pPr lvl="2"/>
            <a:r>
              <a:rPr lang="en-US" dirty="0" smtClean="0"/>
              <a:t>Animal Subject Code</a:t>
            </a:r>
          </a:p>
          <a:p>
            <a:pPr lvl="2"/>
            <a:r>
              <a:rPr lang="en-US" dirty="0" smtClean="0"/>
              <a:t>IACUC Date</a:t>
            </a:r>
          </a:p>
          <a:p>
            <a:pPr lvl="1"/>
            <a:r>
              <a:rPr lang="en-US" sz="2000" dirty="0" smtClean="0"/>
              <a:t>New # Format</a:t>
            </a:r>
          </a:p>
          <a:p>
            <a:pPr lvl="1"/>
            <a:r>
              <a:rPr lang="en-US" sz="2000" dirty="0" smtClean="0"/>
              <a:t>Can not be edited via IPF</a:t>
            </a:r>
            <a:endParaRPr lang="en-US" sz="2000" dirty="0"/>
          </a:p>
          <a:p>
            <a:endParaRPr lang="en-US" dirty="0"/>
          </a:p>
        </p:txBody>
      </p:sp>
      <p:pic>
        <p:nvPicPr>
          <p:cNvPr id="1026" name="Picture 2" title="IPF with OLAW number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32426" y="2438401"/>
            <a:ext cx="5231918" cy="39336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9393190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IPF Sections</a:t>
            </a:r>
            <a:endParaRPr lang="en-US" dirty="0"/>
          </a:p>
        </p:txBody>
      </p:sp>
      <p:sp>
        <p:nvSpPr>
          <p:cNvPr id="3" name="Content Placeholder 2"/>
          <p:cNvSpPr>
            <a:spLocks noGrp="1"/>
          </p:cNvSpPr>
          <p:nvPr>
            <p:ph sz="quarter" idx="13"/>
          </p:nvPr>
        </p:nvSpPr>
        <p:spPr>
          <a:xfrm>
            <a:off x="301752" y="1527048"/>
            <a:ext cx="2136648" cy="4572000"/>
          </a:xfrm>
        </p:spPr>
        <p:txBody>
          <a:bodyPr/>
          <a:lstStyle/>
          <a:p>
            <a:pPr marL="0" indent="0">
              <a:buNone/>
            </a:pPr>
            <a:r>
              <a:rPr lang="en-US" sz="2000" dirty="0" smtClean="0"/>
              <a:t>Signing </a:t>
            </a:r>
          </a:p>
          <a:p>
            <a:pPr marL="0" indent="0">
              <a:buNone/>
            </a:pPr>
            <a:r>
              <a:rPr lang="en-US" sz="2000" dirty="0" smtClean="0"/>
              <a:t>Officials</a:t>
            </a:r>
          </a:p>
        </p:txBody>
      </p:sp>
      <p:pic>
        <p:nvPicPr>
          <p:cNvPr id="3074" name="Picture 2" title="IPF list of Signing Official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62200" y="1524000"/>
            <a:ext cx="6545339" cy="487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le 4" title="Rounded rectangle"/>
          <p:cNvSpPr/>
          <p:nvPr/>
        </p:nvSpPr>
        <p:spPr>
          <a:xfrm>
            <a:off x="3810000" y="4114800"/>
            <a:ext cx="4953000" cy="22860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4767432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Profile (PPF)</a:t>
            </a:r>
            <a:endParaRPr lang="en-US" dirty="0"/>
          </a:p>
        </p:txBody>
      </p:sp>
      <p:sp>
        <p:nvSpPr>
          <p:cNvPr id="3" name="Text Placeholder 2"/>
          <p:cNvSpPr>
            <a:spLocks noGrp="1"/>
          </p:cNvSpPr>
          <p:nvPr>
            <p:ph type="body" idx="1"/>
          </p:nvPr>
        </p:nvSpPr>
        <p:spPr/>
        <p:txBody>
          <a:bodyPr/>
          <a:lstStyle/>
          <a:p>
            <a:r>
              <a:rPr lang="en-US" dirty="0" smtClean="0"/>
              <a:t>Central </a:t>
            </a:r>
            <a:r>
              <a:rPr lang="en-US" dirty="0"/>
              <a:t>repository for individual </a:t>
            </a:r>
            <a:r>
              <a:rPr lang="en-US" dirty="0" smtClean="0"/>
              <a:t>user information</a:t>
            </a:r>
            <a:endParaRPr lang="en-US" dirty="0"/>
          </a:p>
        </p:txBody>
      </p:sp>
      <p:sp>
        <p:nvSpPr>
          <p:cNvPr id="4" name="Content Placeholder 3"/>
          <p:cNvSpPr>
            <a:spLocks noGrp="1"/>
          </p:cNvSpPr>
          <p:nvPr>
            <p:ph sz="quarter" idx="13"/>
          </p:nvPr>
        </p:nvSpPr>
        <p:spPr>
          <a:xfrm>
            <a:off x="3124200" y="685800"/>
            <a:ext cx="5638800" cy="5715000"/>
          </a:xfrm>
        </p:spPr>
        <p:txBody>
          <a:bodyPr/>
          <a:lstStyle/>
          <a:p>
            <a:r>
              <a:rPr lang="en-US" dirty="0"/>
              <a:t>Individual Commons users are responsible for keeping their </a:t>
            </a:r>
            <a:r>
              <a:rPr lang="en-US" dirty="0" smtClean="0"/>
              <a:t>profile information accurate</a:t>
            </a:r>
          </a:p>
          <a:p>
            <a:r>
              <a:rPr lang="en-US" dirty="0" smtClean="0"/>
              <a:t>Includes information such as:</a:t>
            </a:r>
          </a:p>
          <a:p>
            <a:pPr lvl="1"/>
            <a:r>
              <a:rPr lang="en-US" dirty="0" smtClean="0"/>
              <a:t>Name</a:t>
            </a:r>
          </a:p>
          <a:p>
            <a:pPr lvl="1"/>
            <a:r>
              <a:rPr lang="en-US" dirty="0" smtClean="0"/>
              <a:t>Demographics</a:t>
            </a:r>
          </a:p>
          <a:p>
            <a:pPr lvl="1"/>
            <a:r>
              <a:rPr lang="en-US" dirty="0" smtClean="0"/>
              <a:t>Employment </a:t>
            </a:r>
            <a:r>
              <a:rPr lang="en-US" dirty="0"/>
              <a:t>history</a:t>
            </a:r>
          </a:p>
          <a:p>
            <a:pPr lvl="1"/>
            <a:r>
              <a:rPr lang="en-US" dirty="0" smtClean="0"/>
              <a:t>Education</a:t>
            </a:r>
          </a:p>
          <a:p>
            <a:pPr lvl="1"/>
            <a:r>
              <a:rPr lang="en-US" dirty="0" smtClean="0"/>
              <a:t>Reference Letters</a:t>
            </a:r>
          </a:p>
          <a:p>
            <a:pPr lvl="1"/>
            <a:r>
              <a:rPr lang="en-US" dirty="0" smtClean="0"/>
              <a:t>Publications</a:t>
            </a:r>
          </a:p>
          <a:p>
            <a:r>
              <a:rPr lang="en-US" dirty="0"/>
              <a:t>Very few staff members at NIH have access to change information (for emergencies only</a:t>
            </a:r>
            <a:r>
              <a:rPr lang="en-US" dirty="0" smtClean="0"/>
              <a:t>)</a:t>
            </a:r>
            <a:endParaRPr lang="en-US" dirty="0"/>
          </a:p>
        </p:txBody>
      </p:sp>
      <p:pic>
        <p:nvPicPr>
          <p:cNvPr id="7" name="Picture 6" descr="Pers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7" y="3657600"/>
            <a:ext cx="1790700" cy="1790700"/>
          </a:xfrm>
          <a:prstGeom prst="rect">
            <a:avLst/>
          </a:prstGeom>
        </p:spPr>
      </p:pic>
      <p:pic>
        <p:nvPicPr>
          <p:cNvPr id="8" name="Picture 7" descr="Pers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657600"/>
            <a:ext cx="1846023" cy="1846023"/>
          </a:xfrm>
          <a:prstGeom prst="rect">
            <a:avLst/>
          </a:prstGeom>
        </p:spPr>
      </p:pic>
      <p:pic>
        <p:nvPicPr>
          <p:cNvPr id="6" name="Picture 5" descr="Pers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267200"/>
            <a:ext cx="1752600" cy="1752600"/>
          </a:xfrm>
          <a:prstGeom prst="rect">
            <a:avLst/>
          </a:prstGeom>
        </p:spPr>
      </p:pic>
      <p:sp>
        <p:nvSpPr>
          <p:cNvPr id="10" name="TextBox 9"/>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33709681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Profile</a:t>
            </a:r>
            <a:endParaRPr lang="en-US" dirty="0"/>
          </a:p>
        </p:txBody>
      </p:sp>
      <p:pic>
        <p:nvPicPr>
          <p:cNvPr id="4" name="Picture 2" descr="Personal profile form" title="PP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0" r="-1"/>
          <a:stretch/>
        </p:blipFill>
        <p:spPr bwMode="auto">
          <a:xfrm>
            <a:off x="1440872" y="1415864"/>
            <a:ext cx="6653025" cy="5325567"/>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1278765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Profile Information is used to…</a:t>
            </a:r>
            <a:endParaRPr lang="en-US" dirty="0"/>
          </a:p>
        </p:txBody>
      </p:sp>
      <p:sp>
        <p:nvSpPr>
          <p:cNvPr id="3" name="Content Placeholder 2"/>
          <p:cNvSpPr>
            <a:spLocks noGrp="1"/>
          </p:cNvSpPr>
          <p:nvPr>
            <p:ph sz="quarter" idx="13"/>
          </p:nvPr>
        </p:nvSpPr>
        <p:spPr>
          <a:xfrm>
            <a:off x="301752" y="1527048"/>
            <a:ext cx="8503920" cy="4873752"/>
          </a:xfrm>
        </p:spPr>
        <p:txBody>
          <a:bodyPr/>
          <a:lstStyle/>
          <a:p>
            <a:r>
              <a:rPr lang="en-US" dirty="0"/>
              <a:t>Verify information submitted in grant </a:t>
            </a:r>
            <a:r>
              <a:rPr lang="en-US" dirty="0" smtClean="0"/>
              <a:t>applications</a:t>
            </a:r>
          </a:p>
          <a:p>
            <a:r>
              <a:rPr lang="en-US" dirty="0" smtClean="0"/>
              <a:t>Send </a:t>
            </a:r>
            <a:r>
              <a:rPr lang="en-US" dirty="0"/>
              <a:t>you agency </a:t>
            </a:r>
            <a:r>
              <a:rPr lang="en-US" dirty="0" smtClean="0"/>
              <a:t>notifications</a:t>
            </a:r>
          </a:p>
          <a:p>
            <a:r>
              <a:rPr lang="en-US" dirty="0" smtClean="0"/>
              <a:t>Complete </a:t>
            </a:r>
            <a:r>
              <a:rPr lang="en-US" dirty="0"/>
              <a:t>aggregate </a:t>
            </a:r>
            <a:r>
              <a:rPr lang="en-US" dirty="0" smtClean="0"/>
              <a:t>reporting</a:t>
            </a:r>
            <a:endParaRPr lang="en-US" dirty="0"/>
          </a:p>
          <a:p>
            <a:r>
              <a:rPr lang="en-US" dirty="0"/>
              <a:t>Determine eligibility for Early Stage Investigator (ESI) and New Investigator (NI) </a:t>
            </a:r>
            <a:r>
              <a:rPr lang="en-US" dirty="0" smtClean="0"/>
              <a:t>status</a:t>
            </a:r>
            <a:endParaRPr lang="en-US" dirty="0"/>
          </a:p>
          <a:p>
            <a:r>
              <a:rPr lang="en-US" dirty="0"/>
              <a:t>Determine a reviewer’s eligibility for the Continuous Submission application submission </a:t>
            </a:r>
            <a:r>
              <a:rPr lang="en-US" dirty="0" smtClean="0"/>
              <a:t>policy</a:t>
            </a:r>
            <a:endParaRPr lang="en-US" dirty="0"/>
          </a:p>
          <a:p>
            <a:pPr marL="0" indent="0">
              <a:buNone/>
            </a:pPr>
            <a:endParaRPr lang="en-US" dirty="0"/>
          </a:p>
        </p:txBody>
      </p:sp>
      <p:pic>
        <p:nvPicPr>
          <p:cNvPr id="5" name="Picture 4" descr="Thumbns Up stickm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4343400"/>
            <a:ext cx="2362200" cy="2362200"/>
          </a:xfrm>
          <a:prstGeom prst="rect">
            <a:avLst/>
          </a:prstGeom>
        </p:spPr>
      </p:pic>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9987605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 Check</a:t>
            </a:r>
            <a:endParaRPr lang="en-US" dirty="0"/>
          </a:p>
        </p:txBody>
      </p:sp>
      <p:sp>
        <p:nvSpPr>
          <p:cNvPr id="3" name="Content Placeholder 2"/>
          <p:cNvSpPr>
            <a:spLocks noGrp="1"/>
          </p:cNvSpPr>
          <p:nvPr>
            <p:ph sz="quarter" idx="13"/>
          </p:nvPr>
        </p:nvSpPr>
        <p:spPr>
          <a:xfrm>
            <a:off x="301752" y="1527048"/>
            <a:ext cx="8503920" cy="4797552"/>
          </a:xfrm>
        </p:spPr>
        <p:txBody>
          <a:bodyPr/>
          <a:lstStyle/>
          <a:p>
            <a:r>
              <a:rPr lang="en-US" sz="2000" dirty="0" smtClean="0"/>
              <a:t>New Investigator</a:t>
            </a:r>
          </a:p>
          <a:p>
            <a:pPr lvl="1"/>
            <a:r>
              <a:rPr lang="en-US" sz="1800" dirty="0"/>
              <a:t>A PD/PI who has not previously competed successfully as a PD/PI for a substantial independent research </a:t>
            </a:r>
            <a:r>
              <a:rPr lang="en-US" sz="1800" dirty="0" smtClean="0"/>
              <a:t>award. </a:t>
            </a:r>
          </a:p>
          <a:p>
            <a:pPr lvl="2"/>
            <a:r>
              <a:rPr lang="en-US" sz="1600" dirty="0" smtClean="0"/>
              <a:t>See: </a:t>
            </a:r>
            <a:r>
              <a:rPr lang="en-US" sz="1600" dirty="0" smtClean="0">
                <a:hlinkClick r:id="rId2" tooltip="New Investigator information"/>
              </a:rPr>
              <a:t>http</a:t>
            </a:r>
            <a:r>
              <a:rPr lang="en-US" sz="1600" dirty="0">
                <a:hlinkClick r:id="rId2" tooltip="New Investigator information"/>
              </a:rPr>
              <a:t>://</a:t>
            </a:r>
            <a:r>
              <a:rPr lang="en-US" sz="1600" dirty="0" smtClean="0">
                <a:hlinkClick r:id="rId2" tooltip="New Investigator information"/>
              </a:rPr>
              <a:t>grants.nih.gov/grants/new_investigators/index.htm</a:t>
            </a:r>
            <a:r>
              <a:rPr lang="en-US" sz="1600" dirty="0"/>
              <a:t> </a:t>
            </a:r>
            <a:endParaRPr lang="en-US" sz="1600" dirty="0" smtClean="0"/>
          </a:p>
          <a:p>
            <a:r>
              <a:rPr lang="en-US" sz="2000" dirty="0" smtClean="0"/>
              <a:t>Early Stage Investigator</a:t>
            </a:r>
          </a:p>
          <a:p>
            <a:pPr lvl="1"/>
            <a:r>
              <a:rPr lang="en-US" sz="1800" dirty="0"/>
              <a:t>An individual who is classified as a New Investigator and is within 10 years of completing his/her terminal research degree or is within 10 years of completing medical residency (or the </a:t>
            </a:r>
            <a:r>
              <a:rPr lang="en-US" sz="1800" dirty="0" smtClean="0"/>
              <a:t>equivalent). </a:t>
            </a:r>
          </a:p>
          <a:p>
            <a:r>
              <a:rPr lang="en-US" sz="2000" dirty="0" smtClean="0"/>
              <a:t>Continuous Submission</a:t>
            </a:r>
          </a:p>
          <a:p>
            <a:pPr lvl="1"/>
            <a:r>
              <a:rPr lang="en-US" sz="1800" dirty="0" smtClean="0"/>
              <a:t>As </a:t>
            </a:r>
            <a:r>
              <a:rPr lang="en-US" sz="1800" dirty="0"/>
              <a:t>a way of recognizing their service to NIH, reviewers with substantial review service are permitted to submit their research grant applications (R01, R21, or R34) on a continuous basis and to have those applications undergo initial peer review in a timely </a:t>
            </a:r>
            <a:r>
              <a:rPr lang="en-US" sz="1800" dirty="0" smtClean="0"/>
              <a:t>manner.</a:t>
            </a:r>
          </a:p>
          <a:p>
            <a:pPr lvl="2"/>
            <a:r>
              <a:rPr lang="en-US" sz="1600" dirty="0"/>
              <a:t>See: </a:t>
            </a:r>
            <a:r>
              <a:rPr lang="en-US" sz="1600" dirty="0">
                <a:hlinkClick r:id="rId3" tooltip="Continiuos Submission Information"/>
              </a:rPr>
              <a:t>http://</a:t>
            </a:r>
            <a:r>
              <a:rPr lang="en-US" sz="1600" dirty="0" smtClean="0">
                <a:hlinkClick r:id="rId3" tooltip="Continiuos Submission Information"/>
              </a:rPr>
              <a:t>grants.nih.gov/grants/peer/continuous_submission.htm</a:t>
            </a:r>
            <a:r>
              <a:rPr lang="en-US" sz="1600" dirty="0" smtClean="0"/>
              <a:t> </a:t>
            </a:r>
            <a:endParaRPr lang="en-US" sz="1600" dirty="0"/>
          </a:p>
        </p:txBody>
      </p:sp>
      <p:pic>
        <p:nvPicPr>
          <p:cNvPr id="7" name="Picture 6" descr="Questioning stickm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152400"/>
            <a:ext cx="1800225" cy="2057400"/>
          </a:xfrm>
          <a:prstGeom prst="rect">
            <a:avLst/>
          </a:prstGeom>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41020851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PPF- Tips</a:t>
            </a:r>
            <a:endParaRPr lang="en-US" dirty="0"/>
          </a:p>
        </p:txBody>
      </p:sp>
      <p:sp>
        <p:nvSpPr>
          <p:cNvPr id="3" name="Content Placeholder 2"/>
          <p:cNvSpPr>
            <a:spLocks noGrp="1"/>
          </p:cNvSpPr>
          <p:nvPr>
            <p:ph sz="quarter" idx="13"/>
          </p:nvPr>
        </p:nvSpPr>
        <p:spPr/>
        <p:txBody>
          <a:bodyPr/>
          <a:lstStyle/>
          <a:p>
            <a:r>
              <a:rPr lang="en-US" dirty="0"/>
              <a:t>When you change your password, you will be automatically redirected to the Personal Profile tab—take  a moment to review and update your </a:t>
            </a:r>
            <a:r>
              <a:rPr lang="en-US" dirty="0" smtClean="0"/>
              <a:t>information</a:t>
            </a:r>
            <a:endParaRPr lang="en-US" dirty="0"/>
          </a:p>
          <a:p>
            <a:r>
              <a:rPr lang="en-US" dirty="0" smtClean="0"/>
              <a:t>Be especially diligent about keeping your email addresses current </a:t>
            </a:r>
          </a:p>
          <a:p>
            <a:pPr lvl="1"/>
            <a:r>
              <a:rPr lang="en-US" dirty="0" smtClean="0"/>
              <a:t>Email addresses are </a:t>
            </a:r>
            <a:r>
              <a:rPr lang="en-US" dirty="0"/>
              <a:t>used to retrieve forgotten passwords and for communicating grants-related </a:t>
            </a:r>
            <a:r>
              <a:rPr lang="en-US" dirty="0" smtClean="0"/>
              <a:t>information</a:t>
            </a:r>
          </a:p>
        </p:txBody>
      </p:sp>
      <p:pic>
        <p:nvPicPr>
          <p:cNvPr id="5" name="Picture 4" descr="reminder string on fing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21611032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PPF – Reference Letters</a:t>
            </a:r>
            <a:endParaRPr lang="en-US" dirty="0"/>
          </a:p>
        </p:txBody>
      </p:sp>
      <p:sp>
        <p:nvSpPr>
          <p:cNvPr id="3" name="Text Placeholder 2"/>
          <p:cNvSpPr>
            <a:spLocks noGrp="1"/>
          </p:cNvSpPr>
          <p:nvPr>
            <p:ph type="body" idx="4294967295"/>
          </p:nvPr>
        </p:nvSpPr>
        <p:spPr>
          <a:xfrm>
            <a:off x="152400" y="1295400"/>
            <a:ext cx="4343400" cy="3124200"/>
          </a:xfrm>
        </p:spPr>
        <p:txBody>
          <a:bodyPr/>
          <a:lstStyle/>
          <a:p>
            <a:pPr marL="0" indent="0"/>
            <a:r>
              <a:rPr lang="en-US" sz="2400" dirty="0" smtClean="0"/>
              <a:t>Tracking Reference letters</a:t>
            </a:r>
          </a:p>
          <a:p>
            <a:pPr marL="274638" lvl="1" indent="0"/>
            <a:r>
              <a:rPr lang="en-US" sz="1900" dirty="0" smtClean="0"/>
              <a:t>Shown in Profile</a:t>
            </a:r>
          </a:p>
          <a:p>
            <a:pPr marL="274638" lvl="1" indent="0"/>
            <a:r>
              <a:rPr lang="en-US" sz="1900" dirty="0" smtClean="0"/>
              <a:t>Can see:</a:t>
            </a:r>
          </a:p>
          <a:p>
            <a:pPr marL="549275" lvl="2" indent="0"/>
            <a:r>
              <a:rPr lang="en-US" sz="1700" dirty="0" smtClean="0"/>
              <a:t>When it was submitted</a:t>
            </a:r>
          </a:p>
          <a:p>
            <a:pPr marL="549275" lvl="2" indent="0"/>
            <a:r>
              <a:rPr lang="en-US" sz="1700" dirty="0" smtClean="0"/>
              <a:t>Who submitted it</a:t>
            </a:r>
          </a:p>
          <a:p>
            <a:pPr marL="549275" lvl="2" indent="0"/>
            <a:r>
              <a:rPr lang="en-US" sz="1700" dirty="0" smtClean="0"/>
              <a:t>What grant it is linked to</a:t>
            </a:r>
          </a:p>
          <a:p>
            <a:pPr marL="274638" lvl="1" indent="0"/>
            <a:r>
              <a:rPr lang="en-US" sz="1900" dirty="0" smtClean="0"/>
              <a:t>Cannot see the </a:t>
            </a:r>
          </a:p>
          <a:p>
            <a:pPr marL="274638" lvl="1" indent="0">
              <a:buNone/>
            </a:pPr>
            <a:r>
              <a:rPr lang="en-US" sz="1900" dirty="0"/>
              <a:t>	</a:t>
            </a:r>
            <a:r>
              <a:rPr lang="en-US" sz="1900" dirty="0" smtClean="0"/>
              <a:t>actual letter</a:t>
            </a:r>
          </a:p>
        </p:txBody>
      </p:sp>
      <p:pic>
        <p:nvPicPr>
          <p:cNvPr id="6" name="Picture 5" title="Reference letters on PPF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021" y="1676400"/>
            <a:ext cx="5786532" cy="4619500"/>
          </a:xfrm>
          <a:prstGeom prst="rect">
            <a:avLst/>
          </a:prstGeom>
          <a:effectLst>
            <a:outerShdw blurRad="50800" dist="38100" dir="8100000" algn="tr" rotWithShape="0">
              <a:prstClr val="black">
                <a:alpha val="40000"/>
              </a:prstClr>
            </a:outerShdw>
          </a:effectLst>
        </p:spPr>
      </p:pic>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4841033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eRA Commons </a:t>
            </a:r>
            <a:br>
              <a:rPr lang="en-US" dirty="0" smtClean="0"/>
            </a:br>
            <a:r>
              <a:rPr lang="en-US" dirty="0" smtClean="0"/>
              <a:t>Account Administration</a:t>
            </a:r>
            <a:endParaRPr lang="en-US" dirty="0"/>
          </a:p>
        </p:txBody>
      </p:sp>
      <p:sp>
        <p:nvSpPr>
          <p:cNvPr id="3" name="Text Placeholder 2"/>
          <p:cNvSpPr>
            <a:spLocks noGrp="1"/>
          </p:cNvSpPr>
          <p:nvPr>
            <p:ph type="body" idx="1"/>
          </p:nvPr>
        </p:nvSpPr>
        <p:spPr>
          <a:xfrm>
            <a:off x="152400" y="2743200"/>
            <a:ext cx="8839200" cy="3124200"/>
          </a:xfrm>
        </p:spPr>
        <p:txBody>
          <a:bodyPr/>
          <a:lstStyle/>
          <a:p>
            <a:pPr marL="0" indent="0"/>
            <a:r>
              <a:rPr lang="en-US" dirty="0" smtClean="0"/>
              <a:t>Assigning </a:t>
            </a:r>
          </a:p>
          <a:p>
            <a:pPr marL="0" indent="0"/>
            <a:r>
              <a:rPr lang="en-US" dirty="0" smtClean="0"/>
              <a:t>&amp; </a:t>
            </a:r>
          </a:p>
          <a:p>
            <a:pPr marL="0" indent="0"/>
            <a:r>
              <a:rPr lang="en-US" dirty="0" smtClean="0"/>
              <a:t>Managing Delegations</a:t>
            </a:r>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320641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eRA</a:t>
            </a:r>
            <a:r>
              <a:rPr lang="en-US" dirty="0" smtClean="0"/>
              <a:t> Commons?</a:t>
            </a:r>
            <a:endParaRPr lang="en-US" dirty="0"/>
          </a:p>
        </p:txBody>
      </p:sp>
      <p:sp>
        <p:nvSpPr>
          <p:cNvPr id="3" name="Content Placeholder 2"/>
          <p:cNvSpPr>
            <a:spLocks noGrp="1"/>
          </p:cNvSpPr>
          <p:nvPr>
            <p:ph sz="quarter" idx="13"/>
          </p:nvPr>
        </p:nvSpPr>
        <p:spPr/>
        <p:txBody>
          <a:bodyPr/>
          <a:lstStyle/>
          <a:p>
            <a:pPr marL="0" indent="0">
              <a:buNone/>
            </a:pPr>
            <a:r>
              <a:rPr lang="en-US" dirty="0"/>
              <a:t>The </a:t>
            </a:r>
            <a:r>
              <a:rPr lang="en-US" dirty="0" err="1"/>
              <a:t>eRA</a:t>
            </a:r>
            <a:r>
              <a:rPr lang="en-US" dirty="0"/>
              <a:t> Commons is an online interface where grant applicants, grantees and federal staff can access and share administrative information related to grant applications and awarded research grants</a:t>
            </a:r>
            <a:r>
              <a:rPr lang="en-US" dirty="0" smtClean="0"/>
              <a:t>.</a:t>
            </a:r>
            <a:endParaRPr lang="en-US" dirty="0"/>
          </a:p>
        </p:txBody>
      </p:sp>
      <p:grpSp>
        <p:nvGrpSpPr>
          <p:cNvPr id="4" name="Group 3" descr="Shows the varios components and functions of eRA Commons" title="Commons components"/>
          <p:cNvGrpSpPr/>
          <p:nvPr/>
        </p:nvGrpSpPr>
        <p:grpSpPr>
          <a:xfrm>
            <a:off x="158153" y="3276600"/>
            <a:ext cx="8922689" cy="3112532"/>
            <a:chOff x="158153" y="3276600"/>
            <a:chExt cx="8922689" cy="3112532"/>
          </a:xfrm>
        </p:grpSpPr>
        <p:pic>
          <p:nvPicPr>
            <p:cNvPr id="5" name="Picture 5" descr="MCBD06931_0000[1]"/>
            <p:cNvPicPr>
              <a:picLocks noChangeAspect="1" noChangeArrowheads="1"/>
            </p:cNvPicPr>
            <p:nvPr/>
          </p:nvPicPr>
          <p:blipFill>
            <a:blip r:embed="rId2" cstate="print"/>
            <a:srcRect/>
            <a:stretch>
              <a:fillRect/>
            </a:stretch>
          </p:blipFill>
          <p:spPr bwMode="auto">
            <a:xfrm>
              <a:off x="2513704" y="3276600"/>
              <a:ext cx="2972696" cy="2802745"/>
            </a:xfrm>
            <a:prstGeom prst="rect">
              <a:avLst/>
            </a:prstGeom>
            <a:noFill/>
            <a:ln w="9525">
              <a:noFill/>
              <a:miter lim="800000"/>
              <a:headEnd/>
              <a:tailEnd/>
            </a:ln>
          </p:spPr>
        </p:pic>
        <p:sp>
          <p:nvSpPr>
            <p:cNvPr id="6" name="Text Box 6"/>
            <p:cNvSpPr txBox="1">
              <a:spLocks noChangeArrowheads="1"/>
            </p:cNvSpPr>
            <p:nvPr/>
          </p:nvSpPr>
          <p:spPr bwMode="auto">
            <a:xfrm>
              <a:off x="1200275" y="3352800"/>
              <a:ext cx="1685077" cy="369332"/>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Applications</a:t>
              </a:r>
            </a:p>
          </p:txBody>
        </p:sp>
        <p:sp>
          <p:nvSpPr>
            <p:cNvPr id="7" name="Text Box 7"/>
            <p:cNvSpPr txBox="1">
              <a:spLocks noChangeArrowheads="1"/>
            </p:cNvSpPr>
            <p:nvPr/>
          </p:nvSpPr>
          <p:spPr bwMode="auto">
            <a:xfrm>
              <a:off x="5311380" y="6019800"/>
              <a:ext cx="3557384"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Post-award Correspondence</a:t>
              </a:r>
            </a:p>
          </p:txBody>
        </p:sp>
        <p:sp>
          <p:nvSpPr>
            <p:cNvPr id="8" name="Text Box 8"/>
            <p:cNvSpPr txBox="1">
              <a:spLocks noChangeArrowheads="1"/>
            </p:cNvSpPr>
            <p:nvPr/>
          </p:nvSpPr>
          <p:spPr bwMode="auto">
            <a:xfrm>
              <a:off x="5941947" y="4343400"/>
              <a:ext cx="2504212" cy="369332"/>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Review Assignment</a:t>
              </a:r>
            </a:p>
          </p:txBody>
        </p:sp>
        <p:sp>
          <p:nvSpPr>
            <p:cNvPr id="9" name="Text Box 9"/>
            <p:cNvSpPr txBox="1">
              <a:spLocks noChangeArrowheads="1"/>
            </p:cNvSpPr>
            <p:nvPr/>
          </p:nvSpPr>
          <p:spPr bwMode="auto">
            <a:xfrm>
              <a:off x="5987974" y="4762500"/>
              <a:ext cx="1850185" cy="369332"/>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Priority Score</a:t>
              </a:r>
            </a:p>
          </p:txBody>
        </p:sp>
        <p:sp>
          <p:nvSpPr>
            <p:cNvPr id="10" name="Text Box 10"/>
            <p:cNvSpPr txBox="1">
              <a:spLocks noChangeArrowheads="1"/>
            </p:cNvSpPr>
            <p:nvPr/>
          </p:nvSpPr>
          <p:spPr bwMode="auto">
            <a:xfrm>
              <a:off x="5831845" y="5181600"/>
              <a:ext cx="2621230" cy="369332"/>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Summary Statement</a:t>
              </a:r>
            </a:p>
          </p:txBody>
        </p:sp>
        <p:sp>
          <p:nvSpPr>
            <p:cNvPr id="11" name="Text Box 11"/>
            <p:cNvSpPr txBox="1">
              <a:spLocks noChangeArrowheads="1"/>
            </p:cNvSpPr>
            <p:nvPr/>
          </p:nvSpPr>
          <p:spPr bwMode="auto">
            <a:xfrm>
              <a:off x="5681986" y="5600700"/>
              <a:ext cx="2095445"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Notice of Award</a:t>
              </a:r>
            </a:p>
          </p:txBody>
        </p:sp>
        <p:sp>
          <p:nvSpPr>
            <p:cNvPr id="12" name="Text Box 12"/>
            <p:cNvSpPr txBox="1">
              <a:spLocks noChangeArrowheads="1"/>
            </p:cNvSpPr>
            <p:nvPr/>
          </p:nvSpPr>
          <p:spPr bwMode="auto">
            <a:xfrm>
              <a:off x="886640" y="3733800"/>
              <a:ext cx="1542410" cy="369332"/>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Assurances</a:t>
              </a:r>
            </a:p>
          </p:txBody>
        </p:sp>
        <p:sp>
          <p:nvSpPr>
            <p:cNvPr id="13" name="Text Box 13"/>
            <p:cNvSpPr txBox="1">
              <a:spLocks noChangeArrowheads="1"/>
            </p:cNvSpPr>
            <p:nvPr/>
          </p:nvSpPr>
          <p:spPr bwMode="auto">
            <a:xfrm>
              <a:off x="536111" y="4130676"/>
              <a:ext cx="1806905" cy="369332"/>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Certifications</a:t>
              </a:r>
            </a:p>
          </p:txBody>
        </p:sp>
        <p:sp>
          <p:nvSpPr>
            <p:cNvPr id="14" name="Text Box 14"/>
            <p:cNvSpPr txBox="1">
              <a:spLocks noChangeArrowheads="1"/>
            </p:cNvSpPr>
            <p:nvPr/>
          </p:nvSpPr>
          <p:spPr bwMode="auto">
            <a:xfrm>
              <a:off x="276836" y="4862512"/>
              <a:ext cx="2241319" cy="369332"/>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Progress Reports</a:t>
              </a:r>
            </a:p>
          </p:txBody>
        </p:sp>
        <p:sp>
          <p:nvSpPr>
            <p:cNvPr id="15" name="Text Box 15"/>
            <p:cNvSpPr txBox="1">
              <a:spLocks noChangeArrowheads="1"/>
            </p:cNvSpPr>
            <p:nvPr/>
          </p:nvSpPr>
          <p:spPr bwMode="auto">
            <a:xfrm>
              <a:off x="405112" y="5243512"/>
              <a:ext cx="2305438" cy="369332"/>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Financial Reports</a:t>
              </a:r>
            </a:p>
          </p:txBody>
        </p:sp>
        <p:sp>
          <p:nvSpPr>
            <p:cNvPr id="16" name="Text Box 16"/>
            <p:cNvSpPr txBox="1">
              <a:spLocks noChangeArrowheads="1"/>
            </p:cNvSpPr>
            <p:nvPr/>
          </p:nvSpPr>
          <p:spPr bwMode="auto">
            <a:xfrm>
              <a:off x="541412" y="5624512"/>
              <a:ext cx="2351926" cy="369332"/>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Invention Reports</a:t>
              </a:r>
            </a:p>
          </p:txBody>
        </p:sp>
        <p:sp>
          <p:nvSpPr>
            <p:cNvPr id="17" name="Text Box 17"/>
            <p:cNvSpPr txBox="1">
              <a:spLocks noChangeArrowheads="1"/>
            </p:cNvSpPr>
            <p:nvPr/>
          </p:nvSpPr>
          <p:spPr bwMode="auto">
            <a:xfrm>
              <a:off x="737051" y="4525962"/>
              <a:ext cx="1617751" cy="369332"/>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Profile Data</a:t>
              </a:r>
            </a:p>
          </p:txBody>
        </p:sp>
        <p:sp>
          <p:nvSpPr>
            <p:cNvPr id="18" name="Text Box 18"/>
            <p:cNvSpPr txBox="1">
              <a:spLocks noChangeArrowheads="1"/>
            </p:cNvSpPr>
            <p:nvPr/>
          </p:nvSpPr>
          <p:spPr bwMode="auto">
            <a:xfrm>
              <a:off x="5366364" y="3962400"/>
              <a:ext cx="3714478"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Assembled Application Image</a:t>
              </a:r>
            </a:p>
          </p:txBody>
        </p:sp>
        <p:sp>
          <p:nvSpPr>
            <p:cNvPr id="19" name="Text Box 19"/>
            <p:cNvSpPr txBox="1">
              <a:spLocks noChangeArrowheads="1"/>
            </p:cNvSpPr>
            <p:nvPr/>
          </p:nvSpPr>
          <p:spPr bwMode="auto">
            <a:xfrm>
              <a:off x="5029200" y="3505200"/>
              <a:ext cx="3841116"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eSubmission Errors/Warnings</a:t>
              </a:r>
            </a:p>
          </p:txBody>
        </p:sp>
        <p:sp>
          <p:nvSpPr>
            <p:cNvPr id="20" name="Text Box 20"/>
            <p:cNvSpPr txBox="1">
              <a:spLocks noChangeArrowheads="1"/>
            </p:cNvSpPr>
            <p:nvPr/>
          </p:nvSpPr>
          <p:spPr bwMode="auto">
            <a:xfrm>
              <a:off x="158153" y="6005512"/>
              <a:ext cx="3804247" cy="369332"/>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Training Appointment Actions</a:t>
              </a:r>
            </a:p>
          </p:txBody>
        </p:sp>
      </p:grpSp>
    </p:spTree>
    <p:extLst>
      <p:ext uri="{BB962C8B-B14F-4D97-AF65-F5344CB8AC3E}">
        <p14:creationId xmlns:p14="http://schemas.microsoft.com/office/powerpoint/2010/main" val="24805291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Delegations</a:t>
            </a:r>
            <a:endParaRPr lang="en-US" dirty="0"/>
          </a:p>
        </p:txBody>
      </p:sp>
      <p:sp>
        <p:nvSpPr>
          <p:cNvPr id="3" name="Text Placeholder 2"/>
          <p:cNvSpPr>
            <a:spLocks noGrp="1"/>
          </p:cNvSpPr>
          <p:nvPr>
            <p:ph type="body" idx="1"/>
          </p:nvPr>
        </p:nvSpPr>
        <p:spPr/>
        <p:txBody>
          <a:bodyPr/>
          <a:lstStyle/>
          <a:p>
            <a:r>
              <a:rPr lang="en-US" dirty="0" err="1" smtClean="0"/>
              <a:t>eRA</a:t>
            </a:r>
            <a:r>
              <a:rPr lang="en-US" dirty="0" smtClean="0"/>
              <a:t> Commons allows users to give other users permission to do specific actions on their behalf</a:t>
            </a:r>
            <a:endParaRPr lang="en-US" dirty="0"/>
          </a:p>
        </p:txBody>
      </p:sp>
      <p:sp>
        <p:nvSpPr>
          <p:cNvPr id="4" name="Content Placeholder 3"/>
          <p:cNvSpPr>
            <a:spLocks noGrp="1"/>
          </p:cNvSpPr>
          <p:nvPr>
            <p:ph sz="quarter" idx="13"/>
          </p:nvPr>
        </p:nvSpPr>
        <p:spPr/>
        <p:txBody>
          <a:bodyPr/>
          <a:lstStyle/>
          <a:p>
            <a:r>
              <a:rPr lang="en-US" dirty="0"/>
              <a:t>Progress Report </a:t>
            </a:r>
          </a:p>
          <a:p>
            <a:r>
              <a:rPr lang="en-US" dirty="0"/>
              <a:t>Sponsor</a:t>
            </a:r>
          </a:p>
          <a:p>
            <a:r>
              <a:rPr lang="en-US" dirty="0"/>
              <a:t>Status</a:t>
            </a:r>
          </a:p>
          <a:p>
            <a:r>
              <a:rPr lang="en-US" dirty="0" smtClean="0"/>
              <a:t>PPF</a:t>
            </a:r>
          </a:p>
          <a:p>
            <a:r>
              <a:rPr lang="en-US" dirty="0" smtClean="0"/>
              <a:t>Submit</a:t>
            </a:r>
          </a:p>
          <a:p>
            <a:r>
              <a:rPr lang="en-US" dirty="0" smtClean="0"/>
              <a:t>xTrain</a:t>
            </a:r>
          </a:p>
        </p:txBody>
      </p:sp>
      <p:pic>
        <p:nvPicPr>
          <p:cNvPr id="6" name="Picture 5" descr="Stickman with key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3043825"/>
            <a:ext cx="2857500" cy="3810000"/>
          </a:xfrm>
          <a:prstGeom prst="rect">
            <a:avLst/>
          </a:prstGeom>
        </p:spPr>
      </p:pic>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9334577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Delegations Chart</a:t>
            </a:r>
            <a:endParaRPr lang="en-US" dirty="0"/>
          </a:p>
        </p:txBody>
      </p:sp>
      <p:graphicFrame>
        <p:nvGraphicFramePr>
          <p:cNvPr id="4" name="Content Placeholder 3" title="Delgations"/>
          <p:cNvGraphicFramePr>
            <a:graphicFrameLocks noGrp="1"/>
          </p:cNvGraphicFramePr>
          <p:nvPr>
            <p:ph sz="quarter" idx="13"/>
            <p:extLst>
              <p:ext uri="{D42A27DB-BD31-4B8C-83A1-F6EECF244321}">
                <p14:modId xmlns:p14="http://schemas.microsoft.com/office/powerpoint/2010/main" val="2894749713"/>
              </p:ext>
            </p:extLst>
          </p:nvPr>
        </p:nvGraphicFramePr>
        <p:xfrm>
          <a:off x="301625" y="1527175"/>
          <a:ext cx="8504240" cy="4672330"/>
        </p:xfrm>
        <a:graphic>
          <a:graphicData uri="http://schemas.openxmlformats.org/drawingml/2006/table">
            <a:tbl>
              <a:tblPr firstRow="1" bandRow="1">
                <a:tableStyleId>{5C22544A-7EE6-4342-B048-85BDC9FD1C3A}</a:tableStyleId>
              </a:tblPr>
              <a:tblGrid>
                <a:gridCol w="1908175"/>
                <a:gridCol w="1371600"/>
                <a:gridCol w="1447800"/>
                <a:gridCol w="3776665"/>
              </a:tblGrid>
              <a:tr h="370840">
                <a:tc>
                  <a:txBody>
                    <a:bodyPr/>
                    <a:lstStyle/>
                    <a:p>
                      <a:pPr algn="ctr"/>
                      <a:r>
                        <a:rPr lang="en-US" sz="1600" baseline="0" dirty="0" smtClean="0">
                          <a:latin typeface="Arial" panose="020B0604020202020204" pitchFamily="34" charset="0"/>
                          <a:cs typeface="Arial" panose="020B0604020202020204" pitchFamily="34" charset="0"/>
                        </a:rPr>
                        <a:t>Type (Name)</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By</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To</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smtClean="0">
                          <a:latin typeface="Arial" panose="020B0604020202020204" pitchFamily="34" charset="0"/>
                          <a:cs typeface="Arial" panose="020B0604020202020204" pitchFamily="34" charset="0"/>
                        </a:rPr>
                        <a:t>What it</a:t>
                      </a:r>
                      <a:r>
                        <a:rPr lang="en-US" sz="1600" baseline="0" dirty="0" smtClean="0">
                          <a:latin typeface="Arial" panose="020B0604020202020204" pitchFamily="34" charset="0"/>
                          <a:cs typeface="Arial" panose="020B0604020202020204" pitchFamily="34" charset="0"/>
                        </a:rPr>
                        <a:t> does</a:t>
                      </a:r>
                      <a:endParaRPr lang="en-US" sz="1600" dirty="0">
                        <a:latin typeface="Arial" panose="020B0604020202020204" pitchFamily="34" charset="0"/>
                        <a:cs typeface="Arial" panose="020B0604020202020204" pitchFamily="34" charset="0"/>
                      </a:endParaRPr>
                    </a:p>
                  </a:txBody>
                  <a:tcPr/>
                </a:tc>
              </a:tr>
              <a:tr h="370840">
                <a:tc>
                  <a:txBody>
                    <a:bodyPr/>
                    <a:lstStyle/>
                    <a:p>
                      <a:pPr algn="l"/>
                      <a:r>
                        <a:rPr lang="en-US" sz="1600" dirty="0" smtClean="0">
                          <a:latin typeface="Arial" panose="020B0604020202020204" pitchFamily="34" charset="0"/>
                          <a:cs typeface="Arial" panose="020B0604020202020204" pitchFamily="34" charset="0"/>
                        </a:rPr>
                        <a:t>Progress Report</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dirty="0" smtClean="0">
                          <a:latin typeface="Arial" panose="020B0604020202020204" pitchFamily="34" charset="0"/>
                          <a:cs typeface="Arial" panose="020B0604020202020204" pitchFamily="34" charset="0"/>
                        </a:rPr>
                        <a:t>SO, AA, AO</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dirty="0" smtClean="0">
                          <a:latin typeface="Arial" panose="020B0604020202020204" pitchFamily="34" charset="0"/>
                          <a:cs typeface="Arial" panose="020B0604020202020204" pitchFamily="34" charset="0"/>
                        </a:rPr>
                        <a:t>PI on behalf </a:t>
                      </a:r>
                    </a:p>
                    <a:p>
                      <a:pPr algn="l"/>
                      <a:r>
                        <a:rPr lang="en-US" sz="1600" dirty="0" smtClean="0">
                          <a:latin typeface="Arial" panose="020B0604020202020204" pitchFamily="34" charset="0"/>
                          <a:cs typeface="Arial" panose="020B0604020202020204" pitchFamily="34" charset="0"/>
                        </a:rPr>
                        <a:t>of a PI</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dirty="0" smtClean="0">
                          <a:latin typeface="Arial" panose="020B0604020202020204" pitchFamily="34" charset="0"/>
                          <a:cs typeface="Arial" panose="020B0604020202020204" pitchFamily="34" charset="0"/>
                        </a:rPr>
                        <a:t>Enables the delegated PI</a:t>
                      </a:r>
                      <a:r>
                        <a:rPr lang="en-US" sz="1600" baseline="0" dirty="0" smtClean="0">
                          <a:latin typeface="Arial" panose="020B0604020202020204" pitchFamily="34" charset="0"/>
                          <a:cs typeface="Arial" panose="020B0604020202020204" pitchFamily="34" charset="0"/>
                        </a:rPr>
                        <a:t> to </a:t>
                      </a:r>
                      <a:r>
                        <a:rPr lang="en-US" sz="1600" baseline="0" dirty="0" smtClean="0">
                          <a:latin typeface="Arial" panose="020B0604020202020204" pitchFamily="34" charset="0"/>
                          <a:cs typeface="Arial" panose="020B0604020202020204" pitchFamily="34" charset="0"/>
                        </a:rPr>
                        <a:t>work on progress </a:t>
                      </a:r>
                      <a:r>
                        <a:rPr lang="en-US" sz="1600" baseline="0" dirty="0" smtClean="0">
                          <a:latin typeface="Arial" panose="020B0604020202020204" pitchFamily="34" charset="0"/>
                          <a:cs typeface="Arial" panose="020B0604020202020204" pitchFamily="34" charset="0"/>
                        </a:rPr>
                        <a:t>reports of another PI</a:t>
                      </a:r>
                      <a:endParaRPr lang="en-US" sz="1600" dirty="0">
                        <a:latin typeface="Arial" panose="020B0604020202020204" pitchFamily="34" charset="0"/>
                        <a:cs typeface="Arial" panose="020B0604020202020204" pitchFamily="34" charset="0"/>
                      </a:endParaRP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anose="020B0604020202020204" pitchFamily="34" charset="0"/>
                          <a:cs typeface="Arial" panose="020B0604020202020204" pitchFamily="34" charset="0"/>
                        </a:rPr>
                        <a:t>Progress Report</a:t>
                      </a:r>
                    </a:p>
                  </a:txBody>
                  <a:tcPr anchor="ctr"/>
                </a:tc>
                <a:tc>
                  <a:txBody>
                    <a:bodyPr/>
                    <a:lstStyle/>
                    <a:p>
                      <a:pPr algn="l"/>
                      <a:r>
                        <a:rPr lang="en-US" sz="1600" dirty="0" smtClean="0">
                          <a:latin typeface="Arial" panose="020B0604020202020204" pitchFamily="34" charset="0"/>
                          <a:cs typeface="Arial" panose="020B0604020202020204" pitchFamily="34" charset="0"/>
                        </a:rPr>
                        <a:t>PI</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dirty="0" smtClean="0">
                          <a:latin typeface="Arial" panose="020B0604020202020204" pitchFamily="34" charset="0"/>
                          <a:cs typeface="Arial" panose="020B0604020202020204" pitchFamily="34" charset="0"/>
                        </a:rPr>
                        <a:t>User within</a:t>
                      </a:r>
                    </a:p>
                    <a:p>
                      <a:pPr algn="l"/>
                      <a:r>
                        <a:rPr lang="en-US" sz="1600" dirty="0" smtClean="0">
                          <a:latin typeface="Arial" panose="020B0604020202020204" pitchFamily="34" charset="0"/>
                          <a:cs typeface="Arial" panose="020B0604020202020204" pitchFamily="34" charset="0"/>
                        </a:rPr>
                        <a:t>Institution</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b="0" i="0" kern="1200" dirty="0" smtClean="0">
                          <a:solidFill>
                            <a:schemeClr val="dk1"/>
                          </a:solidFill>
                          <a:effectLst/>
                          <a:latin typeface="Arial" panose="020B0604020202020204" pitchFamily="34" charset="0"/>
                          <a:ea typeface="+mn-ea"/>
                          <a:cs typeface="Arial" panose="020B0604020202020204" pitchFamily="34" charset="0"/>
                        </a:rPr>
                        <a:t>Enables the authorized user to </a:t>
                      </a:r>
                      <a:r>
                        <a:rPr lang="en-US" sz="1600" b="0" i="0" kern="1200" dirty="0" smtClean="0">
                          <a:solidFill>
                            <a:schemeClr val="dk1"/>
                          </a:solidFill>
                          <a:effectLst/>
                          <a:latin typeface="Arial" panose="020B0604020202020204" pitchFamily="34" charset="0"/>
                          <a:ea typeface="+mn-ea"/>
                          <a:cs typeface="Arial" panose="020B0604020202020204" pitchFamily="34" charset="0"/>
                        </a:rPr>
                        <a:t>work on progress </a:t>
                      </a:r>
                      <a:r>
                        <a:rPr lang="en-US" sz="1600" b="0" i="0" kern="1200" dirty="0" smtClean="0">
                          <a:solidFill>
                            <a:schemeClr val="dk1"/>
                          </a:solidFill>
                          <a:effectLst/>
                          <a:latin typeface="Arial" panose="020B0604020202020204" pitchFamily="34" charset="0"/>
                          <a:ea typeface="+mn-ea"/>
                          <a:cs typeface="Arial" panose="020B0604020202020204" pitchFamily="34" charset="0"/>
                        </a:rPr>
                        <a:t>reports for the PI</a:t>
                      </a:r>
                      <a:endParaRPr lang="en-US" sz="1600" dirty="0">
                        <a:latin typeface="Arial" panose="020B0604020202020204" pitchFamily="34" charset="0"/>
                        <a:cs typeface="Arial" panose="020B0604020202020204" pitchFamily="34" charset="0"/>
                      </a:endParaRPr>
                    </a:p>
                  </a:txBody>
                  <a:tcPr anchor="ctr"/>
                </a:tc>
              </a:tr>
              <a:tr h="370840">
                <a:tc>
                  <a:txBody>
                    <a:bodyPr/>
                    <a:lstStyle/>
                    <a:p>
                      <a:pPr algn="l"/>
                      <a:r>
                        <a:rPr lang="en-US" sz="1600" dirty="0" smtClean="0">
                          <a:latin typeface="Arial" panose="020B0604020202020204" pitchFamily="34" charset="0"/>
                          <a:cs typeface="Arial" panose="020B0604020202020204" pitchFamily="34" charset="0"/>
                        </a:rPr>
                        <a:t>Sponsor</a:t>
                      </a:r>
                      <a:endParaRPr lang="en-US" sz="1600"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anose="020B0604020202020204" pitchFamily="34" charset="0"/>
                          <a:cs typeface="Arial" panose="020B0604020202020204" pitchFamily="34" charset="0"/>
                        </a:rPr>
                        <a:t>SO, AA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anose="020B0604020202020204" pitchFamily="34" charset="0"/>
                          <a:cs typeface="Arial" panose="020B0604020202020204" pitchFamily="34" charset="0"/>
                        </a:rPr>
                        <a:t>(on behalf</a:t>
                      </a:r>
                      <a:r>
                        <a:rPr lang="en-US" sz="1600" baseline="0" dirty="0" smtClean="0">
                          <a:latin typeface="Arial" panose="020B0604020202020204" pitchFamily="34" charset="0"/>
                          <a:cs typeface="Arial" panose="020B0604020202020204" pitchFamily="34" charset="0"/>
                        </a:rPr>
                        <a:t>  of Sponsor)</a:t>
                      </a:r>
                      <a:endParaRPr lang="en-US" sz="1600" dirty="0" smtClean="0">
                        <a:latin typeface="Arial" panose="020B0604020202020204" pitchFamily="34" charset="0"/>
                        <a:cs typeface="Arial" panose="020B0604020202020204" pitchFamily="34" charset="0"/>
                      </a:endParaRPr>
                    </a:p>
                  </a:txBody>
                  <a:tcPr anchor="ctr"/>
                </a:tc>
                <a:tc>
                  <a:txBody>
                    <a:bodyPr/>
                    <a:lstStyle/>
                    <a:p>
                      <a:pPr algn="l"/>
                      <a:r>
                        <a:rPr lang="en-US" sz="1600" dirty="0" smtClean="0">
                          <a:latin typeface="Arial" panose="020B0604020202020204" pitchFamily="34" charset="0"/>
                          <a:cs typeface="Arial" panose="020B0604020202020204" pitchFamily="34" charset="0"/>
                        </a:rPr>
                        <a:t>ASST</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b="0" i="0" kern="1200" dirty="0" smtClean="0">
                          <a:solidFill>
                            <a:schemeClr val="dk1"/>
                          </a:solidFill>
                          <a:effectLst/>
                          <a:latin typeface="Arial" panose="020B0604020202020204" pitchFamily="34" charset="0"/>
                          <a:ea typeface="+mn-ea"/>
                          <a:cs typeface="Arial" panose="020B0604020202020204" pitchFamily="34" charset="0"/>
                        </a:rPr>
                        <a:t>Allows the ASST to access the xTrain module</a:t>
                      </a:r>
                      <a:endParaRPr lang="en-US" sz="1600" dirty="0">
                        <a:latin typeface="Arial" panose="020B0604020202020204" pitchFamily="34" charset="0"/>
                        <a:cs typeface="Arial" panose="020B0604020202020204" pitchFamily="34" charset="0"/>
                      </a:endParaRPr>
                    </a:p>
                  </a:txBody>
                  <a:tcPr anchor="ctr"/>
                </a:tc>
              </a:tr>
              <a:tr h="370840">
                <a:tc>
                  <a:txBody>
                    <a:bodyPr/>
                    <a:lstStyle/>
                    <a:p>
                      <a:pPr algn="l"/>
                      <a:r>
                        <a:rPr lang="en-US" sz="1600" dirty="0" smtClean="0">
                          <a:latin typeface="Arial" panose="020B0604020202020204" pitchFamily="34" charset="0"/>
                          <a:cs typeface="Arial" panose="020B0604020202020204" pitchFamily="34" charset="0"/>
                        </a:rPr>
                        <a:t>Status</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dirty="0" smtClean="0">
                          <a:latin typeface="Arial" panose="020B0604020202020204" pitchFamily="34" charset="0"/>
                          <a:cs typeface="Arial" panose="020B0604020202020204" pitchFamily="34" charset="0"/>
                        </a:rPr>
                        <a:t>PI</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dirty="0" smtClean="0">
                          <a:latin typeface="Arial" panose="020B0604020202020204" pitchFamily="34" charset="0"/>
                          <a:cs typeface="Arial" panose="020B0604020202020204" pitchFamily="34" charset="0"/>
                        </a:rPr>
                        <a:t>ASST</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b="0" i="0" kern="1200" dirty="0" smtClean="0">
                          <a:solidFill>
                            <a:schemeClr val="dk1"/>
                          </a:solidFill>
                          <a:effectLst/>
                          <a:latin typeface="Arial" panose="020B0604020202020204" pitchFamily="34" charset="0"/>
                          <a:ea typeface="+mn-ea"/>
                          <a:cs typeface="Arial" panose="020B0604020202020204" pitchFamily="34" charset="0"/>
                        </a:rPr>
                        <a:t>Allows the ASST to work with the Status module</a:t>
                      </a:r>
                      <a:endParaRPr lang="en-US" sz="1600" dirty="0">
                        <a:latin typeface="Arial" panose="020B0604020202020204" pitchFamily="34" charset="0"/>
                        <a:cs typeface="Arial" panose="020B0604020202020204" pitchFamily="34" charset="0"/>
                      </a:endParaRPr>
                    </a:p>
                  </a:txBody>
                  <a:tcPr anchor="ctr"/>
                </a:tc>
              </a:tr>
              <a:tr h="370840">
                <a:tc>
                  <a:txBody>
                    <a:bodyPr/>
                    <a:lstStyle/>
                    <a:p>
                      <a:pPr algn="l"/>
                      <a:r>
                        <a:rPr lang="en-US" sz="1600" dirty="0" smtClean="0">
                          <a:latin typeface="Arial" panose="020B0604020202020204" pitchFamily="34" charset="0"/>
                          <a:cs typeface="Arial" panose="020B0604020202020204" pitchFamily="34" charset="0"/>
                        </a:rPr>
                        <a:t>PPF</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dirty="0" smtClean="0">
                          <a:latin typeface="Arial" panose="020B0604020202020204" pitchFamily="34" charset="0"/>
                          <a:cs typeface="Arial" panose="020B0604020202020204" pitchFamily="34" charset="0"/>
                        </a:rPr>
                        <a:t>All Users</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dirty="0" smtClean="0">
                          <a:latin typeface="Arial" panose="020B0604020202020204" pitchFamily="34" charset="0"/>
                          <a:cs typeface="Arial" panose="020B0604020202020204" pitchFamily="34" charset="0"/>
                        </a:rPr>
                        <a:t>User</a:t>
                      </a:r>
                      <a:r>
                        <a:rPr lang="en-US" sz="1600" baseline="0" dirty="0" smtClean="0">
                          <a:latin typeface="Arial" panose="020B0604020202020204" pitchFamily="34" charset="0"/>
                          <a:cs typeface="Arial" panose="020B0604020202020204" pitchFamily="34" charset="0"/>
                        </a:rPr>
                        <a:t> within Institution</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b="0" i="0" kern="1200" dirty="0" smtClean="0">
                          <a:solidFill>
                            <a:schemeClr val="dk1"/>
                          </a:solidFill>
                          <a:effectLst/>
                          <a:latin typeface="Arial" panose="020B0604020202020204" pitchFamily="34" charset="0"/>
                          <a:ea typeface="+mn-ea"/>
                          <a:cs typeface="Arial" panose="020B0604020202020204" pitchFamily="34" charset="0"/>
                        </a:rPr>
                        <a:t>Enables another user to edit someone else's personal profile</a:t>
                      </a:r>
                      <a:endParaRPr lang="en-US" sz="1600" dirty="0">
                        <a:latin typeface="Arial" panose="020B0604020202020204" pitchFamily="34" charset="0"/>
                        <a:cs typeface="Arial" panose="020B0604020202020204" pitchFamily="34" charset="0"/>
                      </a:endParaRPr>
                    </a:p>
                  </a:txBody>
                  <a:tcPr anchor="ctr"/>
                </a:tc>
              </a:tr>
              <a:tr h="370840">
                <a:tc>
                  <a:txBody>
                    <a:bodyPr/>
                    <a:lstStyle/>
                    <a:p>
                      <a:pPr algn="l"/>
                      <a:r>
                        <a:rPr lang="en-US" sz="1600" dirty="0" smtClean="0">
                          <a:latin typeface="Arial" panose="020B0604020202020204" pitchFamily="34" charset="0"/>
                          <a:cs typeface="Arial" panose="020B0604020202020204" pitchFamily="34" charset="0"/>
                        </a:rPr>
                        <a:t>Submit</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dirty="0" smtClean="0">
                          <a:latin typeface="Arial" panose="020B0604020202020204" pitchFamily="34" charset="0"/>
                          <a:cs typeface="Arial" panose="020B0604020202020204" pitchFamily="34" charset="0"/>
                        </a:rPr>
                        <a:t>SO, BO</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dirty="0" smtClean="0">
                          <a:latin typeface="Arial" panose="020B0604020202020204" pitchFamily="34" charset="0"/>
                          <a:cs typeface="Arial" panose="020B0604020202020204" pitchFamily="34" charset="0"/>
                        </a:rPr>
                        <a:t>PI</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dirty="0">
                          <a:effectLst/>
                          <a:latin typeface="Arial" panose="020B0604020202020204" pitchFamily="34" charset="0"/>
                          <a:cs typeface="Arial" panose="020B0604020202020204" pitchFamily="34" charset="0"/>
                        </a:rPr>
                        <a:t>Enables the PI to submit RPPR and MYPR reports</a:t>
                      </a:r>
                    </a:p>
                  </a:txBody>
                  <a:tcPr marL="47625" marR="47625" marT="47625" marB="47625" anchor="ctr"/>
                </a:tc>
              </a:tr>
              <a:tr h="370840">
                <a:tc>
                  <a:txBody>
                    <a:bodyPr/>
                    <a:lstStyle/>
                    <a:p>
                      <a:pPr algn="l"/>
                      <a:r>
                        <a:rPr lang="en-US" sz="1600" dirty="0" smtClean="0">
                          <a:latin typeface="Arial" panose="020B0604020202020204" pitchFamily="34" charset="0"/>
                          <a:cs typeface="Arial" panose="020B0604020202020204" pitchFamily="34" charset="0"/>
                        </a:rPr>
                        <a:t>xTrain</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dirty="0" smtClean="0">
                          <a:latin typeface="Arial" panose="020B0604020202020204" pitchFamily="34" charset="0"/>
                          <a:cs typeface="Arial" panose="020B0604020202020204" pitchFamily="34" charset="0"/>
                        </a:rPr>
                        <a:t>PI, Sponsor</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dirty="0" smtClean="0">
                          <a:latin typeface="Arial" panose="020B0604020202020204" pitchFamily="34" charset="0"/>
                          <a:cs typeface="Arial" panose="020B0604020202020204" pitchFamily="34" charset="0"/>
                        </a:rPr>
                        <a:t>ASST</a:t>
                      </a:r>
                      <a:endParaRPr lang="en-US" sz="1600" dirty="0">
                        <a:latin typeface="Arial" panose="020B0604020202020204" pitchFamily="34" charset="0"/>
                        <a:cs typeface="Arial" panose="020B0604020202020204" pitchFamily="34" charset="0"/>
                      </a:endParaRPr>
                    </a:p>
                  </a:txBody>
                  <a:tcPr anchor="ctr"/>
                </a:tc>
                <a:tc>
                  <a:txBody>
                    <a:bodyPr/>
                    <a:lstStyle/>
                    <a:p>
                      <a:pPr algn="l"/>
                      <a:r>
                        <a:rPr lang="en-US" sz="1600" b="0" i="0" kern="1200" dirty="0" smtClean="0">
                          <a:solidFill>
                            <a:schemeClr val="dk1"/>
                          </a:solidFill>
                          <a:effectLst/>
                          <a:latin typeface="Arial" panose="020B0604020202020204" pitchFamily="34" charset="0"/>
                          <a:ea typeface="+mn-ea"/>
                          <a:cs typeface="Arial" panose="020B0604020202020204" pitchFamily="34" charset="0"/>
                        </a:rPr>
                        <a:t>Enables the ASST to work with the xTrain module</a:t>
                      </a:r>
                      <a:endParaRPr lang="en-US" sz="1600" dirty="0">
                        <a:latin typeface="Arial" panose="020B0604020202020204" pitchFamily="34" charset="0"/>
                        <a:cs typeface="Arial" panose="020B0604020202020204" pitchFamily="34" charset="0"/>
                      </a:endParaRPr>
                    </a:p>
                  </a:txBody>
                  <a:tcPr anchor="ctr"/>
                </a:tc>
              </a:tr>
            </a:tbl>
          </a:graphicData>
        </a:graphic>
      </p:graphicFrame>
      <p:pic>
        <p:nvPicPr>
          <p:cNvPr id="5" name="Picture 4" descr="Stickman with key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546" y="130174"/>
            <a:ext cx="1445419" cy="1927225"/>
          </a:xfrm>
          <a:prstGeom prst="rect">
            <a:avLst/>
          </a:prstGeom>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9199226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Delegation (SO)</a:t>
            </a:r>
            <a:endParaRPr lang="en-US" dirty="0"/>
          </a:p>
        </p:txBody>
      </p:sp>
      <p:pic>
        <p:nvPicPr>
          <p:cNvPr id="2050" name="Picture 2" descr="Delegates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0"/>
            <a:ext cx="8722150" cy="29844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pic>
        <p:nvPicPr>
          <p:cNvPr id="6" name="Picture 5" descr="Stickman with key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8" y="4684815"/>
            <a:ext cx="1579418" cy="2105891"/>
          </a:xfrm>
          <a:prstGeom prst="rect">
            <a:avLst/>
          </a:prstGeom>
        </p:spPr>
      </p:pic>
    </p:spTree>
    <p:extLst>
      <p:ext uri="{BB962C8B-B14F-4D97-AF65-F5344CB8AC3E}">
        <p14:creationId xmlns:p14="http://schemas.microsoft.com/office/powerpoint/2010/main" val="39770538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title="Delegation screen for 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8686799" cy="28126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Delegation (PI)</a:t>
            </a:r>
            <a:endParaRPr lang="en-US" dirty="0"/>
          </a:p>
        </p:txBody>
      </p:sp>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pic>
        <p:nvPicPr>
          <p:cNvPr id="6" name="Picture 5" descr="Stickman with key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8" y="4684815"/>
            <a:ext cx="1579418" cy="2105891"/>
          </a:xfrm>
          <a:prstGeom prst="rect">
            <a:avLst/>
          </a:prstGeom>
        </p:spPr>
      </p:pic>
    </p:spTree>
    <p:extLst>
      <p:ext uri="{BB962C8B-B14F-4D97-AF65-F5344CB8AC3E}">
        <p14:creationId xmlns:p14="http://schemas.microsoft.com/office/powerpoint/2010/main" val="14312679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eRA Commons</a:t>
            </a:r>
            <a:br>
              <a:rPr lang="en-US" dirty="0" smtClean="0"/>
            </a:br>
            <a:r>
              <a:rPr lang="en-US" dirty="0" smtClean="0"/>
              <a:t>Features</a:t>
            </a:r>
            <a:endParaRPr lang="en-US" dirty="0"/>
          </a:p>
        </p:txBody>
      </p:sp>
      <p:sp>
        <p:nvSpPr>
          <p:cNvPr id="3" name="Text Placeholder 2"/>
          <p:cNvSpPr>
            <a:spLocks noGrp="1"/>
          </p:cNvSpPr>
          <p:nvPr>
            <p:ph type="body" idx="1"/>
          </p:nvPr>
        </p:nvSpPr>
        <p:spPr>
          <a:xfrm>
            <a:off x="838200" y="2743200"/>
            <a:ext cx="7620000" cy="1673225"/>
          </a:xfrm>
        </p:spPr>
        <p:txBody>
          <a:bodyPr/>
          <a:lstStyle/>
          <a:p>
            <a:r>
              <a:rPr lang="en-US" dirty="0" smtClean="0"/>
              <a:t>Prior approval requests</a:t>
            </a:r>
          </a:p>
          <a:p>
            <a:r>
              <a:rPr lang="en-US" dirty="0" smtClean="0"/>
              <a:t>Withdrawal </a:t>
            </a:r>
          </a:p>
          <a:p>
            <a:r>
              <a:rPr lang="en-US" dirty="0" smtClean="0"/>
              <a:t>&amp; </a:t>
            </a:r>
          </a:p>
          <a:p>
            <a:r>
              <a:rPr lang="en-US" dirty="0" smtClean="0"/>
              <a:t>Direct Costs of more than $500k</a:t>
            </a:r>
            <a:endParaRPr lang="en-US" dirty="0"/>
          </a:p>
          <a:p>
            <a:r>
              <a:rPr lang="en-US" dirty="0" smtClean="0"/>
              <a:t>($500K Requests)</a:t>
            </a:r>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1279809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Approval</a:t>
            </a:r>
            <a:endParaRPr lang="en-US" dirty="0"/>
          </a:p>
        </p:txBody>
      </p:sp>
      <p:sp>
        <p:nvSpPr>
          <p:cNvPr id="3" name="Text Placeholder 2"/>
          <p:cNvSpPr>
            <a:spLocks noGrp="1"/>
          </p:cNvSpPr>
          <p:nvPr>
            <p:ph type="body" idx="1"/>
          </p:nvPr>
        </p:nvSpPr>
        <p:spPr/>
        <p:txBody>
          <a:bodyPr/>
          <a:lstStyle/>
          <a:p>
            <a:r>
              <a:rPr lang="en-US" dirty="0" smtClean="0"/>
              <a:t>Prior Approval is the process in which an applicant or grantee must have written approval by an authorized official to undertake a certain activity.</a:t>
            </a:r>
            <a:endParaRPr lang="en-US" dirty="0"/>
          </a:p>
          <a:p>
            <a:endParaRPr lang="en-US" dirty="0"/>
          </a:p>
        </p:txBody>
      </p:sp>
      <p:sp>
        <p:nvSpPr>
          <p:cNvPr id="4" name="Content Placeholder 3"/>
          <p:cNvSpPr>
            <a:spLocks noGrp="1"/>
          </p:cNvSpPr>
          <p:nvPr>
            <p:ph sz="quarter" idx="13"/>
          </p:nvPr>
        </p:nvSpPr>
        <p:spPr/>
        <p:txBody>
          <a:bodyPr/>
          <a:lstStyle/>
          <a:p>
            <a:pPr marL="0" indent="0">
              <a:buNone/>
            </a:pPr>
            <a:r>
              <a:rPr lang="en-US" dirty="0" smtClean="0"/>
              <a:t>eRA now supports four activities for Prior Approval Requests.</a:t>
            </a:r>
          </a:p>
          <a:p>
            <a:pPr lvl="1"/>
            <a:r>
              <a:rPr lang="en-US" dirty="0" smtClean="0"/>
              <a:t>Request for withdrawal of an application</a:t>
            </a:r>
          </a:p>
          <a:p>
            <a:pPr lvl="1"/>
            <a:r>
              <a:rPr lang="en-US" dirty="0" smtClean="0"/>
              <a:t>Request for No Cost Extension (NCE)</a:t>
            </a:r>
          </a:p>
          <a:p>
            <a:pPr lvl="1"/>
            <a:r>
              <a:rPr lang="en-US" dirty="0" smtClean="0"/>
              <a:t>Request for Change of PD/PI</a:t>
            </a:r>
          </a:p>
          <a:p>
            <a:pPr lvl="1"/>
            <a:r>
              <a:rPr lang="en-US" dirty="0" smtClean="0"/>
              <a:t>Request to exceed $500K in direct </a:t>
            </a:r>
            <a:r>
              <a:rPr lang="en-US" dirty="0"/>
              <a:t>c</a:t>
            </a:r>
            <a:r>
              <a:rPr lang="en-US" dirty="0" smtClean="0"/>
              <a:t>ost for any year</a:t>
            </a:r>
          </a:p>
          <a:p>
            <a:pPr marL="0" indent="0">
              <a:buNone/>
            </a:pPr>
            <a:endParaRPr lang="en-US" dirty="0"/>
          </a:p>
        </p:txBody>
      </p:sp>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7934759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pic>
        <p:nvPicPr>
          <p:cNvPr id="13" name="Content Placeholder 12" descr="Showing initiate options" title="Prior Approval"/>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b="35560"/>
          <a:stretch/>
        </p:blipFill>
        <p:spPr>
          <a:xfrm>
            <a:off x="152400" y="157783"/>
            <a:ext cx="8839200" cy="3499818"/>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666559" y="3810000"/>
            <a:ext cx="7715441"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New navigation tab, Prior Approval</a:t>
            </a:r>
          </a:p>
          <a:p>
            <a:pPr marL="285750" indent="-285750">
              <a:buFont typeface="Arial" panose="020B0604020202020204" pitchFamily="34" charset="0"/>
              <a:buChar char="•"/>
            </a:pPr>
            <a:r>
              <a:rPr lang="en-US" sz="2000" dirty="0" smtClean="0"/>
              <a:t>Initiation of a </a:t>
            </a:r>
            <a:r>
              <a:rPr lang="en-US" sz="2000" dirty="0"/>
              <a:t>W</a:t>
            </a:r>
            <a:r>
              <a:rPr lang="en-US" sz="2000" dirty="0" smtClean="0"/>
              <a:t>ithdrawal Request can be done by either the Principal Investigator (PI) or Signing Official (SO)</a:t>
            </a:r>
          </a:p>
          <a:p>
            <a:pPr marL="285750" indent="-285750">
              <a:buFont typeface="Arial" panose="020B0604020202020204" pitchFamily="34" charset="0"/>
              <a:buChar char="•"/>
            </a:pPr>
            <a:r>
              <a:rPr lang="en-US" sz="2000" dirty="0" smtClean="0"/>
              <a:t>Screen supports justification (required) and supporting documents (max 10)</a:t>
            </a:r>
          </a:p>
          <a:p>
            <a:pPr marL="285750" indent="-285750">
              <a:buFont typeface="Arial" panose="020B0604020202020204" pitchFamily="34" charset="0"/>
              <a:buChar char="•"/>
            </a:pPr>
            <a:r>
              <a:rPr lang="en-US" sz="2000" dirty="0" smtClean="0"/>
              <a:t>Only the Signing Official can submit the request</a:t>
            </a:r>
          </a:p>
          <a:p>
            <a:pPr marL="285750" indent="-285750">
              <a:buFont typeface="Arial" panose="020B0604020202020204" pitchFamily="34" charset="0"/>
              <a:buChar char="•"/>
            </a:pPr>
            <a:r>
              <a:rPr lang="en-US" sz="2000" dirty="0" smtClean="0"/>
              <a:t>Signing Officials can search for requests for their institution</a:t>
            </a:r>
          </a:p>
          <a:p>
            <a:pPr marL="285750" indent="-285750">
              <a:buFont typeface="Arial" panose="020B0604020202020204" pitchFamily="34" charset="0"/>
              <a:buChar char="•"/>
            </a:pPr>
            <a:r>
              <a:rPr lang="en-US" sz="2000" dirty="0" smtClean="0"/>
              <a:t>Automatic notifications to the SO and PI upon approval</a:t>
            </a:r>
            <a:endParaRPr lang="en-US" sz="2000" dirty="0"/>
          </a:p>
        </p:txBody>
      </p:sp>
      <p:sp>
        <p:nvSpPr>
          <p:cNvPr id="11" name="Rounded Rectangle 10"/>
          <p:cNvSpPr/>
          <p:nvPr/>
        </p:nvSpPr>
        <p:spPr>
          <a:xfrm>
            <a:off x="3673956" y="771759"/>
            <a:ext cx="831273" cy="337645"/>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33400" y="2471568"/>
            <a:ext cx="2819400" cy="805032"/>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1625" y="228600"/>
            <a:ext cx="8534400" cy="492987"/>
          </a:xfrm>
        </p:spPr>
        <p:txBody>
          <a:bodyPr>
            <a:noAutofit/>
          </a:bodyPr>
          <a:lstStyle/>
          <a:p>
            <a:pPr algn="r"/>
            <a:r>
              <a:rPr lang="en-US" sz="2400" dirty="0" smtClean="0"/>
              <a:t>Prior Approval – Withdrawal Request</a:t>
            </a:r>
            <a:endParaRPr lang="en-US" sz="2400" dirty="0"/>
          </a:p>
        </p:txBody>
      </p:sp>
    </p:spTree>
    <p:extLst>
      <p:ext uri="{BB962C8B-B14F-4D97-AF65-F5344CB8AC3E}">
        <p14:creationId xmlns:p14="http://schemas.microsoft.com/office/powerpoint/2010/main" val="42011171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Approval – No Cost Extension: When?</a:t>
            </a:r>
            <a:endParaRPr lang="en-US" dirty="0"/>
          </a:p>
        </p:txBody>
      </p:sp>
      <p:sp>
        <p:nvSpPr>
          <p:cNvPr id="3" name="Content Placeholder 2"/>
          <p:cNvSpPr>
            <a:spLocks noGrp="1"/>
          </p:cNvSpPr>
          <p:nvPr>
            <p:ph sz="quarter" idx="13"/>
          </p:nvPr>
        </p:nvSpPr>
        <p:spPr>
          <a:xfrm>
            <a:off x="301625" y="1524000"/>
            <a:ext cx="8503920" cy="4724400"/>
          </a:xfrm>
        </p:spPr>
        <p:txBody>
          <a:bodyPr/>
          <a:lstStyle/>
          <a:p>
            <a:r>
              <a:rPr lang="en-US" sz="2400" dirty="0" smtClean="0">
                <a:solidFill>
                  <a:srgbClr val="000000"/>
                </a:solidFill>
                <a:latin typeface="Arial" panose="020B0604020202020204" pitchFamily="34" charset="0"/>
                <a:cs typeface="Arial" panose="020B0604020202020204" pitchFamily="34" charset="0"/>
              </a:rPr>
              <a:t>When </a:t>
            </a:r>
            <a:r>
              <a:rPr lang="en-US" sz="2400" dirty="0">
                <a:solidFill>
                  <a:srgbClr val="000000"/>
                </a:solidFill>
                <a:latin typeface="Arial" panose="020B0604020202020204" pitchFamily="34" charset="0"/>
                <a:cs typeface="Arial" panose="020B0604020202020204" pitchFamily="34" charset="0"/>
              </a:rPr>
              <a:t>is a grant eligible for a NCE through Prior </a:t>
            </a:r>
            <a:r>
              <a:rPr lang="en-US" sz="2400" dirty="0" smtClean="0">
                <a:solidFill>
                  <a:srgbClr val="000000"/>
                </a:solidFill>
                <a:latin typeface="Arial" panose="020B0604020202020204" pitchFamily="34" charset="0"/>
                <a:cs typeface="Arial" panose="020B0604020202020204" pitchFamily="34" charset="0"/>
              </a:rPr>
              <a:t>Approval?</a:t>
            </a:r>
          </a:p>
          <a:p>
            <a:endParaRPr lang="en-US" sz="2400" dirty="0" smtClean="0">
              <a:solidFill>
                <a:srgbClr val="000000"/>
              </a:solidFill>
              <a:latin typeface="Arial" panose="020B0604020202020204" pitchFamily="34" charset="0"/>
              <a:cs typeface="Arial" panose="020B0604020202020204" pitchFamily="34" charset="0"/>
            </a:endParaRPr>
          </a:p>
          <a:p>
            <a:pPr lvl="1"/>
            <a:r>
              <a:rPr lang="en-US" sz="2000" dirty="0" smtClean="0">
                <a:solidFill>
                  <a:srgbClr val="000000"/>
                </a:solidFill>
                <a:latin typeface="Arial" panose="020B0604020202020204" pitchFamily="34" charset="0"/>
                <a:cs typeface="Arial" panose="020B0604020202020204" pitchFamily="34" charset="0"/>
              </a:rPr>
              <a:t>When </a:t>
            </a:r>
            <a:r>
              <a:rPr lang="en-US" sz="2000" dirty="0">
                <a:solidFill>
                  <a:srgbClr val="000000"/>
                </a:solidFill>
                <a:latin typeface="Arial" panose="020B0604020202020204" pitchFamily="34" charset="0"/>
                <a:cs typeface="Arial" panose="020B0604020202020204" pitchFamily="34" charset="0"/>
              </a:rPr>
              <a:t>you have already used a NCE under expanded authority and you are within 90 days of the project end </a:t>
            </a:r>
            <a:r>
              <a:rPr lang="en-US" sz="2000" dirty="0" smtClean="0">
                <a:solidFill>
                  <a:srgbClr val="000000"/>
                </a:solidFill>
                <a:latin typeface="Arial" panose="020B0604020202020204" pitchFamily="34" charset="0"/>
                <a:cs typeface="Arial" panose="020B0604020202020204" pitchFamily="34" charset="0"/>
              </a:rPr>
              <a:t>date.</a:t>
            </a:r>
          </a:p>
          <a:p>
            <a:pPr lvl="1"/>
            <a:endParaRPr lang="en-US" sz="2000" dirty="0" smtClean="0">
              <a:solidFill>
                <a:srgbClr val="000000"/>
              </a:solidFill>
              <a:latin typeface="Arial" panose="020B0604020202020204" pitchFamily="34" charset="0"/>
              <a:cs typeface="Arial" panose="020B0604020202020204" pitchFamily="34" charset="0"/>
            </a:endParaRPr>
          </a:p>
          <a:p>
            <a:pPr lvl="1"/>
            <a:r>
              <a:rPr lang="en-US" sz="2000" dirty="0" smtClean="0">
                <a:solidFill>
                  <a:srgbClr val="000000"/>
                </a:solidFill>
                <a:latin typeface="Arial" panose="020B0604020202020204" pitchFamily="34" charset="0"/>
                <a:cs typeface="Arial" panose="020B0604020202020204" pitchFamily="34" charset="0"/>
              </a:rPr>
              <a:t>When </a:t>
            </a:r>
            <a:r>
              <a:rPr lang="en-US" sz="2000" dirty="0">
                <a:solidFill>
                  <a:srgbClr val="000000"/>
                </a:solidFill>
                <a:latin typeface="Arial" panose="020B0604020202020204" pitchFamily="34" charset="0"/>
                <a:cs typeface="Arial" panose="020B0604020202020204" pitchFamily="34" charset="0"/>
              </a:rPr>
              <a:t>you are not under expanded authority and you are within 90 days of the project end </a:t>
            </a:r>
            <a:r>
              <a:rPr lang="en-US" sz="2000" dirty="0" smtClean="0">
                <a:solidFill>
                  <a:srgbClr val="000000"/>
                </a:solidFill>
                <a:latin typeface="Arial" panose="020B0604020202020204" pitchFamily="34" charset="0"/>
                <a:cs typeface="Arial" panose="020B0604020202020204" pitchFamily="34" charset="0"/>
              </a:rPr>
              <a:t>date.</a:t>
            </a:r>
          </a:p>
          <a:p>
            <a:pPr lvl="1"/>
            <a:endParaRPr lang="en-US" sz="2000" dirty="0" smtClean="0">
              <a:solidFill>
                <a:srgbClr val="000000"/>
              </a:solidFill>
              <a:latin typeface="Arial" panose="020B0604020202020204" pitchFamily="34" charset="0"/>
              <a:cs typeface="Arial" panose="020B0604020202020204" pitchFamily="34" charset="0"/>
            </a:endParaRPr>
          </a:p>
          <a:p>
            <a:pPr lvl="1"/>
            <a:r>
              <a:rPr lang="en-US" sz="2000" dirty="0" smtClean="0">
                <a:solidFill>
                  <a:srgbClr val="000000"/>
                </a:solidFill>
                <a:latin typeface="Arial" panose="020B0604020202020204" pitchFamily="34" charset="0"/>
                <a:cs typeface="Arial" panose="020B0604020202020204" pitchFamily="34" charset="0"/>
              </a:rPr>
              <a:t>When </a:t>
            </a:r>
            <a:r>
              <a:rPr lang="en-US" sz="2000" dirty="0">
                <a:solidFill>
                  <a:srgbClr val="000000"/>
                </a:solidFill>
                <a:latin typeface="Arial" panose="020B0604020202020204" pitchFamily="34" charset="0"/>
                <a:cs typeface="Arial" panose="020B0604020202020204" pitchFamily="34" charset="0"/>
              </a:rPr>
              <a:t>the project end date has expired and has not been closed or has not entered unilateral closeout, whichever comes first.</a:t>
            </a:r>
          </a:p>
          <a:p>
            <a:pPr marL="274638" lvl="1" indent="0">
              <a:buNone/>
            </a:pPr>
            <a:endParaRPr lang="en-US" dirty="0" smtClean="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1150506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Prior Approval – No Cost Extension: When Not?</a:t>
            </a:r>
            <a:endParaRPr lang="en-US" dirty="0"/>
          </a:p>
        </p:txBody>
      </p:sp>
      <p:sp>
        <p:nvSpPr>
          <p:cNvPr id="3" name="Content Placeholder 2"/>
          <p:cNvSpPr>
            <a:spLocks noGrp="1"/>
          </p:cNvSpPr>
          <p:nvPr>
            <p:ph sz="quarter" idx="13"/>
          </p:nvPr>
        </p:nvSpPr>
        <p:spPr>
          <a:xfrm>
            <a:off x="301625" y="1524000"/>
            <a:ext cx="8503920" cy="4724400"/>
          </a:xfrm>
        </p:spPr>
        <p:txBody>
          <a:bodyPr/>
          <a:lstStyle/>
          <a:p>
            <a:r>
              <a:rPr lang="en-US" dirty="0">
                <a:solidFill>
                  <a:srgbClr val="000000"/>
                </a:solidFill>
                <a:latin typeface="Verdana" panose="020B0604030504040204" pitchFamily="34" charset="0"/>
              </a:rPr>
              <a:t>When is a grant NOT eligible for a NCE through Prior Approval</a:t>
            </a:r>
            <a:r>
              <a:rPr lang="en-US" dirty="0" smtClean="0">
                <a:solidFill>
                  <a:srgbClr val="000000"/>
                </a:solidFill>
                <a:latin typeface="Verdana" panose="020B0604030504040204" pitchFamily="34" charset="0"/>
              </a:rPr>
              <a:t>?</a:t>
            </a:r>
            <a:endParaRPr lang="en-US" dirty="0">
              <a:solidFill>
                <a:srgbClr val="000000"/>
              </a:solidFill>
              <a:latin typeface="Verdana" panose="020B0604030504040204" pitchFamily="34" charset="0"/>
            </a:endParaRPr>
          </a:p>
          <a:p>
            <a:pPr lvl="1"/>
            <a:r>
              <a:rPr lang="en-US" dirty="0">
                <a:solidFill>
                  <a:srgbClr val="000000"/>
                </a:solidFill>
                <a:latin typeface="Verdana" panose="020B0604030504040204" pitchFamily="34" charset="0"/>
              </a:rPr>
              <a:t>When you have never requested a NCE under expanded authority and you are within 90 days of the project end date. In this case, the NCE </a:t>
            </a:r>
            <a:r>
              <a:rPr lang="en-US" dirty="0" smtClean="0">
                <a:solidFill>
                  <a:srgbClr val="000000"/>
                </a:solidFill>
                <a:latin typeface="Verdana" panose="020B0604030504040204" pitchFamily="34" charset="0"/>
              </a:rPr>
              <a:t>will be </a:t>
            </a:r>
            <a:r>
              <a:rPr lang="en-US" dirty="0">
                <a:solidFill>
                  <a:srgbClr val="000000"/>
                </a:solidFill>
                <a:latin typeface="Verdana" panose="020B0604030504040204" pitchFamily="34" charset="0"/>
              </a:rPr>
              <a:t>processed normally through the </a:t>
            </a:r>
            <a:r>
              <a:rPr lang="en-US" b="1" dirty="0">
                <a:solidFill>
                  <a:srgbClr val="000000"/>
                </a:solidFill>
                <a:latin typeface="Verdana" panose="020B0604030504040204" pitchFamily="34" charset="0"/>
              </a:rPr>
              <a:t>Extension</a:t>
            </a:r>
            <a:r>
              <a:rPr lang="en-US" dirty="0">
                <a:solidFill>
                  <a:srgbClr val="000000"/>
                </a:solidFill>
                <a:latin typeface="Verdana" panose="020B0604030504040204" pitchFamily="34" charset="0"/>
              </a:rPr>
              <a:t> link in </a:t>
            </a:r>
            <a:r>
              <a:rPr lang="en-US" i="1" dirty="0">
                <a:solidFill>
                  <a:srgbClr val="000000"/>
                </a:solidFill>
                <a:latin typeface="Verdana" panose="020B0604030504040204" pitchFamily="34" charset="0"/>
              </a:rPr>
              <a:t>Status</a:t>
            </a:r>
            <a:r>
              <a:rPr lang="en-US" dirty="0" smtClean="0">
                <a:solidFill>
                  <a:srgbClr val="000000"/>
                </a:solidFill>
                <a:latin typeface="Verdana" panose="020B0604030504040204" pitchFamily="34" charset="0"/>
              </a:rPr>
              <a:t>.</a:t>
            </a:r>
          </a:p>
          <a:p>
            <a:pPr lvl="1"/>
            <a:endParaRPr lang="en-US" dirty="0">
              <a:solidFill>
                <a:srgbClr val="000000"/>
              </a:solidFill>
              <a:latin typeface="Verdana" panose="020B0604030504040204" pitchFamily="34" charset="0"/>
            </a:endParaRPr>
          </a:p>
          <a:p>
            <a:pPr lvl="1"/>
            <a:r>
              <a:rPr lang="en-US" dirty="0">
                <a:solidFill>
                  <a:srgbClr val="000000"/>
                </a:solidFill>
                <a:latin typeface="Verdana" panose="020B0604030504040204" pitchFamily="34" charset="0"/>
              </a:rPr>
              <a:t>When the grant is closed</a:t>
            </a:r>
            <a:r>
              <a:rPr lang="en-US" dirty="0" smtClean="0">
                <a:solidFill>
                  <a:srgbClr val="000000"/>
                </a:solidFill>
                <a:latin typeface="Verdana" panose="020B0604030504040204" pitchFamily="34" charset="0"/>
              </a:rPr>
              <a:t>.</a:t>
            </a:r>
          </a:p>
          <a:p>
            <a:pPr lvl="1"/>
            <a:endParaRPr lang="en-US" dirty="0">
              <a:solidFill>
                <a:srgbClr val="000000"/>
              </a:solidFill>
              <a:latin typeface="Verdana" panose="020B0604030504040204" pitchFamily="34" charset="0"/>
            </a:endParaRPr>
          </a:p>
          <a:p>
            <a:pPr lvl="1"/>
            <a:r>
              <a:rPr lang="en-US" dirty="0">
                <a:solidFill>
                  <a:srgbClr val="000000"/>
                </a:solidFill>
                <a:latin typeface="Verdana" panose="020B0604030504040204" pitchFamily="34" charset="0"/>
              </a:rPr>
              <a:t>When the grant is a fellowship grant.</a:t>
            </a:r>
          </a:p>
          <a:p>
            <a:pPr marL="274638" lvl="1" indent="0">
              <a:buNone/>
            </a:pPr>
            <a:endParaRPr lang="en-US" dirty="0" smtClean="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6537579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Approval – No Cost Extension: What?</a:t>
            </a:r>
            <a:endParaRPr lang="en-US" dirty="0"/>
          </a:p>
        </p:txBody>
      </p:sp>
      <p:sp>
        <p:nvSpPr>
          <p:cNvPr id="3" name="Content Placeholder 2"/>
          <p:cNvSpPr>
            <a:spLocks noGrp="1"/>
          </p:cNvSpPr>
          <p:nvPr>
            <p:ph sz="quarter" idx="13"/>
          </p:nvPr>
        </p:nvSpPr>
        <p:spPr>
          <a:xfrm>
            <a:off x="301625" y="1524000"/>
            <a:ext cx="8503920" cy="4724400"/>
          </a:xfrm>
        </p:spPr>
        <p:txBody>
          <a:bodyPr/>
          <a:lstStyle/>
          <a:p>
            <a:r>
              <a:rPr lang="en-US" sz="2400" dirty="0">
                <a:latin typeface="Arial" panose="020B0604020202020204" pitchFamily="34" charset="0"/>
                <a:cs typeface="Arial" panose="020B0604020202020204" pitchFamily="34" charset="0"/>
              </a:rPr>
              <a:t>What information will you need to provide?</a:t>
            </a:r>
          </a:p>
          <a:p>
            <a:pPr lvl="1"/>
            <a:r>
              <a:rPr lang="en-US" dirty="0">
                <a:latin typeface="Arial" panose="020B0604020202020204" pitchFamily="34" charset="0"/>
                <a:cs typeface="Arial" panose="020B0604020202020204" pitchFamily="34" charset="0"/>
              </a:rPr>
              <a:t>The NCE request form consists of 4 </a:t>
            </a:r>
            <a:r>
              <a:rPr lang="en-US" dirty="0" smtClean="0">
                <a:latin typeface="Arial" panose="020B0604020202020204" pitchFamily="34" charset="0"/>
                <a:cs typeface="Arial" panose="020B0604020202020204" pitchFamily="34" charset="0"/>
              </a:rPr>
              <a:t>parts:</a:t>
            </a:r>
          </a:p>
          <a:p>
            <a:pPr lvl="2"/>
            <a:r>
              <a:rPr lang="en-US" dirty="0" smtClean="0">
                <a:latin typeface="Arial" panose="020B0604020202020204" pitchFamily="34" charset="0"/>
                <a:cs typeface="Arial" panose="020B0604020202020204" pitchFamily="34" charset="0"/>
              </a:rPr>
              <a:t>Request </a:t>
            </a:r>
            <a:r>
              <a:rPr lang="en-US" dirty="0">
                <a:latin typeface="Arial" panose="020B0604020202020204" pitchFamily="34" charset="0"/>
                <a:cs typeface="Arial" panose="020B0604020202020204" pitchFamily="34" charset="0"/>
              </a:rPr>
              <a:t>Detail – Here you will be asked such things as the number of months you wish to extend the project end date;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amount of unobligated money still available, </a:t>
            </a:r>
            <a:r>
              <a:rPr lang="en-US" dirty="0" smtClean="0">
                <a:latin typeface="Arial" panose="020B0604020202020204" pitchFamily="34" charset="0"/>
                <a:cs typeface="Arial" panose="020B0604020202020204" pitchFamily="34" charset="0"/>
              </a:rPr>
              <a:t>etc.</a:t>
            </a:r>
          </a:p>
          <a:p>
            <a:pPr lvl="2"/>
            <a:r>
              <a:rPr lang="en-US" dirty="0" smtClean="0">
                <a:latin typeface="Arial" panose="020B0604020202020204" pitchFamily="34" charset="0"/>
                <a:cs typeface="Arial" panose="020B0604020202020204" pitchFamily="34" charset="0"/>
              </a:rPr>
              <a:t>Three </a:t>
            </a:r>
            <a:r>
              <a:rPr lang="en-US" dirty="0">
                <a:latin typeface="Arial" panose="020B0604020202020204" pitchFamily="34" charset="0"/>
                <a:cs typeface="Arial" panose="020B0604020202020204" pitchFamily="34" charset="0"/>
              </a:rPr>
              <a:t>PDF upload fields: </a:t>
            </a:r>
            <a:endParaRPr lang="en-US" dirty="0" smtClean="0">
              <a:latin typeface="Arial" panose="020B0604020202020204" pitchFamily="34" charset="0"/>
              <a:cs typeface="Arial" panose="020B0604020202020204" pitchFamily="34" charset="0"/>
            </a:endParaRPr>
          </a:p>
          <a:p>
            <a:pPr lvl="3"/>
            <a:r>
              <a:rPr lang="en-US" dirty="0" smtClean="0">
                <a:latin typeface="Arial" panose="020B0604020202020204" pitchFamily="34" charset="0"/>
                <a:cs typeface="Arial" panose="020B0604020202020204" pitchFamily="34" charset="0"/>
              </a:rPr>
              <a:t>Progress Report</a:t>
            </a:r>
          </a:p>
          <a:p>
            <a:pPr lvl="3"/>
            <a:r>
              <a:rPr lang="en-US" dirty="0" smtClean="0">
                <a:latin typeface="Arial" panose="020B0604020202020204" pitchFamily="34" charset="0"/>
                <a:cs typeface="Arial" panose="020B0604020202020204" pitchFamily="34" charset="0"/>
              </a:rPr>
              <a:t>Budget Document</a:t>
            </a:r>
          </a:p>
          <a:p>
            <a:pPr lvl="3"/>
            <a:r>
              <a:rPr lang="en-US" dirty="0" smtClean="0">
                <a:latin typeface="Arial" panose="020B0604020202020204" pitchFamily="34" charset="0"/>
                <a:cs typeface="Arial" panose="020B0604020202020204" pitchFamily="34" charset="0"/>
              </a:rPr>
              <a:t>Justification </a:t>
            </a:r>
            <a:r>
              <a:rPr lang="en-US" dirty="0">
                <a:latin typeface="Arial" panose="020B0604020202020204" pitchFamily="34" charset="0"/>
                <a:cs typeface="Arial" panose="020B0604020202020204" pitchFamily="34" charset="0"/>
              </a:rPr>
              <a:t>Document</a:t>
            </a:r>
          </a:p>
          <a:p>
            <a:pPr marL="274638" lvl="1" indent="0">
              <a:buNone/>
            </a:pPr>
            <a:endParaRPr lang="en-US" dirty="0" smtClean="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247357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smtClean="0"/>
              <a:t>New navigation options</a:t>
            </a:r>
            <a:endParaRPr lang="en-US" dirty="0"/>
          </a:p>
        </p:txBody>
      </p:sp>
      <p:sp>
        <p:nvSpPr>
          <p:cNvPr id="2" name="Title 1"/>
          <p:cNvSpPr>
            <a:spLocks noGrp="1"/>
          </p:cNvSpPr>
          <p:nvPr>
            <p:ph type="title"/>
          </p:nvPr>
        </p:nvSpPr>
        <p:spPr/>
        <p:txBody>
          <a:bodyPr/>
          <a:lstStyle/>
          <a:p>
            <a:r>
              <a:rPr lang="en-US" dirty="0" smtClean="0"/>
              <a:t>eRA Commons Navigation Menu</a:t>
            </a:r>
            <a:endParaRPr lang="en-US" dirty="0"/>
          </a:p>
        </p:txBody>
      </p:sp>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37643171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Approval – Change of PD/PI </a:t>
            </a:r>
            <a:endParaRPr lang="en-US" dirty="0"/>
          </a:p>
        </p:txBody>
      </p:sp>
      <p:sp>
        <p:nvSpPr>
          <p:cNvPr id="3" name="Content Placeholder 2"/>
          <p:cNvSpPr>
            <a:spLocks noGrp="1"/>
          </p:cNvSpPr>
          <p:nvPr>
            <p:ph sz="quarter" idx="13"/>
          </p:nvPr>
        </p:nvSpPr>
        <p:spPr>
          <a:xfrm>
            <a:off x="301625" y="1524000"/>
            <a:ext cx="8503920" cy="4724400"/>
          </a:xfrm>
        </p:spPr>
        <p:txBody>
          <a:bodyPr/>
          <a:lstStyle/>
          <a:p>
            <a:r>
              <a:rPr lang="en-US" dirty="0" smtClean="0"/>
              <a:t>Request for an Institution to change the Program Director (PD) or Principal Investigator (PI) on an award.</a:t>
            </a:r>
          </a:p>
          <a:p>
            <a:pPr lvl="1"/>
            <a:r>
              <a:rPr lang="en-US" dirty="0" smtClean="0"/>
              <a:t>Only a Signing Official (SO) can initiate and submit this type of request.</a:t>
            </a:r>
          </a:p>
          <a:p>
            <a:pPr lvl="1"/>
            <a:r>
              <a:rPr lang="en-US" dirty="0" smtClean="0"/>
              <a:t>Request can only be made for a grant year that is currently awarded and in the budget period.</a:t>
            </a:r>
          </a:p>
          <a:p>
            <a:pPr lvl="1"/>
            <a:r>
              <a:rPr lang="en-US" dirty="0" smtClean="0"/>
              <a:t>Biosketch and Other Support documents (PDFs only) are required with the submission when adding a new PD/PI.</a:t>
            </a:r>
          </a:p>
          <a:p>
            <a:pPr lvl="1"/>
            <a:r>
              <a:rPr lang="en-US" dirty="0" smtClean="0"/>
              <a:t>1 PDF for each document requested, each not exceed 5 MB in size</a:t>
            </a:r>
          </a:p>
          <a:p>
            <a:pPr lvl="1"/>
            <a:endParaRPr lang="en-US" dirty="0" smtClean="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1614407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Approval – $500K Request</a:t>
            </a:r>
            <a:endParaRPr lang="en-US" dirty="0"/>
          </a:p>
        </p:txBody>
      </p:sp>
      <p:sp>
        <p:nvSpPr>
          <p:cNvPr id="3" name="Content Placeholder 2"/>
          <p:cNvSpPr>
            <a:spLocks noGrp="1"/>
          </p:cNvSpPr>
          <p:nvPr>
            <p:ph sz="quarter" idx="13"/>
          </p:nvPr>
        </p:nvSpPr>
        <p:spPr/>
        <p:txBody>
          <a:bodyPr/>
          <a:lstStyle/>
          <a:p>
            <a:r>
              <a:rPr lang="en-US" dirty="0" smtClean="0"/>
              <a:t>Request for Direct Cost exceeding $500K for a single budget year</a:t>
            </a:r>
          </a:p>
          <a:p>
            <a:pPr lvl="1"/>
            <a:r>
              <a:rPr lang="en-US" dirty="0" smtClean="0"/>
              <a:t>PI is invited to submit the request after discussion with Program Official (PO) of the institute/center they are working with</a:t>
            </a:r>
          </a:p>
          <a:p>
            <a:pPr lvl="1"/>
            <a:r>
              <a:rPr lang="en-US" dirty="0" smtClean="0"/>
              <a:t>PI provides justification (500 characters) and supporting documents (PDF, 1o max)</a:t>
            </a:r>
          </a:p>
          <a:p>
            <a:pPr lvl="1"/>
            <a:r>
              <a:rPr lang="en-US" dirty="0" smtClean="0"/>
              <a:t>PI can submit the request to NIH, or route to SO for review (depending on their institution’s business processes)</a:t>
            </a:r>
          </a:p>
          <a:p>
            <a:pPr lvl="1"/>
            <a:r>
              <a:rPr lang="en-US" dirty="0" smtClean="0"/>
              <a:t>SO can view, and recall a request made by a PI</a:t>
            </a:r>
          </a:p>
          <a:p>
            <a:pPr lvl="1"/>
            <a:r>
              <a:rPr lang="en-US" dirty="0" smtClean="0"/>
              <a:t>If approved, notifications go to the PI and </a:t>
            </a:r>
            <a:r>
              <a:rPr lang="en-US" dirty="0" err="1" smtClean="0"/>
              <a:t>NoA</a:t>
            </a:r>
            <a:r>
              <a:rPr lang="en-US" dirty="0" smtClean="0"/>
              <a:t> address</a:t>
            </a:r>
            <a:endParaRPr lang="en-US" dirty="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8297446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Approval – Policy Notices 1</a:t>
            </a:r>
            <a:endParaRPr lang="en-US" dirty="0"/>
          </a:p>
        </p:txBody>
      </p:sp>
      <p:sp>
        <p:nvSpPr>
          <p:cNvPr id="3" name="Content Placeholder 2"/>
          <p:cNvSpPr>
            <a:spLocks noGrp="1"/>
          </p:cNvSpPr>
          <p:nvPr>
            <p:ph sz="quarter" idx="13"/>
          </p:nvPr>
        </p:nvSpPr>
        <p:spPr>
          <a:xfrm>
            <a:off x="301625" y="1295400"/>
            <a:ext cx="8503920" cy="5076700"/>
          </a:xfrm>
        </p:spPr>
        <p:txBody>
          <a:bodyPr/>
          <a:lstStyle/>
          <a:p>
            <a:r>
              <a:rPr lang="en-US" dirty="0" smtClean="0">
                <a:hlinkClick r:id="rId2"/>
              </a:rPr>
              <a:t>NOT-OD-16-143</a:t>
            </a:r>
            <a:endParaRPr lang="en-US" dirty="0" smtClean="0"/>
          </a:p>
          <a:p>
            <a:pPr lvl="1"/>
            <a:r>
              <a:rPr lang="en-US" dirty="0"/>
              <a:t>Optional Electronic Method to Request Withdrawal of Applications from Consideration for Funding </a:t>
            </a:r>
            <a:endParaRPr lang="en-US" dirty="0" smtClean="0"/>
          </a:p>
          <a:p>
            <a:pPr lvl="2"/>
            <a:r>
              <a:rPr lang="en-US" dirty="0"/>
              <a:t>Applicant organizations are now able to submit requests to withdraw a processed application after the two day viewing window has passed using the eRA Commons Prior Approval module</a:t>
            </a:r>
            <a:r>
              <a:rPr lang="en-US" dirty="0" smtClean="0"/>
              <a:t>.</a:t>
            </a:r>
          </a:p>
          <a:p>
            <a:pPr lvl="2"/>
            <a:r>
              <a:rPr lang="en-US" dirty="0"/>
              <a:t>The Center for Scientific Review’s Division of Receipt and Referral (DRR) will review and act on all withdrawal requests</a:t>
            </a:r>
            <a:r>
              <a:rPr lang="en-US" dirty="0" smtClean="0"/>
              <a:t>.</a:t>
            </a:r>
          </a:p>
          <a:p>
            <a:r>
              <a:rPr lang="en-US" dirty="0" smtClean="0">
                <a:hlinkClick r:id="rId3"/>
              </a:rPr>
              <a:t>NOT-OD-17-005</a:t>
            </a:r>
            <a:endParaRPr lang="en-US" dirty="0" smtClean="0"/>
          </a:p>
          <a:p>
            <a:pPr lvl="1"/>
            <a:r>
              <a:rPr lang="en-US" dirty="0" smtClean="0"/>
              <a:t>Optional </a:t>
            </a:r>
            <a:r>
              <a:rPr lang="en-US" dirty="0"/>
              <a:t>Electronic Method to Request </a:t>
            </a:r>
            <a:r>
              <a:rPr lang="en-US" dirty="0" smtClean="0"/>
              <a:t>of Direct Costs over $500K Applications  </a:t>
            </a:r>
            <a:endParaRPr lang="en-US" dirty="0"/>
          </a:p>
        </p:txBody>
      </p:sp>
      <p:pic>
        <p:nvPicPr>
          <p:cNvPr id="5" name="Picture 4"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825" y="5653277"/>
            <a:ext cx="2391776" cy="1309498"/>
          </a:xfrm>
          <a:prstGeom prst="rect">
            <a:avLst/>
          </a:prstGeom>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3088235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Approval – Resources</a:t>
            </a:r>
            <a:endParaRPr lang="en-US" dirty="0"/>
          </a:p>
        </p:txBody>
      </p:sp>
      <p:sp>
        <p:nvSpPr>
          <p:cNvPr id="3" name="Content Placeholder 2"/>
          <p:cNvSpPr>
            <a:spLocks noGrp="1"/>
          </p:cNvSpPr>
          <p:nvPr>
            <p:ph sz="quarter" idx="13"/>
          </p:nvPr>
        </p:nvSpPr>
        <p:spPr>
          <a:xfrm>
            <a:off x="301625" y="1295400"/>
            <a:ext cx="8503920" cy="5076700"/>
          </a:xfrm>
        </p:spPr>
        <p:txBody>
          <a:bodyPr/>
          <a:lstStyle/>
          <a:p>
            <a:r>
              <a:rPr lang="en-US" dirty="0" smtClean="0"/>
              <a:t>NIH eRA Items of Interest Articles</a:t>
            </a:r>
          </a:p>
          <a:p>
            <a:pPr lvl="1"/>
            <a:r>
              <a:rPr lang="en-US" dirty="0" smtClean="0">
                <a:hlinkClick r:id="rId2"/>
              </a:rPr>
              <a:t>No NCE? No Problem!</a:t>
            </a:r>
            <a:endParaRPr lang="en-US" dirty="0" smtClean="0"/>
          </a:p>
          <a:p>
            <a:pPr lvl="1"/>
            <a:r>
              <a:rPr lang="en-US" dirty="0" smtClean="0">
                <a:hlinkClick r:id="rId3"/>
              </a:rPr>
              <a:t>Prior Approval Changes How PIs Change</a:t>
            </a:r>
            <a:endParaRPr lang="en-US" dirty="0" smtClean="0"/>
          </a:p>
          <a:p>
            <a:pPr marL="274638" lvl="1" indent="0">
              <a:buNone/>
            </a:pPr>
            <a:endParaRPr lang="en-US" dirty="0" smtClean="0"/>
          </a:p>
          <a:p>
            <a:r>
              <a:rPr lang="en-US" dirty="0" smtClean="0"/>
              <a:t>Video Tutorials</a:t>
            </a:r>
          </a:p>
          <a:p>
            <a:pPr marL="0" indent="0">
              <a:buNone/>
            </a:pPr>
            <a:r>
              <a:rPr lang="en-US" sz="1800" dirty="0">
                <a:hlinkClick r:id="rId4"/>
              </a:rPr>
              <a:t>https://</a:t>
            </a:r>
            <a:r>
              <a:rPr lang="en-US" sz="1800" dirty="0" smtClean="0">
                <a:hlinkClick r:id="rId4"/>
              </a:rPr>
              <a:t>era.nih.gov/era_training/era_videos.cfm#eracommons</a:t>
            </a:r>
            <a:r>
              <a:rPr lang="en-US" sz="1800" dirty="0" smtClean="0"/>
              <a:t> </a:t>
            </a:r>
          </a:p>
          <a:p>
            <a:pPr lvl="1"/>
            <a:r>
              <a:rPr lang="en-US" dirty="0" smtClean="0"/>
              <a:t>Withdrawal of an Application</a:t>
            </a:r>
          </a:p>
          <a:p>
            <a:pPr lvl="1"/>
            <a:r>
              <a:rPr lang="en-US" dirty="0" smtClean="0"/>
              <a:t>$500 or More Requests</a:t>
            </a:r>
          </a:p>
          <a:p>
            <a:pPr lvl="1"/>
            <a:r>
              <a:rPr lang="en-US" dirty="0" smtClean="0"/>
              <a:t>Change of PD/PI</a:t>
            </a:r>
          </a:p>
          <a:p>
            <a:pPr lvl="1"/>
            <a:r>
              <a:rPr lang="en-US" dirty="0" smtClean="0"/>
              <a:t>No Cost Extension (coming soon)</a:t>
            </a:r>
          </a:p>
          <a:p>
            <a:pPr lvl="1"/>
            <a:endParaRPr lang="en-US"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9825" y="5653277"/>
            <a:ext cx="2391776" cy="1309498"/>
          </a:xfrm>
          <a:prstGeom prst="rect">
            <a:avLst/>
          </a:prstGeom>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6764814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eRA Commons</a:t>
            </a:r>
            <a:br>
              <a:rPr lang="en-US" dirty="0" smtClean="0"/>
            </a:br>
            <a:r>
              <a:rPr lang="en-US" dirty="0" smtClean="0"/>
              <a:t>Features</a:t>
            </a:r>
            <a:endParaRPr lang="en-US" dirty="0"/>
          </a:p>
        </p:txBody>
      </p:sp>
      <p:sp>
        <p:nvSpPr>
          <p:cNvPr id="3" name="Text Placeholder 2"/>
          <p:cNvSpPr>
            <a:spLocks noGrp="1"/>
          </p:cNvSpPr>
          <p:nvPr>
            <p:ph type="body" idx="1"/>
          </p:nvPr>
        </p:nvSpPr>
        <p:spPr>
          <a:xfrm>
            <a:off x="838200" y="2743200"/>
            <a:ext cx="7620000" cy="1673225"/>
          </a:xfrm>
        </p:spPr>
        <p:txBody>
          <a:bodyPr/>
          <a:lstStyle/>
          <a:p>
            <a:r>
              <a:rPr lang="en-US" dirty="0" smtClean="0"/>
              <a:t>Submitting Just-in-time (JIT)</a:t>
            </a:r>
          </a:p>
          <a:p>
            <a:r>
              <a:rPr lang="en-US" dirty="0" smtClean="0"/>
              <a:t> information upon </a:t>
            </a:r>
            <a:r>
              <a:rPr lang="en-US" dirty="0" err="1" smtClean="0"/>
              <a:t>nih</a:t>
            </a:r>
            <a:r>
              <a:rPr lang="en-US" dirty="0" smtClean="0"/>
              <a:t> Request</a:t>
            </a:r>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8526037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Just-In-Time (JIT)</a:t>
            </a:r>
            <a:endParaRPr lang="en-US" dirty="0"/>
          </a:p>
        </p:txBody>
      </p:sp>
      <p:sp>
        <p:nvSpPr>
          <p:cNvPr id="3" name="Text Placeholder 2"/>
          <p:cNvSpPr>
            <a:spLocks noGrp="1"/>
          </p:cNvSpPr>
          <p:nvPr>
            <p:ph type="body" idx="1"/>
          </p:nvPr>
        </p:nvSpPr>
        <p:spPr/>
        <p:txBody>
          <a:bodyPr/>
          <a:lstStyle/>
          <a:p>
            <a:r>
              <a:rPr lang="en-US" dirty="0" smtClean="0"/>
              <a:t>Allows </a:t>
            </a:r>
            <a:r>
              <a:rPr lang="en-US" dirty="0"/>
              <a:t>an applicant organization to submit additional grant application information after the completion of the peer review, and prior to funding. </a:t>
            </a:r>
          </a:p>
          <a:p>
            <a:endParaRPr lang="en-US" dirty="0"/>
          </a:p>
        </p:txBody>
      </p:sp>
      <p:sp>
        <p:nvSpPr>
          <p:cNvPr id="4" name="Content Placeholder 3"/>
          <p:cNvSpPr>
            <a:spLocks noGrp="1"/>
          </p:cNvSpPr>
          <p:nvPr>
            <p:ph sz="quarter" idx="13"/>
          </p:nvPr>
        </p:nvSpPr>
        <p:spPr/>
        <p:txBody>
          <a:bodyPr/>
          <a:lstStyle/>
          <a:p>
            <a:pPr marL="0" indent="0">
              <a:buNone/>
            </a:pPr>
            <a:r>
              <a:rPr lang="en-US" dirty="0"/>
              <a:t>Applicants should never submit JIT info until specifically requested to do so by NIH. A JIT link or request from NIH are not indications that a grant award will be made.</a:t>
            </a:r>
          </a:p>
          <a:p>
            <a:pPr lvl="1"/>
            <a:r>
              <a:rPr lang="en-US" dirty="0"/>
              <a:t>Other Support File, Budget Upload, Other Upload, Institutional Review Board (IRB) Date, Human Subject Education</a:t>
            </a:r>
          </a:p>
          <a:p>
            <a:pPr lvl="1"/>
            <a:r>
              <a:rPr lang="en-US" dirty="0"/>
              <a:t>PD/PI can save info in Commons, but only SO can submit JIT info to NIH</a:t>
            </a:r>
          </a:p>
          <a:p>
            <a:pPr lvl="1"/>
            <a:r>
              <a:rPr lang="en-US" dirty="0"/>
              <a:t>Must be PDF format</a:t>
            </a:r>
          </a:p>
          <a:p>
            <a:endParaRPr lang="en-US" dirty="0"/>
          </a:p>
        </p:txBody>
      </p:sp>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9930770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JIT Link on Status Result Screen (SO View)</a:t>
            </a:r>
            <a:endParaRPr lang="en-US" dirty="0"/>
          </a:p>
        </p:txBody>
      </p:sp>
      <p:pic>
        <p:nvPicPr>
          <p:cNvPr id="6" name="Picture 5" title="Status Results - Just in Time searc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524000"/>
            <a:ext cx="8077200" cy="5098539"/>
          </a:xfrm>
          <a:prstGeom prst="rect">
            <a:avLst/>
          </a:prstGeom>
          <a:ln>
            <a:solidFill>
              <a:schemeClr val="accent1"/>
            </a:solidFill>
          </a:ln>
        </p:spPr>
      </p:pic>
      <p:grpSp>
        <p:nvGrpSpPr>
          <p:cNvPr id="3" name="Group 2" descr="Select JIT link" title="Text box"/>
          <p:cNvGrpSpPr/>
          <p:nvPr/>
        </p:nvGrpSpPr>
        <p:grpSpPr>
          <a:xfrm>
            <a:off x="4419600" y="3733800"/>
            <a:ext cx="2971800" cy="2819400"/>
            <a:chOff x="4419600" y="3733800"/>
            <a:chExt cx="2971800" cy="2819400"/>
          </a:xfrm>
        </p:grpSpPr>
        <p:sp>
          <p:nvSpPr>
            <p:cNvPr id="7" name="Rounded Rectangle 6" title="rounded rectangle"/>
            <p:cNvSpPr/>
            <p:nvPr/>
          </p:nvSpPr>
          <p:spPr>
            <a:xfrm>
              <a:off x="7162800" y="4495800"/>
              <a:ext cx="228600" cy="20574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title="arrow"/>
            <p:cNvCxnSpPr/>
            <p:nvPr/>
          </p:nvCxnSpPr>
          <p:spPr>
            <a:xfrm>
              <a:off x="6096000" y="4195465"/>
              <a:ext cx="1066800" cy="833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 Box 7"/>
            <p:cNvSpPr txBox="1">
              <a:spLocks noChangeArrowheads="1"/>
            </p:cNvSpPr>
            <p:nvPr/>
          </p:nvSpPr>
          <p:spPr bwMode="auto">
            <a:xfrm>
              <a:off x="4419600" y="3733800"/>
              <a:ext cx="2146742" cy="461665"/>
            </a:xfrm>
            <a:prstGeom prst="rect">
              <a:avLst/>
            </a:prstGeom>
            <a:solidFill>
              <a:srgbClr val="FFFFCC"/>
            </a:solidFill>
            <a:ln w="9525">
              <a:solidFill>
                <a:srgbClr val="C00000"/>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cs typeface="Arial" charset="0"/>
                </a:rPr>
                <a:t>Select </a:t>
              </a:r>
              <a:r>
                <a:rPr kumimoji="0" lang="en-US" sz="2400" b="1" i="1" u="none" strike="noStrike" kern="0" cap="none" spc="0" normalizeH="0" baseline="0" noProof="0" dirty="0">
                  <a:ln>
                    <a:noFill/>
                  </a:ln>
                  <a:solidFill>
                    <a:srgbClr val="C00000"/>
                  </a:solidFill>
                  <a:effectLst/>
                  <a:uLnTx/>
                  <a:uFillTx/>
                  <a:latin typeface="Tahoma"/>
                  <a:cs typeface="Arial" charset="0"/>
                </a:rPr>
                <a:t>JIT</a:t>
              </a:r>
              <a:r>
                <a:rPr kumimoji="0" lang="en-US" sz="2400" b="0" i="0" u="none" strike="noStrike" kern="0" cap="none" spc="0" normalizeH="0" baseline="0" noProof="0" dirty="0">
                  <a:ln>
                    <a:noFill/>
                  </a:ln>
                  <a:solidFill>
                    <a:srgbClr val="C00000"/>
                  </a:solidFill>
                  <a:effectLst/>
                  <a:uLnTx/>
                  <a:uFillTx/>
                  <a:latin typeface="Tahoma"/>
                  <a:cs typeface="Arial" charset="0"/>
                </a:rPr>
                <a:t> </a:t>
              </a:r>
              <a:r>
                <a:rPr kumimoji="0" lang="en-US" sz="2400" b="0" i="0" u="none" strike="noStrike" kern="0" cap="none" spc="0" normalizeH="0" baseline="0" noProof="0" dirty="0" smtClean="0">
                  <a:ln>
                    <a:noFill/>
                  </a:ln>
                  <a:solidFill>
                    <a:srgbClr val="C00000"/>
                  </a:solidFill>
                  <a:effectLst/>
                  <a:uLnTx/>
                  <a:uFillTx/>
                  <a:latin typeface="Tahoma"/>
                  <a:cs typeface="Arial" charset="0"/>
                </a:rPr>
                <a:t>link</a:t>
              </a:r>
              <a:endParaRPr kumimoji="0" lang="en-US" sz="2400" b="0" i="0" u="none" strike="noStrike" kern="0" cap="none" spc="0" normalizeH="0" baseline="0" noProof="0" dirty="0">
                <a:ln>
                  <a:noFill/>
                </a:ln>
                <a:solidFill>
                  <a:srgbClr val="C00000"/>
                </a:solidFill>
                <a:effectLst/>
                <a:uLnTx/>
                <a:uFillTx/>
                <a:latin typeface="Tahoma"/>
                <a:cs typeface="Arial" charset="0"/>
              </a:endParaRPr>
            </a:p>
          </p:txBody>
        </p:sp>
      </p:grpSp>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1998118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Just-In-Time (SO View)</a:t>
            </a:r>
            <a:endParaRPr lang="en-US" dirty="0"/>
          </a:p>
        </p:txBody>
      </p:sp>
      <p:pic>
        <p:nvPicPr>
          <p:cNvPr id="8" name="Picture 10" title="JIT details, SO view"/>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2038" y="914401"/>
            <a:ext cx="4656958" cy="57333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title="Text box with arrow"/>
          <p:cNvGrpSpPr/>
          <p:nvPr/>
        </p:nvGrpSpPr>
        <p:grpSpPr>
          <a:xfrm>
            <a:off x="3733800" y="2133600"/>
            <a:ext cx="5226640" cy="2308324"/>
            <a:chOff x="3733800" y="2133600"/>
            <a:chExt cx="5226640" cy="2308324"/>
          </a:xfrm>
        </p:grpSpPr>
        <p:sp>
          <p:nvSpPr>
            <p:cNvPr id="11" name="Line 6" title="&quot;&quot;"/>
            <p:cNvSpPr>
              <a:spLocks noChangeShapeType="1"/>
            </p:cNvSpPr>
            <p:nvPr/>
          </p:nvSpPr>
          <p:spPr bwMode="auto">
            <a:xfrm flipH="1">
              <a:off x="3733800" y="3823395"/>
              <a:ext cx="1600200" cy="215205"/>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Text Box 5" descr="PDF document with Other Support documentation is required. Use the Import button to begin the upload.&#10;" title="text box"/>
            <p:cNvSpPr txBox="1">
              <a:spLocks noChangeArrowheads="1"/>
            </p:cNvSpPr>
            <p:nvPr/>
          </p:nvSpPr>
          <p:spPr bwMode="auto">
            <a:xfrm>
              <a:off x="5334000" y="2133600"/>
              <a:ext cx="3626440" cy="2308324"/>
            </a:xfrm>
            <a:prstGeom prst="rect">
              <a:avLst/>
            </a:prstGeom>
            <a:solidFill>
              <a:srgbClr val="FFFFCC"/>
            </a:solidFill>
            <a:ln>
              <a:solidFill>
                <a:srgbClr val="C00000"/>
              </a:solid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SzPct val="200000"/>
                <a:defRPr sz="2000" b="1">
                  <a:solidFill>
                    <a:schemeClr val="bg1"/>
                  </a:solidFill>
                  <a:latin typeface="+mn-lt"/>
                  <a:ea typeface="+mn-ea"/>
                  <a:cs typeface="+mn-cs"/>
                </a:defRPr>
              </a:lvl1pPr>
              <a:lvl2pPr marL="742950" indent="-285750" algn="l" rtl="0" eaLnBrk="0" fontAlgn="base" hangingPunct="0">
                <a:spcBef>
                  <a:spcPct val="20000"/>
                </a:spcBef>
                <a:spcAft>
                  <a:spcPct val="0"/>
                </a:spcAft>
                <a:buSzPct val="200000"/>
                <a:defRPr b="1">
                  <a:solidFill>
                    <a:schemeClr val="bg1"/>
                  </a:solidFill>
                  <a:latin typeface="+mn-lt"/>
                </a:defRPr>
              </a:lvl2pPr>
              <a:lvl3pPr marL="1143000" indent="-228600" algn="l" rtl="0" eaLnBrk="0" fontAlgn="base" hangingPunct="0">
                <a:spcBef>
                  <a:spcPct val="20000"/>
                </a:spcBef>
                <a:spcAft>
                  <a:spcPct val="0"/>
                </a:spcAft>
                <a:buSzPct val="200000"/>
                <a:defRPr sz="1600" b="1">
                  <a:solidFill>
                    <a:schemeClr val="bg1"/>
                  </a:solidFill>
                  <a:latin typeface="+mn-lt"/>
                </a:defRPr>
              </a:lvl3pPr>
              <a:lvl4pPr marL="1600200" indent="-228600" algn="l" rtl="0" eaLnBrk="0" fontAlgn="base" hangingPunct="0">
                <a:spcBef>
                  <a:spcPct val="20000"/>
                </a:spcBef>
                <a:spcAft>
                  <a:spcPct val="0"/>
                </a:spcAft>
                <a:buSzPct val="200000"/>
                <a:defRPr sz="1400" b="1">
                  <a:solidFill>
                    <a:schemeClr val="bg1"/>
                  </a:solidFill>
                  <a:latin typeface="+mn-lt"/>
                </a:defRPr>
              </a:lvl4pPr>
              <a:lvl5pPr marL="2057400" indent="-228600" algn="l" rtl="0" eaLnBrk="0" fontAlgn="base" hangingPunct="0">
                <a:spcBef>
                  <a:spcPct val="20000"/>
                </a:spcBef>
                <a:spcAft>
                  <a:spcPct val="0"/>
                </a:spcAft>
                <a:buSzPct val="200000"/>
                <a:defRPr sz="1400" b="1">
                  <a:solidFill>
                    <a:schemeClr val="bg1"/>
                  </a:solidFill>
                  <a:latin typeface="+mn-lt"/>
                </a:defRPr>
              </a:lvl5pPr>
              <a:lvl6pPr marL="2514600" indent="-228600" algn="l" rtl="0" fontAlgn="base">
                <a:spcBef>
                  <a:spcPct val="20000"/>
                </a:spcBef>
                <a:spcAft>
                  <a:spcPct val="0"/>
                </a:spcAft>
                <a:buSzPct val="200000"/>
                <a:defRPr sz="1400" b="1">
                  <a:solidFill>
                    <a:schemeClr val="bg1"/>
                  </a:solidFill>
                  <a:latin typeface="+mn-lt"/>
                </a:defRPr>
              </a:lvl6pPr>
              <a:lvl7pPr marL="2971800" indent="-228600" algn="l" rtl="0" fontAlgn="base">
                <a:spcBef>
                  <a:spcPct val="20000"/>
                </a:spcBef>
                <a:spcAft>
                  <a:spcPct val="0"/>
                </a:spcAft>
                <a:buSzPct val="200000"/>
                <a:defRPr sz="1400" b="1">
                  <a:solidFill>
                    <a:schemeClr val="bg1"/>
                  </a:solidFill>
                  <a:latin typeface="+mn-lt"/>
                </a:defRPr>
              </a:lvl7pPr>
              <a:lvl8pPr marL="3429000" indent="-228600" algn="l" rtl="0" fontAlgn="base">
                <a:spcBef>
                  <a:spcPct val="20000"/>
                </a:spcBef>
                <a:spcAft>
                  <a:spcPct val="0"/>
                </a:spcAft>
                <a:buSzPct val="200000"/>
                <a:defRPr sz="1400" b="1">
                  <a:solidFill>
                    <a:schemeClr val="bg1"/>
                  </a:solidFill>
                  <a:latin typeface="+mn-lt"/>
                </a:defRPr>
              </a:lvl8pPr>
              <a:lvl9pPr marL="3886200" indent="-228600" algn="l" rtl="0" fontAlgn="base">
                <a:spcBef>
                  <a:spcPct val="20000"/>
                </a:spcBef>
                <a:spcAft>
                  <a:spcPct val="0"/>
                </a:spcAft>
                <a:buSzPct val="200000"/>
                <a:defRPr sz="1400" b="1">
                  <a:solidFill>
                    <a:schemeClr val="bg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Pct val="200000"/>
                <a:buFontTx/>
                <a:buNone/>
                <a:tabLst/>
                <a:defRPr/>
              </a:pPr>
              <a:r>
                <a:rPr kumimoji="0" lang="en-US" sz="2400" b="0" i="1" u="none" strike="noStrike" kern="0" cap="none" spc="0" normalizeH="0" baseline="0" noProof="0" dirty="0" smtClean="0">
                  <a:ln>
                    <a:noFill/>
                  </a:ln>
                  <a:solidFill>
                    <a:srgbClr val="333399"/>
                  </a:solidFill>
                  <a:effectLst/>
                  <a:uLnTx/>
                  <a:uFillTx/>
                  <a:latin typeface="Tahoma"/>
                  <a:ea typeface="+mn-ea"/>
                  <a:cs typeface="Arial" charset="0"/>
                </a:rPr>
                <a:t>	</a:t>
              </a:r>
              <a:r>
                <a:rPr kumimoji="0" lang="en-US" sz="2400" b="0" i="1" u="none" strike="noStrike" kern="0" cap="none" spc="0" normalizeH="0" baseline="0" noProof="0" dirty="0" smtClean="0">
                  <a:ln>
                    <a:noFill/>
                  </a:ln>
                  <a:solidFill>
                    <a:srgbClr val="C00000"/>
                  </a:solidFill>
                  <a:effectLst/>
                  <a:uLnTx/>
                  <a:uFillTx/>
                  <a:latin typeface="Tahoma"/>
                  <a:ea typeface="+mn-ea"/>
                  <a:cs typeface="Arial" charset="0"/>
                </a:rPr>
                <a:t>PDF document with </a:t>
              </a:r>
              <a:r>
                <a:rPr kumimoji="0" lang="en-US" sz="2400" i="1" u="none" strike="noStrike" kern="0" cap="none" spc="0" normalizeH="0" baseline="0" noProof="0" dirty="0" smtClean="0">
                  <a:ln>
                    <a:noFill/>
                  </a:ln>
                  <a:solidFill>
                    <a:srgbClr val="C00000"/>
                  </a:solidFill>
                  <a:effectLst/>
                  <a:uLnTx/>
                  <a:uFillTx/>
                  <a:latin typeface="Tahoma"/>
                  <a:ea typeface="+mn-ea"/>
                  <a:cs typeface="Arial" charset="0"/>
                </a:rPr>
                <a:t>Other Support</a:t>
              </a:r>
              <a:r>
                <a:rPr kumimoji="0" lang="en-US" sz="2400" i="0" u="none" strike="noStrike" kern="0" cap="none" spc="0" normalizeH="0" baseline="0" noProof="0" dirty="0" smtClean="0">
                  <a:ln>
                    <a:noFill/>
                  </a:ln>
                  <a:solidFill>
                    <a:srgbClr val="C00000"/>
                  </a:solidFill>
                  <a:effectLst/>
                  <a:uLnTx/>
                  <a:uFillTx/>
                  <a:latin typeface="Tahoma"/>
                  <a:ea typeface="+mn-ea"/>
                  <a:cs typeface="Arial" charset="0"/>
                </a:rPr>
                <a:t> </a:t>
              </a:r>
              <a:r>
                <a:rPr kumimoji="0" lang="en-US" sz="2400" b="0" i="0" u="none" strike="noStrike" kern="0" cap="none" spc="0" normalizeH="0" baseline="0" noProof="0" dirty="0" smtClean="0">
                  <a:ln>
                    <a:noFill/>
                  </a:ln>
                  <a:solidFill>
                    <a:srgbClr val="C00000"/>
                  </a:solidFill>
                  <a:effectLst/>
                  <a:uLnTx/>
                  <a:uFillTx/>
                  <a:latin typeface="Tahoma"/>
                  <a:ea typeface="+mn-ea"/>
                  <a:cs typeface="Arial" charset="0"/>
                </a:rPr>
                <a:t>documentation is required. Use the </a:t>
              </a:r>
              <a:r>
                <a:rPr kumimoji="0" lang="en-US" sz="2400" i="1" u="none" strike="noStrike" kern="0" cap="none" spc="0" normalizeH="0" baseline="0" noProof="0" dirty="0" smtClean="0">
                  <a:ln>
                    <a:noFill/>
                  </a:ln>
                  <a:solidFill>
                    <a:srgbClr val="C00000"/>
                  </a:solidFill>
                  <a:effectLst/>
                  <a:uLnTx/>
                  <a:uFillTx/>
                  <a:latin typeface="Tahoma"/>
                  <a:ea typeface="+mn-ea"/>
                  <a:cs typeface="Arial" charset="0"/>
                </a:rPr>
                <a:t>Import</a:t>
              </a:r>
              <a:r>
                <a:rPr kumimoji="0" lang="en-US" sz="2400" b="0" i="0" u="none" strike="noStrike" kern="0" cap="none" spc="0" normalizeH="0" baseline="0" noProof="0" dirty="0" smtClean="0">
                  <a:ln>
                    <a:noFill/>
                  </a:ln>
                  <a:solidFill>
                    <a:srgbClr val="C00000"/>
                  </a:solidFill>
                  <a:effectLst/>
                  <a:uLnTx/>
                  <a:uFillTx/>
                  <a:latin typeface="Tahoma"/>
                  <a:ea typeface="+mn-ea"/>
                  <a:cs typeface="Arial" charset="0"/>
                </a:rPr>
                <a:t> button to begin the upload.</a:t>
              </a:r>
            </a:p>
          </p:txBody>
        </p:sp>
      </p:grpSp>
      <p:grpSp>
        <p:nvGrpSpPr>
          <p:cNvPr id="4" name="Group 3" title="Text box with arrow"/>
          <p:cNvGrpSpPr/>
          <p:nvPr/>
        </p:nvGrpSpPr>
        <p:grpSpPr>
          <a:xfrm>
            <a:off x="2895600" y="4648200"/>
            <a:ext cx="5791200" cy="1200329"/>
            <a:chOff x="2895600" y="4648200"/>
            <a:chExt cx="5791200" cy="1200329"/>
          </a:xfrm>
        </p:grpSpPr>
        <p:sp>
          <p:nvSpPr>
            <p:cNvPr id="10" name="Text Box 7" descr="IRB Approval Date should be within the last 12 months.&#10;" title="text box"/>
            <p:cNvSpPr txBox="1">
              <a:spLocks noChangeArrowheads="1"/>
            </p:cNvSpPr>
            <p:nvPr/>
          </p:nvSpPr>
          <p:spPr bwMode="auto">
            <a:xfrm>
              <a:off x="5638800" y="4648200"/>
              <a:ext cx="3048000" cy="1200329"/>
            </a:xfrm>
            <a:prstGeom prst="rect">
              <a:avLst/>
            </a:prstGeom>
            <a:solidFill>
              <a:srgbClr val="FFFFCC"/>
            </a:solidFill>
            <a:ln w="9525">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rgbClr val="C00000"/>
                  </a:solidFill>
                  <a:effectLst/>
                  <a:uLnTx/>
                  <a:uFillTx/>
                  <a:latin typeface="Tahoma"/>
                  <a:cs typeface="Arial" charset="0"/>
                </a:rPr>
                <a:t>IRB </a:t>
              </a:r>
              <a:r>
                <a:rPr lang="en-US" sz="2400" b="1" i="1" kern="0" dirty="0" smtClean="0">
                  <a:solidFill>
                    <a:srgbClr val="C00000"/>
                  </a:solidFill>
                  <a:latin typeface="Tahoma"/>
                  <a:cs typeface="Arial" charset="0"/>
                </a:rPr>
                <a:t>A</a:t>
              </a:r>
              <a:r>
                <a:rPr kumimoji="0" lang="en-US" sz="2400" b="1" i="1" u="none" strike="noStrike" kern="0" cap="none" spc="0" normalizeH="0" baseline="0" noProof="0" dirty="0" err="1" smtClean="0">
                  <a:ln>
                    <a:noFill/>
                  </a:ln>
                  <a:solidFill>
                    <a:srgbClr val="C00000"/>
                  </a:solidFill>
                  <a:effectLst/>
                  <a:uLnTx/>
                  <a:uFillTx/>
                  <a:latin typeface="Tahoma"/>
                  <a:cs typeface="Arial" charset="0"/>
                </a:rPr>
                <a:t>pproval</a:t>
              </a:r>
              <a:r>
                <a:rPr kumimoji="0" lang="en-US" sz="2400" b="1" i="1" u="none" strike="noStrike" kern="0" cap="none" spc="0" normalizeH="0" baseline="0" noProof="0" dirty="0" smtClean="0">
                  <a:ln>
                    <a:noFill/>
                  </a:ln>
                  <a:solidFill>
                    <a:srgbClr val="C00000"/>
                  </a:solidFill>
                  <a:effectLst/>
                  <a:uLnTx/>
                  <a:uFillTx/>
                  <a:latin typeface="Tahoma"/>
                  <a:cs typeface="Arial" charset="0"/>
                </a:rPr>
                <a:t> Date </a:t>
              </a:r>
              <a:r>
                <a:rPr kumimoji="0" lang="en-US" sz="2400" b="0" i="0" u="none" strike="noStrike" kern="0" cap="none" spc="0" normalizeH="0" baseline="0" noProof="0" dirty="0" smtClean="0">
                  <a:ln>
                    <a:noFill/>
                  </a:ln>
                  <a:solidFill>
                    <a:srgbClr val="C00000"/>
                  </a:solidFill>
                  <a:effectLst/>
                  <a:uLnTx/>
                  <a:uFillTx/>
                  <a:latin typeface="Tahoma"/>
                  <a:cs typeface="Arial" charset="0"/>
                </a:rPr>
                <a:t>should </a:t>
              </a:r>
              <a:r>
                <a:rPr kumimoji="0" lang="en-US" sz="2400" b="0" i="0" u="none" strike="noStrike" kern="0" cap="none" spc="0" normalizeH="0" baseline="0" noProof="0" dirty="0">
                  <a:ln>
                    <a:noFill/>
                  </a:ln>
                  <a:solidFill>
                    <a:srgbClr val="C00000"/>
                  </a:solidFill>
                  <a:effectLst/>
                  <a:uLnTx/>
                  <a:uFillTx/>
                  <a:latin typeface="Tahoma"/>
                  <a:cs typeface="Arial" charset="0"/>
                </a:rPr>
                <a:t>be within the last 12 months.</a:t>
              </a:r>
            </a:p>
          </p:txBody>
        </p:sp>
        <p:sp>
          <p:nvSpPr>
            <p:cNvPr id="12" name="Line 5" title="&quot;&quot;"/>
            <p:cNvSpPr>
              <a:spLocks noChangeShapeType="1"/>
            </p:cNvSpPr>
            <p:nvPr/>
          </p:nvSpPr>
          <p:spPr bwMode="auto">
            <a:xfrm flipH="1" flipV="1">
              <a:off x="2895600" y="4648200"/>
              <a:ext cx="2743200" cy="3810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3" name="TextBox 12"/>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50000"/>
                  </a:schemeClr>
                </a:solidFill>
              </a:rPr>
              <a:t>Scarlett</a:t>
            </a:r>
            <a:endParaRPr lang="en-US" dirty="0">
              <a:solidFill>
                <a:schemeClr val="bg1">
                  <a:lumMod val="50000"/>
                </a:schemeClr>
              </a:solidFill>
            </a:endParaRPr>
          </a:p>
        </p:txBody>
      </p:sp>
    </p:spTree>
    <p:extLst>
      <p:ext uri="{BB962C8B-B14F-4D97-AF65-F5344CB8AC3E}">
        <p14:creationId xmlns:p14="http://schemas.microsoft.com/office/powerpoint/2010/main" val="24205990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JIT – Policy Notices</a:t>
            </a:r>
            <a:endParaRPr lang="en-US" dirty="0"/>
          </a:p>
        </p:txBody>
      </p:sp>
      <p:sp>
        <p:nvSpPr>
          <p:cNvPr id="3" name="Content Placeholder 2"/>
          <p:cNvSpPr>
            <a:spLocks noGrp="1"/>
          </p:cNvSpPr>
          <p:nvPr>
            <p:ph sz="quarter" idx="13"/>
          </p:nvPr>
        </p:nvSpPr>
        <p:spPr/>
        <p:txBody>
          <a:bodyPr/>
          <a:lstStyle/>
          <a:p>
            <a:r>
              <a:rPr lang="en-US" dirty="0" smtClean="0">
                <a:hlinkClick r:id="rId2"/>
              </a:rPr>
              <a:t>NOT-OD-12-101</a:t>
            </a:r>
            <a:endParaRPr lang="en-US" dirty="0" smtClean="0"/>
          </a:p>
          <a:p>
            <a:pPr lvl="1"/>
            <a:r>
              <a:rPr lang="en-US" dirty="0"/>
              <a:t>Notice of Requirement for Electronic Submission of Just-in-Time Information and Related Business Process Changes Beginning April 20, </a:t>
            </a:r>
            <a:r>
              <a:rPr lang="en-US" dirty="0" smtClean="0"/>
              <a:t>2012</a:t>
            </a:r>
          </a:p>
          <a:p>
            <a:pPr lvl="2"/>
            <a:r>
              <a:rPr lang="en-US" dirty="0" smtClean="0"/>
              <a:t>JIT link appears for all applications within 24 hours of releasing impact scores</a:t>
            </a:r>
          </a:p>
          <a:p>
            <a:pPr lvl="2"/>
            <a:r>
              <a:rPr lang="en-US" dirty="0" smtClean="0"/>
              <a:t>Applications with impact score of 40 or less receive standard notice and request for JIT information</a:t>
            </a:r>
            <a:endParaRPr lang="en-US" dirty="0"/>
          </a:p>
          <a:p>
            <a:r>
              <a:rPr lang="en-US" dirty="0" smtClean="0">
                <a:hlinkClick r:id="rId3"/>
              </a:rPr>
              <a:t>NOT-OD-10-120</a:t>
            </a:r>
            <a:endParaRPr lang="en-US" dirty="0" smtClean="0"/>
          </a:p>
          <a:p>
            <a:pPr lvl="1"/>
            <a:r>
              <a:rPr lang="en-US" dirty="0"/>
              <a:t>Revised Policy on Applicant Institution Responsibilities for Ensuring Just-in-Time Submissions are Accurate and Current Up to the Time of Award</a:t>
            </a:r>
          </a:p>
        </p:txBody>
      </p:sp>
      <p:pic>
        <p:nvPicPr>
          <p:cNvPr id="5" name="Picture 4"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825" y="5653277"/>
            <a:ext cx="2391776" cy="1309498"/>
          </a:xfrm>
          <a:prstGeom prst="rect">
            <a:avLst/>
          </a:prstGeom>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2567840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eRA Commons</a:t>
            </a:r>
            <a:br>
              <a:rPr lang="en-US" dirty="0"/>
            </a:br>
            <a:r>
              <a:rPr lang="en-US" dirty="0"/>
              <a:t>Features</a:t>
            </a:r>
          </a:p>
        </p:txBody>
      </p:sp>
      <p:sp>
        <p:nvSpPr>
          <p:cNvPr id="3" name="Text Placeholder 2"/>
          <p:cNvSpPr>
            <a:spLocks noGrp="1"/>
          </p:cNvSpPr>
          <p:nvPr>
            <p:ph type="body" idx="1"/>
          </p:nvPr>
        </p:nvSpPr>
        <p:spPr/>
        <p:txBody>
          <a:bodyPr/>
          <a:lstStyle/>
          <a:p>
            <a:r>
              <a:rPr lang="en-US" dirty="0" smtClean="0"/>
              <a:t>Submitting </a:t>
            </a:r>
          </a:p>
          <a:p>
            <a:r>
              <a:rPr lang="en-US" dirty="0" smtClean="0"/>
              <a:t>a no cost extension (NCE)</a:t>
            </a:r>
            <a:endParaRPr lang="en-US" dirty="0"/>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418545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 Options</a:t>
            </a:r>
            <a:endParaRPr lang="en-US" dirty="0"/>
          </a:p>
        </p:txBody>
      </p:sp>
      <p:sp>
        <p:nvSpPr>
          <p:cNvPr id="11" name="TextBox 10"/>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
        <p:nvSpPr>
          <p:cNvPr id="10" name="Text Placeholder 4"/>
          <p:cNvSpPr txBox="1">
            <a:spLocks/>
          </p:cNvSpPr>
          <p:nvPr/>
        </p:nvSpPr>
        <p:spPr>
          <a:xfrm>
            <a:off x="268126" y="3122612"/>
            <a:ext cx="8567899" cy="3249488"/>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dirty="0" smtClean="0"/>
              <a:t>Three Navigation Items Added:</a:t>
            </a:r>
          </a:p>
          <a:p>
            <a:pPr marL="560388" lvl="1" indent="-285750">
              <a:buFont typeface="Arial" panose="020B0604020202020204" pitchFamily="34" charset="0"/>
              <a:buChar char="•"/>
            </a:pPr>
            <a:r>
              <a:rPr lang="en-US" dirty="0" smtClean="0"/>
              <a:t>Assist: Allows quick access from Commons to Assist without the need to re-authenticate</a:t>
            </a:r>
          </a:p>
          <a:p>
            <a:pPr marL="560388" lvl="1" indent="-285750">
              <a:buFont typeface="Arial" panose="020B0604020202020204" pitchFamily="34" charset="0"/>
              <a:buChar char="•"/>
            </a:pPr>
            <a:r>
              <a:rPr lang="en-US" dirty="0" smtClean="0"/>
              <a:t>Prior Approval: Access to Application withdrawal requests and for processing $500K Requests</a:t>
            </a:r>
          </a:p>
          <a:p>
            <a:pPr marL="560388" lvl="1" indent="-285750">
              <a:buFont typeface="Arial" panose="020B0604020202020204" pitchFamily="34" charset="0"/>
              <a:buChar char="•"/>
            </a:pPr>
            <a:r>
              <a:rPr lang="en-US" dirty="0" smtClean="0"/>
              <a:t>Non-research: Currently for SAMHSA non-research awards only, but part of the overall support of non-NIH agencies using eRA Commons</a:t>
            </a:r>
            <a:endParaRPr lang="en-US" dirty="0"/>
          </a:p>
        </p:txBody>
      </p:sp>
      <p:grpSp>
        <p:nvGrpSpPr>
          <p:cNvPr id="3" name="Group 2"/>
          <p:cNvGrpSpPr/>
          <p:nvPr/>
        </p:nvGrpSpPr>
        <p:grpSpPr>
          <a:xfrm>
            <a:off x="268126" y="1522412"/>
            <a:ext cx="8567899" cy="1447800"/>
            <a:chOff x="268126" y="1522412"/>
            <a:chExt cx="8567899" cy="1447800"/>
          </a:xfrm>
        </p:grpSpPr>
        <p:pic>
          <p:nvPicPr>
            <p:cNvPr id="12" name="Picture 11" descr="show three new navigation options, ASSIST&#10;Prior Approval&#10;Non-Research" title="Commons Navigation"/>
            <p:cNvPicPr>
              <a:picLocks noChangeAspect="1"/>
            </p:cNvPicPr>
            <p:nvPr/>
          </p:nvPicPr>
          <p:blipFill rotWithShape="1">
            <a:blip r:embed="rId2">
              <a:extLst>
                <a:ext uri="{28A0092B-C50C-407E-A947-70E740481C1C}">
                  <a14:useLocalDpi xmlns:a14="http://schemas.microsoft.com/office/drawing/2010/main" val="0"/>
                </a:ext>
              </a:extLst>
            </a:blip>
            <a:srcRect b="70123"/>
            <a:stretch/>
          </p:blipFill>
          <p:spPr>
            <a:xfrm>
              <a:off x="268126" y="1522412"/>
              <a:ext cx="8567899" cy="1447800"/>
            </a:xfrm>
            <a:prstGeom prst="rect">
              <a:avLst/>
            </a:prstGeom>
            <a:ln>
              <a:noFill/>
            </a:ln>
            <a:effectLst>
              <a:outerShdw blurRad="292100" dist="139700" dir="2700000" algn="tl" rotWithShape="0">
                <a:srgbClr val="333333">
                  <a:alpha val="65000"/>
                </a:srgbClr>
              </a:outerShdw>
            </a:effectLst>
          </p:spPr>
        </p:pic>
        <p:sp>
          <p:nvSpPr>
            <p:cNvPr id="13" name="Rounded Rectangle 12"/>
            <p:cNvSpPr/>
            <p:nvPr/>
          </p:nvSpPr>
          <p:spPr>
            <a:xfrm>
              <a:off x="2590800" y="2436812"/>
              <a:ext cx="1066800" cy="304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542675" y="2436812"/>
              <a:ext cx="685800" cy="304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30467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NCE</a:t>
            </a:r>
            <a:endParaRPr lang="en-US" dirty="0"/>
          </a:p>
        </p:txBody>
      </p:sp>
      <p:sp>
        <p:nvSpPr>
          <p:cNvPr id="3" name="Text Placeholder 2"/>
          <p:cNvSpPr>
            <a:spLocks noGrp="1"/>
          </p:cNvSpPr>
          <p:nvPr>
            <p:ph type="body" idx="1"/>
          </p:nvPr>
        </p:nvSpPr>
        <p:spPr/>
        <p:txBody>
          <a:bodyPr/>
          <a:lstStyle/>
          <a:p>
            <a:r>
              <a:rPr lang="en-US" dirty="0"/>
              <a:t>Electronically submit a notification to exercise one-time authority to extend without funds the final budget period of a project period of a </a:t>
            </a:r>
            <a:r>
              <a:rPr lang="en-US" dirty="0" smtClean="0"/>
              <a:t>grant.</a:t>
            </a:r>
            <a:endParaRPr lang="en-US" dirty="0"/>
          </a:p>
        </p:txBody>
      </p:sp>
      <p:sp>
        <p:nvSpPr>
          <p:cNvPr id="4" name="Content Placeholder 3"/>
          <p:cNvSpPr>
            <a:spLocks noGrp="1"/>
          </p:cNvSpPr>
          <p:nvPr>
            <p:ph sz="quarter" idx="13"/>
          </p:nvPr>
        </p:nvSpPr>
        <p:spPr/>
        <p:txBody>
          <a:bodyPr/>
          <a:lstStyle/>
          <a:p>
            <a:r>
              <a:rPr lang="en-US" dirty="0"/>
              <a:t>Only SOs can submit the NCE notification</a:t>
            </a:r>
          </a:p>
          <a:p>
            <a:r>
              <a:rPr lang="en-US" dirty="0"/>
              <a:t>May be submitted no earlier than 90 days before end of project and no later than project end date</a:t>
            </a:r>
          </a:p>
          <a:p>
            <a:r>
              <a:rPr lang="en-US" dirty="0"/>
              <a:t>Can request extension of 1-12 months, in one-month increments</a:t>
            </a:r>
          </a:p>
          <a:p>
            <a:r>
              <a:rPr lang="en-US" dirty="0" smtClean="0"/>
              <a:t>E-mail </a:t>
            </a:r>
            <a:r>
              <a:rPr lang="en-US" dirty="0"/>
              <a:t>notification sent to NIH Grants Management staff when SO processes the </a:t>
            </a:r>
            <a:r>
              <a:rPr lang="en-US" dirty="0" smtClean="0"/>
              <a:t>extension</a:t>
            </a:r>
            <a:endParaRPr lang="en-US" dirty="0"/>
          </a:p>
        </p:txBody>
      </p:sp>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455726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link in Status screen</a:t>
            </a:r>
            <a:endParaRPr lang="en-US" dirty="0"/>
          </a:p>
        </p:txBody>
      </p:sp>
      <p:pic>
        <p:nvPicPr>
          <p:cNvPr id="4" name="Picture 6" title="Extenstion Link in Status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9135" y="990600"/>
            <a:ext cx="8845730" cy="5334000"/>
          </a:xfrm>
          <a:prstGeom prst="rect">
            <a:avLst/>
          </a:prstGeom>
          <a:noFill/>
          <a:ln w="9525">
            <a:noFill/>
            <a:miter lim="800000"/>
            <a:headEnd/>
            <a:tailEnd/>
          </a:ln>
        </p:spPr>
      </p:pic>
      <p:sp>
        <p:nvSpPr>
          <p:cNvPr id="5" name="Rounded Rectangle 4" title="rounded rectangle"/>
          <p:cNvSpPr/>
          <p:nvPr/>
        </p:nvSpPr>
        <p:spPr>
          <a:xfrm>
            <a:off x="7239000" y="3962400"/>
            <a:ext cx="685800" cy="3048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40462596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Screen</a:t>
            </a:r>
            <a:endParaRPr lang="en-US" dirty="0"/>
          </a:p>
        </p:txBody>
      </p:sp>
      <p:pic>
        <p:nvPicPr>
          <p:cNvPr id="4" name="Picture 7" descr="Not Cost externsio screen, select number of months" title="NCE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2817770"/>
            <a:ext cx="8034837" cy="2456805"/>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title="Text box with arrow"/>
          <p:cNvGrpSpPr/>
          <p:nvPr/>
        </p:nvGrpSpPr>
        <p:grpSpPr>
          <a:xfrm>
            <a:off x="5410200" y="4191000"/>
            <a:ext cx="3352800" cy="707886"/>
            <a:chOff x="5410200" y="4191000"/>
            <a:chExt cx="3352800" cy="707886"/>
          </a:xfrm>
        </p:grpSpPr>
        <p:sp>
          <p:nvSpPr>
            <p:cNvPr id="7" name="Text Box 4" descr="New calculated project end date&#10;" title="Text box"/>
            <p:cNvSpPr txBox="1">
              <a:spLocks noChangeArrowheads="1"/>
            </p:cNvSpPr>
            <p:nvPr/>
          </p:nvSpPr>
          <p:spPr bwMode="auto">
            <a:xfrm>
              <a:off x="6629400" y="4191000"/>
              <a:ext cx="2133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smtClean="0">
                  <a:solidFill>
                    <a:srgbClr val="C00000"/>
                  </a:solidFill>
                </a:rPr>
                <a:t>New calculated project</a:t>
              </a:r>
              <a:r>
                <a:rPr lang="en-US" sz="2000" kern="0" dirty="0">
                  <a:solidFill>
                    <a:srgbClr val="C00000"/>
                  </a:solidFill>
                </a:rPr>
                <a:t> </a:t>
              </a:r>
              <a:r>
                <a:rPr lang="en-US" sz="2000" kern="0" dirty="0" smtClean="0">
                  <a:solidFill>
                    <a:srgbClr val="C00000"/>
                  </a:solidFill>
                </a:rPr>
                <a:t>end date</a:t>
              </a:r>
            </a:p>
          </p:txBody>
        </p:sp>
        <p:cxnSp>
          <p:nvCxnSpPr>
            <p:cNvPr id="18" name="Straight Arrow Connector 17" title="arrow to new date"/>
            <p:cNvCxnSpPr/>
            <p:nvPr/>
          </p:nvCxnSpPr>
          <p:spPr>
            <a:xfrm flipH="1">
              <a:off x="5410200" y="4648200"/>
              <a:ext cx="1219201"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descr="Choose an extension of 1 to 12 months.&#10;" title="text box"/>
          <p:cNvGrpSpPr/>
          <p:nvPr/>
        </p:nvGrpSpPr>
        <p:grpSpPr>
          <a:xfrm>
            <a:off x="437408" y="1981200"/>
            <a:ext cx="3657600" cy="2362200"/>
            <a:chOff x="437408" y="1981200"/>
            <a:chExt cx="3657600" cy="2362200"/>
          </a:xfrm>
        </p:grpSpPr>
        <p:sp>
          <p:nvSpPr>
            <p:cNvPr id="5" name="Text Box 4"/>
            <p:cNvSpPr txBox="1">
              <a:spLocks noChangeArrowheads="1"/>
            </p:cNvSpPr>
            <p:nvPr/>
          </p:nvSpPr>
          <p:spPr bwMode="auto">
            <a:xfrm>
              <a:off x="437408" y="1981200"/>
              <a:ext cx="3657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smtClean="0">
                  <a:solidFill>
                    <a:srgbClr val="C00000"/>
                  </a:solidFill>
                </a:rPr>
                <a:t>Choose </a:t>
              </a:r>
              <a:r>
                <a:rPr lang="en-US" sz="2000" kern="0" dirty="0">
                  <a:solidFill>
                    <a:srgbClr val="C00000"/>
                  </a:solidFill>
                </a:rPr>
                <a:t>an extension of 1 to 12 </a:t>
              </a:r>
              <a:r>
                <a:rPr lang="en-US" sz="2000" kern="0" dirty="0" smtClean="0">
                  <a:solidFill>
                    <a:srgbClr val="C00000"/>
                  </a:solidFill>
                </a:rPr>
                <a:t>months.</a:t>
              </a:r>
            </a:p>
          </p:txBody>
        </p:sp>
        <p:cxnSp>
          <p:nvCxnSpPr>
            <p:cNvPr id="21" name="Straight Arrow Connector 20" title="arrow to number of months"/>
            <p:cNvCxnSpPr/>
            <p:nvPr/>
          </p:nvCxnSpPr>
          <p:spPr>
            <a:xfrm>
              <a:off x="2857995" y="2689086"/>
              <a:ext cx="0" cy="165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23421939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Expanded Authority – You Get Just One</a:t>
            </a:r>
            <a:endParaRPr lang="en-US" dirty="0"/>
          </a:p>
        </p:txBody>
      </p:sp>
      <p:sp>
        <p:nvSpPr>
          <p:cNvPr id="8" name="Content Placeholder 7"/>
          <p:cNvSpPr>
            <a:spLocks noGrp="1"/>
          </p:cNvSpPr>
          <p:nvPr>
            <p:ph sz="quarter" idx="13"/>
          </p:nvPr>
        </p:nvSpPr>
        <p:spPr/>
        <p:txBody>
          <a:bodyPr/>
          <a:lstStyle/>
          <a:p>
            <a:r>
              <a:rPr lang="en-US" dirty="0" smtClean="0"/>
              <a:t>No Cost Extension (NCE) part of ‘expanded authorities’</a:t>
            </a:r>
          </a:p>
          <a:p>
            <a:r>
              <a:rPr lang="en-US" dirty="0" smtClean="0"/>
              <a:t>Can only extend once without express approval</a:t>
            </a:r>
          </a:p>
          <a:p>
            <a:r>
              <a:rPr lang="en-US" dirty="0" smtClean="0"/>
              <a:t>Increasing trend of extending in the middle of the project period (i.e. end of year 2 of 5 year grant)</a:t>
            </a:r>
          </a:p>
          <a:p>
            <a:r>
              <a:rPr lang="en-US" dirty="0" smtClean="0"/>
              <a:t>If this is done, the Extension link will NOT appear 90 days from end of project end-date</a:t>
            </a:r>
          </a:p>
          <a:p>
            <a:r>
              <a:rPr lang="en-US" dirty="0" smtClean="0"/>
              <a:t>See June’s 2015 eRA Items of Interest for more:</a:t>
            </a:r>
          </a:p>
          <a:p>
            <a:pPr lvl="1"/>
            <a:r>
              <a:rPr lang="en-US" sz="1600" dirty="0">
                <a:hlinkClick r:id="rId2" tooltip="June 2015 Items of Interest"/>
              </a:rPr>
              <a:t>https://era.nih.gov/news_and_events/era_item_June_2015.htm#expanded</a:t>
            </a:r>
            <a:endParaRPr lang="en-US" sz="1600" dirty="0"/>
          </a:p>
        </p:txBody>
      </p:sp>
      <p:sp>
        <p:nvSpPr>
          <p:cNvPr id="5" name="TextBox 4"/>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691598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743200"/>
            <a:ext cx="7848600" cy="1673225"/>
          </a:xfrm>
        </p:spPr>
        <p:txBody>
          <a:bodyPr/>
          <a:lstStyle/>
          <a:p>
            <a:r>
              <a:rPr lang="en-US" dirty="0" smtClean="0"/>
              <a:t>Research Performance </a:t>
            </a:r>
          </a:p>
          <a:p>
            <a:r>
              <a:rPr lang="en-US" dirty="0" smtClean="0"/>
              <a:t>Progress Report (</a:t>
            </a:r>
            <a:r>
              <a:rPr lang="en-US" dirty="0" err="1" smtClean="0"/>
              <a:t>rppr</a:t>
            </a:r>
            <a:r>
              <a:rPr lang="en-US" dirty="0" smtClean="0"/>
              <a:t>)</a:t>
            </a:r>
            <a:endParaRPr lang="en-US" dirty="0"/>
          </a:p>
        </p:txBody>
      </p:sp>
      <p:sp>
        <p:nvSpPr>
          <p:cNvPr id="6" name="Title 5"/>
          <p:cNvSpPr>
            <a:spLocks noGrp="1"/>
          </p:cNvSpPr>
          <p:nvPr>
            <p:ph type="title"/>
          </p:nvPr>
        </p:nvSpPr>
        <p:spPr/>
        <p:txBody>
          <a:bodyPr>
            <a:normAutofit/>
          </a:bodyPr>
          <a:lstStyle/>
          <a:p>
            <a:r>
              <a:rPr lang="en-US" dirty="0"/>
              <a:t>Key eRA Commons</a:t>
            </a:r>
            <a:br>
              <a:rPr lang="en-US" dirty="0"/>
            </a:br>
            <a:r>
              <a:rPr lang="en-US" dirty="0" smtClean="0"/>
              <a:t>Features</a:t>
            </a:r>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2102427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RPPR</a:t>
            </a:r>
            <a:endParaRPr lang="en-US" dirty="0"/>
          </a:p>
        </p:txBody>
      </p:sp>
      <p:sp>
        <p:nvSpPr>
          <p:cNvPr id="3" name="Text Placeholder 2"/>
          <p:cNvSpPr>
            <a:spLocks noGrp="1"/>
          </p:cNvSpPr>
          <p:nvPr>
            <p:ph type="body" idx="1"/>
          </p:nvPr>
        </p:nvSpPr>
        <p:spPr/>
        <p:txBody>
          <a:bodyPr/>
          <a:lstStyle/>
          <a:p>
            <a:r>
              <a:rPr lang="en-US" dirty="0" smtClean="0"/>
              <a:t>Annual progress report to </a:t>
            </a:r>
            <a:r>
              <a:rPr lang="en-US" dirty="0"/>
              <a:t>document grantee accomplishments and compliance with terms of award. </a:t>
            </a:r>
          </a:p>
        </p:txBody>
      </p:sp>
      <p:sp>
        <p:nvSpPr>
          <p:cNvPr id="4" name="Content Placeholder 3"/>
          <p:cNvSpPr>
            <a:spLocks noGrp="1"/>
          </p:cNvSpPr>
          <p:nvPr>
            <p:ph sz="quarter" idx="13"/>
          </p:nvPr>
        </p:nvSpPr>
        <p:spPr>
          <a:xfrm>
            <a:off x="3124200" y="685800"/>
            <a:ext cx="5638800" cy="5638800"/>
          </a:xfrm>
        </p:spPr>
        <p:txBody>
          <a:bodyPr/>
          <a:lstStyle/>
          <a:p>
            <a:r>
              <a:rPr lang="en-US" sz="2400" dirty="0" smtClean="0"/>
              <a:t>Describes </a:t>
            </a:r>
            <a:r>
              <a:rPr lang="en-US" sz="2400" dirty="0"/>
              <a:t>scientific progress, identify significant changes, report on personnel, and describe plans for the subsequent budget period or year</a:t>
            </a:r>
            <a:r>
              <a:rPr lang="en-US" sz="2400" dirty="0" smtClean="0"/>
              <a:t>.</a:t>
            </a:r>
          </a:p>
          <a:p>
            <a:pPr lvl="1"/>
            <a:r>
              <a:rPr lang="en-US" sz="2000" dirty="0">
                <a:hlinkClick r:id="rId2"/>
              </a:rPr>
              <a:t>http://grants.nih.gov/grants/rppr</a:t>
            </a:r>
            <a:r>
              <a:rPr lang="en-US" sz="2000" dirty="0" smtClean="0">
                <a:hlinkClick r:id="rId2"/>
              </a:rPr>
              <a:t>/</a:t>
            </a:r>
            <a:endParaRPr lang="en-US" sz="2000" dirty="0" smtClean="0"/>
          </a:p>
          <a:p>
            <a:r>
              <a:rPr lang="en-US" sz="2400" dirty="0" smtClean="0"/>
              <a:t>Now available for all SNAP and non-SNAP progress reports.</a:t>
            </a:r>
          </a:p>
          <a:p>
            <a:r>
              <a:rPr lang="en-US" sz="2400" dirty="0" smtClean="0"/>
              <a:t>Progress </a:t>
            </a:r>
            <a:r>
              <a:rPr lang="en-US" sz="2400" dirty="0"/>
              <a:t>Report Additional Material (PRAM) functionality </a:t>
            </a:r>
            <a:r>
              <a:rPr lang="en-US" sz="2400" dirty="0" smtClean="0"/>
              <a:t>available </a:t>
            </a:r>
            <a:r>
              <a:rPr lang="en-US" sz="2400" dirty="0"/>
              <a:t>for publication compliancy </a:t>
            </a:r>
            <a:r>
              <a:rPr lang="en-US" sz="2400" dirty="0" smtClean="0"/>
              <a:t>explanations and additional information requested by grants management staff.</a:t>
            </a:r>
            <a:endParaRPr lang="en-US" sz="2400" dirty="0"/>
          </a:p>
          <a:p>
            <a:endParaRPr lang="en-US" dirty="0"/>
          </a:p>
        </p:txBody>
      </p:sp>
      <p:pic>
        <p:nvPicPr>
          <p:cNvPr id="6" name="Picture 5" title="Stick man with s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191000"/>
            <a:ext cx="2057400" cy="2857500"/>
          </a:xfrm>
          <a:prstGeom prst="rect">
            <a:avLst/>
          </a:prstGeom>
        </p:spPr>
      </p:pic>
      <p:sp>
        <p:nvSpPr>
          <p:cNvPr id="7" name="TextBox 6"/>
          <p:cNvSpPr txBox="1"/>
          <p:nvPr/>
        </p:nvSpPr>
        <p:spPr>
          <a:xfrm>
            <a:off x="1791784" y="5250418"/>
            <a:ext cx="1390124" cy="338554"/>
          </a:xfrm>
          <a:prstGeom prst="rect">
            <a:avLst/>
          </a:prstGeom>
          <a:noFill/>
        </p:spPr>
        <p:txBody>
          <a:bodyPr wrap="none" rtlCol="0">
            <a:spAutoFit/>
          </a:bodyPr>
          <a:lstStyle/>
          <a:p>
            <a:r>
              <a:rPr lang="en-US" sz="1600" dirty="0" smtClean="0"/>
              <a:t>Hello, RPPR!</a:t>
            </a:r>
            <a:endParaRPr lang="en-US" sz="1600" dirty="0"/>
          </a:p>
        </p:txBody>
      </p:sp>
      <p:sp>
        <p:nvSpPr>
          <p:cNvPr id="9" name="TextBox 8"/>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7208806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RPPR Menu Screen</a:t>
            </a:r>
            <a:endParaRPr lang="en-US" dirty="0"/>
          </a:p>
        </p:txBody>
      </p:sp>
      <p:pic>
        <p:nvPicPr>
          <p:cNvPr id="6146" name="Picture 2" title="RPPR Menu"/>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028" y="1828801"/>
            <a:ext cx="853594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7923617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RPPR Data Entry</a:t>
            </a:r>
            <a:endParaRPr lang="en-US" dirty="0"/>
          </a:p>
        </p:txBody>
      </p:sp>
      <p:sp>
        <p:nvSpPr>
          <p:cNvPr id="3" name="Content Placeholder 2"/>
          <p:cNvSpPr>
            <a:spLocks noGrp="1"/>
          </p:cNvSpPr>
          <p:nvPr>
            <p:ph sz="quarter" idx="13"/>
          </p:nvPr>
        </p:nvSpPr>
        <p:spPr>
          <a:xfrm>
            <a:off x="152400" y="1527048"/>
            <a:ext cx="8839200" cy="4797552"/>
          </a:xfrm>
        </p:spPr>
        <p:txBody>
          <a:bodyPr/>
          <a:lstStyle/>
          <a:p>
            <a:r>
              <a:rPr lang="en-US" sz="2400" dirty="0" smtClean="0"/>
              <a:t>RPPR sections</a:t>
            </a:r>
          </a:p>
          <a:p>
            <a:pPr marL="731838" lvl="1" indent="-457200">
              <a:buFont typeface="+mj-lt"/>
              <a:buAutoNum type="arabicPeriod"/>
            </a:pPr>
            <a:r>
              <a:rPr lang="en-US" sz="2000" dirty="0" smtClean="0"/>
              <a:t>Cover Page </a:t>
            </a:r>
          </a:p>
          <a:p>
            <a:pPr marL="731838" lvl="1" indent="-457200">
              <a:buFont typeface="+mj-lt"/>
              <a:buAutoNum type="arabicPeriod"/>
            </a:pPr>
            <a:r>
              <a:rPr lang="en-US" sz="2000" dirty="0" smtClean="0"/>
              <a:t>Accomplishments </a:t>
            </a:r>
          </a:p>
          <a:p>
            <a:pPr marL="731838" lvl="1" indent="-457200">
              <a:buFont typeface="+mj-lt"/>
              <a:buAutoNum type="arabicPeriod"/>
            </a:pPr>
            <a:r>
              <a:rPr lang="en-US" sz="2000" dirty="0" smtClean="0"/>
              <a:t>Products </a:t>
            </a:r>
          </a:p>
          <a:p>
            <a:pPr marL="731838" lvl="1" indent="-457200">
              <a:buFont typeface="+mj-lt"/>
              <a:buAutoNum type="arabicPeriod"/>
            </a:pPr>
            <a:r>
              <a:rPr lang="en-US" sz="2000" dirty="0" smtClean="0"/>
              <a:t>Participants</a:t>
            </a:r>
          </a:p>
          <a:p>
            <a:pPr marL="731838" lvl="1" indent="-457200">
              <a:buFont typeface="+mj-lt"/>
              <a:buAutoNum type="arabicPeriod"/>
            </a:pPr>
            <a:r>
              <a:rPr lang="en-US" sz="2000" dirty="0" smtClean="0"/>
              <a:t>Impact </a:t>
            </a:r>
          </a:p>
          <a:p>
            <a:pPr marL="731838" lvl="1" indent="-457200">
              <a:buFont typeface="+mj-lt"/>
              <a:buAutoNum type="arabicPeriod"/>
            </a:pPr>
            <a:r>
              <a:rPr lang="en-US" sz="2000" dirty="0" smtClean="0"/>
              <a:t>Changes</a:t>
            </a:r>
          </a:p>
          <a:p>
            <a:pPr marL="731838" lvl="1" indent="-457200">
              <a:buFont typeface="+mj-lt"/>
              <a:buAutoNum type="arabicPeriod"/>
            </a:pPr>
            <a:r>
              <a:rPr lang="en-US" sz="2000" dirty="0" smtClean="0"/>
              <a:t>Special Reporting </a:t>
            </a:r>
          </a:p>
          <a:p>
            <a:pPr marL="731838" lvl="1" indent="-457200">
              <a:buFont typeface="+mj-lt"/>
              <a:buAutoNum type="arabicPeriod"/>
            </a:pPr>
            <a:r>
              <a:rPr lang="en-US" sz="2000" dirty="0" smtClean="0"/>
              <a:t>Budget (non-SNAP)</a:t>
            </a:r>
          </a:p>
          <a:p>
            <a:r>
              <a:rPr lang="en-US" sz="2500" dirty="0" smtClean="0"/>
              <a:t>Watch for character limits in data entry fields</a:t>
            </a:r>
          </a:p>
          <a:p>
            <a:r>
              <a:rPr lang="en-US" sz="2500" dirty="0" smtClean="0"/>
              <a:t>Ensure uploads are in PDF format</a:t>
            </a:r>
          </a:p>
          <a:p>
            <a:r>
              <a:rPr lang="en-US" sz="2500" dirty="0" smtClean="0"/>
              <a:t>When completing data tables remember to click ‘Add/New’</a:t>
            </a:r>
            <a:endParaRPr lang="en-US" sz="2500"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553453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RPPR Screen</a:t>
            </a:r>
            <a:endParaRPr lang="en-US" dirty="0"/>
          </a:p>
        </p:txBody>
      </p:sp>
      <p:pic>
        <p:nvPicPr>
          <p:cNvPr id="5123" name="Picture 3" title="RPPR detail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9668" y="990600"/>
            <a:ext cx="7004664" cy="569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4347851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Progress Report Additional Materials (PRAM)</a:t>
            </a:r>
            <a:endParaRPr lang="en-US" dirty="0"/>
          </a:p>
        </p:txBody>
      </p:sp>
      <p:sp>
        <p:nvSpPr>
          <p:cNvPr id="3" name="Content Placeholder 2"/>
          <p:cNvSpPr>
            <a:spLocks noGrp="1"/>
          </p:cNvSpPr>
          <p:nvPr>
            <p:ph sz="quarter" idx="13"/>
          </p:nvPr>
        </p:nvSpPr>
        <p:spPr>
          <a:xfrm>
            <a:off x="301752" y="1527048"/>
            <a:ext cx="8503920" cy="4721352"/>
          </a:xfrm>
        </p:spPr>
        <p:txBody>
          <a:bodyPr/>
          <a:lstStyle/>
          <a:p>
            <a:r>
              <a:rPr lang="en-US" dirty="0" smtClean="0"/>
              <a:t>The PRAM </a:t>
            </a:r>
            <a:r>
              <a:rPr lang="en-US" dirty="0"/>
              <a:t>feature provides a </a:t>
            </a:r>
            <a:r>
              <a:rPr lang="en-US" dirty="0" smtClean="0"/>
              <a:t>means </a:t>
            </a:r>
            <a:r>
              <a:rPr lang="en-US" dirty="0"/>
              <a:t>for the grantee </a:t>
            </a:r>
            <a:r>
              <a:rPr lang="en-US" dirty="0" smtClean="0"/>
              <a:t>to </a:t>
            </a:r>
            <a:r>
              <a:rPr lang="en-US" dirty="0"/>
              <a:t>enter, </a:t>
            </a:r>
            <a:r>
              <a:rPr lang="en-US" dirty="0" smtClean="0"/>
              <a:t>review, route, and </a:t>
            </a:r>
            <a:r>
              <a:rPr lang="en-US" dirty="0"/>
              <a:t>submit </a:t>
            </a:r>
            <a:r>
              <a:rPr lang="en-US" dirty="0" smtClean="0"/>
              <a:t>information to agency following the submission of an RPPR.</a:t>
            </a:r>
          </a:p>
          <a:p>
            <a:pPr lvl="1"/>
            <a:r>
              <a:rPr lang="en-US" dirty="0" smtClean="0"/>
              <a:t>Public Access (PA) PRAM - Generated </a:t>
            </a:r>
            <a:r>
              <a:rPr lang="en-US" dirty="0"/>
              <a:t>automatically after an RPPR is submitted with publications that are not compliant with Public Access Policy</a:t>
            </a:r>
          </a:p>
          <a:p>
            <a:pPr lvl="1"/>
            <a:r>
              <a:rPr lang="en-US" dirty="0" smtClean="0"/>
              <a:t>IC (Agency) Requested PRAM – Only available if requested </a:t>
            </a:r>
            <a:r>
              <a:rPr lang="en-US" dirty="0"/>
              <a:t>by the Grants Management Specialist (GMS</a:t>
            </a:r>
            <a:r>
              <a:rPr lang="en-US" dirty="0" smtClean="0"/>
              <a:t>)</a:t>
            </a:r>
          </a:p>
          <a:p>
            <a:pPr lvl="1"/>
            <a:endParaRPr lang="en-US" dirty="0"/>
          </a:p>
          <a:p>
            <a:r>
              <a:rPr lang="en-US" sz="2000" dirty="0"/>
              <a:t>PD/PI </a:t>
            </a:r>
            <a:r>
              <a:rPr lang="en-US" sz="2000" dirty="0" smtClean="0"/>
              <a:t>can </a:t>
            </a:r>
            <a:r>
              <a:rPr lang="en-US" sz="2000" dirty="0"/>
              <a:t>enter the PRAM, but </a:t>
            </a:r>
            <a:r>
              <a:rPr lang="en-US" sz="2000" dirty="0" smtClean="0"/>
              <a:t>can </a:t>
            </a:r>
            <a:r>
              <a:rPr lang="en-US" sz="2000" dirty="0"/>
              <a:t>only submit it if </a:t>
            </a:r>
            <a:r>
              <a:rPr lang="en-US" sz="2000" dirty="0" smtClean="0"/>
              <a:t>they are delegated </a:t>
            </a:r>
            <a:r>
              <a:rPr lang="en-US" sz="2000" dirty="0"/>
              <a:t>with </a:t>
            </a:r>
            <a:r>
              <a:rPr lang="en-US" sz="2000" dirty="0" smtClean="0"/>
              <a:t>Submit </a:t>
            </a:r>
            <a:r>
              <a:rPr lang="en-US" sz="2000" dirty="0"/>
              <a:t>Progress </a:t>
            </a:r>
            <a:r>
              <a:rPr lang="en-US" sz="2000" dirty="0" smtClean="0"/>
              <a:t>Report authority</a:t>
            </a:r>
            <a:r>
              <a:rPr lang="en-US" sz="2000" dirty="0"/>
              <a:t>. </a:t>
            </a:r>
            <a:r>
              <a:rPr lang="en-US" sz="2000" dirty="0" smtClean="0"/>
              <a:t>Otherwise</a:t>
            </a:r>
            <a:r>
              <a:rPr lang="en-US" sz="2000" dirty="0"/>
              <a:t>, </a:t>
            </a:r>
            <a:r>
              <a:rPr lang="en-US" sz="2000" dirty="0" smtClean="0"/>
              <a:t>only </a:t>
            </a:r>
            <a:r>
              <a:rPr lang="en-US" sz="2000" dirty="0"/>
              <a:t>the SO can submit the PRAM to </a:t>
            </a:r>
            <a:r>
              <a:rPr lang="en-US" sz="2000" dirty="0" smtClean="0"/>
              <a:t>Agency.</a:t>
            </a:r>
            <a:endParaRPr lang="en-US" sz="2000" dirty="0"/>
          </a:p>
          <a:p>
            <a:pPr marL="274638" lvl="1" indent="0">
              <a:buNone/>
            </a:pPr>
            <a:endParaRPr lang="en-US" dirty="0" smtClean="0"/>
          </a:p>
          <a:p>
            <a:pPr marL="274638" lvl="1" indent="0">
              <a:buNone/>
            </a:pPr>
            <a:endParaRPr lang="en-US" dirty="0"/>
          </a:p>
          <a:p>
            <a:pPr lvl="1"/>
            <a:endParaRPr lang="en-US" dirty="0" smtClean="0"/>
          </a:p>
          <a:p>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0998178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eRA Commons Status Screen</a:t>
            </a:r>
            <a:endParaRPr lang="en-US" dirty="0"/>
          </a:p>
        </p:txBody>
      </p:sp>
      <p:sp>
        <p:nvSpPr>
          <p:cNvPr id="5" name="Text Placeholder 4"/>
          <p:cNvSpPr>
            <a:spLocks noGrp="1"/>
          </p:cNvSpPr>
          <p:nvPr>
            <p:ph type="body" idx="1"/>
          </p:nvPr>
        </p:nvSpPr>
        <p:spPr/>
        <p:txBody>
          <a:bodyPr/>
          <a:lstStyle/>
          <a:p>
            <a:endParaRPr lang="en-US" dirty="0"/>
          </a:p>
        </p:txBody>
      </p:sp>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0330345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Progress Report Additional Materials (PRAM)</a:t>
            </a:r>
          </a:p>
        </p:txBody>
      </p:sp>
      <p:pic>
        <p:nvPicPr>
          <p:cNvPr id="1026" name="Picture 2" title="PRAM upload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84197" y="3352801"/>
            <a:ext cx="7483729"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4" name="Group 3" descr="showing PRAM link" title="Status Screen"/>
          <p:cNvGrpSpPr/>
          <p:nvPr/>
        </p:nvGrpSpPr>
        <p:grpSpPr>
          <a:xfrm>
            <a:off x="228599" y="990600"/>
            <a:ext cx="8396111" cy="2286000"/>
            <a:chOff x="228599" y="990600"/>
            <a:chExt cx="8396111" cy="2286000"/>
          </a:xfrm>
        </p:grpSpPr>
        <p:pic>
          <p:nvPicPr>
            <p:cNvPr id="1027" name="Picture 3" title="PRAM link"/>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599" y="990600"/>
              <a:ext cx="8396111"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Oval 2" title="oval"/>
            <p:cNvSpPr/>
            <p:nvPr/>
          </p:nvSpPr>
          <p:spPr>
            <a:xfrm>
              <a:off x="6858000" y="2895600"/>
              <a:ext cx="1219200" cy="381000"/>
            </a:xfrm>
            <a:prstGeom prst="ellipse">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5605960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a:t>
            </a:r>
            <a:r>
              <a:rPr lang="en-US" dirty="0" smtClean="0"/>
              <a:t>Multi-Year RPPR</a:t>
            </a:r>
            <a:endParaRPr lang="en-US" dirty="0"/>
          </a:p>
        </p:txBody>
      </p:sp>
      <p:sp>
        <p:nvSpPr>
          <p:cNvPr id="3" name="Content Placeholder 2"/>
          <p:cNvSpPr>
            <a:spLocks noGrp="1"/>
          </p:cNvSpPr>
          <p:nvPr>
            <p:ph sz="quarter" idx="13"/>
          </p:nvPr>
        </p:nvSpPr>
        <p:spPr/>
        <p:txBody>
          <a:bodyPr/>
          <a:lstStyle/>
          <a:p>
            <a:pPr marL="0" lvl="0" indent="0">
              <a:buClr>
                <a:srgbClr val="4F81BD"/>
              </a:buClr>
              <a:buNone/>
            </a:pPr>
            <a:r>
              <a:rPr lang="en-US" dirty="0" smtClean="0">
                <a:solidFill>
                  <a:prstClr val="black"/>
                </a:solidFill>
              </a:rPr>
              <a:t>MYRPPR</a:t>
            </a:r>
            <a:endParaRPr lang="en-US" dirty="0">
              <a:solidFill>
                <a:prstClr val="black"/>
              </a:solidFill>
            </a:endParaRPr>
          </a:p>
          <a:p>
            <a:pPr lvl="1">
              <a:buClr>
                <a:srgbClr val="C0504D"/>
              </a:buClr>
            </a:pPr>
            <a:r>
              <a:rPr lang="en-US" sz="2300" dirty="0">
                <a:solidFill>
                  <a:srgbClr val="1F497D"/>
                </a:solidFill>
              </a:rPr>
              <a:t>Multi Year Progress Reports now use RPPR format</a:t>
            </a:r>
          </a:p>
          <a:p>
            <a:pPr lvl="1">
              <a:buClr>
                <a:srgbClr val="C0504D"/>
              </a:buClr>
            </a:pPr>
            <a:r>
              <a:rPr lang="en-US" sz="2300" dirty="0">
                <a:solidFill>
                  <a:srgbClr val="1F497D"/>
                </a:solidFill>
              </a:rPr>
              <a:t>Link available under the Action Column in Status</a:t>
            </a:r>
          </a:p>
          <a:p>
            <a:endParaRPr lang="en-US" dirty="0"/>
          </a:p>
        </p:txBody>
      </p:sp>
      <p:pic>
        <p:nvPicPr>
          <p:cNvPr id="4098" name="Picture 2" title="MYRPPR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19" y="2969886"/>
            <a:ext cx="8282763" cy="33547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1589872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a:t>
            </a:r>
            <a:r>
              <a:rPr lang="en-US" dirty="0" smtClean="0"/>
              <a:t>Budgets</a:t>
            </a:r>
            <a:endParaRPr lang="en-US" dirty="0"/>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with budgets</a:t>
            </a:r>
          </a:p>
          <a:p>
            <a:pPr lvl="1">
              <a:buClr>
                <a:srgbClr val="C0504D"/>
              </a:buClr>
            </a:pPr>
            <a:r>
              <a:rPr lang="en-US" sz="2300" dirty="0" smtClean="0">
                <a:solidFill>
                  <a:srgbClr val="1F497D"/>
                </a:solidFill>
              </a:rPr>
              <a:t>R&amp;R </a:t>
            </a:r>
            <a:r>
              <a:rPr lang="en-US" sz="2300" dirty="0">
                <a:solidFill>
                  <a:srgbClr val="1F497D"/>
                </a:solidFill>
              </a:rPr>
              <a:t>budget </a:t>
            </a:r>
            <a:r>
              <a:rPr lang="en-US" sz="2300" dirty="0" smtClean="0">
                <a:solidFill>
                  <a:srgbClr val="1F497D"/>
                </a:solidFill>
              </a:rPr>
              <a:t>and PHS </a:t>
            </a:r>
            <a:r>
              <a:rPr lang="en-US" sz="2300" dirty="0">
                <a:solidFill>
                  <a:srgbClr val="1F497D"/>
                </a:solidFill>
              </a:rPr>
              <a:t>398 </a:t>
            </a:r>
            <a:r>
              <a:rPr lang="en-US" sz="2300" dirty="0" smtClean="0">
                <a:solidFill>
                  <a:srgbClr val="1F497D"/>
                </a:solidFill>
              </a:rPr>
              <a:t>budgets are </a:t>
            </a:r>
            <a:r>
              <a:rPr lang="en-US" sz="2300" dirty="0">
                <a:solidFill>
                  <a:srgbClr val="1F497D"/>
                </a:solidFill>
              </a:rPr>
              <a:t>now available for Non-SNAP </a:t>
            </a:r>
            <a:r>
              <a:rPr lang="en-US" sz="2300" dirty="0" smtClean="0">
                <a:solidFill>
                  <a:srgbClr val="1F497D"/>
                </a:solidFill>
              </a:rPr>
              <a:t>RPPR.</a:t>
            </a:r>
          </a:p>
          <a:p>
            <a:pPr lvl="1">
              <a:buClr>
                <a:srgbClr val="C0504D"/>
              </a:buClr>
            </a:pPr>
            <a:r>
              <a:rPr lang="en-US" sz="2300" dirty="0" smtClean="0">
                <a:solidFill>
                  <a:srgbClr val="1F497D"/>
                </a:solidFill>
              </a:rPr>
              <a:t>If presented with an option of budget forms, the type that was submitted with the application should be used.</a:t>
            </a:r>
          </a:p>
          <a:p>
            <a:pPr lvl="2">
              <a:buClr>
                <a:srgbClr val="C0504D"/>
              </a:buClr>
            </a:pPr>
            <a:r>
              <a:rPr lang="en-US" sz="2100" dirty="0" smtClean="0">
                <a:solidFill>
                  <a:srgbClr val="1F497D"/>
                </a:solidFill>
              </a:rPr>
              <a:t>PHS 398 Budget is available only on training grants.</a:t>
            </a:r>
          </a:p>
          <a:p>
            <a:pPr lvl="1">
              <a:buClr>
                <a:srgbClr val="C0504D"/>
              </a:buClr>
            </a:pPr>
            <a:r>
              <a:rPr lang="en-US" sz="2300" dirty="0" smtClean="0">
                <a:solidFill>
                  <a:srgbClr val="1F497D"/>
                </a:solidFill>
              </a:rPr>
              <a:t>Help for R&amp;R Budget and </a:t>
            </a:r>
            <a:r>
              <a:rPr lang="en-US" sz="2300" dirty="0">
                <a:solidFill>
                  <a:srgbClr val="1F497D"/>
                </a:solidFill>
              </a:rPr>
              <a:t>PHS 398 Budget </a:t>
            </a:r>
            <a:r>
              <a:rPr lang="en-US" sz="2300" dirty="0" smtClean="0">
                <a:solidFill>
                  <a:srgbClr val="1F497D"/>
                </a:solidFill>
              </a:rPr>
              <a:t>forms can be found in the SF424 R&amp;R User Guides.</a:t>
            </a:r>
            <a:endParaRPr lang="en-US" dirty="0">
              <a:solidFill>
                <a:srgbClr val="1F497D"/>
              </a:solidFill>
            </a:endParaRPr>
          </a:p>
          <a:p>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3687554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a:t>
            </a:r>
            <a:r>
              <a:rPr lang="en-US" dirty="0" smtClean="0"/>
              <a:t>Complex, Multi-Project</a:t>
            </a:r>
            <a:endParaRPr lang="en-US" dirty="0"/>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for complex, multi-project grants</a:t>
            </a:r>
          </a:p>
          <a:p>
            <a:pPr lvl="1">
              <a:buClr>
                <a:srgbClr val="C0504D"/>
              </a:buClr>
            </a:pPr>
            <a:r>
              <a:rPr lang="en-US" sz="2300" dirty="0" smtClean="0">
                <a:solidFill>
                  <a:srgbClr val="1F497D"/>
                </a:solidFill>
              </a:rPr>
              <a:t>After RPPR is initiated, PI will need to identify if RPPR should contain components.</a:t>
            </a:r>
          </a:p>
          <a:p>
            <a:pPr lvl="1">
              <a:buClr>
                <a:srgbClr val="C0504D"/>
              </a:buClr>
            </a:pPr>
            <a:r>
              <a:rPr lang="en-US" sz="2300" dirty="0" smtClean="0">
                <a:solidFill>
                  <a:srgbClr val="1F497D"/>
                </a:solidFill>
              </a:rPr>
              <a:t>RPPR </a:t>
            </a:r>
            <a:r>
              <a:rPr lang="en-US" sz="2300" dirty="0">
                <a:solidFill>
                  <a:srgbClr val="1F497D"/>
                </a:solidFill>
              </a:rPr>
              <a:t>should have the same structure as the originally submitted application</a:t>
            </a:r>
            <a:r>
              <a:rPr lang="en-US" sz="2300" dirty="0" smtClean="0">
                <a:solidFill>
                  <a:srgbClr val="1F497D"/>
                </a:solidFill>
              </a:rPr>
              <a:t>.</a:t>
            </a:r>
          </a:p>
          <a:p>
            <a:pPr lvl="1">
              <a:buClr>
                <a:srgbClr val="C0504D"/>
              </a:buClr>
            </a:pPr>
            <a:r>
              <a:rPr lang="en-US" sz="2300" dirty="0" smtClean="0">
                <a:solidFill>
                  <a:srgbClr val="1F497D"/>
                </a:solidFill>
              </a:rPr>
              <a:t>Some sections are not available on Overall component (i.e. Budget)</a:t>
            </a:r>
          </a:p>
          <a:p>
            <a:pPr lvl="1">
              <a:buClr>
                <a:srgbClr val="C0504D"/>
              </a:buClr>
            </a:pPr>
            <a:r>
              <a:rPr lang="en-US" dirty="0" smtClean="0">
                <a:solidFill>
                  <a:srgbClr val="1F497D"/>
                </a:solidFill>
              </a:rPr>
              <a:t>Some sections are not available on component level (i.e. Participants and Publications are reported on Overall)</a:t>
            </a:r>
            <a:endParaRPr lang="en-US" dirty="0">
              <a:solidFill>
                <a:srgbClr val="1F497D"/>
              </a:solidFill>
            </a:endParaRPr>
          </a:p>
          <a:p>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6005000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 for PA PRAM</a:t>
            </a:r>
            <a:endParaRPr lang="en-US" dirty="0"/>
          </a:p>
        </p:txBody>
      </p:sp>
      <p:sp>
        <p:nvSpPr>
          <p:cNvPr id="7" name="Content Placeholder 2"/>
          <p:cNvSpPr>
            <a:spLocks noGrp="1"/>
          </p:cNvSpPr>
          <p:nvPr>
            <p:ph sz="quarter" idx="13"/>
          </p:nvPr>
        </p:nvSpPr>
        <p:spPr>
          <a:xfrm>
            <a:off x="301752" y="1527048"/>
            <a:ext cx="8503920" cy="4572000"/>
          </a:xfrm>
        </p:spPr>
        <p:txBody>
          <a:bodyPr/>
          <a:lstStyle/>
          <a:p>
            <a:pPr marL="0" lvl="0" indent="0">
              <a:buClr>
                <a:srgbClr val="4F81BD"/>
              </a:buClr>
              <a:buNone/>
            </a:pPr>
            <a:r>
              <a:rPr lang="en-US" dirty="0" smtClean="0">
                <a:solidFill>
                  <a:prstClr val="black"/>
                </a:solidFill>
              </a:rPr>
              <a:t>Public Access (PA) PRAM will require an attachment.</a:t>
            </a:r>
            <a:endParaRPr lang="en-US" dirty="0">
              <a:solidFill>
                <a:prstClr val="black"/>
              </a:solidFill>
            </a:endParaRPr>
          </a:p>
          <a:p>
            <a:pPr lvl="1">
              <a:buClr>
                <a:srgbClr val="C0504D"/>
              </a:buClr>
            </a:pPr>
            <a:r>
              <a:rPr lang="en-US" sz="2300" dirty="0" smtClean="0">
                <a:solidFill>
                  <a:srgbClr val="1F497D"/>
                </a:solidFill>
              </a:rPr>
              <a:t>The PA PRAM will no longer contain a free form text box.</a:t>
            </a:r>
          </a:p>
          <a:p>
            <a:pPr lvl="1">
              <a:buClr>
                <a:srgbClr val="C0504D"/>
              </a:buClr>
            </a:pPr>
            <a:r>
              <a:rPr lang="en-US" sz="2300" dirty="0" smtClean="0">
                <a:solidFill>
                  <a:srgbClr val="1F497D"/>
                </a:solidFill>
              </a:rPr>
              <a:t>Using My NCBI the institution will need to generate a PDF of their reported publications showing their compliance.</a:t>
            </a:r>
          </a:p>
          <a:p>
            <a:pPr lvl="1">
              <a:buClr>
                <a:srgbClr val="C0504D"/>
              </a:buClr>
            </a:pPr>
            <a:r>
              <a:rPr lang="en-US" sz="2300" dirty="0" smtClean="0">
                <a:solidFill>
                  <a:srgbClr val="1F497D"/>
                </a:solidFill>
              </a:rPr>
              <a:t>For instructions on generating the report please see: </a:t>
            </a:r>
            <a:r>
              <a:rPr lang="en-US" dirty="0" smtClean="0">
                <a:hlinkClick r:id="rId2"/>
              </a:rPr>
              <a:t>http</a:t>
            </a:r>
            <a:r>
              <a:rPr lang="en-US" dirty="0">
                <a:hlinkClick r:id="rId2"/>
              </a:rPr>
              <a:t>://</a:t>
            </a:r>
            <a:r>
              <a:rPr lang="en-US" dirty="0" smtClean="0">
                <a:hlinkClick r:id="rId2"/>
              </a:rPr>
              <a:t>www.nlm.nih.gov/pubs/techbull/nd12/nd12_myncbi_pdf.html</a:t>
            </a:r>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41875910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Feature RPPR Publications</a:t>
            </a:r>
            <a:endParaRPr lang="en-US" dirty="0"/>
          </a:p>
        </p:txBody>
      </p:sp>
      <p:sp>
        <p:nvSpPr>
          <p:cNvPr id="7" name="Content Placeholder 2"/>
          <p:cNvSpPr>
            <a:spLocks noGrp="1"/>
          </p:cNvSpPr>
          <p:nvPr>
            <p:ph sz="quarter" idx="13"/>
          </p:nvPr>
        </p:nvSpPr>
        <p:spPr>
          <a:xfrm>
            <a:off x="301752" y="1527048"/>
            <a:ext cx="8503920" cy="4572000"/>
          </a:xfrm>
        </p:spPr>
        <p:txBody>
          <a:bodyPr/>
          <a:lstStyle/>
          <a:p>
            <a:r>
              <a:rPr lang="en-US" sz="2900" dirty="0"/>
              <a:t>When selecting/deselecting publications for RPPR </a:t>
            </a:r>
            <a:r>
              <a:rPr lang="en-US" sz="2900" dirty="0" smtClean="0"/>
              <a:t>submissions</a:t>
            </a:r>
          </a:p>
          <a:p>
            <a:pPr lvl="1"/>
            <a:r>
              <a:rPr lang="en-US" sz="2000" dirty="0"/>
              <a:t>U</a:t>
            </a:r>
            <a:r>
              <a:rPr lang="en-US" sz="2000" dirty="0" smtClean="0"/>
              <a:t>sers </a:t>
            </a:r>
            <a:r>
              <a:rPr lang="en-US" sz="2000" dirty="0"/>
              <a:t>will see a gold lock icon next to those publications </a:t>
            </a:r>
            <a:r>
              <a:rPr lang="en-US" sz="2000" dirty="0" smtClean="0"/>
              <a:t>added to their grant into </a:t>
            </a:r>
            <a:r>
              <a:rPr lang="en-US" sz="2000" dirty="0"/>
              <a:t>NIHMS.</a:t>
            </a:r>
          </a:p>
          <a:p>
            <a:pPr lvl="1"/>
            <a:r>
              <a:rPr lang="en-US" sz="2000" dirty="0" smtClean="0"/>
              <a:t>Users see a silver lock icon for publications that have been reported on a previous RPPR.</a:t>
            </a:r>
          </a:p>
          <a:p>
            <a:pPr lvl="1"/>
            <a:r>
              <a:rPr lang="en-US" sz="2000" dirty="0"/>
              <a:t> </a:t>
            </a:r>
            <a:r>
              <a:rPr lang="en-US" sz="2000" dirty="0" smtClean="0"/>
              <a:t>Neither can be removed on the RPPR, both need manual intervention.</a:t>
            </a:r>
          </a:p>
          <a:p>
            <a:pPr lvl="1"/>
            <a:r>
              <a:rPr lang="en-US" sz="2000" dirty="0" smtClean="0"/>
              <a:t> To </a:t>
            </a:r>
            <a:r>
              <a:rPr lang="en-US" sz="2000" dirty="0"/>
              <a:t>delete a publication with a gold lock, users will need to contact the NIHMS help desk through their web form, which is accessible at </a:t>
            </a:r>
            <a:r>
              <a:rPr lang="en-US" sz="2000" u="sng" dirty="0">
                <a:hlinkClick r:id="rId2" tooltip="Follow link"/>
              </a:rPr>
              <a:t>http://www.nihms.nih.gov/</a:t>
            </a:r>
            <a:r>
              <a:rPr lang="en-US" sz="2000" dirty="0"/>
              <a:t>. </a:t>
            </a:r>
          </a:p>
          <a:p>
            <a:pPr lvl="1"/>
            <a:r>
              <a:rPr lang="en-US" sz="2000" dirty="0" smtClean="0"/>
              <a:t>To delete a publication with a silver lock please contact the </a:t>
            </a:r>
            <a:r>
              <a:rPr lang="en-US" sz="2000" u="sng" dirty="0">
                <a:hlinkClick r:id="rId3"/>
              </a:rPr>
              <a:t>PublicAccess@nih.gov</a:t>
            </a:r>
            <a:r>
              <a:rPr lang="en-US" sz="2000" dirty="0"/>
              <a:t> </a:t>
            </a:r>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7972785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RPPR – Policy Notices 1</a:t>
            </a:r>
            <a:endParaRPr lang="en-US" dirty="0"/>
          </a:p>
        </p:txBody>
      </p:sp>
      <p:sp>
        <p:nvSpPr>
          <p:cNvPr id="7" name="Content Placeholder 2"/>
          <p:cNvSpPr>
            <a:spLocks noGrp="1"/>
          </p:cNvSpPr>
          <p:nvPr>
            <p:ph sz="quarter" idx="13"/>
          </p:nvPr>
        </p:nvSpPr>
        <p:spPr>
          <a:xfrm>
            <a:off x="301752" y="1524000"/>
            <a:ext cx="8503920" cy="4800600"/>
          </a:xfrm>
        </p:spPr>
        <p:txBody>
          <a:bodyPr/>
          <a:lstStyle/>
          <a:p>
            <a:pPr>
              <a:buClr>
                <a:srgbClr val="4F81BD"/>
              </a:buClr>
            </a:pPr>
            <a:r>
              <a:rPr lang="en-US" dirty="0"/>
              <a:t>Use of Updated Inclusion Enrollment Format Now Required for Successful Submission of RPPR. Old formatted inclusion data results in an error.</a:t>
            </a:r>
          </a:p>
          <a:p>
            <a:pPr lvl="1">
              <a:buClr>
                <a:srgbClr val="4F81BD"/>
              </a:buClr>
            </a:pPr>
            <a:r>
              <a:rPr lang="en-US" dirty="0">
                <a:hlinkClick r:id="rId2"/>
              </a:rPr>
              <a:t>NOT-OD-15-078</a:t>
            </a:r>
            <a:endParaRPr lang="en-US" dirty="0"/>
          </a:p>
          <a:p>
            <a:r>
              <a:rPr lang="en-US" dirty="0" smtClean="0"/>
              <a:t>Use </a:t>
            </a:r>
            <a:r>
              <a:rPr lang="en-US" dirty="0"/>
              <a:t>of New Inclusion Management System </a:t>
            </a:r>
            <a:r>
              <a:rPr lang="en-US" dirty="0" smtClean="0"/>
              <a:t>(IMS) Required </a:t>
            </a:r>
            <a:r>
              <a:rPr lang="en-US" dirty="0"/>
              <a:t>as of October 17, </a:t>
            </a:r>
            <a:r>
              <a:rPr lang="en-US" dirty="0" smtClean="0"/>
              <a:t>2014</a:t>
            </a:r>
          </a:p>
          <a:p>
            <a:pPr lvl="1"/>
            <a:r>
              <a:rPr lang="en-US" dirty="0" smtClean="0">
                <a:hlinkClick r:id="rId3"/>
              </a:rPr>
              <a:t>NOT-OD-15-005</a:t>
            </a:r>
            <a:endParaRPr lang="en-US" dirty="0"/>
          </a:p>
          <a:p>
            <a:endParaRPr lang="en-US" sz="1800" dirty="0" smtClean="0">
              <a:solidFill>
                <a:prstClr val="black"/>
              </a:solidFill>
            </a:endParaRPr>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7463029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RPPR – Policy Notices  2</a:t>
            </a:r>
            <a:endParaRPr lang="en-US" dirty="0"/>
          </a:p>
        </p:txBody>
      </p:sp>
      <p:sp>
        <p:nvSpPr>
          <p:cNvPr id="3" name="Content Placeholder 2"/>
          <p:cNvSpPr>
            <a:spLocks noGrp="1"/>
          </p:cNvSpPr>
          <p:nvPr>
            <p:ph sz="quarter" idx="13"/>
          </p:nvPr>
        </p:nvSpPr>
        <p:spPr>
          <a:xfrm>
            <a:off x="301752" y="1527048"/>
            <a:ext cx="8503920" cy="4949952"/>
          </a:xfrm>
        </p:spPr>
        <p:txBody>
          <a:bodyPr/>
          <a:lstStyle/>
          <a:p>
            <a:r>
              <a:rPr lang="en-US" dirty="0" smtClean="0">
                <a:hlinkClick r:id="rId2" tooltip="RPPR Guide Notice-Publications"/>
              </a:rPr>
              <a:t>NOT-OD-15-090</a:t>
            </a:r>
            <a:endParaRPr lang="en-US" dirty="0" smtClean="0"/>
          </a:p>
          <a:p>
            <a:pPr lvl="1"/>
            <a:r>
              <a:rPr lang="en-US" dirty="0"/>
              <a:t>The purpose of this guide notice is to amend instructions for reporting publications in the Research Performance Progress Report (RPPR</a:t>
            </a:r>
            <a:r>
              <a:rPr lang="en-US" dirty="0" smtClean="0"/>
              <a:t>) to ensure all publications are noted.</a:t>
            </a:r>
          </a:p>
          <a:p>
            <a:r>
              <a:rPr lang="en-US" dirty="0" smtClean="0">
                <a:hlinkClick r:id="rId3" tooltip="RPPR Guide Notice for Type 5"/>
              </a:rPr>
              <a:t>NOT-OD-15-014</a:t>
            </a:r>
            <a:endParaRPr lang="en-US" dirty="0" smtClean="0"/>
          </a:p>
          <a:p>
            <a:pPr lvl="1"/>
            <a:r>
              <a:rPr lang="en-US" dirty="0"/>
              <a:t>NIH Requires the Research Performance Progress Report (RPPR) for All Type 5 Progress Reports	</a:t>
            </a:r>
            <a:endParaRPr lang="en-US" dirty="0" smtClean="0"/>
          </a:p>
          <a:p>
            <a:r>
              <a:rPr lang="en-US" dirty="0" smtClean="0">
                <a:hlinkClick r:id="rId4" tooltip="RPPR Guide Notice-Reporting Sex Gender, Race, Ethnicity"/>
              </a:rPr>
              <a:t>NOT-OD-14-085</a:t>
            </a:r>
            <a:endParaRPr lang="en-US" dirty="0" smtClean="0"/>
          </a:p>
          <a:p>
            <a:pPr lvl="1"/>
            <a:r>
              <a:rPr lang="en-US" dirty="0"/>
              <a:t>Transition Plans for Reporting </a:t>
            </a:r>
            <a:endParaRPr lang="en-US" dirty="0" smtClean="0"/>
          </a:p>
          <a:p>
            <a:pPr marL="274638" lvl="1" indent="0">
              <a:buNone/>
            </a:pPr>
            <a:r>
              <a:rPr lang="en-US" dirty="0" smtClean="0"/>
              <a:t>Sex/Gender</a:t>
            </a:r>
            <a:r>
              <a:rPr lang="en-US" dirty="0"/>
              <a:t>, Race, and Ethnicity </a:t>
            </a:r>
            <a:endParaRPr lang="en-US" dirty="0" smtClean="0"/>
          </a:p>
          <a:p>
            <a:pPr marL="274638" lvl="1" indent="0">
              <a:buNone/>
            </a:pPr>
            <a:r>
              <a:rPr lang="en-US" dirty="0" smtClean="0"/>
              <a:t>Information </a:t>
            </a:r>
            <a:r>
              <a:rPr lang="en-US" dirty="0"/>
              <a:t>in Non-Competing Type 5 </a:t>
            </a:r>
            <a:endParaRPr lang="en-US" dirty="0" smtClean="0"/>
          </a:p>
          <a:p>
            <a:pPr marL="274638" lvl="1" indent="0">
              <a:buNone/>
            </a:pPr>
            <a:r>
              <a:rPr lang="en-US" dirty="0" smtClean="0"/>
              <a:t>Progress </a:t>
            </a:r>
            <a:r>
              <a:rPr lang="en-US" dirty="0"/>
              <a:t>Reports </a:t>
            </a:r>
            <a:endParaRPr lang="en-US" dirty="0" smtClean="0"/>
          </a:p>
        </p:txBody>
      </p:sp>
      <p:pic>
        <p:nvPicPr>
          <p:cNvPr id="5" name="Picture 4" descr="mouse and key boar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4876800"/>
            <a:ext cx="3810000" cy="2085975"/>
          </a:xfrm>
          <a:prstGeom prst="rect">
            <a:avLst/>
          </a:prstGeom>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69279655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RPPR – Policy Notices  3</a:t>
            </a:r>
            <a:endParaRPr lang="en-US" dirty="0"/>
          </a:p>
        </p:txBody>
      </p:sp>
      <p:sp>
        <p:nvSpPr>
          <p:cNvPr id="3" name="Content Placeholder 2"/>
          <p:cNvSpPr>
            <a:spLocks noGrp="1"/>
          </p:cNvSpPr>
          <p:nvPr>
            <p:ph sz="quarter" idx="13"/>
          </p:nvPr>
        </p:nvSpPr>
        <p:spPr/>
        <p:txBody>
          <a:bodyPr/>
          <a:lstStyle/>
          <a:p>
            <a:r>
              <a:rPr lang="en-US" dirty="0">
                <a:hlinkClick r:id="rId2"/>
              </a:rPr>
              <a:t>NOT-OD-14-113</a:t>
            </a:r>
            <a:endParaRPr lang="en-US" dirty="0"/>
          </a:p>
          <a:p>
            <a:pPr lvl="1"/>
            <a:r>
              <a:rPr lang="en-US" dirty="0" smtClean="0"/>
              <a:t>Revised </a:t>
            </a:r>
            <a:r>
              <a:rPr lang="en-US" dirty="0"/>
              <a:t>Policy: Descriptions on the Use of Individual Development Plans (IDPs) for Graduate Students and Postdoctoral Researchers Required in Annual Progress Reports beginning October 1, </a:t>
            </a:r>
            <a:r>
              <a:rPr lang="en-US" dirty="0" smtClean="0"/>
              <a:t>2014</a:t>
            </a:r>
          </a:p>
          <a:p>
            <a:r>
              <a:rPr lang="en-US" dirty="0" smtClean="0">
                <a:hlinkClick r:id="rId3" tooltip="RPPR Guide Notice - Type 5 Non SNAP"/>
              </a:rPr>
              <a:t>NOT-OD-14-064</a:t>
            </a:r>
            <a:endParaRPr lang="en-US" dirty="0" smtClean="0"/>
          </a:p>
          <a:p>
            <a:pPr lvl="1"/>
            <a:r>
              <a:rPr lang="en-US" dirty="0"/>
              <a:t>NIH Will Open the Research Performance Progress Report (RPPR) for All Type 5 Non-SNAP Progress Reports on April 25, 2014 </a:t>
            </a:r>
            <a:endParaRPr lang="en-US" dirty="0" smtClean="0"/>
          </a:p>
        </p:txBody>
      </p:sp>
      <p:pic>
        <p:nvPicPr>
          <p:cNvPr id="5" name="Picture 4" descr="mouse and key boar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4876800"/>
            <a:ext cx="3810000" cy="2085975"/>
          </a:xfrm>
          <a:prstGeom prst="rect">
            <a:avLst/>
          </a:prstGeom>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637220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Policy Notices  </a:t>
            </a:r>
            <a:r>
              <a:rPr lang="en-US" dirty="0" smtClean="0"/>
              <a:t>4</a:t>
            </a:r>
            <a:endParaRPr lang="en-US" dirty="0"/>
          </a:p>
        </p:txBody>
      </p:sp>
      <p:sp>
        <p:nvSpPr>
          <p:cNvPr id="3" name="Content Placeholder 2"/>
          <p:cNvSpPr>
            <a:spLocks noGrp="1"/>
          </p:cNvSpPr>
          <p:nvPr>
            <p:ph sz="quarter" idx="13"/>
          </p:nvPr>
        </p:nvSpPr>
        <p:spPr/>
        <p:txBody>
          <a:bodyPr/>
          <a:lstStyle/>
          <a:p>
            <a:r>
              <a:rPr lang="en-US" dirty="0">
                <a:hlinkClick r:id="rId2"/>
              </a:rPr>
              <a:t>NOT-OD-14-092</a:t>
            </a:r>
            <a:endParaRPr lang="en-US" dirty="0"/>
          </a:p>
          <a:p>
            <a:pPr lvl="1"/>
            <a:r>
              <a:rPr lang="en-US" dirty="0"/>
              <a:t>NIH Will Require the Research Performance Progress Report (RPPR) for All Type 5 Non-SNAP Progress Reports on October 17, </a:t>
            </a:r>
            <a:r>
              <a:rPr lang="en-US" dirty="0" smtClean="0"/>
              <a:t>2014</a:t>
            </a:r>
          </a:p>
          <a:p>
            <a:r>
              <a:rPr lang="en-US" dirty="0">
                <a:hlinkClick r:id="rId3"/>
              </a:rPr>
              <a:t>NOT-OD-14-079</a:t>
            </a:r>
            <a:endParaRPr lang="en-US" dirty="0"/>
          </a:p>
          <a:p>
            <a:pPr lvl="1"/>
            <a:r>
              <a:rPr lang="en-US" dirty="0"/>
              <a:t>NIH Will Open the Research Performance Progress Report (RPPR) for All Type 5 Non-SNAP Progress Reports on April 25, 2014</a:t>
            </a:r>
            <a:r>
              <a:rPr lang="en-US" dirty="0" smtClean="0"/>
              <a:t>.</a:t>
            </a:r>
          </a:p>
          <a:p>
            <a:r>
              <a:rPr lang="en-US" dirty="0">
                <a:hlinkClick r:id="rId4"/>
              </a:rPr>
              <a:t>NOT-OD-14-026</a:t>
            </a:r>
            <a:endParaRPr lang="en-US" dirty="0"/>
          </a:p>
          <a:p>
            <a:pPr lvl="1"/>
            <a:r>
              <a:rPr lang="en-US" dirty="0"/>
              <a:t>NIH Will Require Use of Research </a:t>
            </a:r>
            <a:endParaRPr lang="en-US" dirty="0" smtClean="0"/>
          </a:p>
          <a:p>
            <a:pPr marL="274638" lvl="1" indent="0">
              <a:buNone/>
            </a:pPr>
            <a:r>
              <a:rPr lang="en-US" dirty="0" smtClean="0"/>
              <a:t>Performance </a:t>
            </a:r>
            <a:r>
              <a:rPr lang="en-US" dirty="0"/>
              <a:t>Progress Report (RPPR) </a:t>
            </a:r>
            <a:endParaRPr lang="en-US" dirty="0" smtClean="0"/>
          </a:p>
          <a:p>
            <a:pPr marL="274638" lvl="1" indent="0">
              <a:buNone/>
            </a:pPr>
            <a:r>
              <a:rPr lang="en-US" dirty="0" smtClean="0"/>
              <a:t>for </a:t>
            </a:r>
            <a:r>
              <a:rPr lang="en-US" dirty="0"/>
              <a:t>All Multi-Year Funded Awards</a:t>
            </a:r>
          </a:p>
          <a:p>
            <a:pPr marL="274638" lvl="1" indent="0">
              <a:buNone/>
            </a:pPr>
            <a:endParaRPr lang="en-US" dirty="0" smtClean="0"/>
          </a:p>
          <a:p>
            <a:pPr lvl="1"/>
            <a:endParaRPr lang="en-US" dirty="0" smtClean="0"/>
          </a:p>
          <a:p>
            <a:pPr marL="0" indent="0">
              <a:buNone/>
            </a:pPr>
            <a:endParaRPr lang="en-US" dirty="0" smtClean="0"/>
          </a:p>
        </p:txBody>
      </p:sp>
      <p:pic>
        <p:nvPicPr>
          <p:cNvPr id="5" name="Picture 4" descr="mouse and key boar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4876800"/>
            <a:ext cx="3810000" cy="2085975"/>
          </a:xfrm>
          <a:prstGeom prst="rect">
            <a:avLst/>
          </a:prstGeom>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027533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 &amp; SO Status Views</a:t>
            </a:r>
            <a:endParaRPr lang="en-US" dirty="0"/>
          </a:p>
        </p:txBody>
      </p:sp>
      <p:grpSp>
        <p:nvGrpSpPr>
          <p:cNvPr id="3" name="Group 2" descr="PI Search screen with description" title="PI Search Screen"/>
          <p:cNvGrpSpPr/>
          <p:nvPr/>
        </p:nvGrpSpPr>
        <p:grpSpPr>
          <a:xfrm>
            <a:off x="301625" y="1316415"/>
            <a:ext cx="8732487" cy="3352592"/>
            <a:chOff x="301625" y="1316415"/>
            <a:chExt cx="8732487" cy="3352592"/>
          </a:xfrm>
        </p:grpSpPr>
        <p:pic>
          <p:nvPicPr>
            <p:cNvPr id="4" name="Picture 3" title="PI Search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1625" y="1378359"/>
              <a:ext cx="4651375" cy="3290648"/>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8" name="Line 6" title="&quot;&quot;"/>
            <p:cNvSpPr>
              <a:spLocks noChangeShapeType="1"/>
            </p:cNvSpPr>
            <p:nvPr/>
          </p:nvSpPr>
          <p:spPr bwMode="auto">
            <a:xfrm flipH="1">
              <a:off x="3345581" y="2164080"/>
              <a:ext cx="1828800" cy="2286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Text Box 4"/>
            <p:cNvSpPr txBox="1">
              <a:spLocks noChangeArrowheads="1"/>
            </p:cNvSpPr>
            <p:nvPr/>
          </p:nvSpPr>
          <p:spPr bwMode="auto">
            <a:xfrm>
              <a:off x="5071712" y="1316415"/>
              <a:ext cx="3962400" cy="1569660"/>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rPr>
                <a:t>Principal Investigators can view their </a:t>
              </a:r>
              <a:r>
                <a:rPr lang="en-US" sz="2400" i="1" dirty="0">
                  <a:solidFill>
                    <a:schemeClr val="accent2"/>
                  </a:solidFill>
                  <a:latin typeface="+mn-lt"/>
                </a:rPr>
                <a:t>Recent/Pending </a:t>
              </a:r>
              <a:r>
                <a:rPr lang="en-US" sz="2400" i="1" dirty="0" err="1">
                  <a:solidFill>
                    <a:schemeClr val="accent2"/>
                  </a:solidFill>
                  <a:latin typeface="+mn-lt"/>
                </a:rPr>
                <a:t>eSubmissions</a:t>
              </a:r>
              <a:r>
                <a:rPr lang="en-US" sz="2400" i="1" dirty="0">
                  <a:solidFill>
                    <a:schemeClr val="accent2"/>
                  </a:solidFill>
                  <a:latin typeface="+mn-lt"/>
                </a:rPr>
                <a:t> </a:t>
              </a:r>
              <a:r>
                <a:rPr lang="en-US" sz="2400" dirty="0">
                  <a:solidFill>
                    <a:schemeClr val="accent2"/>
                  </a:solidFill>
                  <a:latin typeface="+mn-lt"/>
                </a:rPr>
                <a:t>or </a:t>
              </a:r>
              <a:r>
                <a:rPr lang="en-US" sz="2400" i="1" dirty="0">
                  <a:solidFill>
                    <a:schemeClr val="accent2"/>
                  </a:solidFill>
                  <a:latin typeface="+mn-lt"/>
                </a:rPr>
                <a:t>List of Applications/Grants</a:t>
              </a:r>
              <a:r>
                <a:rPr lang="en-US" sz="2400" dirty="0">
                  <a:solidFill>
                    <a:schemeClr val="accent2"/>
                  </a:solidFill>
                  <a:latin typeface="+mn-lt"/>
                </a:rPr>
                <a:t>.</a:t>
              </a:r>
            </a:p>
          </p:txBody>
        </p:sp>
      </p:grpSp>
      <p:grpSp>
        <p:nvGrpSpPr>
          <p:cNvPr id="10" name="Group 9" descr="SO Search Screen with desciption, more search options because they manage all grants/award for their institution." title="SO Search Screen"/>
          <p:cNvGrpSpPr/>
          <p:nvPr/>
        </p:nvGrpSpPr>
        <p:grpSpPr>
          <a:xfrm>
            <a:off x="798095" y="2944536"/>
            <a:ext cx="8248737" cy="3532464"/>
            <a:chOff x="798095" y="2944536"/>
            <a:chExt cx="8248737" cy="3532464"/>
          </a:xfrm>
        </p:grpSpPr>
        <p:pic>
          <p:nvPicPr>
            <p:cNvPr id="6" name="Picture 3" title="SO Search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0399" y="2944536"/>
              <a:ext cx="5846433" cy="3532464"/>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9" name="Line 6" title="&quot;&quot;"/>
            <p:cNvSpPr>
              <a:spLocks noChangeShapeType="1"/>
            </p:cNvSpPr>
            <p:nvPr/>
          </p:nvSpPr>
          <p:spPr bwMode="auto">
            <a:xfrm flipV="1">
              <a:off x="2990248" y="4114800"/>
              <a:ext cx="355333" cy="639761"/>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6"/>
            <p:cNvSpPr txBox="1">
              <a:spLocks noChangeArrowheads="1"/>
            </p:cNvSpPr>
            <p:nvPr/>
          </p:nvSpPr>
          <p:spPr bwMode="auto">
            <a:xfrm>
              <a:off x="798095" y="4754562"/>
              <a:ext cx="3429000" cy="1570038"/>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rPr>
                <a:t>Signing Officials can </a:t>
              </a:r>
              <a:r>
                <a:rPr lang="en-US" sz="2400" dirty="0" smtClean="0">
                  <a:solidFill>
                    <a:schemeClr val="accent2"/>
                  </a:solidFill>
                  <a:latin typeface="+mn-lt"/>
                </a:rPr>
                <a:t>search/view </a:t>
              </a:r>
              <a:r>
                <a:rPr lang="en-US" sz="2400" dirty="0">
                  <a:solidFill>
                    <a:schemeClr val="accent2"/>
                  </a:solidFill>
                  <a:latin typeface="+mn-lt"/>
                </a:rPr>
                <a:t>all submissions for their institution.</a:t>
              </a:r>
            </a:p>
          </p:txBody>
        </p:sp>
      </p:grpSp>
      <p:sp>
        <p:nvSpPr>
          <p:cNvPr id="11" name="TextBox 10"/>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75143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eRA Commons</a:t>
            </a:r>
            <a:br>
              <a:rPr lang="en-US" dirty="0"/>
            </a:br>
            <a:r>
              <a:rPr lang="en-US" dirty="0"/>
              <a:t>Features</a:t>
            </a:r>
          </a:p>
        </p:txBody>
      </p:sp>
      <p:sp>
        <p:nvSpPr>
          <p:cNvPr id="3" name="Text Placeholder 2"/>
          <p:cNvSpPr>
            <a:spLocks noGrp="1"/>
          </p:cNvSpPr>
          <p:nvPr>
            <p:ph type="body" idx="1"/>
          </p:nvPr>
        </p:nvSpPr>
        <p:spPr>
          <a:xfrm>
            <a:off x="457200" y="2743200"/>
            <a:ext cx="8229600" cy="1673225"/>
          </a:xfrm>
        </p:spPr>
        <p:txBody>
          <a:bodyPr/>
          <a:lstStyle/>
          <a:p>
            <a:r>
              <a:rPr lang="en-US" dirty="0" smtClean="0"/>
              <a:t>Submitting administrative supplements</a:t>
            </a:r>
          </a:p>
          <a:p>
            <a:r>
              <a:rPr lang="en-US" dirty="0" smtClean="0"/>
              <a:t>(type 3s)</a:t>
            </a:r>
            <a:endParaRPr lang="en-US" dirty="0"/>
          </a:p>
          <a:p>
            <a:r>
              <a:rPr lang="en-US" dirty="0" smtClean="0"/>
              <a:t>Using era Commons</a:t>
            </a:r>
          </a:p>
          <a:p>
            <a:pPr marL="285750" indent="-285750">
              <a:buFontTx/>
              <a:buChar char="-"/>
            </a:pPr>
            <a:endParaRPr lang="en-US" dirty="0"/>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39308837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2667000" cy="1295400"/>
          </a:xfrm>
        </p:spPr>
        <p:txBody>
          <a:bodyPr/>
          <a:lstStyle/>
          <a:p>
            <a:r>
              <a:rPr lang="en-US" sz="2400" dirty="0" smtClean="0"/>
              <a:t>Administrative Supplements</a:t>
            </a:r>
            <a:endParaRPr lang="en-US" sz="2400" dirty="0"/>
          </a:p>
        </p:txBody>
      </p:sp>
      <p:sp>
        <p:nvSpPr>
          <p:cNvPr id="3" name="Text Placeholder 2"/>
          <p:cNvSpPr>
            <a:spLocks noGrp="1"/>
          </p:cNvSpPr>
          <p:nvPr>
            <p:ph type="body" idx="1"/>
          </p:nvPr>
        </p:nvSpPr>
        <p:spPr/>
        <p:txBody>
          <a:bodyPr/>
          <a:lstStyle/>
          <a:p>
            <a:r>
              <a:rPr lang="en-US" dirty="0"/>
              <a:t>A request for </a:t>
            </a:r>
            <a:r>
              <a:rPr lang="en-US" dirty="0" smtClean="0"/>
              <a:t>additional </a:t>
            </a:r>
            <a:r>
              <a:rPr lang="en-US" dirty="0"/>
              <a:t>funds during a current project period to provide for an increase in costs due to unforeseen circumstances. </a:t>
            </a:r>
          </a:p>
        </p:txBody>
      </p:sp>
      <p:sp>
        <p:nvSpPr>
          <p:cNvPr id="4" name="Content Placeholder 3"/>
          <p:cNvSpPr>
            <a:spLocks noGrp="1"/>
          </p:cNvSpPr>
          <p:nvPr>
            <p:ph sz="quarter" idx="13"/>
          </p:nvPr>
        </p:nvSpPr>
        <p:spPr/>
        <p:txBody>
          <a:bodyPr/>
          <a:lstStyle/>
          <a:p>
            <a:r>
              <a:rPr lang="en-US" dirty="0"/>
              <a:t>Requested additional costs must be within the scope of the peer reviewed and approved project</a:t>
            </a:r>
          </a:p>
          <a:p>
            <a:r>
              <a:rPr lang="en-US" dirty="0" smtClean="0"/>
              <a:t>Multiple submission methods available:</a:t>
            </a:r>
          </a:p>
          <a:p>
            <a:pPr lvl="1"/>
            <a:r>
              <a:rPr lang="en-US" dirty="0"/>
              <a:t>SF424 (R&amp;R) application forms &amp; standard Grants.gov submission </a:t>
            </a:r>
            <a:r>
              <a:rPr lang="en-US" dirty="0" smtClean="0"/>
              <a:t>process</a:t>
            </a:r>
            <a:r>
              <a:rPr lang="en-US" baseline="30000" dirty="0" smtClean="0"/>
              <a:t>1</a:t>
            </a:r>
            <a:endParaRPr lang="en-US" baseline="30000" dirty="0"/>
          </a:p>
          <a:p>
            <a:pPr lvl="2"/>
            <a:r>
              <a:rPr lang="en-US" dirty="0"/>
              <a:t>Great for system-to-system users</a:t>
            </a:r>
          </a:p>
          <a:p>
            <a:pPr lvl="1"/>
            <a:r>
              <a:rPr lang="en-US" dirty="0"/>
              <a:t>Streamlined </a:t>
            </a:r>
            <a:r>
              <a:rPr lang="en-US" dirty="0" err="1"/>
              <a:t>eRA</a:t>
            </a:r>
            <a:r>
              <a:rPr lang="en-US" dirty="0"/>
              <a:t> Commons </a:t>
            </a:r>
            <a:r>
              <a:rPr lang="en-US" dirty="0" smtClean="0"/>
              <a:t>process</a:t>
            </a:r>
            <a:r>
              <a:rPr lang="en-US" baseline="30000" dirty="0" smtClean="0"/>
              <a:t>1</a:t>
            </a:r>
            <a:endParaRPr lang="en-US" baseline="30000" dirty="0"/>
          </a:p>
          <a:p>
            <a:pPr lvl="2"/>
            <a:r>
              <a:rPr lang="en-US" dirty="0"/>
              <a:t>Commons pre-populates much of the data needed for request from awarded grant</a:t>
            </a:r>
          </a:p>
          <a:p>
            <a:pPr lvl="1"/>
            <a:r>
              <a:rPr lang="en-US" dirty="0"/>
              <a:t>Paper process</a:t>
            </a:r>
          </a:p>
          <a:p>
            <a:endParaRPr lang="en-US" dirty="0"/>
          </a:p>
        </p:txBody>
      </p:sp>
      <p:sp>
        <p:nvSpPr>
          <p:cNvPr id="6" name="TextBox 5"/>
          <p:cNvSpPr txBox="1"/>
          <p:nvPr/>
        </p:nvSpPr>
        <p:spPr>
          <a:xfrm>
            <a:off x="152400" y="6474023"/>
            <a:ext cx="8839200" cy="307777"/>
          </a:xfrm>
          <a:prstGeom prst="rect">
            <a:avLst/>
          </a:prstGeom>
          <a:noFill/>
        </p:spPr>
        <p:txBody>
          <a:bodyPr wrap="square" rtlCol="0">
            <a:spAutoFit/>
          </a:bodyPr>
          <a:lstStyle/>
          <a:p>
            <a:r>
              <a:rPr lang="en-US" sz="1400" baseline="30000" dirty="0" smtClean="0"/>
              <a:t>1</a:t>
            </a:r>
            <a:r>
              <a:rPr lang="en-US" sz="1400" dirty="0" smtClean="0"/>
              <a:t>Available </a:t>
            </a:r>
            <a:r>
              <a:rPr lang="en-US" sz="1400" dirty="0"/>
              <a:t>for single-project activity codes for which competing applications are submitted through </a:t>
            </a:r>
            <a:r>
              <a:rPr lang="en-US" sz="1400" dirty="0" smtClean="0"/>
              <a:t>Grants.gov.</a:t>
            </a:r>
            <a:endParaRPr lang="en-US" sz="1400" dirty="0"/>
          </a:p>
        </p:txBody>
      </p:sp>
    </p:spTree>
    <p:extLst>
      <p:ext uri="{BB962C8B-B14F-4D97-AF65-F5344CB8AC3E}">
        <p14:creationId xmlns:p14="http://schemas.microsoft.com/office/powerpoint/2010/main" val="40407919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 Supplement Requests– Grants.gov</a:t>
            </a:r>
            <a:endParaRPr lang="en-US" dirty="0"/>
          </a:p>
        </p:txBody>
      </p:sp>
      <p:sp>
        <p:nvSpPr>
          <p:cNvPr id="3" name="Content Placeholder 2"/>
          <p:cNvSpPr>
            <a:spLocks noGrp="1"/>
          </p:cNvSpPr>
          <p:nvPr>
            <p:ph sz="quarter" idx="13"/>
          </p:nvPr>
        </p:nvSpPr>
        <p:spPr/>
        <p:txBody>
          <a:bodyPr/>
          <a:lstStyle/>
          <a:p>
            <a:r>
              <a:rPr lang="en-US" dirty="0"/>
              <a:t>Parent Announcement page has general use FOAs</a:t>
            </a:r>
          </a:p>
          <a:p>
            <a:pPr lvl="1"/>
            <a:r>
              <a:rPr lang="en-US" dirty="0">
                <a:hlinkClick r:id="rId2"/>
              </a:rPr>
              <a:t>http://</a:t>
            </a:r>
            <a:r>
              <a:rPr lang="en-US" dirty="0" smtClean="0">
                <a:hlinkClick r:id="rId2"/>
              </a:rPr>
              <a:t>grants.nih.gov/grants/guide/parent_announcements.htm#adminsupp</a:t>
            </a:r>
            <a:r>
              <a:rPr lang="en-US" dirty="0" smtClean="0"/>
              <a:t> </a:t>
            </a:r>
          </a:p>
          <a:p>
            <a:pPr lvl="1"/>
            <a:r>
              <a:rPr lang="en-US" dirty="0" smtClean="0"/>
              <a:t>NIH Institutes can also post FOAs for administrative supplements targeting specific programs</a:t>
            </a:r>
            <a:endParaRPr lang="en-US" dirty="0"/>
          </a:p>
          <a:p>
            <a:r>
              <a:rPr lang="en-US" dirty="0"/>
              <a:t>When completing package…</a:t>
            </a:r>
          </a:p>
          <a:p>
            <a:pPr lvl="1"/>
            <a:r>
              <a:rPr lang="en-US" dirty="0"/>
              <a:t>Follow all FOA-specific instructions</a:t>
            </a:r>
          </a:p>
          <a:p>
            <a:pPr lvl="1"/>
            <a:r>
              <a:rPr lang="en-US" dirty="0"/>
              <a:t>Carefully choose appropriate application package</a:t>
            </a:r>
          </a:p>
          <a:p>
            <a:pPr lvl="1"/>
            <a:r>
              <a:rPr lang="en-US" dirty="0"/>
              <a:t>Use Revision as the Application Type (SF424 RR, item #8)</a:t>
            </a:r>
          </a:p>
          <a:p>
            <a:pPr lvl="1"/>
            <a:r>
              <a:rPr lang="en-US" dirty="0"/>
              <a:t>Include IC and Serial number of awarded grant as the Federal Identifier (SF424 RR, item #4a)</a:t>
            </a:r>
          </a:p>
          <a:p>
            <a:endParaRPr lang="en-US" dirty="0"/>
          </a:p>
        </p:txBody>
      </p:sp>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8135424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 Supplement Requests– Grants.gov</a:t>
            </a:r>
            <a:endParaRPr lang="en-US" dirty="0"/>
          </a:p>
        </p:txBody>
      </p:sp>
      <p:sp>
        <p:nvSpPr>
          <p:cNvPr id="3" name="Content Placeholder 2"/>
          <p:cNvSpPr>
            <a:spLocks noGrp="1"/>
          </p:cNvSpPr>
          <p:nvPr>
            <p:ph sz="quarter" idx="13"/>
          </p:nvPr>
        </p:nvSpPr>
        <p:spPr>
          <a:xfrm>
            <a:off x="301752" y="1527048"/>
            <a:ext cx="8689848" cy="4873752"/>
          </a:xfrm>
        </p:spPr>
        <p:txBody>
          <a:bodyPr/>
          <a:lstStyle/>
          <a:p>
            <a:r>
              <a:rPr lang="en-US" dirty="0"/>
              <a:t>Similar submission process </a:t>
            </a:r>
            <a:r>
              <a:rPr lang="en-US" dirty="0" smtClean="0"/>
              <a:t>as </a:t>
            </a:r>
            <a:r>
              <a:rPr lang="en-US" dirty="0"/>
              <a:t>competing applications, except:</a:t>
            </a:r>
          </a:p>
          <a:p>
            <a:pPr lvl="1"/>
            <a:r>
              <a:rPr lang="en-US" dirty="0"/>
              <a:t>Many of the </a:t>
            </a:r>
            <a:r>
              <a:rPr lang="en-US" dirty="0" smtClean="0"/>
              <a:t>NIH business </a:t>
            </a:r>
            <a:r>
              <a:rPr lang="en-US" dirty="0"/>
              <a:t>rule validations for competing applications are not enforced</a:t>
            </a:r>
          </a:p>
          <a:p>
            <a:pPr lvl="1"/>
            <a:r>
              <a:rPr lang="en-US" dirty="0" smtClean="0"/>
              <a:t>Required forms may </a:t>
            </a:r>
            <a:r>
              <a:rPr lang="en-US" dirty="0"/>
              <a:t>vary from competing applications for the same activity code</a:t>
            </a:r>
          </a:p>
          <a:p>
            <a:pPr lvl="2"/>
            <a:r>
              <a:rPr lang="en-US" dirty="0"/>
              <a:t>Modular budget </a:t>
            </a:r>
            <a:r>
              <a:rPr lang="en-US" dirty="0" smtClean="0"/>
              <a:t>forms not an option; must use </a:t>
            </a:r>
            <a:r>
              <a:rPr lang="en-US" dirty="0"/>
              <a:t>detailed R&amp;R Budget </a:t>
            </a:r>
            <a:r>
              <a:rPr lang="en-US" dirty="0" smtClean="0"/>
              <a:t>forms</a:t>
            </a:r>
          </a:p>
          <a:p>
            <a:pPr lvl="2"/>
            <a:r>
              <a:rPr lang="en-US" dirty="0" smtClean="0"/>
              <a:t>No cover letters</a:t>
            </a:r>
            <a:endParaRPr lang="en-US" dirty="0"/>
          </a:p>
          <a:p>
            <a:pPr lvl="1"/>
            <a:r>
              <a:rPr lang="en-US" dirty="0" smtClean="0"/>
              <a:t>After </a:t>
            </a:r>
            <a:r>
              <a:rPr lang="en-US" dirty="0"/>
              <a:t>the two-day viewing window </a:t>
            </a:r>
            <a:r>
              <a:rPr lang="en-US" dirty="0" smtClean="0"/>
              <a:t>the request bypasses </a:t>
            </a:r>
            <a:r>
              <a:rPr lang="en-US" dirty="0"/>
              <a:t>Receipt &amp; Referral and goes directly to Grants Management staff for </a:t>
            </a:r>
            <a:r>
              <a:rPr lang="en-US" dirty="0" smtClean="0"/>
              <a:t>consideration</a:t>
            </a:r>
          </a:p>
          <a:p>
            <a:pPr lvl="2"/>
            <a:r>
              <a:rPr lang="en-US" dirty="0" smtClean="0"/>
              <a:t>Move to Admin </a:t>
            </a:r>
            <a:r>
              <a:rPr lang="en-US" dirty="0" err="1" smtClean="0"/>
              <a:t>Supp</a:t>
            </a:r>
            <a:r>
              <a:rPr lang="en-US" dirty="0" smtClean="0"/>
              <a:t> Status tab in Commons</a:t>
            </a:r>
          </a:p>
          <a:p>
            <a:endParaRPr lang="en-US" dirty="0"/>
          </a:p>
        </p:txBody>
      </p:sp>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28305618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 Supplement Requests - Commons</a:t>
            </a:r>
            <a:endParaRPr lang="en-US" dirty="0"/>
          </a:p>
        </p:txBody>
      </p:sp>
      <p:sp>
        <p:nvSpPr>
          <p:cNvPr id="3" name="Content Placeholder 2"/>
          <p:cNvSpPr>
            <a:spLocks noGrp="1"/>
          </p:cNvSpPr>
          <p:nvPr>
            <p:ph sz="quarter" idx="13"/>
          </p:nvPr>
        </p:nvSpPr>
        <p:spPr/>
        <p:txBody>
          <a:bodyPr/>
          <a:lstStyle/>
          <a:p>
            <a:pPr marL="0" indent="0">
              <a:buNone/>
            </a:pPr>
            <a:r>
              <a:rPr lang="en-US" sz="2800" dirty="0"/>
              <a:t>Starting an Administrative Supplement </a:t>
            </a:r>
            <a:r>
              <a:rPr lang="en-US" sz="2800" dirty="0" smtClean="0"/>
              <a:t>request in </a:t>
            </a:r>
            <a:r>
              <a:rPr lang="en-US" sz="2800" dirty="0"/>
              <a:t>Commons you must find </a:t>
            </a:r>
            <a:r>
              <a:rPr lang="en-US" sz="2800" dirty="0" smtClean="0"/>
              <a:t>eligible </a:t>
            </a:r>
            <a:r>
              <a:rPr lang="en-US" sz="2800" dirty="0"/>
              <a:t>grant and </a:t>
            </a:r>
            <a:r>
              <a:rPr lang="en-US" sz="2800" i="1" dirty="0"/>
              <a:t>Initiate Request</a:t>
            </a:r>
          </a:p>
          <a:p>
            <a:pPr marL="0" indent="0">
              <a:buNone/>
            </a:pPr>
            <a:endParaRPr lang="en-US" dirty="0"/>
          </a:p>
        </p:txBody>
      </p:sp>
      <p:pic>
        <p:nvPicPr>
          <p:cNvPr id="2050" name="Picture 2" title="Manage Administrative Suplement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7" y="3276600"/>
            <a:ext cx="86455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30300560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 Commons</a:t>
            </a:r>
          </a:p>
        </p:txBody>
      </p:sp>
      <p:sp>
        <p:nvSpPr>
          <p:cNvPr id="3" name="Content Placeholder 2"/>
          <p:cNvSpPr>
            <a:spLocks noGrp="1"/>
          </p:cNvSpPr>
          <p:nvPr>
            <p:ph sz="quarter" idx="13"/>
          </p:nvPr>
        </p:nvSpPr>
        <p:spPr/>
        <p:txBody>
          <a:bodyPr/>
          <a:lstStyle/>
          <a:p>
            <a:pPr marL="0" indent="0">
              <a:buNone/>
            </a:pPr>
            <a:r>
              <a:rPr lang="en-US" dirty="0"/>
              <a:t>Complete Form – Required Fields are indicated with red </a:t>
            </a:r>
            <a:r>
              <a:rPr lang="en-US" dirty="0" smtClean="0"/>
              <a:t>asterisk</a:t>
            </a:r>
            <a:endParaRPr lang="en-US" dirty="0"/>
          </a:p>
        </p:txBody>
      </p:sp>
      <p:pic>
        <p:nvPicPr>
          <p:cNvPr id="3074" name="Picture 2" descr=" data entry screen, required fields" title="Administrative Sulppl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0"/>
            <a:ext cx="8458200" cy="706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424704260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 Commons</a:t>
            </a:r>
          </a:p>
        </p:txBody>
      </p:sp>
      <p:sp>
        <p:nvSpPr>
          <p:cNvPr id="3" name="Content Placeholder 2"/>
          <p:cNvSpPr>
            <a:spLocks noGrp="1"/>
          </p:cNvSpPr>
          <p:nvPr>
            <p:ph sz="quarter" idx="13"/>
          </p:nvPr>
        </p:nvSpPr>
        <p:spPr/>
        <p:txBody>
          <a:bodyPr/>
          <a:lstStyle/>
          <a:p>
            <a:r>
              <a:rPr lang="en-US" sz="2400" dirty="0"/>
              <a:t>For each Budget Period </a:t>
            </a:r>
            <a:r>
              <a:rPr lang="en-US" sz="2400" dirty="0" smtClean="0"/>
              <a:t>enter appropriate sections</a:t>
            </a:r>
            <a:r>
              <a:rPr lang="en-US" sz="2400" dirty="0"/>
              <a:t>:</a:t>
            </a:r>
          </a:p>
          <a:p>
            <a:pPr lvl="1"/>
            <a:r>
              <a:rPr lang="en-US" sz="2000" dirty="0" smtClean="0"/>
              <a:t>Personnel</a:t>
            </a:r>
            <a:r>
              <a:rPr lang="en-US" sz="2000" dirty="0"/>
              <a:t>, Equipment, Travel, Participant/Trainee, Other </a:t>
            </a:r>
            <a:r>
              <a:rPr lang="en-US" sz="2000" dirty="0" smtClean="0"/>
              <a:t>Direct, Total </a:t>
            </a:r>
            <a:r>
              <a:rPr lang="en-US" sz="2000" dirty="0"/>
              <a:t>F&amp;A (Indirect) Costs</a:t>
            </a:r>
          </a:p>
          <a:p>
            <a:r>
              <a:rPr lang="en-US" sz="2400" dirty="0"/>
              <a:t>Total Requested will be calculated automatically</a:t>
            </a:r>
          </a:p>
          <a:p>
            <a:endParaRPr lang="en-US" dirty="0"/>
          </a:p>
        </p:txBody>
      </p:sp>
      <p:pic>
        <p:nvPicPr>
          <p:cNvPr id="5" name="Picture 5" descr="A message across the top of the screen reads: The information has been updated successfully. &#10;&#10;The Summary of Administrative Supplement Funds Requested (in Dollars) has updated to show the total quantity of personnel in the Personnel column (Total Requested column has also upd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200401"/>
            <a:ext cx="5713931" cy="34861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40140384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 Commons</a:t>
            </a:r>
          </a:p>
        </p:txBody>
      </p:sp>
      <p:sp>
        <p:nvSpPr>
          <p:cNvPr id="3" name="Content Placeholder 2"/>
          <p:cNvSpPr>
            <a:spLocks noGrp="1"/>
          </p:cNvSpPr>
          <p:nvPr>
            <p:ph sz="quarter" idx="13"/>
          </p:nvPr>
        </p:nvSpPr>
        <p:spPr/>
        <p:txBody>
          <a:bodyPr/>
          <a:lstStyle/>
          <a:p>
            <a:pPr marL="0" indent="0">
              <a:buNone/>
            </a:pPr>
            <a:r>
              <a:rPr lang="en-US" dirty="0" smtClean="0"/>
              <a:t>Resources:</a:t>
            </a:r>
          </a:p>
          <a:p>
            <a:pPr lvl="1"/>
            <a:r>
              <a:rPr lang="en-US" dirty="0" err="1"/>
              <a:t>eRA</a:t>
            </a:r>
            <a:r>
              <a:rPr lang="en-US" dirty="0"/>
              <a:t> Commons Administrative Supplement Module User </a:t>
            </a:r>
            <a:r>
              <a:rPr lang="en-US" dirty="0" smtClean="0"/>
              <a:t>Guide</a:t>
            </a:r>
            <a:endParaRPr lang="en-US" dirty="0"/>
          </a:p>
          <a:p>
            <a:pPr lvl="2"/>
            <a:r>
              <a:rPr lang="en-US" dirty="0">
                <a:hlinkClick r:id="rId2"/>
              </a:rPr>
              <a:t>http://</a:t>
            </a:r>
            <a:r>
              <a:rPr lang="en-US" dirty="0" smtClean="0">
                <a:hlinkClick r:id="rId2"/>
              </a:rPr>
              <a:t>era.nih.gov/files/eRA_Commons_Admin-Supp_UG.pdf</a:t>
            </a:r>
            <a:endParaRPr lang="en-US" dirty="0"/>
          </a:p>
          <a:p>
            <a:pPr lvl="1"/>
            <a:r>
              <a:rPr lang="en-US" dirty="0"/>
              <a:t>Administrative Supplements (Type 3s) Frequently Asked </a:t>
            </a:r>
            <a:r>
              <a:rPr lang="en-US" dirty="0" smtClean="0"/>
              <a:t>Questions</a:t>
            </a:r>
            <a:endParaRPr lang="en-US" dirty="0"/>
          </a:p>
          <a:p>
            <a:pPr lvl="2"/>
            <a:r>
              <a:rPr lang="en-US" dirty="0">
                <a:hlinkClick r:id="rId3"/>
              </a:rPr>
              <a:t>http://</a:t>
            </a:r>
            <a:r>
              <a:rPr lang="en-US" dirty="0" smtClean="0">
                <a:hlinkClick r:id="rId3"/>
              </a:rPr>
              <a:t>era.nih.gov/commons/faq_commons.cfm#XVIII</a:t>
            </a:r>
            <a:endParaRPr lang="en-US" dirty="0"/>
          </a:p>
        </p:txBody>
      </p:sp>
      <p:pic>
        <p:nvPicPr>
          <p:cNvPr id="5" name="Picture 4" title="Stickman on mous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043" y="4302369"/>
            <a:ext cx="1522095" cy="2590800"/>
          </a:xfrm>
          <a:prstGeom prst="rect">
            <a:avLst/>
          </a:prstGeom>
        </p:spPr>
      </p:pic>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61988569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 Supplement – Policy Notices</a:t>
            </a:r>
            <a:endParaRPr lang="en-US" dirty="0"/>
          </a:p>
        </p:txBody>
      </p:sp>
      <p:sp>
        <p:nvSpPr>
          <p:cNvPr id="3" name="Content Placeholder 2"/>
          <p:cNvSpPr>
            <a:spLocks noGrp="1"/>
          </p:cNvSpPr>
          <p:nvPr>
            <p:ph sz="quarter" idx="13"/>
          </p:nvPr>
        </p:nvSpPr>
        <p:spPr/>
        <p:txBody>
          <a:bodyPr/>
          <a:lstStyle/>
          <a:p>
            <a:r>
              <a:rPr lang="en-US" dirty="0" smtClean="0">
                <a:hlinkClick r:id="rId2"/>
              </a:rPr>
              <a:t>NOT-OD-13-031</a:t>
            </a:r>
            <a:endParaRPr lang="en-US" dirty="0" smtClean="0"/>
          </a:p>
          <a:p>
            <a:pPr lvl="1"/>
            <a:r>
              <a:rPr lang="en-US" dirty="0"/>
              <a:t>Notice of an Extension of Expiration Date for PA-12-100 "Administrative Supplements for Existing NIH Grants and Cooperative Agreements (Parent Admin </a:t>
            </a:r>
            <a:r>
              <a:rPr lang="en-US" dirty="0" err="1"/>
              <a:t>Supp</a:t>
            </a:r>
            <a:r>
              <a:rPr lang="en-US" dirty="0"/>
              <a:t>)" </a:t>
            </a:r>
            <a:endParaRPr lang="en-US" dirty="0" smtClean="0"/>
          </a:p>
          <a:p>
            <a:r>
              <a:rPr lang="en-US" dirty="0" smtClean="0">
                <a:hlinkClick r:id="rId3"/>
              </a:rPr>
              <a:t>NOT-OD-12-043</a:t>
            </a:r>
            <a:endParaRPr lang="en-US" dirty="0" smtClean="0"/>
          </a:p>
          <a:p>
            <a:pPr lvl="1"/>
            <a:r>
              <a:rPr lang="en-US" dirty="0"/>
              <a:t>New Electronic Submission Process Now Available for Administrative Supplement </a:t>
            </a:r>
            <a:r>
              <a:rPr lang="en-US" dirty="0" smtClean="0"/>
              <a:t>Requests</a:t>
            </a:r>
          </a:p>
          <a:p>
            <a:r>
              <a:rPr lang="en-US" dirty="0" smtClean="0">
                <a:hlinkClick r:id="rId4"/>
              </a:rPr>
              <a:t>NOT-OD-13-060</a:t>
            </a:r>
            <a:endParaRPr lang="en-US" dirty="0" smtClean="0"/>
          </a:p>
          <a:p>
            <a:pPr lvl="1"/>
            <a:r>
              <a:rPr lang="en-US" dirty="0"/>
              <a:t>Notice of Clarification of the Funded Extension Option in RFA-OD-13-199 "NIH Administrative Supplements to Recover Losses Due to Hurricane Sandy Under the Disaster Relief Appropriations Act – Non-Construction (Admin </a:t>
            </a:r>
            <a:r>
              <a:rPr lang="en-US" dirty="0" err="1"/>
              <a:t>Supp</a:t>
            </a:r>
            <a:r>
              <a:rPr lang="en-US" dirty="0"/>
              <a:t>)" </a:t>
            </a:r>
          </a:p>
        </p:txBody>
      </p:sp>
      <p:sp>
        <p:nvSpPr>
          <p:cNvPr id="5" name="TextBox 4"/>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8726593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eRA Commons</a:t>
            </a:r>
            <a:br>
              <a:rPr lang="en-US" dirty="0"/>
            </a:br>
            <a:r>
              <a:rPr lang="en-US" dirty="0" smtClean="0"/>
              <a:t>Features</a:t>
            </a:r>
            <a:endParaRPr lang="en-US" dirty="0"/>
          </a:p>
        </p:txBody>
      </p:sp>
      <p:sp>
        <p:nvSpPr>
          <p:cNvPr id="3" name="Text Placeholder 2"/>
          <p:cNvSpPr>
            <a:spLocks noGrp="1"/>
          </p:cNvSpPr>
          <p:nvPr>
            <p:ph type="body" idx="1"/>
          </p:nvPr>
        </p:nvSpPr>
        <p:spPr>
          <a:xfrm>
            <a:off x="762000" y="2743200"/>
            <a:ext cx="7543800" cy="1673225"/>
          </a:xfrm>
        </p:spPr>
        <p:txBody>
          <a:bodyPr/>
          <a:lstStyle/>
          <a:p>
            <a:r>
              <a:rPr lang="en-US" dirty="0" smtClean="0"/>
              <a:t>Wrapping up the ‘paperwork’ with closeout</a:t>
            </a:r>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41274909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13932BB50E0F40A2A420C0FA0699AE" ma:contentTypeVersion="0" ma:contentTypeDescription="Create a new document." ma:contentTypeScope="" ma:versionID="1ba8b3d26b8bb2e7d5ab090592e7f65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F279A0-1B72-4A0F-A7CA-0934D0E5A71E}">
  <ds:schemaRefs>
    <ds:schemaRef ds:uri="http://schemas.microsoft.com/sharepoint/v3/contenttype/forms"/>
  </ds:schemaRefs>
</ds:datastoreItem>
</file>

<file path=customXml/itemProps2.xml><?xml version="1.0" encoding="utf-8"?>
<ds:datastoreItem xmlns:ds="http://schemas.openxmlformats.org/officeDocument/2006/customXml" ds:itemID="{057DAA70-C3F4-4123-B315-B54B2E6FBDE6}">
  <ds:schemaRefs>
    <ds:schemaRef ds:uri="http://schemas.openxmlformats.org/package/2006/metadata/core-properties"/>
    <ds:schemaRef ds:uri="http://purl.org/dc/dcmitype/"/>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F66B62C6-D87B-42A2-A1A1-04880FF3DC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ProcessDiagram</Template>
  <TotalTime>0</TotalTime>
  <Words>6204</Words>
  <Application>Microsoft Office PowerPoint</Application>
  <PresentationFormat>On-screen Show (4:3)</PresentationFormat>
  <Paragraphs>988</Paragraphs>
  <Slides>150</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150</vt:i4>
      </vt:variant>
    </vt:vector>
  </HeadingPairs>
  <TitlesOfParts>
    <vt:vector size="159" baseType="lpstr">
      <vt:lpstr>Arial</vt:lpstr>
      <vt:lpstr>Calibri</vt:lpstr>
      <vt:lpstr>Georgia</vt:lpstr>
      <vt:lpstr>Tahoma</vt:lpstr>
      <vt:lpstr>Times New Roman</vt:lpstr>
      <vt:lpstr>Verdana</vt:lpstr>
      <vt:lpstr>Wingdings</vt:lpstr>
      <vt:lpstr>Wingdings 2</vt:lpstr>
      <vt:lpstr>ProcessDiagram</vt:lpstr>
      <vt:lpstr>NIH eRA Workshop Day eRA Commons Account Administration &amp; Post-submission Processing  </vt:lpstr>
      <vt:lpstr>Your Workshop Team</vt:lpstr>
      <vt:lpstr>Busy Afternoon</vt:lpstr>
      <vt:lpstr>eRA Commons</vt:lpstr>
      <vt:lpstr>What is eRA Commons?</vt:lpstr>
      <vt:lpstr>eRA Commons Navigation Menu</vt:lpstr>
      <vt:lpstr>Navigation Options</vt:lpstr>
      <vt:lpstr>eRA Commons Status Screen</vt:lpstr>
      <vt:lpstr>PI &amp; SO Status Views</vt:lpstr>
      <vt:lpstr>Status Result from General Search for PI</vt:lpstr>
      <vt:lpstr>Status Result from General Search for PI (flat view)</vt:lpstr>
      <vt:lpstr>Status Result from General Search for SO</vt:lpstr>
      <vt:lpstr>New Status Information Screen</vt:lpstr>
      <vt:lpstr>Verifying ESI &amp; NI Application Status</vt:lpstr>
      <vt:lpstr>Reference Letters</vt:lpstr>
      <vt:lpstr>Reference Letters Links</vt:lpstr>
      <vt:lpstr>Reference Letters Status Information</vt:lpstr>
      <vt:lpstr>Reference Letter Resources</vt:lpstr>
      <vt:lpstr>Identifying NIH Contacts</vt:lpstr>
      <vt:lpstr>Check Review Assignments</vt:lpstr>
      <vt:lpstr>Check Review Outcomes</vt:lpstr>
      <vt:lpstr>Viewing Referral and Review Correspondence</vt:lpstr>
      <vt:lpstr>New! Other Relevant Documents Screens</vt:lpstr>
      <vt:lpstr>Notice of Award (NoA)</vt:lpstr>
      <vt:lpstr>eRA Commons  Account Administration</vt:lpstr>
      <vt:lpstr>Signing Official (SO)</vt:lpstr>
      <vt:lpstr>Account Management - Reports</vt:lpstr>
      <vt:lpstr>Account Management – Reports Search</vt:lpstr>
      <vt:lpstr>Account Management – Search Results</vt:lpstr>
      <vt:lpstr>Account - Tips</vt:lpstr>
      <vt:lpstr>Account Passwords</vt:lpstr>
      <vt:lpstr>eRA Commons Roles</vt:lpstr>
      <vt:lpstr>Roles</vt:lpstr>
      <vt:lpstr>Role - Tips</vt:lpstr>
      <vt:lpstr>Resources</vt:lpstr>
      <vt:lpstr>eRA Commons  Account Administration</vt:lpstr>
      <vt:lpstr>Institutional Profile File (IPF)</vt:lpstr>
      <vt:lpstr>IPF - Basic</vt:lpstr>
      <vt:lpstr>IPF – Institution Contacts</vt:lpstr>
      <vt:lpstr>IPF – Assurances and Certifications</vt:lpstr>
      <vt:lpstr>IPF – OLAW</vt:lpstr>
      <vt:lpstr>IPF Sections</vt:lpstr>
      <vt:lpstr>Personal Profile (PPF)</vt:lpstr>
      <vt:lpstr>Personal Profile</vt:lpstr>
      <vt:lpstr>Personal Profile Information is used to…</vt:lpstr>
      <vt:lpstr>Terminology Check</vt:lpstr>
      <vt:lpstr>PPF- Tips</vt:lpstr>
      <vt:lpstr>PPF – Reference Letters</vt:lpstr>
      <vt:lpstr>eRA Commons  Account Administration</vt:lpstr>
      <vt:lpstr>Delegations</vt:lpstr>
      <vt:lpstr>Delegations Chart</vt:lpstr>
      <vt:lpstr>Delegation (SO)</vt:lpstr>
      <vt:lpstr>Delegation (PI)</vt:lpstr>
      <vt:lpstr>Key eRA Commons Features</vt:lpstr>
      <vt:lpstr>Prior Approval</vt:lpstr>
      <vt:lpstr>Prior Approval – Withdrawal Request</vt:lpstr>
      <vt:lpstr>Prior Approval – No Cost Extension: When?</vt:lpstr>
      <vt:lpstr>Prior Approval – No Cost Extension: When Not?</vt:lpstr>
      <vt:lpstr>Prior Approval – No Cost Extension: What?</vt:lpstr>
      <vt:lpstr>Prior Approval – Change of PD/PI </vt:lpstr>
      <vt:lpstr>Prior Approval – $500K Request</vt:lpstr>
      <vt:lpstr>Prior Approval – Policy Notices 1</vt:lpstr>
      <vt:lpstr>Prior Approval – Resources</vt:lpstr>
      <vt:lpstr>Key eRA Commons Features</vt:lpstr>
      <vt:lpstr>Just-In-Time (JIT)</vt:lpstr>
      <vt:lpstr>JIT Link on Status Result Screen (SO View)</vt:lpstr>
      <vt:lpstr>Just-In-Time (SO View)</vt:lpstr>
      <vt:lpstr>JIT – Policy Notices</vt:lpstr>
      <vt:lpstr>Key eRA Commons Features</vt:lpstr>
      <vt:lpstr>NCE</vt:lpstr>
      <vt:lpstr>Extension link in Status screen</vt:lpstr>
      <vt:lpstr>Extension Screen</vt:lpstr>
      <vt:lpstr>Expanded Authority – You Get Just One</vt:lpstr>
      <vt:lpstr>Key eRA Commons Features</vt:lpstr>
      <vt:lpstr>RPPR</vt:lpstr>
      <vt:lpstr>RPPR Menu Screen</vt:lpstr>
      <vt:lpstr>RPPR Data Entry</vt:lpstr>
      <vt:lpstr>Sample RPPR Screen</vt:lpstr>
      <vt:lpstr>Progress Report Additional Materials (PRAM)</vt:lpstr>
      <vt:lpstr>Progress Report Additional Materials (PRAM)</vt:lpstr>
      <vt:lpstr>RPPR – Multi-Year RPPR</vt:lpstr>
      <vt:lpstr>RPPR – Budgets</vt:lpstr>
      <vt:lpstr>RPPR – Complex, Multi-Project</vt:lpstr>
      <vt:lpstr>Format for PA PRAM</vt:lpstr>
      <vt:lpstr>Feature RPPR Publications</vt:lpstr>
      <vt:lpstr>RPPR – Policy Notices 1</vt:lpstr>
      <vt:lpstr>RPPR – Policy Notices  2</vt:lpstr>
      <vt:lpstr>RPPR – Policy Notices  3</vt:lpstr>
      <vt:lpstr>RPPR – Policy Notices  4</vt:lpstr>
      <vt:lpstr>Key eRA Commons Features</vt:lpstr>
      <vt:lpstr>Administrative Supplements</vt:lpstr>
      <vt:lpstr>Admin. Supplement Requests– Grants.gov</vt:lpstr>
      <vt:lpstr>Admin. Supplement Requests– Grants.gov</vt:lpstr>
      <vt:lpstr>Admin. Supplement Requests - Commons</vt:lpstr>
      <vt:lpstr>Admin. Supplement Requests - Commons</vt:lpstr>
      <vt:lpstr>Admin. Supplement Requests - Commons</vt:lpstr>
      <vt:lpstr>Admin. Supplement Requests - Commons</vt:lpstr>
      <vt:lpstr>Admin. Supplement – Policy Notices</vt:lpstr>
      <vt:lpstr>Key eRA Commons Features</vt:lpstr>
      <vt:lpstr>Closeout</vt:lpstr>
      <vt:lpstr>Closeout Capabilities</vt:lpstr>
      <vt:lpstr>New Closeout Search screen provides  additional search criteria</vt:lpstr>
      <vt:lpstr>Search screen shows grants that are Closed or Requires Closeout</vt:lpstr>
      <vt:lpstr>Federal Financial Report (FFR)</vt:lpstr>
      <vt:lpstr>FFR</vt:lpstr>
      <vt:lpstr>FFR/FSR Screen</vt:lpstr>
      <vt:lpstr>FFR/FSR Screen</vt:lpstr>
      <vt:lpstr>FFR Details Screen</vt:lpstr>
      <vt:lpstr>Completing the FFR</vt:lpstr>
      <vt:lpstr>Submission of a FFR</vt:lpstr>
      <vt:lpstr>FFR Related – Policy Notices</vt:lpstr>
      <vt:lpstr>FFR Related – Policy Notices</vt:lpstr>
      <vt:lpstr>FFR Related – Policy Notices</vt:lpstr>
      <vt:lpstr>Closeout – Final Research Performance Progress Report (FRPPR)</vt:lpstr>
      <vt:lpstr>Closeout – Final Research Performance Progress Report Sections</vt:lpstr>
      <vt:lpstr>Closeout – Final Research Performance Progress Report Outcomes</vt:lpstr>
      <vt:lpstr>New! Interim Research Performance Progress Report (IRPPR)</vt:lpstr>
      <vt:lpstr>IRPPR vs FRPPR (Interim vs Final RPPR)</vt:lpstr>
      <vt:lpstr>Interim RPPR Scenarios</vt:lpstr>
      <vt:lpstr>Selecting Interim RPPR</vt:lpstr>
      <vt:lpstr>Initiate Interim RPPR</vt:lpstr>
      <vt:lpstr>Complete Interim RPPR </vt:lpstr>
      <vt:lpstr>Action on Interim RPPR </vt:lpstr>
      <vt:lpstr>Delegations and Permissions for Interim RPPR </vt:lpstr>
      <vt:lpstr>Closeout – Final Report Additional Materials (FRAM) </vt:lpstr>
      <vt:lpstr>Closeout – Final Report Additional Materials (FRAM) </vt:lpstr>
      <vt:lpstr>Closeout – Final Invention Statement</vt:lpstr>
      <vt:lpstr>Closeout – Add Invention</vt:lpstr>
      <vt:lpstr>Closeout – Awaiting SO Verification</vt:lpstr>
      <vt:lpstr>Closeout – Policy Notices</vt:lpstr>
      <vt:lpstr>Key eRA Commons Features</vt:lpstr>
      <vt:lpstr>FCOI</vt:lpstr>
      <vt:lpstr>FCOI Account Administration</vt:lpstr>
      <vt:lpstr>FCOI</vt:lpstr>
      <vt:lpstr>Initiating FCOI Notification</vt:lpstr>
      <vt:lpstr>Search for Existing FCOI</vt:lpstr>
      <vt:lpstr>FCOI Edit</vt:lpstr>
      <vt:lpstr>FCOI – What’s New?</vt:lpstr>
      <vt:lpstr>FCOI– Policy Notices</vt:lpstr>
      <vt:lpstr>Key eRA Commons Features</vt:lpstr>
      <vt:lpstr>xTRACT</vt:lpstr>
      <vt:lpstr>Accessing xTRACT</vt:lpstr>
      <vt:lpstr>Searching for Training Grants</vt:lpstr>
      <vt:lpstr>Searching for Training Grants</vt:lpstr>
      <vt:lpstr>Generate PDFs</vt:lpstr>
      <vt:lpstr>xTRACT Resources</vt:lpstr>
      <vt:lpstr>Finding Help</vt:lpstr>
      <vt:lpstr>Help Desks</vt:lpstr>
      <vt:lpstr>Web Sites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 Systems and the Grants Process - 2014 NIH Regional Seminar</dc:title>
  <dc:subject>eRA Systems and the Grants Process - June 2011</dc:subject>
  <dc:creator/>
  <cp:keywords>eRA Systems and the Grants Process - June 2011</cp:keywords>
  <cp:lastModifiedBy/>
  <cp:revision>1</cp:revision>
  <dcterms:created xsi:type="dcterms:W3CDTF">2011-05-13T19:52:12Z</dcterms:created>
  <dcterms:modified xsi:type="dcterms:W3CDTF">2017-05-04T14:11:11Z</dcterms:modified>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0x010100B813932BB50E0F40A2A420C0FA0699AE</vt:lpwstr>
  </property>
</Properties>
</file>