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766" r:id="rId5"/>
  </p:sldMasterIdLst>
  <p:notesMasterIdLst>
    <p:notesMasterId r:id="rId78"/>
  </p:notesMasterIdLst>
  <p:handoutMasterIdLst>
    <p:handoutMasterId r:id="rId79"/>
  </p:handoutMasterIdLst>
  <p:sldIdLst>
    <p:sldId id="907" r:id="rId6"/>
    <p:sldId id="908" r:id="rId7"/>
    <p:sldId id="834" r:id="rId8"/>
    <p:sldId id="1186" r:id="rId9"/>
    <p:sldId id="1187" r:id="rId10"/>
    <p:sldId id="1188" r:id="rId11"/>
    <p:sldId id="1189" r:id="rId12"/>
    <p:sldId id="1190" r:id="rId13"/>
    <p:sldId id="1034" r:id="rId14"/>
    <p:sldId id="1035" r:id="rId15"/>
    <p:sldId id="904" r:id="rId16"/>
    <p:sldId id="916" r:id="rId17"/>
    <p:sldId id="1082" r:id="rId18"/>
    <p:sldId id="1269" r:id="rId19"/>
    <p:sldId id="1272" r:id="rId20"/>
    <p:sldId id="1049" r:id="rId21"/>
    <p:sldId id="1050" r:id="rId22"/>
    <p:sldId id="1255" r:id="rId23"/>
    <p:sldId id="1199" r:id="rId24"/>
    <p:sldId id="1200" r:id="rId25"/>
    <p:sldId id="1273" r:id="rId26"/>
    <p:sldId id="1256" r:id="rId27"/>
    <p:sldId id="1038" r:id="rId28"/>
    <p:sldId id="1039" r:id="rId29"/>
    <p:sldId id="1198" r:id="rId30"/>
    <p:sldId id="1040" r:id="rId31"/>
    <p:sldId id="1202" r:id="rId32"/>
    <p:sldId id="1048" r:id="rId33"/>
    <p:sldId id="557" r:id="rId34"/>
    <p:sldId id="1251" r:id="rId35"/>
    <p:sldId id="1252" r:id="rId36"/>
    <p:sldId id="1203" r:id="rId37"/>
    <p:sldId id="1204" r:id="rId38"/>
    <p:sldId id="1209" r:id="rId39"/>
    <p:sldId id="1210" r:id="rId40"/>
    <p:sldId id="1211" r:id="rId41"/>
    <p:sldId id="1257" r:id="rId42"/>
    <p:sldId id="1260" r:id="rId43"/>
    <p:sldId id="1277" r:id="rId44"/>
    <p:sldId id="1278" r:id="rId45"/>
    <p:sldId id="1275" r:id="rId46"/>
    <p:sldId id="1212" r:id="rId47"/>
    <p:sldId id="1213" r:id="rId48"/>
    <p:sldId id="1253" r:id="rId49"/>
    <p:sldId id="1246" r:id="rId50"/>
    <p:sldId id="1215" r:id="rId51"/>
    <p:sldId id="1247" r:id="rId52"/>
    <p:sldId id="1216" r:id="rId53"/>
    <p:sldId id="1244" r:id="rId54"/>
    <p:sldId id="945" r:id="rId55"/>
    <p:sldId id="1217" r:id="rId56"/>
    <p:sldId id="1265" r:id="rId57"/>
    <p:sldId id="1223" r:id="rId58"/>
    <p:sldId id="1266" r:id="rId59"/>
    <p:sldId id="1267" r:id="rId60"/>
    <p:sldId id="1218" r:id="rId61"/>
    <p:sldId id="1268" r:id="rId62"/>
    <p:sldId id="1219" r:id="rId63"/>
    <p:sldId id="1248" r:id="rId64"/>
    <p:sldId id="1221" r:id="rId65"/>
    <p:sldId id="1222" r:id="rId66"/>
    <p:sldId id="1168" r:id="rId67"/>
    <p:sldId id="1230" r:id="rId68"/>
    <p:sldId id="1225" r:id="rId69"/>
    <p:sldId id="1227" r:id="rId70"/>
    <p:sldId id="1226" r:id="rId71"/>
    <p:sldId id="1228" r:id="rId72"/>
    <p:sldId id="788" r:id="rId73"/>
    <p:sldId id="1276" r:id="rId74"/>
    <p:sldId id="906" r:id="rId75"/>
    <p:sldId id="944" r:id="rId76"/>
    <p:sldId id="819" r:id="rId7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FF66"/>
    <a:srgbClr val="FF6600"/>
    <a:srgbClr val="993300"/>
    <a:srgbClr val="CC3300"/>
    <a:srgbClr val="FFFF99"/>
    <a:srgbClr val="336699"/>
    <a:srgbClr val="990000"/>
    <a:srgbClr val="0099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9" autoAdjust="0"/>
    <p:restoredTop sz="86421" autoAdjust="0"/>
  </p:normalViewPr>
  <p:slideViewPr>
    <p:cSldViewPr>
      <p:cViewPr varScale="1">
        <p:scale>
          <a:sx n="91" d="100"/>
          <a:sy n="91" d="100"/>
        </p:scale>
        <p:origin x="90" y="5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2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4" d="100"/>
        <a:sy n="134" d="100"/>
      </p:scale>
      <p:origin x="0" y="-3438"/>
    </p:cViewPr>
  </p:sorterViewPr>
  <p:notesViewPr>
    <p:cSldViewPr>
      <p:cViewPr varScale="1">
        <p:scale>
          <a:sx n="128" d="100"/>
          <a:sy n="128" d="100"/>
        </p:scale>
        <p:origin x="-1002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June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June%20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336304189336"/>
          <c:y val="2.398781995043113E-3"/>
          <c:w val="0.62948113806510597"/>
          <c:h val="0.8015436440821674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Sheet2!$L$25</c:f>
              <c:strCache>
                <c:ptCount val="1"/>
                <c:pt idx="0">
                  <c:v>Grants.gov Downloadable Forms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Sheet2!$M$24:$R$24</c:f>
              <c:strCache>
                <c:ptCount val="6"/>
                <c:pt idx="0">
                  <c:v>JAN-2018</c:v>
                </c:pt>
                <c:pt idx="1">
                  <c:v>FEB-2018</c:v>
                </c:pt>
                <c:pt idx="2">
                  <c:v>MARCH-2018</c:v>
                </c:pt>
                <c:pt idx="3">
                  <c:v>APRIL-2018</c:v>
                </c:pt>
                <c:pt idx="4">
                  <c:v>MAY-2018</c:v>
                </c:pt>
                <c:pt idx="5">
                  <c:v>JUNE-2018</c:v>
                </c:pt>
              </c:strCache>
            </c:strRef>
          </c:cat>
          <c:val>
            <c:numRef>
              <c:f>Sheet2!$M$25:$R$25</c:f>
              <c:numCache>
                <c:formatCode>0%</c:formatCode>
                <c:ptCount val="6"/>
                <c:pt idx="0">
                  <c:v>3.8016528925619832E-2</c:v>
                </c:pt>
                <c:pt idx="1">
                  <c:v>1.6274717226788185E-4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206-49AA-B574-8315FAD0ED7C}"/>
            </c:ext>
          </c:extLst>
        </c:ser>
        <c:ser>
          <c:idx val="1"/>
          <c:order val="1"/>
          <c:tx>
            <c:strRef>
              <c:f>Sheet2!$L$26</c:f>
              <c:strCache>
                <c:ptCount val="1"/>
                <c:pt idx="0">
                  <c:v>System-to-system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Sheet2!$M$24:$R$24</c:f>
              <c:strCache>
                <c:ptCount val="6"/>
                <c:pt idx="0">
                  <c:v>JAN-2018</c:v>
                </c:pt>
                <c:pt idx="1">
                  <c:v>FEB-2018</c:v>
                </c:pt>
                <c:pt idx="2">
                  <c:v>MARCH-2018</c:v>
                </c:pt>
                <c:pt idx="3">
                  <c:v>APRIL-2018</c:v>
                </c:pt>
                <c:pt idx="4">
                  <c:v>MAY-2018</c:v>
                </c:pt>
                <c:pt idx="5">
                  <c:v>JUNE-2018</c:v>
                </c:pt>
              </c:strCache>
            </c:strRef>
          </c:cat>
          <c:val>
            <c:numRef>
              <c:f>Sheet2!$M$26:$R$26</c:f>
              <c:numCache>
                <c:formatCode>0%</c:formatCode>
                <c:ptCount val="6"/>
                <c:pt idx="0">
                  <c:v>0.30523415977961432</c:v>
                </c:pt>
                <c:pt idx="1">
                  <c:v>0.52909105704288384</c:v>
                </c:pt>
                <c:pt idx="2">
                  <c:v>0.52752219531880551</c:v>
                </c:pt>
                <c:pt idx="3">
                  <c:v>0.37979258328095539</c:v>
                </c:pt>
                <c:pt idx="4">
                  <c:v>0.52644952644952647</c:v>
                </c:pt>
                <c:pt idx="5">
                  <c:v>0.53496157650460319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206-49AA-B574-8315FAD0ED7C}"/>
            </c:ext>
          </c:extLst>
        </c:ser>
        <c:ser>
          <c:idx val="2"/>
          <c:order val="2"/>
          <c:tx>
            <c:strRef>
              <c:f>Sheet2!$L$27</c:f>
              <c:strCache>
                <c:ptCount val="1"/>
                <c:pt idx="0">
                  <c:v>ASSIST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Sheet2!$M$24:$R$24</c:f>
              <c:strCache>
                <c:ptCount val="6"/>
                <c:pt idx="0">
                  <c:v>JAN-2018</c:v>
                </c:pt>
                <c:pt idx="1">
                  <c:v>FEB-2018</c:v>
                </c:pt>
                <c:pt idx="2">
                  <c:v>MARCH-2018</c:v>
                </c:pt>
                <c:pt idx="3">
                  <c:v>APRIL-2018</c:v>
                </c:pt>
                <c:pt idx="4">
                  <c:v>MAY-2018</c:v>
                </c:pt>
                <c:pt idx="5">
                  <c:v>JUNE-2018</c:v>
                </c:pt>
              </c:strCache>
            </c:strRef>
          </c:cat>
          <c:val>
            <c:numRef>
              <c:f>Sheet2!$M$27:$R$27</c:f>
              <c:numCache>
                <c:formatCode>0%</c:formatCode>
                <c:ptCount val="6"/>
                <c:pt idx="0">
                  <c:v>0.51147842056932968</c:v>
                </c:pt>
                <c:pt idx="1">
                  <c:v>0.41728374969484905</c:v>
                </c:pt>
                <c:pt idx="2">
                  <c:v>0.4214689265536723</c:v>
                </c:pt>
                <c:pt idx="3">
                  <c:v>0.50439974858579506</c:v>
                </c:pt>
                <c:pt idx="4">
                  <c:v>0.42296142296142297</c:v>
                </c:pt>
                <c:pt idx="5">
                  <c:v>0.41870197063075404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206-49AA-B574-8315FAD0ED7C}"/>
            </c:ext>
          </c:extLst>
        </c:ser>
        <c:ser>
          <c:idx val="3"/>
          <c:order val="3"/>
          <c:tx>
            <c:strRef>
              <c:f>Sheet2!$L$28</c:f>
              <c:strCache>
                <c:ptCount val="1"/>
                <c:pt idx="0">
                  <c:v>Grants.gov Workspace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Sheet2!$M$24:$R$24</c:f>
              <c:strCache>
                <c:ptCount val="6"/>
                <c:pt idx="0">
                  <c:v>JAN-2018</c:v>
                </c:pt>
                <c:pt idx="1">
                  <c:v>FEB-2018</c:v>
                </c:pt>
                <c:pt idx="2">
                  <c:v>MARCH-2018</c:v>
                </c:pt>
                <c:pt idx="3">
                  <c:v>APRIL-2018</c:v>
                </c:pt>
                <c:pt idx="4">
                  <c:v>MAY-2018</c:v>
                </c:pt>
                <c:pt idx="5">
                  <c:v>JUNE-2018</c:v>
                </c:pt>
              </c:strCache>
            </c:strRef>
          </c:cat>
          <c:val>
            <c:numRef>
              <c:f>Sheet2!$M$28:$R$28</c:f>
              <c:numCache>
                <c:formatCode>0%</c:formatCode>
                <c:ptCount val="6"/>
                <c:pt idx="0">
                  <c:v>0.14527089072543617</c:v>
                </c:pt>
                <c:pt idx="1">
                  <c:v>5.3462446089999185E-2</c:v>
                </c:pt>
                <c:pt idx="2">
                  <c:v>5.1008878127522195E-2</c:v>
                </c:pt>
                <c:pt idx="3">
                  <c:v>0.11580766813324953</c:v>
                </c:pt>
                <c:pt idx="4">
                  <c:v>5.058905058905059E-2</c:v>
                </c:pt>
                <c:pt idx="5">
                  <c:v>4.6336452864642774E-2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206-49AA-B574-8315FAD0E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2467120"/>
        <c:axId val="894790352"/>
      </c:lineChart>
      <c:catAx>
        <c:axId val="56246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790352"/>
        <c:crosses val="autoZero"/>
        <c:auto val="1"/>
        <c:lblAlgn val="ctr"/>
        <c:lblOffset val="100"/>
        <c:noMultiLvlLbl val="0"/>
      </c:catAx>
      <c:valAx>
        <c:axId val="89479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46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Sheet2!$F$43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A8-4532-B680-05C8EF51C5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A8-4532-B680-05C8EF51C5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A8-4532-B680-05C8EF51C5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DA8-4532-B680-05C8EF51C56C}"/>
              </c:ext>
            </c:extLst>
          </c:dPt>
          <c:dLbls>
            <c:dLbl>
              <c:idx val="0"/>
              <c:layout>
                <c:manualLayout>
                  <c:x val="0.12316396591730382"/>
                  <c:y val="3.73583584993704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DA8-4532-B680-05C8EF51C5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A8-4532-B680-05C8EF51C5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959146411046446E-3"/>
                  <c:y val="0.1155228409301014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DA8-4532-B680-05C8EF51C5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Sheet2!$E$44:$E$47</c:f>
              <c:strCache>
                <c:ptCount val="4"/>
                <c:pt idx="0">
                  <c:v>Grants.gov Downloadable Forms</c:v>
                </c:pt>
                <c:pt idx="1">
                  <c:v>System-to-system</c:v>
                </c:pt>
                <c:pt idx="2">
                  <c:v>ASSIST</c:v>
                </c:pt>
                <c:pt idx="3">
                  <c:v>Grants.gov Workspace</c:v>
                </c:pt>
              </c:strCache>
            </c:strRef>
          </c:cat>
          <c:val>
            <c:numRef>
              <c:f>Sheet2!$F$44:$F$47</c:f>
              <c:numCache>
                <c:formatCode>0.0%</c:formatCode>
                <c:ptCount val="4"/>
                <c:pt idx="0">
                  <c:v>4.3755888202658853E-3</c:v>
                </c:pt>
                <c:pt idx="1">
                  <c:v>0.48485292578247668</c:v>
                </c:pt>
                <c:pt idx="2">
                  <c:v>0.44107610174814194</c:v>
                </c:pt>
                <c:pt idx="3">
                  <c:v>6.9695383649115455E-2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DA8-4532-B680-05C8EF51C56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30"/>
            <a:ext cx="5608320" cy="41830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64008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7434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C12A3-0448-48FB-98ED-E287151C357F}" type="datetime1">
              <a:rPr lang="en-US" smtClean="0"/>
              <a:t>10/4/2018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3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171E9-4B2C-41B2-BF6C-57A42149FC50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F148-E73E-4D8B-B910-0CE5E3F174FD}" type="datetime1">
              <a:rPr lang="en-US" smtClean="0"/>
              <a:t>10/4/2018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780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6096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400800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D5E3-A4EB-4AC6-99A8-D02631F95FEC}" type="datetime1">
              <a:rPr lang="en-US" smtClean="0"/>
              <a:t>10/4/2018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04925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85367" y="915988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734" y="6383338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203200" y="1220788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12367" y="1009650"/>
            <a:ext cx="560917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447800"/>
            <a:ext cx="5386917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440" y="1447800"/>
            <a:ext cx="5389033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5136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402336" y="2286000"/>
            <a:ext cx="5388864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6400800" y="2286000"/>
            <a:ext cx="5384800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98642-9447-44D9-BE9A-3A834A51656F}" type="datetime1">
              <a:rPr lang="en-US" smtClean="0"/>
              <a:t>10/4/2018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5786967" y="1000126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83830-FD42-4C76-AE9C-69FCD2278259}" type="datetime1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5CA5-FFA0-48C7-A4EB-4599202DDECF}" type="datetime1">
              <a:rPr lang="en-US" smtClean="0"/>
              <a:t>10/4/2018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6430963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7434" y="119063"/>
            <a:ext cx="11777133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86001"/>
            <a:ext cx="31496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7A78-8D50-428B-A009-C5834E26A8C6}" type="datetime1">
              <a:rPr lang="en-US" smtClean="0"/>
              <a:t>10/4/2018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08000" y="64103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828800" y="30480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52400"/>
            <a:ext cx="11777133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15900" y="5270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282D-26B6-44D3-B7EC-7AE7D64B3852}" type="datetime1">
              <a:rPr lang="en-US" smtClean="0"/>
              <a:t>10/4/2018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0956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3C77784-1A32-4EB5-A180-CA6B06A33B00}" type="datetime1">
              <a:rPr lang="en-US" smtClean="0"/>
              <a:t>10/4/2018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55713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271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124218" y="6172201"/>
            <a:ext cx="5256697" cy="3206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8FF058-AD71-459A-A016-0CB261303DBC}" type="datetime4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October 4, 2018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4218" y="6492875"/>
            <a:ext cx="5256697" cy="29862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1F497D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9601" y="6329849"/>
            <a:ext cx="597820" cy="446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128" y="6380729"/>
            <a:ext cx="3443400" cy="3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6-082.html" TargetMode="External"/><Relationship Id="rId2" Type="http://schemas.openxmlformats.org/officeDocument/2006/relationships/hyperlink" Target="http://grants.nih.gov/grants/guide/notice-files/NOT-OD-14-129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grants.nih.gov/grants/how-to-apply-application-guide/prepare-to-apply-and-register/registration/investigators-and-other-users/era-commons-user-registration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prepare-to-apply-and-register/understand-funding-opportunities.htm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grants.nih.gov/grants/Annotated_FO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rants.nih.gov/policy/clinical-trials/specific-funding-opportunities.htm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grants.nih.gov/grants/how-to-apply-application-guide/prepare-to-apply-and-register/type-of-application-submission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guide/pa-files/PA-18-345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hyperlink" Target="http://grants.nih.gov/grants/how-to-apply-application-guide/prepare-to-apply-and-register/choose-a-submission-option.ht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roman@nih.gov" TargetMode="External"/><Relationship Id="rId2" Type="http://schemas.openxmlformats.org/officeDocument/2006/relationships/hyperlink" Target="mailto:cumminss@od.nih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ts.gov/web/grants/applicants/workspace-overview.html" TargetMode="External"/><Relationship Id="rId2" Type="http://schemas.openxmlformats.org/officeDocument/2006/relationships/hyperlink" Target="https://grants.nih.gov/grants/how-to-apply-application-guide/prepare-to-apply-and-register/submission-options/assist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5_mio9U0oY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grants.gov/web/grants/support/technical-support/recommended-softwar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due-dates-and-submission-policies/submission-policies.ht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QSm4sQYl8&amp;t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.html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hyperlink" Target="https://grants.nih.gov/grants/how-to-apply-application-guide/resources/annotated-form-sets.ht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grants.nih.gov/grants/how-to-apply-application-guide/format-and-write/format-attachment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format-and-write/page-limits.htm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grants.nih.gov/grants/how-to-apply-application-guide/format-and-write/rules-for-text-field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/data-tables.htm" TargetMode="External"/><Relationship Id="rId7" Type="http://schemas.openxmlformats.org/officeDocument/2006/relationships/image" Target="../media/image91.png"/><Relationship Id="rId2" Type="http://schemas.openxmlformats.org/officeDocument/2006/relationships/hyperlink" Target="https://grants.nih.gov/grants/forms/biosketc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grants.nih.gov/grants/forms/format-pages.htm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grants.nih.gov/grants/how-to-apply-application-guide/format-and-write/format-attachment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policy/clinical-trials.htm" TargetMode="External"/><Relationship Id="rId2" Type="http://schemas.openxmlformats.org/officeDocument/2006/relationships/hyperlink" Target="https://www.youtube.com/watch?v=nz9NWFhYOG8&amp;list=PLOEUwSnjvqBJeHcb4yai7_fDnFZFPEmQK&amp;index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01.png"/><Relationship Id="rId4" Type="http://schemas.openxmlformats.org/officeDocument/2006/relationships/hyperlink" Target="https://grants.nih.gov/grants/ElectronicReceipt/files/right_form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submission-process/submit-track-view/email_notifications.htm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19.png"/><Relationship Id="rId2" Type="http://schemas.openxmlformats.org/officeDocument/2006/relationships/hyperlink" Target="https://grants.nih.gov/grants/how-to-apply-application-guide/submission-process/check-your-applicatio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_page_limits.ht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25.pn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28.png"/><Relationship Id="rId4" Type="http://schemas.openxmlformats.org/officeDocument/2006/relationships/hyperlink" Target="https://www.youtube.com/watch?v=fb5kjM8fIeU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public.era.nih.gov/commons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" TargetMode="External"/><Relationship Id="rId2" Type="http://schemas.openxmlformats.org/officeDocument/2006/relationships/hyperlink" Target="https://grants.nih.gov/support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rants.gov/web/grants/support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hyperlink" Target="http://grants.nih.gov/grants/how-to-apply-application-guide/prepare-to-apply-and-register/key-systems-and-roles.htm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.htm" TargetMode="External"/><Relationship Id="rId7" Type="http://schemas.openxmlformats.org/officeDocument/2006/relationships/image" Target="../media/image131.png"/><Relationship Id="rId2" Type="http://schemas.openxmlformats.org/officeDocument/2006/relationships/hyperlink" Target="https://grants.nih.gov/grants/oer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ants.gov/web/grants/applicants/workspace-overview.html" TargetMode="External"/><Relationship Id="rId5" Type="http://schemas.openxmlformats.org/officeDocument/2006/relationships/hyperlink" Target="https://grants.nih.gov/grants/how-to-apply-application-guide/prepare-to-apply-and-register/submission-options/assist.htm" TargetMode="External"/><Relationship Id="rId4" Type="http://schemas.openxmlformats.org/officeDocument/2006/relationships/hyperlink" Target="https://grants.nih.gov/grants/how-to-apply-application-guide/resources/annotated-form-sets.ht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listserv.htm" TargetMode="External"/><Relationship Id="rId7" Type="http://schemas.openxmlformats.org/officeDocument/2006/relationships/hyperlink" Target="https://grants.nih.gov/news/subscribe-and-follow/listservs_and_rss.htm" TargetMode="External"/><Relationship Id="rId2" Type="http://schemas.openxmlformats.org/officeDocument/2006/relationships/hyperlink" Target="https://list.nih.gov/cgi-bin/wa.exe?SUBED1=eRA-Information-L&amp;A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hyperlink" Target="https://list.nih.gov/cgi-bin/wa.exe?SUBED1=extramuralnexus&amp;A=1" TargetMode="External"/><Relationship Id="rId4" Type="http://schemas.openxmlformats.org/officeDocument/2006/relationships/hyperlink" Target="https://grants.nih.gov/grants/guide/WeeklyIndex.cfm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prepare-to-apply-and-register/registration/org-representative-registration.ht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2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 descr="NIH eRA Workshop:&#10;Grant Application Preparation &amp; Submission"/>
          <p:cNvSpPr>
            <a:spLocks noGrp="1" noChangeArrowheads="1"/>
          </p:cNvSpPr>
          <p:nvPr>
            <p:ph type="ctrTitle"/>
          </p:nvPr>
        </p:nvSpPr>
        <p:spPr>
          <a:xfrm>
            <a:off x="1828801" y="3200400"/>
            <a:ext cx="85344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1F497D"/>
                </a:solidFill>
              </a:rPr>
              <a:t>NIH eRA Workshop:</a:t>
            </a:r>
            <a:r>
              <a:rPr lang="en-US" sz="3000" b="1" dirty="0">
                <a:solidFill>
                  <a:srgbClr val="1F497D"/>
                </a:solidFill>
              </a:rPr>
              <a:t/>
            </a:r>
            <a:br>
              <a:rPr lang="en-US" sz="3000" b="1" dirty="0">
                <a:solidFill>
                  <a:srgbClr val="1F497D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Grant Application Preparation &amp; Submission</a:t>
            </a:r>
            <a:r>
              <a:rPr lang="en-US" sz="3000" dirty="0">
                <a:solidFill>
                  <a:srgbClr val="1F497D"/>
                </a:solidFill>
              </a:rPr>
              <a:t/>
            </a:r>
            <a:br>
              <a:rPr lang="en-US" sz="3000" dirty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pic>
        <p:nvPicPr>
          <p:cNvPr id="8" name="Picture 7" descr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48" y="1947482"/>
            <a:ext cx="1193904" cy="1107855"/>
          </a:xfrm>
          <a:prstGeom prst="rect">
            <a:avLst/>
          </a:prstGeom>
        </p:spPr>
      </p:pic>
      <p:sp>
        <p:nvSpPr>
          <p:cNvPr id="12" name="Rectangle 4" descr="May 2018&#10;&#10;electronic Research Administration (eRA)&#10;OER, OD, National Institutes of Health "/>
          <p:cNvSpPr txBox="1">
            <a:spLocks noChangeArrowheads="1"/>
          </p:cNvSpPr>
          <p:nvPr/>
        </p:nvSpPr>
        <p:spPr bwMode="auto">
          <a:xfrm>
            <a:off x="2781300" y="43434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October 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cap="none" spc="0" dirty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cap="none" spc="0" dirty="0">
              <a:ea typeface="+mj-ea"/>
              <a:cs typeface="+mj-cs"/>
            </a:endParaRPr>
          </a:p>
        </p:txBody>
      </p:sp>
      <p:pic>
        <p:nvPicPr>
          <p:cNvPr id="13" name="Picture 12" descr="A logo of the Office of Extramural Research at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2"/>
            <a:ext cx="4380953" cy="812698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53" y="5403082"/>
            <a:ext cx="2705647" cy="1352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6362" y="6409423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 Francisco, CA</a:t>
            </a:r>
          </a:p>
        </p:txBody>
      </p:sp>
    </p:spTree>
    <p:extLst>
      <p:ext uri="{BB962C8B-B14F-4D97-AF65-F5344CB8AC3E}">
        <p14:creationId xmlns:p14="http://schemas.microsoft.com/office/powerpoint/2010/main" val="15039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eRA Commons institution profile showing sam expir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87425"/>
            <a:ext cx="11725275" cy="5429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41667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Autofit/>
          </a:bodyPr>
          <a:lstStyle/>
          <a:p>
            <a:r>
              <a:rPr lang="en-US" sz="2400" dirty="0"/>
              <a:t>Visibility of SAM Registration Status in eRA Commons</a:t>
            </a:r>
          </a:p>
        </p:txBody>
      </p:sp>
      <p:sp>
        <p:nvSpPr>
          <p:cNvPr id="6" name="Oval 5" title="&quot;&quot;"/>
          <p:cNvSpPr/>
          <p:nvPr/>
        </p:nvSpPr>
        <p:spPr>
          <a:xfrm>
            <a:off x="183707" y="4495800"/>
            <a:ext cx="1645094" cy="53340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title="&quot;&quot;"/>
          <p:cNvSpPr/>
          <p:nvPr/>
        </p:nvSpPr>
        <p:spPr>
          <a:xfrm>
            <a:off x="990600" y="1553819"/>
            <a:ext cx="1243468" cy="27498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183707" y="1751990"/>
            <a:ext cx="1243468" cy="30541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 title="&quot;&quot;"/>
          <p:cNvSpPr/>
          <p:nvPr/>
        </p:nvSpPr>
        <p:spPr>
          <a:xfrm>
            <a:off x="1924920" y="332567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eRA Commons Registrations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Who needs an eRA Commons account?</a:t>
            </a:r>
          </a:p>
          <a:p>
            <a:pPr lvl="1"/>
            <a:r>
              <a:rPr lang="en-US" sz="2400" dirty="0"/>
              <a:t>At least one Signing Official (SO)</a:t>
            </a:r>
          </a:p>
          <a:p>
            <a:pPr lvl="1"/>
            <a:r>
              <a:rPr lang="en-US" sz="2400" dirty="0"/>
              <a:t>Project Director/Principal Investigator (PD/PI) and any multiple-PD/PIs </a:t>
            </a:r>
          </a:p>
          <a:p>
            <a:pPr lvl="1"/>
            <a:r>
              <a:rPr lang="en-US" sz="2400" dirty="0"/>
              <a:t>Component leads on a multi-project application </a:t>
            </a:r>
          </a:p>
          <a:p>
            <a:pPr lvl="1"/>
            <a:r>
              <a:rPr lang="en-US" sz="2400" dirty="0"/>
              <a:t>Sponsor on a fellowship application (</a:t>
            </a:r>
            <a:r>
              <a:rPr lang="en-US" sz="2400" dirty="0">
                <a:hlinkClick r:id="rId2"/>
              </a:rPr>
              <a:t>NOT-OD-14-129</a:t>
            </a:r>
            <a:r>
              <a:rPr lang="en-US" sz="2400" dirty="0"/>
              <a:t> – August 2014)</a:t>
            </a:r>
          </a:p>
          <a:p>
            <a:pPr lvl="1"/>
            <a:r>
              <a:rPr lang="en-US" sz="2400" dirty="0"/>
              <a:t>Candidates for diversity and re-entry supplements</a:t>
            </a:r>
          </a:p>
          <a:p>
            <a:pPr lvl="1"/>
            <a:r>
              <a:rPr lang="en-US" sz="2400" dirty="0"/>
              <a:t>Primary mentor identified on individual mentored career development applications (</a:t>
            </a:r>
            <a:r>
              <a:rPr lang="en-US" sz="2400" dirty="0">
                <a:hlinkClick r:id="rId3"/>
              </a:rPr>
              <a:t>NOT-OD-16-082</a:t>
            </a:r>
            <a:r>
              <a:rPr lang="en-US" sz="2400" dirty="0"/>
              <a:t> – March 2016)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Anyone doing data entry in ASSIST</a:t>
            </a:r>
          </a:p>
          <a:p>
            <a:pPr lvl="1"/>
            <a:r>
              <a:rPr lang="en-US" sz="2400" dirty="0"/>
              <a:t>If awarded, additional individuals may need accounts for reporting purposes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/>
              <a:t/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00567" y="6369447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 tooltip="Individual eRA Commons Registrations"/>
              </a:rPr>
              <a:t>https://grants.nih.gov/grants/how-to-apply-application-guide/prepare-to-apply-and-register/registration/investigators-and-other-users/era-commons-user-registration.htm</a:t>
            </a:r>
            <a:r>
              <a:rPr lang="en-US" sz="1200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96" y="228601"/>
            <a:ext cx="127000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Log in to accounts prior to deadline to ensure you have access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Designate more than one Signing Official (and AOR)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Check for existing eRA Commons account before creating a new one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Ask the person if they already have an account, or search within the Commons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user already has an account with a different organization, you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new organization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 not mix PI and SO roles on same account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person serves both roles (e.g., small business), they must have two accounts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PIs should update their eRA Commons profile prior to submitting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E.g., info used to determine Early Stage Investigator (ESI) eligibility</a:t>
            </a:r>
          </a:p>
          <a:p>
            <a:endParaRPr lang="en-US" dirty="0"/>
          </a:p>
        </p:txBody>
      </p:sp>
      <p:pic>
        <p:nvPicPr>
          <p:cNvPr id="6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24303"/>
            <a:ext cx="3438525" cy="5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7522464" cy="4873752"/>
          </a:xfrm>
        </p:spPr>
        <p:txBody>
          <a:bodyPr/>
          <a:lstStyle/>
          <a:p>
            <a:r>
              <a:rPr lang="en-US" dirty="0"/>
              <a:t>Funding Opportunity Announcement (FOA)</a:t>
            </a:r>
          </a:p>
          <a:p>
            <a:pPr lvl="1"/>
            <a:r>
              <a:rPr lang="en-US" dirty="0"/>
              <a:t>A publicly available document by which a Federal Agency makes known its intentions to award discretionary grants or cooperative agreements, usually as a result of competition for funds.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1200" dirty="0"/>
          </a:p>
          <a:p>
            <a:r>
              <a:rPr lang="en-US" dirty="0"/>
              <a:t>Take a tour of an Annotated FOA</a:t>
            </a:r>
          </a:p>
          <a:p>
            <a:pPr lvl="1"/>
            <a:r>
              <a:rPr lang="en-US" dirty="0">
                <a:hlinkClick r:id="rId2" tooltip="Annotated FOA"/>
              </a:rPr>
              <a:t>https://grants.nih.gov/grants/Annotated_FOA.pdf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839" y="6393628"/>
            <a:ext cx="1176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 tooltip="Understanding Funding Opportunities"/>
              </a:rPr>
              <a:t>https://grants.nih.gov/grants/how-to-apply-application-guide/prepare-to-apply-and-register/understand-funding-opportunities.htm</a:t>
            </a:r>
            <a:r>
              <a:rPr lang="en-US" sz="1600" dirty="0"/>
              <a:t>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96" y="2088770"/>
            <a:ext cx="3352800" cy="4115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228601"/>
            <a:ext cx="1360592" cy="1648796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1" name="Group 10" title="Let's take a quick peek at the understand funding opportunities link"/>
          <p:cNvGrpSpPr/>
          <p:nvPr/>
        </p:nvGrpSpPr>
        <p:grpSpPr>
          <a:xfrm>
            <a:off x="1676400" y="4922363"/>
            <a:ext cx="2547344" cy="1809819"/>
            <a:chOff x="1676400" y="4922363"/>
            <a:chExt cx="2547344" cy="1809819"/>
          </a:xfrm>
        </p:grpSpPr>
        <p:pic>
          <p:nvPicPr>
            <p:cNvPr id="5" name="Picture 4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461986"/>
              <a:ext cx="952647" cy="1270196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054" y="4922363"/>
              <a:ext cx="2003690" cy="1376707"/>
            </a:xfrm>
            <a:prstGeom prst="rect">
              <a:avLst/>
            </a:prstGeom>
          </p:spPr>
        </p:pic>
        <p:sp>
          <p:nvSpPr>
            <p:cNvPr id="10" name="TextBox 9" title="&quot;&quot;"/>
            <p:cNvSpPr txBox="1"/>
            <p:nvPr/>
          </p:nvSpPr>
          <p:spPr>
            <a:xfrm>
              <a:off x="2438400" y="5130225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Narrow" panose="020B0606020202030204" pitchFamily="34" charset="0"/>
                </a:rPr>
                <a:t>Let’s take a quick peek at this link.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2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Specific FOAs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165600" y="609600"/>
            <a:ext cx="7721600" cy="580286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500" dirty="0"/>
              <a:t>NIH requires that all applications involving one or more clinical trials be submitted through a Funding Opportunity Announcement (FOA) specifically designed for clinical trials. </a:t>
            </a:r>
            <a:endParaRPr lang="en-US" sz="1000" dirty="0"/>
          </a:p>
          <a:p>
            <a:r>
              <a:rPr lang="en-US" sz="2500" dirty="0"/>
              <a:t>Improves our ability to</a:t>
            </a:r>
          </a:p>
          <a:p>
            <a:pPr lvl="1"/>
            <a:r>
              <a:rPr lang="en-US" dirty="0"/>
              <a:t>identify proposed clinical trials;</a:t>
            </a:r>
          </a:p>
          <a:p>
            <a:pPr lvl="1"/>
            <a:r>
              <a:rPr lang="en-US" dirty="0"/>
              <a:t>ensure key trial-specific information is submitted; and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Uniformly apply trial-specific review criteria.</a:t>
            </a:r>
          </a:p>
          <a:p>
            <a:r>
              <a:rPr lang="en-US" sz="2500" dirty="0"/>
              <a:t>FOAs include clinical trial allowability indicator</a:t>
            </a:r>
          </a:p>
          <a:p>
            <a:pPr lvl="1"/>
            <a:r>
              <a:rPr lang="en-US" sz="2000" dirty="0"/>
              <a:t>Section II of all FOAs</a:t>
            </a:r>
          </a:p>
          <a:p>
            <a:pPr lvl="1"/>
            <a:r>
              <a:rPr lang="en-US" sz="2000" dirty="0"/>
              <a:t>Title of most FOAs</a:t>
            </a:r>
          </a:p>
          <a:p>
            <a:pPr lvl="2"/>
            <a:r>
              <a:rPr lang="en-US" sz="1800" dirty="0"/>
              <a:t>If title does not include clinical trial allowability indicator, then independent clinical trials are NOT allowed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4355" y="6412468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clinical trial specific FOA page"/>
              </a:rPr>
              <a:t>https://grants.nih.gov/policy/clinical-trials/specific-funding-opportunities.htm</a:t>
            </a:r>
            <a:r>
              <a:rPr lang="en-US" dirty="0"/>
              <a:t> </a:t>
            </a: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200400"/>
            <a:ext cx="38100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1"/>
            <a:ext cx="11561233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 Consideration for Programs Focused on Early Career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5" name="Table 4" title="Table of clinical trial allowability for Fellowship, Training, and Career Development gran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609260"/>
              </p:ext>
            </p:extLst>
          </p:nvPr>
        </p:nvGraphicFramePr>
        <p:xfrm>
          <a:off x="381000" y="1676400"/>
          <a:ext cx="11408832" cy="376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984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000" dirty="0"/>
                        <a:t>Fellowship (Fs)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 (</a:t>
                      </a:r>
                      <a:r>
                        <a:rPr lang="en-US" sz="2000" dirty="0" err="1"/>
                        <a:t>Ts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Career Development (Ks)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dirty="0"/>
                        <a:t>All FOAs are </a:t>
                      </a:r>
                      <a:r>
                        <a:rPr lang="en-US" sz="2000" dirty="0" smtClean="0"/>
                        <a:t>“Independent </a:t>
                      </a:r>
                      <a:r>
                        <a:rPr lang="en-US" sz="2000" dirty="0"/>
                        <a:t>Clinical Trial Not </a:t>
                      </a:r>
                      <a:r>
                        <a:rPr lang="en-US" sz="2000" dirty="0" smtClean="0"/>
                        <a:t>Allowed”</a:t>
                      </a:r>
                      <a:endParaRPr lang="en-US" sz="2000" dirty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Fellows can still play an active role and gain experience in clinical trials  led by a sponsor/co-sponsor as part of their research training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hangingPunct="1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FOAs are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“Independent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Clinical Trial Not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Allowed”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rtl="0" eaLnBrk="1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Appointed Trainees can still play an active role and gain experience in clinical trials  led by a mentor or co-mentor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hangingPunct="1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Some FOAs are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“Independent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Clinical Trial Not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Allowed”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rtl="0" eaLnBrk="1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Candidates can still play an active role and gain experience in clinical trials  led by a mentor/co-mentor as part of their research career development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pPr marL="0" algn="l" rtl="0" eaLnBrk="1" hangingPunct="1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Others are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“Clinical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Trial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Required”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rtl="0" eaLnBrk="1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Allow independent clinical trials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4800600"/>
            <a:ext cx="685800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Why aren’t fellows and trainees allowed to lead an independent clinical trial?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Fellows and trainees may not yet possess the skills to independently lead a clinical trial and navigate all the components, complexities, and reporting requirements 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Fellowship and training grants do not include sufficient research funds to support the majority, if not all types, of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9050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Type of Application</a:t>
            </a:r>
          </a:p>
        </p:txBody>
      </p:sp>
      <p:graphicFrame>
        <p:nvGraphicFramePr>
          <p:cNvPr id="5" name="Table 4" title="table of types of submission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88102"/>
              </p:ext>
            </p:extLst>
          </p:nvPr>
        </p:nvGraphicFramePr>
        <p:xfrm>
          <a:off x="384238" y="1608015"/>
          <a:ext cx="11379200" cy="422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6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3992"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Stage/Description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735">
                <a:tc>
                  <a:txBody>
                    <a:bodyPr/>
                    <a:lstStyle/>
                    <a:p>
                      <a:r>
                        <a:rPr lang="en-US" sz="2000" dirty="0"/>
                        <a:t>Type 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New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- </a:t>
                      </a:r>
                      <a:r>
                        <a:rPr lang="en-US" sz="2000" dirty="0">
                          <a:effectLst/>
                        </a:rPr>
                        <a:t>Request for support of a project that has not yet been funded.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2000" dirty="0"/>
                        <a:t>Type 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Renewal</a:t>
                      </a:r>
                      <a:r>
                        <a:rPr lang="en-US" sz="2000" dirty="0"/>
                        <a:t> - </a:t>
                      </a:r>
                      <a:r>
                        <a:rPr lang="en-US" sz="2000" dirty="0">
                          <a:effectLst/>
                        </a:rPr>
                        <a:t>Request for additional funding for a period subsequent to that provided by a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r>
                        <a:rPr lang="en-US" sz="2000" dirty="0"/>
                        <a:t>Type 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Competitive</a:t>
                      </a:r>
                      <a:r>
                        <a:rPr lang="en-US" sz="2000" b="1" baseline="0" dirty="0"/>
                        <a:t>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Revision</a:t>
                      </a:r>
                      <a:r>
                        <a:rPr lang="en-US" sz="2000" dirty="0"/>
                        <a:t>* – Request for</a:t>
                      </a:r>
                      <a:r>
                        <a:rPr lang="en-US" sz="2000" baseline="0" dirty="0"/>
                        <a:t> additional funds to expand the scope of a current award.</a:t>
                      </a:r>
                    </a:p>
                    <a:p>
                      <a:endParaRPr lang="en-US" sz="1000" baseline="0" dirty="0"/>
                    </a:p>
                    <a:p>
                      <a:r>
                        <a:rPr lang="en-US" sz="2000" b="1" baseline="0" dirty="0"/>
                        <a:t>Administrative Supplement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Revision</a:t>
                      </a:r>
                      <a:r>
                        <a:rPr lang="en-US" sz="2000" baseline="0" dirty="0"/>
                        <a:t> – Request for additional funds to cover unforeseen, increased costs to carry out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Type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Organization</a:t>
                      </a:r>
                      <a:r>
                        <a:rPr lang="en-US" sz="2000" baseline="0" dirty="0"/>
                        <a:t> Status (Successor-in-Interest)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Type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Grantee or Training Institution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0243" y="5968055"/>
            <a:ext cx="1178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</a:t>
            </a:r>
            <a:r>
              <a:rPr lang="en-US" b="1" dirty="0">
                <a:solidFill>
                  <a:srgbClr val="C00000"/>
                </a:solidFill>
              </a:rPr>
              <a:t>Resubmission</a:t>
            </a:r>
            <a:r>
              <a:rPr lang="en-US" dirty="0"/>
              <a:t> </a:t>
            </a:r>
            <a:r>
              <a:rPr lang="en-US" sz="1600" dirty="0"/>
              <a:t>- Unfunded application that has been modified following initial review and resubmitted for new consideration.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238" y="6400801"/>
            <a:ext cx="11502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 tooltip="Types of Applications"/>
              </a:rPr>
              <a:t>https://grants.nih.gov/grants/how-to-apply-application-guide/prepare-to-apply-and-register/type-of-application-submission.htm</a:t>
            </a:r>
            <a:r>
              <a:rPr lang="en-US" sz="1600" dirty="0"/>
              <a:t> </a:t>
            </a:r>
          </a:p>
        </p:txBody>
      </p:sp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1" y="228601"/>
            <a:ext cx="1223682" cy="16462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549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is knowing the type of application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51023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Potential impact on…</a:t>
            </a:r>
          </a:p>
          <a:p>
            <a:r>
              <a:rPr lang="en-US" sz="2400" dirty="0"/>
              <a:t>Due dates</a:t>
            </a:r>
          </a:p>
          <a:p>
            <a:pPr lvl="1"/>
            <a:r>
              <a:rPr lang="en-US" sz="2000" dirty="0"/>
              <a:t>E.g., If submitting to an R01 opportunity with standard due dates, “New” applications have a different due date than “Resubmission”, “Renewal” or “Revision” applications.</a:t>
            </a:r>
          </a:p>
          <a:p>
            <a:r>
              <a:rPr lang="en-US" sz="2400" dirty="0"/>
              <a:t>Ability to submit to a specific announcement</a:t>
            </a:r>
            <a:br>
              <a:rPr lang="en-US" sz="2400" dirty="0"/>
            </a:br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1800" dirty="0"/>
          </a:p>
          <a:p>
            <a:r>
              <a:rPr lang="en-US" sz="2400" dirty="0"/>
              <a:t>Application validations</a:t>
            </a:r>
          </a:p>
          <a:p>
            <a:pPr lvl="1"/>
            <a:r>
              <a:rPr lang="en-US" sz="2000" dirty="0"/>
              <a:t>We enforce different rules based on your selection in the “Type of Application” field (#8) of the SF424 (R&amp;R) form.</a:t>
            </a:r>
          </a:p>
          <a:p>
            <a:endParaRPr lang="en-US" dirty="0"/>
          </a:p>
        </p:txBody>
      </p:sp>
      <p:pic>
        <p:nvPicPr>
          <p:cNvPr id="5" name="Picture 4" descr="Examples of application types are: New, Renewal, Resubmission and Revision" title="FOA text - Application Types Allowed sec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576118"/>
            <a:ext cx="8079227" cy="16816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3657600" y="4343400"/>
            <a:ext cx="990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look at an actual FOA…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802608"/>
            <a:ext cx="6108798" cy="4319586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1"/>
            <a:ext cx="31908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6336268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PA-18-345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Submission Options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400" y="6378553"/>
            <a:ext cx="11373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 tooltip="choose a submission option page"/>
              </a:rPr>
              <a:t>https://grants.nih.gov/grants/how-to-apply-application-guide/prepare-to-apply-and-register/choose-a-submission-option.htm</a:t>
            </a:r>
            <a:r>
              <a:rPr lang="en-US" sz="1600" dirty="0"/>
              <a:t> </a:t>
            </a:r>
          </a:p>
        </p:txBody>
      </p:sp>
      <p:grpSp>
        <p:nvGrpSpPr>
          <p:cNvPr id="6" name="Group 5" descr="shows applications starting from ASSIST, system-to-system solutions or Workspace and flowing through Grants.gov to NIH." title="diagram"/>
          <p:cNvGrpSpPr/>
          <p:nvPr/>
        </p:nvGrpSpPr>
        <p:grpSpPr>
          <a:xfrm>
            <a:off x="3124200" y="1920807"/>
            <a:ext cx="6308221" cy="4302109"/>
            <a:chOff x="3048000" y="1768669"/>
            <a:chExt cx="6308221" cy="4302109"/>
          </a:xfrm>
        </p:grpSpPr>
        <p:grpSp>
          <p:nvGrpSpPr>
            <p:cNvPr id="8" name="Group 7" title="&quot;&quot;"/>
            <p:cNvGrpSpPr/>
            <p:nvPr/>
          </p:nvGrpSpPr>
          <p:grpSpPr>
            <a:xfrm>
              <a:off x="3962400" y="4877105"/>
              <a:ext cx="4368755" cy="1193673"/>
              <a:chOff x="2553724" y="4639937"/>
              <a:chExt cx="4368755" cy="1193673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2553724" y="4693303"/>
                <a:ext cx="4368755" cy="1086942"/>
              </a:xfrm>
              <a:prstGeom prst="roundRect">
                <a:avLst/>
              </a:prstGeom>
              <a:solidFill>
                <a:srgbClr val="D9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 descr="data_center_400_clr_7637.png" title="&quot;&quot;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08865" y="4639937"/>
                <a:ext cx="1981200" cy="1193673"/>
              </a:xfrm>
              <a:prstGeom prst="rect">
                <a:avLst/>
              </a:prstGeom>
            </p:spPr>
          </p:pic>
          <p:pic>
            <p:nvPicPr>
              <p:cNvPr id="42" name="Picture 41" descr="Division of Communication &amp; Outre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753" y="4913325"/>
                <a:ext cx="1099725" cy="646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Right Arrow 8" title="&quot;&quot;"/>
            <p:cNvSpPr/>
            <p:nvPr/>
          </p:nvSpPr>
          <p:spPr>
            <a:xfrm rot="5400000">
              <a:off x="5702857" y="4584448"/>
              <a:ext cx="862486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 title="&quot;&quot;"/>
            <p:cNvGrpSpPr/>
            <p:nvPr/>
          </p:nvGrpSpPr>
          <p:grpSpPr>
            <a:xfrm>
              <a:off x="3962400" y="3581705"/>
              <a:ext cx="4368755" cy="1193673"/>
              <a:chOff x="2641645" y="3187873"/>
              <a:chExt cx="4368755" cy="1193673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2641645" y="3187873"/>
                <a:ext cx="4368755" cy="1086942"/>
              </a:xfrm>
              <a:prstGeom prst="roundRect">
                <a:avLst/>
              </a:prstGeom>
              <a:solidFill>
                <a:srgbClr val="D9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1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95205" y="3187873"/>
                <a:ext cx="1981200" cy="1193673"/>
              </a:xfrm>
              <a:prstGeom prst="rect">
                <a:avLst/>
              </a:prstGeom>
            </p:spPr>
          </p:pic>
          <p:pic>
            <p:nvPicPr>
              <p:cNvPr id="39" name="Picture 38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093" y="3399004"/>
                <a:ext cx="2041070" cy="685800"/>
              </a:xfrm>
              <a:prstGeom prst="rect">
                <a:avLst/>
              </a:prstGeom>
            </p:spPr>
          </p:pic>
        </p:grpSp>
        <p:sp>
          <p:nvSpPr>
            <p:cNvPr id="11" name="Right Arrow 10" title="&quot;&quot;"/>
            <p:cNvSpPr/>
            <p:nvPr/>
          </p:nvSpPr>
          <p:spPr>
            <a:xfrm rot="5400000">
              <a:off x="5888922" y="3375352"/>
              <a:ext cx="56231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ight Arrow 11" title="&quot;&quot;"/>
            <p:cNvSpPr/>
            <p:nvPr/>
          </p:nvSpPr>
          <p:spPr>
            <a:xfrm rot="5400000">
              <a:off x="7654055" y="3380277"/>
              <a:ext cx="56231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87684" y="1793583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Arrow 13" title="&quot;&quot;"/>
            <p:cNvSpPr/>
            <p:nvPr/>
          </p:nvSpPr>
          <p:spPr>
            <a:xfrm rot="5400000">
              <a:off x="4174781" y="3333780"/>
              <a:ext cx="646079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48000" y="1768669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96594" y="2968298"/>
              <a:ext cx="788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ASSIST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7" descr="laptop_custom_screen_11466.png" title="&quot;&quot;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1447" y="1936321"/>
              <a:ext cx="1881235" cy="132815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243363" y="1865656"/>
              <a:ext cx="1447483" cy="1297484"/>
              <a:chOff x="607264" y="2166902"/>
              <a:chExt cx="1447483" cy="1297484"/>
            </a:xfrm>
          </p:grpSpPr>
          <p:pic>
            <p:nvPicPr>
              <p:cNvPr id="35" name="Picture 34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07264" y="2166902"/>
                <a:ext cx="1447483" cy="1297484"/>
              </a:xfrm>
              <a:prstGeom prst="rect">
                <a:avLst/>
              </a:prstGeom>
            </p:spPr>
          </p:pic>
          <p:pic>
            <p:nvPicPr>
              <p:cNvPr id="36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40" y="2240816"/>
                <a:ext cx="1073770" cy="750736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5368255" y="2975408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System-to-System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21515" y="1816286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26213" y="3012104"/>
              <a:ext cx="1077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Workspace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446636" y="1870929"/>
              <a:ext cx="1909585" cy="1312840"/>
              <a:chOff x="4862483" y="2175424"/>
              <a:chExt cx="1909585" cy="1312840"/>
            </a:xfrm>
          </p:grpSpPr>
          <p:pic>
            <p:nvPicPr>
              <p:cNvPr id="29" name="Picture 28" title="&quot;&quot;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483" y="2175424"/>
                <a:ext cx="1909585" cy="1312840"/>
              </a:xfrm>
              <a:prstGeom prst="rect">
                <a:avLst/>
              </a:prstGeom>
            </p:spPr>
          </p:pic>
          <p:pic>
            <p:nvPicPr>
              <p:cNvPr id="30" name="Picture 29" title="workspace screenshot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80797" y="2259573"/>
                <a:ext cx="1017744" cy="571648"/>
              </a:xfrm>
              <a:prstGeom prst="rect">
                <a:avLst/>
              </a:prstGeom>
            </p:spPr>
          </p:pic>
        </p:grpSp>
      </p:grp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7753" y="227082"/>
            <a:ext cx="1158162" cy="153808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260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Workshop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Sheri Cummins</a:t>
            </a:r>
          </a:p>
          <a:p>
            <a:pPr lvl="1"/>
            <a:r>
              <a:rPr lang="en-US" sz="1900" dirty="0"/>
              <a:t>Office of Extramural Research (OER) Communications &amp; Outreach </a:t>
            </a:r>
            <a:br>
              <a:rPr lang="en-US" sz="1900" dirty="0"/>
            </a:br>
            <a:r>
              <a:rPr lang="en-US" sz="1900" dirty="0"/>
              <a:t>Chief, Grants Information</a:t>
            </a:r>
          </a:p>
          <a:p>
            <a:pPr lvl="1"/>
            <a:r>
              <a:rPr lang="en-US" sz="1900" dirty="0">
                <a:hlinkClick r:id="rId2"/>
              </a:rPr>
              <a:t>cumminss@od.nih.gov</a:t>
            </a:r>
            <a:r>
              <a:rPr lang="en-US" sz="1900" dirty="0"/>
              <a:t>  </a:t>
            </a:r>
            <a:br>
              <a:rPr lang="en-US" sz="1900" dirty="0"/>
            </a:br>
            <a:endParaRPr lang="en-US" sz="1900" dirty="0"/>
          </a:p>
          <a:p>
            <a:r>
              <a:rPr lang="en-US" sz="2400" dirty="0"/>
              <a:t>Laurie Roman</a:t>
            </a:r>
          </a:p>
          <a:p>
            <a:pPr lvl="1"/>
            <a:r>
              <a:rPr lang="en-US" sz="1900" dirty="0"/>
              <a:t>Electronic Research Administration (eRA)</a:t>
            </a:r>
            <a:br>
              <a:rPr lang="en-US" sz="1900" dirty="0"/>
            </a:br>
            <a:r>
              <a:rPr lang="en-US" sz="1900" dirty="0"/>
              <a:t>Customer Relationship Manager</a:t>
            </a:r>
          </a:p>
          <a:p>
            <a:pPr lvl="1"/>
            <a:r>
              <a:rPr lang="en-US" sz="1900" dirty="0">
                <a:hlinkClick r:id="rId3"/>
              </a:rPr>
              <a:t>laura.roman@nih.gov</a:t>
            </a:r>
            <a:r>
              <a:rPr lang="en-US" sz="1900" dirty="0"/>
              <a:t> </a:t>
            </a:r>
          </a:p>
          <a:p>
            <a:pPr lvl="1"/>
            <a:endParaRPr lang="en-US" sz="19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0633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Application will be…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25752" y="1524000"/>
            <a:ext cx="8503920" cy="45750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Subject to the same registration requirements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Completed with the same data items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Routed through Grants.gov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Validated against the same NIH business rules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Assembled in a consistent format for review consideration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Tracked in eRA Commons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1" y="4572000"/>
            <a:ext cx="88168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3300" b="1" dirty="0">
                <a:solidFill>
                  <a:srgbClr val="9BBB59">
                    <a:shade val="75000"/>
                  </a:srgbClr>
                </a:solidFill>
                <a:latin typeface="Georgia"/>
              </a:rPr>
              <a:t>…regardless of submission option used.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200526" y="5257800"/>
            <a:ext cx="3800475" cy="1562100"/>
            <a:chOff x="4200526" y="5257800"/>
            <a:chExt cx="3800475" cy="1562100"/>
          </a:xfrm>
        </p:grpSpPr>
        <p:pic>
          <p:nvPicPr>
            <p:cNvPr id="7" name="Picture 6" title="scal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526" y="5867400"/>
              <a:ext cx="3800475" cy="95250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725" y="5302404"/>
              <a:ext cx="1420876" cy="911158"/>
            </a:xfrm>
            <a:prstGeom prst="rect">
              <a:avLst/>
            </a:prstGeom>
          </p:spPr>
        </p:pic>
        <p:pic>
          <p:nvPicPr>
            <p:cNvPr id="17" name="Picture 16" descr="laptop_custom_screen_11466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379" y="5410200"/>
              <a:ext cx="1257526" cy="8878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547277" y="5257800"/>
              <a:ext cx="1134301" cy="955762"/>
              <a:chOff x="3442461" y="7384877"/>
              <a:chExt cx="2210133" cy="1911523"/>
            </a:xfrm>
          </p:grpSpPr>
          <p:pic>
            <p:nvPicPr>
              <p:cNvPr id="21" name="Picture 20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42461" y="7384877"/>
                <a:ext cx="2210133" cy="1911523"/>
              </a:xfrm>
              <a:prstGeom prst="rect">
                <a:avLst/>
              </a:prstGeom>
            </p:spPr>
          </p:pic>
          <p:pic>
            <p:nvPicPr>
              <p:cNvPr id="22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506" y="7529143"/>
                <a:ext cx="1630494" cy="1154127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17" title="workspace screenshot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9523" y="5363287"/>
              <a:ext cx="738557" cy="414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5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Submission Options are NIH Applicants Using?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5991674" cy="670438"/>
          </a:xfrm>
        </p:spPr>
        <p:txBody>
          <a:bodyPr/>
          <a:lstStyle/>
          <a:p>
            <a:pPr algn="ctr"/>
            <a:r>
              <a:rPr lang="en-US" sz="2000" dirty="0"/>
              <a:t>Monthly Submission Method Percentages </a:t>
            </a:r>
            <a:br>
              <a:rPr lang="en-US" sz="2000" dirty="0"/>
            </a:br>
            <a:r>
              <a:rPr lang="en-US" sz="2000" dirty="0"/>
              <a:t>January 2018 – June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2000" dirty="0"/>
              <a:t>Total Submission Method Percentages </a:t>
            </a:r>
            <a:br>
              <a:rPr lang="en-US" sz="2000" dirty="0"/>
            </a:br>
            <a:r>
              <a:rPr lang="en-US" sz="2000" dirty="0"/>
              <a:t>January 2018 – June 2018</a:t>
            </a:r>
          </a:p>
        </p:txBody>
      </p:sp>
      <p:graphicFrame>
        <p:nvGraphicFramePr>
          <p:cNvPr id="10" name="Chart 9" descr="ASSIST = 35%&#10;S2S = 56%&#10;Downloadable forms = 8%&#10;Workspace = 2%" title="total Submission Method Percentages - March 2017-Feb. 2018"/>
          <p:cNvGraphicFramePr>
            <a:graphicFrameLocks/>
          </p:cNvGraphicFramePr>
          <p:nvPr>
            <p:extLst/>
          </p:nvPr>
        </p:nvGraphicFramePr>
        <p:xfrm>
          <a:off x="5950391" y="2318085"/>
          <a:ext cx="5827082" cy="4038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 descr="ASSIST = 37%&#10;S2S = 49%&#10;Downloadable forms = 11%&#10;Workspace = 3%" title="total Submission Method Percentages - "/>
          <p:cNvGraphicFramePr>
            <a:graphicFrameLocks/>
          </p:cNvGraphicFramePr>
          <p:nvPr>
            <p:extLst/>
          </p:nvPr>
        </p:nvGraphicFramePr>
        <p:xfrm>
          <a:off x="6388441" y="2578485"/>
          <a:ext cx="5389032" cy="3803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 descr="In June 2018, S2S accounted for 53% of submissions; ASSIST 42%; and Grants.gov Workspace 5%." title="Monthly Sbumission Method percentages Januayr - June 2018"/>
          <p:cNvGraphicFramePr>
            <a:graphicFrameLocks/>
          </p:cNvGraphicFramePr>
          <p:nvPr>
            <p:extLst/>
          </p:nvPr>
        </p:nvGraphicFramePr>
        <p:xfrm>
          <a:off x="304799" y="2438400"/>
          <a:ext cx="5645591" cy="3918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 descr="S2S - 49%; ASSIST - 44%; Workspace 7% " title="Total Sbumission Method Percentages jaunary - June 20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154923"/>
              </p:ext>
            </p:extLst>
          </p:nvPr>
        </p:nvGraphicFramePr>
        <p:xfrm>
          <a:off x="5867400" y="2318085"/>
          <a:ext cx="6172200" cy="4038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44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Submission Options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ASSIST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285999"/>
            <a:ext cx="5846064" cy="4061611"/>
          </a:xfrm>
        </p:spPr>
        <p:txBody>
          <a:bodyPr/>
          <a:lstStyle/>
          <a:p>
            <a:r>
              <a:rPr lang="en-US" sz="2000" dirty="0"/>
              <a:t>Managed by NIH</a:t>
            </a:r>
          </a:p>
          <a:p>
            <a:r>
              <a:rPr lang="en-US" sz="2000" dirty="0"/>
              <a:t>Multi-user access</a:t>
            </a:r>
          </a:p>
          <a:p>
            <a:r>
              <a:rPr lang="en-US" sz="2000" dirty="0"/>
              <a:t>Leverages eRA Commons accounts</a:t>
            </a:r>
          </a:p>
          <a:p>
            <a:r>
              <a:rPr lang="en-US" sz="2000" dirty="0"/>
              <a:t>Pre-population from eRA Commons profiles </a:t>
            </a:r>
          </a:p>
          <a:p>
            <a:r>
              <a:rPr lang="en-US" sz="2000" dirty="0"/>
              <a:t>Pre-submission validations</a:t>
            </a:r>
          </a:p>
          <a:p>
            <a:r>
              <a:rPr lang="en-US" sz="2000" dirty="0"/>
              <a:t>Pre-submission preview in agency format</a:t>
            </a:r>
          </a:p>
          <a:p>
            <a:r>
              <a:rPr lang="en-US" sz="2000" dirty="0"/>
              <a:t>Track application status in a single system</a:t>
            </a:r>
          </a:p>
          <a:p>
            <a:r>
              <a:rPr lang="en-US" sz="2000" dirty="0"/>
              <a:t>Copy data to different application package</a:t>
            </a:r>
          </a:p>
          <a:p>
            <a:r>
              <a:rPr lang="en-US" sz="2000" dirty="0"/>
              <a:t>Supports all NIH competing applications</a:t>
            </a:r>
          </a:p>
          <a:p>
            <a:r>
              <a:rPr lang="en-US" sz="2000" dirty="0"/>
              <a:t>Pull study information from ClinicalTrials.gov</a:t>
            </a:r>
          </a:p>
          <a:p>
            <a:r>
              <a:rPr lang="en-US" sz="2000" dirty="0"/>
              <a:t>Integrated NIH messaging (tips, system alerts)</a:t>
            </a:r>
          </a:p>
          <a:p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1518FA-353B-4528-A9E9-FC86FE2F71EF}"/>
              </a:ext>
            </a:extLst>
          </p:cNvPr>
          <p:cNvSpPr/>
          <p:nvPr/>
        </p:nvSpPr>
        <p:spPr>
          <a:xfrm>
            <a:off x="262860" y="6320135"/>
            <a:ext cx="6214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 tooltip="Preparing Your Applicaiton Using ASSIST"/>
              </a:rPr>
              <a:t>https://grants.nih.gov/grants/how-to-apply-application-guide/prepare-to-apply-and-register/submission-options/assist.htm </a:t>
            </a:r>
            <a:endParaRPr lang="en-US" sz="1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Grants.gov Workspace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2286000"/>
            <a:ext cx="5867400" cy="4020234"/>
          </a:xfrm>
        </p:spPr>
        <p:txBody>
          <a:bodyPr/>
          <a:lstStyle/>
          <a:p>
            <a:r>
              <a:rPr lang="en-US" sz="2000" dirty="0"/>
              <a:t>Managed by Grants.gov</a:t>
            </a:r>
          </a:p>
          <a:p>
            <a:r>
              <a:rPr lang="en-US" sz="2000" dirty="0"/>
              <a:t>Multi-user access</a:t>
            </a:r>
          </a:p>
          <a:p>
            <a:r>
              <a:rPr lang="en-US" sz="2000" dirty="0"/>
              <a:t>Requires additional user registrations</a:t>
            </a:r>
          </a:p>
          <a:p>
            <a:r>
              <a:rPr lang="en-US" sz="2000" dirty="0"/>
              <a:t>No pre-population from existing profiles</a:t>
            </a:r>
          </a:p>
          <a:p>
            <a:r>
              <a:rPr lang="en-US" sz="2000" dirty="0"/>
              <a:t>Pre-submission validations</a:t>
            </a:r>
          </a:p>
          <a:p>
            <a:r>
              <a:rPr lang="en-US" sz="2000" dirty="0"/>
              <a:t>Pre-submission preview in agency format</a:t>
            </a:r>
          </a:p>
          <a:p>
            <a:r>
              <a:rPr lang="en-US" sz="2000" dirty="0"/>
              <a:t>Must track application in multiple systems</a:t>
            </a:r>
          </a:p>
          <a:p>
            <a:r>
              <a:rPr lang="en-US" sz="2000" dirty="0"/>
              <a:t>Reuse forms; copy application data</a:t>
            </a:r>
          </a:p>
          <a:p>
            <a:r>
              <a:rPr lang="en-US" sz="2000" dirty="0"/>
              <a:t>Supports NIH single-project competing applications (no multi-project support)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4E2C5B2-F772-429C-AF85-A76E49D39E28}"/>
              </a:ext>
            </a:extLst>
          </p:cNvPr>
          <p:cNvSpPr/>
          <p:nvPr/>
        </p:nvSpPr>
        <p:spPr>
          <a:xfrm>
            <a:off x="6172200" y="6347611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 tooltip="Workspace overview"/>
              </a:rPr>
              <a:t>https://www.grants.gov/web/grants/applicants/workspace-overview.html</a:t>
            </a:r>
            <a:r>
              <a:rPr lang="en-US" sz="1400" dirty="0"/>
              <a:t> </a:t>
            </a:r>
          </a:p>
        </p:txBody>
      </p:sp>
      <p:grpSp>
        <p:nvGrpSpPr>
          <p:cNvPr id="10" name="Group 9" title="&quot;&quot;"/>
          <p:cNvGrpSpPr/>
          <p:nvPr/>
        </p:nvGrpSpPr>
        <p:grpSpPr>
          <a:xfrm>
            <a:off x="262860" y="228600"/>
            <a:ext cx="1502711" cy="1364974"/>
            <a:chOff x="3442461" y="7384877"/>
            <a:chExt cx="2210133" cy="1911523"/>
          </a:xfrm>
        </p:grpSpPr>
        <p:pic>
          <p:nvPicPr>
            <p:cNvPr id="11" name="Picture 10" descr="computer_monitor_blue_screen_400_clr_3985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2" name="Picture 2" title="Monitor with ASSIST scree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 title="&quot;&quot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1186" y="6368503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/>
          <a:lstStyle/>
          <a:p>
            <a:r>
              <a:rPr lang="en-US" dirty="0"/>
              <a:t>ASSIST Screen – Single-project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9" name="Picture 8" descr="computer_monitor_blue_screen_400_clr_3985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0" name="Picture 2" title="Monitor with ASSIST scree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 title="sample single-project ASSIST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126" y="838200"/>
            <a:ext cx="8555056" cy="60845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22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73093" y="6382706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rmAutofit/>
          </a:bodyPr>
          <a:lstStyle/>
          <a:p>
            <a:r>
              <a:rPr lang="en-US" dirty="0"/>
              <a:t>ASSIST Screen – Multi-project</a:t>
            </a:r>
          </a:p>
        </p:txBody>
      </p:sp>
      <p:pic>
        <p:nvPicPr>
          <p:cNvPr id="4" name="Picture 3" title="sample ASSIST multi-project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52" y="994876"/>
            <a:ext cx="9520237" cy="58631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10" name="Picture 9" descr="computer_monitor_blue_screen_400_clr_3985.png" title="&quot;&quot;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1" name="Picture 2" title="Monitor with ASSIST screen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41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82400" y="6447889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1"/>
            <a:ext cx="11379200" cy="609599"/>
          </a:xfrm>
        </p:spPr>
        <p:txBody>
          <a:bodyPr/>
          <a:lstStyle/>
          <a:p>
            <a:r>
              <a:rPr lang="en-US" dirty="0"/>
              <a:t>Sample Workspace Screen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  <p:pic>
        <p:nvPicPr>
          <p:cNvPr id="4" name="Picture 3" title="Sample Workspace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617408"/>
            <a:ext cx="8305800" cy="621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System-to-System (S2S)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Managed by institution or service provider</a:t>
            </a:r>
          </a:p>
          <a:p>
            <a:r>
              <a:rPr lang="en-US" dirty="0"/>
              <a:t>Typically integrate with other internal systems and databases to reduce data entry</a:t>
            </a:r>
          </a:p>
          <a:p>
            <a:r>
              <a:rPr lang="en-US" dirty="0"/>
              <a:t>Features vary by solution</a:t>
            </a:r>
          </a:p>
          <a:p>
            <a:pPr lvl="1"/>
            <a:r>
              <a:rPr lang="en-US" dirty="0"/>
              <a:t>Examples of potential features</a:t>
            </a:r>
          </a:p>
          <a:p>
            <a:pPr lvl="2"/>
            <a:r>
              <a:rPr lang="en-US" dirty="0"/>
              <a:t>Secure, on-line data entry</a:t>
            </a:r>
          </a:p>
          <a:p>
            <a:pPr lvl="2"/>
            <a:r>
              <a:rPr lang="en-US" dirty="0"/>
              <a:t>Concurrent user support</a:t>
            </a:r>
          </a:p>
          <a:p>
            <a:pPr lvl="2"/>
            <a:r>
              <a:rPr lang="en-US" dirty="0"/>
              <a:t>Pre-submission verification of some NIH business rules</a:t>
            </a:r>
          </a:p>
          <a:p>
            <a:pPr lvl="2"/>
            <a:r>
              <a:rPr lang="en-US" dirty="0"/>
              <a:t>Pre-submission preview of assembled application image in generic or agency format</a:t>
            </a:r>
          </a:p>
          <a:p>
            <a:pPr lvl="2"/>
            <a:r>
              <a:rPr lang="en-US" dirty="0"/>
              <a:t>eRA Commons application status information</a:t>
            </a:r>
          </a:p>
        </p:txBody>
      </p:sp>
      <p:pic>
        <p:nvPicPr>
          <p:cNvPr id="5" name="Picture 4" descr="laptop_custom_screen_11466.png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3200" y="248921"/>
            <a:ext cx="1727363" cy="12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109DA34-C217-474C-97AB-94AB644C9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3AE7A-A526-4645-8E5D-1B76A41E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to the Forms?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8E63E4-93A2-4937-A379-452ABFC92C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828800"/>
            <a:ext cx="11338560" cy="427024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No universal set of application forms available for download</a:t>
            </a:r>
          </a:p>
          <a:p>
            <a:pPr>
              <a:spcAft>
                <a:spcPts val="1200"/>
              </a:spcAft>
            </a:pPr>
            <a:r>
              <a:rPr lang="en-US" dirty="0"/>
              <a:t>Form set is tailored to each type of grant program</a:t>
            </a:r>
          </a:p>
          <a:p>
            <a:pPr>
              <a:spcAft>
                <a:spcPts val="1200"/>
              </a:spcAft>
            </a:pPr>
            <a:r>
              <a:rPr lang="en-US" dirty="0"/>
              <a:t>Funding opportunity announcement directs you to the systems used to complete the forms (e.g., ASSIST, Workspace, system-to-system solution)</a:t>
            </a:r>
          </a:p>
        </p:txBody>
      </p:sp>
      <p:pic>
        <p:nvPicPr>
          <p:cNvPr id="1028" name="Picture 4" descr="Video 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67" y="254001"/>
            <a:ext cx="171450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7800" y="6324600"/>
            <a:ext cx="977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Tip: Accessing application forms (video) - </a:t>
            </a:r>
            <a:r>
              <a:rPr lang="en-US" dirty="0">
                <a:hlinkClick r:id="rId3" tooltip="Accessing application forms (video) "/>
              </a:rPr>
              <a:t>https://www.youtube.com/watch?v=C5_mio9U0oY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6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7400" y="1036639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Application Forms via Chosen Submission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4892" y="1311545"/>
            <a:ext cx="449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single-project FOA in NIH Guide…</a:t>
            </a:r>
          </a:p>
        </p:txBody>
      </p:sp>
      <p:pic>
        <p:nvPicPr>
          <p:cNvPr id="4" name="Picture 3" title="Excerpt from NIH announcement showing Apply Onlihne Using ASSIST button and list of other submission op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6" y="1664787"/>
            <a:ext cx="7878041" cy="1616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 title="&quot;&quot;"/>
          <p:cNvSpPr/>
          <p:nvPr/>
        </p:nvSpPr>
        <p:spPr>
          <a:xfrm>
            <a:off x="1786618" y="1889650"/>
            <a:ext cx="2346366" cy="4885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title="ASSIST login sc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2851396"/>
            <a:ext cx="5559424" cy="37584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title="sample Grants.gov View Grant Opportunity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83478"/>
            <a:ext cx="6222257" cy="32027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Oval 10" title="&quot;&quot;"/>
          <p:cNvSpPr/>
          <p:nvPr/>
        </p:nvSpPr>
        <p:spPr>
          <a:xfrm>
            <a:off x="1825626" y="2652946"/>
            <a:ext cx="1298575" cy="318854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title="&quot;&quot;"/>
          <p:cNvCxnSpPr>
            <a:stCxn id="11" idx="4"/>
          </p:cNvCxnSpPr>
          <p:nvPr/>
        </p:nvCxnSpPr>
        <p:spPr>
          <a:xfrm flipH="1">
            <a:off x="2474913" y="2971800"/>
            <a:ext cx="1" cy="6858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 title="&quot;&quot;"/>
          <p:cNvCxnSpPr/>
          <p:nvPr/>
        </p:nvCxnSpPr>
        <p:spPr>
          <a:xfrm>
            <a:off x="3429000" y="2362200"/>
            <a:ext cx="3021857" cy="997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4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Browser</a:t>
            </a:r>
          </a:p>
          <a:p>
            <a:pPr lvl="1" eaLnBrk="1" hangingPunct="1"/>
            <a:r>
              <a:rPr lang="en-US" sz="2000" dirty="0"/>
              <a:t>Latest versions of Internet Explorer, Mozilla Firefox and Google Chrome – fully supported &amp; tested</a:t>
            </a:r>
          </a:p>
          <a:p>
            <a:pPr lvl="1" eaLnBrk="1" hangingPunct="1"/>
            <a:r>
              <a:rPr lang="en-US" sz="2000" dirty="0"/>
              <a:t>Many others work fine</a:t>
            </a:r>
            <a:br>
              <a:rPr lang="en-US" sz="2000" dirty="0"/>
            </a:br>
            <a:endParaRPr lang="en-US" sz="2000" dirty="0"/>
          </a:p>
          <a:p>
            <a:pPr eaLnBrk="1" hangingPunct="1"/>
            <a:r>
              <a:rPr lang="en-US" sz="2400" dirty="0"/>
              <a:t>Adobe Reader</a:t>
            </a:r>
          </a:p>
          <a:p>
            <a:pPr lvl="1" eaLnBrk="1" hangingPunct="1"/>
            <a:r>
              <a:rPr lang="en-US" sz="2000" dirty="0"/>
              <a:t>Check version compatibility if downloading individual forms in Grants.gov Workspace</a:t>
            </a:r>
          </a:p>
          <a:p>
            <a:pPr lvl="2" eaLnBrk="1" hangingPunct="1"/>
            <a:r>
              <a:rPr lang="en-US" sz="1800" dirty="0">
                <a:hlinkClick r:id="rId2" tooltip="Adobe versions compatible with Grants.gov forms"/>
              </a:rPr>
              <a:t>https://www.grants.gov/web/grants/support/technical-support/recommended-software.html</a:t>
            </a:r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  <a:p>
            <a:pPr eaLnBrk="1" hangingPunct="1"/>
            <a:r>
              <a:rPr lang="en-US" sz="2400" dirty="0"/>
              <a:t>PDF conversion program</a:t>
            </a:r>
          </a:p>
          <a:p>
            <a:pPr lvl="1" eaLnBrk="1" hangingPunct="1"/>
            <a:r>
              <a:rPr lang="en-US" sz="2000" dirty="0"/>
              <a:t>All application attachments must be converted to PDF format</a:t>
            </a:r>
            <a:endParaRPr lang="en-US" sz="11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1" y="4247424"/>
            <a:ext cx="3429000" cy="2887218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225426"/>
            <a:ext cx="1135529" cy="15239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7"/>
            <a:ext cx="11338560" cy="4874485"/>
          </a:xfrm>
        </p:spPr>
        <p:txBody>
          <a:bodyPr/>
          <a:lstStyle/>
          <a:p>
            <a:r>
              <a:rPr lang="en-US" sz="2000" dirty="0"/>
              <a:t>Prepare to Apply</a:t>
            </a:r>
          </a:p>
          <a:p>
            <a:pPr lvl="1"/>
            <a:r>
              <a:rPr lang="en-US" sz="1800" dirty="0"/>
              <a:t>Systems &amp; Roles</a:t>
            </a:r>
          </a:p>
          <a:p>
            <a:pPr lvl="1"/>
            <a:r>
              <a:rPr lang="en-US" sz="1800" dirty="0"/>
              <a:t>Registrations</a:t>
            </a:r>
          </a:p>
          <a:p>
            <a:pPr lvl="1"/>
            <a:r>
              <a:rPr lang="en-US" sz="1800" dirty="0"/>
              <a:t>Understanding Funding Opportunity Announcements</a:t>
            </a:r>
          </a:p>
          <a:p>
            <a:pPr lvl="2"/>
            <a:r>
              <a:rPr lang="en-US" sz="1600" dirty="0"/>
              <a:t>Explore a sample FOA</a:t>
            </a:r>
          </a:p>
          <a:p>
            <a:pPr lvl="1"/>
            <a:r>
              <a:rPr lang="en-US" sz="1800" dirty="0"/>
              <a:t>Types of Applications</a:t>
            </a:r>
          </a:p>
          <a:p>
            <a:pPr lvl="1"/>
            <a:r>
              <a:rPr lang="en-US" sz="1800" dirty="0"/>
              <a:t>Submission Options</a:t>
            </a:r>
          </a:p>
          <a:p>
            <a:pPr lvl="1"/>
            <a:r>
              <a:rPr lang="en-US" sz="1800" dirty="0"/>
              <a:t>Software</a:t>
            </a:r>
          </a:p>
          <a:p>
            <a:pPr lvl="1"/>
            <a:r>
              <a:rPr lang="en-US" sz="1800" dirty="0"/>
              <a:t>Submission Policies</a:t>
            </a:r>
          </a:p>
          <a:p>
            <a:pPr lvl="2"/>
            <a:r>
              <a:rPr lang="en-US" sz="1600" dirty="0"/>
              <a:t>Sample scenarios</a:t>
            </a:r>
          </a:p>
          <a:p>
            <a:r>
              <a:rPr lang="en-US" sz="2000" dirty="0"/>
              <a:t>Application Process Step-by-step</a:t>
            </a:r>
          </a:p>
          <a:p>
            <a:pPr lvl="1"/>
            <a:r>
              <a:rPr lang="en-US" sz="1800" dirty="0"/>
              <a:t>Avoid the “</a:t>
            </a:r>
            <a:r>
              <a:rPr lang="en-US" sz="1800" dirty="0" err="1"/>
              <a:t>gotchas</a:t>
            </a:r>
            <a:r>
              <a:rPr lang="en-US" sz="1800" dirty="0"/>
              <a:t>” activity</a:t>
            </a:r>
          </a:p>
          <a:p>
            <a:r>
              <a:rPr lang="en-US" sz="2000" dirty="0" smtClean="0"/>
              <a:t>Finding Help &amp; Resources</a:t>
            </a:r>
          </a:p>
          <a:p>
            <a:r>
              <a:rPr lang="en-US" sz="2000" dirty="0" smtClean="0"/>
              <a:t>Wrap-up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7764"/>
            <a:ext cx="5032691" cy="6194081"/>
          </a:xfrm>
          <a:prstGeom prst="rect">
            <a:avLst/>
          </a:prstGeom>
        </p:spPr>
      </p:pic>
      <p:sp>
        <p:nvSpPr>
          <p:cNvPr id="9" name="Oval 8" title="&quot;&quot;"/>
          <p:cNvSpPr/>
          <p:nvPr/>
        </p:nvSpPr>
        <p:spPr>
          <a:xfrm>
            <a:off x="6248400" y="1468439"/>
            <a:ext cx="5638800" cy="22653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86" y="2209800"/>
            <a:ext cx="1759410" cy="1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</a:t>
            </a:r>
          </a:p>
        </p:txBody>
      </p:sp>
      <p:pic>
        <p:nvPicPr>
          <p:cNvPr id="5" name="Picture 4" title="How to Apply - Appliction Guide page highlighting Submission Plicies Realted 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43" y="1676400"/>
            <a:ext cx="8625248" cy="4879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8276727" y="5410306"/>
            <a:ext cx="1629273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ight Arrow 6" title="&quot;&quot;"/>
          <p:cNvSpPr/>
          <p:nvPr/>
        </p:nvSpPr>
        <p:spPr>
          <a:xfrm rot="8190704">
            <a:off x="9819811" y="4969184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6566" y="6356458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 Page</a:t>
            </a:r>
          </a:p>
        </p:txBody>
      </p:sp>
      <p:pic>
        <p:nvPicPr>
          <p:cNvPr id="7" name="Picture 6" descr="https://grants.nih.gov/grants/how-to-apply-application-guide/due-dates-and-submission-policies/submission-policies.htm" title="submission policies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"/>
            <a:ext cx="12178430" cy="6406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407843"/>
            <a:ext cx="1135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 tooltip="Submission Policies"/>
              </a:rPr>
              <a:t>https://grants.nih.gov/grants/how-to-apply-application-guide/due-dates-and-submission-policies/submission-policies.htm</a:t>
            </a:r>
            <a:r>
              <a:rPr lang="en-US" sz="1600" dirty="0"/>
              <a:t> </a:t>
            </a:r>
          </a:p>
        </p:txBody>
      </p:sp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-126841"/>
            <a:ext cx="2763574" cy="2946241"/>
          </a:xfrm>
          <a:prstGeom prst="rect">
            <a:avLst/>
          </a:prstGeom>
        </p:spPr>
      </p:pic>
      <p:pic>
        <p:nvPicPr>
          <p:cNvPr id="19" name="Picture 18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057400"/>
            <a:ext cx="2514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Talk About the Application Process</a:t>
            </a:r>
          </a:p>
        </p:txBody>
      </p:sp>
      <p:grpSp>
        <p:nvGrpSpPr>
          <p:cNvPr id="3" name="Group 2" descr="1. Find&#10;2. Plan&#10;3. Initiate&#10;4. Build Team&#10;5. Enter Data&#10;6. Finalize&#10;7. Submit&#10;8. Track" title="8 application submission process steps"/>
          <p:cNvGrpSpPr/>
          <p:nvPr/>
        </p:nvGrpSpPr>
        <p:grpSpPr>
          <a:xfrm>
            <a:off x="1676400" y="2771776"/>
            <a:ext cx="8839200" cy="3400424"/>
            <a:chOff x="1676400" y="2771776"/>
            <a:chExt cx="8839200" cy="3400424"/>
          </a:xfrm>
        </p:grpSpPr>
        <p:cxnSp>
          <p:nvCxnSpPr>
            <p:cNvPr id="15" name="Straight Connector 14" title="&quot;&quot;"/>
            <p:cNvCxnSpPr/>
            <p:nvPr/>
          </p:nvCxnSpPr>
          <p:spPr>
            <a:xfrm flipH="1">
              <a:off x="1929380" y="3422729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2438400" y="2840070"/>
              <a:ext cx="3276600" cy="3230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1: Find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2: Plan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3: Initiate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4: Build team</a:t>
              </a:r>
            </a:p>
          </p:txBody>
        </p:sp>
        <p:pic>
          <p:nvPicPr>
            <p:cNvPr id="6" name="Picture 5" title="&quot;&quot;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776207"/>
              <a:ext cx="621470" cy="621470"/>
            </a:xfrm>
            <a:prstGeom prst="rect">
              <a:avLst/>
            </a:prstGeom>
          </p:spPr>
        </p:pic>
        <p:pic>
          <p:nvPicPr>
            <p:cNvPr id="7" name="Picture 6" title="&quot;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645187"/>
              <a:ext cx="621470" cy="621470"/>
            </a:xfrm>
            <a:prstGeom prst="rect">
              <a:avLst/>
            </a:prstGeom>
          </p:spPr>
        </p:pic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4514167"/>
              <a:ext cx="621470" cy="621470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5383147"/>
              <a:ext cx="621470" cy="621470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761" y="2771776"/>
              <a:ext cx="618439" cy="618439"/>
            </a:xfrm>
            <a:prstGeom prst="rect">
              <a:avLst/>
            </a:prstGeom>
          </p:spPr>
        </p:pic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730" y="3641456"/>
              <a:ext cx="621470" cy="62147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3730" y="4514167"/>
              <a:ext cx="621470" cy="621470"/>
            </a:xfrm>
            <a:prstGeom prst="rect">
              <a:avLst/>
            </a:prstGeom>
          </p:spPr>
        </p:pic>
        <p:pic>
          <p:nvPicPr>
            <p:cNvPr id="13" name="Picture 12" title="&quot;&quot;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3730" y="5386878"/>
              <a:ext cx="621470" cy="506271"/>
            </a:xfrm>
            <a:prstGeom prst="rect">
              <a:avLst/>
            </a:prstGeom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7349067" y="2867027"/>
              <a:ext cx="3166533" cy="3305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5: Enter data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6: Finalize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7: Submit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8: Track</a:t>
              </a:r>
            </a:p>
          </p:txBody>
        </p:sp>
        <p:cxnSp>
          <p:nvCxnSpPr>
            <p:cNvPr id="22" name="Straight Connector 21" title="&quot;&quot;"/>
            <p:cNvCxnSpPr/>
            <p:nvPr/>
          </p:nvCxnSpPr>
          <p:spPr>
            <a:xfrm flipH="1">
              <a:off x="1929378" y="4290752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title="&quot;&quot;"/>
            <p:cNvCxnSpPr/>
            <p:nvPr/>
          </p:nvCxnSpPr>
          <p:spPr>
            <a:xfrm flipH="1">
              <a:off x="1929376" y="5158775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 title="&quot;&quot;"/>
            <p:cNvCxnSpPr/>
            <p:nvPr/>
          </p:nvCxnSpPr>
          <p:spPr>
            <a:xfrm flipH="1">
              <a:off x="6934200" y="3416654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 title="&quot;&quot;"/>
            <p:cNvCxnSpPr/>
            <p:nvPr/>
          </p:nvCxnSpPr>
          <p:spPr>
            <a:xfrm flipH="1">
              <a:off x="6934198" y="4297437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 title="&quot;&quot;"/>
            <p:cNvCxnSpPr/>
            <p:nvPr/>
          </p:nvCxnSpPr>
          <p:spPr>
            <a:xfrm flipH="1">
              <a:off x="6934196" y="5178220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 title="&quot;&quot;"/>
            <p:cNvCxnSpPr/>
            <p:nvPr/>
          </p:nvCxnSpPr>
          <p:spPr>
            <a:xfrm rot="5400000" flipH="1" flipV="1">
              <a:off x="2814097" y="2158850"/>
              <a:ext cx="2951906" cy="4739627"/>
            </a:xfrm>
            <a:prstGeom prst="bentConnector4">
              <a:avLst>
                <a:gd name="adj1" fmla="val -7745"/>
                <a:gd name="adj2" fmla="val 81023"/>
              </a:avLst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1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 dirty="0"/>
              <a:t>Step 1: Find an Opportunity of Interest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2336" y="181480"/>
            <a:ext cx="1016000" cy="1016000"/>
            <a:chOff x="1212195" y="264119"/>
            <a:chExt cx="1016000" cy="1016000"/>
          </a:xfrm>
        </p:grpSpPr>
        <p:sp>
          <p:nvSpPr>
            <p:cNvPr id="18" name="Oval 17" title="&quot;&quot;"/>
            <p:cNvSpPr/>
            <p:nvPr/>
          </p:nvSpPr>
          <p:spPr>
            <a:xfrm>
              <a:off x="1212195" y="264119"/>
              <a:ext cx="1016000" cy="1016000"/>
            </a:xfrm>
            <a:prstGeom prst="ellipse">
              <a:avLst/>
            </a:prstGeom>
            <a:solidFill>
              <a:srgbClr val="59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 title="&quot;&quot;"/>
            <p:cNvSpPr/>
            <p:nvPr/>
          </p:nvSpPr>
          <p:spPr>
            <a:xfrm>
              <a:off x="1306683" y="358607"/>
              <a:ext cx="827024" cy="827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3200" dirty="0"/>
            </a:p>
          </p:txBody>
        </p:sp>
        <p:pic>
          <p:nvPicPr>
            <p:cNvPr id="21" name="Picture 20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733" y="503658"/>
              <a:ext cx="536921" cy="536921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Guide to Grants &amp; Contracts</a:t>
            </a:r>
          </a:p>
        </p:txBody>
      </p:sp>
      <p:pic>
        <p:nvPicPr>
          <p:cNvPr id="9" name="Picture 8" title="NIH Guide search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3" y="2599272"/>
            <a:ext cx="4740731" cy="34659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Search Grants</a:t>
            </a:r>
          </a:p>
        </p:txBody>
      </p:sp>
      <p:pic>
        <p:nvPicPr>
          <p:cNvPr id="8" name="Picture 7" title="Grants.gov Search Grants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372" y="2578486"/>
            <a:ext cx="4836956" cy="35207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85126" y="6373995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system has robust search capabilities.</a:t>
            </a:r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05" y="4389674"/>
            <a:ext cx="1210231" cy="22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fit before </a:t>
            </a:r>
            <a:r>
              <a:rPr lang="en-US"/>
              <a:t>you submit!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500" dirty="0"/>
              <a:t>Program description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 Funding Opportunity Description</a:t>
            </a:r>
          </a:p>
          <a:p>
            <a:r>
              <a:rPr lang="en-US" sz="2500" dirty="0"/>
              <a:t>Participating institutes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1, Participating Organizations &amp; Components of Participating Organizations </a:t>
            </a:r>
          </a:p>
          <a:p>
            <a:r>
              <a:rPr lang="en-US" sz="2500" dirty="0"/>
              <a:t>Type of Application – New, Resubmission, Renewal, Revision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Clinical trials allowability (for due dates on/after January 25, 2018)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Eligibility</a:t>
            </a:r>
          </a:p>
          <a:p>
            <a:pPr lvl="1"/>
            <a:r>
              <a:rPr lang="en-US" sz="2000" dirty="0"/>
              <a:t>FOA Part 2, Section III Eligibility Information</a:t>
            </a: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380" y="211668"/>
            <a:ext cx="1462516" cy="1028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8151" y="6346198"/>
            <a:ext cx="1030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Tip: Check for fit, before you submit! (video) - </a:t>
            </a:r>
            <a:r>
              <a:rPr lang="en-US" dirty="0">
                <a:hlinkClick r:id="rId3" tooltip="Check for fit, before you submit! (video) "/>
              </a:rPr>
              <a:t>https://www.youtube.com/watch?v=tTQSm4sQYl8&amp;t</a:t>
            </a:r>
            <a:r>
              <a:rPr lang="en-US" dirty="0"/>
              <a:t>= 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402336" y="181480"/>
            <a:ext cx="1016000" cy="1016000"/>
            <a:chOff x="1212195" y="264119"/>
            <a:chExt cx="1016000" cy="1016000"/>
          </a:xfrm>
        </p:grpSpPr>
        <p:sp>
          <p:nvSpPr>
            <p:cNvPr id="9" name="Oval 8" title="&quot;&quot;"/>
            <p:cNvSpPr/>
            <p:nvPr/>
          </p:nvSpPr>
          <p:spPr>
            <a:xfrm>
              <a:off x="1212195" y="264119"/>
              <a:ext cx="1016000" cy="1016000"/>
            </a:xfrm>
            <a:prstGeom prst="ellipse">
              <a:avLst/>
            </a:prstGeom>
            <a:solidFill>
              <a:srgbClr val="59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 title="&quot;&quot;"/>
            <p:cNvSpPr/>
            <p:nvPr/>
          </p:nvSpPr>
          <p:spPr>
            <a:xfrm>
              <a:off x="1306683" y="358607"/>
              <a:ext cx="827024" cy="827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3200" dirty="0"/>
            </a:p>
          </p:txBody>
        </p:sp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733" y="503658"/>
              <a:ext cx="536921" cy="536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1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Plan for Your Submission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11933"/>
            <a:ext cx="1016000" cy="1016000"/>
            <a:chOff x="1212195" y="1932223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1212195" y="1932223"/>
              <a:ext cx="1016000" cy="1016000"/>
              <a:chOff x="8619527" y="416519"/>
              <a:chExt cx="1016000" cy="1016000"/>
            </a:xfrm>
          </p:grpSpPr>
          <p:sp>
            <p:nvSpPr>
              <p:cNvPr id="16" name="Oval 1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Oval 1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984" y="2205820"/>
              <a:ext cx="486418" cy="48641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797552"/>
          </a:xfrm>
        </p:spPr>
        <p:txBody>
          <a:bodyPr/>
          <a:lstStyle/>
          <a:p>
            <a:r>
              <a:rPr lang="en-US" sz="2800" dirty="0"/>
              <a:t>Identify team members</a:t>
            </a:r>
          </a:p>
          <a:p>
            <a:r>
              <a:rPr lang="en-US" sz="2800" dirty="0"/>
              <a:t>Verify registrations are in place and active</a:t>
            </a:r>
          </a:p>
          <a:p>
            <a:r>
              <a:rPr lang="en-US" sz="2800" dirty="0"/>
              <a:t>Choose submission method (ASSIST, Workspace, system-to-system)</a:t>
            </a:r>
          </a:p>
          <a:p>
            <a:r>
              <a:rPr lang="en-US" sz="2800" dirty="0"/>
              <a:t>Determine application preparation responsibilities</a:t>
            </a:r>
          </a:p>
          <a:p>
            <a:pPr lvl="1"/>
            <a:r>
              <a:rPr lang="en-US" sz="2400" dirty="0"/>
              <a:t>Who will – prepare budget, gather data, create attachments, do data entry</a:t>
            </a:r>
            <a:endParaRPr lang="en-US" sz="2000" dirty="0"/>
          </a:p>
          <a:p>
            <a:r>
              <a:rPr lang="en-US" sz="2800" dirty="0"/>
              <a:t>Make sure everyone is aware of process</a:t>
            </a:r>
          </a:p>
          <a:p>
            <a:pPr lvl="1"/>
            <a:r>
              <a:rPr lang="en-US" sz="2400" dirty="0"/>
              <a:t>Internal review &amp; approval process</a:t>
            </a:r>
          </a:p>
          <a:p>
            <a:pPr lvl="1"/>
            <a:r>
              <a:rPr lang="en-US" sz="2400" dirty="0"/>
              <a:t>Post-submission responsibilities</a:t>
            </a:r>
          </a:p>
          <a:p>
            <a:pPr lvl="2"/>
            <a:r>
              <a:rPr lang="en-US" dirty="0"/>
              <a:t>How to deal with errors/warnings</a:t>
            </a:r>
          </a:p>
          <a:p>
            <a:pPr lvl="2"/>
            <a:r>
              <a:rPr lang="en-US" dirty="0"/>
              <a:t>Who will verify application in eRA Commons?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15000" y="6147252"/>
            <a:ext cx="6172200" cy="523214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cs typeface="Arial" charset="0"/>
              </a:rPr>
              <a:t>Make a plan before you need one!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959183"/>
            <a:ext cx="2520319" cy="2520319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3336"/>
            <a:ext cx="1566673" cy="23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Initiate Application</a:t>
            </a:r>
          </a:p>
        </p:txBody>
      </p:sp>
      <p:grpSp>
        <p:nvGrpSpPr>
          <p:cNvPr id="15" name="Group 14" title="&quot;&quot;"/>
          <p:cNvGrpSpPr/>
          <p:nvPr/>
        </p:nvGrpSpPr>
        <p:grpSpPr>
          <a:xfrm>
            <a:off x="402167" y="211568"/>
            <a:ext cx="1016000" cy="1016000"/>
            <a:chOff x="402167" y="278548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57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 application form package is posted with each FOA and accessed using your chosen submission method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Login to your submission system and initiate your application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600" dirty="0"/>
          </a:p>
        </p:txBody>
      </p:sp>
      <p:graphicFrame>
        <p:nvGraphicFramePr>
          <p:cNvPr id="13" name="Table 12" title="Initiate application actions in ASSIST and Workspace">
            <a:extLst>
              <a:ext uri="{FF2B5EF4-FFF2-40B4-BE49-F238E27FC236}">
                <a16:creationId xmlns:a16="http://schemas.microsoft.com/office/drawing/2014/main" xmlns="" id="{A2C310C1-6894-411E-94C3-57B9424DE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060468"/>
              </p:ext>
            </p:extLst>
          </p:nvPr>
        </p:nvGraphicFramePr>
        <p:xfrm>
          <a:off x="829179" y="3200400"/>
          <a:ext cx="10134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xmlns="" val="916993608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xmlns="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/>
                        <a:t>Initiate 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Create Workspace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ows links to application guide and table of contents" title="excerpt from PA-16-1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2" y="1600940"/>
            <a:ext cx="8868208" cy="48145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 Application – ASSIST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042" y="1299162"/>
            <a:ext cx="3254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FOA in NIH Guide…</a:t>
            </a:r>
          </a:p>
        </p:txBody>
      </p:sp>
      <p:pic>
        <p:nvPicPr>
          <p:cNvPr id="8" name="Picture 3" title="ASSIST Login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09" y="1508127"/>
            <a:ext cx="6858000" cy="5197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692400" y="4267200"/>
            <a:ext cx="2313709" cy="1422966"/>
          </a:xfrm>
          <a:prstGeom prst="wedgeRoundRectCallout">
            <a:avLst>
              <a:gd name="adj1" fmla="val 61231"/>
              <a:gd name="adj2" fmla="val -20763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Login with eRA Commons Username &amp; Password</a:t>
            </a:r>
          </a:p>
        </p:txBody>
      </p:sp>
      <p:sp>
        <p:nvSpPr>
          <p:cNvPr id="10" name="Oval 9" title="&quot;&quot;"/>
          <p:cNvSpPr/>
          <p:nvPr/>
        </p:nvSpPr>
        <p:spPr>
          <a:xfrm>
            <a:off x="168234" y="2748190"/>
            <a:ext cx="2346366" cy="4885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 title="&quot;&quot;"/>
          <p:cNvCxnSpPr>
            <a:stCxn id="10" idx="6"/>
          </p:cNvCxnSpPr>
          <p:nvPr/>
        </p:nvCxnSpPr>
        <p:spPr>
          <a:xfrm>
            <a:off x="2514600" y="2992461"/>
            <a:ext cx="2971800" cy="5127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 title="&quot;&quot;"/>
          <p:cNvGrpSpPr/>
          <p:nvPr/>
        </p:nvGrpSpPr>
        <p:grpSpPr>
          <a:xfrm>
            <a:off x="402167" y="211568"/>
            <a:ext cx="1016000" cy="1016000"/>
            <a:chOff x="402167" y="278548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title="ASSIST Welcome Screen with options to Search for application or Initiate Applic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86" y="1533090"/>
            <a:ext cx="11025162" cy="4627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 Welcome Screen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5689600" y="5940425"/>
            <a:ext cx="8128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79186" y="3847088"/>
            <a:ext cx="1713720" cy="685800"/>
          </a:xfrm>
          <a:prstGeom prst="wedgeRoundRectCallout">
            <a:avLst>
              <a:gd name="adj1" fmla="val 49788"/>
              <a:gd name="adj2" fmla="val 23694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Application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79186" y="5453988"/>
            <a:ext cx="1825232" cy="707099"/>
          </a:xfrm>
          <a:prstGeom prst="wedgeRoundRectCallout">
            <a:avLst>
              <a:gd name="adj1" fmla="val 49788"/>
              <a:gd name="adj2" fmla="val 20860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Application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10793000" y="230276"/>
            <a:ext cx="1016000" cy="1016000"/>
            <a:chOff x="402167" y="278548"/>
            <a:chExt cx="1016000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8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ASSIST Initiate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1" y="0"/>
            <a:ext cx="1206533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9363" y="6416675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Rounded Rectangular Callout 6" descr="Call-out box that indicates that clicking on the question mark icon brings you to ASSIST help." title="Explanation for question mark icon"/>
          <p:cNvSpPr/>
          <p:nvPr/>
        </p:nvSpPr>
        <p:spPr>
          <a:xfrm>
            <a:off x="10019338" y="1442388"/>
            <a:ext cx="2093035" cy="1642153"/>
          </a:xfrm>
          <a:prstGeom prst="wedgeRoundRectCallout">
            <a:avLst>
              <a:gd name="adj1" fmla="val -59415"/>
              <a:gd name="adj2" fmla="val 19048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FOA information pulled from Grants.gov</a:t>
            </a:r>
          </a:p>
        </p:txBody>
      </p:sp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6121401" y="4495799"/>
            <a:ext cx="3200400" cy="573165"/>
          </a:xfrm>
          <a:prstGeom prst="wedgeRoundRectCallout">
            <a:avLst>
              <a:gd name="adj1" fmla="val -66376"/>
              <a:gd name="adj2" fmla="val 26155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Project Title</a:t>
            </a:r>
          </a:p>
        </p:txBody>
      </p:sp>
      <p:sp>
        <p:nvSpPr>
          <p:cNvPr id="9" name="Rounded Rectangular Callout 8" descr="Call-out box that indicates that clicking on the question mark icon brings you to ASSIST help." title="Explanation for question mark icon"/>
          <p:cNvSpPr/>
          <p:nvPr/>
        </p:nvSpPr>
        <p:spPr>
          <a:xfrm>
            <a:off x="6059055" y="5254118"/>
            <a:ext cx="5940173" cy="685800"/>
          </a:xfrm>
          <a:prstGeom prst="wedgeRoundRectCallout">
            <a:avLst>
              <a:gd name="adj1" fmla="val -60710"/>
              <a:gd name="adj2" fmla="val 18181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Drop-down list of organizations affiliated with your eRA Commons account</a:t>
            </a:r>
          </a:p>
        </p:txBody>
      </p:sp>
      <p:sp>
        <p:nvSpPr>
          <p:cNvPr id="10" name="Rounded Rectangular Callout 9" descr="Call-out box that indicates that clicking on the question mark icon brings you to ASSIST help." title="Explanation for question mark icon"/>
          <p:cNvSpPr/>
          <p:nvPr/>
        </p:nvSpPr>
        <p:spPr>
          <a:xfrm>
            <a:off x="6096000" y="6090800"/>
            <a:ext cx="4346576" cy="679889"/>
          </a:xfrm>
          <a:prstGeom prst="wedgeRoundRectCallout">
            <a:avLst>
              <a:gd name="adj1" fmla="val -58626"/>
              <a:gd name="adj2" fmla="val -35674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Data pre-populated from organization selection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2" y="121873"/>
            <a:ext cx="2870198" cy="854869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ASSIST Initiate Screen</a:t>
            </a:r>
            <a:endParaRPr lang="en-US" dirty="0"/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10917767" y="24231"/>
            <a:ext cx="1016000" cy="1016000"/>
            <a:chOff x="402167" y="278548"/>
            <a:chExt cx="1016000" cy="10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3" name="Picture 12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8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38409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Grants &amp; Funding</a:t>
            </a:r>
          </a:p>
        </p:txBody>
      </p:sp>
      <p:pic>
        <p:nvPicPr>
          <p:cNvPr id="5" name="Picture 4" title="grants.nih.gov website hom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3" y="-76200"/>
            <a:ext cx="12192000" cy="6331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3652" y="6407888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 tooltip="NIH Grants site"/>
              </a:rPr>
              <a:t>https://grants.nih.gov</a:t>
            </a:r>
            <a:r>
              <a:rPr lang="en-US" dirty="0"/>
              <a:t> </a:t>
            </a:r>
          </a:p>
        </p:txBody>
      </p:sp>
      <p:sp>
        <p:nvSpPr>
          <p:cNvPr id="7" name="Oval 6" title="&quot;&quot;"/>
          <p:cNvSpPr/>
          <p:nvPr/>
        </p:nvSpPr>
        <p:spPr>
          <a:xfrm>
            <a:off x="7113033" y="1600200"/>
            <a:ext cx="2299201" cy="7125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/>
              </a:solidFill>
              <a:latin typeface="Helvetica"/>
            </a:endParaRPr>
          </a:p>
        </p:txBody>
      </p:sp>
      <p:sp>
        <p:nvSpPr>
          <p:cNvPr id="9" name="Rounded Rectangular Callout 8" descr="How to Apply- Application Guide&#10;"/>
          <p:cNvSpPr/>
          <p:nvPr/>
        </p:nvSpPr>
        <p:spPr>
          <a:xfrm>
            <a:off x="7078067" y="2598041"/>
            <a:ext cx="4668333" cy="1124008"/>
          </a:xfrm>
          <a:prstGeom prst="wedgeRoundRectCallout">
            <a:avLst>
              <a:gd name="adj1" fmla="val -21298"/>
              <a:gd name="adj2" fmla="val -8203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How to Apply- Application Guide</a:t>
            </a:r>
          </a:p>
        </p:txBody>
      </p:sp>
    </p:spTree>
    <p:extLst>
      <p:ext uri="{BB962C8B-B14F-4D97-AF65-F5344CB8AC3E}">
        <p14:creationId xmlns:p14="http://schemas.microsoft.com/office/powerpoint/2010/main" val="11358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title="portion of initiation screen showing SAM date and PD/PI inf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1694"/>
            <a:ext cx="7715250" cy="3800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745" y="-13138"/>
            <a:ext cx="2942167" cy="1154597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Initiate –</a:t>
            </a:r>
            <a:br>
              <a:rPr lang="en-US" dirty="0"/>
            </a:br>
            <a:r>
              <a:rPr lang="en-US" dirty="0"/>
              <a:t>Pre-population</a:t>
            </a:r>
          </a:p>
        </p:txBody>
      </p:sp>
      <p:pic>
        <p:nvPicPr>
          <p:cNvPr id="5" name="Picture 2" title="pop-up to collect eRA Commons username to auto-polulate PD/PI 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44" y="2645688"/>
            <a:ext cx="4720256" cy="182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 descr="Call-out box that indicates that clicking on the question mark icon brings you to ASSIST help." title="Explanation for question mark icon"/>
          <p:cNvSpPr/>
          <p:nvPr/>
        </p:nvSpPr>
        <p:spPr>
          <a:xfrm>
            <a:off x="6913115" y="1230135"/>
            <a:ext cx="4724400" cy="841905"/>
          </a:xfrm>
          <a:prstGeom prst="wedgeRoundRectCallout">
            <a:avLst>
              <a:gd name="adj1" fmla="val -71957"/>
              <a:gd name="adj2" fmla="val -36361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Visibility to SAM registration expiration date &amp; details</a:t>
            </a:r>
          </a:p>
        </p:txBody>
      </p:sp>
      <p:pic>
        <p:nvPicPr>
          <p:cNvPr id="7" name="Picture 4" title="PD/PI info completed based on provided eRA Commons usern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05" y="4552331"/>
            <a:ext cx="4800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7168536" y="2174683"/>
            <a:ext cx="3453677" cy="1933030"/>
          </a:xfrm>
          <a:prstGeom prst="wedgeRoundRectCallout">
            <a:avLst>
              <a:gd name="adj1" fmla="val -59234"/>
              <a:gd name="adj2" fmla="val -30957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Can manually enter PD/PI information or provide eRA Commons username to auto-populate</a:t>
            </a:r>
          </a:p>
        </p:txBody>
      </p:sp>
      <p:sp>
        <p:nvSpPr>
          <p:cNvPr id="9" name="Oval 8" title="&quot;&quot;"/>
          <p:cNvSpPr/>
          <p:nvPr/>
        </p:nvSpPr>
        <p:spPr>
          <a:xfrm>
            <a:off x="3766021" y="2030307"/>
            <a:ext cx="2391218" cy="288753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 title="&quot;&quot;"/>
          <p:cNvCxnSpPr/>
          <p:nvPr/>
        </p:nvCxnSpPr>
        <p:spPr>
          <a:xfrm>
            <a:off x="4677915" y="2314312"/>
            <a:ext cx="17015" cy="45233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title="&quot;&quot;"/>
          <p:cNvSpPr/>
          <p:nvPr/>
        </p:nvSpPr>
        <p:spPr>
          <a:xfrm>
            <a:off x="4466330" y="3251844"/>
            <a:ext cx="990600" cy="33215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title="&quot;&quot;"/>
          <p:cNvSpPr/>
          <p:nvPr/>
        </p:nvSpPr>
        <p:spPr>
          <a:xfrm>
            <a:off x="8001000" y="6205470"/>
            <a:ext cx="1878496" cy="401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title="pop-up allowing applicant to choose employment reco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0" y="4544415"/>
            <a:ext cx="6657558" cy="150453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 title="&quot;&quot;"/>
          <p:cNvCxnSpPr/>
          <p:nvPr/>
        </p:nvCxnSpPr>
        <p:spPr>
          <a:xfrm flipH="1">
            <a:off x="3484497" y="4155422"/>
            <a:ext cx="90771" cy="36885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 descr="Call-out box that indicates that clicking on the question mark icon brings you to ASSIST help." title="Explanation for question mark icon"/>
          <p:cNvSpPr/>
          <p:nvPr/>
        </p:nvSpPr>
        <p:spPr>
          <a:xfrm>
            <a:off x="566492" y="6048949"/>
            <a:ext cx="6172200" cy="708963"/>
          </a:xfrm>
          <a:prstGeom prst="wedgeRoundRectCallout">
            <a:avLst>
              <a:gd name="adj1" fmla="val 19028"/>
              <a:gd name="adj2" fmla="val -87232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If multiple employment records, select appropriate record for application.</a:t>
            </a:r>
          </a:p>
        </p:txBody>
      </p:sp>
      <p:sp>
        <p:nvSpPr>
          <p:cNvPr id="16" name="Oval 15" title="&quot;&quot;"/>
          <p:cNvSpPr/>
          <p:nvPr/>
        </p:nvSpPr>
        <p:spPr>
          <a:xfrm>
            <a:off x="4313903" y="5277500"/>
            <a:ext cx="533400" cy="236117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 title="&quot;&quot;"/>
          <p:cNvCxnSpPr/>
          <p:nvPr/>
        </p:nvCxnSpPr>
        <p:spPr>
          <a:xfrm flipV="1">
            <a:off x="3575268" y="5694772"/>
            <a:ext cx="3358932" cy="8697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7591" y="6386549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21" name="Oval 20" title="&quot;&quot;"/>
          <p:cNvSpPr/>
          <p:nvPr/>
        </p:nvSpPr>
        <p:spPr>
          <a:xfrm>
            <a:off x="3163631" y="3823271"/>
            <a:ext cx="990600" cy="33215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 title="&quot;&quot;"/>
          <p:cNvSpPr/>
          <p:nvPr/>
        </p:nvSpPr>
        <p:spPr>
          <a:xfrm>
            <a:off x="3066222" y="5694773"/>
            <a:ext cx="533400" cy="236117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 title="&quot;&quot;"/>
          <p:cNvGrpSpPr/>
          <p:nvPr/>
        </p:nvGrpSpPr>
        <p:grpSpPr>
          <a:xfrm>
            <a:off x="10846391" y="138854"/>
            <a:ext cx="1016000" cy="1016000"/>
            <a:chOff x="402167" y="278548"/>
            <a:chExt cx="1016000" cy="1016000"/>
          </a:xfrm>
        </p:grpSpPr>
        <p:grpSp>
          <p:nvGrpSpPr>
            <p:cNvPr id="24" name="Group 23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26" name="Oval 2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Oval 2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25" name="Picture 24" title="&quot;&quot;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title="ASSIST screen showing Application Saved message recieved after initi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3" y="537300"/>
            <a:ext cx="9214130" cy="5631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033" y="1243624"/>
            <a:ext cx="2408767" cy="2337776"/>
          </a:xfrm>
        </p:spPr>
        <p:txBody>
          <a:bodyPr>
            <a:normAutofit/>
          </a:bodyPr>
          <a:lstStyle/>
          <a:p>
            <a:r>
              <a:rPr lang="en-US" dirty="0"/>
              <a:t>ASSIST application initiation complete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4343400" y="690569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Oval 8" title="&quot;&quot;"/>
          <p:cNvSpPr>
            <a:spLocks noChangeArrowheads="1"/>
          </p:cNvSpPr>
          <p:nvPr/>
        </p:nvSpPr>
        <p:spPr bwMode="auto">
          <a:xfrm>
            <a:off x="2590800" y="3353144"/>
            <a:ext cx="1586299" cy="347370"/>
          </a:xfrm>
          <a:prstGeom prst="ellipse">
            <a:avLst/>
          </a:prstGeom>
          <a:solidFill>
            <a:srgbClr val="4F81BD">
              <a:alpha val="0"/>
            </a:srgbClr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592963" y="3373127"/>
            <a:ext cx="2593081" cy="504716"/>
          </a:xfrm>
          <a:prstGeom prst="wedgeRoundRectCallout">
            <a:avLst>
              <a:gd name="adj1" fmla="val -69635"/>
              <a:gd name="adj2" fmla="val -11180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ASSIST messages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2" name="Group 11" title="&quot;&quot;"/>
          <p:cNvGrpSpPr/>
          <p:nvPr/>
        </p:nvGrpSpPr>
        <p:grpSpPr>
          <a:xfrm>
            <a:off x="10449983" y="304800"/>
            <a:ext cx="1016000" cy="1016000"/>
            <a:chOff x="402167" y="278548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5" name="Oval 14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val 15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Build Your Team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4856" y="193164"/>
            <a:ext cx="1016000" cy="1016000"/>
            <a:chOff x="402167" y="278548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15" y="469696"/>
              <a:ext cx="634100" cy="6341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Provide application access to appropriate team members</a:t>
            </a:r>
          </a:p>
          <a:p>
            <a:pPr marL="274638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274638" lvl="1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1050" dirty="0"/>
          </a:p>
          <a:p>
            <a:r>
              <a:rPr lang="en-US" sz="2400" dirty="0"/>
              <a:t>Gather eRA Commons usernames to include in your application for the following individuals </a:t>
            </a:r>
          </a:p>
          <a:p>
            <a:pPr lvl="1"/>
            <a:r>
              <a:rPr lang="en-US" sz="2000" dirty="0"/>
              <a:t>Project Director/Principal Investigators (PD/PIs)</a:t>
            </a:r>
          </a:p>
          <a:p>
            <a:pPr lvl="1"/>
            <a:r>
              <a:rPr lang="en-US" sz="2000" dirty="0"/>
              <a:t>Component leads on a multi-project application </a:t>
            </a:r>
          </a:p>
          <a:p>
            <a:pPr lvl="1"/>
            <a:r>
              <a:rPr lang="en-US" sz="2000" dirty="0"/>
              <a:t>Sponsor on a fellowship application</a:t>
            </a:r>
          </a:p>
          <a:p>
            <a:pPr lvl="1"/>
            <a:r>
              <a:rPr lang="en-US" sz="2000" dirty="0"/>
              <a:t>Candidates for diversity and re-entry supplements</a:t>
            </a:r>
          </a:p>
          <a:p>
            <a:pPr lvl="1"/>
            <a:r>
              <a:rPr lang="en-US" sz="2000" dirty="0"/>
              <a:t>Primary mentor on individual mentored career development application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 title="Build your team actions in ASSIST and Workspace">
            <a:extLst>
              <a:ext uri="{FF2B5EF4-FFF2-40B4-BE49-F238E27FC236}">
                <a16:creationId xmlns:a16="http://schemas.microsoft.com/office/drawing/2014/main" xmlns="" id="{B7512F9C-7CA3-453D-85D0-E015D7A71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2167" y="2143760"/>
          <a:ext cx="11379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0">
                  <a:extLst>
                    <a:ext uri="{9D8B030D-6E8A-4147-A177-3AD203B41FA5}">
                      <a16:colId xmlns:a16="http://schemas.microsoft.com/office/drawing/2014/main" xmlns="" val="916993608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xmlns="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eRA Commons usernames and use </a:t>
                      </a:r>
                      <a:r>
                        <a:rPr lang="en-US" sz="2400" b="1" dirty="0"/>
                        <a:t>Manage Access </a:t>
                      </a:r>
                      <a:r>
                        <a:rPr lang="en-US" sz="2400" dirty="0"/>
                        <a:t>to give folks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Grants.gov usernames and use </a:t>
                      </a:r>
                      <a:r>
                        <a:rPr lang="en-US" sz="2400" b="1" dirty="0"/>
                        <a:t>Participants</a:t>
                      </a:r>
                      <a:r>
                        <a:rPr lang="en-US" sz="2400" dirty="0"/>
                        <a:t> tab to give folks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Enter Data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3" name="Picture 12" title="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All Guidance</a:t>
            </a:r>
          </a:p>
        </p:txBody>
      </p:sp>
      <p:sp>
        <p:nvSpPr>
          <p:cNvPr id="8" name="Up Arrow 7" descr="NIH Guide notices have highest precedence, followed by funding opportunity text, and then application guide instructions." title="arrow indicating priority order"/>
          <p:cNvSpPr/>
          <p:nvPr/>
        </p:nvSpPr>
        <p:spPr>
          <a:xfrm>
            <a:off x="296870" y="2360065"/>
            <a:ext cx="693730" cy="3857855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39281" y="416828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Precedence / Importance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66800" y="2286000"/>
            <a:ext cx="4724400" cy="39319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/>
              <a:t>Notices in NIH Guide for Grants &amp; Contracts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Funding Opportunity Announcement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Section IV. Application and Submission Information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hlinkClick r:id="rId3"/>
              </a:rPr>
              <a:t>How to Apply - Application Guide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Handy Resource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Annotated form sets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 title="Research Plan page of annotated form set shows callout tips for each fie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848074"/>
            <a:ext cx="3345505" cy="35089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0386" y="6356995"/>
            <a:ext cx="67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How to Apply - Application Guide"/>
              </a:rPr>
              <a:t>https://grants.nih.gov/grants/how-to-apply-application-guide.html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75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Attachments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713464" cy="4873752"/>
          </a:xfrm>
        </p:spPr>
        <p:txBody>
          <a:bodyPr/>
          <a:lstStyle/>
          <a:p>
            <a:r>
              <a:rPr lang="en-US" sz="2400" dirty="0"/>
              <a:t>Use simple PDF-formatted files for all attachments</a:t>
            </a:r>
          </a:p>
          <a:p>
            <a:pPr lvl="1"/>
            <a:r>
              <a:rPr lang="en-US" sz="2000" dirty="0"/>
              <a:t>Disable security features such as password protection  </a:t>
            </a:r>
          </a:p>
          <a:p>
            <a:r>
              <a:rPr lang="en-US" sz="2400" dirty="0"/>
              <a:t>Filenames must be unique within the application &amp; 50 characters or less</a:t>
            </a:r>
          </a:p>
          <a:p>
            <a:r>
              <a:rPr lang="en-US" sz="2400" dirty="0"/>
              <a:t>Use meaningful filenames</a:t>
            </a:r>
          </a:p>
          <a:p>
            <a:pPr lvl="1"/>
            <a:r>
              <a:rPr lang="en-US" sz="2000" dirty="0"/>
              <a:t>If FOA specifies a filename – use it!</a:t>
            </a:r>
          </a:p>
          <a:p>
            <a:pPr lvl="1"/>
            <a:r>
              <a:rPr lang="en-US" sz="2000" dirty="0"/>
              <a:t>“Other Attachments” on R&amp;R Other Project Information form &amp; “Other Clinical Trial-related Attachments” on PHS Human Subjects and Clinical Trials Info form will use filename as a bookmark in the application image</a:t>
            </a:r>
          </a:p>
          <a:p>
            <a:r>
              <a:rPr lang="en-US" sz="2400" dirty="0"/>
              <a:t>Do not include headers or footers</a:t>
            </a:r>
          </a:p>
          <a:p>
            <a:pPr lvl="1"/>
            <a:r>
              <a:rPr lang="en-US" sz="2000" dirty="0"/>
              <a:t>Section headings as part of the text (e.g., Significance, Innovation, Approach) are encouraged</a:t>
            </a:r>
          </a:p>
          <a:p>
            <a:r>
              <a:rPr lang="en-US" sz="2400" dirty="0"/>
              <a:t>Follow guidelines for fonts and margins </a:t>
            </a:r>
          </a:p>
          <a:p>
            <a:r>
              <a:rPr lang="en-US" sz="2400" dirty="0"/>
              <a:t>Follow specified page limits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https://grants.nih.gov/grants/how-to-apply-application-guide/format-and-write/format-attachments.htm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74" y="171878"/>
            <a:ext cx="1971675" cy="1971675"/>
          </a:xfrm>
          <a:prstGeom prst="rect">
            <a:avLst/>
          </a:prstGeom>
        </p:spPr>
      </p:pic>
      <p:grpSp>
        <p:nvGrpSpPr>
          <p:cNvPr id="8" name="Group 7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0" name="Picture 9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3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Page limits web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18455"/>
            <a:ext cx="6279501" cy="47061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Specified Page Limits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677" y="6324600"/>
            <a:ext cx="961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tooltip="Page Limits"/>
              </a:rPr>
              <a:t>https://grants.nih.gov/grants/how-to-apply-application-guide/format-and-write/page-limits.htm</a:t>
            </a:r>
            <a:r>
              <a:rPr lang="en-US" dirty="0"/>
              <a:t> </a:t>
            </a:r>
          </a:p>
        </p:txBody>
      </p:sp>
      <p:pic>
        <p:nvPicPr>
          <p:cNvPr id="7" name="Picture 6" title="sample opportunity with page limit exception in Section I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579134"/>
            <a:ext cx="5190412" cy="3630372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7739"/>
            <a:ext cx="2781695" cy="2350532"/>
          </a:xfrm>
          <a:prstGeom prst="rect">
            <a:avLst/>
          </a:prstGeom>
        </p:spPr>
      </p:pic>
      <p:sp>
        <p:nvSpPr>
          <p:cNvPr id="9" name="Rounded Rectangle 8" title="&quot;&quot;"/>
          <p:cNvSpPr/>
          <p:nvPr/>
        </p:nvSpPr>
        <p:spPr>
          <a:xfrm>
            <a:off x="6705600" y="5693571"/>
            <a:ext cx="5043232" cy="515935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11" name="Group 10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3" name="Oval 12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Oval 13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2" name="Picture 11" title="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5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Text fields support plain text with limited manual formatting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paragraphs, include a blank line between paragraphs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bulleted lists, start each list item on a new line with a "list item" character, such as a hyphen (-) or an asterisk (*), followed by a space and then the item text</a:t>
            </a:r>
          </a:p>
          <a:p>
            <a:pPr>
              <a:spcAft>
                <a:spcPts val="600"/>
              </a:spcAft>
            </a:pPr>
            <a:r>
              <a:rPr lang="en-US" dirty="0"/>
              <a:t>Much of your original formatting (font, bolding, bullets, subscript, superscript) will be lost when you cut and paste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Take advantage of application preview features if your submission method supports them</a:t>
            </a:r>
          </a:p>
          <a:p>
            <a:pPr>
              <a:spcAft>
                <a:spcPts val="600"/>
              </a:spcAft>
            </a:pPr>
            <a:r>
              <a:rPr lang="en-US" dirty="0"/>
              <a:t>Check application form instructions for character limits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Spaces and punctuation count against the limit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6377709"/>
            <a:ext cx="104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Rules for text fields"/>
              </a:rPr>
              <a:t>https://grants.nih.gov/grants/how-to-apply-application-guide/format-and-write/rules-for-text-fields.htm</a:t>
            </a:r>
            <a:r>
              <a:rPr lang="en-US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85" y="0"/>
            <a:ext cx="2267215" cy="2519127"/>
          </a:xfrm>
          <a:prstGeom prst="rect">
            <a:avLst/>
          </a:prstGeom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5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Format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 err="1"/>
              <a:t>Biosketch</a:t>
            </a:r>
            <a:r>
              <a:rPr lang="en-US" dirty="0"/>
              <a:t> Format Pages, Instructions and Samples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2" tooltip="biosketch format pages, instructions and samples"/>
              </a:rPr>
              <a:t>https://grants.nih.gov/grants/forms/biosketch.htm</a:t>
            </a:r>
            <a:r>
              <a:rPr lang="en-US" dirty="0"/>
              <a:t> </a:t>
            </a:r>
          </a:p>
          <a:p>
            <a:pPr>
              <a:spcAft>
                <a:spcPts val="0"/>
              </a:spcAft>
            </a:pPr>
            <a:r>
              <a:rPr lang="en-US" dirty="0"/>
              <a:t>Data Tables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3" tooltip="Data Tables"/>
              </a:rPr>
              <a:t>https://grants.nih.gov/grants/forms/data-tables.htm</a:t>
            </a:r>
            <a:r>
              <a:rPr lang="en-US" dirty="0"/>
              <a:t> </a:t>
            </a:r>
          </a:p>
          <a:p>
            <a:pPr>
              <a:spcAft>
                <a:spcPts val="0"/>
              </a:spcAft>
            </a:pPr>
            <a:r>
              <a:rPr lang="en-US" dirty="0"/>
              <a:t>More (Additional </a:t>
            </a:r>
            <a:r>
              <a:rPr lang="en-US" dirty="0" err="1"/>
              <a:t>Sr</a:t>
            </a:r>
            <a:r>
              <a:rPr lang="en-US" dirty="0"/>
              <a:t>/Key, Additional Sites, Other Support)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4" tooltip="Additional Sr/Key, Additional Sites, Other Support format pages"/>
              </a:rPr>
              <a:t>https://grants.nih.gov/grants/forms/format-pages.htm</a:t>
            </a:r>
            <a:r>
              <a:rPr lang="en-US" dirty="0"/>
              <a:t> </a:t>
            </a:r>
          </a:p>
        </p:txBody>
      </p:sp>
      <p:pic>
        <p:nvPicPr>
          <p:cNvPr id="5" name="Picture 4" title="thought bubble - &quot;I just need to fill in the blanks.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139" y="2663733"/>
            <a:ext cx="1999661" cy="2133785"/>
          </a:xfrm>
          <a:prstGeom prst="rect">
            <a:avLst/>
          </a:prstGeom>
        </p:spPr>
      </p:pic>
      <p:pic>
        <p:nvPicPr>
          <p:cNvPr id="6" name="Picture 5" title="character having a thou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31" y="4343400"/>
            <a:ext cx="1938338" cy="2819400"/>
          </a:xfrm>
          <a:prstGeom prst="rect">
            <a:avLst/>
          </a:prstGeom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5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Grantsmanship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Avoid jargon</a:t>
            </a:r>
          </a:p>
          <a:p>
            <a:pPr>
              <a:spcAft>
                <a:spcPts val="1200"/>
              </a:spcAft>
            </a:pPr>
            <a:r>
              <a:rPr lang="en-US" dirty="0"/>
              <a:t>Be focused - use a clear and concise writing style</a:t>
            </a:r>
          </a:p>
          <a:p>
            <a:pPr>
              <a:spcAft>
                <a:spcPts val="1200"/>
              </a:spcAft>
            </a:pPr>
            <a:r>
              <a:rPr lang="en-US" dirty="0"/>
              <a:t>Spell out acronyms the first time they are used in each application section/attachment and note the appropriate abbreviation in parentheses</a:t>
            </a:r>
          </a:p>
          <a:p>
            <a:pPr>
              <a:spcAft>
                <a:spcPts val="1200"/>
              </a:spcAft>
            </a:pPr>
            <a:r>
              <a:rPr lang="en-US" dirty="0"/>
              <a:t>Appeal to the reviewers and the funding ICs by using language that stresses the significance of your proposed work</a:t>
            </a:r>
          </a:p>
          <a:p>
            <a:pPr>
              <a:spcAft>
                <a:spcPts val="1200"/>
              </a:spcAft>
            </a:pPr>
            <a:r>
              <a:rPr lang="en-US" dirty="0"/>
              <a:t>Align your application with the review criteria to maximize impact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FOA Section V. Application Review Information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https://grants.nih.gov/grants/how-to-apply-application-guide/format-and-write/format-attachments.htm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28601"/>
            <a:ext cx="3505200" cy="2628900"/>
          </a:xfrm>
          <a:prstGeom prst="rect">
            <a:avLst/>
          </a:prstGeom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7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909825"/>
          </a:xfrm>
        </p:spPr>
        <p:txBody>
          <a:bodyPr>
            <a:normAutofit fontScale="90000"/>
          </a:bodyPr>
          <a:lstStyle/>
          <a:p>
            <a:r>
              <a:rPr lang="en-US" dirty="0"/>
              <a:t>New PHS Human Subjects and Clinical Trials Information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30174" y="1527048"/>
            <a:ext cx="5757025" cy="4572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Required form in most FOAs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A Walk-through of the PHS Human Subjects and Clinical Trials Information Form (</a:t>
            </a:r>
            <a:r>
              <a:rPr lang="en-US" sz="2800" dirty="0">
                <a:hlinkClick r:id="rId2" tooltip="A Walk-through of the PHS Human Subjects and Clinical Trials Information Form - video"/>
              </a:rPr>
              <a:t>video</a:t>
            </a:r>
            <a:r>
              <a:rPr lang="en-US" sz="2800" dirty="0"/>
              <a:t>, 9 mins.)</a:t>
            </a:r>
          </a:p>
          <a:p>
            <a:pPr>
              <a:spcAft>
                <a:spcPts val="1800"/>
              </a:spcAft>
            </a:pPr>
            <a:r>
              <a:rPr lang="en-US" dirty="0"/>
              <a:t>Lots of other Clinical Trial changes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hlinkClick r:id="rId3" tooltip="Clinical Trials web page"/>
              </a:rPr>
              <a:t>https://grants.nih.gov/policy/clinical-trials.htm</a:t>
            </a:r>
            <a:endParaRPr lang="en-US" sz="2800" dirty="0">
              <a:hlinkClick r:id="rId4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title="PHS Human Subjects and Clinical Trais Information for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538806"/>
            <a:ext cx="4550983" cy="47825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5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How to Apply – Application Guide</a:t>
            </a:r>
          </a:p>
        </p:txBody>
      </p:sp>
      <p:pic>
        <p:nvPicPr>
          <p:cNvPr id="6" name="Picture 5" title="How to Apply - Application Guide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4" y="0"/>
            <a:ext cx="12097252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734800" y="6399007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4" name="Rectangle 23" title="&quot;&quot;"/>
          <p:cNvSpPr/>
          <p:nvPr/>
        </p:nvSpPr>
        <p:spPr>
          <a:xfrm>
            <a:off x="152399" y="1076408"/>
            <a:ext cx="11734801" cy="151439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ed Rectangular Callout 26" title="General Application Process Information"/>
          <p:cNvSpPr/>
          <p:nvPr/>
        </p:nvSpPr>
        <p:spPr>
          <a:xfrm>
            <a:off x="2362200" y="686062"/>
            <a:ext cx="6047065" cy="39034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General Application Process Information</a:t>
            </a:r>
          </a:p>
        </p:txBody>
      </p:sp>
      <p:sp>
        <p:nvSpPr>
          <p:cNvPr id="25" name="Rectangle 24" title="&quot;&quot;"/>
          <p:cNvSpPr/>
          <p:nvPr/>
        </p:nvSpPr>
        <p:spPr>
          <a:xfrm>
            <a:off x="9398251" y="2667000"/>
            <a:ext cx="2411163" cy="4173333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ular Callout 28" title="Resources"/>
          <p:cNvSpPr/>
          <p:nvPr/>
        </p:nvSpPr>
        <p:spPr>
          <a:xfrm>
            <a:off x="10384099" y="2509464"/>
            <a:ext cx="1670707" cy="33647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Resources</a:t>
            </a:r>
          </a:p>
        </p:txBody>
      </p:sp>
      <p:sp>
        <p:nvSpPr>
          <p:cNvPr id="26" name="Rectangle 25" title="&quot;&quot;"/>
          <p:cNvSpPr/>
          <p:nvPr/>
        </p:nvSpPr>
        <p:spPr>
          <a:xfrm>
            <a:off x="152399" y="2667000"/>
            <a:ext cx="9140827" cy="417333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ounded Rectangular Callout 27" title="Form instructions"/>
          <p:cNvSpPr/>
          <p:nvPr/>
        </p:nvSpPr>
        <p:spPr>
          <a:xfrm>
            <a:off x="3124200" y="2531481"/>
            <a:ext cx="2741890" cy="388101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Form Instructions</a:t>
            </a:r>
          </a:p>
        </p:txBody>
      </p:sp>
    </p:spTree>
    <p:extLst>
      <p:ext uri="{BB962C8B-B14F-4D97-AF65-F5344CB8AC3E}">
        <p14:creationId xmlns:p14="http://schemas.microsoft.com/office/powerpoint/2010/main" val="3849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5" grpId="0" animBg="1"/>
      <p:bldP spid="29" grpId="0" animBg="1"/>
      <p:bldP spid="26" grpId="0" animBg="1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“</a:t>
            </a:r>
            <a:r>
              <a:rPr lang="en-US" dirty="0" err="1"/>
              <a:t>Gotchas</a:t>
            </a:r>
            <a:r>
              <a:rPr lang="en-US" dirty="0"/>
              <a:t>”</a:t>
            </a:r>
          </a:p>
        </p:txBody>
      </p:sp>
      <p:pic>
        <p:nvPicPr>
          <p:cNvPr id="10" name="Picture 9" title="person in tra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8" y="2761593"/>
            <a:ext cx="2847211" cy="352377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8825" y="5946818"/>
            <a:ext cx="10771716" cy="67710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800000"/>
                </a:solidFill>
                <a:cs typeface="Arial" charset="0"/>
              </a:rPr>
              <a:t>Refer to annotated form set:</a:t>
            </a:r>
          </a:p>
          <a:p>
            <a:pPr algn="ctr" eaLnBrk="1" hangingPunct="1"/>
            <a:r>
              <a:rPr lang="en-US" b="1" dirty="0">
                <a:cs typeface="Arial" charset="0"/>
                <a:hlinkClick r:id="rId3" tooltip="annotated form set"/>
              </a:rPr>
              <a:t>https://grants.nih.gov/grants/how-to-apply-application-guide/resources/annotated-form-sets.htm </a:t>
            </a:r>
            <a:endParaRPr lang="en-US" sz="1600" b="1" dirty="0">
              <a:cs typeface="Arial" charset="0"/>
            </a:endParaRPr>
          </a:p>
        </p:txBody>
      </p:sp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9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Finalize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graphicFrame>
        <p:nvGraphicFramePr>
          <p:cNvPr id="5" name="Table 4" title="Actions to finalize application in ASSIST and Workspace">
            <a:extLst>
              <a:ext uri="{FF2B5EF4-FFF2-40B4-BE49-F238E27FC236}">
                <a16:creationId xmlns:a16="http://schemas.microsoft.com/office/drawing/2014/main" xmlns="" id="{7D72694A-DCFE-43A3-B86F-76AF16018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24640"/>
              </p:ext>
            </p:extLst>
          </p:nvPr>
        </p:nvGraphicFramePr>
        <p:xfrm>
          <a:off x="452967" y="1752600"/>
          <a:ext cx="11277600" cy="451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321589258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70397524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3447728611"/>
                    </a:ext>
                  </a:extLst>
                </a:gridCol>
              </a:tblGrid>
              <a:tr h="471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0750055"/>
                  </a:ext>
                </a:extLst>
              </a:tr>
              <a:tr h="1052390">
                <a:tc>
                  <a:txBody>
                    <a:bodyPr/>
                    <a:lstStyle/>
                    <a:p>
                      <a:r>
                        <a:rPr lang="en-US" sz="2400" b="0" dirty="0"/>
                        <a:t>6a.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dirty="0"/>
                        <a:t>Run a pre-submission validation check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Validate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Preview Grantor 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3435743"/>
                  </a:ext>
                </a:extLst>
              </a:tr>
              <a:tr h="1495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6b. Generate a pre-submission image of your assembled application in the NIH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Preview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Grantor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903841"/>
                  </a:ext>
                </a:extLst>
              </a:tr>
              <a:tr h="1497621">
                <a:tc>
                  <a:txBody>
                    <a:bodyPr/>
                    <a:lstStyle/>
                    <a:p>
                      <a:r>
                        <a:rPr lang="en-US" sz="2400" b="0" dirty="0"/>
                        <a:t>6c. Take any additional steps needed to prepare for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Update Submission Status to “Ready to Submit”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 and Notify AOR (optional)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0147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7607" y="154365"/>
            <a:ext cx="11379200" cy="758825"/>
          </a:xfrm>
        </p:spPr>
        <p:txBody>
          <a:bodyPr/>
          <a:lstStyle/>
          <a:p>
            <a:r>
              <a:rPr lang="en-US" dirty="0"/>
              <a:t>ASSIST: Validate Application</a:t>
            </a:r>
          </a:p>
        </p:txBody>
      </p:sp>
      <p:grpSp>
        <p:nvGrpSpPr>
          <p:cNvPr id="12" name="Group 11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5" name="Oval 14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val 15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pic>
        <p:nvPicPr>
          <p:cNvPr id="17" name="Picture 16" title="Application Errors and Warnings Results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13190"/>
            <a:ext cx="8189244" cy="543309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8" name="Picture 2" title="Actions highligting Manage 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9" y="1779129"/>
            <a:ext cx="1838433" cy="227152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Oval 18" title="&quot;&quot;"/>
          <p:cNvSpPr/>
          <p:nvPr/>
        </p:nvSpPr>
        <p:spPr>
          <a:xfrm>
            <a:off x="812205" y="2995909"/>
            <a:ext cx="1438900" cy="370684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" name="Straight Arrow Connector 19" title="&quot;&quot;"/>
          <p:cNvCxnSpPr>
            <a:stCxn id="19" idx="5"/>
          </p:cNvCxnSpPr>
          <p:nvPr/>
        </p:nvCxnSpPr>
        <p:spPr>
          <a:xfrm>
            <a:off x="2040383" y="3312308"/>
            <a:ext cx="1209464" cy="714107"/>
          </a:xfrm>
          <a:prstGeom prst="straightConnector1">
            <a:avLst/>
          </a:prstGeom>
          <a:noFill/>
          <a:ln w="25400" cap="flat" cmpd="sng" algn="ctr">
            <a:solidFill>
              <a:srgbClr val="FF6600"/>
            </a:solidFill>
            <a:prstDash val="solid"/>
            <a:tailEnd type="arrow"/>
          </a:ln>
          <a:effectLst/>
        </p:spPr>
      </p:cxnSp>
      <p:sp>
        <p:nvSpPr>
          <p:cNvPr id="21" name="Rounded Rectangular Callout 20"/>
          <p:cNvSpPr/>
          <p:nvPr/>
        </p:nvSpPr>
        <p:spPr>
          <a:xfrm>
            <a:off x="9312556" y="2167490"/>
            <a:ext cx="2133600" cy="1494804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Errors and Warnings are displayed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5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&amp; Warnings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3200" y="2438400"/>
            <a:ext cx="8610600" cy="419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  <a:defRPr/>
            </a:pPr>
            <a:r>
              <a:rPr lang="en-US" sz="2800" dirty="0"/>
              <a:t>Errors stop application processing and must be corrected</a:t>
            </a:r>
            <a:r>
              <a:rPr lang="en-US" sz="2800" kern="0" dirty="0"/>
              <a:t> </a:t>
            </a:r>
            <a:endParaRPr lang="en-US" sz="1600" kern="0" dirty="0"/>
          </a:p>
          <a:p>
            <a:pPr lvl="1">
              <a:defRPr/>
            </a:pPr>
            <a:r>
              <a:rPr lang="en-US" sz="2800" kern="0" dirty="0"/>
              <a:t>Warnings do not stop application processing and are corrected at your discretion based on your circumstances</a:t>
            </a:r>
          </a:p>
        </p:txBody>
      </p:sp>
      <p:pic>
        <p:nvPicPr>
          <p:cNvPr id="7" name="Picture 14" descr="stop 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Yield s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10" name="Group 9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2" name="Oval 11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Oval 12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1" name="Picture 10" title="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9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ASSIST: Preview Application</a:t>
            </a:r>
          </a:p>
        </p:txBody>
      </p:sp>
      <p:grpSp>
        <p:nvGrpSpPr>
          <p:cNvPr id="14" name="Group 13" title="&quot;"/>
          <p:cNvGrpSpPr/>
          <p:nvPr/>
        </p:nvGrpSpPr>
        <p:grpSpPr>
          <a:xfrm>
            <a:off x="10876274" y="250372"/>
            <a:ext cx="1016000" cy="1016000"/>
            <a:chOff x="6801034" y="1885364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pic>
        <p:nvPicPr>
          <p:cNvPr id="19" name="Picture 18" title="Preview Applic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11582400" cy="40447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0" name="Oval 19" title="&quot;&quot;"/>
          <p:cNvSpPr/>
          <p:nvPr/>
        </p:nvSpPr>
        <p:spPr>
          <a:xfrm>
            <a:off x="685800" y="2819400"/>
            <a:ext cx="1389742" cy="35275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 title="&quot;&quot;"/>
          <p:cNvSpPr/>
          <p:nvPr/>
        </p:nvSpPr>
        <p:spPr>
          <a:xfrm>
            <a:off x="10210800" y="4225291"/>
            <a:ext cx="838200" cy="533097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 title="&quot;&quot;"/>
          <p:cNvSpPr/>
          <p:nvPr/>
        </p:nvSpPr>
        <p:spPr>
          <a:xfrm>
            <a:off x="6400800" y="4917950"/>
            <a:ext cx="1524000" cy="4572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9260424" y="3488233"/>
            <a:ext cx="2626776" cy="567046"/>
          </a:xfrm>
          <a:prstGeom prst="wedgeRoundRectCallout">
            <a:avLst>
              <a:gd name="adj1" fmla="val -4686"/>
              <a:gd name="adj2" fmla="val 108620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View last preview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3124200" y="4917950"/>
            <a:ext cx="3090096" cy="567076"/>
          </a:xfrm>
          <a:prstGeom prst="wedgeRoundRectCallout">
            <a:avLst>
              <a:gd name="adj1" fmla="val 59674"/>
              <a:gd name="adj2" fmla="val 5432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Generate new preview</a:t>
            </a:r>
          </a:p>
        </p:txBody>
      </p:sp>
    </p:spTree>
    <p:extLst>
      <p:ext uri="{BB962C8B-B14F-4D97-AF65-F5344CB8AC3E}">
        <p14:creationId xmlns:p14="http://schemas.microsoft.com/office/powerpoint/2010/main" val="42639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ASSIST: Update Submission Status</a:t>
            </a:r>
          </a:p>
        </p:txBody>
      </p:sp>
      <p:grpSp>
        <p:nvGrpSpPr>
          <p:cNvPr id="14" name="Group 13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pic>
        <p:nvPicPr>
          <p:cNvPr id="25" name="Picture 24" title="update submission status popup with status option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80" y="1397876"/>
            <a:ext cx="6050116" cy="4850524"/>
          </a:xfrm>
          <a:prstGeom prst="rect">
            <a:avLst/>
          </a:prstGeom>
        </p:spPr>
      </p:pic>
      <p:pic>
        <p:nvPicPr>
          <p:cNvPr id="26" name="Picture 25" title="ASSIST action li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7" y="1452976"/>
            <a:ext cx="2514600" cy="24860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7" name="Oval 26" title="&quot;&quot;"/>
          <p:cNvSpPr/>
          <p:nvPr/>
        </p:nvSpPr>
        <p:spPr>
          <a:xfrm>
            <a:off x="1469580" y="3399178"/>
            <a:ext cx="1766596" cy="3048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8" name="Straight Arrow Connector 27" title="&quot;&quot;"/>
          <p:cNvCxnSpPr>
            <a:stCxn id="27" idx="6"/>
          </p:cNvCxnSpPr>
          <p:nvPr/>
        </p:nvCxnSpPr>
        <p:spPr>
          <a:xfrm>
            <a:off x="3236176" y="3551578"/>
            <a:ext cx="1059476" cy="0"/>
          </a:xfrm>
          <a:prstGeom prst="straightConnector1">
            <a:avLst/>
          </a:prstGeom>
          <a:noFill/>
          <a:ln w="25400" cap="flat" cmpd="sng" algn="ctr">
            <a:solidFill>
              <a:srgbClr val="FF6600"/>
            </a:solidFill>
            <a:prstDash val="solid"/>
            <a:tailEnd type="arrow"/>
          </a:ln>
          <a:effectLst/>
        </p:spPr>
      </p:cxnSp>
      <p:sp>
        <p:nvSpPr>
          <p:cNvPr id="29" name="Oval 28" title="&quot;&quot;"/>
          <p:cNvSpPr/>
          <p:nvPr/>
        </p:nvSpPr>
        <p:spPr>
          <a:xfrm>
            <a:off x="6245650" y="2993933"/>
            <a:ext cx="1984375" cy="3810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430956" y="3246778"/>
            <a:ext cx="2160844" cy="533400"/>
          </a:xfrm>
          <a:prstGeom prst="wedgeRoundRectCallout">
            <a:avLst>
              <a:gd name="adj1" fmla="val -68954"/>
              <a:gd name="adj2" fmla="val -67705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Select status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4746180" y="3780178"/>
            <a:ext cx="3581400" cy="838200"/>
          </a:xfrm>
          <a:prstGeom prst="wedgeRoundRectCallout">
            <a:avLst>
              <a:gd name="adj1" fmla="val -27928"/>
              <a:gd name="adj2" fmla="val -50765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comment to be added to status history</a:t>
            </a:r>
          </a:p>
        </p:txBody>
      </p:sp>
    </p:spTree>
    <p:extLst>
      <p:ext uri="{BB962C8B-B14F-4D97-AF65-F5344CB8AC3E}">
        <p14:creationId xmlns:p14="http://schemas.microsoft.com/office/powerpoint/2010/main" val="356979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submission status details showing Grants.gov tracking number and timest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664672"/>
            <a:ext cx="5543346" cy="46975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7: Submit Your Application</a:t>
            </a:r>
          </a:p>
        </p:txBody>
      </p:sp>
      <p:grpSp>
        <p:nvGrpSpPr>
          <p:cNvPr id="14" name="Group 13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702302"/>
            <a:ext cx="5285738" cy="46222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Follow steps for your submission method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Only folks who hold Grants.gov credentials with the AOR (Authorized Organization Representative) role can submit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All NIH applications route through Grants.gov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Your Grants.gov timestamp</a:t>
            </a:r>
            <a:br>
              <a:rPr lang="en-US" sz="2400" dirty="0"/>
            </a:br>
            <a:r>
              <a:rPr lang="en-US" sz="2400" dirty="0"/>
              <a:t> is used to determine </a:t>
            </a:r>
            <a:br>
              <a:rPr lang="en-US" sz="2400" dirty="0"/>
            </a:br>
            <a:r>
              <a:rPr lang="en-US" sz="2400" dirty="0"/>
              <a:t>“on-time” submission</a:t>
            </a:r>
          </a:p>
        </p:txBody>
      </p:sp>
      <p:sp>
        <p:nvSpPr>
          <p:cNvPr id="6" name="Rectangle 7" title="&quot;&quot;"/>
          <p:cNvSpPr>
            <a:spLocks noChangeArrowheads="1"/>
          </p:cNvSpPr>
          <p:nvPr/>
        </p:nvSpPr>
        <p:spPr bwMode="auto">
          <a:xfrm>
            <a:off x="7696201" y="3450074"/>
            <a:ext cx="914400" cy="228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2" name="Rounded Rectangular Callout 11" title="Grants.gov Tracking #"/>
          <p:cNvSpPr/>
          <p:nvPr/>
        </p:nvSpPr>
        <p:spPr>
          <a:xfrm>
            <a:off x="8610600" y="2796641"/>
            <a:ext cx="3299780" cy="457200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Grants.gov Tracking #</a:t>
            </a:r>
          </a:p>
        </p:txBody>
      </p:sp>
      <p:sp>
        <p:nvSpPr>
          <p:cNvPr id="7" name="Rectangle 8" title="&quot;&quot;"/>
          <p:cNvSpPr>
            <a:spLocks noChangeArrowheads="1"/>
          </p:cNvSpPr>
          <p:nvPr/>
        </p:nvSpPr>
        <p:spPr bwMode="auto">
          <a:xfrm>
            <a:off x="7479189" y="4131759"/>
            <a:ext cx="1588611" cy="2116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3" name="Rounded Rectangular Callout 12" title="Date/Time Stamp – always recorded in Eastern Time"/>
          <p:cNvSpPr/>
          <p:nvPr/>
        </p:nvSpPr>
        <p:spPr>
          <a:xfrm>
            <a:off x="9211516" y="3931087"/>
            <a:ext cx="2876128" cy="1413849"/>
          </a:xfrm>
          <a:prstGeom prst="wedgeRoundRectCallout">
            <a:avLst>
              <a:gd name="adj1" fmla="val -58122"/>
              <a:gd name="adj2" fmla="val -2650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Date/Time Stamp – always recorded in Eastern Time</a:t>
            </a:r>
          </a:p>
        </p:txBody>
      </p:sp>
    </p:spTree>
    <p:extLst>
      <p:ext uri="{BB962C8B-B14F-4D97-AF65-F5344CB8AC3E}">
        <p14:creationId xmlns:p14="http://schemas.microsoft.com/office/powerpoint/2010/main" val="33370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title="application information screen showing application sent to Grants.gov mess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645435"/>
            <a:ext cx="7139244" cy="3679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title="pop-up requesting AOR credentia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3" y="1457856"/>
            <a:ext cx="4425400" cy="26962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ASSIST: Submit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4194836" y="1283931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cxnSp>
        <p:nvCxnSpPr>
          <p:cNvPr id="8" name="Straight Arrow Connector 7" title="&quot;&quot;"/>
          <p:cNvCxnSpPr>
            <a:stCxn id="9" idx="6"/>
          </p:cNvCxnSpPr>
          <p:nvPr/>
        </p:nvCxnSpPr>
        <p:spPr>
          <a:xfrm flipV="1">
            <a:off x="2541413" y="3429000"/>
            <a:ext cx="2382242" cy="4929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1474613" y="3330419"/>
            <a:ext cx="1066800" cy="295753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145038" y="1302605"/>
            <a:ext cx="5315475" cy="1131510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Applications are submitted from ASSIST to Grants.gov.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04800" y="4249649"/>
            <a:ext cx="4435244" cy="1084351"/>
          </a:xfrm>
          <a:prstGeom prst="wedgeRoundRectCallout">
            <a:avLst>
              <a:gd name="adj1" fmla="val 2784"/>
              <a:gd name="adj2" fmla="val -109620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your Grants.gov AOR credentials and click </a:t>
            </a:r>
            <a:r>
              <a:rPr lang="en-US" sz="2400" b="1" dirty="0">
                <a:solidFill>
                  <a:srgbClr val="002060"/>
                </a:solidFill>
              </a:rPr>
              <a:t>Enter.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4495800" y="3330419"/>
            <a:ext cx="7483290" cy="490949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502400" y="4517104"/>
            <a:ext cx="3952858" cy="1111761"/>
          </a:xfrm>
          <a:prstGeom prst="wedgeRoundRectCallout">
            <a:avLst>
              <a:gd name="adj1" fmla="val -26108"/>
              <a:gd name="adj2" fmla="val -91378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Message will appear indicating the application was sent to Grants.gov.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5" name="Group 14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8" name="Oval 17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Oval 18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7" name="Picture 16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79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On-time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Deadline = 5 pm local time of submitting organization on the due date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All registrations and SAM renewal must be completed before the deadline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Application must be free of all federal system-identified errors (Grants.gov &amp; eRA)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NIH’s late policy does not allow corrections after the deadline</a:t>
            </a:r>
          </a:p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NIH recommends submitting early </a:t>
            </a:r>
            <a:r>
              <a:rPr lang="en-US" sz="2400" dirty="0"/>
              <a:t>to allow time to correct any unexpected errors or submission issues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510177"/>
            <a:ext cx="2362200" cy="2362200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510177"/>
            <a:ext cx="1919288" cy="2362200"/>
          </a:xfrm>
          <a:prstGeom prst="rect">
            <a:avLst/>
          </a:prstGeom>
        </p:spPr>
      </p:pic>
      <p:grpSp>
        <p:nvGrpSpPr>
          <p:cNvPr id="8" name="Group 7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0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4000" dirty="0"/>
              <a:t>The appropriate measurement for “</a:t>
            </a:r>
            <a:r>
              <a:rPr lang="en-US" sz="4000" b="1" dirty="0">
                <a:solidFill>
                  <a:srgbClr val="FF0000"/>
                </a:solidFill>
              </a:rPr>
              <a:t>early</a:t>
            </a:r>
            <a:r>
              <a:rPr lang="en-US" sz="4000" dirty="0"/>
              <a:t>” in the context of application submission is…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Minutes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Hours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Days</a:t>
            </a:r>
          </a:p>
        </p:txBody>
      </p:sp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3" y="3926114"/>
            <a:ext cx="2063750" cy="2540000"/>
          </a:xfrm>
          <a:prstGeom prst="rect">
            <a:avLst/>
          </a:prstGeom>
        </p:spPr>
      </p:pic>
      <p:pic>
        <p:nvPicPr>
          <p:cNvPr id="12" name="Picture 11" title="picture of clock crossed out and calendar cir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01" y="3276600"/>
            <a:ext cx="2664183" cy="3176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7884" y="3853691"/>
            <a:ext cx="319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ticulate Extrabold" panose="02000503050000020004" pitchFamily="2" charset="0"/>
              </a:rPr>
              <a:t>Measure early on a calendar not a clock.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4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11353800" cy="1307642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Jumping Into the Application Process, </a:t>
            </a:r>
            <a:br>
              <a:rPr lang="en-US" dirty="0"/>
            </a:br>
            <a:r>
              <a:rPr lang="en-US" dirty="0"/>
              <a:t>Let’s Cover Some Basics</a:t>
            </a: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56384"/>
            <a:ext cx="10363200" cy="3409950"/>
          </a:xfrm>
          <a:prstGeom prst="rect">
            <a:avLst/>
          </a:prstGeom>
        </p:spPr>
      </p:pic>
      <p:sp>
        <p:nvSpPr>
          <p:cNvPr id="9" name="Rectangle 8" title="&quot;&quot;"/>
          <p:cNvSpPr/>
          <p:nvPr/>
        </p:nvSpPr>
        <p:spPr>
          <a:xfrm>
            <a:off x="838200" y="4343400"/>
            <a:ext cx="2362200" cy="19050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6" title="&quot;&quot;">
            <a:extLst>
              <a:ext uri="{FF2B5EF4-FFF2-40B4-BE49-F238E27FC236}">
                <a16:creationId xmlns:a16="http://schemas.microsoft.com/office/drawing/2014/main" xmlns="" id="{CD9C0FBF-FDA0-4432-A521-D7DAB450845B}"/>
              </a:ext>
            </a:extLst>
          </p:cNvPr>
          <p:cNvSpPr/>
          <p:nvPr/>
        </p:nvSpPr>
        <p:spPr>
          <a:xfrm rot="8190704">
            <a:off x="2580811" y="4148033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Track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7" name="Group 6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eRA Commons Status is an integral part of your submission</a:t>
            </a:r>
          </a:p>
          <a:p>
            <a:pPr lvl="1"/>
            <a:r>
              <a:rPr lang="en-US" dirty="0"/>
              <a:t>Applications that pass Grants.gov validations are picked up by eRA Commons and checked against many application guide and opportunity instructions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Authorized users can check eRA Commons Status for processing results </a:t>
            </a:r>
          </a:p>
          <a:p>
            <a:pPr lvl="1"/>
            <a:r>
              <a:rPr lang="en-US" dirty="0"/>
              <a:t>Signing Officials (SOs)</a:t>
            </a:r>
          </a:p>
          <a:p>
            <a:pPr lvl="1"/>
            <a:r>
              <a:rPr lang="en-US" dirty="0"/>
              <a:t>Administrative Officials (AOs)</a:t>
            </a:r>
          </a:p>
          <a:p>
            <a:pPr lvl="1"/>
            <a:r>
              <a:rPr lang="en-US" dirty="0"/>
              <a:t>Principal Investigators (PIs)</a:t>
            </a:r>
          </a:p>
          <a:p>
            <a:pPr lvl="1"/>
            <a:r>
              <a:rPr lang="en-US" dirty="0"/>
              <a:t>Delegated Assistants (ASSTs)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E-mail notifications sent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715130"/>
            <a:ext cx="1524000" cy="954024"/>
          </a:xfrm>
          <a:prstGeom prst="rect">
            <a:avLst/>
          </a:prstGeom>
        </p:spPr>
      </p:pic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240979"/>
            <a:ext cx="1524000" cy="954024"/>
          </a:xfrm>
          <a:prstGeom prst="rect">
            <a:avLst/>
          </a:prstGeom>
        </p:spPr>
      </p:pic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51576"/>
            <a:ext cx="1524000" cy="954024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229744"/>
            <a:ext cx="1524000" cy="9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759" y="228601"/>
            <a:ext cx="10685608" cy="758825"/>
          </a:xfrm>
        </p:spPr>
        <p:txBody>
          <a:bodyPr/>
          <a:lstStyle/>
          <a:p>
            <a:r>
              <a:rPr lang="en-US" dirty="0"/>
              <a:t>Email is Unreliable – Proactively Track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Many email notifications are sent throughout the process</a:t>
            </a:r>
            <a:br>
              <a:rPr lang="en-US" dirty="0"/>
            </a:br>
            <a:endParaRPr lang="en-US" sz="200" dirty="0"/>
          </a:p>
          <a:p>
            <a:pPr lvl="1">
              <a:spcAft>
                <a:spcPts val="1200"/>
              </a:spcAft>
            </a:pPr>
            <a:r>
              <a:rPr lang="en-US" dirty="0"/>
              <a:t>DO NOT depend solely on email notifications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It is YOUR responsibility to proactively check your application status in eRA Commons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Grants.gov notifications go to email address associated with the submitting AOR’s Grants.gov account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eRA notifications go to the three email addresses on the SF424 (R&amp;R)</a:t>
            </a:r>
            <a:br>
              <a:rPr lang="en-US" dirty="0"/>
            </a:br>
            <a:r>
              <a:rPr lang="en-US" dirty="0"/>
              <a:t>form submitted with the application (contact, PD/PI, AOR)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876800"/>
            <a:ext cx="2672974" cy="1891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D6F7A5-FB27-400B-AFD0-93F1CECB3611}"/>
              </a:ext>
            </a:extLst>
          </p:cNvPr>
          <p:cNvSpPr/>
          <p:nvPr/>
        </p:nvSpPr>
        <p:spPr>
          <a:xfrm>
            <a:off x="273843" y="6353175"/>
            <a:ext cx="11765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 tooltip="Grants.gov and NIH email notifications"/>
              </a:rPr>
              <a:t>https://grants.nih.gov/grants/how-to-apply-application-guide/submission-process/submit-track-view/email_notifications.htm</a:t>
            </a:r>
            <a:r>
              <a:rPr lang="en-US" sz="1600" dirty="0"/>
              <a:t> 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14" name="Group 13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6" name="Oval 1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Oval 1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5" name="Picture 14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Checks (Validations)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We </a:t>
            </a:r>
            <a:r>
              <a:rPr lang="en-US" sz="3200" i="1" dirty="0"/>
              <a:t>really</a:t>
            </a:r>
            <a:r>
              <a:rPr lang="en-US" sz="3200" dirty="0"/>
              <a:t> care about the details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Multiple levels of application checks for completeness</a:t>
            </a:r>
          </a:p>
          <a:p>
            <a:pPr lvl="1"/>
            <a:r>
              <a:rPr lang="en-US" sz="2800" dirty="0"/>
              <a:t>Grants.gov</a:t>
            </a:r>
          </a:p>
          <a:p>
            <a:pPr lvl="1"/>
            <a:r>
              <a:rPr lang="en-US" sz="2800" dirty="0"/>
              <a:t>eRA systems</a:t>
            </a:r>
          </a:p>
          <a:p>
            <a:pPr lvl="1"/>
            <a:r>
              <a:rPr lang="en-US" sz="2800" dirty="0"/>
              <a:t>Agency staff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9905" y="6396336"/>
            <a:ext cx="8735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 tooltip="check your application page"/>
              </a:rPr>
              <a:t>https://grants.nih.gov/grants/how-to-apply-application-guide/submission-process/check-your-application.htm</a:t>
            </a:r>
            <a:r>
              <a:rPr lang="en-US" sz="1400" dirty="0"/>
              <a:t> </a:t>
            </a:r>
          </a:p>
        </p:txBody>
      </p:sp>
      <p:grpSp>
        <p:nvGrpSpPr>
          <p:cNvPr id="16" name="Group 15" title="&quot;&quot;"/>
          <p:cNvGrpSpPr/>
          <p:nvPr/>
        </p:nvGrpSpPr>
        <p:grpSpPr>
          <a:xfrm>
            <a:off x="3823716" y="3389598"/>
            <a:ext cx="4495800" cy="3248216"/>
            <a:chOff x="3733800" y="3354965"/>
            <a:chExt cx="4495800" cy="3248216"/>
          </a:xfrm>
        </p:grpSpPr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354965"/>
              <a:ext cx="4495800" cy="3248216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3891">
              <a:off x="3988041" y="3656227"/>
              <a:ext cx="933450" cy="313640"/>
            </a:xfrm>
            <a:prstGeom prst="rect">
              <a:avLst/>
            </a:prstGeom>
          </p:spPr>
        </p:pic>
        <p:pic>
          <p:nvPicPr>
            <p:cNvPr id="11" name="Picture 2" descr="Logo of and Link to Electronic Research Administration eRA Comm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865" y="3515539"/>
              <a:ext cx="1108429" cy="182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title="NIH logo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2673">
              <a:off x="6628755" y="3748092"/>
              <a:ext cx="950980" cy="1468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277272">
              <a:off x="4117419" y="398884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Check!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4074" y="3762875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haroni" panose="02010803020104030203" pitchFamily="2" charset="-79"/>
                  <a:ea typeface="Batang" panose="02030600000101010101" pitchFamily="18" charset="-127"/>
                  <a:cs typeface="Aharoni" panose="02010803020104030203" pitchFamily="2" charset="-79"/>
                </a:rPr>
                <a:t>Check!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302861">
              <a:off x="6669501" y="3947541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rticulate Narrow" panose="02000506040000020004" pitchFamily="2" charset="0"/>
                </a:rPr>
                <a:t>Check!</a:t>
              </a:r>
            </a:p>
          </p:txBody>
        </p:sp>
      </p:grpSp>
      <p:grpSp>
        <p:nvGrpSpPr>
          <p:cNvPr id="17" name="Group 1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18" name="Group 1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20" name="Oval 1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Oval 2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9" name="Picture 18" title="&quot;&quot;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5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Validations</a:t>
            </a:r>
          </a:p>
        </p:txBody>
      </p:sp>
      <p:sp>
        <p:nvSpPr>
          <p:cNvPr id="6" name="Rectangle 5" title="table of Grants.gov, eRA and Agency sample validations"/>
          <p:cNvSpPr/>
          <p:nvPr/>
        </p:nvSpPr>
        <p:spPr>
          <a:xfrm>
            <a:off x="203200" y="1304925"/>
            <a:ext cx="11777133" cy="81331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02337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133600"/>
            <a:ext cx="3864864" cy="3931920"/>
          </a:xfrm>
        </p:spPr>
        <p:txBody>
          <a:bodyPr/>
          <a:lstStyle/>
          <a:p>
            <a:r>
              <a:rPr lang="en-US" sz="2000" dirty="0"/>
              <a:t>Active System for Award Management (SAM) registration</a:t>
            </a:r>
          </a:p>
          <a:p>
            <a:r>
              <a:rPr lang="en-US" sz="2000" dirty="0"/>
              <a:t>Submitter has AOR role for DUNS on application</a:t>
            </a:r>
          </a:p>
          <a:p>
            <a:r>
              <a:rPr lang="en-US" sz="2000" dirty="0"/>
              <a:t>Submission made to active opportunity and application package</a:t>
            </a:r>
          </a:p>
          <a:p>
            <a:r>
              <a:rPr lang="en-US" sz="2000" dirty="0"/>
              <a:t>Virus check</a:t>
            </a:r>
          </a:p>
          <a:p>
            <a:r>
              <a:rPr lang="en-US" sz="2000" dirty="0"/>
              <a:t>Filenames include only appropriate characters</a:t>
            </a:r>
          </a:p>
          <a:p>
            <a:endParaRPr lang="en-US" dirty="0"/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20941"/>
            <a:ext cx="1665816" cy="559715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157472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eRA Systems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983736" y="2140688"/>
            <a:ext cx="4017263" cy="44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Fields required by agency, but not required federal-wide</a:t>
            </a:r>
          </a:p>
          <a:p>
            <a:pPr lvl="1"/>
            <a:r>
              <a:rPr lang="en-US" sz="1800" dirty="0"/>
              <a:t>R&amp;R </a:t>
            </a:r>
            <a:r>
              <a:rPr lang="en-US" sz="1800" dirty="0" err="1"/>
              <a:t>Sr</a:t>
            </a:r>
            <a:r>
              <a:rPr lang="en-US" sz="1800" dirty="0"/>
              <a:t>/Key form</a:t>
            </a:r>
          </a:p>
          <a:p>
            <a:pPr lvl="2"/>
            <a:r>
              <a:rPr lang="en-US" sz="1600" dirty="0"/>
              <a:t>Credential for PD/PIs</a:t>
            </a:r>
          </a:p>
          <a:p>
            <a:pPr lvl="2"/>
            <a:r>
              <a:rPr lang="en-US" sz="1600" dirty="0"/>
              <a:t>Organization name for all </a:t>
            </a:r>
            <a:r>
              <a:rPr lang="en-US" sz="1600" dirty="0" err="1"/>
              <a:t>sr</a:t>
            </a:r>
            <a:r>
              <a:rPr lang="en-US" sz="1600" dirty="0"/>
              <a:t>/key</a:t>
            </a:r>
          </a:p>
          <a:p>
            <a:pPr lvl="2"/>
            <a:r>
              <a:rPr lang="en-US" sz="1600" dirty="0" err="1"/>
              <a:t>Biosketch</a:t>
            </a:r>
            <a:r>
              <a:rPr lang="en-US" sz="1600" dirty="0"/>
              <a:t> for all </a:t>
            </a:r>
            <a:r>
              <a:rPr lang="en-US" sz="1600" dirty="0" err="1"/>
              <a:t>sr</a:t>
            </a:r>
            <a:r>
              <a:rPr lang="en-US" sz="1600" dirty="0"/>
              <a:t>/key </a:t>
            </a:r>
          </a:p>
          <a:p>
            <a:pPr lvl="1"/>
            <a:r>
              <a:rPr lang="en-US" sz="1800" dirty="0"/>
              <a:t>Performance Site form</a:t>
            </a:r>
          </a:p>
          <a:p>
            <a:pPr lvl="2"/>
            <a:r>
              <a:rPr lang="en-US" sz="1600" dirty="0"/>
              <a:t>DUNS for primary site</a:t>
            </a:r>
          </a:p>
          <a:p>
            <a:r>
              <a:rPr lang="en-US" sz="2000" dirty="0"/>
              <a:t>Attachments in PDF format </a:t>
            </a:r>
          </a:p>
          <a:p>
            <a:r>
              <a:rPr lang="en-US" sz="2000" dirty="0"/>
              <a:t>Adherence to page limits in our </a:t>
            </a:r>
            <a:r>
              <a:rPr lang="en-US" sz="2000" dirty="0">
                <a:hlinkClick r:id="rId3"/>
              </a:rPr>
              <a:t>Table of Page Limits</a:t>
            </a:r>
            <a:r>
              <a:rPr lang="en-US" sz="2000" dirty="0"/>
              <a:t> </a:t>
            </a:r>
          </a:p>
          <a:p>
            <a:r>
              <a:rPr lang="en-US" sz="2000" dirty="0"/>
              <a:t>All appropriate attachments included</a:t>
            </a:r>
          </a:p>
          <a:p>
            <a:endParaRPr lang="en-US" dirty="0"/>
          </a:p>
        </p:txBody>
      </p:sp>
      <p:pic>
        <p:nvPicPr>
          <p:cNvPr id="16" name="Picture 2" descr="Logo of and Link to Electronic Research Administration eRA Comm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03" y="6324601"/>
            <a:ext cx="277732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7848600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Agency Staff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8098536" y="2133600"/>
            <a:ext cx="3864864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Fit with NIH/Institute mission</a:t>
            </a:r>
          </a:p>
          <a:p>
            <a:r>
              <a:rPr lang="en-US" sz="2000" dirty="0"/>
              <a:t>Eligibility</a:t>
            </a:r>
          </a:p>
          <a:p>
            <a:r>
              <a:rPr lang="en-US" sz="2000" dirty="0"/>
              <a:t>“Overstuffing” </a:t>
            </a:r>
          </a:p>
          <a:p>
            <a:r>
              <a:rPr lang="en-US" sz="2000" dirty="0"/>
              <a:t>On-time submission</a:t>
            </a:r>
          </a:p>
          <a:p>
            <a:r>
              <a:rPr lang="en-US" sz="2000" dirty="0"/>
              <a:t>Adherence to funding opportunity announcement specific instructions </a:t>
            </a:r>
          </a:p>
          <a:p>
            <a:r>
              <a:rPr lang="en-US" sz="2000" dirty="0"/>
              <a:t>Font and margin guidelines</a:t>
            </a:r>
          </a:p>
          <a:p>
            <a:r>
              <a:rPr lang="en-US" sz="2000" dirty="0"/>
              <a:t>Simultaneous review of essentially same application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17" name="Picture 16" title="NIH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05" y="6345864"/>
            <a:ext cx="2415362" cy="372934"/>
          </a:xfrm>
          <a:prstGeom prst="rect">
            <a:avLst/>
          </a:prstGeom>
        </p:spPr>
      </p:pic>
      <p:sp>
        <p:nvSpPr>
          <p:cNvPr id="13" name="Straight Connector 12" title="&quot;&quot;"/>
          <p:cNvSpPr>
            <a:spLocks noChangeShapeType="1"/>
          </p:cNvSpPr>
          <p:nvPr/>
        </p:nvSpPr>
        <p:spPr bwMode="auto">
          <a:xfrm flipV="1">
            <a:off x="38862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 title="&quot;&quot;"/>
          <p:cNvSpPr>
            <a:spLocks noChangeShapeType="1"/>
          </p:cNvSpPr>
          <p:nvPr/>
        </p:nvSpPr>
        <p:spPr bwMode="auto">
          <a:xfrm flipV="1">
            <a:off x="80010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5664200" y="990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5757503" y="1090356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19" name="Oval 18" title="&quot;&quot;"/>
          <p:cNvSpPr/>
          <p:nvPr/>
        </p:nvSpPr>
        <p:spPr>
          <a:xfrm>
            <a:off x="5791199" y="1130301"/>
            <a:ext cx="565147" cy="393699"/>
          </a:xfrm>
          <a:prstGeom prst="ellipse">
            <a:avLst/>
          </a:prstGeom>
          <a:noFill/>
          <a:ln w="15875">
            <a:solidFill>
              <a:srgbClr val="66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20" name="Group 19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22" name="Oval 21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Oval 22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21" name="Picture 20" title="&quot;&quot;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7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228601"/>
            <a:ext cx="8689975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Assembled &amp; Posted in eRA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an error-free application is received by NIH, the eRA system will:</a:t>
            </a:r>
          </a:p>
          <a:p>
            <a:pPr lvl="1"/>
            <a:r>
              <a:rPr lang="en-US" dirty="0"/>
              <a:t>Assemble the grant application image</a:t>
            </a:r>
          </a:p>
          <a:p>
            <a:pPr lvl="1"/>
            <a:r>
              <a:rPr lang="en-US" dirty="0"/>
              <a:t>Insert headers (PI name) and footers (page numbers) on all pages</a:t>
            </a:r>
          </a:p>
          <a:p>
            <a:pPr lvl="1"/>
            <a:r>
              <a:rPr lang="en-US" dirty="0"/>
              <a:t>Generate Table of Contents and bookmark important sections</a:t>
            </a:r>
          </a:p>
          <a:p>
            <a:pPr lvl="1"/>
            <a:r>
              <a:rPr lang="en-US" dirty="0"/>
              <a:t>Post the assembled application image in the PD/PI’s eRA Commons account</a:t>
            </a:r>
          </a:p>
          <a:p>
            <a:pPr lvl="1"/>
            <a:r>
              <a:rPr lang="en-US" dirty="0"/>
              <a:t>Send notifications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657600"/>
            <a:ext cx="3863175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0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Application Image (e-Application)</a:t>
            </a:r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6608233" cy="4562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6813" y="1674106"/>
            <a:ext cx="49632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6699"/>
                </a:solidFill>
                <a:latin typeface="+mn-lt"/>
              </a:rPr>
              <a:t>The e-Application in eRA Commons is the same document seen by NIH staff and reviewers. </a:t>
            </a:r>
          </a:p>
          <a:p>
            <a:endParaRPr lang="en-US" sz="2800" dirty="0">
              <a:solidFill>
                <a:srgbClr val="336699"/>
              </a:solidFill>
              <a:latin typeface="+mn-lt"/>
            </a:endParaRPr>
          </a:p>
          <a:p>
            <a:r>
              <a:rPr lang="en-US" sz="2800" dirty="0">
                <a:solidFill>
                  <a:srgbClr val="336699"/>
                </a:solidFill>
                <a:latin typeface="+mn-lt"/>
              </a:rPr>
              <a:t>e-Application does NOT include: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6699"/>
                </a:solidFill>
                <a:latin typeface="+mn-lt"/>
              </a:rPr>
              <a:t>Cover Letter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6699"/>
                </a:solidFill>
                <a:latin typeface="+mn-lt"/>
              </a:rPr>
              <a:t>Appendices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6699"/>
                </a:solidFill>
                <a:latin typeface="+mn-lt"/>
              </a:rPr>
              <a:t>Assignment Request form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00554"/>
            <a:ext cx="2357246" cy="2357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8151" y="6346198"/>
            <a:ext cx="1027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Tip: If you can’t view it, we can’t review it! (video) - </a:t>
            </a:r>
            <a:r>
              <a:rPr lang="en-US" dirty="0">
                <a:hlinkClick r:id="rId4" tooltip="If you can’t view it, we can’t review it! (video) "/>
              </a:rPr>
              <a:t>https://www.youtube.com/watch?v=fb5kjM8fIeU</a:t>
            </a:r>
            <a:r>
              <a:rPr lang="en-US" dirty="0"/>
              <a:t>  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966" y="228601"/>
            <a:ext cx="1395128" cy="981240"/>
          </a:xfrm>
          <a:prstGeom prst="rect">
            <a:avLst/>
          </a:prstGeom>
        </p:spPr>
      </p:pic>
      <p:grpSp>
        <p:nvGrpSpPr>
          <p:cNvPr id="10" name="Group 9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11" name="Group 10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3" name="Oval 12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Oval 13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7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Viewing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r>
              <a:rPr lang="en-US" dirty="0"/>
              <a:t>Applicants have </a:t>
            </a:r>
            <a:r>
              <a:rPr lang="en-US" dirty="0">
                <a:solidFill>
                  <a:srgbClr val="A50021"/>
                </a:solidFill>
              </a:rPr>
              <a:t>two (2) business days</a:t>
            </a:r>
            <a:r>
              <a:rPr lang="en-US" dirty="0"/>
              <a:t> to view the assembled application image before the application automatically moves forward for further processing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spcBef>
                <a:spcPct val="40000"/>
              </a:spcBef>
            </a:pPr>
            <a:r>
              <a:rPr lang="en-US" dirty="0"/>
              <a:t>SO can Reject application within viewing window to prevent it </a:t>
            </a:r>
            <a:br>
              <a:rPr lang="en-US" dirty="0"/>
            </a:br>
            <a:r>
              <a:rPr lang="en-US" dirty="0"/>
              <a:t>from moving forward to NIH staff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Can submit a Changed/Corrected application </a:t>
            </a:r>
            <a:r>
              <a:rPr lang="en-US" b="1" dirty="0">
                <a:solidFill>
                  <a:srgbClr val="C00000"/>
                </a:solidFill>
              </a:rPr>
              <a:t>before</a:t>
            </a:r>
            <a:r>
              <a:rPr lang="en-US" dirty="0">
                <a:solidFill>
                  <a:srgbClr val="C00000"/>
                </a:solidFill>
              </a:rPr>
              <a:t> the submission deadline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We cannot resurrect a rejected application</a:t>
            </a:r>
          </a:p>
          <a:p>
            <a:pPr marL="274638" lvl="1" indent="0">
              <a:spcBef>
                <a:spcPct val="40000"/>
              </a:spcBef>
              <a:buNone/>
            </a:pPr>
            <a:endParaRPr lang="en-US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 title="tracking actions in ASSIST and Workspace">
            <a:extLst>
              <a:ext uri="{FF2B5EF4-FFF2-40B4-BE49-F238E27FC236}">
                <a16:creationId xmlns:a16="http://schemas.microsoft.com/office/drawing/2014/main" xmlns="" id="{EDF16B7B-04C2-4719-9107-7E33502433E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400" y="3063240"/>
          <a:ext cx="109728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xmlns="" val="916993608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xmlns="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/>
                        <a:t>View Submission Status Details </a:t>
                      </a:r>
                      <a:r>
                        <a:rPr lang="en-US" sz="2400" dirty="0"/>
                        <a:t>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1200"/>
                        </a:spcAft>
                      </a:pPr>
                      <a:r>
                        <a:rPr lang="en-US" sz="2400" dirty="0"/>
                        <a:t>Must login to eRA Commons directly and access the application’s detailed status screen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5014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62400" y="6400800"/>
            <a:ext cx="382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 tooltip="eRA Commons"/>
              </a:rPr>
              <a:t>https://public.era.nih.gov/commons</a:t>
            </a:r>
            <a:r>
              <a:rPr lang="en-US" dirty="0"/>
              <a:t> </a:t>
            </a:r>
          </a:p>
        </p:txBody>
      </p:sp>
      <p:grpSp>
        <p:nvGrpSpPr>
          <p:cNvPr id="7" name="Group 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1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Complete!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If you don’t reject within the two business day viewing window, the application automatically moves forward for further processing at NIH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Any subsequent application changes are subject to the NIH policy on late submission of grant applications and the NIH policy on post-submission application materials</a:t>
            </a:r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19525"/>
            <a:ext cx="4419600" cy="3038475"/>
          </a:xfrm>
          <a:prstGeom prst="rect">
            <a:avLst/>
          </a:prstGeom>
        </p:spPr>
      </p:pic>
      <p:grpSp>
        <p:nvGrpSpPr>
          <p:cNvPr id="7" name="Group 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1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  <a:p>
            <a:r>
              <a:rPr lang="en-US" dirty="0"/>
              <a:t>On-line resources &amp; Web sites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eRA Service Desk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286000"/>
            <a:ext cx="5562600" cy="3931920"/>
          </a:xfrm>
        </p:spPr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 tooltip="NIH support page"/>
              </a:rPr>
              <a:t>https://grants.nih.gov/support/</a:t>
            </a:r>
            <a:r>
              <a:rPr lang="en-US" sz="2500" dirty="0"/>
              <a:t> </a:t>
            </a:r>
          </a:p>
          <a:p>
            <a:r>
              <a:rPr lang="en-US" sz="2500" dirty="0"/>
              <a:t>Phone: 1-866-504-9552</a:t>
            </a:r>
          </a:p>
          <a:p>
            <a:r>
              <a:rPr lang="en-US" sz="2500" dirty="0"/>
              <a:t>Hours : Mon-Fri, 7a.m. to 8 p.m. 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Contact Center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286000"/>
            <a:ext cx="58674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 tooltip="Grants.gov support email"/>
              </a:rPr>
              <a:t>support@grants.gov</a:t>
            </a:r>
            <a:endParaRPr lang="en-US" sz="2500" dirty="0"/>
          </a:p>
          <a:p>
            <a:r>
              <a:rPr lang="en-US" sz="2500" dirty="0"/>
              <a:t>Resources: </a:t>
            </a:r>
            <a:r>
              <a:rPr lang="en-US" sz="2500" dirty="0">
                <a:hlinkClick r:id="rId4" tooltip="Grants.gov support resources"/>
              </a:rPr>
              <a:t>https://www.grants.gov/web/grants/support.html</a:t>
            </a:r>
            <a:r>
              <a:rPr lang="en-US" sz="25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Key Systems &amp; Roles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E-Business Point of Contact (</a:t>
            </a:r>
            <a:r>
              <a:rPr lang="en-US" dirty="0" err="1"/>
              <a:t>EBiz</a:t>
            </a:r>
            <a:r>
              <a:rPr lang="en-US" dirty="0"/>
              <a:t> POC)</a:t>
            </a:r>
          </a:p>
          <a:p>
            <a:r>
              <a:rPr lang="en-US" dirty="0"/>
              <a:t>Authorized Organization Representative (AOR)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eRA Commons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  <a:p>
            <a:r>
              <a:rPr lang="en-US" dirty="0"/>
              <a:t>Principal Investigator (PI)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881253"/>
            <a:ext cx="2819400" cy="947319"/>
          </a:xfrm>
          <a:prstGeom prst="rect">
            <a:avLst/>
          </a:prstGeom>
        </p:spPr>
      </p:pic>
      <p:pic>
        <p:nvPicPr>
          <p:cNvPr id="9" name="Picture 2" descr="Logo of and Link to Electronic Research Administration eRA Commons" title="&quot;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4" y="4996077"/>
            <a:ext cx="4359566" cy="7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52600" y="6397713"/>
            <a:ext cx="8763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hlinkClick r:id="rId4" tooltip="systems and roles page"/>
              </a:rPr>
              <a:t>https://grants.nih.gov/grants/how-to-apply-application-guide/prepare-to-apply-and-register/key-systems-and-roles.htm</a:t>
            </a:r>
            <a:r>
              <a:rPr lang="en-US" sz="1300" dirty="0"/>
              <a:t> </a:t>
            </a: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966" y="239284"/>
            <a:ext cx="1309688" cy="156490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43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&amp;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949952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NIH Grants and Funding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2" tooltip="NIH Grants and Funding"/>
              </a:rPr>
              <a:t>https://grants.nih.gov/grants/oer.htm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How to Apply – Application Guide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3" tooltip="How to Apply – Application Guide"/>
              </a:rPr>
              <a:t>https://grants.nih.gov/grants/how-to-apply-application-guide.htm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Annotated form set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4" tooltip="Annotated form set"/>
              </a:rPr>
              <a:t>https://grants.nih.gov/grants/how-to-apply-application-guide/resources/annotated-form-sets.htm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Preparing Your Application Using ASSIST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5" tooltip="Preparing your application using ASSIST"/>
              </a:rPr>
              <a:t>https://grants.nih.gov/grants/how-to-apply-application-guide/prepare-to-apply-and-register/submission-options/assist.htm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Get Started on Your Workspace Application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6" tooltip="Get Started on Your Workspace Application"/>
              </a:rPr>
              <a:t>https://www.grants.gov/web/grants/applicants/workspace-overview.html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0"/>
            <a:ext cx="4496593" cy="28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 – Subscribe to </a:t>
            </a:r>
            <a:r>
              <a:rPr lang="en-US" dirty="0" err="1"/>
              <a:t>Listservs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413478" cy="4572000"/>
          </a:xfrm>
        </p:spPr>
        <p:txBody>
          <a:bodyPr/>
          <a:lstStyle/>
          <a:p>
            <a:r>
              <a:rPr lang="en-US" sz="2400" dirty="0"/>
              <a:t>Electronic Research Administration News</a:t>
            </a:r>
            <a:r>
              <a:rPr lang="en-US" sz="1900" dirty="0"/>
              <a:t>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eRA-Information-L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Used by NIH to notify the community of information related to eRA Commons, ASSIST &amp; eSubmission.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NIH Guide to Grants and Contracts (</a:t>
            </a:r>
            <a:r>
              <a:rPr lang="en-US" sz="2400" dirty="0">
                <a:hlinkClick r:id="rId3"/>
              </a:rPr>
              <a:t>NIHTOC-L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Weekly email with a summary of all NIH Guide announcements published during the week, called the </a:t>
            </a:r>
            <a:r>
              <a:rPr lang="en-US" dirty="0">
                <a:hlinkClick r:id="rId4"/>
              </a:rPr>
              <a:t>Current Weekly Table of Contents (TOC)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>   </a:t>
            </a:r>
          </a:p>
          <a:p>
            <a:r>
              <a:rPr lang="en-US" sz="2400" dirty="0"/>
              <a:t>NIH Extramural Nexus (</a:t>
            </a:r>
            <a:r>
              <a:rPr lang="en-US" sz="2400" dirty="0">
                <a:hlinkClick r:id="rId5"/>
              </a:rPr>
              <a:t>EXTRAMURALNEXUS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Provides regular updates on NIH grants policies and activities that </a:t>
            </a:r>
            <a:br>
              <a:rPr lang="en-US" dirty="0"/>
            </a:br>
            <a:r>
              <a:rPr lang="en-US" dirty="0"/>
              <a:t>impact the entire grants community.  </a:t>
            </a:r>
          </a:p>
          <a:p>
            <a:endParaRPr lang="en-US" sz="2500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281480"/>
            <a:ext cx="3581400" cy="2578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754" y="6363962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 tooltip="Listservs"/>
              </a:rPr>
              <a:t>https://grants.nih.gov/news/subscribe-and-follow/listservs_and_rss.htm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5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34400" cy="1524000"/>
          </a:xfrm>
        </p:spPr>
        <p:txBody>
          <a:bodyPr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498221"/>
            <a:ext cx="3095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Registration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167" y="1683604"/>
            <a:ext cx="11561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Your organization must be registered in multiple systems to submit. </a:t>
            </a:r>
            <a:br>
              <a:rPr lang="en-US" sz="2400" dirty="0"/>
            </a:br>
            <a:r>
              <a:rPr lang="en-US" sz="2400" dirty="0"/>
              <a:t>Start early – can take 6 weeks!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2133600"/>
            <a:ext cx="11338560" cy="396544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</a:rPr>
              <a:t>DUNS</a:t>
            </a:r>
            <a:r>
              <a:rPr lang="en-US" sz="2400" dirty="0"/>
              <a:t> – provides unique organization identifier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SAM</a:t>
            </a:r>
            <a:r>
              <a:rPr lang="en-US" sz="2400" dirty="0"/>
              <a:t> (System for Award Management) – needed to do business with government</a:t>
            </a:r>
          </a:p>
          <a:p>
            <a:pPr lvl="1"/>
            <a:r>
              <a:rPr lang="en-US" sz="2000" dirty="0"/>
              <a:t>Requires annual renewal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Grants.gov</a:t>
            </a:r>
            <a:r>
              <a:rPr lang="en-US" sz="2400" dirty="0"/>
              <a:t> – required to submit grants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eRA Commons </a:t>
            </a:r>
            <a:r>
              <a:rPr lang="en-US" sz="2400" dirty="0"/>
              <a:t>– required to do business with NIH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SBA</a:t>
            </a:r>
            <a:r>
              <a:rPr lang="en-US" sz="2400" dirty="0"/>
              <a:t> (Small Business Administration) – required</a:t>
            </a:r>
            <a:br>
              <a:rPr lang="en-US" sz="2400" dirty="0"/>
            </a:br>
            <a:r>
              <a:rPr lang="en-US" sz="2400" dirty="0"/>
              <a:t>for SBIR/STTR applications </a:t>
            </a:r>
          </a:p>
          <a:p>
            <a:endParaRPr lang="en-US" dirty="0"/>
          </a:p>
        </p:txBody>
      </p:sp>
      <p:pic>
        <p:nvPicPr>
          <p:cNvPr id="6" name="Picture 5" descr="Registration in DUNS, SAM, Grants.gov, eRA Commons and SBA are required." title="Registation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649454"/>
            <a:ext cx="3581400" cy="25765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6400800"/>
            <a:ext cx="1089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 tooltip="registration page"/>
              </a:rPr>
              <a:t>https://grants.nih.gov/grants/how-to-apply-application-guide/prepare-to-apply-and-register/registration/org-representative-registration.htm</a:t>
            </a:r>
            <a:r>
              <a:rPr lang="en-US" sz="1400" dirty="0"/>
              <a:t> 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533400" cy="533400"/>
          </a:xfrm>
          <a:prstGeom prst="rect">
            <a:avLst/>
          </a:prstGeom>
        </p:spPr>
      </p:pic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2492" y="193541"/>
            <a:ext cx="1395510" cy="17221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849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ASSIST Application Inform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970" y="1066800"/>
            <a:ext cx="5722379" cy="5317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title="ASSIST initiate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2" y="1066800"/>
            <a:ext cx="5723952" cy="5317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51549" y="6380713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Visibility of SAM Registration Status in ASSIST</a:t>
            </a:r>
          </a:p>
        </p:txBody>
      </p:sp>
      <p:sp>
        <p:nvSpPr>
          <p:cNvPr id="17" name="Rounded Rectangular Callout 16" title="Initiate screen"/>
          <p:cNvSpPr/>
          <p:nvPr/>
        </p:nvSpPr>
        <p:spPr>
          <a:xfrm>
            <a:off x="1342109" y="1387946"/>
            <a:ext cx="3200400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Initiate Screen</a:t>
            </a:r>
          </a:p>
        </p:txBody>
      </p:sp>
      <p:sp>
        <p:nvSpPr>
          <p:cNvPr id="18" name="Rounded Rectangular Callout 17" title="Application Information Screen"/>
          <p:cNvSpPr/>
          <p:nvPr/>
        </p:nvSpPr>
        <p:spPr>
          <a:xfrm>
            <a:off x="6934200" y="1317725"/>
            <a:ext cx="4507053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Application Information Screen</a:t>
            </a:r>
          </a:p>
        </p:txBody>
      </p:sp>
      <p:sp>
        <p:nvSpPr>
          <p:cNvPr id="11" name="Oval 10" title="&quot;&quot;"/>
          <p:cNvSpPr/>
          <p:nvPr/>
        </p:nvSpPr>
        <p:spPr>
          <a:xfrm>
            <a:off x="556558" y="5494207"/>
            <a:ext cx="3786842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6408965" y="5658482"/>
            <a:ext cx="3276600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title="&quot;&quot;"/>
          <p:cNvCxnSpPr>
            <a:stCxn id="11" idx="7"/>
          </p:cNvCxnSpPr>
          <p:nvPr/>
        </p:nvCxnSpPr>
        <p:spPr>
          <a:xfrm flipV="1">
            <a:off x="3788830" y="5123389"/>
            <a:ext cx="219886" cy="49189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title="&quot;&quot;"/>
          <p:cNvCxnSpPr/>
          <p:nvPr/>
        </p:nvCxnSpPr>
        <p:spPr>
          <a:xfrm flipH="1" flipV="1">
            <a:off x="7015141" y="5229508"/>
            <a:ext cx="394343" cy="489438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 title="&quot;&quot;"/>
          <p:cNvSpPr/>
          <p:nvPr/>
        </p:nvSpPr>
        <p:spPr>
          <a:xfrm>
            <a:off x="1219200" y="439609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45" y="2400763"/>
            <a:ext cx="518204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ithout arro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469D3A-7851-4BA7-8B5C-CD29CD8AA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7DAA70-C3F4-4123-B315-B54B2E6FBDE6}">
  <ds:schemaRefs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2847</Words>
  <Application>Microsoft Office PowerPoint</Application>
  <PresentationFormat>Widescreen</PresentationFormat>
  <Paragraphs>586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Batang</vt:lpstr>
      <vt:lpstr>Aharoni</vt:lpstr>
      <vt:lpstr>Arial</vt:lpstr>
      <vt:lpstr>Arial Narrow</vt:lpstr>
      <vt:lpstr>Articulate Extrabold</vt:lpstr>
      <vt:lpstr>Articulate Narrow</vt:lpstr>
      <vt:lpstr>Calibri</vt:lpstr>
      <vt:lpstr>Georgia</vt:lpstr>
      <vt:lpstr>Helvetica</vt:lpstr>
      <vt:lpstr>Wingdings</vt:lpstr>
      <vt:lpstr>Wingdings 2</vt:lpstr>
      <vt:lpstr>ProcessDiagram</vt:lpstr>
      <vt:lpstr>2_without arrows</vt:lpstr>
      <vt:lpstr>NIH eRA Workshop: Grant Application Preparation &amp; Submission </vt:lpstr>
      <vt:lpstr>Your Workshop Team</vt:lpstr>
      <vt:lpstr>Today’s Topics</vt:lpstr>
      <vt:lpstr>NIH Grants &amp; Funding</vt:lpstr>
      <vt:lpstr>How to Apply – Application Guide</vt:lpstr>
      <vt:lpstr>Before Jumping Into the Application Process,  Let’s Cover Some Basics</vt:lpstr>
      <vt:lpstr>Understand Key Systems &amp; Roles</vt:lpstr>
      <vt:lpstr>Organization Registration</vt:lpstr>
      <vt:lpstr>Visibility of SAM Registration Status in ASSIST</vt:lpstr>
      <vt:lpstr>Visibility of SAM Registration Status in eRA Commons</vt:lpstr>
      <vt:lpstr>Individual eRA Commons Registrations</vt:lpstr>
      <vt:lpstr>Account - Tips</vt:lpstr>
      <vt:lpstr>Understanding Funding Opportunities</vt:lpstr>
      <vt:lpstr>Clinical Trial Specific FOAs</vt:lpstr>
      <vt:lpstr>Special Consideration for Programs Focused on Early Career Stages</vt:lpstr>
      <vt:lpstr>Identify Type of Application</vt:lpstr>
      <vt:lpstr>Why is knowing the type of application important?</vt:lpstr>
      <vt:lpstr>Now let’s look at an actual FOA…</vt:lpstr>
      <vt:lpstr>Application Submission Options</vt:lpstr>
      <vt:lpstr>Your Application will be…</vt:lpstr>
      <vt:lpstr>What Submission Options are NIH Applicants Using?</vt:lpstr>
      <vt:lpstr>Comparison of Submission Options</vt:lpstr>
      <vt:lpstr>ASSIST Screen – Single-project</vt:lpstr>
      <vt:lpstr>ASSIST Screen – Multi-project</vt:lpstr>
      <vt:lpstr>Sample Workspace Screen</vt:lpstr>
      <vt:lpstr>System-to-System (S2S) Solution</vt:lpstr>
      <vt:lpstr>How Do I Get to the Forms?</vt:lpstr>
      <vt:lpstr>Access Application Forms via Chosen Submission Method</vt:lpstr>
      <vt:lpstr>Obtain Software</vt:lpstr>
      <vt:lpstr>Submission Policies</vt:lpstr>
      <vt:lpstr>Submission Policies Page</vt:lpstr>
      <vt:lpstr>Now Let’s Talk About the Application Process</vt:lpstr>
      <vt:lpstr>Step 1: Find an Opportunity of Interest</vt:lpstr>
      <vt:lpstr>Check for fit before you submit!</vt:lpstr>
      <vt:lpstr>Step 2: Plan for Your Submission</vt:lpstr>
      <vt:lpstr>Step 3: Initiate Application</vt:lpstr>
      <vt:lpstr>Initiate Application – ASSIST Example</vt:lpstr>
      <vt:lpstr>ASSIST Welcome Screen</vt:lpstr>
      <vt:lpstr> ASSIST Initiate Screen</vt:lpstr>
      <vt:lpstr>Initiate – Pre-population</vt:lpstr>
      <vt:lpstr>ASSIST application initiation complete</vt:lpstr>
      <vt:lpstr>Step 4: Build Your Team</vt:lpstr>
      <vt:lpstr>Step 5: Enter Data</vt:lpstr>
      <vt:lpstr>Application Attachments</vt:lpstr>
      <vt:lpstr>Follow Specified Page Limits</vt:lpstr>
      <vt:lpstr>Text Fields</vt:lpstr>
      <vt:lpstr>Use Format Pages</vt:lpstr>
      <vt:lpstr>Grantsmanship</vt:lpstr>
      <vt:lpstr>New PHS Human Subjects and Clinical Trials Information Form</vt:lpstr>
      <vt:lpstr>Avoiding the “Gotchas”</vt:lpstr>
      <vt:lpstr>Step 6: Finalize Your Application</vt:lpstr>
      <vt:lpstr>ASSIST: Validate Application</vt:lpstr>
      <vt:lpstr>Errors &amp; Warnings</vt:lpstr>
      <vt:lpstr>ASSIST: Preview Application</vt:lpstr>
      <vt:lpstr>ASSIST: Update Submission Status</vt:lpstr>
      <vt:lpstr>Step 7: Submit Your Application</vt:lpstr>
      <vt:lpstr>ASSIST: Submit</vt:lpstr>
      <vt:lpstr>On-time Submission</vt:lpstr>
      <vt:lpstr>Pop Quiz</vt:lpstr>
      <vt:lpstr>Step 8: Track Your Application</vt:lpstr>
      <vt:lpstr>Email is Unreliable – Proactively Track Application</vt:lpstr>
      <vt:lpstr>Application Checks (Validations)</vt:lpstr>
      <vt:lpstr>Sample Validations</vt:lpstr>
      <vt:lpstr>Application Assembled &amp; Posted in eRA Commons</vt:lpstr>
      <vt:lpstr>View Application Image (e-Application)</vt:lpstr>
      <vt:lpstr>Application Viewing Window</vt:lpstr>
      <vt:lpstr>Submission Complete!</vt:lpstr>
      <vt:lpstr>Finding Help</vt:lpstr>
      <vt:lpstr>Help Desks</vt:lpstr>
      <vt:lpstr>Online Resources &amp; Websites</vt:lpstr>
      <vt:lpstr>Stay Connected – Subscribe to Listservs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Electronically - Application Preparation and Submission</dc:title>
  <dc:subject>Grant application submission</dc:subject>
  <dc:creator/>
  <cp:keywords>Application Submission NIH</cp:keywords>
  <cp:lastModifiedBy/>
  <cp:revision>1</cp:revision>
  <dcterms:created xsi:type="dcterms:W3CDTF">2011-05-13T19:52:12Z</dcterms:created>
  <dcterms:modified xsi:type="dcterms:W3CDTF">2018-10-04T20:53:34Z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