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7" r:id="rId3"/>
    <p:sldId id="260" r:id="rId4"/>
    <p:sldId id="310" r:id="rId5"/>
    <p:sldId id="289" r:id="rId6"/>
    <p:sldId id="279" r:id="rId7"/>
    <p:sldId id="280" r:id="rId8"/>
    <p:sldId id="276" r:id="rId9"/>
    <p:sldId id="290" r:id="rId10"/>
    <p:sldId id="311" r:id="rId11"/>
    <p:sldId id="315" r:id="rId12"/>
    <p:sldId id="294" r:id="rId13"/>
    <p:sldId id="282" r:id="rId14"/>
    <p:sldId id="286" r:id="rId15"/>
    <p:sldId id="304" r:id="rId16"/>
    <p:sldId id="312" r:id="rId17"/>
    <p:sldId id="316" r:id="rId18"/>
    <p:sldId id="317" r:id="rId19"/>
    <p:sldId id="318" r:id="rId20"/>
    <p:sldId id="313" r:id="rId21"/>
    <p:sldId id="314" r:id="rId22"/>
    <p:sldId id="320" r:id="rId23"/>
    <p:sldId id="307" r:id="rId24"/>
    <p:sldId id="3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4712" autoAdjust="0"/>
  </p:normalViewPr>
  <p:slideViewPr>
    <p:cSldViewPr snapToGrid="0">
      <p:cViewPr varScale="1">
        <p:scale>
          <a:sx n="70" d="100"/>
          <a:sy n="70" d="100"/>
        </p:scale>
        <p:origin x="9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CF51E-3B0B-4DDF-8688-1DC42FE9C8FA}"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346E0-E118-4F61-B32B-4CB819ED4ED8}" type="slidenum">
              <a:rPr lang="en-US" smtClean="0"/>
              <a:t>‹#›</a:t>
            </a:fld>
            <a:endParaRPr lang="en-US"/>
          </a:p>
        </p:txBody>
      </p:sp>
    </p:spTree>
    <p:extLst>
      <p:ext uri="{BB962C8B-B14F-4D97-AF65-F5344CB8AC3E}">
        <p14:creationId xmlns:p14="http://schemas.microsoft.com/office/powerpoint/2010/main" val="261099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4747F-E2AA-42D0-8A10-C888F727FB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52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863D-C6D9-689F-699E-FD1A31CD01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C243B6-C128-089B-8DB6-EB9C2EDD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43582-B0FD-33FB-8450-4DE663FDA934}"/>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5" name="Footer Placeholder 4">
            <a:extLst>
              <a:ext uri="{FF2B5EF4-FFF2-40B4-BE49-F238E27FC236}">
                <a16:creationId xmlns:a16="http://schemas.microsoft.com/office/drawing/2014/main" id="{EA90DD28-0CDF-23E7-E9ED-704718821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B0F82-1BC0-C256-7AD5-0CDA25D5AE41}"/>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123305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9C6D-785C-434A-8D22-B7A9BEEC9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225809-2123-223B-A746-15CFFF312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62EFC-757E-AB1C-8208-452B68D9880F}"/>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5" name="Footer Placeholder 4">
            <a:extLst>
              <a:ext uri="{FF2B5EF4-FFF2-40B4-BE49-F238E27FC236}">
                <a16:creationId xmlns:a16="http://schemas.microsoft.com/office/drawing/2014/main" id="{2EDA59BF-5D86-55A8-8E6D-2FC7F962C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F81BE-A8B1-3649-E386-01713EC76932}"/>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424202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ACC76A-0AF1-960C-C557-B93DC314D2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E59151-C84B-D4C7-1CFE-3851BA11EA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65DE0-5A8B-5B50-634E-D297B72EA980}"/>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5" name="Footer Placeholder 4">
            <a:extLst>
              <a:ext uri="{FF2B5EF4-FFF2-40B4-BE49-F238E27FC236}">
                <a16:creationId xmlns:a16="http://schemas.microsoft.com/office/drawing/2014/main" id="{A22E0C3D-C837-6E48-0FF6-9DC4028D3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55856-5AF6-9B1B-8E01-0B20970EF287}"/>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2600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AEC4CF-1F86-F346-9841-EE06F14581CB}"/>
              </a:ext>
            </a:extLst>
          </p:cNvPr>
          <p:cNvSpPr/>
          <p:nvPr userDrawn="1"/>
        </p:nvSpPr>
        <p:spPr>
          <a:xfrm>
            <a:off x="0" y="0"/>
            <a:ext cx="12192000" cy="6858000"/>
          </a:xfrm>
          <a:prstGeom prst="rect">
            <a:avLst/>
          </a:prstGeom>
          <a:pattFill prst="dkDnDiag">
            <a:fgClr>
              <a:schemeClr val="bg1">
                <a:lumMod val="95000"/>
              </a:schemeClr>
            </a:fgClr>
            <a:bgClr>
              <a:schemeClr val="tx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5C979A-53C0-5049-BC12-B740E6D97959}"/>
              </a:ext>
            </a:extLst>
          </p:cNvPr>
          <p:cNvSpPr/>
          <p:nvPr userDrawn="1"/>
        </p:nvSpPr>
        <p:spPr>
          <a:xfrm>
            <a:off x="0" y="5600678"/>
            <a:ext cx="12192000" cy="125732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6A9B90-C208-534C-AB01-309BD687A918}"/>
              </a:ext>
            </a:extLst>
          </p:cNvPr>
          <p:cNvSpPr>
            <a:spLocks noGrp="1"/>
          </p:cNvSpPr>
          <p:nvPr>
            <p:ph type="ctrTitle" hasCustomPrompt="1"/>
          </p:nvPr>
        </p:nvSpPr>
        <p:spPr>
          <a:xfrm>
            <a:off x="1524000" y="1338469"/>
            <a:ext cx="9144000" cy="2171493"/>
          </a:xfrm>
          <a:solidFill>
            <a:schemeClr val="bg1"/>
          </a:solidFill>
          <a:ln w="25400">
            <a:solidFill>
              <a:schemeClr val="accent2"/>
            </a:solidFill>
          </a:ln>
        </p:spPr>
        <p:txBody>
          <a:bodyPr anchor="ctr">
            <a:normAutofit/>
          </a:bodyPr>
          <a:lstStyle>
            <a:lvl1pPr algn="ctr">
              <a:defRPr sz="4800" b="0" i="0">
                <a:latin typeface="Avenir Light" panose="020B0402020203020204" pitchFamily="34" charset="77"/>
                <a:ea typeface="Tahoma" panose="020B0604030504040204" pitchFamily="34" charset="0"/>
                <a:cs typeface="Tahoma" panose="020B060403050404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8BE2A3D6-DE7E-C645-A54B-FD5F7C280C14}"/>
              </a:ext>
            </a:extLst>
          </p:cNvPr>
          <p:cNvSpPr>
            <a:spLocks noGrp="1"/>
          </p:cNvSpPr>
          <p:nvPr>
            <p:ph type="ftr" sz="quarter" idx="11"/>
          </p:nvPr>
        </p:nvSpPr>
        <p:spPr>
          <a:xfrm>
            <a:off x="10271760" y="6060676"/>
            <a:ext cx="1660261" cy="365125"/>
          </a:xfrm>
        </p:spPr>
        <p:txBody>
          <a:bodyPr/>
          <a:lstStyle>
            <a:lvl1pPr algn="r">
              <a:defRPr sz="1400" b="0" i="0">
                <a:solidFill>
                  <a:schemeClr val="bg1"/>
                </a:solidFill>
                <a:latin typeface="Avenir Light" panose="020B0402020203020204" pitchFamily="34" charset="77"/>
              </a:defRPr>
            </a:lvl1pPr>
          </a:lstStyle>
          <a:p>
            <a:r>
              <a:rPr lang="en-US" dirty="0"/>
              <a:t>https://</a:t>
            </a:r>
            <a:r>
              <a:rPr lang="en-US" dirty="0" err="1"/>
              <a:t>era.nih.gov</a:t>
            </a:r>
            <a:endParaRPr lang="en-US" dirty="0"/>
          </a:p>
        </p:txBody>
      </p:sp>
      <p:sp>
        <p:nvSpPr>
          <p:cNvPr id="15" name="Rounded Rectangle 14">
            <a:extLst>
              <a:ext uri="{FF2B5EF4-FFF2-40B4-BE49-F238E27FC236}">
                <a16:creationId xmlns:a16="http://schemas.microsoft.com/office/drawing/2014/main" id="{366756E5-192C-6841-B107-633C03EAEB6A}"/>
              </a:ext>
            </a:extLst>
          </p:cNvPr>
          <p:cNvSpPr/>
          <p:nvPr userDrawn="1"/>
        </p:nvSpPr>
        <p:spPr>
          <a:xfrm>
            <a:off x="3749488" y="4091930"/>
            <a:ext cx="4693023" cy="75262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C68A8E5-B144-3645-9016-FAD526DC86D0}"/>
              </a:ext>
            </a:extLst>
          </p:cNvPr>
          <p:cNvSpPr>
            <a:spLocks noGrp="1"/>
          </p:cNvSpPr>
          <p:nvPr>
            <p:ph type="subTitle" idx="1" hasCustomPrompt="1"/>
          </p:nvPr>
        </p:nvSpPr>
        <p:spPr>
          <a:xfrm>
            <a:off x="1523999" y="4223466"/>
            <a:ext cx="9144000" cy="508253"/>
          </a:xfrm>
        </p:spPr>
        <p:txBody>
          <a:bodyPr anchor="ctr">
            <a:normAutofit/>
          </a:bodyPr>
          <a:lstStyle>
            <a:lvl1pPr marL="0" indent="0" algn="ctr">
              <a:buNone/>
              <a:defRPr sz="1800" b="0" i="0">
                <a:solidFill>
                  <a:schemeClr val="bg1"/>
                </a:solidFill>
                <a:latin typeface="Avenir Light" panose="020B0402020203020204" pitchFamily="34" charset="77"/>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DAY, YEAR</a:t>
            </a:r>
          </a:p>
        </p:txBody>
      </p:sp>
      <p:pic>
        <p:nvPicPr>
          <p:cNvPr id="20" name="Picture 19" descr="Icon&#10;&#10;Description automatically generated">
            <a:extLst>
              <a:ext uri="{FF2B5EF4-FFF2-40B4-BE49-F238E27FC236}">
                <a16:creationId xmlns:a16="http://schemas.microsoft.com/office/drawing/2014/main" id="{BE651F3F-43D8-F84D-B25D-F724E5D692D1}"/>
              </a:ext>
            </a:extLst>
          </p:cNvPr>
          <p:cNvPicPr>
            <a:picLocks noChangeAspect="1"/>
          </p:cNvPicPr>
          <p:nvPr userDrawn="1"/>
        </p:nvPicPr>
        <p:blipFill>
          <a:blip r:embed="rId2"/>
          <a:stretch>
            <a:fillRect/>
          </a:stretch>
        </p:blipFill>
        <p:spPr>
          <a:xfrm>
            <a:off x="259979" y="5850345"/>
            <a:ext cx="973113" cy="785789"/>
          </a:xfrm>
          <a:prstGeom prst="rect">
            <a:avLst/>
          </a:prstGeom>
        </p:spPr>
      </p:pic>
      <p:sp>
        <p:nvSpPr>
          <p:cNvPr id="21" name="Rectangle 20">
            <a:extLst>
              <a:ext uri="{FF2B5EF4-FFF2-40B4-BE49-F238E27FC236}">
                <a16:creationId xmlns:a16="http://schemas.microsoft.com/office/drawing/2014/main" id="{D22AA1F2-77E1-C944-B1BB-8AE8D1635DFE}"/>
              </a:ext>
            </a:extLst>
          </p:cNvPr>
          <p:cNvSpPr/>
          <p:nvPr userDrawn="1"/>
        </p:nvSpPr>
        <p:spPr>
          <a:xfrm>
            <a:off x="5080746" y="1070005"/>
            <a:ext cx="2030506" cy="1344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97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3DA9-AB3C-914D-9D2B-799469CEA84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DAFF02D-DCE1-AA47-9548-A4A439CDF0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C50D4D0-341A-5741-B301-2DEC82A51E3A}"/>
              </a:ext>
            </a:extLst>
          </p:cNvPr>
          <p:cNvSpPr>
            <a:spLocks noGrp="1"/>
          </p:cNvSpPr>
          <p:nvPr>
            <p:ph type="dt" sz="half" idx="10"/>
          </p:nvPr>
        </p:nvSpPr>
        <p:spPr/>
        <p:txBody>
          <a:bodyPr/>
          <a:lstStyle/>
          <a:p>
            <a:fld id="{A7585460-8885-7646-BC93-E5A7F1B68170}" type="datetimeFigureOut">
              <a:rPr lang="en-US" smtClean="0"/>
              <a:t>4/27/2023</a:t>
            </a:fld>
            <a:endParaRPr lang="en-US"/>
          </a:p>
        </p:txBody>
      </p:sp>
      <p:sp>
        <p:nvSpPr>
          <p:cNvPr id="5" name="Footer Placeholder 4">
            <a:extLst>
              <a:ext uri="{FF2B5EF4-FFF2-40B4-BE49-F238E27FC236}">
                <a16:creationId xmlns:a16="http://schemas.microsoft.com/office/drawing/2014/main" id="{EFD77C33-B4E3-7D42-BBCE-4DEE4D82D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3FBA6-3529-F947-885B-94662B619226}"/>
              </a:ext>
            </a:extLst>
          </p:cNvPr>
          <p:cNvSpPr>
            <a:spLocks noGrp="1"/>
          </p:cNvSpPr>
          <p:nvPr>
            <p:ph type="sldNum" sz="quarter" idx="12"/>
          </p:nvPr>
        </p:nvSpPr>
        <p:spPr/>
        <p:txBody>
          <a:bodyPr/>
          <a:lstStyle/>
          <a:p>
            <a:fld id="{FDC40157-BB77-F747-A8EF-7EA9247B622B}" type="slidenum">
              <a:rPr lang="en-US" smtClean="0"/>
              <a:t>‹#›</a:t>
            </a:fld>
            <a:endParaRPr lang="en-US"/>
          </a:p>
        </p:txBody>
      </p:sp>
    </p:spTree>
    <p:extLst>
      <p:ext uri="{BB962C8B-B14F-4D97-AF65-F5344CB8AC3E}">
        <p14:creationId xmlns:p14="http://schemas.microsoft.com/office/powerpoint/2010/main" val="104003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D9B5CF-3D40-9D42-AA29-D5826645BCC8}"/>
              </a:ext>
            </a:extLst>
          </p:cNvPr>
          <p:cNvSpPr/>
          <p:nvPr userDrawn="1"/>
        </p:nvSpPr>
        <p:spPr>
          <a:xfrm>
            <a:off x="0" y="1"/>
            <a:ext cx="12192000" cy="6858000"/>
          </a:xfrm>
          <a:prstGeom prst="rect">
            <a:avLst/>
          </a:prstGeom>
          <a:pattFill prst="dkDnDiag">
            <a:fgClr>
              <a:schemeClr val="bg1">
                <a:lumMod val="95000"/>
              </a:schemeClr>
            </a:fgClr>
            <a:bgClr>
              <a:schemeClr val="tx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E5DDA0-246D-8647-9954-AC1CB422027A}"/>
              </a:ext>
            </a:extLst>
          </p:cNvPr>
          <p:cNvSpPr>
            <a:spLocks noGrp="1"/>
          </p:cNvSpPr>
          <p:nvPr>
            <p:ph type="title" hasCustomPrompt="1"/>
          </p:nvPr>
        </p:nvSpPr>
        <p:spPr>
          <a:xfrm>
            <a:off x="831850" y="1359009"/>
            <a:ext cx="10515600" cy="2852737"/>
          </a:xfrm>
          <a:solidFill>
            <a:schemeClr val="bg1"/>
          </a:solidFill>
        </p:spPr>
        <p:txBody>
          <a:bodyPr anchor="ctr">
            <a:normAutofit/>
          </a:bodyPr>
          <a:lstStyle>
            <a:lvl1pPr algn="ctr">
              <a:defRPr sz="4800" b="0" i="0">
                <a:latin typeface="Avenir Light" panose="020B0402020203020204" pitchFamily="34"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76E25D94-E022-7343-B77F-8FC5B0CFCF53}"/>
              </a:ext>
            </a:extLst>
          </p:cNvPr>
          <p:cNvSpPr>
            <a:spLocks noGrp="1"/>
          </p:cNvSpPr>
          <p:nvPr>
            <p:ph type="body" idx="1"/>
          </p:nvPr>
        </p:nvSpPr>
        <p:spPr>
          <a:xfrm>
            <a:off x="831850" y="4589463"/>
            <a:ext cx="10515600" cy="1500187"/>
          </a:xfrm>
        </p:spPr>
        <p:txBody>
          <a:bodyPr/>
          <a:lstStyle>
            <a:lvl1pPr marL="0" indent="0" algn="ctr">
              <a:buNone/>
              <a:defRPr sz="24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DC1860-5372-6B42-BF44-CCA14DC62731}"/>
              </a:ext>
            </a:extLst>
          </p:cNvPr>
          <p:cNvSpPr>
            <a:spLocks noGrp="1"/>
          </p:cNvSpPr>
          <p:nvPr>
            <p:ph type="dt" sz="half" idx="10"/>
          </p:nvPr>
        </p:nvSpPr>
        <p:spPr/>
        <p:txBody>
          <a:bodyPr/>
          <a:lstStyle>
            <a:lvl1pPr>
              <a:defRPr>
                <a:solidFill>
                  <a:schemeClr val="tx1">
                    <a:lumMod val="95000"/>
                    <a:lumOff val="5000"/>
                  </a:schemeClr>
                </a:solidFill>
              </a:defRPr>
            </a:lvl1pPr>
          </a:lstStyle>
          <a:p>
            <a:fld id="{A7585460-8885-7646-BC93-E5A7F1B68170}" type="datetimeFigureOut">
              <a:rPr lang="en-US" smtClean="0"/>
              <a:pPr/>
              <a:t>4/27/2023</a:t>
            </a:fld>
            <a:endParaRPr lang="en-US" dirty="0"/>
          </a:p>
        </p:txBody>
      </p:sp>
      <p:sp>
        <p:nvSpPr>
          <p:cNvPr id="5" name="Footer Placeholder 4">
            <a:extLst>
              <a:ext uri="{FF2B5EF4-FFF2-40B4-BE49-F238E27FC236}">
                <a16:creationId xmlns:a16="http://schemas.microsoft.com/office/drawing/2014/main" id="{32C48B31-6DB8-8746-9B11-559D8035A07E}"/>
              </a:ext>
            </a:extLst>
          </p:cNvPr>
          <p:cNvSpPr>
            <a:spLocks noGrp="1"/>
          </p:cNvSpPr>
          <p:nvPr>
            <p:ph type="ftr" sz="quarter" idx="11"/>
          </p:nvPr>
        </p:nvSpPr>
        <p:spPr/>
        <p:txBody>
          <a:bodyPr/>
          <a:lstStyle>
            <a:lvl1pPr>
              <a:defRPr>
                <a:solidFill>
                  <a:schemeClr val="tx1">
                    <a:lumMod val="95000"/>
                    <a:lumOff val="5000"/>
                  </a:schemeClr>
                </a:solidFill>
              </a:defRPr>
            </a:lvl1pPr>
          </a:lstStyle>
          <a:p>
            <a:endParaRPr lang="en-US" dirty="0"/>
          </a:p>
        </p:txBody>
      </p:sp>
      <p:sp>
        <p:nvSpPr>
          <p:cNvPr id="6" name="Slide Number Placeholder 5">
            <a:extLst>
              <a:ext uri="{FF2B5EF4-FFF2-40B4-BE49-F238E27FC236}">
                <a16:creationId xmlns:a16="http://schemas.microsoft.com/office/drawing/2014/main" id="{E38123BD-AAAA-9342-B0AA-CE1E93B8AB5C}"/>
              </a:ext>
            </a:extLst>
          </p:cNvPr>
          <p:cNvSpPr>
            <a:spLocks noGrp="1"/>
          </p:cNvSpPr>
          <p:nvPr>
            <p:ph type="sldNum" sz="quarter" idx="12"/>
          </p:nvPr>
        </p:nvSpPr>
        <p:spPr/>
        <p:txBody>
          <a:bodyPr/>
          <a:lstStyle>
            <a:lvl1pPr>
              <a:defRPr>
                <a:solidFill>
                  <a:schemeClr val="tx1">
                    <a:lumMod val="95000"/>
                    <a:lumOff val="5000"/>
                  </a:schemeClr>
                </a:solidFill>
              </a:defRPr>
            </a:lvl1pPr>
          </a:lstStyle>
          <a:p>
            <a:fld id="{FDC40157-BB77-F747-A8EF-7EA9247B622B}" type="slidenum">
              <a:rPr lang="en-US" smtClean="0"/>
              <a:pPr/>
              <a:t>‹#›</a:t>
            </a:fld>
            <a:endParaRPr lang="en-US" dirty="0"/>
          </a:p>
        </p:txBody>
      </p:sp>
      <p:sp>
        <p:nvSpPr>
          <p:cNvPr id="8" name="Rectangle 7">
            <a:extLst>
              <a:ext uri="{FF2B5EF4-FFF2-40B4-BE49-F238E27FC236}">
                <a16:creationId xmlns:a16="http://schemas.microsoft.com/office/drawing/2014/main" id="{01E98104-ECE9-D545-A824-C1AC18527283}"/>
              </a:ext>
            </a:extLst>
          </p:cNvPr>
          <p:cNvSpPr/>
          <p:nvPr userDrawn="1"/>
        </p:nvSpPr>
        <p:spPr>
          <a:xfrm>
            <a:off x="5080746" y="1070005"/>
            <a:ext cx="2030506" cy="1344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54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63D7-26F6-794E-AEB6-389A28086F88}"/>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07F531-D88F-BF46-A568-D827B1499358}"/>
              </a:ext>
            </a:extLst>
          </p:cNvPr>
          <p:cNvSpPr>
            <a:spLocks noGrp="1"/>
          </p:cNvSpPr>
          <p:nvPr>
            <p:ph sz="half" idx="1"/>
          </p:nvPr>
        </p:nvSpPr>
        <p:spPr>
          <a:xfrm>
            <a:off x="347869" y="1825625"/>
            <a:ext cx="56719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0840E-A003-CC47-9120-2F30CA50A5C2}"/>
              </a:ext>
            </a:extLst>
          </p:cNvPr>
          <p:cNvSpPr>
            <a:spLocks noGrp="1"/>
          </p:cNvSpPr>
          <p:nvPr>
            <p:ph sz="half" idx="2"/>
          </p:nvPr>
        </p:nvSpPr>
        <p:spPr>
          <a:xfrm>
            <a:off x="6172200" y="1825625"/>
            <a:ext cx="567193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68C681-1EC1-8F42-90E8-008B09F2D1BD}"/>
              </a:ext>
            </a:extLst>
          </p:cNvPr>
          <p:cNvSpPr>
            <a:spLocks noGrp="1"/>
          </p:cNvSpPr>
          <p:nvPr>
            <p:ph type="dt" sz="half" idx="10"/>
          </p:nvPr>
        </p:nvSpPr>
        <p:spPr/>
        <p:txBody>
          <a:bodyPr/>
          <a:lstStyle/>
          <a:p>
            <a:fld id="{A7585460-8885-7646-BC93-E5A7F1B68170}" type="datetimeFigureOut">
              <a:rPr lang="en-US" smtClean="0"/>
              <a:t>4/27/2023</a:t>
            </a:fld>
            <a:endParaRPr lang="en-US"/>
          </a:p>
        </p:txBody>
      </p:sp>
      <p:sp>
        <p:nvSpPr>
          <p:cNvPr id="6" name="Footer Placeholder 5">
            <a:extLst>
              <a:ext uri="{FF2B5EF4-FFF2-40B4-BE49-F238E27FC236}">
                <a16:creationId xmlns:a16="http://schemas.microsoft.com/office/drawing/2014/main" id="{11E032E6-CC9B-BB4A-ADD9-CABAD7CF3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E47B0-E010-1D4E-9FE9-7A8BE526CDC7}"/>
              </a:ext>
            </a:extLst>
          </p:cNvPr>
          <p:cNvSpPr>
            <a:spLocks noGrp="1"/>
          </p:cNvSpPr>
          <p:nvPr>
            <p:ph type="sldNum" sz="quarter" idx="12"/>
          </p:nvPr>
        </p:nvSpPr>
        <p:spPr/>
        <p:txBody>
          <a:bodyPr/>
          <a:lstStyle/>
          <a:p>
            <a:fld id="{FDC40157-BB77-F747-A8EF-7EA9247B622B}" type="slidenum">
              <a:rPr lang="en-US" smtClean="0"/>
              <a:t>‹#›</a:t>
            </a:fld>
            <a:endParaRPr lang="en-US" dirty="0"/>
          </a:p>
        </p:txBody>
      </p:sp>
    </p:spTree>
    <p:extLst>
      <p:ext uri="{BB962C8B-B14F-4D97-AF65-F5344CB8AC3E}">
        <p14:creationId xmlns:p14="http://schemas.microsoft.com/office/powerpoint/2010/main" val="105759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01B5-7835-DB47-B910-B9A36642B4AC}"/>
              </a:ext>
            </a:extLst>
          </p:cNvPr>
          <p:cNvSpPr>
            <a:spLocks noGrp="1"/>
          </p:cNvSpPr>
          <p:nvPr>
            <p:ph type="title" hasCustomPrompt="1"/>
          </p:nvPr>
        </p:nvSpPr>
        <p:spPr>
          <a:xfrm>
            <a:off x="370485" y="365125"/>
            <a:ext cx="11473645"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4061FD2-E20E-2442-8D83-65F56140A392}"/>
              </a:ext>
            </a:extLst>
          </p:cNvPr>
          <p:cNvSpPr>
            <a:spLocks noGrp="1"/>
          </p:cNvSpPr>
          <p:nvPr>
            <p:ph type="body" idx="1"/>
          </p:nvPr>
        </p:nvSpPr>
        <p:spPr>
          <a:xfrm>
            <a:off x="370486" y="1681163"/>
            <a:ext cx="56270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464AE3-53E3-7C40-B224-B861644D1F83}"/>
              </a:ext>
            </a:extLst>
          </p:cNvPr>
          <p:cNvSpPr>
            <a:spLocks noGrp="1"/>
          </p:cNvSpPr>
          <p:nvPr>
            <p:ph sz="half" idx="2"/>
          </p:nvPr>
        </p:nvSpPr>
        <p:spPr>
          <a:xfrm>
            <a:off x="370486" y="2505075"/>
            <a:ext cx="562709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A9A033-C8F6-B94D-9702-DD307C12EDC5}"/>
              </a:ext>
            </a:extLst>
          </p:cNvPr>
          <p:cNvSpPr>
            <a:spLocks noGrp="1"/>
          </p:cNvSpPr>
          <p:nvPr>
            <p:ph type="body" sz="quarter" idx="3"/>
          </p:nvPr>
        </p:nvSpPr>
        <p:spPr>
          <a:xfrm>
            <a:off x="6172199" y="1681163"/>
            <a:ext cx="567193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CB38B4-1CC3-C345-AB59-D4A70FCEFCE8}"/>
              </a:ext>
            </a:extLst>
          </p:cNvPr>
          <p:cNvSpPr>
            <a:spLocks noGrp="1"/>
          </p:cNvSpPr>
          <p:nvPr>
            <p:ph sz="quarter" idx="4"/>
          </p:nvPr>
        </p:nvSpPr>
        <p:spPr>
          <a:xfrm>
            <a:off x="6172199" y="2505075"/>
            <a:ext cx="567193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4BD87F8-B2D5-A049-B9CD-5BF01277ECF9}"/>
              </a:ext>
            </a:extLst>
          </p:cNvPr>
          <p:cNvSpPr>
            <a:spLocks noGrp="1"/>
          </p:cNvSpPr>
          <p:nvPr>
            <p:ph type="dt" sz="half" idx="10"/>
          </p:nvPr>
        </p:nvSpPr>
        <p:spPr>
          <a:xfrm>
            <a:off x="370485" y="6356350"/>
            <a:ext cx="2743200" cy="365125"/>
          </a:xfrm>
        </p:spPr>
        <p:txBody>
          <a:bodyPr/>
          <a:lstStyle/>
          <a:p>
            <a:fld id="{A7585460-8885-7646-BC93-E5A7F1B68170}" type="datetimeFigureOut">
              <a:rPr lang="en-US" smtClean="0"/>
              <a:t>4/27/2023</a:t>
            </a:fld>
            <a:endParaRPr lang="en-US"/>
          </a:p>
        </p:txBody>
      </p:sp>
      <p:sp>
        <p:nvSpPr>
          <p:cNvPr id="8" name="Footer Placeholder 7">
            <a:extLst>
              <a:ext uri="{FF2B5EF4-FFF2-40B4-BE49-F238E27FC236}">
                <a16:creationId xmlns:a16="http://schemas.microsoft.com/office/drawing/2014/main" id="{FBDFA831-C303-C845-A49C-EDB8BB6F8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FB7F9B-04F1-6046-9D4F-37BA7AFE8849}"/>
              </a:ext>
            </a:extLst>
          </p:cNvPr>
          <p:cNvSpPr>
            <a:spLocks noGrp="1"/>
          </p:cNvSpPr>
          <p:nvPr>
            <p:ph type="sldNum" sz="quarter" idx="12"/>
          </p:nvPr>
        </p:nvSpPr>
        <p:spPr/>
        <p:txBody>
          <a:bodyPr/>
          <a:lstStyle/>
          <a:p>
            <a:fld id="{FDC40157-BB77-F747-A8EF-7EA9247B622B}" type="slidenum">
              <a:rPr lang="en-US" smtClean="0"/>
              <a:t>‹#›</a:t>
            </a:fld>
            <a:endParaRPr lang="en-US"/>
          </a:p>
        </p:txBody>
      </p:sp>
    </p:spTree>
    <p:extLst>
      <p:ext uri="{BB962C8B-B14F-4D97-AF65-F5344CB8AC3E}">
        <p14:creationId xmlns:p14="http://schemas.microsoft.com/office/powerpoint/2010/main" val="206768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76C0-FB94-2E49-A4F8-EB7BD2890FA9}"/>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8CB3B79-2DB1-C141-90E5-9135EE05D550}"/>
              </a:ext>
            </a:extLst>
          </p:cNvPr>
          <p:cNvSpPr>
            <a:spLocks noGrp="1"/>
          </p:cNvSpPr>
          <p:nvPr>
            <p:ph type="dt" sz="half" idx="10"/>
          </p:nvPr>
        </p:nvSpPr>
        <p:spPr/>
        <p:txBody>
          <a:bodyPr/>
          <a:lstStyle/>
          <a:p>
            <a:fld id="{A7585460-8885-7646-BC93-E5A7F1B68170}" type="datetimeFigureOut">
              <a:rPr lang="en-US" smtClean="0"/>
              <a:t>4/27/2023</a:t>
            </a:fld>
            <a:endParaRPr lang="en-US"/>
          </a:p>
        </p:txBody>
      </p:sp>
      <p:sp>
        <p:nvSpPr>
          <p:cNvPr id="4" name="Footer Placeholder 3">
            <a:extLst>
              <a:ext uri="{FF2B5EF4-FFF2-40B4-BE49-F238E27FC236}">
                <a16:creationId xmlns:a16="http://schemas.microsoft.com/office/drawing/2014/main" id="{FD9602AA-7232-614E-803E-17B537955B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D2E4D9-B3B8-4046-BFD6-62C63501A896}"/>
              </a:ext>
            </a:extLst>
          </p:cNvPr>
          <p:cNvSpPr>
            <a:spLocks noGrp="1"/>
          </p:cNvSpPr>
          <p:nvPr>
            <p:ph type="sldNum" sz="quarter" idx="12"/>
          </p:nvPr>
        </p:nvSpPr>
        <p:spPr/>
        <p:txBody>
          <a:bodyPr/>
          <a:lstStyle/>
          <a:p>
            <a:fld id="{FDC40157-BB77-F747-A8EF-7EA9247B622B}" type="slidenum">
              <a:rPr lang="en-US" smtClean="0"/>
              <a:t>‹#›</a:t>
            </a:fld>
            <a:endParaRPr lang="en-US"/>
          </a:p>
        </p:txBody>
      </p:sp>
    </p:spTree>
    <p:extLst>
      <p:ext uri="{BB962C8B-B14F-4D97-AF65-F5344CB8AC3E}">
        <p14:creationId xmlns:p14="http://schemas.microsoft.com/office/powerpoint/2010/main" val="190786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572EA6-7D91-964D-B9ED-333C805D8D1C}"/>
              </a:ext>
            </a:extLst>
          </p:cNvPr>
          <p:cNvSpPr>
            <a:spLocks noGrp="1"/>
          </p:cNvSpPr>
          <p:nvPr>
            <p:ph type="dt" sz="half" idx="10"/>
          </p:nvPr>
        </p:nvSpPr>
        <p:spPr/>
        <p:txBody>
          <a:bodyPr/>
          <a:lstStyle/>
          <a:p>
            <a:fld id="{A7585460-8885-7646-BC93-E5A7F1B68170}" type="datetimeFigureOut">
              <a:rPr lang="en-US" smtClean="0"/>
              <a:t>4/27/2023</a:t>
            </a:fld>
            <a:endParaRPr lang="en-US"/>
          </a:p>
        </p:txBody>
      </p:sp>
      <p:sp>
        <p:nvSpPr>
          <p:cNvPr id="3" name="Footer Placeholder 2">
            <a:extLst>
              <a:ext uri="{FF2B5EF4-FFF2-40B4-BE49-F238E27FC236}">
                <a16:creationId xmlns:a16="http://schemas.microsoft.com/office/drawing/2014/main" id="{3E05422E-309D-6B46-ADC1-6C23842B36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F4FE98-1D9C-4A40-AA2C-E4C73255CDC9}"/>
              </a:ext>
            </a:extLst>
          </p:cNvPr>
          <p:cNvSpPr>
            <a:spLocks noGrp="1"/>
          </p:cNvSpPr>
          <p:nvPr>
            <p:ph type="sldNum" sz="quarter" idx="12"/>
          </p:nvPr>
        </p:nvSpPr>
        <p:spPr/>
        <p:txBody>
          <a:bodyPr/>
          <a:lstStyle/>
          <a:p>
            <a:fld id="{FDC40157-BB77-F747-A8EF-7EA9247B622B}" type="slidenum">
              <a:rPr lang="en-US" smtClean="0"/>
              <a:t>‹#›</a:t>
            </a:fld>
            <a:endParaRPr lang="en-US"/>
          </a:p>
        </p:txBody>
      </p:sp>
    </p:spTree>
    <p:extLst>
      <p:ext uri="{BB962C8B-B14F-4D97-AF65-F5344CB8AC3E}">
        <p14:creationId xmlns:p14="http://schemas.microsoft.com/office/powerpoint/2010/main" val="1684092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D998-FB27-954D-AC4D-76FD4E8D705F}"/>
              </a:ext>
            </a:extLst>
          </p:cNvPr>
          <p:cNvSpPr>
            <a:spLocks noGrp="1"/>
          </p:cNvSpPr>
          <p:nvPr>
            <p:ph type="title" hasCustomPrompt="1"/>
          </p:nvPr>
        </p:nvSpPr>
        <p:spPr>
          <a:xfrm>
            <a:off x="347869" y="457201"/>
            <a:ext cx="4424156"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8CE181B-C690-7F4F-808A-2023DC631912}"/>
              </a:ext>
            </a:extLst>
          </p:cNvPr>
          <p:cNvSpPr>
            <a:spLocks noGrp="1"/>
          </p:cNvSpPr>
          <p:nvPr>
            <p:ph idx="1"/>
          </p:nvPr>
        </p:nvSpPr>
        <p:spPr>
          <a:xfrm>
            <a:off x="5183188" y="457201"/>
            <a:ext cx="666094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E369830-D8E9-C748-840A-B6AB916798BB}"/>
              </a:ext>
            </a:extLst>
          </p:cNvPr>
          <p:cNvSpPr>
            <a:spLocks noGrp="1"/>
          </p:cNvSpPr>
          <p:nvPr>
            <p:ph type="body" sz="half" idx="2"/>
          </p:nvPr>
        </p:nvSpPr>
        <p:spPr>
          <a:xfrm>
            <a:off x="347870" y="2297112"/>
            <a:ext cx="4424156" cy="3563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B94C62-D5A3-AB49-9F0A-3C87000858E3}"/>
              </a:ext>
            </a:extLst>
          </p:cNvPr>
          <p:cNvSpPr>
            <a:spLocks noGrp="1"/>
          </p:cNvSpPr>
          <p:nvPr>
            <p:ph type="dt" sz="half" idx="10"/>
          </p:nvPr>
        </p:nvSpPr>
        <p:spPr/>
        <p:txBody>
          <a:bodyPr/>
          <a:lstStyle/>
          <a:p>
            <a:fld id="{A7585460-8885-7646-BC93-E5A7F1B68170}" type="datetimeFigureOut">
              <a:rPr lang="en-US" smtClean="0"/>
              <a:t>4/27/2023</a:t>
            </a:fld>
            <a:endParaRPr lang="en-US"/>
          </a:p>
        </p:txBody>
      </p:sp>
      <p:sp>
        <p:nvSpPr>
          <p:cNvPr id="6" name="Footer Placeholder 5">
            <a:extLst>
              <a:ext uri="{FF2B5EF4-FFF2-40B4-BE49-F238E27FC236}">
                <a16:creationId xmlns:a16="http://schemas.microsoft.com/office/drawing/2014/main" id="{9E6FC06C-8B16-4A4A-9646-2A3CFF58A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45125-F2A5-F948-9D6E-2CCFFDE9C295}"/>
              </a:ext>
            </a:extLst>
          </p:cNvPr>
          <p:cNvSpPr>
            <a:spLocks noGrp="1"/>
          </p:cNvSpPr>
          <p:nvPr>
            <p:ph type="sldNum" sz="quarter" idx="12"/>
          </p:nvPr>
        </p:nvSpPr>
        <p:spPr/>
        <p:txBody>
          <a:bodyPr/>
          <a:lstStyle/>
          <a:p>
            <a:fld id="{FDC40157-BB77-F747-A8EF-7EA9247B622B}" type="slidenum">
              <a:rPr lang="en-US" smtClean="0"/>
              <a:t>‹#›</a:t>
            </a:fld>
            <a:endParaRPr lang="en-US"/>
          </a:p>
        </p:txBody>
      </p:sp>
    </p:spTree>
    <p:extLst>
      <p:ext uri="{BB962C8B-B14F-4D97-AF65-F5344CB8AC3E}">
        <p14:creationId xmlns:p14="http://schemas.microsoft.com/office/powerpoint/2010/main" val="63590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E324-AD39-6AB7-2369-74A26A9D3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2FA4A-FF4F-4227-3978-68E9659B02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F7D3-8076-7111-1904-B42396C7CFC9}"/>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5" name="Footer Placeholder 4">
            <a:extLst>
              <a:ext uri="{FF2B5EF4-FFF2-40B4-BE49-F238E27FC236}">
                <a16:creationId xmlns:a16="http://schemas.microsoft.com/office/drawing/2014/main" id="{0D944BB9-0B62-8715-01B9-242E258A0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6359B-BB1D-0FFD-346E-C96202B83415}"/>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2564115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8CFD-2CCA-9A46-A060-6B448C7EDEE9}"/>
              </a:ext>
            </a:extLst>
          </p:cNvPr>
          <p:cNvSpPr>
            <a:spLocks noGrp="1"/>
          </p:cNvSpPr>
          <p:nvPr>
            <p:ph type="title" hasCustomPrompt="1"/>
          </p:nvPr>
        </p:nvSpPr>
        <p:spPr>
          <a:xfrm>
            <a:off x="347870" y="457200"/>
            <a:ext cx="4424156" cy="1600200"/>
          </a:xfr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2EFF8316-130B-7540-A266-5593BC55DA78}"/>
              </a:ext>
            </a:extLst>
          </p:cNvPr>
          <p:cNvSpPr>
            <a:spLocks noGrp="1"/>
          </p:cNvSpPr>
          <p:nvPr>
            <p:ph type="pic" idx="1"/>
          </p:nvPr>
        </p:nvSpPr>
        <p:spPr>
          <a:xfrm>
            <a:off x="5183187" y="457201"/>
            <a:ext cx="666094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FE96292-CB4E-EF41-8C4B-B45ED526F7CD}"/>
              </a:ext>
            </a:extLst>
          </p:cNvPr>
          <p:cNvSpPr>
            <a:spLocks noGrp="1"/>
          </p:cNvSpPr>
          <p:nvPr>
            <p:ph type="body" sz="half" idx="2"/>
          </p:nvPr>
        </p:nvSpPr>
        <p:spPr>
          <a:xfrm>
            <a:off x="347870" y="2301081"/>
            <a:ext cx="4424156" cy="35599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BEB98-E4DF-404F-AB68-FF33BA836A0B}"/>
              </a:ext>
            </a:extLst>
          </p:cNvPr>
          <p:cNvSpPr>
            <a:spLocks noGrp="1"/>
          </p:cNvSpPr>
          <p:nvPr>
            <p:ph type="dt" sz="half" idx="10"/>
          </p:nvPr>
        </p:nvSpPr>
        <p:spPr/>
        <p:txBody>
          <a:bodyPr/>
          <a:lstStyle/>
          <a:p>
            <a:fld id="{A7585460-8885-7646-BC93-E5A7F1B68170}" type="datetimeFigureOut">
              <a:rPr lang="en-US" smtClean="0"/>
              <a:t>4/27/2023</a:t>
            </a:fld>
            <a:endParaRPr lang="en-US"/>
          </a:p>
        </p:txBody>
      </p:sp>
      <p:sp>
        <p:nvSpPr>
          <p:cNvPr id="6" name="Footer Placeholder 5">
            <a:extLst>
              <a:ext uri="{FF2B5EF4-FFF2-40B4-BE49-F238E27FC236}">
                <a16:creationId xmlns:a16="http://schemas.microsoft.com/office/drawing/2014/main" id="{79A88656-8669-5142-970A-63B3BA8B2B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B47AE0-6632-FC4C-8799-26A2186DF382}"/>
              </a:ext>
            </a:extLst>
          </p:cNvPr>
          <p:cNvSpPr>
            <a:spLocks noGrp="1"/>
          </p:cNvSpPr>
          <p:nvPr>
            <p:ph type="sldNum" sz="quarter" idx="12"/>
          </p:nvPr>
        </p:nvSpPr>
        <p:spPr/>
        <p:txBody>
          <a:bodyPr/>
          <a:lstStyle/>
          <a:p>
            <a:fld id="{FDC40157-BB77-F747-A8EF-7EA9247B622B}" type="slidenum">
              <a:rPr lang="en-US" smtClean="0"/>
              <a:t>‹#›</a:t>
            </a:fld>
            <a:endParaRPr lang="en-US"/>
          </a:p>
        </p:txBody>
      </p:sp>
    </p:spTree>
    <p:extLst>
      <p:ext uri="{BB962C8B-B14F-4D97-AF65-F5344CB8AC3E}">
        <p14:creationId xmlns:p14="http://schemas.microsoft.com/office/powerpoint/2010/main" val="1425644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4EF9-6DA5-1045-9EA8-404E839B1199}"/>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7D81CFF-AA7E-5244-9A7C-2EEFC837EE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5D5B2-60B3-D94E-80A6-565C3861BF07}"/>
              </a:ext>
            </a:extLst>
          </p:cNvPr>
          <p:cNvSpPr>
            <a:spLocks noGrp="1"/>
          </p:cNvSpPr>
          <p:nvPr>
            <p:ph type="dt" sz="half" idx="10"/>
          </p:nvPr>
        </p:nvSpPr>
        <p:spPr/>
        <p:txBody>
          <a:bodyPr/>
          <a:lstStyle/>
          <a:p>
            <a:fld id="{A7585460-8885-7646-BC93-E5A7F1B68170}" type="datetimeFigureOut">
              <a:rPr lang="en-US" smtClean="0"/>
              <a:t>4/27/2023</a:t>
            </a:fld>
            <a:endParaRPr lang="en-US"/>
          </a:p>
        </p:txBody>
      </p:sp>
      <p:sp>
        <p:nvSpPr>
          <p:cNvPr id="5" name="Footer Placeholder 4">
            <a:extLst>
              <a:ext uri="{FF2B5EF4-FFF2-40B4-BE49-F238E27FC236}">
                <a16:creationId xmlns:a16="http://schemas.microsoft.com/office/drawing/2014/main" id="{4ED85806-2413-C548-8ADA-1F2C2DACB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CB48B-B084-0747-8416-143362E77E09}"/>
              </a:ext>
            </a:extLst>
          </p:cNvPr>
          <p:cNvSpPr>
            <a:spLocks noGrp="1"/>
          </p:cNvSpPr>
          <p:nvPr>
            <p:ph type="sldNum" sz="quarter" idx="12"/>
          </p:nvPr>
        </p:nvSpPr>
        <p:spPr/>
        <p:txBody>
          <a:bodyPr/>
          <a:lstStyle/>
          <a:p>
            <a:fld id="{FDC40157-BB77-F747-A8EF-7EA9247B622B}" type="slidenum">
              <a:rPr lang="en-US" smtClean="0"/>
              <a:t>‹#›</a:t>
            </a:fld>
            <a:endParaRPr lang="en-US"/>
          </a:p>
        </p:txBody>
      </p:sp>
    </p:spTree>
    <p:extLst>
      <p:ext uri="{BB962C8B-B14F-4D97-AF65-F5344CB8AC3E}">
        <p14:creationId xmlns:p14="http://schemas.microsoft.com/office/powerpoint/2010/main" val="353490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DD5B74-6FA6-814E-ADC2-DF0BED55CCC1}"/>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4BB9392-2B9F-ED4F-B1A5-487F950E7CAA}"/>
              </a:ext>
            </a:extLst>
          </p:cNvPr>
          <p:cNvSpPr>
            <a:spLocks noGrp="1"/>
          </p:cNvSpPr>
          <p:nvPr>
            <p:ph type="body" orient="vert" idx="1"/>
          </p:nvPr>
        </p:nvSpPr>
        <p:spPr>
          <a:xfrm>
            <a:off x="347869" y="365125"/>
            <a:ext cx="822463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57B0D-3FD6-6744-85E2-C1176247B1BB}"/>
              </a:ext>
            </a:extLst>
          </p:cNvPr>
          <p:cNvSpPr>
            <a:spLocks noGrp="1"/>
          </p:cNvSpPr>
          <p:nvPr>
            <p:ph type="dt" sz="half" idx="10"/>
          </p:nvPr>
        </p:nvSpPr>
        <p:spPr/>
        <p:txBody>
          <a:bodyPr/>
          <a:lstStyle/>
          <a:p>
            <a:fld id="{A7585460-8885-7646-BC93-E5A7F1B68170}" type="datetimeFigureOut">
              <a:rPr lang="en-US" smtClean="0"/>
              <a:t>4/27/2023</a:t>
            </a:fld>
            <a:endParaRPr lang="en-US"/>
          </a:p>
        </p:txBody>
      </p:sp>
      <p:sp>
        <p:nvSpPr>
          <p:cNvPr id="5" name="Footer Placeholder 4">
            <a:extLst>
              <a:ext uri="{FF2B5EF4-FFF2-40B4-BE49-F238E27FC236}">
                <a16:creationId xmlns:a16="http://schemas.microsoft.com/office/drawing/2014/main" id="{7C635794-5BB9-AF4E-8C2D-CC9590175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446D4-5FC6-194C-AAD8-76B202B91EDF}"/>
              </a:ext>
            </a:extLst>
          </p:cNvPr>
          <p:cNvSpPr>
            <a:spLocks noGrp="1"/>
          </p:cNvSpPr>
          <p:nvPr>
            <p:ph type="sldNum" sz="quarter" idx="12"/>
          </p:nvPr>
        </p:nvSpPr>
        <p:spPr/>
        <p:txBody>
          <a:bodyPr/>
          <a:lstStyle/>
          <a:p>
            <a:fld id="{FDC40157-BB77-F747-A8EF-7EA9247B622B}" type="slidenum">
              <a:rPr lang="en-US" smtClean="0"/>
              <a:t>‹#›</a:t>
            </a:fld>
            <a:endParaRPr lang="en-US"/>
          </a:p>
        </p:txBody>
      </p:sp>
    </p:spTree>
    <p:extLst>
      <p:ext uri="{BB962C8B-B14F-4D97-AF65-F5344CB8AC3E}">
        <p14:creationId xmlns:p14="http://schemas.microsoft.com/office/powerpoint/2010/main" val="348669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D6E2-C241-6D02-E034-4E5CC4F4F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E3EE24-C5FA-F852-CF2D-DEB133669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27104E-FCD0-EF48-96B6-2B9003FBBF52}"/>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5" name="Footer Placeholder 4">
            <a:extLst>
              <a:ext uri="{FF2B5EF4-FFF2-40B4-BE49-F238E27FC236}">
                <a16:creationId xmlns:a16="http://schemas.microsoft.com/office/drawing/2014/main" id="{0F041CFD-B02C-294D-0D3C-071D24DC0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81D6B-5694-DBEE-54A5-24D4C56346F4}"/>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268679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936D-27E0-D5AA-C750-0F9078FCE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D057A-8166-8585-639E-6A435B614E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877954-0635-5A8A-DFB3-E81D5FCF4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9A5127-07DF-4A47-FAF3-0D6323E6DEE1}"/>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6" name="Footer Placeholder 5">
            <a:extLst>
              <a:ext uri="{FF2B5EF4-FFF2-40B4-BE49-F238E27FC236}">
                <a16:creationId xmlns:a16="http://schemas.microsoft.com/office/drawing/2014/main" id="{677625B2-3443-806A-6FF2-853B2A8A4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5EB1B-3EBE-05F6-6130-7B031FAA9C99}"/>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135039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816B-7666-AC0B-7CAA-5ACF257A0C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5DA959-0CCD-3E97-3408-2201AFA6C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80028-69BC-0CBD-A730-20C57ADF30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EB65AB-15A2-D9AF-7040-F54329CAF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10717-E184-B6F0-D578-E87C15BA9B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031719-AF48-CF3E-F6DA-593C2B49BCC1}"/>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8" name="Footer Placeholder 7">
            <a:extLst>
              <a:ext uri="{FF2B5EF4-FFF2-40B4-BE49-F238E27FC236}">
                <a16:creationId xmlns:a16="http://schemas.microsoft.com/office/drawing/2014/main" id="{0E11211A-6168-E052-C92F-4120C28649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C82B2-F4AE-05FB-6338-E084F12EAEA2}"/>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368205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023B-BB69-A142-088F-9EBE61B91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CD1D60-CCF4-31EF-3CAB-77780DE1ED67}"/>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4" name="Footer Placeholder 3">
            <a:extLst>
              <a:ext uri="{FF2B5EF4-FFF2-40B4-BE49-F238E27FC236}">
                <a16:creationId xmlns:a16="http://schemas.microsoft.com/office/drawing/2014/main" id="{6CF4A007-B316-C0BF-7CCD-92806DE01C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5BF870-4536-5E32-F833-E6C6F8947828}"/>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125170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119BD6-7723-F952-6634-9F978AA7A984}"/>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3" name="Footer Placeholder 2">
            <a:extLst>
              <a:ext uri="{FF2B5EF4-FFF2-40B4-BE49-F238E27FC236}">
                <a16:creationId xmlns:a16="http://schemas.microsoft.com/office/drawing/2014/main" id="{3FCA08B3-A6F8-3202-8985-9B8A38EFD4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0F3C7E-160E-1992-FBFF-F9C88E2C9C5C}"/>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150696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D10B-A29C-FE68-F5A5-58C9C135E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7CDCFA-3082-EE3F-3942-EE505A4EB3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DB2B-DD28-67F2-5254-347BC66BB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0E454-846A-9B4F-7CC2-900DCEC9DC2A}"/>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6" name="Footer Placeholder 5">
            <a:extLst>
              <a:ext uri="{FF2B5EF4-FFF2-40B4-BE49-F238E27FC236}">
                <a16:creationId xmlns:a16="http://schemas.microsoft.com/office/drawing/2014/main" id="{FEC71D7C-AB0F-F066-B3F3-617DD7C2B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198EB8-7353-F5C9-3832-38CB57141B3A}"/>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8399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A863-A180-01C3-E631-002F86E4D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3594DB-2EA3-3F8F-4D80-CFEAF7670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E414D-D20C-A8E2-D02C-EC6D87F69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1D36E-543C-5FED-0BEF-014059958666}"/>
              </a:ext>
            </a:extLst>
          </p:cNvPr>
          <p:cNvSpPr>
            <a:spLocks noGrp="1"/>
          </p:cNvSpPr>
          <p:nvPr>
            <p:ph type="dt" sz="half" idx="10"/>
          </p:nvPr>
        </p:nvSpPr>
        <p:spPr/>
        <p:txBody>
          <a:bodyPr/>
          <a:lstStyle/>
          <a:p>
            <a:fld id="{C6E6ABB7-59BC-427A-ADBE-E3BE886BCEAC}" type="datetimeFigureOut">
              <a:rPr lang="en-US" smtClean="0"/>
              <a:t>4/27/2023</a:t>
            </a:fld>
            <a:endParaRPr lang="en-US"/>
          </a:p>
        </p:txBody>
      </p:sp>
      <p:sp>
        <p:nvSpPr>
          <p:cNvPr id="6" name="Footer Placeholder 5">
            <a:extLst>
              <a:ext uri="{FF2B5EF4-FFF2-40B4-BE49-F238E27FC236}">
                <a16:creationId xmlns:a16="http://schemas.microsoft.com/office/drawing/2014/main" id="{1DB79DA3-9758-3196-8BAC-2CC7D22FF6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76DF2-A76D-065C-566B-50B35F637B9F}"/>
              </a:ext>
            </a:extLst>
          </p:cNvPr>
          <p:cNvSpPr>
            <a:spLocks noGrp="1"/>
          </p:cNvSpPr>
          <p:nvPr>
            <p:ph type="sldNum" sz="quarter" idx="12"/>
          </p:nvPr>
        </p:nvSpPr>
        <p:spPr/>
        <p:txBody>
          <a:bodyPr/>
          <a:lstStyle/>
          <a:p>
            <a:fld id="{0750AF72-F2C4-4373-B200-42B24A1B20A8}" type="slidenum">
              <a:rPr lang="en-US" smtClean="0"/>
              <a:t>‹#›</a:t>
            </a:fld>
            <a:endParaRPr lang="en-US"/>
          </a:p>
        </p:txBody>
      </p:sp>
    </p:spTree>
    <p:extLst>
      <p:ext uri="{BB962C8B-B14F-4D97-AF65-F5344CB8AC3E}">
        <p14:creationId xmlns:p14="http://schemas.microsoft.com/office/powerpoint/2010/main" val="258092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41E4F-E303-162E-B9CD-B48E43EF4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74BB6D-FE9B-0521-91A0-16EA5C5E4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C57D05-3E94-85DF-CD0A-45C60AD5D1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6ABB7-59BC-427A-ADBE-E3BE886BCEAC}" type="datetimeFigureOut">
              <a:rPr lang="en-US" smtClean="0"/>
              <a:t>4/27/2023</a:t>
            </a:fld>
            <a:endParaRPr lang="en-US"/>
          </a:p>
        </p:txBody>
      </p:sp>
      <p:sp>
        <p:nvSpPr>
          <p:cNvPr id="5" name="Footer Placeholder 4">
            <a:extLst>
              <a:ext uri="{FF2B5EF4-FFF2-40B4-BE49-F238E27FC236}">
                <a16:creationId xmlns:a16="http://schemas.microsoft.com/office/drawing/2014/main" id="{DC472BD1-38F7-3FA1-25AA-49AED620E1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B70D0D-A71F-DC65-25D1-7AD94B1C7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0AF72-F2C4-4373-B200-42B24A1B20A8}" type="slidenum">
              <a:rPr lang="en-US" smtClean="0"/>
              <a:t>‹#›</a:t>
            </a:fld>
            <a:endParaRPr lang="en-US"/>
          </a:p>
        </p:txBody>
      </p:sp>
    </p:spTree>
    <p:extLst>
      <p:ext uri="{BB962C8B-B14F-4D97-AF65-F5344CB8AC3E}">
        <p14:creationId xmlns:p14="http://schemas.microsoft.com/office/powerpoint/2010/main" val="2810256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79BE35-AAA6-5343-AE61-746E197D90AB}"/>
              </a:ext>
            </a:extLst>
          </p:cNvPr>
          <p:cNvSpPr>
            <a:spLocks noGrp="1"/>
          </p:cNvSpPr>
          <p:nvPr>
            <p:ph type="title"/>
          </p:nvPr>
        </p:nvSpPr>
        <p:spPr>
          <a:xfrm>
            <a:off x="347869" y="365125"/>
            <a:ext cx="11499574" cy="1325563"/>
          </a:xfrm>
          <a:prstGeom prst="rect">
            <a:avLst/>
          </a:prstGeom>
          <a:ln w="25400">
            <a:solidFill>
              <a:schemeClr val="accent2"/>
            </a:solidFill>
          </a:ln>
        </p:spPr>
        <p:txBody>
          <a:bodyPr vert="horz" lIns="91440" tIns="45720" rIns="91440" bIns="45720" rtlCol="0" anchor="ctr">
            <a:normAutofit/>
          </a:bodyPr>
          <a:lstStyle/>
          <a:p>
            <a:r>
              <a:rPr lang="en-US" dirty="0"/>
              <a:t> CLICK TO EDIT MASTER TITLE STYLE</a:t>
            </a:r>
          </a:p>
        </p:txBody>
      </p:sp>
      <p:sp>
        <p:nvSpPr>
          <p:cNvPr id="3" name="Text Placeholder 2">
            <a:extLst>
              <a:ext uri="{FF2B5EF4-FFF2-40B4-BE49-F238E27FC236}">
                <a16:creationId xmlns:a16="http://schemas.microsoft.com/office/drawing/2014/main" id="{1D48841A-4ABC-914F-A90C-91A93487799B}"/>
              </a:ext>
            </a:extLst>
          </p:cNvPr>
          <p:cNvSpPr>
            <a:spLocks noGrp="1"/>
          </p:cNvSpPr>
          <p:nvPr>
            <p:ph type="body" idx="1"/>
          </p:nvPr>
        </p:nvSpPr>
        <p:spPr>
          <a:xfrm>
            <a:off x="347869" y="1825625"/>
            <a:ext cx="1149957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3D5705-14AC-6A40-A31F-B122DE44F6EF}"/>
              </a:ext>
            </a:extLst>
          </p:cNvPr>
          <p:cNvSpPr>
            <a:spLocks noGrp="1"/>
          </p:cNvSpPr>
          <p:nvPr>
            <p:ph type="dt" sz="half" idx="2"/>
          </p:nvPr>
        </p:nvSpPr>
        <p:spPr>
          <a:xfrm>
            <a:off x="34786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85460-8885-7646-BC93-E5A7F1B68170}" type="datetimeFigureOut">
              <a:rPr lang="en-US" smtClean="0"/>
              <a:t>4/27/2023</a:t>
            </a:fld>
            <a:endParaRPr lang="en-US"/>
          </a:p>
        </p:txBody>
      </p:sp>
      <p:sp>
        <p:nvSpPr>
          <p:cNvPr id="5" name="Footer Placeholder 4">
            <a:extLst>
              <a:ext uri="{FF2B5EF4-FFF2-40B4-BE49-F238E27FC236}">
                <a16:creationId xmlns:a16="http://schemas.microsoft.com/office/drawing/2014/main" id="{8C1B96F4-1EA9-1C49-826F-5E50509840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https://</a:t>
            </a:r>
            <a:r>
              <a:rPr lang="en-US" dirty="0" err="1"/>
              <a:t>era.nih.gov</a:t>
            </a:r>
            <a:endParaRPr lang="en-US" dirty="0"/>
          </a:p>
        </p:txBody>
      </p:sp>
      <p:sp>
        <p:nvSpPr>
          <p:cNvPr id="6" name="Slide Number Placeholder 5">
            <a:extLst>
              <a:ext uri="{FF2B5EF4-FFF2-40B4-BE49-F238E27FC236}">
                <a16:creationId xmlns:a16="http://schemas.microsoft.com/office/drawing/2014/main" id="{AFE978A7-D0C9-BE44-911C-EB3D14702F70}"/>
              </a:ext>
            </a:extLst>
          </p:cNvPr>
          <p:cNvSpPr>
            <a:spLocks noGrp="1"/>
          </p:cNvSpPr>
          <p:nvPr>
            <p:ph type="sldNum" sz="quarter" idx="4"/>
          </p:nvPr>
        </p:nvSpPr>
        <p:spPr>
          <a:xfrm>
            <a:off x="910093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40157-BB77-F747-A8EF-7EA9247B622B}" type="slidenum">
              <a:rPr lang="en-US" smtClean="0"/>
              <a:t>‹#›</a:t>
            </a:fld>
            <a:endParaRPr lang="en-US"/>
          </a:p>
        </p:txBody>
      </p:sp>
      <p:sp>
        <p:nvSpPr>
          <p:cNvPr id="7" name="Rectangle 6">
            <a:extLst>
              <a:ext uri="{FF2B5EF4-FFF2-40B4-BE49-F238E27FC236}">
                <a16:creationId xmlns:a16="http://schemas.microsoft.com/office/drawing/2014/main" id="{C0B83F0D-EE39-8340-9E44-3AA690FCF588}"/>
              </a:ext>
            </a:extLst>
          </p:cNvPr>
          <p:cNvSpPr/>
          <p:nvPr userDrawn="1"/>
        </p:nvSpPr>
        <p:spPr>
          <a:xfrm>
            <a:off x="347869" y="140962"/>
            <a:ext cx="2030506" cy="1344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709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0" i="0" kern="1200" spc="200" baseline="0">
          <a:solidFill>
            <a:schemeClr val="accent5"/>
          </a:solidFill>
          <a:latin typeface="Avenir Light" panose="020B04020202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400" b="0" i="0" kern="1200">
          <a:solidFill>
            <a:schemeClr val="tx1">
              <a:lumMod val="85000"/>
              <a:lumOff val="15000"/>
            </a:schemeClr>
          </a:solidFill>
          <a:latin typeface="Avenir Light" panose="020B0402020203020204" pitchFamily="34"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000" b="0" i="0" kern="1200">
          <a:solidFill>
            <a:schemeClr val="tx1">
              <a:lumMod val="85000"/>
              <a:lumOff val="15000"/>
            </a:schemeClr>
          </a:solidFill>
          <a:latin typeface="Avenir Light" panose="020B0402020203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lumMod val="85000"/>
              <a:lumOff val="15000"/>
            </a:schemeClr>
          </a:solidFill>
          <a:latin typeface="Avenir Light" panose="020B0402020203020204" pitchFamily="34"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600" b="0" i="0" kern="1200">
          <a:solidFill>
            <a:schemeClr val="tx1">
              <a:lumMod val="85000"/>
              <a:lumOff val="15000"/>
            </a:schemeClr>
          </a:solidFill>
          <a:latin typeface="Avenir Light" panose="020B0402020203020204" pitchFamily="34"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600" b="0" i="0" kern="1200">
          <a:solidFill>
            <a:schemeClr val="tx1">
              <a:lumMod val="85000"/>
              <a:lumOff val="15000"/>
            </a:schemeClr>
          </a:solidFill>
          <a:latin typeface="Avenir Light" panose="020B0402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rants.nih.gov/grants/guide/notice-files/NOT-OD-23-094.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wmf"/><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rants.nih.gov/grants/guide/notice-files/NOT-OD-19-109.html"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16.xml"/><Relationship Id="rId5" Type="http://schemas.openxmlformats.org/officeDocument/2006/relationships/image" Target="../media/image8.w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0DE341C-CC38-4061-977A-5A63939CEF9A}"/>
              </a:ext>
              <a:ext uri="{C183D7F6-B498-43B3-948B-1728B52AA6E4}">
                <adec:decorative xmlns:adec="http://schemas.microsoft.com/office/drawing/2017/decorative" val="1"/>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91ECB166-9CFD-43F6-ACA1-900A8CFD3C73}"/>
              </a:ext>
              <a:ext uri="{C183D7F6-B498-43B3-948B-1728B52AA6E4}">
                <adec:decorative xmlns:adec="http://schemas.microsoft.com/office/drawing/2017/decorative" val="1"/>
              </a:ext>
            </a:extLst>
          </p:cNvPr>
          <p:cNvSpPr/>
          <p:nvPr/>
        </p:nvSpPr>
        <p:spPr>
          <a:xfrm>
            <a:off x="0" y="0"/>
            <a:ext cx="12192000" cy="6858000"/>
          </a:xfrm>
          <a:prstGeom prst="rect">
            <a:avLst/>
          </a:prstGeom>
          <a:pattFill prst="dkDnDiag">
            <a:fgClr>
              <a:schemeClr val="bg1">
                <a:lumMod val="95000"/>
              </a:schemeClr>
            </a:fgClr>
            <a:bgClr>
              <a:schemeClr val="tx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B66A787-BBFC-4B20-880C-F5D80B84CCEE}"/>
              </a:ext>
              <a:ext uri="{C183D7F6-B498-43B3-948B-1728B52AA6E4}">
                <adec:decorative xmlns:adec="http://schemas.microsoft.com/office/drawing/2017/decorative" val="1"/>
              </a:ext>
            </a:extLst>
          </p:cNvPr>
          <p:cNvSpPr/>
          <p:nvPr/>
        </p:nvSpPr>
        <p:spPr>
          <a:xfrm>
            <a:off x="0" y="5600678"/>
            <a:ext cx="12192000" cy="125732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AEB6193-1B74-407F-850C-BFFE4E40BCE2}"/>
              </a:ext>
              <a:ext uri="{C183D7F6-B498-43B3-948B-1728B52AA6E4}">
                <adec:decorative xmlns:adec="http://schemas.microsoft.com/office/drawing/2017/decorative" val="1"/>
              </a:ext>
            </a:extLst>
          </p:cNvPr>
          <p:cNvSpPr txBox="1">
            <a:spLocks/>
          </p:cNvSpPr>
          <p:nvPr/>
        </p:nvSpPr>
        <p:spPr>
          <a:xfrm>
            <a:off x="1524000" y="1338469"/>
            <a:ext cx="9144000" cy="2171493"/>
          </a:xfrm>
          <a:prstGeom prst="rect">
            <a:avLst/>
          </a:prstGeom>
          <a:solidFill>
            <a:schemeClr val="bg1"/>
          </a:solidFill>
          <a:ln w="25400">
            <a:solidFill>
              <a:schemeClr val="accent2"/>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4800" b="0" i="0" kern="1200">
                <a:solidFill>
                  <a:schemeClr val="tx1"/>
                </a:solidFill>
                <a:latin typeface="Avenir Light" panose="020B0402020203020204" pitchFamily="34" charset="77"/>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Avenir Light" panose="020B0402020203020204" pitchFamily="34" charset="77"/>
                <a:ea typeface="Tahoma" panose="020B0604030504040204" pitchFamily="34" charset="0"/>
                <a:cs typeface="Tahoma" panose="020B0604030504040204" pitchFamily="34" charset="0"/>
              </a:rPr>
              <a:t>xTrain – Payback Form</a:t>
            </a:r>
            <a:br>
              <a:rPr kumimoji="0" lang="en-US" sz="4800" b="0" i="0" u="none" strike="noStrike" kern="1200" cap="none" spc="0" normalizeH="0" baseline="0" noProof="0">
                <a:ln>
                  <a:noFill/>
                </a:ln>
                <a:solidFill>
                  <a:prstClr val="black"/>
                </a:solidFill>
                <a:effectLst/>
                <a:uLnTx/>
                <a:uFillTx/>
                <a:latin typeface="Avenir Light" panose="020B0402020203020204" pitchFamily="34" charset="77"/>
                <a:ea typeface="Tahoma" panose="020B0604030504040204" pitchFamily="34" charset="0"/>
                <a:cs typeface="Tahoma" panose="020B0604030504040204" pitchFamily="34" charset="0"/>
              </a:rPr>
            </a:br>
            <a:endParaRPr kumimoji="0" lang="en-US" sz="4800" b="0" i="0" u="none" strike="noStrike" kern="1200" cap="none" spc="0" normalizeH="0" baseline="0" noProof="0" dirty="0">
              <a:ln>
                <a:noFill/>
              </a:ln>
              <a:solidFill>
                <a:prstClr val="black"/>
              </a:solidFill>
              <a:effectLst/>
              <a:uLnTx/>
              <a:uFillTx/>
              <a:latin typeface="Avenir Light" panose="020B0402020203020204" pitchFamily="34" charset="77"/>
              <a:ea typeface="Tahoma" panose="020B0604030504040204" pitchFamily="34" charset="0"/>
              <a:cs typeface="Tahoma" panose="020B0604030504040204" pitchFamily="34" charset="0"/>
            </a:endParaRPr>
          </a:p>
        </p:txBody>
      </p:sp>
      <p:sp>
        <p:nvSpPr>
          <p:cNvPr id="7" name="Footer Placeholder 4">
            <a:extLst>
              <a:ext uri="{FF2B5EF4-FFF2-40B4-BE49-F238E27FC236}">
                <a16:creationId xmlns:a16="http://schemas.microsoft.com/office/drawing/2014/main" id="{5A98DAAA-256F-4321-8936-E70D325A429B}"/>
              </a:ext>
              <a:ext uri="{C183D7F6-B498-43B3-948B-1728B52AA6E4}">
                <adec:decorative xmlns:adec="http://schemas.microsoft.com/office/drawing/2017/decorative" val="1"/>
              </a:ext>
            </a:extLst>
          </p:cNvPr>
          <p:cNvSpPr>
            <a:spLocks noGrp="1"/>
          </p:cNvSpPr>
          <p:nvPr>
            <p:ph type="ftr" sz="quarter" idx="11"/>
          </p:nvPr>
        </p:nvSpPr>
        <p:spPr>
          <a:xfrm>
            <a:off x="10271760" y="6060676"/>
            <a:ext cx="1660261" cy="365125"/>
          </a:xfrm>
        </p:spPr>
        <p:txBody>
          <a:bodyPr/>
          <a:lstStyle>
            <a:lvl1pPr algn="r">
              <a:defRPr sz="1400" b="0" i="0">
                <a:solidFill>
                  <a:schemeClr val="bg1"/>
                </a:solidFill>
                <a:latin typeface="Avenir Light" panose="020B0402020203020204"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venir Light" panose="020B0402020203020204" pitchFamily="34" charset="77"/>
                <a:ea typeface="+mn-ea"/>
                <a:cs typeface="+mn-cs"/>
              </a:rPr>
              <a:t>https://</a:t>
            </a:r>
            <a:r>
              <a:rPr kumimoji="0" lang="en-US" sz="1400" b="0" i="0" u="none" strike="noStrike" kern="1200" cap="none" spc="0" normalizeH="0" baseline="0" noProof="0" dirty="0" err="1">
                <a:ln>
                  <a:noFill/>
                </a:ln>
                <a:solidFill>
                  <a:prstClr val="white"/>
                </a:solidFill>
                <a:effectLst/>
                <a:uLnTx/>
                <a:uFillTx/>
                <a:latin typeface="Avenir Light" panose="020B0402020203020204" pitchFamily="34" charset="77"/>
                <a:ea typeface="+mn-ea"/>
                <a:cs typeface="+mn-cs"/>
              </a:rPr>
              <a:t>era.nih.gov</a:t>
            </a:r>
            <a:endParaRPr kumimoji="0" lang="en-US" sz="1400" b="0" i="0" u="none" strike="noStrike" kern="1200" cap="none" spc="0" normalizeH="0" baseline="0" noProof="0" dirty="0">
              <a:ln>
                <a:noFill/>
              </a:ln>
              <a:solidFill>
                <a:prstClr val="white"/>
              </a:solidFill>
              <a:effectLst/>
              <a:uLnTx/>
              <a:uFillTx/>
              <a:latin typeface="Avenir Light" panose="020B0402020203020204" pitchFamily="34" charset="77"/>
              <a:ea typeface="+mn-ea"/>
              <a:cs typeface="+mn-cs"/>
            </a:endParaRPr>
          </a:p>
        </p:txBody>
      </p:sp>
      <p:sp>
        <p:nvSpPr>
          <p:cNvPr id="8" name="Rounded Rectangle 14">
            <a:extLst>
              <a:ext uri="{FF2B5EF4-FFF2-40B4-BE49-F238E27FC236}">
                <a16:creationId xmlns:a16="http://schemas.microsoft.com/office/drawing/2014/main" id="{117918E4-38EE-497E-86EB-76D63451E598}"/>
              </a:ext>
              <a:ext uri="{C183D7F6-B498-43B3-948B-1728B52AA6E4}">
                <adec:decorative xmlns:adec="http://schemas.microsoft.com/office/drawing/2017/decorative" val="1"/>
              </a:ext>
            </a:extLst>
          </p:cNvPr>
          <p:cNvSpPr/>
          <p:nvPr/>
        </p:nvSpPr>
        <p:spPr>
          <a:xfrm>
            <a:off x="3749488" y="4091930"/>
            <a:ext cx="4693023" cy="75262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E5F7CF88-6E27-41E6-B021-2B7C8C6CD65A}"/>
              </a:ext>
              <a:ext uri="{C183D7F6-B498-43B3-948B-1728B52AA6E4}">
                <adec:decorative xmlns:adec="http://schemas.microsoft.com/office/drawing/2017/decorative" val="1"/>
              </a:ext>
            </a:extLst>
          </p:cNvPr>
          <p:cNvSpPr txBox="1">
            <a:spLocks/>
          </p:cNvSpPr>
          <p:nvPr/>
        </p:nvSpPr>
        <p:spPr>
          <a:xfrm>
            <a:off x="1523999" y="4245768"/>
            <a:ext cx="9144000" cy="50825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Avenir Light" panose="020B0402020203020204" pitchFamily="34" charset="77"/>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white"/>
                </a:solidFill>
                <a:effectLst/>
                <a:uLnTx/>
                <a:uFillTx/>
                <a:latin typeface="Avenir Light" panose="020B0402020203020204" pitchFamily="34" charset="77"/>
                <a:ea typeface="Tahoma" panose="020B0604030504040204" pitchFamily="34" charset="0"/>
                <a:cs typeface="Tahoma" panose="020B0604030504040204" pitchFamily="34" charset="0"/>
              </a:rPr>
              <a:t>May 18, 2022</a:t>
            </a:r>
            <a:endParaRPr kumimoji="0" lang="en-US" sz="1800" b="0" i="0" u="none" strike="noStrike" kern="1200" cap="none" spc="0" normalizeH="0" baseline="0" noProof="0" dirty="0">
              <a:ln>
                <a:noFill/>
              </a:ln>
              <a:solidFill>
                <a:prstClr val="white"/>
              </a:solidFill>
              <a:effectLst/>
              <a:uLnTx/>
              <a:uFillTx/>
              <a:latin typeface="Avenir Light" panose="020B0402020203020204" pitchFamily="34" charset="77"/>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7E942AC4-CB70-45BC-BDBF-C0A4DC01984D}"/>
              </a:ext>
              <a:ext uri="{C183D7F6-B498-43B3-948B-1728B52AA6E4}">
                <adec:decorative xmlns:adec="http://schemas.microsoft.com/office/drawing/2017/decorative" val="1"/>
              </a:ext>
            </a:extLst>
          </p:cNvPr>
          <p:cNvSpPr/>
          <p:nvPr/>
        </p:nvSpPr>
        <p:spPr>
          <a:xfrm>
            <a:off x="5080746" y="1070005"/>
            <a:ext cx="2030506" cy="1344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21D9907-9637-4FC4-A30D-663A8D912E85}"/>
              </a:ext>
              <a:ext uri="{C183D7F6-B498-43B3-948B-1728B52AA6E4}">
                <adec:decorative xmlns:adec="http://schemas.microsoft.com/office/drawing/2017/decorative" val="1"/>
              </a:ext>
            </a:extLst>
          </p:cNvPr>
          <p:cNvSpPr/>
          <p:nvPr/>
        </p:nvSpPr>
        <p:spPr>
          <a:xfrm>
            <a:off x="152400" y="152400"/>
            <a:ext cx="12192000" cy="6858000"/>
          </a:xfrm>
          <a:prstGeom prst="rect">
            <a:avLst/>
          </a:prstGeom>
          <a:pattFill prst="dkDnDiag">
            <a:fgClr>
              <a:srgbClr val="FFFFFF">
                <a:lumMod val="95000"/>
              </a:srgbClr>
            </a:fgClr>
            <a:bgClr>
              <a:srgbClr val="44546A">
                <a:lumMod val="20000"/>
                <a:lumOff val="80000"/>
              </a:srgbClr>
            </a:bgClr>
          </a:patt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2077462-7315-42F3-83C4-573181412005}"/>
              </a:ext>
              <a:ext uri="{C183D7F6-B498-43B3-948B-1728B52AA6E4}">
                <adec:decorative xmlns:adec="http://schemas.microsoft.com/office/drawing/2017/decorative" val="1"/>
              </a:ext>
            </a:extLst>
          </p:cNvPr>
          <p:cNvSpPr/>
          <p:nvPr/>
        </p:nvSpPr>
        <p:spPr>
          <a:xfrm>
            <a:off x="152400" y="5753078"/>
            <a:ext cx="12192000" cy="1257322"/>
          </a:xfrm>
          <a:prstGeom prst="rect">
            <a:avLst/>
          </a:prstGeom>
          <a:solidFill>
            <a:srgbClr val="006863"/>
          </a:solidFill>
          <a:ln w="12700" cap="flat" cmpd="sng" algn="ctr">
            <a:solidFill>
              <a:srgbClr val="00686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5CFA174B-C028-41C9-95B3-F85645C0F379}"/>
              </a:ext>
            </a:extLst>
          </p:cNvPr>
          <p:cNvSpPr txBox="1">
            <a:spLocks noGrp="1"/>
          </p:cNvSpPr>
          <p:nvPr>
            <p:ph type="title" idx="4294967295"/>
          </p:nvPr>
        </p:nvSpPr>
        <p:spPr>
          <a:xfrm>
            <a:off x="1676400" y="1490869"/>
            <a:ext cx="9144000" cy="2171493"/>
          </a:xfrm>
          <a:prstGeom prst="rect">
            <a:avLst/>
          </a:prstGeom>
          <a:solidFill>
            <a:srgbClr val="FFFFFF"/>
          </a:solid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4800" b="0" i="0" kern="1200" spc="200" baseline="0">
                <a:solidFill>
                  <a:schemeClr val="accent5"/>
                </a:solidFill>
                <a:latin typeface="Avenir Light" panose="020B0402020203020204" pitchFamily="34" charset="77"/>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200" normalizeH="0" baseline="0" noProof="0" dirty="0">
                <a:ln>
                  <a:noFill/>
                </a:ln>
                <a:solidFill>
                  <a:srgbClr val="006863"/>
                </a:solidFill>
                <a:effectLst/>
                <a:uLnTx/>
                <a:uFillTx/>
                <a:latin typeface="Avenir Light" panose="020B0402020203020204" pitchFamily="34" charset="77"/>
                <a:ea typeface="Tahoma" panose="020B0604030504040204" pitchFamily="34" charset="0"/>
                <a:cs typeface="Tahoma" panose="020B0604030504040204" pitchFamily="34" charset="0"/>
              </a:rPr>
              <a:t>Overview of </a:t>
            </a:r>
            <a:r>
              <a:rPr kumimoji="0" lang="en-US" sz="4800" b="0" i="0" u="none" strike="noStrike" kern="1200" cap="none" spc="200" normalizeH="0" baseline="0" noProof="0" dirty="0" err="1">
                <a:ln>
                  <a:noFill/>
                </a:ln>
                <a:solidFill>
                  <a:srgbClr val="006863"/>
                </a:solidFill>
                <a:effectLst/>
                <a:uLnTx/>
                <a:uFillTx/>
                <a:latin typeface="Avenir Light" panose="020B0402020203020204" pitchFamily="34" charset="77"/>
                <a:ea typeface="Tahoma" panose="020B0604030504040204" pitchFamily="34" charset="0"/>
                <a:cs typeface="Tahoma" panose="020B0604030504040204" pitchFamily="34" charset="0"/>
              </a:rPr>
              <a:t>xTrain</a:t>
            </a:r>
            <a:br>
              <a:rPr kumimoji="0" lang="en-US" sz="4800" b="0" i="0" u="none" strike="noStrike" kern="1200" cap="none" spc="200" normalizeH="0" baseline="0" noProof="0" dirty="0">
                <a:ln>
                  <a:noFill/>
                </a:ln>
                <a:solidFill>
                  <a:srgbClr val="006863"/>
                </a:solidFill>
                <a:effectLst/>
                <a:uLnTx/>
                <a:uFillTx/>
                <a:latin typeface="Avenir Light" panose="020B0402020203020204" pitchFamily="34" charset="77"/>
                <a:ea typeface="Tahoma" panose="020B0604030504040204" pitchFamily="34" charset="0"/>
                <a:cs typeface="Tahoma" panose="020B0604030504040204" pitchFamily="34" charset="0"/>
              </a:rPr>
            </a:br>
            <a:endParaRPr kumimoji="0" lang="en-US" sz="4800" b="0" i="0" u="none" strike="noStrike" kern="1200" cap="none" spc="200" normalizeH="0" baseline="0" noProof="0" dirty="0">
              <a:ln>
                <a:noFill/>
              </a:ln>
              <a:solidFill>
                <a:srgbClr val="006863"/>
              </a:solidFill>
              <a:effectLst/>
              <a:uLnTx/>
              <a:uFillTx/>
              <a:latin typeface="Avenir Light" panose="020B0402020203020204" pitchFamily="34" charset="77"/>
              <a:ea typeface="Tahoma" panose="020B0604030504040204" pitchFamily="34" charset="0"/>
              <a:cs typeface="Tahoma" panose="020B0604030504040204" pitchFamily="34" charset="0"/>
            </a:endParaRPr>
          </a:p>
        </p:txBody>
      </p:sp>
      <p:sp>
        <p:nvSpPr>
          <p:cNvPr id="16" name="Rounded Rectangle 14">
            <a:extLst>
              <a:ext uri="{FF2B5EF4-FFF2-40B4-BE49-F238E27FC236}">
                <a16:creationId xmlns:a16="http://schemas.microsoft.com/office/drawing/2014/main" id="{F939C1D9-B72F-4FAD-8C8C-9DBE1E783543}"/>
              </a:ext>
              <a:ext uri="{C183D7F6-B498-43B3-948B-1728B52AA6E4}">
                <adec:decorative xmlns:adec="http://schemas.microsoft.com/office/drawing/2017/decorative" val="1"/>
              </a:ext>
            </a:extLst>
          </p:cNvPr>
          <p:cNvSpPr/>
          <p:nvPr/>
        </p:nvSpPr>
        <p:spPr>
          <a:xfrm>
            <a:off x="3901888" y="4244330"/>
            <a:ext cx="4693023" cy="752623"/>
          </a:xfrm>
          <a:prstGeom prst="roundRect">
            <a:avLst>
              <a:gd name="adj" fmla="val 50000"/>
            </a:avLst>
          </a:prstGeom>
          <a:solidFill>
            <a:srgbClr val="1D35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7" name="Subtitle 2">
            <a:extLst>
              <a:ext uri="{FF2B5EF4-FFF2-40B4-BE49-F238E27FC236}">
                <a16:creationId xmlns:a16="http://schemas.microsoft.com/office/drawing/2014/main" id="{C0C07533-BC5D-4855-80F7-9B8CB6C769C2}"/>
              </a:ext>
            </a:extLst>
          </p:cNvPr>
          <p:cNvSpPr txBox="1">
            <a:spLocks/>
          </p:cNvSpPr>
          <p:nvPr/>
        </p:nvSpPr>
        <p:spPr>
          <a:xfrm>
            <a:off x="1676399" y="4398168"/>
            <a:ext cx="9144000" cy="50825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Wingdings" pitchFamily="2" charset="2"/>
              <a:buNone/>
              <a:defRPr sz="1800" b="0" i="0" kern="1200">
                <a:solidFill>
                  <a:schemeClr val="bg1"/>
                </a:solidFill>
                <a:latin typeface="Avenir Light" panose="020B0402020203020204" pitchFamily="34" charset="77"/>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Wingdings" pitchFamily="2" charset="2"/>
              <a:buNone/>
              <a:defRPr sz="2000" b="0" i="0" kern="1200">
                <a:solidFill>
                  <a:schemeClr val="tx1">
                    <a:lumMod val="85000"/>
                    <a:lumOff val="15000"/>
                  </a:schemeClr>
                </a:solidFill>
                <a:latin typeface="Avenir Light" panose="020B0402020203020204" pitchFamily="34" charset="77"/>
                <a:ea typeface="+mn-ea"/>
                <a:cs typeface="+mn-cs"/>
              </a:defRPr>
            </a:lvl2pPr>
            <a:lvl3pPr marL="914400" indent="0" algn="ctr" defTabSz="914400" rtl="0" eaLnBrk="1" latinLnBrk="0" hangingPunct="1">
              <a:lnSpc>
                <a:spcPct val="90000"/>
              </a:lnSpc>
              <a:spcBef>
                <a:spcPts val="500"/>
              </a:spcBef>
              <a:buFont typeface="Wingdings" pitchFamily="2" charset="2"/>
              <a:buNone/>
              <a:defRPr sz="1800" b="0" i="0" kern="1200">
                <a:solidFill>
                  <a:schemeClr val="tx1">
                    <a:lumMod val="85000"/>
                    <a:lumOff val="15000"/>
                  </a:schemeClr>
                </a:solidFill>
                <a:latin typeface="Avenir Light" panose="020B0402020203020204" pitchFamily="34" charset="77"/>
                <a:ea typeface="+mn-ea"/>
                <a:cs typeface="+mn-cs"/>
              </a:defRPr>
            </a:lvl3pPr>
            <a:lvl4pPr marL="1371600" indent="0" algn="ctr" defTabSz="914400" rtl="0" eaLnBrk="1" latinLnBrk="0" hangingPunct="1">
              <a:lnSpc>
                <a:spcPct val="90000"/>
              </a:lnSpc>
              <a:spcBef>
                <a:spcPts val="5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4pPr>
            <a:lvl5pPr marL="1828800" indent="0" algn="ctr" defTabSz="914400" rtl="0" eaLnBrk="1" latinLnBrk="0" hangingPunct="1">
              <a:lnSpc>
                <a:spcPct val="90000"/>
              </a:lnSpc>
              <a:spcBef>
                <a:spcPts val="5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800" b="0" i="0" u="none" strike="noStrike" kern="1200" cap="none" spc="0" normalizeH="0" baseline="0" noProof="0" dirty="0">
                <a:ln>
                  <a:noFill/>
                </a:ln>
                <a:solidFill>
                  <a:srgbClr val="FFFFFF"/>
                </a:solidFill>
                <a:effectLst/>
                <a:uLnTx/>
                <a:uFillTx/>
                <a:latin typeface="Avenir Light" panose="020B0402020203020204" pitchFamily="34" charset="77"/>
                <a:ea typeface="Tahoma" panose="020B0604030504040204" pitchFamily="34" charset="0"/>
                <a:cs typeface="Tahoma" panose="020B0604030504040204" pitchFamily="34" charset="0"/>
              </a:rPr>
              <a:t>March 2023</a:t>
            </a:r>
          </a:p>
        </p:txBody>
      </p:sp>
      <p:pic>
        <p:nvPicPr>
          <p:cNvPr id="10" name="Picture 9">
            <a:extLst>
              <a:ext uri="{FF2B5EF4-FFF2-40B4-BE49-F238E27FC236}">
                <a16:creationId xmlns:a16="http://schemas.microsoft.com/office/drawing/2014/main" id="{1A1644B0-CB4A-4781-BDBD-442537F7D7C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9979" y="5850345"/>
            <a:ext cx="973113" cy="785789"/>
          </a:xfrm>
          <a:prstGeom prst="rect">
            <a:avLst/>
          </a:prstGeom>
        </p:spPr>
      </p:pic>
      <p:sp>
        <p:nvSpPr>
          <p:cNvPr id="15" name="Footer Placeholder 4">
            <a:extLst>
              <a:ext uri="{FF2B5EF4-FFF2-40B4-BE49-F238E27FC236}">
                <a16:creationId xmlns:a16="http://schemas.microsoft.com/office/drawing/2014/main" id="{AEE6CE6F-5E81-4BC0-94F7-201DBF394985}"/>
              </a:ext>
            </a:extLst>
          </p:cNvPr>
          <p:cNvSpPr txBox="1">
            <a:spLocks/>
          </p:cNvSpPr>
          <p:nvPr/>
        </p:nvSpPr>
        <p:spPr>
          <a:xfrm>
            <a:off x="10424160" y="6213076"/>
            <a:ext cx="1660261"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Avenir Light" panose="020B0402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venir Light" panose="020B0402020203020204" pitchFamily="34" charset="77"/>
                <a:ea typeface="+mn-ea"/>
                <a:cs typeface="+mn-cs"/>
              </a:rPr>
              <a:t>https://era.nih.gov</a:t>
            </a:r>
            <a:endParaRPr kumimoji="0" lang="en-US" sz="1400" b="0" i="0" u="none" strike="noStrike" kern="1200" cap="none" spc="0" normalizeH="0" baseline="0" noProof="0" dirty="0">
              <a:ln>
                <a:noFill/>
              </a:ln>
              <a:solidFill>
                <a:srgbClr val="FFFFFF"/>
              </a:solidFill>
              <a:effectLst/>
              <a:uLnTx/>
              <a:uFillTx/>
              <a:latin typeface="Avenir Light" panose="020B0402020203020204" pitchFamily="34" charset="77"/>
              <a:ea typeface="+mn-ea"/>
              <a:cs typeface="+mn-cs"/>
            </a:endParaRPr>
          </a:p>
        </p:txBody>
      </p:sp>
      <p:sp>
        <p:nvSpPr>
          <p:cNvPr id="19" name="Rectangle 18">
            <a:extLst>
              <a:ext uri="{FF2B5EF4-FFF2-40B4-BE49-F238E27FC236}">
                <a16:creationId xmlns:a16="http://schemas.microsoft.com/office/drawing/2014/main" id="{4AB651E9-036B-4B96-851F-5ECED92FE0B9}"/>
              </a:ext>
              <a:ext uri="{C183D7F6-B498-43B3-948B-1728B52AA6E4}">
                <adec:decorative xmlns:adec="http://schemas.microsoft.com/office/drawing/2017/decorative" val="1"/>
              </a:ext>
            </a:extLst>
          </p:cNvPr>
          <p:cNvSpPr/>
          <p:nvPr/>
        </p:nvSpPr>
        <p:spPr>
          <a:xfrm>
            <a:off x="5233146" y="1222405"/>
            <a:ext cx="2030506" cy="134470"/>
          </a:xfrm>
          <a:prstGeom prst="rect">
            <a:avLst/>
          </a:prstGeom>
          <a:solidFill>
            <a:srgbClr val="44546A">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16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1" cy="794657"/>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Appointment Form Part 2</a:t>
            </a:r>
          </a:p>
        </p:txBody>
      </p:sp>
      <p:sp>
        <p:nvSpPr>
          <p:cNvPr id="12" name="Text Placeholder 3">
            <a:extLst>
              <a:ext uri="{FF2B5EF4-FFF2-40B4-BE49-F238E27FC236}">
                <a16:creationId xmlns:a16="http://schemas.microsoft.com/office/drawing/2014/main" id="{0B7C1FC2-8CC9-452E-99E0-CF5AF91C817D}"/>
              </a:ext>
            </a:extLst>
          </p:cNvPr>
          <p:cNvSpPr txBox="1">
            <a:spLocks/>
          </p:cNvSpPr>
          <p:nvPr/>
        </p:nvSpPr>
        <p:spPr>
          <a:xfrm>
            <a:off x="247201" y="1637010"/>
            <a:ext cx="2398231" cy="47517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en-US" dirty="0">
                <a:solidFill>
                  <a:srgbClr val="000000">
                    <a:lumMod val="85000"/>
                    <a:lumOff val="15000"/>
                  </a:srgbClr>
                </a:solidFill>
              </a:rPr>
              <a:t>The PI provides the Trainee’s background.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en-US" dirty="0">
                <a:solidFill>
                  <a:srgbClr val="000000">
                    <a:lumMod val="85000"/>
                    <a:lumOff val="15000"/>
                  </a:srgbClr>
                </a:solidFill>
              </a:rPr>
              <a:t>Once the form is complete, it should be routed to the Trainee for their signature.</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After the Trainee has signed the form, the PI may submit the form to Agency.</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Once the appointment form is submitted the system will generate a final PDF of the form.</a:t>
            </a:r>
          </a:p>
        </p:txBody>
      </p:sp>
      <p:pic>
        <p:nvPicPr>
          <p:cNvPr id="2" name="Picture 1" descr="Screenshot of the bottom of the Appointment Form, including the Trainee Background and the Action cards">
            <a:extLst>
              <a:ext uri="{FF2B5EF4-FFF2-40B4-BE49-F238E27FC236}">
                <a16:creationId xmlns:a16="http://schemas.microsoft.com/office/drawing/2014/main" id="{A6D56642-91A2-BAE4-BB7E-B1CA4AB128B9}"/>
              </a:ext>
            </a:extLst>
          </p:cNvPr>
          <p:cNvPicPr>
            <a:picLocks noChangeAspect="1"/>
          </p:cNvPicPr>
          <p:nvPr/>
        </p:nvPicPr>
        <p:blipFill>
          <a:blip r:embed="rId2"/>
          <a:stretch>
            <a:fillRect/>
          </a:stretch>
        </p:blipFill>
        <p:spPr>
          <a:xfrm>
            <a:off x="2645432" y="1637010"/>
            <a:ext cx="8979856" cy="3477463"/>
          </a:xfrm>
          <a:prstGeom prst="rect">
            <a:avLst/>
          </a:prstGeom>
        </p:spPr>
      </p:pic>
    </p:spTree>
    <p:extLst>
      <p:ext uri="{BB962C8B-B14F-4D97-AF65-F5344CB8AC3E}">
        <p14:creationId xmlns:p14="http://schemas.microsoft.com/office/powerpoint/2010/main" val="199961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descr="Screenshot of the new Trainee Landing Page">
            <a:extLst>
              <a:ext uri="{FF2B5EF4-FFF2-40B4-BE49-F238E27FC236}">
                <a16:creationId xmlns:a16="http://schemas.microsoft.com/office/drawing/2014/main" id="{CA13817C-B7B9-4C5D-8FC9-BAAF77C8C24A}"/>
              </a:ext>
            </a:extLst>
          </p:cNvPr>
          <p:cNvSpPr txBox="1">
            <a:spLocks noGrp="1"/>
          </p:cNvSpPr>
          <p:nvPr>
            <p:ph type="title" idx="4294967295"/>
          </p:nvPr>
        </p:nvSpPr>
        <p:spPr>
          <a:xfrm>
            <a:off x="200437" y="238124"/>
            <a:ext cx="11784733" cy="737460"/>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Submitting Appointment Without Trainee Signature</a:t>
            </a:r>
          </a:p>
        </p:txBody>
      </p:sp>
      <p:sp>
        <p:nvSpPr>
          <p:cNvPr id="2" name="Text Placeholder 3" descr="Screenshot of the Trainee Roster table.">
            <a:extLst>
              <a:ext uri="{FF2B5EF4-FFF2-40B4-BE49-F238E27FC236}">
                <a16:creationId xmlns:a16="http://schemas.microsoft.com/office/drawing/2014/main" id="{948F8725-959D-4698-E668-BC69A9D9DFA4}"/>
              </a:ext>
            </a:extLst>
          </p:cNvPr>
          <p:cNvSpPr txBox="1">
            <a:spLocks/>
          </p:cNvSpPr>
          <p:nvPr/>
        </p:nvSpPr>
        <p:spPr>
          <a:xfrm>
            <a:off x="200438" y="1247094"/>
            <a:ext cx="3037712" cy="4692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xTrain will now require a PI to provide a justification as to why a Trainee has not signed an Amendment or Reappointment form.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PIs will also be able to submit a new appointment form without the trainee’s signature with a justification.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This will allow ICs to receive forms in extenuating circumstances; where a Trainee was unable to sign.</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For more information see:</a:t>
            </a:r>
          </a:p>
          <a:p>
            <a:pPr>
              <a:defRPr/>
            </a:pPr>
            <a:r>
              <a:rPr lang="en-US" dirty="0">
                <a:solidFill>
                  <a:srgbClr val="000000">
                    <a:lumMod val="85000"/>
                    <a:lumOff val="15000"/>
                  </a:srgbClr>
                </a:solidFill>
                <a:hlinkClick r:id="rId2"/>
              </a:rPr>
              <a:t>https://grants.nih.gov/grants/guide/notice-files/NOT-OD-23-094.html</a:t>
            </a:r>
            <a:r>
              <a:rPr lang="en-US" dirty="0">
                <a:solidFill>
                  <a:srgbClr val="000000">
                    <a:lumMod val="85000"/>
                    <a:lumOff val="15000"/>
                  </a:srgbClr>
                </a:solidFill>
              </a:rPr>
              <a:t>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p:txBody>
      </p:sp>
      <p:pic>
        <p:nvPicPr>
          <p:cNvPr id="4" name="Picture 3" descr="Modal to provide a comment to agency as to why signature was not received from trainee">
            <a:extLst>
              <a:ext uri="{FF2B5EF4-FFF2-40B4-BE49-F238E27FC236}">
                <a16:creationId xmlns:a16="http://schemas.microsoft.com/office/drawing/2014/main" id="{FB87FFAF-BFFC-221F-9641-156293D4A538}"/>
              </a:ext>
            </a:extLst>
          </p:cNvPr>
          <p:cNvPicPr>
            <a:picLocks noChangeAspect="1"/>
          </p:cNvPicPr>
          <p:nvPr/>
        </p:nvPicPr>
        <p:blipFill>
          <a:blip r:embed="rId3"/>
          <a:stretch>
            <a:fillRect/>
          </a:stretch>
        </p:blipFill>
        <p:spPr>
          <a:xfrm>
            <a:off x="3373741" y="1219687"/>
            <a:ext cx="8242402" cy="5175824"/>
          </a:xfrm>
          <a:prstGeom prst="rect">
            <a:avLst/>
          </a:prstGeom>
        </p:spPr>
      </p:pic>
    </p:spTree>
    <p:extLst>
      <p:ext uri="{BB962C8B-B14F-4D97-AF65-F5344CB8AC3E}">
        <p14:creationId xmlns:p14="http://schemas.microsoft.com/office/powerpoint/2010/main" val="180221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descr="Screenshot of the new Trainee Landing Page">
            <a:extLst>
              <a:ext uri="{FF2B5EF4-FFF2-40B4-BE49-F238E27FC236}">
                <a16:creationId xmlns:a16="http://schemas.microsoft.com/office/drawing/2014/main" id="{CA13817C-B7B9-4C5D-8FC9-BAAF77C8C24A}"/>
              </a:ext>
            </a:extLst>
          </p:cNvPr>
          <p:cNvSpPr txBox="1">
            <a:spLocks noGrp="1"/>
          </p:cNvSpPr>
          <p:nvPr>
            <p:ph type="title" idx="4294967295"/>
          </p:nvPr>
        </p:nvSpPr>
        <p:spPr>
          <a:xfrm>
            <a:off x="200437" y="238124"/>
            <a:ext cx="11784733" cy="737460"/>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Trainee Landing Page</a:t>
            </a:r>
          </a:p>
        </p:txBody>
      </p:sp>
      <p:sp>
        <p:nvSpPr>
          <p:cNvPr id="2" name="Text Placeholder 3" descr="Screenshot of the Trainee Roster table.">
            <a:extLst>
              <a:ext uri="{FF2B5EF4-FFF2-40B4-BE49-F238E27FC236}">
                <a16:creationId xmlns:a16="http://schemas.microsoft.com/office/drawing/2014/main" id="{948F8725-959D-4698-E668-BC69A9D9DFA4}"/>
              </a:ext>
            </a:extLst>
          </p:cNvPr>
          <p:cNvSpPr txBox="1">
            <a:spLocks/>
          </p:cNvSpPr>
          <p:nvPr/>
        </p:nvSpPr>
        <p:spPr>
          <a:xfrm>
            <a:off x="200438" y="1247094"/>
            <a:ext cx="2586306" cy="35599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Trainee’s landing page brings attention to the information on record from the Trainee's personal profile. We provide a link, so Trainee can access the profile quickly.</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Rather than showing forms in a table, trainees now see a tile for each form.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en-US" dirty="0">
                <a:solidFill>
                  <a:srgbClr val="000000">
                    <a:lumMod val="85000"/>
                    <a:lumOff val="15000"/>
                  </a:srgbClr>
                </a:solidFill>
              </a:rPr>
              <a:t>Trainees also have the ability to email their PI from the tile, if they have questions.</a:t>
            </a: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p:txBody>
      </p:sp>
      <p:pic>
        <p:nvPicPr>
          <p:cNvPr id="5" name="Picture 4" descr="Screenshot of the Trainee's landing page">
            <a:extLst>
              <a:ext uri="{FF2B5EF4-FFF2-40B4-BE49-F238E27FC236}">
                <a16:creationId xmlns:a16="http://schemas.microsoft.com/office/drawing/2014/main" id="{89EA5B80-04AB-CA17-F3DF-3F816E38C200}"/>
              </a:ext>
            </a:extLst>
          </p:cNvPr>
          <p:cNvPicPr>
            <a:picLocks noChangeAspect="1"/>
          </p:cNvPicPr>
          <p:nvPr/>
        </p:nvPicPr>
        <p:blipFill>
          <a:blip r:embed="rId2"/>
          <a:stretch>
            <a:fillRect/>
          </a:stretch>
        </p:blipFill>
        <p:spPr>
          <a:xfrm>
            <a:off x="2830401" y="1097853"/>
            <a:ext cx="9161161" cy="5140569"/>
          </a:xfrm>
          <a:prstGeom prst="rect">
            <a:avLst/>
          </a:prstGeom>
        </p:spPr>
      </p:pic>
    </p:spTree>
    <p:extLst>
      <p:ext uri="{BB962C8B-B14F-4D97-AF65-F5344CB8AC3E}">
        <p14:creationId xmlns:p14="http://schemas.microsoft.com/office/powerpoint/2010/main" val="2170377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200437" y="342901"/>
            <a:ext cx="11757917" cy="647699"/>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BO Landing Page</a:t>
            </a:r>
          </a:p>
        </p:txBody>
      </p:sp>
      <p:sp>
        <p:nvSpPr>
          <p:cNvPr id="2" name="Text Placeholder 3" descr="Screenshot of the Trainee Roster table.">
            <a:extLst>
              <a:ext uri="{FF2B5EF4-FFF2-40B4-BE49-F238E27FC236}">
                <a16:creationId xmlns:a16="http://schemas.microsoft.com/office/drawing/2014/main" id="{00036001-5D67-E290-BB24-80BD8BF350BB}"/>
              </a:ext>
            </a:extLst>
          </p:cNvPr>
          <p:cNvSpPr txBox="1">
            <a:spLocks/>
          </p:cNvSpPr>
          <p:nvPr/>
        </p:nvSpPr>
        <p:spPr>
          <a:xfrm>
            <a:off x="200439" y="1671360"/>
            <a:ext cx="2923838" cy="35599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BO landing page for administrative staff holding BO or SO roles allows them to quickly see the state of the forms with the grantee organization.</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Further BOs can see what forms are pending their action without having to perform a search.</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en-US" dirty="0">
                <a:solidFill>
                  <a:srgbClr val="000000">
                    <a:lumMod val="85000"/>
                    <a:lumOff val="15000"/>
                  </a:srgbClr>
                </a:solidFill>
              </a:rPr>
              <a:t>SOs will be presented with quick search tiles, and In Progress forms tables, but will not see a Pending Forms table.</a:t>
            </a: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p:txBody>
      </p:sp>
      <p:pic>
        <p:nvPicPr>
          <p:cNvPr id="3" name="Picture 2" descr="Screenshot of the new Business Official Landing page which contains:&#10;Quick searches for Termination Notices, Appointment forms or Grants&#10;Hit list of forms pending action from the BO&#10;Breakdowns of forms at the grantee organization based on who they are assigned to">
            <a:extLst>
              <a:ext uri="{FF2B5EF4-FFF2-40B4-BE49-F238E27FC236}">
                <a16:creationId xmlns:a16="http://schemas.microsoft.com/office/drawing/2014/main" id="{1DB527A5-5563-73D3-B481-E32A10B99863}"/>
              </a:ext>
            </a:extLst>
          </p:cNvPr>
          <p:cNvPicPr>
            <a:picLocks noChangeAspect="1"/>
          </p:cNvPicPr>
          <p:nvPr/>
        </p:nvPicPr>
        <p:blipFill>
          <a:blip r:embed="rId2"/>
          <a:stretch>
            <a:fillRect/>
          </a:stretch>
        </p:blipFill>
        <p:spPr>
          <a:xfrm>
            <a:off x="3124276" y="1163525"/>
            <a:ext cx="8867286" cy="5186639"/>
          </a:xfrm>
          <a:prstGeom prst="rect">
            <a:avLst/>
          </a:prstGeom>
        </p:spPr>
      </p:pic>
    </p:spTree>
    <p:extLst>
      <p:ext uri="{BB962C8B-B14F-4D97-AF65-F5344CB8AC3E}">
        <p14:creationId xmlns:p14="http://schemas.microsoft.com/office/powerpoint/2010/main" val="156096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0" cy="752260"/>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Quick Search Results</a:t>
            </a:r>
          </a:p>
        </p:txBody>
      </p:sp>
      <p:sp>
        <p:nvSpPr>
          <p:cNvPr id="12" name="Text Placeholder 3" descr="Quick search results">
            <a:extLst>
              <a:ext uri="{FF2B5EF4-FFF2-40B4-BE49-F238E27FC236}">
                <a16:creationId xmlns:a16="http://schemas.microsoft.com/office/drawing/2014/main" id="{0B7C1FC2-8CC9-452E-99E0-CF5AF91C817D}"/>
              </a:ext>
            </a:extLst>
          </p:cNvPr>
          <p:cNvSpPr txBox="1">
            <a:spLocks/>
          </p:cNvSpPr>
          <p:nvPr/>
        </p:nvSpPr>
        <p:spPr>
          <a:xfrm>
            <a:off x="347868" y="1649015"/>
            <a:ext cx="11496259" cy="35599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p:txBody>
      </p:sp>
      <p:sp>
        <p:nvSpPr>
          <p:cNvPr id="2" name="Text Placeholder 3">
            <a:extLst>
              <a:ext uri="{FF2B5EF4-FFF2-40B4-BE49-F238E27FC236}">
                <a16:creationId xmlns:a16="http://schemas.microsoft.com/office/drawing/2014/main" id="{FC85AF72-DACA-FCD3-2F59-C9791ABB2DE3}"/>
              </a:ext>
            </a:extLst>
          </p:cNvPr>
          <p:cNvSpPr txBox="1">
            <a:spLocks/>
          </p:cNvSpPr>
          <p:nvPr/>
        </p:nvSpPr>
        <p:spPr>
          <a:xfrm>
            <a:off x="347868" y="1801415"/>
            <a:ext cx="11648659" cy="683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en-US" dirty="0">
                <a:solidFill>
                  <a:srgbClr val="000000">
                    <a:lumMod val="85000"/>
                    <a:lumOff val="15000"/>
                  </a:srgbClr>
                </a:solidFill>
              </a:rPr>
              <a:t>If a BO or SO chooses to search for a grant or a trainee name, the system will display the quick search results for what they searched.</a:t>
            </a: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p:txBody>
      </p:sp>
      <p:pic>
        <p:nvPicPr>
          <p:cNvPr id="5" name="Picture 4">
            <a:extLst>
              <a:ext uri="{FF2B5EF4-FFF2-40B4-BE49-F238E27FC236}">
                <a16:creationId xmlns:a16="http://schemas.microsoft.com/office/drawing/2014/main" id="{7D7BB35B-7FD5-E476-4435-FB31ADD989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9330" y="2313746"/>
            <a:ext cx="11733333" cy="2895238"/>
          </a:xfrm>
          <a:prstGeom prst="rect">
            <a:avLst/>
          </a:prstGeom>
        </p:spPr>
      </p:pic>
    </p:spTree>
    <p:extLst>
      <p:ext uri="{BB962C8B-B14F-4D97-AF65-F5344CB8AC3E}">
        <p14:creationId xmlns:p14="http://schemas.microsoft.com/office/powerpoint/2010/main" val="359620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1" cy="794657"/>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Termination Notice</a:t>
            </a:r>
          </a:p>
        </p:txBody>
      </p:sp>
      <p:sp>
        <p:nvSpPr>
          <p:cNvPr id="12" name="Text Placeholder 3">
            <a:extLst>
              <a:ext uri="{FF2B5EF4-FFF2-40B4-BE49-F238E27FC236}">
                <a16:creationId xmlns:a16="http://schemas.microsoft.com/office/drawing/2014/main" id="{0B7C1FC2-8CC9-452E-99E0-CF5AF91C817D}"/>
              </a:ext>
            </a:extLst>
          </p:cNvPr>
          <p:cNvSpPr txBox="1">
            <a:spLocks/>
          </p:cNvSpPr>
          <p:nvPr/>
        </p:nvSpPr>
        <p:spPr>
          <a:xfrm>
            <a:off x="247201" y="1637010"/>
            <a:ext cx="11496261" cy="47517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Termination Notices (TNs) should be started on the last appointment period, this will terminate all previous years.</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xTrain will send reminders when a TN is coming due.</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PD/PI, ASST, BO may initiate a TN at any time for a Training (T) grant.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PD/PI, SPONSOR or BO may initiate a TN at any time for a Fellowship (F).</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PD/PI or ASST may initiate a TN at any time for a Career (K/R) grant.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TNs for T and F grants must be reviewed by at least 2 people before they can be submitted to Agency.</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For T and F grants, initiated TNs are automatically routed to the assigned BO if no action is taken within 14 days. </a:t>
            </a:r>
          </a:p>
        </p:txBody>
      </p:sp>
    </p:spTree>
    <p:extLst>
      <p:ext uri="{BB962C8B-B14F-4D97-AF65-F5344CB8AC3E}">
        <p14:creationId xmlns:p14="http://schemas.microsoft.com/office/powerpoint/2010/main" val="303633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1" cy="794657"/>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Training (T) Termination</a:t>
            </a:r>
          </a:p>
        </p:txBody>
      </p:sp>
      <p:grpSp>
        <p:nvGrpSpPr>
          <p:cNvPr id="3" name="Group 2" descr="Illustration of the workflow for Training (T) Termination">
            <a:extLst>
              <a:ext uri="{FF2B5EF4-FFF2-40B4-BE49-F238E27FC236}">
                <a16:creationId xmlns:a16="http://schemas.microsoft.com/office/drawing/2014/main" id="{6F74227D-9A19-4C8F-F79A-B71318DE56DB}"/>
              </a:ext>
            </a:extLst>
          </p:cNvPr>
          <p:cNvGrpSpPr/>
          <p:nvPr/>
        </p:nvGrpSpPr>
        <p:grpSpPr>
          <a:xfrm>
            <a:off x="274486" y="1591144"/>
            <a:ext cx="11643027" cy="4765206"/>
            <a:chOff x="309640" y="1103702"/>
            <a:chExt cx="11643027" cy="4765206"/>
          </a:xfrm>
        </p:grpSpPr>
        <p:sp>
          <p:nvSpPr>
            <p:cNvPr id="4" name="Text Box 18">
              <a:extLst>
                <a:ext uri="{FF2B5EF4-FFF2-40B4-BE49-F238E27FC236}">
                  <a16:creationId xmlns:a16="http://schemas.microsoft.com/office/drawing/2014/main" id="{DEE4B989-6326-3CE9-A8D7-0F1FED90B775}"/>
                </a:ext>
              </a:extLst>
            </p:cNvPr>
            <p:cNvSpPr txBox="1">
              <a:spLocks noChangeArrowheads="1"/>
            </p:cNvSpPr>
            <p:nvPr/>
          </p:nvSpPr>
          <p:spPr bwMode="auto">
            <a:xfrm>
              <a:off x="8493459" y="5490361"/>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5" name="Group 11" descr="&quot;">
              <a:extLst>
                <a:ext uri="{FF2B5EF4-FFF2-40B4-BE49-F238E27FC236}">
                  <a16:creationId xmlns:a16="http://schemas.microsoft.com/office/drawing/2014/main" id="{37E41DE2-0801-B785-B205-EA769530AD3B}"/>
                </a:ext>
              </a:extLst>
            </p:cNvPr>
            <p:cNvGrpSpPr>
              <a:grpSpLocks/>
            </p:cNvGrpSpPr>
            <p:nvPr/>
          </p:nvGrpSpPr>
          <p:grpSpPr bwMode="auto">
            <a:xfrm>
              <a:off x="7996144" y="3854563"/>
              <a:ext cx="2510157" cy="1657748"/>
              <a:chOff x="864" y="2672"/>
              <a:chExt cx="1872" cy="1240"/>
            </a:xfrm>
          </p:grpSpPr>
          <p:pic>
            <p:nvPicPr>
              <p:cNvPr id="24" name="Picture 12" descr="&quot;">
                <a:extLst>
                  <a:ext uri="{FF2B5EF4-FFF2-40B4-BE49-F238E27FC236}">
                    <a16:creationId xmlns:a16="http://schemas.microsoft.com/office/drawing/2014/main" id="{F9B32325-9144-012C-623D-7FE37DBC64D6}"/>
                  </a:ext>
                </a:extLst>
              </p:cNvPr>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5" name="Oval 13" descr="&quot;">
                <a:extLst>
                  <a:ext uri="{FF2B5EF4-FFF2-40B4-BE49-F238E27FC236}">
                    <a16:creationId xmlns:a16="http://schemas.microsoft.com/office/drawing/2014/main" id="{0847FC8B-BFCF-2DD1-B789-7175CDEA1905}"/>
                  </a:ext>
                </a:extLst>
              </p:cNvPr>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6" name="Picture 14" descr="&quot;">
                <a:extLst>
                  <a:ext uri="{FF2B5EF4-FFF2-40B4-BE49-F238E27FC236}">
                    <a16:creationId xmlns:a16="http://schemas.microsoft.com/office/drawing/2014/main" id="{A46929A3-BC0C-209F-166C-3EFA26D2799A}"/>
                  </a:ext>
                </a:extLst>
              </p:cNvPr>
              <p:cNvPicPr>
                <a:picLocks noChangeAspect="1" noChangeArrowheads="1"/>
              </p:cNvPicPr>
              <p:nvPr/>
            </p:nvPicPr>
            <p:blipFill>
              <a:blip r:embed="rId3" cstate="print"/>
              <a:srcRect/>
              <a:stretch>
                <a:fillRect/>
              </a:stretch>
            </p:blipFill>
            <p:spPr bwMode="auto">
              <a:xfrm>
                <a:off x="1719" y="2832"/>
                <a:ext cx="240" cy="234"/>
              </a:xfrm>
              <a:prstGeom prst="rect">
                <a:avLst/>
              </a:prstGeom>
              <a:noFill/>
              <a:ln w="9525">
                <a:noFill/>
                <a:miter lim="800000"/>
                <a:headEnd/>
                <a:tailEnd/>
              </a:ln>
            </p:spPr>
          </p:pic>
        </p:grpSp>
        <p:sp>
          <p:nvSpPr>
            <p:cNvPr id="6" name="Line 20" descr="&quot;">
              <a:extLst>
                <a:ext uri="{FF2B5EF4-FFF2-40B4-BE49-F238E27FC236}">
                  <a16:creationId xmlns:a16="http://schemas.microsoft.com/office/drawing/2014/main" id="{596A4C17-0082-1EC4-9267-65FB0D17617C}"/>
                </a:ext>
              </a:extLst>
            </p:cNvPr>
            <p:cNvSpPr>
              <a:spLocks noChangeShapeType="1"/>
            </p:cNvSpPr>
            <p:nvPr/>
          </p:nvSpPr>
          <p:spPr bwMode="auto">
            <a:xfrm flipV="1">
              <a:off x="5239850" y="4982150"/>
              <a:ext cx="2581876" cy="0"/>
            </a:xfrm>
            <a:prstGeom prst="line">
              <a:avLst/>
            </a:prstGeom>
            <a:noFill/>
            <a:ln w="127000">
              <a:solidFill>
                <a:srgbClr val="808080"/>
              </a:solidFill>
              <a:round/>
              <a:headEnd/>
              <a:tailEnd type="triangle" w="med" len="med"/>
            </a:ln>
          </p:spPr>
          <p:txBody>
            <a:bodyPr/>
            <a:lstStyle/>
            <a:p>
              <a:endParaRPr lang="en-US"/>
            </a:p>
          </p:txBody>
        </p:sp>
        <p:sp>
          <p:nvSpPr>
            <p:cNvPr id="7" name="Text Box 19">
              <a:extLst>
                <a:ext uri="{FF2B5EF4-FFF2-40B4-BE49-F238E27FC236}">
                  <a16:creationId xmlns:a16="http://schemas.microsoft.com/office/drawing/2014/main" id="{6C606523-9B3E-C7F8-4716-45B586C243C3}"/>
                </a:ext>
              </a:extLst>
            </p:cNvPr>
            <p:cNvSpPr txBox="1">
              <a:spLocks noChangeArrowheads="1"/>
            </p:cNvSpPr>
            <p:nvPr/>
          </p:nvSpPr>
          <p:spPr bwMode="auto">
            <a:xfrm>
              <a:off x="5482975" y="4420542"/>
              <a:ext cx="1840246"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approves and routes TN to Agency</a:t>
              </a:r>
            </a:p>
          </p:txBody>
        </p:sp>
        <p:sp>
          <p:nvSpPr>
            <p:cNvPr id="8" name="Text Box 25">
              <a:extLst>
                <a:ext uri="{FF2B5EF4-FFF2-40B4-BE49-F238E27FC236}">
                  <a16:creationId xmlns:a16="http://schemas.microsoft.com/office/drawing/2014/main" id="{282CB307-CE85-B6C5-0128-ABE8ED92DA28}"/>
                </a:ext>
              </a:extLst>
            </p:cNvPr>
            <p:cNvSpPr txBox="1">
              <a:spLocks noChangeArrowheads="1"/>
            </p:cNvSpPr>
            <p:nvPr/>
          </p:nvSpPr>
          <p:spPr bwMode="auto">
            <a:xfrm>
              <a:off x="1329317" y="5411296"/>
              <a:ext cx="2133600" cy="366713"/>
            </a:xfrm>
            <a:prstGeom prst="rect">
              <a:avLst/>
            </a:prstGeom>
            <a:noFill/>
            <a:ln w="9525">
              <a:noFill/>
              <a:miter lim="800000"/>
              <a:headEnd/>
              <a:tailEnd/>
            </a:ln>
          </p:spPr>
          <p:txBody>
            <a:bodyPr>
              <a:spAutoFit/>
            </a:bodyPr>
            <a:lstStyle/>
            <a:p>
              <a:pPr algn="ctr"/>
              <a:r>
                <a:rPr lang="en-US" b="0" dirty="0"/>
                <a:t>Business Official</a:t>
              </a:r>
            </a:p>
          </p:txBody>
        </p:sp>
        <p:pic>
          <p:nvPicPr>
            <p:cNvPr id="9" name="Picture 8" descr="&quot;">
              <a:extLst>
                <a:ext uri="{FF2B5EF4-FFF2-40B4-BE49-F238E27FC236}">
                  <a16:creationId xmlns:a16="http://schemas.microsoft.com/office/drawing/2014/main" id="{7A9498EA-5D98-188F-F3D3-13CD6CACCB30}"/>
                </a:ext>
              </a:extLst>
            </p:cNvPr>
            <p:cNvPicPr>
              <a:picLocks noChangeAspect="1" noChangeArrowheads="1"/>
            </p:cNvPicPr>
            <p:nvPr/>
          </p:nvPicPr>
          <p:blipFill>
            <a:blip r:embed="rId4" cstate="print"/>
            <a:srcRect/>
            <a:stretch>
              <a:fillRect/>
            </a:stretch>
          </p:blipFill>
          <p:spPr bwMode="auto">
            <a:xfrm>
              <a:off x="3227056" y="4315464"/>
              <a:ext cx="1758604" cy="1553444"/>
            </a:xfrm>
            <a:prstGeom prst="rect">
              <a:avLst/>
            </a:prstGeom>
            <a:noFill/>
            <a:ln w="9525">
              <a:noFill/>
              <a:miter lim="800000"/>
              <a:headEnd/>
              <a:tailEnd/>
            </a:ln>
          </p:spPr>
        </p:pic>
        <p:sp>
          <p:nvSpPr>
            <p:cNvPr id="10" name="Line 16" descr="&quot;">
              <a:extLst>
                <a:ext uri="{FF2B5EF4-FFF2-40B4-BE49-F238E27FC236}">
                  <a16:creationId xmlns:a16="http://schemas.microsoft.com/office/drawing/2014/main" id="{033497F9-96F2-6148-7851-E1973FA77350}"/>
                </a:ext>
              </a:extLst>
            </p:cNvPr>
            <p:cNvSpPr>
              <a:spLocks noChangeShapeType="1"/>
            </p:cNvSpPr>
            <p:nvPr/>
          </p:nvSpPr>
          <p:spPr bwMode="auto">
            <a:xfrm>
              <a:off x="2438400" y="3150997"/>
              <a:ext cx="1024517" cy="1529008"/>
            </a:xfrm>
            <a:prstGeom prst="line">
              <a:avLst/>
            </a:prstGeom>
            <a:noFill/>
            <a:ln w="127000">
              <a:solidFill>
                <a:srgbClr val="808080"/>
              </a:solidFill>
              <a:round/>
              <a:headEnd/>
              <a:tailEnd type="triangle" w="med" len="med"/>
            </a:ln>
          </p:spPr>
          <p:txBody>
            <a:bodyPr/>
            <a:lstStyle/>
            <a:p>
              <a:endParaRPr lang="en-US"/>
            </a:p>
          </p:txBody>
        </p:sp>
        <p:sp>
          <p:nvSpPr>
            <p:cNvPr id="11" name="Text Box 15">
              <a:extLst>
                <a:ext uri="{FF2B5EF4-FFF2-40B4-BE49-F238E27FC236}">
                  <a16:creationId xmlns:a16="http://schemas.microsoft.com/office/drawing/2014/main" id="{B737AA31-98F5-49CB-D5A0-975DBBB0C1CF}"/>
                </a:ext>
              </a:extLst>
            </p:cNvPr>
            <p:cNvSpPr txBox="1">
              <a:spLocks noChangeArrowheads="1"/>
            </p:cNvSpPr>
            <p:nvPr/>
          </p:nvSpPr>
          <p:spPr bwMode="auto">
            <a:xfrm>
              <a:off x="1035494" y="3370321"/>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reviews TN and routes it to BO</a:t>
              </a:r>
            </a:p>
          </p:txBody>
        </p:sp>
        <p:sp>
          <p:nvSpPr>
            <p:cNvPr id="13" name="Line 2" descr="&quot;">
              <a:extLst>
                <a:ext uri="{FF2B5EF4-FFF2-40B4-BE49-F238E27FC236}">
                  <a16:creationId xmlns:a16="http://schemas.microsoft.com/office/drawing/2014/main" id="{3EE46AD0-5B44-795C-5643-3D0F504A270A}"/>
                </a:ext>
              </a:extLst>
            </p:cNvPr>
            <p:cNvSpPr>
              <a:spLocks noChangeShapeType="1"/>
            </p:cNvSpPr>
            <p:nvPr/>
          </p:nvSpPr>
          <p:spPr bwMode="auto">
            <a:xfrm>
              <a:off x="4015000" y="3024149"/>
              <a:ext cx="4590001" cy="0"/>
            </a:xfrm>
            <a:prstGeom prst="line">
              <a:avLst/>
            </a:prstGeom>
            <a:noFill/>
            <a:ln w="127000">
              <a:solidFill>
                <a:srgbClr val="808080"/>
              </a:solidFill>
              <a:round/>
              <a:headEnd type="triangle" w="med" len="med"/>
              <a:tailEnd/>
            </a:ln>
          </p:spPr>
          <p:txBody>
            <a:bodyPr/>
            <a:lstStyle/>
            <a:p>
              <a:endParaRPr lang="en-US"/>
            </a:p>
          </p:txBody>
        </p:sp>
        <p:sp>
          <p:nvSpPr>
            <p:cNvPr id="14" name="Text Box 9">
              <a:extLst>
                <a:ext uri="{FF2B5EF4-FFF2-40B4-BE49-F238E27FC236}">
                  <a16:creationId xmlns:a16="http://schemas.microsoft.com/office/drawing/2014/main" id="{CEF5A809-6679-BC0E-060B-8F15F6CBBEF8}"/>
                </a:ext>
              </a:extLst>
            </p:cNvPr>
            <p:cNvSpPr txBox="1">
              <a:spLocks noChangeArrowheads="1"/>
            </p:cNvSpPr>
            <p:nvPr/>
          </p:nvSpPr>
          <p:spPr bwMode="auto">
            <a:xfrm>
              <a:off x="4639806" y="2565683"/>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TN back to PD/PI</a:t>
              </a:r>
            </a:p>
          </p:txBody>
        </p:sp>
        <p:sp>
          <p:nvSpPr>
            <p:cNvPr id="15" name="Text Box 10">
              <a:extLst>
                <a:ext uri="{FF2B5EF4-FFF2-40B4-BE49-F238E27FC236}">
                  <a16:creationId xmlns:a16="http://schemas.microsoft.com/office/drawing/2014/main" id="{31092C7B-9DB8-B796-B13B-611E302CA91F}"/>
                </a:ext>
              </a:extLst>
            </p:cNvPr>
            <p:cNvSpPr txBox="1">
              <a:spLocks noChangeArrowheads="1"/>
            </p:cNvSpPr>
            <p:nvPr/>
          </p:nvSpPr>
          <p:spPr bwMode="auto">
            <a:xfrm>
              <a:off x="10200067" y="2342735"/>
              <a:ext cx="1752600" cy="366713"/>
            </a:xfrm>
            <a:prstGeom prst="rect">
              <a:avLst/>
            </a:prstGeom>
            <a:noFill/>
            <a:ln w="9525">
              <a:noFill/>
              <a:miter lim="800000"/>
              <a:headEnd/>
              <a:tailEnd/>
            </a:ln>
          </p:spPr>
          <p:txBody>
            <a:bodyPr>
              <a:spAutoFit/>
            </a:bodyPr>
            <a:lstStyle/>
            <a:p>
              <a:pPr algn="ctr"/>
              <a:r>
                <a:rPr lang="en-US" b="0"/>
                <a:t>Trainee</a:t>
              </a:r>
            </a:p>
          </p:txBody>
        </p:sp>
        <p:pic>
          <p:nvPicPr>
            <p:cNvPr id="17" name="Picture 5" descr="&quot;">
              <a:extLst>
                <a:ext uri="{FF2B5EF4-FFF2-40B4-BE49-F238E27FC236}">
                  <a16:creationId xmlns:a16="http://schemas.microsoft.com/office/drawing/2014/main" id="{6920839D-F7D9-40C0-4705-F0C8FC0D1FD0}"/>
                </a:ext>
              </a:extLst>
            </p:cNvPr>
            <p:cNvPicPr>
              <a:picLocks noChangeAspect="1" noChangeArrowheads="1"/>
            </p:cNvPicPr>
            <p:nvPr/>
          </p:nvPicPr>
          <p:blipFill>
            <a:blip r:embed="rId5" cstate="print"/>
            <a:srcRect/>
            <a:stretch>
              <a:fillRect/>
            </a:stretch>
          </p:blipFill>
          <p:spPr bwMode="auto">
            <a:xfrm>
              <a:off x="9000206" y="1184364"/>
              <a:ext cx="1537472" cy="1507550"/>
            </a:xfrm>
            <a:prstGeom prst="rect">
              <a:avLst/>
            </a:prstGeom>
            <a:noFill/>
            <a:ln w="9525">
              <a:noFill/>
              <a:miter lim="800000"/>
              <a:headEnd/>
              <a:tailEnd/>
            </a:ln>
          </p:spPr>
        </p:pic>
        <p:sp>
          <p:nvSpPr>
            <p:cNvPr id="18" name="Line 3" descr="&quot;">
              <a:extLst>
                <a:ext uri="{FF2B5EF4-FFF2-40B4-BE49-F238E27FC236}">
                  <a16:creationId xmlns:a16="http://schemas.microsoft.com/office/drawing/2014/main" id="{1BC971C3-B32F-CC6F-032F-354CFE877C49}"/>
                </a:ext>
              </a:extLst>
            </p:cNvPr>
            <p:cNvSpPr>
              <a:spLocks noChangeShapeType="1"/>
            </p:cNvSpPr>
            <p:nvPr/>
          </p:nvSpPr>
          <p:spPr bwMode="auto">
            <a:xfrm>
              <a:off x="3462917" y="1629800"/>
              <a:ext cx="5262587" cy="74996"/>
            </a:xfrm>
            <a:prstGeom prst="line">
              <a:avLst/>
            </a:prstGeom>
            <a:noFill/>
            <a:ln w="127000">
              <a:solidFill>
                <a:srgbClr val="808080"/>
              </a:solidFill>
              <a:round/>
              <a:headEnd/>
              <a:tailEnd type="triangle" w="med" len="med"/>
            </a:ln>
          </p:spPr>
          <p:txBody>
            <a:bodyPr/>
            <a:lstStyle/>
            <a:p>
              <a:endParaRPr lang="en-US"/>
            </a:p>
          </p:txBody>
        </p:sp>
        <p:sp>
          <p:nvSpPr>
            <p:cNvPr id="20" name="Text Box 8">
              <a:extLst>
                <a:ext uri="{FF2B5EF4-FFF2-40B4-BE49-F238E27FC236}">
                  <a16:creationId xmlns:a16="http://schemas.microsoft.com/office/drawing/2014/main" id="{5358B443-BB60-0ADD-5413-52AFDE227C9B}"/>
                </a:ext>
              </a:extLst>
            </p:cNvPr>
            <p:cNvSpPr txBox="1">
              <a:spLocks noChangeArrowheads="1"/>
            </p:cNvSpPr>
            <p:nvPr/>
          </p:nvSpPr>
          <p:spPr bwMode="auto">
            <a:xfrm>
              <a:off x="4015001" y="1103702"/>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locates Trainee on Roster, initiates a Termination Notice (TN), inputs additional info and routes TN to Trainee</a:t>
              </a:r>
            </a:p>
          </p:txBody>
        </p:sp>
        <p:sp>
          <p:nvSpPr>
            <p:cNvPr id="22" name="Text Box 7">
              <a:extLst>
                <a:ext uri="{FF2B5EF4-FFF2-40B4-BE49-F238E27FC236}">
                  <a16:creationId xmlns:a16="http://schemas.microsoft.com/office/drawing/2014/main" id="{136036C7-0113-DEA3-B10F-EAB3612C1DDE}"/>
                </a:ext>
              </a:extLst>
            </p:cNvPr>
            <p:cNvSpPr txBox="1">
              <a:spLocks noChangeArrowheads="1"/>
            </p:cNvSpPr>
            <p:nvPr/>
          </p:nvSpPr>
          <p:spPr bwMode="auto">
            <a:xfrm>
              <a:off x="309640" y="1131835"/>
              <a:ext cx="2295001" cy="923330"/>
            </a:xfrm>
            <a:prstGeom prst="rect">
              <a:avLst/>
            </a:prstGeom>
            <a:noFill/>
            <a:ln w="9525">
              <a:noFill/>
              <a:miter lim="800000"/>
              <a:headEnd/>
              <a:tailEnd/>
            </a:ln>
          </p:spPr>
          <p:txBody>
            <a:bodyPr wrap="square">
              <a:spAutoFit/>
            </a:bodyPr>
            <a:lstStyle/>
            <a:p>
              <a:pPr algn="ctr"/>
              <a:r>
                <a:rPr lang="en-US" b="0" dirty="0"/>
                <a:t>Program Director/ Principal Investigator</a:t>
              </a:r>
            </a:p>
          </p:txBody>
        </p:sp>
        <p:pic>
          <p:nvPicPr>
            <p:cNvPr id="23" name="Picture 6" descr="&quot;">
              <a:extLst>
                <a:ext uri="{FF2B5EF4-FFF2-40B4-BE49-F238E27FC236}">
                  <a16:creationId xmlns:a16="http://schemas.microsoft.com/office/drawing/2014/main" id="{A2B6DC69-7B9A-3470-C2C6-B50AFC1E2373}"/>
                </a:ext>
              </a:extLst>
            </p:cNvPr>
            <p:cNvPicPr>
              <a:picLocks noChangeAspect="1" noChangeArrowheads="1"/>
            </p:cNvPicPr>
            <p:nvPr/>
          </p:nvPicPr>
          <p:blipFill>
            <a:blip r:embed="rId6" cstate="print"/>
            <a:srcRect/>
            <a:stretch>
              <a:fillRect/>
            </a:stretch>
          </p:blipFill>
          <p:spPr bwMode="auto">
            <a:xfrm>
              <a:off x="1737392" y="1449227"/>
              <a:ext cx="1721250" cy="1552053"/>
            </a:xfrm>
            <a:prstGeom prst="rect">
              <a:avLst/>
            </a:prstGeom>
            <a:noFill/>
            <a:ln w="9525">
              <a:noFill/>
              <a:miter lim="800000"/>
              <a:headEnd/>
              <a:tailEnd/>
            </a:ln>
          </p:spPr>
        </p:pic>
      </p:grpSp>
    </p:spTree>
    <p:extLst>
      <p:ext uri="{BB962C8B-B14F-4D97-AF65-F5344CB8AC3E}">
        <p14:creationId xmlns:p14="http://schemas.microsoft.com/office/powerpoint/2010/main" val="186881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1" cy="794657"/>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Fellowship (F) Termination</a:t>
            </a:r>
          </a:p>
        </p:txBody>
      </p:sp>
      <p:grpSp>
        <p:nvGrpSpPr>
          <p:cNvPr id="2" name="Group 1" descr="Illustration of the workflow for Fellowship (F) Termination">
            <a:extLst>
              <a:ext uri="{FF2B5EF4-FFF2-40B4-BE49-F238E27FC236}">
                <a16:creationId xmlns:a16="http://schemas.microsoft.com/office/drawing/2014/main" id="{3466B34D-8A61-ADD5-C451-1BD16DFA3D1C}"/>
              </a:ext>
            </a:extLst>
          </p:cNvPr>
          <p:cNvGrpSpPr/>
          <p:nvPr/>
        </p:nvGrpSpPr>
        <p:grpSpPr>
          <a:xfrm>
            <a:off x="201104" y="1471652"/>
            <a:ext cx="11643027" cy="4929148"/>
            <a:chOff x="309640" y="933834"/>
            <a:chExt cx="11643027" cy="4929148"/>
          </a:xfrm>
        </p:grpSpPr>
        <p:sp>
          <p:nvSpPr>
            <p:cNvPr id="12" name="Text Box 18">
              <a:extLst>
                <a:ext uri="{FF2B5EF4-FFF2-40B4-BE49-F238E27FC236}">
                  <a16:creationId xmlns:a16="http://schemas.microsoft.com/office/drawing/2014/main" id="{C38CFAF7-C8EB-3D31-7F2D-FCB01AB013D6}"/>
                </a:ext>
              </a:extLst>
            </p:cNvPr>
            <p:cNvSpPr txBox="1">
              <a:spLocks noChangeArrowheads="1"/>
            </p:cNvSpPr>
            <p:nvPr/>
          </p:nvSpPr>
          <p:spPr bwMode="auto">
            <a:xfrm>
              <a:off x="8493459" y="5474319"/>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7" name="Group 11" descr="&quot;">
              <a:extLst>
                <a:ext uri="{FF2B5EF4-FFF2-40B4-BE49-F238E27FC236}">
                  <a16:creationId xmlns:a16="http://schemas.microsoft.com/office/drawing/2014/main" id="{B1C748DC-041A-151E-84E5-EFED361FECF0}"/>
                </a:ext>
              </a:extLst>
            </p:cNvPr>
            <p:cNvGrpSpPr>
              <a:grpSpLocks/>
            </p:cNvGrpSpPr>
            <p:nvPr/>
          </p:nvGrpSpPr>
          <p:grpSpPr bwMode="auto">
            <a:xfrm>
              <a:off x="7996143" y="3838521"/>
              <a:ext cx="2510157" cy="1657748"/>
              <a:chOff x="864" y="2672"/>
              <a:chExt cx="1872" cy="1240"/>
            </a:xfrm>
          </p:grpSpPr>
          <p:pic>
            <p:nvPicPr>
              <p:cNvPr id="40" name="Picture 12" descr="&quot;">
                <a:extLst>
                  <a:ext uri="{FF2B5EF4-FFF2-40B4-BE49-F238E27FC236}">
                    <a16:creationId xmlns:a16="http://schemas.microsoft.com/office/drawing/2014/main" id="{9CF27571-9D2D-CF37-7A72-48CFEFE57AB6}"/>
                  </a:ext>
                </a:extLst>
              </p:cNvPr>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41" name="Oval 13" descr="&quot;">
                <a:extLst>
                  <a:ext uri="{FF2B5EF4-FFF2-40B4-BE49-F238E27FC236}">
                    <a16:creationId xmlns:a16="http://schemas.microsoft.com/office/drawing/2014/main" id="{817B242B-A1FE-A7D9-0382-EFF3F6C0D54C}"/>
                  </a:ext>
                </a:extLst>
              </p:cNvPr>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42" name="Picture 14" descr="&quot;">
                <a:extLst>
                  <a:ext uri="{FF2B5EF4-FFF2-40B4-BE49-F238E27FC236}">
                    <a16:creationId xmlns:a16="http://schemas.microsoft.com/office/drawing/2014/main" id="{98AD52CC-9CD9-220B-4E7C-9D7C633F264B}"/>
                  </a:ext>
                </a:extLst>
              </p:cNvPr>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28" name="Line 20" descr="&quot;">
              <a:extLst>
                <a:ext uri="{FF2B5EF4-FFF2-40B4-BE49-F238E27FC236}">
                  <a16:creationId xmlns:a16="http://schemas.microsoft.com/office/drawing/2014/main" id="{5B8E5C7D-F38D-FE1F-B2DF-F40BF3ADA95A}"/>
                </a:ext>
              </a:extLst>
            </p:cNvPr>
            <p:cNvSpPr>
              <a:spLocks noChangeShapeType="1"/>
            </p:cNvSpPr>
            <p:nvPr/>
          </p:nvSpPr>
          <p:spPr bwMode="auto">
            <a:xfrm>
              <a:off x="4744193" y="4921541"/>
              <a:ext cx="3077533" cy="44567"/>
            </a:xfrm>
            <a:prstGeom prst="line">
              <a:avLst/>
            </a:prstGeom>
            <a:noFill/>
            <a:ln w="127000">
              <a:solidFill>
                <a:srgbClr val="808080"/>
              </a:solidFill>
              <a:round/>
              <a:headEnd/>
              <a:tailEnd type="triangle" w="med" len="med"/>
            </a:ln>
          </p:spPr>
          <p:txBody>
            <a:bodyPr/>
            <a:lstStyle/>
            <a:p>
              <a:endParaRPr lang="en-US"/>
            </a:p>
          </p:txBody>
        </p:sp>
        <p:sp>
          <p:nvSpPr>
            <p:cNvPr id="29" name="Text Box 19">
              <a:extLst>
                <a:ext uri="{FF2B5EF4-FFF2-40B4-BE49-F238E27FC236}">
                  <a16:creationId xmlns:a16="http://schemas.microsoft.com/office/drawing/2014/main" id="{417D6DC2-72C8-C55F-26F1-203199EB7B3F}"/>
                </a:ext>
              </a:extLst>
            </p:cNvPr>
            <p:cNvSpPr txBox="1">
              <a:spLocks noChangeArrowheads="1"/>
            </p:cNvSpPr>
            <p:nvPr/>
          </p:nvSpPr>
          <p:spPr bwMode="auto">
            <a:xfrm>
              <a:off x="5177307" y="4531501"/>
              <a:ext cx="2003240"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approves and routes TN to Agency</a:t>
              </a:r>
            </a:p>
          </p:txBody>
        </p:sp>
        <p:sp>
          <p:nvSpPr>
            <p:cNvPr id="30" name="Text Box 25">
              <a:extLst>
                <a:ext uri="{FF2B5EF4-FFF2-40B4-BE49-F238E27FC236}">
                  <a16:creationId xmlns:a16="http://schemas.microsoft.com/office/drawing/2014/main" id="{7974B089-700D-0218-8624-1F4FC3EB11C1}"/>
                </a:ext>
              </a:extLst>
            </p:cNvPr>
            <p:cNvSpPr txBox="1">
              <a:spLocks noChangeArrowheads="1"/>
            </p:cNvSpPr>
            <p:nvPr/>
          </p:nvSpPr>
          <p:spPr bwMode="auto">
            <a:xfrm>
              <a:off x="1320731" y="5496269"/>
              <a:ext cx="2133600" cy="366713"/>
            </a:xfrm>
            <a:prstGeom prst="rect">
              <a:avLst/>
            </a:prstGeom>
            <a:noFill/>
            <a:ln w="9525">
              <a:noFill/>
              <a:miter lim="800000"/>
              <a:headEnd/>
              <a:tailEnd/>
            </a:ln>
          </p:spPr>
          <p:txBody>
            <a:bodyPr>
              <a:spAutoFit/>
            </a:bodyPr>
            <a:lstStyle/>
            <a:p>
              <a:pPr algn="ctr"/>
              <a:r>
                <a:rPr lang="en-US" b="0" dirty="0"/>
                <a:t>Business Official</a:t>
              </a:r>
            </a:p>
          </p:txBody>
        </p:sp>
        <p:pic>
          <p:nvPicPr>
            <p:cNvPr id="31" name="Picture 30" descr="&quot;">
              <a:extLst>
                <a:ext uri="{FF2B5EF4-FFF2-40B4-BE49-F238E27FC236}">
                  <a16:creationId xmlns:a16="http://schemas.microsoft.com/office/drawing/2014/main" id="{D1AC7DA7-1ACC-E1F9-2D8A-A3D829491992}"/>
                </a:ext>
              </a:extLst>
            </p:cNvPr>
            <p:cNvPicPr>
              <a:picLocks noChangeAspect="1" noChangeArrowheads="1"/>
            </p:cNvPicPr>
            <p:nvPr/>
          </p:nvPicPr>
          <p:blipFill>
            <a:blip r:embed="rId4" cstate="print"/>
            <a:srcRect/>
            <a:stretch>
              <a:fillRect/>
            </a:stretch>
          </p:blipFill>
          <p:spPr bwMode="auto">
            <a:xfrm>
              <a:off x="2464791" y="3974514"/>
              <a:ext cx="1758604" cy="1553444"/>
            </a:xfrm>
            <a:prstGeom prst="rect">
              <a:avLst/>
            </a:prstGeom>
            <a:noFill/>
            <a:ln w="9525">
              <a:noFill/>
              <a:miter lim="800000"/>
              <a:headEnd/>
              <a:tailEnd/>
            </a:ln>
          </p:spPr>
        </p:pic>
        <p:sp>
          <p:nvSpPr>
            <p:cNvPr id="32" name="Line 2" descr="&quot;">
              <a:extLst>
                <a:ext uri="{FF2B5EF4-FFF2-40B4-BE49-F238E27FC236}">
                  <a16:creationId xmlns:a16="http://schemas.microsoft.com/office/drawing/2014/main" id="{23A65CAF-C489-A268-9DDA-91D7EC857C12}"/>
                </a:ext>
              </a:extLst>
            </p:cNvPr>
            <p:cNvSpPr>
              <a:spLocks noChangeShapeType="1"/>
            </p:cNvSpPr>
            <p:nvPr/>
          </p:nvSpPr>
          <p:spPr bwMode="auto">
            <a:xfrm flipV="1">
              <a:off x="4235787" y="2590478"/>
              <a:ext cx="4790164" cy="1520053"/>
            </a:xfrm>
            <a:prstGeom prst="line">
              <a:avLst/>
            </a:prstGeom>
            <a:noFill/>
            <a:ln w="127000">
              <a:solidFill>
                <a:srgbClr val="808080"/>
              </a:solidFill>
              <a:round/>
              <a:headEnd type="triangle" w="med" len="med"/>
              <a:tailEnd/>
            </a:ln>
          </p:spPr>
          <p:txBody>
            <a:bodyPr/>
            <a:lstStyle/>
            <a:p>
              <a:endParaRPr lang="en-US"/>
            </a:p>
          </p:txBody>
        </p:sp>
        <p:sp>
          <p:nvSpPr>
            <p:cNvPr id="33" name="Text Box 9">
              <a:extLst>
                <a:ext uri="{FF2B5EF4-FFF2-40B4-BE49-F238E27FC236}">
                  <a16:creationId xmlns:a16="http://schemas.microsoft.com/office/drawing/2014/main" id="{77424F86-452C-CE59-5DAE-C1C49AD0EF0F}"/>
                </a:ext>
              </a:extLst>
            </p:cNvPr>
            <p:cNvSpPr txBox="1">
              <a:spLocks noChangeArrowheads="1"/>
            </p:cNvSpPr>
            <p:nvPr/>
          </p:nvSpPr>
          <p:spPr bwMode="auto">
            <a:xfrm>
              <a:off x="4744193" y="2860558"/>
              <a:ext cx="3573189" cy="707887"/>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Sponsor verifies information and routes the TN to BO</a:t>
              </a:r>
            </a:p>
          </p:txBody>
        </p:sp>
        <p:sp>
          <p:nvSpPr>
            <p:cNvPr id="34" name="Text Box 10">
              <a:extLst>
                <a:ext uri="{FF2B5EF4-FFF2-40B4-BE49-F238E27FC236}">
                  <a16:creationId xmlns:a16="http://schemas.microsoft.com/office/drawing/2014/main" id="{D5D8DEAD-5B53-8482-5E3D-35FA9D8C3F21}"/>
                </a:ext>
              </a:extLst>
            </p:cNvPr>
            <p:cNvSpPr txBox="1">
              <a:spLocks noChangeArrowheads="1"/>
            </p:cNvSpPr>
            <p:nvPr/>
          </p:nvSpPr>
          <p:spPr bwMode="auto">
            <a:xfrm>
              <a:off x="10200067" y="2326693"/>
              <a:ext cx="1752600" cy="366713"/>
            </a:xfrm>
            <a:prstGeom prst="rect">
              <a:avLst/>
            </a:prstGeom>
            <a:noFill/>
            <a:ln w="9525">
              <a:noFill/>
              <a:miter lim="800000"/>
              <a:headEnd/>
              <a:tailEnd/>
            </a:ln>
          </p:spPr>
          <p:txBody>
            <a:bodyPr>
              <a:spAutoFit/>
            </a:bodyPr>
            <a:lstStyle/>
            <a:p>
              <a:pPr algn="ctr"/>
              <a:r>
                <a:rPr lang="en-US" b="0" dirty="0"/>
                <a:t>Sponsor</a:t>
              </a:r>
            </a:p>
          </p:txBody>
        </p:sp>
        <p:pic>
          <p:nvPicPr>
            <p:cNvPr id="35" name="Picture 6" descr="&quot;">
              <a:extLst>
                <a:ext uri="{FF2B5EF4-FFF2-40B4-BE49-F238E27FC236}">
                  <a16:creationId xmlns:a16="http://schemas.microsoft.com/office/drawing/2014/main" id="{0FA2471F-9C72-52E0-5C32-FCE9D9BDE6BF}"/>
                </a:ext>
              </a:extLst>
            </p:cNvPr>
            <p:cNvPicPr>
              <a:picLocks noChangeAspect="1" noChangeArrowheads="1"/>
            </p:cNvPicPr>
            <p:nvPr/>
          </p:nvPicPr>
          <p:blipFill>
            <a:blip r:embed="rId5" cstate="print"/>
            <a:srcRect/>
            <a:stretch>
              <a:fillRect/>
            </a:stretch>
          </p:blipFill>
          <p:spPr bwMode="auto">
            <a:xfrm>
              <a:off x="9115674" y="933834"/>
              <a:ext cx="1721250" cy="1552053"/>
            </a:xfrm>
            <a:prstGeom prst="rect">
              <a:avLst/>
            </a:prstGeom>
            <a:noFill/>
            <a:ln w="9525">
              <a:noFill/>
              <a:miter lim="800000"/>
              <a:headEnd/>
              <a:tailEnd/>
            </a:ln>
          </p:spPr>
        </p:pic>
        <p:sp>
          <p:nvSpPr>
            <p:cNvPr id="36" name="Line 3" descr="&quot;">
              <a:extLst>
                <a:ext uri="{FF2B5EF4-FFF2-40B4-BE49-F238E27FC236}">
                  <a16:creationId xmlns:a16="http://schemas.microsoft.com/office/drawing/2014/main" id="{98B42AAF-BC92-D96C-E33C-F7BB3D522891}"/>
                </a:ext>
              </a:extLst>
            </p:cNvPr>
            <p:cNvSpPr>
              <a:spLocks noChangeShapeType="1"/>
            </p:cNvSpPr>
            <p:nvPr/>
          </p:nvSpPr>
          <p:spPr bwMode="auto">
            <a:xfrm>
              <a:off x="3462917" y="1669890"/>
              <a:ext cx="5262587" cy="18863"/>
            </a:xfrm>
            <a:prstGeom prst="line">
              <a:avLst/>
            </a:prstGeom>
            <a:noFill/>
            <a:ln w="127000">
              <a:solidFill>
                <a:srgbClr val="808080"/>
              </a:solidFill>
              <a:round/>
              <a:headEnd/>
              <a:tailEnd type="triangle" w="med" len="med"/>
            </a:ln>
          </p:spPr>
          <p:txBody>
            <a:bodyPr/>
            <a:lstStyle/>
            <a:p>
              <a:endParaRPr lang="en-US"/>
            </a:p>
          </p:txBody>
        </p:sp>
        <p:sp>
          <p:nvSpPr>
            <p:cNvPr id="37" name="Text Box 8">
              <a:extLst>
                <a:ext uri="{FF2B5EF4-FFF2-40B4-BE49-F238E27FC236}">
                  <a16:creationId xmlns:a16="http://schemas.microsoft.com/office/drawing/2014/main" id="{FF29A7F1-45B8-E835-39A3-5AC78136EE58}"/>
                </a:ext>
              </a:extLst>
            </p:cNvPr>
            <p:cNvSpPr txBox="1">
              <a:spLocks noChangeArrowheads="1"/>
            </p:cNvSpPr>
            <p:nvPr/>
          </p:nvSpPr>
          <p:spPr bwMode="auto">
            <a:xfrm>
              <a:off x="4015002" y="1087660"/>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initiates a Termination Notice (TN) from the Trainee Roster, inputs additional info and routes TN to Sponsor</a:t>
              </a:r>
            </a:p>
          </p:txBody>
        </p:sp>
        <p:sp>
          <p:nvSpPr>
            <p:cNvPr id="38" name="Text Box 7">
              <a:extLst>
                <a:ext uri="{FF2B5EF4-FFF2-40B4-BE49-F238E27FC236}">
                  <a16:creationId xmlns:a16="http://schemas.microsoft.com/office/drawing/2014/main" id="{AFCDDEFC-840B-AC2E-4E29-79E3A198756C}"/>
                </a:ext>
              </a:extLst>
            </p:cNvPr>
            <p:cNvSpPr txBox="1">
              <a:spLocks noChangeArrowheads="1"/>
            </p:cNvSpPr>
            <p:nvPr/>
          </p:nvSpPr>
          <p:spPr bwMode="auto">
            <a:xfrm>
              <a:off x="309640" y="1115793"/>
              <a:ext cx="2295001" cy="646331"/>
            </a:xfrm>
            <a:prstGeom prst="rect">
              <a:avLst/>
            </a:prstGeom>
            <a:noFill/>
            <a:ln w="9525">
              <a:noFill/>
              <a:miter lim="800000"/>
              <a:headEnd/>
              <a:tailEnd/>
            </a:ln>
          </p:spPr>
          <p:txBody>
            <a:bodyPr wrap="square">
              <a:spAutoFit/>
            </a:bodyPr>
            <a:lstStyle/>
            <a:p>
              <a:pPr algn="ctr"/>
              <a:r>
                <a:rPr lang="en-US" b="0" dirty="0"/>
                <a:t>Fellow </a:t>
              </a:r>
            </a:p>
            <a:p>
              <a:pPr algn="ctr"/>
              <a:r>
                <a:rPr lang="en-US" b="0" dirty="0"/>
                <a:t>(PD/PI)</a:t>
              </a:r>
            </a:p>
          </p:txBody>
        </p:sp>
        <p:pic>
          <p:nvPicPr>
            <p:cNvPr id="39" name="Picture 5" descr="&quot;">
              <a:extLst>
                <a:ext uri="{FF2B5EF4-FFF2-40B4-BE49-F238E27FC236}">
                  <a16:creationId xmlns:a16="http://schemas.microsoft.com/office/drawing/2014/main" id="{57E0A056-0F8B-72D3-E20A-7094F14CC860}"/>
                </a:ext>
              </a:extLst>
            </p:cNvPr>
            <p:cNvPicPr>
              <a:picLocks noChangeAspect="1" noChangeArrowheads="1"/>
            </p:cNvPicPr>
            <p:nvPr/>
          </p:nvPicPr>
          <p:blipFill>
            <a:blip r:embed="rId6" cstate="print"/>
            <a:srcRect/>
            <a:stretch>
              <a:fillRect/>
            </a:stretch>
          </p:blipFill>
          <p:spPr bwMode="auto">
            <a:xfrm>
              <a:off x="1851539" y="1194031"/>
              <a:ext cx="1537472" cy="1507550"/>
            </a:xfrm>
            <a:prstGeom prst="rect">
              <a:avLst/>
            </a:prstGeom>
            <a:noFill/>
            <a:ln w="9525">
              <a:noFill/>
              <a:miter lim="800000"/>
              <a:headEnd/>
              <a:tailEnd/>
            </a:ln>
          </p:spPr>
        </p:pic>
      </p:grpSp>
    </p:spTree>
    <p:extLst>
      <p:ext uri="{BB962C8B-B14F-4D97-AF65-F5344CB8AC3E}">
        <p14:creationId xmlns:p14="http://schemas.microsoft.com/office/powerpoint/2010/main" val="359706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1" cy="794657"/>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Career (K/R) Termination</a:t>
            </a:r>
          </a:p>
        </p:txBody>
      </p:sp>
      <p:grpSp>
        <p:nvGrpSpPr>
          <p:cNvPr id="3" name="Group 2" descr="Illustration of the workflow for Career (K/R) Termination">
            <a:extLst>
              <a:ext uri="{FF2B5EF4-FFF2-40B4-BE49-F238E27FC236}">
                <a16:creationId xmlns:a16="http://schemas.microsoft.com/office/drawing/2014/main" id="{4B7E57AD-E6FA-0234-CBF6-CA2D55CD7312}"/>
              </a:ext>
            </a:extLst>
          </p:cNvPr>
          <p:cNvGrpSpPr/>
          <p:nvPr/>
        </p:nvGrpSpPr>
        <p:grpSpPr>
          <a:xfrm>
            <a:off x="347869" y="1451508"/>
            <a:ext cx="10239696" cy="4705191"/>
            <a:chOff x="405546" y="1062261"/>
            <a:chExt cx="10239696" cy="4705191"/>
          </a:xfrm>
        </p:grpSpPr>
        <p:sp>
          <p:nvSpPr>
            <p:cNvPr id="4" name="Text Box 18">
              <a:extLst>
                <a:ext uri="{FF2B5EF4-FFF2-40B4-BE49-F238E27FC236}">
                  <a16:creationId xmlns:a16="http://schemas.microsoft.com/office/drawing/2014/main" id="{1AC0A6B0-FD75-4BFE-9639-E87A2EA1C3BA}"/>
                </a:ext>
              </a:extLst>
            </p:cNvPr>
            <p:cNvSpPr txBox="1">
              <a:spLocks noChangeArrowheads="1"/>
            </p:cNvSpPr>
            <p:nvPr/>
          </p:nvSpPr>
          <p:spPr bwMode="auto">
            <a:xfrm>
              <a:off x="8493459" y="5398120"/>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5" name="Group 11" descr="&quot;">
              <a:extLst>
                <a:ext uri="{FF2B5EF4-FFF2-40B4-BE49-F238E27FC236}">
                  <a16:creationId xmlns:a16="http://schemas.microsoft.com/office/drawing/2014/main" id="{BBF0A599-D161-02E2-CA5A-97CE260D0311}"/>
                </a:ext>
              </a:extLst>
            </p:cNvPr>
            <p:cNvGrpSpPr>
              <a:grpSpLocks/>
            </p:cNvGrpSpPr>
            <p:nvPr/>
          </p:nvGrpSpPr>
          <p:grpSpPr bwMode="auto">
            <a:xfrm>
              <a:off x="7996143" y="3813122"/>
              <a:ext cx="2510157" cy="1657748"/>
              <a:chOff x="864" y="2672"/>
              <a:chExt cx="1872" cy="1240"/>
            </a:xfrm>
          </p:grpSpPr>
          <p:pic>
            <p:nvPicPr>
              <p:cNvPr id="18" name="Picture 12" descr="&quot;">
                <a:extLst>
                  <a:ext uri="{FF2B5EF4-FFF2-40B4-BE49-F238E27FC236}">
                    <a16:creationId xmlns:a16="http://schemas.microsoft.com/office/drawing/2014/main" id="{7DF12EC9-7717-6F40-962F-38E3CC438193}"/>
                  </a:ext>
                </a:extLst>
              </p:cNvPr>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0" name="Oval 13" descr="&quot;">
                <a:extLst>
                  <a:ext uri="{FF2B5EF4-FFF2-40B4-BE49-F238E27FC236}">
                    <a16:creationId xmlns:a16="http://schemas.microsoft.com/office/drawing/2014/main" id="{3FCD3864-DEA3-4AA0-8259-8D39295D7563}"/>
                  </a:ext>
                </a:extLst>
              </p:cNvPr>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2" name="Picture 14" descr="&quot;">
                <a:extLst>
                  <a:ext uri="{FF2B5EF4-FFF2-40B4-BE49-F238E27FC236}">
                    <a16:creationId xmlns:a16="http://schemas.microsoft.com/office/drawing/2014/main" id="{BABCF9EE-B0B7-0F92-A0AA-18CBAC7C4319}"/>
                  </a:ext>
                </a:extLst>
              </p:cNvPr>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6" name="Line 3" descr="&quot;">
              <a:extLst>
                <a:ext uri="{FF2B5EF4-FFF2-40B4-BE49-F238E27FC236}">
                  <a16:creationId xmlns:a16="http://schemas.microsoft.com/office/drawing/2014/main" id="{76F25B6B-F47C-3DD0-6A6E-64E5619A293B}"/>
                </a:ext>
              </a:extLst>
            </p:cNvPr>
            <p:cNvSpPr>
              <a:spLocks noChangeShapeType="1"/>
            </p:cNvSpPr>
            <p:nvPr/>
          </p:nvSpPr>
          <p:spPr bwMode="auto">
            <a:xfrm>
              <a:off x="2855463" y="4655282"/>
              <a:ext cx="5262587" cy="74996"/>
            </a:xfrm>
            <a:prstGeom prst="line">
              <a:avLst/>
            </a:prstGeom>
            <a:noFill/>
            <a:ln w="127000">
              <a:solidFill>
                <a:srgbClr val="808080"/>
              </a:solidFill>
              <a:round/>
              <a:headEnd/>
              <a:tailEnd type="triangle" w="med" len="med"/>
            </a:ln>
          </p:spPr>
          <p:txBody>
            <a:bodyPr/>
            <a:lstStyle/>
            <a:p>
              <a:endParaRPr lang="en-US"/>
            </a:p>
          </p:txBody>
        </p:sp>
        <p:sp>
          <p:nvSpPr>
            <p:cNvPr id="7" name="Text Box 15">
              <a:extLst>
                <a:ext uri="{FF2B5EF4-FFF2-40B4-BE49-F238E27FC236}">
                  <a16:creationId xmlns:a16="http://schemas.microsoft.com/office/drawing/2014/main" id="{AC2D4FA3-6A0A-107D-5149-005A5FF7A055}"/>
                </a:ext>
              </a:extLst>
            </p:cNvPr>
            <p:cNvSpPr txBox="1">
              <a:spLocks noChangeArrowheads="1"/>
            </p:cNvSpPr>
            <p:nvPr/>
          </p:nvSpPr>
          <p:spPr bwMode="auto">
            <a:xfrm>
              <a:off x="3665992" y="4412050"/>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approves and routes the TN to Agency</a:t>
              </a:r>
            </a:p>
          </p:txBody>
        </p:sp>
        <p:sp>
          <p:nvSpPr>
            <p:cNvPr id="8" name="Line 2" descr="&quot;">
              <a:extLst>
                <a:ext uri="{FF2B5EF4-FFF2-40B4-BE49-F238E27FC236}">
                  <a16:creationId xmlns:a16="http://schemas.microsoft.com/office/drawing/2014/main" id="{8EE5FF96-1456-EA8E-DDA3-0E758D7C20F8}"/>
                </a:ext>
              </a:extLst>
            </p:cNvPr>
            <p:cNvSpPr>
              <a:spLocks noChangeShapeType="1"/>
            </p:cNvSpPr>
            <p:nvPr/>
          </p:nvSpPr>
          <p:spPr bwMode="auto">
            <a:xfrm flipV="1">
              <a:off x="3460636" y="3160508"/>
              <a:ext cx="5144365" cy="49538"/>
            </a:xfrm>
            <a:prstGeom prst="line">
              <a:avLst/>
            </a:prstGeom>
            <a:noFill/>
            <a:ln w="127000">
              <a:solidFill>
                <a:srgbClr val="808080"/>
              </a:solidFill>
              <a:round/>
              <a:headEnd type="triangle" w="med" len="med"/>
              <a:tailEnd/>
            </a:ln>
          </p:spPr>
          <p:txBody>
            <a:bodyPr/>
            <a:lstStyle/>
            <a:p>
              <a:endParaRPr lang="en-US"/>
            </a:p>
          </p:txBody>
        </p:sp>
        <p:sp>
          <p:nvSpPr>
            <p:cNvPr id="9" name="Text Box 9">
              <a:extLst>
                <a:ext uri="{FF2B5EF4-FFF2-40B4-BE49-F238E27FC236}">
                  <a16:creationId xmlns:a16="http://schemas.microsoft.com/office/drawing/2014/main" id="{AFE7E231-9A3A-F749-3E22-AA9063D6BF47}"/>
                </a:ext>
              </a:extLst>
            </p:cNvPr>
            <p:cNvSpPr txBox="1">
              <a:spLocks noChangeArrowheads="1"/>
            </p:cNvSpPr>
            <p:nvPr/>
          </p:nvSpPr>
          <p:spPr bwMode="auto">
            <a:xfrm>
              <a:off x="4258806" y="2689342"/>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TN back to PD/PI</a:t>
              </a:r>
            </a:p>
          </p:txBody>
        </p:sp>
        <p:sp>
          <p:nvSpPr>
            <p:cNvPr id="10" name="Line 3" descr="&quot;">
              <a:extLst>
                <a:ext uri="{FF2B5EF4-FFF2-40B4-BE49-F238E27FC236}">
                  <a16:creationId xmlns:a16="http://schemas.microsoft.com/office/drawing/2014/main" id="{F1665025-9D82-4CD0-4EC7-DBEAF17D197C}"/>
                </a:ext>
              </a:extLst>
            </p:cNvPr>
            <p:cNvSpPr>
              <a:spLocks noChangeShapeType="1"/>
            </p:cNvSpPr>
            <p:nvPr/>
          </p:nvSpPr>
          <p:spPr bwMode="auto">
            <a:xfrm>
              <a:off x="3460637" y="1531465"/>
              <a:ext cx="5264868" cy="4890"/>
            </a:xfrm>
            <a:prstGeom prst="line">
              <a:avLst/>
            </a:prstGeom>
            <a:noFill/>
            <a:ln w="127000">
              <a:solidFill>
                <a:srgbClr val="808080"/>
              </a:solidFill>
              <a:round/>
              <a:headEnd/>
              <a:tailEnd type="triangle" w="med" len="med"/>
            </a:ln>
          </p:spPr>
          <p:txBody>
            <a:bodyPr/>
            <a:lstStyle/>
            <a:p>
              <a:endParaRPr lang="en-US"/>
            </a:p>
          </p:txBody>
        </p:sp>
        <p:sp>
          <p:nvSpPr>
            <p:cNvPr id="11" name="Text Box 10">
              <a:extLst>
                <a:ext uri="{FF2B5EF4-FFF2-40B4-BE49-F238E27FC236}">
                  <a16:creationId xmlns:a16="http://schemas.microsoft.com/office/drawing/2014/main" id="{99305DC0-4631-9B4D-12B9-8FC66F216498}"/>
                </a:ext>
              </a:extLst>
            </p:cNvPr>
            <p:cNvSpPr txBox="1">
              <a:spLocks noChangeArrowheads="1"/>
            </p:cNvSpPr>
            <p:nvPr/>
          </p:nvSpPr>
          <p:spPr bwMode="auto">
            <a:xfrm>
              <a:off x="8892642" y="2596151"/>
              <a:ext cx="1752600" cy="366713"/>
            </a:xfrm>
            <a:prstGeom prst="rect">
              <a:avLst/>
            </a:prstGeom>
            <a:noFill/>
            <a:ln w="9525">
              <a:noFill/>
              <a:miter lim="800000"/>
              <a:headEnd/>
              <a:tailEnd/>
            </a:ln>
          </p:spPr>
          <p:txBody>
            <a:bodyPr>
              <a:spAutoFit/>
            </a:bodyPr>
            <a:lstStyle/>
            <a:p>
              <a:pPr algn="ctr"/>
              <a:r>
                <a:rPr lang="en-US" b="0" dirty="0"/>
                <a:t>Trainee</a:t>
              </a:r>
            </a:p>
          </p:txBody>
        </p:sp>
        <p:pic>
          <p:nvPicPr>
            <p:cNvPr id="13" name="Picture 5" descr="&quot;">
              <a:extLst>
                <a:ext uri="{FF2B5EF4-FFF2-40B4-BE49-F238E27FC236}">
                  <a16:creationId xmlns:a16="http://schemas.microsoft.com/office/drawing/2014/main" id="{089D626A-FC04-F07E-DB3D-B2BE2842251B}"/>
                </a:ext>
              </a:extLst>
            </p:cNvPr>
            <p:cNvPicPr>
              <a:picLocks noChangeAspect="1" noChangeArrowheads="1"/>
            </p:cNvPicPr>
            <p:nvPr/>
          </p:nvPicPr>
          <p:blipFill>
            <a:blip r:embed="rId4" cstate="print"/>
            <a:srcRect/>
            <a:stretch>
              <a:fillRect/>
            </a:stretch>
          </p:blipFill>
          <p:spPr bwMode="auto">
            <a:xfrm>
              <a:off x="9000206" y="1142923"/>
              <a:ext cx="1537472" cy="1507550"/>
            </a:xfrm>
            <a:prstGeom prst="rect">
              <a:avLst/>
            </a:prstGeom>
            <a:noFill/>
            <a:ln w="9525">
              <a:noFill/>
              <a:miter lim="800000"/>
              <a:headEnd/>
              <a:tailEnd/>
            </a:ln>
          </p:spPr>
        </p:pic>
        <p:sp>
          <p:nvSpPr>
            <p:cNvPr id="14" name="Text Box 8">
              <a:extLst>
                <a:ext uri="{FF2B5EF4-FFF2-40B4-BE49-F238E27FC236}">
                  <a16:creationId xmlns:a16="http://schemas.microsoft.com/office/drawing/2014/main" id="{30CC2A0E-29BD-556E-0CE8-7A905C5DC9A3}"/>
                </a:ext>
              </a:extLst>
            </p:cNvPr>
            <p:cNvSpPr txBox="1">
              <a:spLocks noChangeArrowheads="1"/>
            </p:cNvSpPr>
            <p:nvPr/>
          </p:nvSpPr>
          <p:spPr bwMode="auto">
            <a:xfrm>
              <a:off x="4015000" y="1062261"/>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locates Trainee on Roster, initiates a Termination Notice (TN), inputs additional info and routes TN to Trainee</a:t>
              </a:r>
            </a:p>
          </p:txBody>
        </p:sp>
        <p:sp>
          <p:nvSpPr>
            <p:cNvPr id="15" name="Text Box 7">
              <a:extLst>
                <a:ext uri="{FF2B5EF4-FFF2-40B4-BE49-F238E27FC236}">
                  <a16:creationId xmlns:a16="http://schemas.microsoft.com/office/drawing/2014/main" id="{D5CFB70F-8D42-0982-CBAE-74EF79ACFECA}"/>
                </a:ext>
              </a:extLst>
            </p:cNvPr>
            <p:cNvSpPr txBox="1">
              <a:spLocks noChangeArrowheads="1"/>
            </p:cNvSpPr>
            <p:nvPr/>
          </p:nvSpPr>
          <p:spPr bwMode="auto">
            <a:xfrm>
              <a:off x="405546" y="4041356"/>
              <a:ext cx="2295001" cy="923330"/>
            </a:xfrm>
            <a:prstGeom prst="rect">
              <a:avLst/>
            </a:prstGeom>
            <a:noFill/>
            <a:ln w="9525">
              <a:noFill/>
              <a:miter lim="800000"/>
              <a:headEnd/>
              <a:tailEnd/>
            </a:ln>
          </p:spPr>
          <p:txBody>
            <a:bodyPr wrap="square">
              <a:spAutoFit/>
            </a:bodyPr>
            <a:lstStyle/>
            <a:p>
              <a:pPr algn="ctr"/>
              <a:r>
                <a:rPr lang="en-US" b="0" dirty="0"/>
                <a:t>Program Director/ Principal Investigator</a:t>
              </a:r>
            </a:p>
          </p:txBody>
        </p:sp>
        <p:pic>
          <p:nvPicPr>
            <p:cNvPr id="17" name="Picture 6" descr="&quot;">
              <a:extLst>
                <a:ext uri="{FF2B5EF4-FFF2-40B4-BE49-F238E27FC236}">
                  <a16:creationId xmlns:a16="http://schemas.microsoft.com/office/drawing/2014/main" id="{C43BBB7B-524B-F0F5-C7E9-42EF041A60BD}"/>
                </a:ext>
              </a:extLst>
            </p:cNvPr>
            <p:cNvPicPr>
              <a:picLocks noChangeAspect="1" noChangeArrowheads="1"/>
            </p:cNvPicPr>
            <p:nvPr/>
          </p:nvPicPr>
          <p:blipFill>
            <a:blip r:embed="rId5" cstate="print"/>
            <a:srcRect/>
            <a:stretch>
              <a:fillRect/>
            </a:stretch>
          </p:blipFill>
          <p:spPr bwMode="auto">
            <a:xfrm>
              <a:off x="1066794" y="1896698"/>
              <a:ext cx="2250022" cy="2028847"/>
            </a:xfrm>
            <a:prstGeom prst="rect">
              <a:avLst/>
            </a:prstGeom>
            <a:noFill/>
            <a:ln w="9525">
              <a:noFill/>
              <a:miter lim="800000"/>
              <a:headEnd/>
              <a:tailEnd/>
            </a:ln>
          </p:spPr>
        </p:pic>
      </p:grpSp>
    </p:spTree>
    <p:extLst>
      <p:ext uri="{BB962C8B-B14F-4D97-AF65-F5344CB8AC3E}">
        <p14:creationId xmlns:p14="http://schemas.microsoft.com/office/powerpoint/2010/main" val="196817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1" cy="794657"/>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Termination Notice Part 1</a:t>
            </a:r>
          </a:p>
        </p:txBody>
      </p:sp>
      <p:sp>
        <p:nvSpPr>
          <p:cNvPr id="12" name="Text Placeholder 3">
            <a:extLst>
              <a:ext uri="{FF2B5EF4-FFF2-40B4-BE49-F238E27FC236}">
                <a16:creationId xmlns:a16="http://schemas.microsoft.com/office/drawing/2014/main" id="{0B7C1FC2-8CC9-452E-99E0-CF5AF91C817D}"/>
              </a:ext>
            </a:extLst>
          </p:cNvPr>
          <p:cNvSpPr txBox="1">
            <a:spLocks/>
          </p:cNvSpPr>
          <p:nvPr/>
        </p:nvSpPr>
        <p:spPr>
          <a:xfrm>
            <a:off x="247201" y="1637010"/>
            <a:ext cx="2398231" cy="47517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PD/PI, ASST, BO may initiate a TN at any time for a Training (T) grant.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PD/PI, SPONSOR or BO may initiate a TN at any time for a Fellowship (F).</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PD/PI or ASST may initiate a TN at any time for a Career (K/R) grant.</a:t>
            </a:r>
          </a:p>
        </p:txBody>
      </p:sp>
      <p:pic>
        <p:nvPicPr>
          <p:cNvPr id="5" name="Picture 4" descr="Screenshot of the Termination Notice">
            <a:extLst>
              <a:ext uri="{FF2B5EF4-FFF2-40B4-BE49-F238E27FC236}">
                <a16:creationId xmlns:a16="http://schemas.microsoft.com/office/drawing/2014/main" id="{2A506D00-F025-A66F-D24F-9854FADE807B}"/>
              </a:ext>
            </a:extLst>
          </p:cNvPr>
          <p:cNvPicPr>
            <a:picLocks noChangeAspect="1"/>
          </p:cNvPicPr>
          <p:nvPr/>
        </p:nvPicPr>
        <p:blipFill>
          <a:blip r:embed="rId2"/>
          <a:stretch>
            <a:fillRect/>
          </a:stretch>
        </p:blipFill>
        <p:spPr>
          <a:xfrm>
            <a:off x="2424069" y="1258403"/>
            <a:ext cx="9420062" cy="5142397"/>
          </a:xfrm>
          <a:prstGeom prst="rect">
            <a:avLst/>
          </a:prstGeom>
        </p:spPr>
      </p:pic>
      <p:sp>
        <p:nvSpPr>
          <p:cNvPr id="6" name="Rounded Rectangular Callout 6" descr="If a Trainee leaves the appointment early, modify the Termination Date. &#10;">
            <a:extLst>
              <a:ext uri="{FF2B5EF4-FFF2-40B4-BE49-F238E27FC236}">
                <a16:creationId xmlns:a16="http://schemas.microsoft.com/office/drawing/2014/main" id="{00A4094D-1F25-091E-9391-64E3CE9B9AE9}"/>
              </a:ext>
            </a:extLst>
          </p:cNvPr>
          <p:cNvSpPr/>
          <p:nvPr/>
        </p:nvSpPr>
        <p:spPr>
          <a:xfrm>
            <a:off x="4539931" y="1224719"/>
            <a:ext cx="2518925" cy="1123595"/>
          </a:xfrm>
          <a:prstGeom prst="wedgeRoundRectCallout">
            <a:avLst>
              <a:gd name="adj1" fmla="val -93547"/>
              <a:gd name="adj2" fmla="val 7521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Calibri" panose="020F0502020204030204" pitchFamily="34" charset="0"/>
              </a:rPr>
              <a:t>If a Trainee leaves the appointment early, modify the Termination Date. </a:t>
            </a:r>
          </a:p>
        </p:txBody>
      </p:sp>
      <p:sp>
        <p:nvSpPr>
          <p:cNvPr id="7" name="Rounded Rectangular Callout 5" descr="A Business Official must be selected from the dropdown.&#10;">
            <a:extLst>
              <a:ext uri="{FF2B5EF4-FFF2-40B4-BE49-F238E27FC236}">
                <a16:creationId xmlns:a16="http://schemas.microsoft.com/office/drawing/2014/main" id="{FFF47C63-E978-4986-EC96-3FD3723EF868}"/>
              </a:ext>
            </a:extLst>
          </p:cNvPr>
          <p:cNvSpPr/>
          <p:nvPr/>
        </p:nvSpPr>
        <p:spPr>
          <a:xfrm>
            <a:off x="7440396" y="1886976"/>
            <a:ext cx="2743200" cy="683263"/>
          </a:xfrm>
          <a:prstGeom prst="wedgeRoundRectCallout">
            <a:avLst>
              <a:gd name="adj1" fmla="val -56216"/>
              <a:gd name="adj2" fmla="val 8347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Calibri" panose="020F0502020204030204" pitchFamily="34" charset="0"/>
              </a:rPr>
              <a:t>A Business Official must be selected from the dropdown.</a:t>
            </a:r>
          </a:p>
        </p:txBody>
      </p:sp>
      <p:sp>
        <p:nvSpPr>
          <p:cNvPr id="8" name="Rounded Rectangular Callout 8" descr="Stipend may only be modified if the Termination Date is changed.&#10;">
            <a:extLst>
              <a:ext uri="{FF2B5EF4-FFF2-40B4-BE49-F238E27FC236}">
                <a16:creationId xmlns:a16="http://schemas.microsoft.com/office/drawing/2014/main" id="{445682A2-4871-C6E5-A54F-2E6603F5DA93}"/>
              </a:ext>
            </a:extLst>
          </p:cNvPr>
          <p:cNvSpPr/>
          <p:nvPr/>
        </p:nvSpPr>
        <p:spPr>
          <a:xfrm>
            <a:off x="6591451" y="4287761"/>
            <a:ext cx="3176480" cy="683264"/>
          </a:xfrm>
          <a:prstGeom prst="wedgeRoundRectCallout">
            <a:avLst>
              <a:gd name="adj1" fmla="val -54134"/>
              <a:gd name="adj2" fmla="val -10477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Calibri" panose="020F0502020204030204" pitchFamily="34" charset="0"/>
              </a:rPr>
              <a:t>Stipend may only be modified if the Termination Date is changed.</a:t>
            </a:r>
          </a:p>
        </p:txBody>
      </p:sp>
    </p:spTree>
    <p:extLst>
      <p:ext uri="{BB962C8B-B14F-4D97-AF65-F5344CB8AC3E}">
        <p14:creationId xmlns:p14="http://schemas.microsoft.com/office/powerpoint/2010/main" val="52912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B15E-B592-E141-8388-990805B6F745}"/>
              </a:ext>
            </a:extLst>
          </p:cNvPr>
          <p:cNvSpPr>
            <a:spLocks noGrp="1"/>
          </p:cNvSpPr>
          <p:nvPr>
            <p:ph type="title"/>
          </p:nvPr>
        </p:nvSpPr>
        <p:spPr>
          <a:xfrm>
            <a:off x="370485" y="365126"/>
            <a:ext cx="11473645" cy="821124"/>
          </a:xfrm>
        </p:spPr>
        <p:txBody>
          <a:bodyPr/>
          <a:lstStyle/>
          <a:p>
            <a:r>
              <a:rPr lang="en-US" dirty="0"/>
              <a:t>What is xTrain?</a:t>
            </a:r>
          </a:p>
        </p:txBody>
      </p:sp>
      <p:sp>
        <p:nvSpPr>
          <p:cNvPr id="4" name="Content Placeholder 3">
            <a:extLst>
              <a:ext uri="{FF2B5EF4-FFF2-40B4-BE49-F238E27FC236}">
                <a16:creationId xmlns:a16="http://schemas.microsoft.com/office/drawing/2014/main" id="{C5F6233D-8919-4C42-A9FB-07E6C7569DDF}"/>
              </a:ext>
            </a:extLst>
          </p:cNvPr>
          <p:cNvSpPr>
            <a:spLocks noGrp="1"/>
          </p:cNvSpPr>
          <p:nvPr>
            <p:ph sz="half" idx="2"/>
          </p:nvPr>
        </p:nvSpPr>
        <p:spPr>
          <a:xfrm>
            <a:off x="370486" y="1586705"/>
            <a:ext cx="11473644" cy="4598941"/>
          </a:xfrm>
        </p:spPr>
        <p:txBody>
          <a:bodyPr>
            <a:noAutofit/>
          </a:bodyPr>
          <a:lstStyle/>
          <a:p>
            <a:r>
              <a:rPr lang="en-US" sz="2800" b="0" i="0" dirty="0">
                <a:solidFill>
                  <a:srgbClr val="333333"/>
                </a:solidFill>
                <a:effectLst/>
                <a:latin typeface="Source Sans Pro" panose="020B0503030403020204" pitchFamily="34" charset="0"/>
              </a:rPr>
              <a:t>eRA Commons module that allows Program </a:t>
            </a:r>
            <a:r>
              <a:rPr lang="en-US" sz="2800" dirty="0">
                <a:solidFill>
                  <a:srgbClr val="333333"/>
                </a:solidFill>
                <a:latin typeface="Source Sans Pro" panose="020B0503030403020204" pitchFamily="34" charset="0"/>
              </a:rPr>
              <a:t>D</a:t>
            </a:r>
            <a:r>
              <a:rPr lang="en-US" sz="2800" b="0" i="0" dirty="0">
                <a:solidFill>
                  <a:srgbClr val="333333"/>
                </a:solidFill>
                <a:effectLst/>
                <a:latin typeface="Source Sans Pro" panose="020B0503030403020204" pitchFamily="34" charset="0"/>
              </a:rPr>
              <a:t>irectors/Principal </a:t>
            </a:r>
            <a:r>
              <a:rPr lang="en-US" sz="2800" dirty="0">
                <a:solidFill>
                  <a:srgbClr val="333333"/>
                </a:solidFill>
                <a:latin typeface="Source Sans Pro" panose="020B0503030403020204" pitchFamily="34" charset="0"/>
              </a:rPr>
              <a:t>I</a:t>
            </a:r>
            <a:r>
              <a:rPr lang="en-US" sz="2800" b="0" i="0" dirty="0">
                <a:solidFill>
                  <a:srgbClr val="333333"/>
                </a:solidFill>
                <a:effectLst/>
                <a:latin typeface="Source Sans Pro" panose="020B0503030403020204" pitchFamily="34" charset="0"/>
              </a:rPr>
              <a:t>nvestigators, university administrators, and trainees to electronically prepare and submit PHS 2271 Statement of Appointment Forms and PHS 416-7 Termination Notices associated with institutional research training grants, institutional career development awards, individual fellowships, and research education awards. </a:t>
            </a:r>
          </a:p>
          <a:p>
            <a:r>
              <a:rPr lang="en-US" sz="2800" b="0" i="0" dirty="0">
                <a:solidFill>
                  <a:srgbClr val="333333"/>
                </a:solidFill>
                <a:effectLst/>
                <a:latin typeface="Source Sans Pro" panose="020B0503030403020204" pitchFamily="34" charset="0"/>
              </a:rPr>
              <a:t>Agency staff also use xTrain to review and process the appointments and termination notices that are submitted electronically.</a:t>
            </a:r>
            <a:endParaRPr lang="en-US" sz="2800" dirty="0"/>
          </a:p>
        </p:txBody>
      </p:sp>
    </p:spTree>
    <p:extLst>
      <p:ext uri="{BB962C8B-B14F-4D97-AF65-F5344CB8AC3E}">
        <p14:creationId xmlns:p14="http://schemas.microsoft.com/office/powerpoint/2010/main" val="55275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1" cy="794657"/>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Termination Notice Part 2</a:t>
            </a:r>
          </a:p>
        </p:txBody>
      </p:sp>
      <p:sp>
        <p:nvSpPr>
          <p:cNvPr id="12" name="Text Placeholder 3">
            <a:extLst>
              <a:ext uri="{FF2B5EF4-FFF2-40B4-BE49-F238E27FC236}">
                <a16:creationId xmlns:a16="http://schemas.microsoft.com/office/drawing/2014/main" id="{0B7C1FC2-8CC9-452E-99E0-CF5AF91C817D}"/>
              </a:ext>
            </a:extLst>
          </p:cNvPr>
          <p:cNvSpPr txBox="1">
            <a:spLocks/>
          </p:cNvSpPr>
          <p:nvPr/>
        </p:nvSpPr>
        <p:spPr>
          <a:xfrm>
            <a:off x="247201" y="1637010"/>
            <a:ext cx="2398231" cy="47517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Trainee should provide, Post Award Details such as mailing address and activities.</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en-US" dirty="0">
                <a:solidFill>
                  <a:srgbClr val="000000">
                    <a:lumMod val="85000"/>
                    <a:lumOff val="15000"/>
                  </a:srgbClr>
                </a:solidFill>
              </a:rPr>
              <a:t>This information is especially important if the Trainee has incurred a Payback obligation.</a:t>
            </a:r>
          </a:p>
        </p:txBody>
      </p:sp>
      <p:pic>
        <p:nvPicPr>
          <p:cNvPr id="3" name="Picture 2" descr="Screenshot of the Termination Notice's Post Award Details section and action cards">
            <a:extLst>
              <a:ext uri="{FF2B5EF4-FFF2-40B4-BE49-F238E27FC236}">
                <a16:creationId xmlns:a16="http://schemas.microsoft.com/office/drawing/2014/main" id="{2DCB8C88-876F-03B9-04F1-9BE0A95675F1}"/>
              </a:ext>
            </a:extLst>
          </p:cNvPr>
          <p:cNvPicPr>
            <a:picLocks noChangeAspect="1"/>
          </p:cNvPicPr>
          <p:nvPr/>
        </p:nvPicPr>
        <p:blipFill>
          <a:blip r:embed="rId2"/>
          <a:stretch>
            <a:fillRect/>
          </a:stretch>
        </p:blipFill>
        <p:spPr>
          <a:xfrm>
            <a:off x="3955773" y="1528927"/>
            <a:ext cx="7725255" cy="4859868"/>
          </a:xfrm>
          <a:prstGeom prst="rect">
            <a:avLst/>
          </a:prstGeom>
        </p:spPr>
      </p:pic>
    </p:spTree>
    <p:extLst>
      <p:ext uri="{BB962C8B-B14F-4D97-AF65-F5344CB8AC3E}">
        <p14:creationId xmlns:p14="http://schemas.microsoft.com/office/powerpoint/2010/main" val="3280173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200437" y="342901"/>
            <a:ext cx="11757917" cy="647699"/>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863"/>
                </a:solidFill>
              </a:rPr>
              <a:t>BOs can now assign forms to themselves</a:t>
            </a:r>
            <a:endPar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endParaRPr>
          </a:p>
        </p:txBody>
      </p:sp>
      <p:sp>
        <p:nvSpPr>
          <p:cNvPr id="2" name="Text Placeholder 3" descr="Screenshot of the Trainee Roster table.">
            <a:extLst>
              <a:ext uri="{FF2B5EF4-FFF2-40B4-BE49-F238E27FC236}">
                <a16:creationId xmlns:a16="http://schemas.microsoft.com/office/drawing/2014/main" id="{00036001-5D67-E290-BB24-80BD8BF350BB}"/>
              </a:ext>
            </a:extLst>
          </p:cNvPr>
          <p:cNvSpPr txBox="1">
            <a:spLocks/>
          </p:cNvSpPr>
          <p:nvPr/>
        </p:nvSpPr>
        <p:spPr>
          <a:xfrm>
            <a:off x="200439" y="1671360"/>
            <a:ext cx="2923838" cy="35599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new </a:t>
            </a:r>
            <a:r>
              <a:rPr kumimoji="0" lang="en-US" sz="1600" b="0" i="0" u="none" strike="noStrike" kern="1200" cap="none" spc="0" normalizeH="0" baseline="0" noProof="0" dirty="0" err="1">
                <a:ln>
                  <a:noFill/>
                </a:ln>
                <a:solidFill>
                  <a:srgbClr val="000000">
                    <a:lumMod val="85000"/>
                    <a:lumOff val="15000"/>
                  </a:srgbClr>
                </a:solidFill>
                <a:effectLst/>
                <a:uLnTx/>
                <a:uFillTx/>
                <a:latin typeface="Avenir Light" panose="020B0402020203020204" pitchFamily="34" charset="77"/>
                <a:ea typeface="+mn-ea"/>
                <a:cs typeface="+mn-cs"/>
              </a:rPr>
              <a:t>xTrain</a:t>
            </a: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 module allows a BO to assign for form to themselves; when it is in progress with another BO.</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A BO can also reassign a form that has been routed to them; however, they may not reassign the form and submit, or route.</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p:txBody>
      </p:sp>
      <p:pic>
        <p:nvPicPr>
          <p:cNvPr id="8" name="Picture 7" descr="Screenshot of the Termination notice section where the BO name would appear, and the button that allows the BO to save the Termination and assign to themselves.">
            <a:extLst>
              <a:ext uri="{FF2B5EF4-FFF2-40B4-BE49-F238E27FC236}">
                <a16:creationId xmlns:a16="http://schemas.microsoft.com/office/drawing/2014/main" id="{11F4A2F0-87E2-C701-A9BA-74CCAEFAE2EC}"/>
              </a:ext>
            </a:extLst>
          </p:cNvPr>
          <p:cNvPicPr>
            <a:picLocks noChangeAspect="1"/>
          </p:cNvPicPr>
          <p:nvPr/>
        </p:nvPicPr>
        <p:blipFill rotWithShape="1">
          <a:blip r:embed="rId2"/>
          <a:srcRect r="10910"/>
          <a:stretch/>
        </p:blipFill>
        <p:spPr>
          <a:xfrm>
            <a:off x="3284060" y="1566423"/>
            <a:ext cx="8560072" cy="3366288"/>
          </a:xfrm>
          <a:prstGeom prst="rect">
            <a:avLst/>
          </a:prstGeom>
        </p:spPr>
      </p:pic>
      <p:pic>
        <p:nvPicPr>
          <p:cNvPr id="5" name="Picture 4">
            <a:extLst>
              <a:ext uri="{FF2B5EF4-FFF2-40B4-BE49-F238E27FC236}">
                <a16:creationId xmlns:a16="http://schemas.microsoft.com/office/drawing/2014/main" id="{A7EC7CBC-043A-31F1-B625-39FFF34B0F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3720" y="4523179"/>
            <a:ext cx="4114421" cy="1970710"/>
          </a:xfrm>
          <a:prstGeom prst="rect">
            <a:avLst/>
          </a:prstGeom>
        </p:spPr>
      </p:pic>
    </p:spTree>
    <p:extLst>
      <p:ext uri="{BB962C8B-B14F-4D97-AF65-F5344CB8AC3E}">
        <p14:creationId xmlns:p14="http://schemas.microsoft.com/office/powerpoint/2010/main" val="184447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1" cy="794657"/>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Routing History</a:t>
            </a:r>
          </a:p>
        </p:txBody>
      </p:sp>
      <p:sp>
        <p:nvSpPr>
          <p:cNvPr id="12" name="Text Placeholder 3">
            <a:extLst>
              <a:ext uri="{FF2B5EF4-FFF2-40B4-BE49-F238E27FC236}">
                <a16:creationId xmlns:a16="http://schemas.microsoft.com/office/drawing/2014/main" id="{0B7C1FC2-8CC9-452E-99E0-CF5AF91C817D}"/>
              </a:ext>
            </a:extLst>
          </p:cNvPr>
          <p:cNvSpPr txBox="1">
            <a:spLocks/>
          </p:cNvSpPr>
          <p:nvPr/>
        </p:nvSpPr>
        <p:spPr>
          <a:xfrm>
            <a:off x="247201" y="1637010"/>
            <a:ext cx="2398231" cy="47517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Routing history can be accessed through the … menu by trainee’s name, or through a tab in the Appointment or Termination Notice form.</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Routing History will display what actions were taken on the appointment, and when.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en-US" dirty="0">
                <a:solidFill>
                  <a:srgbClr val="000000">
                    <a:lumMod val="85000"/>
                    <a:lumOff val="15000"/>
                  </a:srgbClr>
                </a:solidFill>
              </a:rPr>
              <a:t>If a user provided comments when routing a form, they will display in the Comments column.</a:t>
            </a: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p:txBody>
      </p:sp>
      <p:pic>
        <p:nvPicPr>
          <p:cNvPr id="3" name="Picture 2" descr="Screenshot of Routing History">
            <a:extLst>
              <a:ext uri="{FF2B5EF4-FFF2-40B4-BE49-F238E27FC236}">
                <a16:creationId xmlns:a16="http://schemas.microsoft.com/office/drawing/2014/main" id="{16B74AAE-775C-CDF5-5FA7-9544D1036230}"/>
              </a:ext>
            </a:extLst>
          </p:cNvPr>
          <p:cNvPicPr>
            <a:picLocks noChangeAspect="1"/>
          </p:cNvPicPr>
          <p:nvPr/>
        </p:nvPicPr>
        <p:blipFill>
          <a:blip r:embed="rId2"/>
          <a:stretch>
            <a:fillRect/>
          </a:stretch>
        </p:blipFill>
        <p:spPr>
          <a:xfrm>
            <a:off x="2645432" y="1530625"/>
            <a:ext cx="9215975" cy="4080875"/>
          </a:xfrm>
          <a:prstGeom prst="rect">
            <a:avLst/>
          </a:prstGeom>
        </p:spPr>
      </p:pic>
    </p:spTree>
    <p:extLst>
      <p:ext uri="{BB962C8B-B14F-4D97-AF65-F5344CB8AC3E}">
        <p14:creationId xmlns:p14="http://schemas.microsoft.com/office/powerpoint/2010/main" val="2767937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1" cy="794657"/>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Routing and Recalling Forms</a:t>
            </a:r>
          </a:p>
        </p:txBody>
      </p:sp>
      <p:sp>
        <p:nvSpPr>
          <p:cNvPr id="12" name="Text Placeholder 3">
            <a:extLst>
              <a:ext uri="{FF2B5EF4-FFF2-40B4-BE49-F238E27FC236}">
                <a16:creationId xmlns:a16="http://schemas.microsoft.com/office/drawing/2014/main" id="{0B7C1FC2-8CC9-452E-99E0-CF5AF91C817D}"/>
              </a:ext>
            </a:extLst>
          </p:cNvPr>
          <p:cNvSpPr txBox="1">
            <a:spLocks/>
          </p:cNvSpPr>
          <p:nvPr/>
        </p:nvSpPr>
        <p:spPr>
          <a:xfrm>
            <a:off x="247201" y="1637010"/>
            <a:ext cx="11496261" cy="47517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Only current reviewer can route a form; since the ASST acts on behalf of the PD/PI, the form must in In-Progress PI for the ASST to route it.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Previous reviewer may recall the 2271 or the TN; they will be required to enter a comment, which will be sent to the person from whom the form was recalled.</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Once a form has been routed to Agency it cannot be Recalled.</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PD/PI may recall a TN even if they were not the last person to review it.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system will auto-route TNs to the BO listed on the form after 14 days.</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You can view Routing History by clicking on the form status in the Trainee Roster screen.</a:t>
            </a:r>
          </a:p>
        </p:txBody>
      </p:sp>
    </p:spTree>
    <p:extLst>
      <p:ext uri="{BB962C8B-B14F-4D97-AF65-F5344CB8AC3E}">
        <p14:creationId xmlns:p14="http://schemas.microsoft.com/office/powerpoint/2010/main" val="283444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B15E-B592-E141-8388-990805B6F745}"/>
              </a:ext>
            </a:extLst>
          </p:cNvPr>
          <p:cNvSpPr>
            <a:spLocks noGrp="1"/>
          </p:cNvSpPr>
          <p:nvPr>
            <p:ph type="title"/>
          </p:nvPr>
        </p:nvSpPr>
        <p:spPr>
          <a:xfrm>
            <a:off x="370485" y="365126"/>
            <a:ext cx="11473645" cy="821124"/>
          </a:xfrm>
        </p:spPr>
        <p:txBody>
          <a:bodyPr/>
          <a:lstStyle/>
          <a:p>
            <a:r>
              <a:rPr lang="en-US" sz="3600" dirty="0"/>
              <a:t>ORCID </a:t>
            </a:r>
            <a:r>
              <a:rPr lang="en-US" sz="3600" dirty="0" err="1"/>
              <a:t>iD</a:t>
            </a:r>
            <a:r>
              <a:rPr lang="en-US" sz="3600" dirty="0"/>
              <a:t> and Appointments</a:t>
            </a:r>
            <a:endParaRPr lang="en-US" dirty="0"/>
          </a:p>
        </p:txBody>
      </p:sp>
      <p:sp>
        <p:nvSpPr>
          <p:cNvPr id="4" name="Content Placeholder 3">
            <a:extLst>
              <a:ext uri="{FF2B5EF4-FFF2-40B4-BE49-F238E27FC236}">
                <a16:creationId xmlns:a16="http://schemas.microsoft.com/office/drawing/2014/main" id="{C5F6233D-8919-4C42-A9FB-07E6C7569DDF}"/>
              </a:ext>
            </a:extLst>
          </p:cNvPr>
          <p:cNvSpPr>
            <a:spLocks noGrp="1"/>
          </p:cNvSpPr>
          <p:nvPr>
            <p:ph sz="half" idx="2"/>
          </p:nvPr>
        </p:nvSpPr>
        <p:spPr>
          <a:xfrm>
            <a:off x="370486" y="1586705"/>
            <a:ext cx="11473644" cy="4598941"/>
          </a:xfrm>
        </p:spPr>
        <p:txBody>
          <a:bodyPr>
            <a:noAutofit/>
          </a:bodyPr>
          <a:lstStyle/>
          <a:p>
            <a:pPr marL="0" lvl="0" indent="0">
              <a:spcAft>
                <a:spcPts val="600"/>
              </a:spcAft>
              <a:buNone/>
              <a:defRPr/>
            </a:pPr>
            <a:r>
              <a:rPr lang="en-US" sz="2400" dirty="0">
                <a:solidFill>
                  <a:schemeClr val="tx1"/>
                </a:solidFill>
                <a:latin typeface="Source Sans Pro" panose="020B0503030403020204" pitchFamily="34" charset="0"/>
                <a:ea typeface="Source Sans Pro" panose="020B0503030403020204" pitchFamily="34" charset="0"/>
              </a:rPr>
              <a:t>ORCID </a:t>
            </a:r>
            <a:r>
              <a:rPr lang="en-US" sz="2400" dirty="0" err="1">
                <a:solidFill>
                  <a:schemeClr val="tx1"/>
                </a:solidFill>
                <a:latin typeface="Source Sans Pro" panose="020B0503030403020204" pitchFamily="34" charset="0"/>
                <a:ea typeface="Source Sans Pro" panose="020B0503030403020204" pitchFamily="34" charset="0"/>
              </a:rPr>
              <a:t>iDs</a:t>
            </a:r>
            <a:r>
              <a:rPr lang="en-US" sz="2400" dirty="0">
                <a:solidFill>
                  <a:schemeClr val="tx1"/>
                </a:solidFill>
                <a:latin typeface="Source Sans Pro" panose="020B0503030403020204" pitchFamily="34" charset="0"/>
                <a:ea typeface="Source Sans Pro" panose="020B0503030403020204" pitchFamily="34" charset="0"/>
              </a:rPr>
              <a:t> are unique, persistent digital identifiers that distinguish individual investigators and can be used to connect researchers with their contributions to science over time and across changes of name, location, and institutional affiliation.  These free identifiers are assigned and maintained by the non-profit organization ORCID.</a:t>
            </a:r>
          </a:p>
          <a:p>
            <a:pPr marL="0" lvl="0" indent="0">
              <a:spcAft>
                <a:spcPts val="600"/>
              </a:spcAft>
              <a:buNone/>
              <a:defRPr/>
            </a:pPr>
            <a:r>
              <a:rPr lang="en-US" sz="2400" dirty="0">
                <a:solidFill>
                  <a:schemeClr val="tx1"/>
                </a:solidFill>
                <a:latin typeface="Source Sans Pro" panose="020B0503030403020204" pitchFamily="34" charset="0"/>
                <a:ea typeface="Source Sans Pro" panose="020B0503030403020204" pitchFamily="34" charset="0"/>
              </a:rPr>
              <a:t>In October 2019, the requirement for ORCID identifiers was incorporated into the appointment process for trainees, scholars, and participants supported by institutional research training, career development, and research education awards that require appointments through the xTrain system, including the following: T03, T15, T32, T34, T35, T37, T42, T90/R90, TL1, TL4, TU2, K12/KL2, R25, R38, RL5, RL9.</a:t>
            </a:r>
          </a:p>
          <a:p>
            <a:pPr marL="0" lvl="0" indent="0">
              <a:spcAft>
                <a:spcPts val="600"/>
              </a:spcAft>
              <a:buNone/>
              <a:defRPr/>
            </a:pPr>
            <a:r>
              <a:rPr lang="en-US" sz="2400" dirty="0">
                <a:solidFill>
                  <a:schemeClr val="tx1"/>
                </a:solidFill>
                <a:latin typeface="Source Sans Pro" panose="020B0503030403020204" pitchFamily="34" charset="0"/>
                <a:ea typeface="Source Sans Pro" panose="020B0503030403020204" pitchFamily="34" charset="0"/>
              </a:rPr>
              <a:t>Please review the guide notice for more information, including upcoming requirements for new application submissions for fellowships and individual Ks: </a:t>
            </a:r>
            <a:r>
              <a:rPr lang="en-US" sz="2400" dirty="0">
                <a:solidFill>
                  <a:schemeClr val="tx1"/>
                </a:solidFill>
                <a:latin typeface="Source Sans Pro" panose="020B0503030403020204" pitchFamily="34" charset="0"/>
                <a:ea typeface="Source Sans Pro" panose="020B0503030403020204" pitchFamily="34" charset="0"/>
                <a:hlinkClick r:id="rId2">
                  <a:extLst>
                    <a:ext uri="{A12FA001-AC4F-418D-AE19-62706E023703}">
                      <ahyp:hlinkClr xmlns:ahyp="http://schemas.microsoft.com/office/drawing/2018/hyperlinkcolor" val="tx"/>
                    </a:ext>
                  </a:extLst>
                </a:hlinkClick>
              </a:rPr>
              <a:t>https://grants.nih.gov/grants/guide/notice-files/NOT-OD-19-109.html</a:t>
            </a:r>
            <a:r>
              <a:rPr lang="en-US" sz="2400" dirty="0">
                <a:solidFill>
                  <a:schemeClr val="tx1"/>
                </a:solidFill>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407205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B15E-B592-E141-8388-990805B6F745}"/>
              </a:ext>
            </a:extLst>
          </p:cNvPr>
          <p:cNvSpPr>
            <a:spLocks noGrp="1"/>
          </p:cNvSpPr>
          <p:nvPr>
            <p:ph type="title"/>
          </p:nvPr>
        </p:nvSpPr>
        <p:spPr/>
        <p:txBody>
          <a:bodyPr/>
          <a:lstStyle/>
          <a:p>
            <a:r>
              <a:rPr lang="en-US" dirty="0"/>
              <a:t>xTrain Roles</a:t>
            </a:r>
          </a:p>
        </p:txBody>
      </p:sp>
      <p:sp>
        <p:nvSpPr>
          <p:cNvPr id="4" name="Content Placeholder 3">
            <a:extLst>
              <a:ext uri="{FF2B5EF4-FFF2-40B4-BE49-F238E27FC236}">
                <a16:creationId xmlns:a16="http://schemas.microsoft.com/office/drawing/2014/main" id="{C5F6233D-8919-4C42-A9FB-07E6C7569DDF}"/>
              </a:ext>
            </a:extLst>
          </p:cNvPr>
          <p:cNvSpPr>
            <a:spLocks noGrp="1"/>
          </p:cNvSpPr>
          <p:nvPr>
            <p:ph sz="half" idx="2"/>
          </p:nvPr>
        </p:nvSpPr>
        <p:spPr>
          <a:xfrm>
            <a:off x="370485" y="1873188"/>
            <a:ext cx="11720900" cy="4751481"/>
          </a:xfrm>
        </p:spPr>
        <p:txBody>
          <a:bodyPr>
            <a:normAutofit fontScale="92500" lnSpcReduction="10000"/>
          </a:bodyPr>
          <a:lstStyle/>
          <a:p>
            <a:r>
              <a:rPr lang="en-US" dirty="0"/>
              <a:t>PD/PI (PI) – Responsible for overall direction of the training program; non-contact PI (MPI) may perform the same action as a the contact PI. They are responsible for submitting Appointments for T and K/R awards, and Termination Notices for K/R awards.</a:t>
            </a:r>
          </a:p>
          <a:p>
            <a:r>
              <a:rPr lang="en-US" dirty="0"/>
              <a:t>PD/PI Delegates (ASST) – The individual delegated xTrain by the PI/MPI who assists the PI with routing forms. They may not submit forms to agency.</a:t>
            </a:r>
          </a:p>
          <a:p>
            <a:r>
              <a:rPr lang="en-US" dirty="0"/>
              <a:t>Individuals appointed to grants (Trainee) – The individual being appointed to as a:</a:t>
            </a:r>
          </a:p>
          <a:p>
            <a:pPr lvl="1"/>
            <a:r>
              <a:rPr lang="en-US" dirty="0"/>
              <a:t>Trainee on a research training grant (T)</a:t>
            </a:r>
          </a:p>
          <a:p>
            <a:pPr lvl="1"/>
            <a:r>
              <a:rPr lang="en-US" dirty="0"/>
              <a:t>Scholar on a career development grant (K)</a:t>
            </a:r>
          </a:p>
          <a:p>
            <a:pPr lvl="1"/>
            <a:r>
              <a:rPr lang="en-US" dirty="0"/>
              <a:t>Participant on a research education award (R)</a:t>
            </a:r>
          </a:p>
          <a:p>
            <a:r>
              <a:rPr lang="en-US" dirty="0"/>
              <a:t>Admin staff that process Termination notices (BO) – The person working in the institution’s business office who has signature or other authority related to administering training grants, who submit Termination Notices on behalf of the institution for Training grants and Fellowships.</a:t>
            </a:r>
          </a:p>
          <a:p>
            <a:r>
              <a:rPr lang="en-US" dirty="0"/>
              <a:t>Fellows (PI) – The individual who has received a Fellowship award, they will have the PI role.</a:t>
            </a:r>
          </a:p>
          <a:p>
            <a:r>
              <a:rPr lang="en-US" dirty="0"/>
              <a:t>Sponsor (SPONSOR)- the individual overseeing Fellowship training.</a:t>
            </a:r>
          </a:p>
        </p:txBody>
      </p:sp>
    </p:spTree>
    <p:extLst>
      <p:ext uri="{BB962C8B-B14F-4D97-AF65-F5344CB8AC3E}">
        <p14:creationId xmlns:p14="http://schemas.microsoft.com/office/powerpoint/2010/main" val="385083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246270" y="306869"/>
            <a:ext cx="11768095" cy="715481"/>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PI Landing Page</a:t>
            </a:r>
          </a:p>
        </p:txBody>
      </p:sp>
      <p:sp>
        <p:nvSpPr>
          <p:cNvPr id="12" name="Text Placeholder 3">
            <a:extLst>
              <a:ext uri="{FF2B5EF4-FFF2-40B4-BE49-F238E27FC236}">
                <a16:creationId xmlns:a16="http://schemas.microsoft.com/office/drawing/2014/main" id="{0B7C1FC2-8CC9-452E-99E0-CF5AF91C817D}"/>
              </a:ext>
            </a:extLst>
          </p:cNvPr>
          <p:cNvSpPr txBox="1">
            <a:spLocks/>
          </p:cNvSpPr>
          <p:nvPr/>
        </p:nvSpPr>
        <p:spPr>
          <a:xfrm>
            <a:off x="173686" y="1290240"/>
            <a:ext cx="2844799" cy="35599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PI landing page separates grants where PI has the role of Sponsor.</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en-US" dirty="0">
                <a:solidFill>
                  <a:srgbClr val="000000">
                    <a:lumMod val="85000"/>
                    <a:lumOff val="15000"/>
                  </a:srgbClr>
                </a:solidFill>
              </a:rPr>
              <a:t>Closed grants do not display by default, though user may choose to toggle to include closed grants in the hitlist.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Clicking on the grant number will dire</a:t>
            </a:r>
            <a:r>
              <a:rPr lang="en-US" dirty="0" err="1">
                <a:solidFill>
                  <a:srgbClr val="000000">
                    <a:lumMod val="85000"/>
                    <a:lumOff val="15000"/>
                  </a:srgbClr>
                </a:solidFill>
              </a:rPr>
              <a:t>ct</a:t>
            </a:r>
            <a:r>
              <a:rPr lang="en-US" dirty="0">
                <a:solidFill>
                  <a:srgbClr val="000000">
                    <a:lumMod val="85000"/>
                    <a:lumOff val="15000"/>
                  </a:srgbClr>
                </a:solidFill>
              </a:rPr>
              <a:t> user to the Trainee Roster page.</a:t>
            </a: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p:txBody>
      </p:sp>
      <p:pic>
        <p:nvPicPr>
          <p:cNvPr id="3" name="Picture 2" descr="Screenshot of the two tables the PI will see upon logging into xTrain; awarded grants and Sponsored grants.&#10;&#10;Note, Sponsored Grants section will only appear if the PI is a Sponsor on a fellowship.">
            <a:extLst>
              <a:ext uri="{FF2B5EF4-FFF2-40B4-BE49-F238E27FC236}">
                <a16:creationId xmlns:a16="http://schemas.microsoft.com/office/drawing/2014/main" id="{1105D1F5-DD92-B6FA-CAAF-2EDEEAF8F9B0}"/>
              </a:ext>
            </a:extLst>
          </p:cNvPr>
          <p:cNvPicPr>
            <a:picLocks noChangeAspect="1"/>
          </p:cNvPicPr>
          <p:nvPr/>
        </p:nvPicPr>
        <p:blipFill>
          <a:blip r:embed="rId2"/>
          <a:stretch>
            <a:fillRect/>
          </a:stretch>
        </p:blipFill>
        <p:spPr>
          <a:xfrm>
            <a:off x="2844301" y="1225933"/>
            <a:ext cx="9170064" cy="5312979"/>
          </a:xfrm>
          <a:prstGeom prst="rect">
            <a:avLst/>
          </a:prstGeom>
        </p:spPr>
      </p:pic>
    </p:spTree>
    <p:extLst>
      <p:ext uri="{BB962C8B-B14F-4D97-AF65-F5344CB8AC3E}">
        <p14:creationId xmlns:p14="http://schemas.microsoft.com/office/powerpoint/2010/main" val="136475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200438" y="262673"/>
            <a:ext cx="11684672" cy="612775"/>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Grantee Trainee Roster Grant Tiles</a:t>
            </a:r>
          </a:p>
        </p:txBody>
      </p:sp>
      <p:sp>
        <p:nvSpPr>
          <p:cNvPr id="2" name="Text Placeholder 3">
            <a:extLst>
              <a:ext uri="{FF2B5EF4-FFF2-40B4-BE49-F238E27FC236}">
                <a16:creationId xmlns:a16="http://schemas.microsoft.com/office/drawing/2014/main" id="{E33A29C2-A0D6-2FB5-4719-81EC3B4A367E}"/>
              </a:ext>
            </a:extLst>
          </p:cNvPr>
          <p:cNvSpPr txBox="1">
            <a:spLocks/>
          </p:cNvSpPr>
          <p:nvPr/>
        </p:nvSpPr>
        <p:spPr>
          <a:xfrm>
            <a:off x="246270" y="1149123"/>
            <a:ext cx="2844799" cy="49748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Trainee roster provides the PI and their delegate:</a:t>
            </a:r>
          </a:p>
          <a:p>
            <a:pPr marL="285750" lvl="0" indent="-285750">
              <a:buFont typeface="Arial" panose="020B0604020202020204" pitchFamily="34" charset="0"/>
              <a:buChar char="•"/>
              <a:defRPr/>
            </a:pPr>
            <a:r>
              <a:rPr lang="en-US" dirty="0">
                <a:solidFill>
                  <a:srgbClr val="000000">
                    <a:lumMod val="85000"/>
                    <a:lumOff val="15000"/>
                  </a:srgbClr>
                </a:solidFill>
              </a:rPr>
              <a:t>Quick view of how many forms are in Work In Progress (WIP) state.</a:t>
            </a: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Ability to contact IC staff directly.</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00000">
                    <a:lumMod val="85000"/>
                    <a:lumOff val="15000"/>
                  </a:srgbClr>
                </a:solidFill>
              </a:rPr>
              <a:t>Which grouping of grant years they wish to see: </a:t>
            </a:r>
          </a:p>
          <a:p>
            <a:pPr marL="742950" lvl="1" indent="-285750">
              <a:spcBef>
                <a:spcPts val="1000"/>
              </a:spcBef>
              <a:buFont typeface="Arial" panose="020B0604020202020204" pitchFamily="34" charset="0"/>
              <a:buChar char="•"/>
              <a:defRPr/>
            </a:pPr>
            <a:r>
              <a:rPr kumimoji="0" lang="en-US"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With WIP forms</a:t>
            </a:r>
          </a:p>
          <a:p>
            <a:pPr marL="742950" lvl="1" indent="-285750">
              <a:spcBef>
                <a:spcPts val="1000"/>
              </a:spcBef>
              <a:buFont typeface="Arial" panose="020B0604020202020204" pitchFamily="34" charset="0"/>
              <a:buChar char="•"/>
              <a:defRPr/>
            </a:pPr>
            <a:r>
              <a:rPr lang="en-US" dirty="0">
                <a:solidFill>
                  <a:srgbClr val="000000">
                    <a:lumMod val="85000"/>
                    <a:lumOff val="15000"/>
                  </a:srgbClr>
                </a:solidFill>
              </a:rPr>
              <a:t>Last 5 years</a:t>
            </a:r>
          </a:p>
          <a:p>
            <a:pPr marL="742950" lvl="1" indent="-285750">
              <a:spcBef>
                <a:spcPts val="1000"/>
              </a:spcBef>
              <a:buFont typeface="Arial" panose="020B0604020202020204" pitchFamily="34" charset="0"/>
              <a:buChar char="•"/>
              <a:defRPr/>
            </a:pPr>
            <a:r>
              <a:rPr lang="en-US" dirty="0">
                <a:solidFill>
                  <a:srgbClr val="000000">
                    <a:lumMod val="85000"/>
                    <a:lumOff val="15000"/>
                  </a:srgbClr>
                </a:solidFill>
              </a:rPr>
              <a:t>Current funded segment</a:t>
            </a:r>
          </a:p>
          <a:p>
            <a:pPr marL="742950" lvl="1" indent="-285750">
              <a:spcBef>
                <a:spcPts val="1000"/>
              </a:spcBef>
              <a:buFont typeface="Arial" panose="020B0604020202020204" pitchFamily="34" charset="0"/>
              <a:buChar char="•"/>
              <a:defRPr/>
            </a:pPr>
            <a:r>
              <a:rPr kumimoji="0" lang="en-US"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Prior funded segment</a:t>
            </a:r>
          </a:p>
          <a:p>
            <a:pPr marL="742950" lvl="1" indent="-285750">
              <a:spcBef>
                <a:spcPts val="1000"/>
              </a:spcBef>
              <a:buFont typeface="Arial" panose="020B0604020202020204" pitchFamily="34" charset="0"/>
              <a:buChar char="•"/>
              <a:defRPr/>
            </a:pPr>
            <a:r>
              <a:rPr lang="en-US" dirty="0">
                <a:solidFill>
                  <a:srgbClr val="000000">
                    <a:lumMod val="85000"/>
                    <a:lumOff val="15000"/>
                  </a:srgbClr>
                </a:solidFill>
              </a:rPr>
              <a:t>All years</a:t>
            </a:r>
          </a:p>
          <a:p>
            <a:pPr marL="285750" indent="-285750">
              <a:buFont typeface="Arial" panose="020B0604020202020204" pitchFamily="34" charset="0"/>
              <a:buChar char="•"/>
              <a:defRPr/>
            </a:pPr>
            <a:r>
              <a:rPr kumimoji="0" lang="en-US"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User may jump to list of Trainees by clicking on the Jump to Roster Table</a:t>
            </a:r>
          </a:p>
        </p:txBody>
      </p:sp>
      <p:pic>
        <p:nvPicPr>
          <p:cNvPr id="5" name="Picture 4" descr="Grantee Trainee Roster">
            <a:extLst>
              <a:ext uri="{FF2B5EF4-FFF2-40B4-BE49-F238E27FC236}">
                <a16:creationId xmlns:a16="http://schemas.microsoft.com/office/drawing/2014/main" id="{AAF4518D-FA3C-E0C4-5A7C-97E051678D99}"/>
              </a:ext>
            </a:extLst>
          </p:cNvPr>
          <p:cNvPicPr>
            <a:picLocks noChangeAspect="1"/>
          </p:cNvPicPr>
          <p:nvPr/>
        </p:nvPicPr>
        <p:blipFill>
          <a:blip r:embed="rId2"/>
          <a:stretch>
            <a:fillRect/>
          </a:stretch>
        </p:blipFill>
        <p:spPr>
          <a:xfrm>
            <a:off x="2976800" y="965075"/>
            <a:ext cx="8704762" cy="5714286"/>
          </a:xfrm>
          <a:prstGeom prst="rect">
            <a:avLst/>
          </a:prstGeom>
        </p:spPr>
      </p:pic>
      <p:sp>
        <p:nvSpPr>
          <p:cNvPr id="3" name="Rounded Rectangular Callout 5">
            <a:extLst>
              <a:ext uri="{FF2B5EF4-FFF2-40B4-BE49-F238E27FC236}">
                <a16:creationId xmlns:a16="http://schemas.microsoft.com/office/drawing/2014/main" id="{97D22152-3507-3046-7988-40AE86ADCC06}"/>
              </a:ext>
              <a:ext uri="{C183D7F6-B498-43B3-948B-1728B52AA6E4}">
                <adec:decorative xmlns:adec="http://schemas.microsoft.com/office/drawing/2017/decorative" val="1"/>
              </a:ext>
            </a:extLst>
          </p:cNvPr>
          <p:cNvSpPr/>
          <p:nvPr/>
        </p:nvSpPr>
        <p:spPr>
          <a:xfrm>
            <a:off x="5821600" y="3635408"/>
            <a:ext cx="2372490" cy="738504"/>
          </a:xfrm>
          <a:prstGeom prst="wedgeRoundRectCallout">
            <a:avLst>
              <a:gd name="adj1" fmla="val 29639"/>
              <a:gd name="adj2" fmla="val 123988"/>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Source Sans Pro" panose="020B0503030403020204" pitchFamily="34" charset="0"/>
                <a:ea typeface="Source Sans Pro" panose="020B0503030403020204" pitchFamily="34" charset="0"/>
              </a:rPr>
              <a:t>Locate trainees to be appointed to the grant.</a:t>
            </a:r>
          </a:p>
        </p:txBody>
      </p:sp>
      <p:sp>
        <p:nvSpPr>
          <p:cNvPr id="4" name="Rounded Rectangular Callout 5">
            <a:extLst>
              <a:ext uri="{FF2B5EF4-FFF2-40B4-BE49-F238E27FC236}">
                <a16:creationId xmlns:a16="http://schemas.microsoft.com/office/drawing/2014/main" id="{E7DFF5DC-CF74-8958-9527-0A510E657B90}"/>
              </a:ext>
              <a:ext uri="{C183D7F6-B498-43B3-948B-1728B52AA6E4}">
                <adec:decorative xmlns:adec="http://schemas.microsoft.com/office/drawing/2017/decorative" val="1"/>
              </a:ext>
            </a:extLst>
          </p:cNvPr>
          <p:cNvSpPr/>
          <p:nvPr/>
        </p:nvSpPr>
        <p:spPr>
          <a:xfrm>
            <a:off x="3197975" y="5296643"/>
            <a:ext cx="2844799" cy="891094"/>
          </a:xfrm>
          <a:prstGeom prst="wedgeRoundRectCallout">
            <a:avLst>
              <a:gd name="adj1" fmla="val 10181"/>
              <a:gd name="adj2" fmla="val -102010"/>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Source Sans Pro" panose="020B0503030403020204" pitchFamily="34" charset="0"/>
                <a:ea typeface="Source Sans Pro" panose="020B0503030403020204" pitchFamily="34" charset="0"/>
              </a:rPr>
              <a:t>Displays the number of forms that are pending submission for this grant year.</a:t>
            </a:r>
          </a:p>
        </p:txBody>
      </p:sp>
    </p:spTree>
    <p:extLst>
      <p:ext uri="{BB962C8B-B14F-4D97-AF65-F5344CB8AC3E}">
        <p14:creationId xmlns:p14="http://schemas.microsoft.com/office/powerpoint/2010/main" val="320379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200438" y="238124"/>
            <a:ext cx="11749452" cy="611621"/>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Grantee Trainee Roster Trainee Hitlist</a:t>
            </a:r>
          </a:p>
        </p:txBody>
      </p:sp>
      <p:sp>
        <p:nvSpPr>
          <p:cNvPr id="2" name="Text Placeholder 3" descr="Screenshot of the Trainee Roster table.">
            <a:extLst>
              <a:ext uri="{FF2B5EF4-FFF2-40B4-BE49-F238E27FC236}">
                <a16:creationId xmlns:a16="http://schemas.microsoft.com/office/drawing/2014/main" id="{57CC34BB-1C42-B234-38E1-F0F620A61903}"/>
              </a:ext>
            </a:extLst>
          </p:cNvPr>
          <p:cNvSpPr txBox="1">
            <a:spLocks/>
          </p:cNvSpPr>
          <p:nvPr/>
        </p:nvSpPr>
        <p:spPr>
          <a:xfrm>
            <a:off x="246270" y="1149123"/>
            <a:ext cx="3280699" cy="35599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The Trainee Roster Filter Table allows advanced filtering so PI and their delegate can focus on a specific trainee.</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Pill badges and visual cues to help focus the user on tasks.</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User may access a WIP form by clicking on the trainee’s name.</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endParaRPr>
          </a:p>
        </p:txBody>
      </p:sp>
      <p:pic>
        <p:nvPicPr>
          <p:cNvPr id="6146" name="Picture 2" descr="Grantee Trainee Roster Hitlist">
            <a:extLst>
              <a:ext uri="{FF2B5EF4-FFF2-40B4-BE49-F238E27FC236}">
                <a16:creationId xmlns:a16="http://schemas.microsoft.com/office/drawing/2014/main" id="{D5A3ACC1-8FDB-3D52-E00C-FE36AA16C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808" y="849745"/>
            <a:ext cx="828675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6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B15E-B592-E141-8388-990805B6F745}"/>
              </a:ext>
            </a:extLst>
          </p:cNvPr>
          <p:cNvSpPr>
            <a:spLocks noGrp="1"/>
          </p:cNvSpPr>
          <p:nvPr>
            <p:ph type="title"/>
          </p:nvPr>
        </p:nvSpPr>
        <p:spPr>
          <a:xfrm>
            <a:off x="370485" y="365125"/>
            <a:ext cx="11473645" cy="1025525"/>
          </a:xfrm>
        </p:spPr>
        <p:txBody>
          <a:bodyPr/>
          <a:lstStyle/>
          <a:p>
            <a:r>
              <a:rPr lang="en-US" dirty="0"/>
              <a:t>Appointment Work Flow</a:t>
            </a:r>
          </a:p>
        </p:txBody>
      </p:sp>
      <p:grpSp>
        <p:nvGrpSpPr>
          <p:cNvPr id="34" name="Group 33" descr="Example of a workflow supported by xTrain. In this case: &#10;The PI routes an appointment form to the Trainee.&#10;Trainee then routes the form back to the PI.&#10;PI submits the form to the Agency.&#10;Agency user reviews and accepts the form.">
            <a:extLst>
              <a:ext uri="{FF2B5EF4-FFF2-40B4-BE49-F238E27FC236}">
                <a16:creationId xmlns:a16="http://schemas.microsoft.com/office/drawing/2014/main" id="{8E130B22-EF61-4B31-8CA9-2AEF8B6A4221}"/>
              </a:ext>
            </a:extLst>
          </p:cNvPr>
          <p:cNvGrpSpPr/>
          <p:nvPr/>
        </p:nvGrpSpPr>
        <p:grpSpPr>
          <a:xfrm>
            <a:off x="2008844" y="1390650"/>
            <a:ext cx="9710958" cy="5467350"/>
            <a:chOff x="2008844" y="1390650"/>
            <a:chExt cx="9710958" cy="5467350"/>
          </a:xfrm>
        </p:grpSpPr>
        <p:grpSp>
          <p:nvGrpSpPr>
            <p:cNvPr id="15" name="Group 14" descr="Illustration of the Appointment workflow">
              <a:extLst>
                <a:ext uri="{FF2B5EF4-FFF2-40B4-BE49-F238E27FC236}">
                  <a16:creationId xmlns:a16="http://schemas.microsoft.com/office/drawing/2014/main" id="{4D6ED2EB-4BA5-32E3-7364-5D23815070E5}"/>
                </a:ext>
              </a:extLst>
            </p:cNvPr>
            <p:cNvGrpSpPr/>
            <p:nvPr/>
          </p:nvGrpSpPr>
          <p:grpSpPr>
            <a:xfrm>
              <a:off x="2008844" y="1390650"/>
              <a:ext cx="7952760" cy="5467350"/>
              <a:chOff x="4010639" y="1029367"/>
              <a:chExt cx="7952760" cy="5467350"/>
            </a:xfrm>
          </p:grpSpPr>
          <p:sp>
            <p:nvSpPr>
              <p:cNvPr id="16" name="Agency">
                <a:extLst>
                  <a:ext uri="{FF2B5EF4-FFF2-40B4-BE49-F238E27FC236}">
                    <a16:creationId xmlns:a16="http://schemas.microsoft.com/office/drawing/2014/main" id="{28398EE2-8038-D5A6-9B8D-DE0D9698F35E}"/>
                  </a:ext>
                </a:extLst>
              </p:cNvPr>
              <p:cNvSpPr txBox="1">
                <a:spLocks noChangeArrowheads="1"/>
              </p:cNvSpPr>
              <p:nvPr/>
            </p:nvSpPr>
            <p:spPr bwMode="auto">
              <a:xfrm>
                <a:off x="7968673" y="6130005"/>
                <a:ext cx="1752600" cy="366712"/>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Agency</a:t>
                </a:r>
              </a:p>
            </p:txBody>
          </p:sp>
          <p:grpSp>
            <p:nvGrpSpPr>
              <p:cNvPr id="17" name="Group 45" descr="&quot;">
                <a:extLst>
                  <a:ext uri="{FF2B5EF4-FFF2-40B4-BE49-F238E27FC236}">
                    <a16:creationId xmlns:a16="http://schemas.microsoft.com/office/drawing/2014/main" id="{3347EC69-1023-09C9-48BC-FB08E10ED090}"/>
                  </a:ext>
                </a:extLst>
              </p:cNvPr>
              <p:cNvGrpSpPr>
                <a:grpSpLocks/>
              </p:cNvGrpSpPr>
              <p:nvPr/>
            </p:nvGrpSpPr>
            <p:grpSpPr bwMode="auto">
              <a:xfrm>
                <a:off x="7273928" y="4072605"/>
                <a:ext cx="3086100" cy="2044700"/>
                <a:chOff x="1110" y="2665"/>
                <a:chExt cx="1944" cy="1288"/>
              </a:xfrm>
            </p:grpSpPr>
            <p:pic>
              <p:nvPicPr>
                <p:cNvPr id="28" name="Picture 40" descr="&quot;">
                  <a:extLst>
                    <a:ext uri="{FF2B5EF4-FFF2-40B4-BE49-F238E27FC236}">
                      <a16:creationId xmlns:a16="http://schemas.microsoft.com/office/drawing/2014/main" id="{83866D23-9AA2-1B1D-AED2-5D723C063EB2}"/>
                    </a:ext>
                  </a:extLst>
                </p:cNvPr>
                <p:cNvPicPr>
                  <a:picLocks noChangeAspect="1" noChangeArrowheads="1"/>
                </p:cNvPicPr>
                <p:nvPr/>
              </p:nvPicPr>
              <p:blipFill>
                <a:blip r:embed="rId2" cstate="print"/>
                <a:srcRect/>
                <a:stretch>
                  <a:fillRect/>
                </a:stretch>
              </p:blipFill>
              <p:spPr bwMode="auto">
                <a:xfrm>
                  <a:off x="1110" y="2665"/>
                  <a:ext cx="1944" cy="1288"/>
                </a:xfrm>
                <a:prstGeom prst="rect">
                  <a:avLst/>
                </a:prstGeom>
                <a:noFill/>
                <a:ln w="9525">
                  <a:noFill/>
                  <a:miter lim="800000"/>
                  <a:headEnd/>
                  <a:tailEnd/>
                </a:ln>
              </p:spPr>
            </p:pic>
            <p:sp>
              <p:nvSpPr>
                <p:cNvPr id="29" name="Oval 44" descr="&quot;">
                  <a:extLst>
                    <a:ext uri="{FF2B5EF4-FFF2-40B4-BE49-F238E27FC236}">
                      <a16:creationId xmlns:a16="http://schemas.microsoft.com/office/drawing/2014/main" id="{B82C405B-A000-D595-423D-B9C26F9A85F8}"/>
                    </a:ext>
                  </a:extLst>
                </p:cNvPr>
                <p:cNvSpPr>
                  <a:spLocks noChangeArrowheads="1"/>
                </p:cNvSpPr>
                <p:nvPr/>
              </p:nvSpPr>
              <p:spPr bwMode="auto">
                <a:xfrm>
                  <a:off x="1926" y="2779"/>
                  <a:ext cx="336" cy="336"/>
                </a:xfrm>
                <a:prstGeom prst="ellipse">
                  <a:avLst/>
                </a:prstGeom>
                <a:solidFill>
                  <a:schemeClr val="bg1"/>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0" name="Picture 41" descr="&quot;">
                  <a:extLst>
                    <a:ext uri="{FF2B5EF4-FFF2-40B4-BE49-F238E27FC236}">
                      <a16:creationId xmlns:a16="http://schemas.microsoft.com/office/drawing/2014/main" id="{54EEC3B4-D763-6455-2D88-1A27D6FB2870}"/>
                    </a:ext>
                  </a:extLst>
                </p:cNvPr>
                <p:cNvPicPr>
                  <a:picLocks noChangeAspect="1" noChangeArrowheads="1"/>
                </p:cNvPicPr>
                <p:nvPr/>
              </p:nvPicPr>
              <p:blipFill>
                <a:blip r:embed="rId3" cstate="print"/>
                <a:srcRect/>
                <a:stretch>
                  <a:fillRect/>
                </a:stretch>
              </p:blipFill>
              <p:spPr bwMode="auto">
                <a:xfrm>
                  <a:off x="1974" y="2827"/>
                  <a:ext cx="240" cy="234"/>
                </a:xfrm>
                <a:prstGeom prst="rect">
                  <a:avLst/>
                </a:prstGeom>
                <a:noFill/>
                <a:ln w="9525">
                  <a:noFill/>
                  <a:miter lim="800000"/>
                  <a:headEnd/>
                  <a:tailEnd/>
                </a:ln>
              </p:spPr>
            </p:pic>
          </p:grpSp>
          <p:sp>
            <p:nvSpPr>
              <p:cNvPr id="18" name="Text Box 46">
                <a:extLst>
                  <a:ext uri="{FF2B5EF4-FFF2-40B4-BE49-F238E27FC236}">
                    <a16:creationId xmlns:a16="http://schemas.microsoft.com/office/drawing/2014/main" id="{ECD562AF-45E5-9801-2BF7-DB3DA4A286AD}"/>
                  </a:ext>
                </a:extLst>
              </p:cNvPr>
              <p:cNvSpPr txBox="1">
                <a:spLocks noChangeArrowheads="1"/>
              </p:cNvSpPr>
              <p:nvPr/>
            </p:nvSpPr>
            <p:spPr bwMode="auto">
              <a:xfrm>
                <a:off x="4292600" y="4413917"/>
                <a:ext cx="2133600" cy="1616075"/>
              </a:xfrm>
              <a:prstGeom prst="rect">
                <a:avLst/>
              </a:prstGeom>
              <a:solidFill>
                <a:srgbClr val="DDDDDD"/>
              </a:solid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PD/PI reviews completed 2271 and routes it to Agency for final approval</a:t>
                </a:r>
              </a:p>
            </p:txBody>
          </p:sp>
          <p:sp>
            <p:nvSpPr>
              <p:cNvPr id="19" name="Line 47" title="&quot;">
                <a:extLst>
                  <a:ext uri="{FF2B5EF4-FFF2-40B4-BE49-F238E27FC236}">
                    <a16:creationId xmlns:a16="http://schemas.microsoft.com/office/drawing/2014/main" id="{4D721580-BFF4-A6F4-8D31-7473BB772035}"/>
                  </a:ext>
                </a:extLst>
              </p:cNvPr>
              <p:cNvSpPr>
                <a:spLocks noChangeShapeType="1"/>
              </p:cNvSpPr>
              <p:nvPr/>
            </p:nvSpPr>
            <p:spPr bwMode="auto">
              <a:xfrm flipV="1">
                <a:off x="6426200" y="5023517"/>
                <a:ext cx="838200" cy="0"/>
              </a:xfrm>
              <a:prstGeom prst="line">
                <a:avLst/>
              </a:prstGeom>
              <a:noFill/>
              <a:ln w="127000">
                <a:solidFill>
                  <a:srgbClr val="80808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 name="Line 49" title="&quot;">
                <a:extLst>
                  <a:ext uri="{FF2B5EF4-FFF2-40B4-BE49-F238E27FC236}">
                    <a16:creationId xmlns:a16="http://schemas.microsoft.com/office/drawing/2014/main" id="{5789F1DC-DB0D-6F68-7B9B-F43B77EC162C}"/>
                  </a:ext>
                </a:extLst>
              </p:cNvPr>
              <p:cNvSpPr>
                <a:spLocks noChangeShapeType="1"/>
              </p:cNvSpPr>
              <p:nvPr/>
            </p:nvSpPr>
            <p:spPr bwMode="auto">
              <a:xfrm>
                <a:off x="5283200" y="3804317"/>
                <a:ext cx="0" cy="609600"/>
              </a:xfrm>
              <a:prstGeom prst="line">
                <a:avLst/>
              </a:prstGeom>
              <a:noFill/>
              <a:ln w="12700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Line 35" descr="&quot;">
                <a:extLst>
                  <a:ext uri="{FF2B5EF4-FFF2-40B4-BE49-F238E27FC236}">
                    <a16:creationId xmlns:a16="http://schemas.microsoft.com/office/drawing/2014/main" id="{284BB312-A9E9-3C28-8F8D-64F4439BD13F}"/>
                  </a:ext>
                </a:extLst>
              </p:cNvPr>
              <p:cNvSpPr>
                <a:spLocks noChangeShapeType="1"/>
              </p:cNvSpPr>
              <p:nvPr/>
            </p:nvSpPr>
            <p:spPr bwMode="auto">
              <a:xfrm>
                <a:off x="5880100" y="2856054"/>
                <a:ext cx="4267200" cy="0"/>
              </a:xfrm>
              <a:prstGeom prst="line">
                <a:avLst/>
              </a:prstGeom>
              <a:noFill/>
              <a:ln w="127000">
                <a:solidFill>
                  <a:srgbClr val="808080"/>
                </a:solidFill>
                <a:round/>
                <a:headEnd type="triangle" w="med" len="me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 Box 32">
                <a:extLst>
                  <a:ext uri="{FF2B5EF4-FFF2-40B4-BE49-F238E27FC236}">
                    <a16:creationId xmlns:a16="http://schemas.microsoft.com/office/drawing/2014/main" id="{CA8017E2-BB68-4AE7-1064-2B74158E2E1F}"/>
                  </a:ext>
                </a:extLst>
              </p:cNvPr>
              <p:cNvSpPr txBox="1">
                <a:spLocks noChangeArrowheads="1"/>
              </p:cNvSpPr>
              <p:nvPr/>
            </p:nvSpPr>
            <p:spPr bwMode="auto">
              <a:xfrm>
                <a:off x="6413500" y="2398854"/>
                <a:ext cx="3124200" cy="1323439"/>
              </a:xfrm>
              <a:prstGeom prst="rect">
                <a:avLst/>
              </a:prstGeom>
              <a:solidFill>
                <a:schemeClr val="accent3">
                  <a:lumMod val="60000"/>
                  <a:lumOff val="40000"/>
                </a:schemeClr>
              </a:solid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Trainee fills out the 2271 form  and updates profile  and routes it back to PD/PI</a:t>
                </a:r>
              </a:p>
            </p:txBody>
          </p:sp>
          <p:sp>
            <p:nvSpPr>
              <p:cNvPr id="23" name="Trainee">
                <a:extLst>
                  <a:ext uri="{FF2B5EF4-FFF2-40B4-BE49-F238E27FC236}">
                    <a16:creationId xmlns:a16="http://schemas.microsoft.com/office/drawing/2014/main" id="{C9B52450-903D-4B85-2D1F-449A7E7A8DD6}"/>
                  </a:ext>
                </a:extLst>
              </p:cNvPr>
              <p:cNvSpPr txBox="1">
                <a:spLocks noChangeArrowheads="1"/>
              </p:cNvSpPr>
              <p:nvPr/>
            </p:nvSpPr>
            <p:spPr bwMode="auto">
              <a:xfrm>
                <a:off x="10210799" y="2786729"/>
                <a:ext cx="1752600" cy="36671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Trainee</a:t>
                </a:r>
              </a:p>
            </p:txBody>
          </p:sp>
          <p:pic>
            <p:nvPicPr>
              <p:cNvPr id="24" name="Picture 25" descr="&quot;">
                <a:extLst>
                  <a:ext uri="{FF2B5EF4-FFF2-40B4-BE49-F238E27FC236}">
                    <a16:creationId xmlns:a16="http://schemas.microsoft.com/office/drawing/2014/main" id="{82DC5CC8-96B6-380E-1DE1-10B8131DF3A5}"/>
                  </a:ext>
                </a:extLst>
              </p:cNvPr>
              <p:cNvPicPr>
                <a:picLocks noChangeAspect="1" noChangeArrowheads="1"/>
              </p:cNvPicPr>
              <p:nvPr/>
            </p:nvPicPr>
            <p:blipFill>
              <a:blip r:embed="rId4" cstate="print"/>
              <a:srcRect/>
              <a:stretch>
                <a:fillRect/>
              </a:stretch>
            </p:blipFill>
            <p:spPr bwMode="auto">
              <a:xfrm>
                <a:off x="10356182" y="1340517"/>
                <a:ext cx="1438022" cy="1514474"/>
              </a:xfrm>
              <a:prstGeom prst="rect">
                <a:avLst/>
              </a:prstGeom>
              <a:noFill/>
              <a:ln w="9525">
                <a:noFill/>
                <a:miter lim="800000"/>
                <a:headEnd/>
                <a:tailEnd/>
              </a:ln>
            </p:spPr>
          </p:pic>
          <p:sp>
            <p:nvSpPr>
              <p:cNvPr id="25" name="Line 34" title="&quot;">
                <a:extLst>
                  <a:ext uri="{FF2B5EF4-FFF2-40B4-BE49-F238E27FC236}">
                    <a16:creationId xmlns:a16="http://schemas.microsoft.com/office/drawing/2014/main" id="{C9DE4874-AD23-1DFB-1BC3-2698D267B89B}"/>
                  </a:ext>
                </a:extLst>
              </p:cNvPr>
              <p:cNvSpPr>
                <a:spLocks noChangeShapeType="1"/>
              </p:cNvSpPr>
              <p:nvPr/>
            </p:nvSpPr>
            <p:spPr bwMode="auto">
              <a:xfrm>
                <a:off x="5969000" y="1638967"/>
                <a:ext cx="4267200" cy="0"/>
              </a:xfrm>
              <a:prstGeom prst="line">
                <a:avLst/>
              </a:prstGeom>
              <a:noFill/>
              <a:ln w="127000">
                <a:solidFill>
                  <a:srgbClr val="80808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Text Box 31">
                <a:extLst>
                  <a:ext uri="{FF2B5EF4-FFF2-40B4-BE49-F238E27FC236}">
                    <a16:creationId xmlns:a16="http://schemas.microsoft.com/office/drawing/2014/main" id="{77731C8A-3A9B-3874-3067-E6D5A0E0DD94}"/>
                  </a:ext>
                </a:extLst>
              </p:cNvPr>
              <p:cNvSpPr txBox="1">
                <a:spLocks noChangeArrowheads="1"/>
              </p:cNvSpPr>
              <p:nvPr/>
            </p:nvSpPr>
            <p:spPr bwMode="auto">
              <a:xfrm>
                <a:off x="6426200" y="1029367"/>
                <a:ext cx="3124200" cy="1311275"/>
              </a:xfrm>
              <a:prstGeom prst="rect">
                <a:avLst/>
              </a:prstGeom>
              <a:solidFill>
                <a:srgbClr val="DDDDDD"/>
              </a:solid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PD/PI identifies Trainee, initiates Appointment by filling out the 2271 and routes 2271 to Trainee</a:t>
                </a:r>
              </a:p>
            </p:txBody>
          </p:sp>
          <p:pic>
            <p:nvPicPr>
              <p:cNvPr id="27" name="Picture 28" descr="&quot;">
                <a:extLst>
                  <a:ext uri="{FF2B5EF4-FFF2-40B4-BE49-F238E27FC236}">
                    <a16:creationId xmlns:a16="http://schemas.microsoft.com/office/drawing/2014/main" id="{7F78EA4E-AD09-4C04-C9E7-966B6510A3BD}"/>
                  </a:ext>
                </a:extLst>
              </p:cNvPr>
              <p:cNvPicPr>
                <a:picLocks noChangeAspect="1" noChangeArrowheads="1"/>
              </p:cNvPicPr>
              <p:nvPr/>
            </p:nvPicPr>
            <p:blipFill>
              <a:blip r:embed="rId5" cstate="print"/>
              <a:srcRect/>
              <a:stretch>
                <a:fillRect/>
              </a:stretch>
            </p:blipFill>
            <p:spPr bwMode="auto">
              <a:xfrm>
                <a:off x="4010639" y="1315118"/>
                <a:ext cx="1656122" cy="1604962"/>
              </a:xfrm>
              <a:prstGeom prst="rect">
                <a:avLst/>
              </a:prstGeom>
              <a:noFill/>
              <a:ln w="9525">
                <a:noFill/>
                <a:miter lim="800000"/>
                <a:headEnd/>
                <a:tailEnd/>
              </a:ln>
            </p:spPr>
          </p:pic>
        </p:grpSp>
        <p:sp>
          <p:nvSpPr>
            <p:cNvPr id="31" name="Text Box 46">
              <a:extLst>
                <a:ext uri="{FF2B5EF4-FFF2-40B4-BE49-F238E27FC236}">
                  <a16:creationId xmlns:a16="http://schemas.microsoft.com/office/drawing/2014/main" id="{B5E69C9D-C0D9-52E3-8A7C-B9A7B6A2B4E8}"/>
                </a:ext>
              </a:extLst>
            </p:cNvPr>
            <p:cNvSpPr txBox="1">
              <a:spLocks noChangeArrowheads="1"/>
            </p:cNvSpPr>
            <p:nvPr/>
          </p:nvSpPr>
          <p:spPr bwMode="auto">
            <a:xfrm>
              <a:off x="9348623" y="4973636"/>
              <a:ext cx="2371179" cy="1015663"/>
            </a:xfrm>
            <a:prstGeom prst="rect">
              <a:avLst/>
            </a:prstGeom>
            <a:solidFill>
              <a:schemeClr val="accent4">
                <a:lumMod val="60000"/>
                <a:lumOff val="4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IC Staff review and either Accept or return the 2271 form</a:t>
              </a:r>
            </a:p>
          </p:txBody>
        </p:sp>
        <p:sp>
          <p:nvSpPr>
            <p:cNvPr id="33" name="Line 47" title="&quot;">
              <a:extLst>
                <a:ext uri="{FF2B5EF4-FFF2-40B4-BE49-F238E27FC236}">
                  <a16:creationId xmlns:a16="http://schemas.microsoft.com/office/drawing/2014/main" id="{B454AFDD-D553-DD20-CAA5-A111D836A8F7}"/>
                </a:ext>
              </a:extLst>
            </p:cNvPr>
            <p:cNvSpPr>
              <a:spLocks noChangeShapeType="1"/>
            </p:cNvSpPr>
            <p:nvPr/>
          </p:nvSpPr>
          <p:spPr bwMode="auto">
            <a:xfrm flipV="1">
              <a:off x="8434328" y="5436611"/>
              <a:ext cx="838200" cy="0"/>
            </a:xfrm>
            <a:prstGeom prst="line">
              <a:avLst/>
            </a:prstGeom>
            <a:noFill/>
            <a:ln w="127000">
              <a:solidFill>
                <a:srgbClr val="80808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2147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8FDA2C7F-ABEB-4A56-AB9A-0235FECC54DF}"/>
              </a:ext>
            </a:extLst>
          </p:cNvPr>
          <p:cNvSpPr txBox="1">
            <a:spLocks/>
          </p:cNvSpPr>
          <p:nvPr/>
        </p:nvSpPr>
        <p:spPr>
          <a:xfrm>
            <a:off x="347869"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7585460-8885-7646-BC93-E5A7F1B68170}"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1" name="Slide Number Placeholder 6">
            <a:extLst>
              <a:ext uri="{FF2B5EF4-FFF2-40B4-BE49-F238E27FC236}">
                <a16:creationId xmlns:a16="http://schemas.microsoft.com/office/drawing/2014/main" id="{F0A2421D-9ABE-48F0-9405-704EE2FBC6EA}"/>
              </a:ext>
            </a:extLst>
          </p:cNvPr>
          <p:cNvSpPr txBox="1">
            <a:spLocks/>
          </p:cNvSpPr>
          <p:nvPr/>
        </p:nvSpPr>
        <p:spPr>
          <a:xfrm>
            <a:off x="9100931"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C40157-BB77-F747-A8EF-7EA9247B622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A13817C-B7B9-4C5D-8FC9-BAAF77C8C24A}"/>
              </a:ext>
            </a:extLst>
          </p:cNvPr>
          <p:cNvSpPr txBox="1">
            <a:spLocks noGrp="1"/>
          </p:cNvSpPr>
          <p:nvPr>
            <p:ph type="title" idx="4294967295"/>
          </p:nvPr>
        </p:nvSpPr>
        <p:spPr>
          <a:xfrm>
            <a:off x="347870" y="457200"/>
            <a:ext cx="11496261" cy="794657"/>
          </a:xfrm>
          <a:prstGeom prst="rect">
            <a:avLst/>
          </a:prstGeom>
          <a:noFill/>
          <a:ln w="25400">
            <a:solidFill>
              <a:srgbClr val="1D3560"/>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0" i="0" kern="1200" spc="200" baseline="0">
                <a:solidFill>
                  <a:schemeClr val="accent5"/>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200" normalizeH="0" baseline="0" noProof="0" dirty="0">
                <a:ln>
                  <a:noFill/>
                </a:ln>
                <a:solidFill>
                  <a:srgbClr val="006863"/>
                </a:solidFill>
                <a:effectLst/>
                <a:uLnTx/>
                <a:uFillTx/>
                <a:latin typeface="Avenir Light" panose="020B0402020203020204" pitchFamily="34" charset="77"/>
                <a:ea typeface="+mj-ea"/>
                <a:cs typeface="+mj-cs"/>
              </a:rPr>
              <a:t>Appointment Form Part 1</a:t>
            </a:r>
          </a:p>
        </p:txBody>
      </p:sp>
      <p:sp>
        <p:nvSpPr>
          <p:cNvPr id="12" name="Text Placeholder 3">
            <a:extLst>
              <a:ext uri="{FF2B5EF4-FFF2-40B4-BE49-F238E27FC236}">
                <a16:creationId xmlns:a16="http://schemas.microsoft.com/office/drawing/2014/main" id="{0B7C1FC2-8CC9-452E-99E0-CF5AF91C817D}"/>
              </a:ext>
            </a:extLst>
          </p:cNvPr>
          <p:cNvSpPr txBox="1">
            <a:spLocks/>
          </p:cNvSpPr>
          <p:nvPr/>
        </p:nvSpPr>
        <p:spPr>
          <a:xfrm>
            <a:off x="247201" y="1637010"/>
            <a:ext cx="2398231" cy="47517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tx1">
                    <a:lumMod val="85000"/>
                    <a:lumOff val="15000"/>
                  </a:schemeClr>
                </a:solidFill>
                <a:latin typeface="Avenir Light" panose="020B0402020203020204" pitchFamily="34" charset="77"/>
                <a:ea typeface="+mn-ea"/>
                <a:cs typeface="+mn-cs"/>
              </a:defRPr>
            </a:lvl1pPr>
            <a:lvl2pPr marL="457200" indent="0" algn="l" defTabSz="914400" rtl="0" eaLnBrk="1" latinLnBrk="0" hangingPunct="1">
              <a:lnSpc>
                <a:spcPct val="90000"/>
              </a:lnSpc>
              <a:spcBef>
                <a:spcPts val="500"/>
              </a:spcBef>
              <a:buFont typeface="Wingdings" pitchFamily="2" charset="2"/>
              <a:buNone/>
              <a:defRPr sz="1400" b="0" i="0" kern="1200">
                <a:solidFill>
                  <a:schemeClr val="tx1">
                    <a:lumMod val="85000"/>
                    <a:lumOff val="15000"/>
                  </a:schemeClr>
                </a:solidFill>
                <a:latin typeface="Avenir Light" panose="020B0402020203020204" pitchFamily="34" charset="77"/>
                <a:ea typeface="+mn-ea"/>
                <a:cs typeface="+mn-cs"/>
              </a:defRPr>
            </a:lvl2pPr>
            <a:lvl3pPr marL="914400" indent="0" algn="l" defTabSz="914400" rtl="0" eaLnBrk="1" latinLnBrk="0" hangingPunct="1">
              <a:lnSpc>
                <a:spcPct val="90000"/>
              </a:lnSpc>
              <a:spcBef>
                <a:spcPts val="500"/>
              </a:spcBef>
              <a:buFont typeface="Wingdings" pitchFamily="2" charset="2"/>
              <a:buNone/>
              <a:defRPr sz="1200" b="0" i="0" kern="1200">
                <a:solidFill>
                  <a:schemeClr val="tx1">
                    <a:lumMod val="85000"/>
                    <a:lumOff val="15000"/>
                  </a:schemeClr>
                </a:solidFill>
                <a:latin typeface="Avenir Light" panose="020B0402020203020204" pitchFamily="34" charset="77"/>
                <a:ea typeface="+mn-ea"/>
                <a:cs typeface="+mn-cs"/>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85000"/>
                    <a:lumOff val="15000"/>
                  </a:schemeClr>
                </a:solidFill>
                <a:latin typeface="Avenir Light" panose="020B04020202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Required by Training Grants  (T) and Career Development Grants (K/R).</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Initiated by PD/PI or ASST.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Prepopulates Trainee’s information, such as Prior NRSA Support.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Light" panose="020B0402020203020204" pitchFamily="34" charset="77"/>
                <a:ea typeface="+mn-ea"/>
                <a:cs typeface="+mn-cs"/>
              </a:rPr>
              <a:t>Once the appointment form is submitted the system will generate a final PDF of the form.</a:t>
            </a:r>
          </a:p>
        </p:txBody>
      </p:sp>
      <p:pic>
        <p:nvPicPr>
          <p:cNvPr id="4" name="Picture 3" descr="Screenshot of the Appointment Form, including the Prior NRSA Support, Period of Appointment and Stipend level">
            <a:extLst>
              <a:ext uri="{FF2B5EF4-FFF2-40B4-BE49-F238E27FC236}">
                <a16:creationId xmlns:a16="http://schemas.microsoft.com/office/drawing/2014/main" id="{E5544A63-5FF8-03C1-1355-F5340A96AAED}"/>
              </a:ext>
            </a:extLst>
          </p:cNvPr>
          <p:cNvPicPr>
            <a:picLocks noChangeAspect="1"/>
          </p:cNvPicPr>
          <p:nvPr/>
        </p:nvPicPr>
        <p:blipFill>
          <a:blip r:embed="rId2"/>
          <a:stretch>
            <a:fillRect/>
          </a:stretch>
        </p:blipFill>
        <p:spPr>
          <a:xfrm>
            <a:off x="2565919" y="1321749"/>
            <a:ext cx="9546568" cy="5019617"/>
          </a:xfrm>
          <a:prstGeom prst="rect">
            <a:avLst/>
          </a:prstGeom>
        </p:spPr>
      </p:pic>
      <p:sp>
        <p:nvSpPr>
          <p:cNvPr id="5" name="Rounded Rectangular Callout 6" descr="Stipend level amounts are dictated by the Fiscal Year of the appointment.&#10;">
            <a:extLst>
              <a:ext uri="{FF2B5EF4-FFF2-40B4-BE49-F238E27FC236}">
                <a16:creationId xmlns:a16="http://schemas.microsoft.com/office/drawing/2014/main" id="{2F021E58-0958-047F-3FFB-C43C285787AB}"/>
              </a:ext>
              <a:ext uri="{C183D7F6-B498-43B3-948B-1728B52AA6E4}">
                <adec:decorative xmlns:adec="http://schemas.microsoft.com/office/drawing/2017/decorative" val="0"/>
              </a:ext>
            </a:extLst>
          </p:cNvPr>
          <p:cNvSpPr/>
          <p:nvPr/>
        </p:nvSpPr>
        <p:spPr>
          <a:xfrm>
            <a:off x="7867825" y="3831557"/>
            <a:ext cx="3095036" cy="825948"/>
          </a:xfrm>
          <a:prstGeom prst="wedgeRoundRectCallout">
            <a:avLst>
              <a:gd name="adj1" fmla="val -71648"/>
              <a:gd name="adj2" fmla="val 10803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Calibri" panose="020F0502020204030204" pitchFamily="34" charset="0"/>
              </a:rPr>
              <a:t>Stipend level amounts are dictated by the Fiscal Year of the appointment.</a:t>
            </a:r>
          </a:p>
        </p:txBody>
      </p:sp>
      <p:sp>
        <p:nvSpPr>
          <p:cNvPr id="6" name="Rounded Rectangular Callout 5" descr="Click on the meatball menu to view additional information about the Trainee such as their address.&#10;">
            <a:extLst>
              <a:ext uri="{FF2B5EF4-FFF2-40B4-BE49-F238E27FC236}">
                <a16:creationId xmlns:a16="http://schemas.microsoft.com/office/drawing/2014/main" id="{708F1B44-4EA8-67A9-35A5-C89A18AFFC10}"/>
              </a:ext>
              <a:ext uri="{C183D7F6-B498-43B3-948B-1728B52AA6E4}">
                <adec:decorative xmlns:adec="http://schemas.microsoft.com/office/drawing/2017/decorative" val="0"/>
              </a:ext>
            </a:extLst>
          </p:cNvPr>
          <p:cNvSpPr/>
          <p:nvPr/>
        </p:nvSpPr>
        <p:spPr>
          <a:xfrm>
            <a:off x="4964150" y="1108685"/>
            <a:ext cx="2817340" cy="1056649"/>
          </a:xfrm>
          <a:prstGeom prst="wedgeRoundRectCallout">
            <a:avLst>
              <a:gd name="adj1" fmla="val -70955"/>
              <a:gd name="adj2" fmla="val 249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black"/>
                </a:solidFill>
                <a:latin typeface="Calibri" panose="020F0502020204030204" pitchFamily="34" charset="0"/>
              </a:rPr>
              <a:t>Click on the meatball menu to view additional information about the Trainee such as their address.</a:t>
            </a:r>
          </a:p>
        </p:txBody>
      </p:sp>
    </p:spTree>
    <p:extLst>
      <p:ext uri="{BB962C8B-B14F-4D97-AF65-F5344CB8AC3E}">
        <p14:creationId xmlns:p14="http://schemas.microsoft.com/office/powerpoint/2010/main" val="1313580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eRA">
      <a:dk1>
        <a:srgbClr val="000000"/>
      </a:dk1>
      <a:lt1>
        <a:srgbClr val="FFFFFF"/>
      </a:lt1>
      <a:dk2>
        <a:srgbClr val="44546A"/>
      </a:dk2>
      <a:lt2>
        <a:srgbClr val="E7E6E6"/>
      </a:lt2>
      <a:accent1>
        <a:srgbClr val="EEF8F8"/>
      </a:accent1>
      <a:accent2>
        <a:srgbClr val="1D3560"/>
      </a:accent2>
      <a:accent3>
        <a:srgbClr val="144861"/>
      </a:accent3>
      <a:accent4>
        <a:srgbClr val="055762"/>
      </a:accent4>
      <a:accent5>
        <a:srgbClr val="006863"/>
      </a:accent5>
      <a:accent6>
        <a:srgbClr val="00826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2DE46D5-D393-9947-B7ED-DE6511A89859}" vid="{A59E7E4E-947A-0E46-AEFE-8CF218502C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20200</TotalTime>
  <Words>1927</Words>
  <Application>Microsoft Office PowerPoint</Application>
  <PresentationFormat>Widescreen</PresentationFormat>
  <Paragraphs>177</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Avenir Light</vt:lpstr>
      <vt:lpstr>Calibri</vt:lpstr>
      <vt:lpstr>Calibri Light</vt:lpstr>
      <vt:lpstr>Source Sans Pro</vt:lpstr>
      <vt:lpstr>Wingdings</vt:lpstr>
      <vt:lpstr>Office Theme</vt:lpstr>
      <vt:lpstr>2_Office Theme</vt:lpstr>
      <vt:lpstr>Overview of xTrain </vt:lpstr>
      <vt:lpstr>What is xTrain?</vt:lpstr>
      <vt:lpstr>ORCID iD and Appointments</vt:lpstr>
      <vt:lpstr>xTrain Roles</vt:lpstr>
      <vt:lpstr>PI Landing Page</vt:lpstr>
      <vt:lpstr>Grantee Trainee Roster Grant Tiles</vt:lpstr>
      <vt:lpstr>Grantee Trainee Roster Trainee Hitlist</vt:lpstr>
      <vt:lpstr>Appointment Work Flow</vt:lpstr>
      <vt:lpstr>Appointment Form Part 1</vt:lpstr>
      <vt:lpstr>Appointment Form Part 2</vt:lpstr>
      <vt:lpstr>Submitting Appointment Without Trainee Signature</vt:lpstr>
      <vt:lpstr>Trainee Landing Page</vt:lpstr>
      <vt:lpstr>BO Landing Page</vt:lpstr>
      <vt:lpstr>Quick Search Results</vt:lpstr>
      <vt:lpstr>Termination Notice</vt:lpstr>
      <vt:lpstr>Training (T) Termination</vt:lpstr>
      <vt:lpstr>Fellowship (F) Termination</vt:lpstr>
      <vt:lpstr>Career (K/R) Termination</vt:lpstr>
      <vt:lpstr>Termination Notice Part 1</vt:lpstr>
      <vt:lpstr>Termination Notice Part 2</vt:lpstr>
      <vt:lpstr>BOs can now assign forms to themselves</vt:lpstr>
      <vt:lpstr>Routing History</vt:lpstr>
      <vt:lpstr>Routing and Recalling Forms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xTrain for Agency Users</dc:title>
  <dc:creator>Hardison, Anastasiya (NIH/OD) [E]</dc:creator>
  <cp:lastModifiedBy>Subramanya, Manju (NIH/OD) [E]</cp:lastModifiedBy>
  <cp:revision>4</cp:revision>
  <dcterms:created xsi:type="dcterms:W3CDTF">2023-03-24T17:24:41Z</dcterms:created>
  <dcterms:modified xsi:type="dcterms:W3CDTF">2023-04-27T19:39:53Z</dcterms:modified>
</cp:coreProperties>
</file>