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sldIdLst>
    <p:sldId id="256" r:id="rId4"/>
    <p:sldId id="302" r:id="rId5"/>
    <p:sldId id="261" r:id="rId6"/>
    <p:sldId id="299" r:id="rId7"/>
    <p:sldId id="308" r:id="rId8"/>
    <p:sldId id="309" r:id="rId9"/>
    <p:sldId id="310" r:id="rId10"/>
    <p:sldId id="317" r:id="rId11"/>
    <p:sldId id="318" r:id="rId12"/>
    <p:sldId id="322" r:id="rId13"/>
    <p:sldId id="303" r:id="rId14"/>
    <p:sldId id="312" r:id="rId15"/>
    <p:sldId id="325" r:id="rId16"/>
    <p:sldId id="326" r:id="rId17"/>
    <p:sldId id="313" r:id="rId18"/>
    <p:sldId id="314" r:id="rId19"/>
    <p:sldId id="319" r:id="rId20"/>
    <p:sldId id="315" r:id="rId21"/>
    <p:sldId id="316" r:id="rId22"/>
    <p:sldId id="337" r:id="rId23"/>
    <p:sldId id="320" r:id="rId24"/>
    <p:sldId id="306" r:id="rId25"/>
    <p:sldId id="305" r:id="rId26"/>
    <p:sldId id="323" r:id="rId27"/>
    <p:sldId id="321" r:id="rId28"/>
    <p:sldId id="340" r:id="rId29"/>
    <p:sldId id="339" r:id="rId30"/>
    <p:sldId id="327" r:id="rId31"/>
    <p:sldId id="304" r:id="rId32"/>
    <p:sldId id="300" r:id="rId33"/>
    <p:sldId id="338" r:id="rId34"/>
    <p:sldId id="328" r:id="rId35"/>
    <p:sldId id="263" r:id="rId36"/>
    <p:sldId id="329" r:id="rId37"/>
    <p:sldId id="332" r:id="rId38"/>
    <p:sldId id="330" r:id="rId39"/>
    <p:sldId id="331" r:id="rId40"/>
    <p:sldId id="335" r:id="rId41"/>
    <p:sldId id="336" r:id="rId42"/>
    <p:sldId id="270" r:id="rId43"/>
    <p:sldId id="272" r:id="rId44"/>
    <p:sldId id="285" r:id="rId45"/>
    <p:sldId id="294" r:id="rId46"/>
    <p:sldId id="333" r:id="rId47"/>
    <p:sldId id="288" r:id="rId48"/>
    <p:sldId id="295" r:id="rId49"/>
    <p:sldId id="281" r:id="rId50"/>
    <p:sldId id="283" r:id="rId51"/>
    <p:sldId id="282" r:id="rId52"/>
    <p:sldId id="277" r:id="rId53"/>
    <p:sldId id="292" r:id="rId54"/>
    <p:sldId id="296" r:id="rId55"/>
    <p:sldId id="297" r:id="rId56"/>
    <p:sldId id="286" r:id="rId57"/>
    <p:sldId id="298" r:id="rId58"/>
    <p:sldId id="28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son, Anastasiya" initials="HA" lastIdx="2" clrIdx="0">
    <p:extLst>
      <p:ext uri="{19B8F6BF-5375-455C-9EA6-DF929625EA0E}">
        <p15:presenceInfo xmlns:p15="http://schemas.microsoft.com/office/powerpoint/2012/main" userId="Hardison, Anastasi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712" autoAdjust="0"/>
  </p:normalViewPr>
  <p:slideViewPr>
    <p:cSldViewPr snapToGrid="0">
      <p:cViewPr>
        <p:scale>
          <a:sx n="100" d="100"/>
          <a:sy n="100"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5EE7FF-F50F-4941-94F4-D21615E7F76A}"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738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4237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87535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4/10/2018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40204965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4/10/2018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902838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4/10/2018</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72578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4/10/2018</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274389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4/10/2018</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971583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4/10/2018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8615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4/10/2018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18823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4/10/2018</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1331269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5281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4/10/2018</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5655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4/10/2018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65933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4/10/2018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239726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4/10/2018</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690566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4/10/2018</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3707847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4/10/2018</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71761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4/10/2018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90522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4/10/2018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281988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4/10/2018</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62058638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4/10/2018</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782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EE7FF-F50F-4941-94F4-D21615E7F76A}"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714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EE7FF-F50F-4941-94F4-D21615E7F76A}"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84914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EE7FF-F50F-4941-94F4-D21615E7F76A}"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337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EE7FF-F50F-4941-94F4-D21615E7F76A}"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842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EE7FF-F50F-4941-94F4-D21615E7F76A}"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2409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6630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41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EE7FF-F50F-4941-94F4-D21615E7F76A}"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E178-8D10-4009-8760-946D49BD065D}" type="slidenum">
              <a:rPr lang="en-US" smtClean="0"/>
              <a:t>‹#›</a:t>
            </a:fld>
            <a:endParaRPr lang="en-US"/>
          </a:p>
        </p:txBody>
      </p:sp>
    </p:spTree>
    <p:extLst>
      <p:ext uri="{BB962C8B-B14F-4D97-AF65-F5344CB8AC3E}">
        <p14:creationId xmlns:p14="http://schemas.microsoft.com/office/powerpoint/2010/main" val="146945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4/10/2018</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5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4/10/2018</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3644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hyperlink" Target="https://grants.nih.gov/grants/guide/notice-files/NOT-OD-18-133.html"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era.nih.gov/files/xTRACT_userguide.pdf" TargetMode="External"/><Relationship Id="rId2" Type="http://schemas.openxmlformats.org/officeDocument/2006/relationships/hyperlink" Target="https://era.nih.gov/erahelp/xtract/" TargetMode="External"/><Relationship Id="rId1" Type="http://schemas.openxmlformats.org/officeDocument/2006/relationships/slideLayout" Target="../slideLayouts/slideLayout14.xml"/><Relationship Id="rId5" Type="http://schemas.openxmlformats.org/officeDocument/2006/relationships/hyperlink" Target="https://era.nih.gov/era_training/era_videos.cfm#xTRACT" TargetMode="External"/><Relationship Id="rId4" Type="http://schemas.openxmlformats.org/officeDocument/2006/relationships/hyperlink" Target="https://grants.nih.gov/grants/funding/datatables/Consolidated_Training_Table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2.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wmf"/><Relationship Id="rId1" Type="http://schemas.openxmlformats.org/officeDocument/2006/relationships/slideLayout" Target="../slideLayouts/slideLayout28.xml"/><Relationship Id="rId5" Type="http://schemas.openxmlformats.org/officeDocument/2006/relationships/image" Target="../media/image34.wmf"/><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3.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wmf"/></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3.xml"/><Relationship Id="rId5" Type="http://schemas.openxmlformats.org/officeDocument/2006/relationships/image" Target="../media/image34.wmf"/><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4.wmf"/><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era.nih.gov/files/xTrain_Getting_Started_Trainees.pdf" TargetMode="External"/><Relationship Id="rId2" Type="http://schemas.openxmlformats.org/officeDocument/2006/relationships/hyperlink" Target="http://era.nih.gov/era_training/xtrain.cfm" TargetMode="External"/><Relationship Id="rId1" Type="http://schemas.openxmlformats.org/officeDocument/2006/relationships/slideLayout" Target="../slideLayouts/slideLayout14.xml"/><Relationship Id="rId6" Type="http://schemas.openxmlformats.org/officeDocument/2006/relationships/hyperlink" Target="http://grants.nih.gov/grants/forms.htm" TargetMode="External"/><Relationship Id="rId5" Type="http://schemas.openxmlformats.org/officeDocument/2006/relationships/hyperlink" Target="http://era.nih.gov/files/termination_appointment.pdf" TargetMode="External"/><Relationship Id="rId4" Type="http://schemas.openxmlformats.org/officeDocument/2006/relationships/hyperlink" Target="http://era.nih.gov/files/xTrain_Initiate_Appointment.pdf"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grants.nih.gov/support/index.html"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of the Office of Extramural Research at NIH" title="NIH O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 y="5638800"/>
            <a:ext cx="4380953" cy="812698"/>
          </a:xfrm>
          <a:prstGeom prst="rect">
            <a:avLst/>
          </a:prstGeom>
        </p:spPr>
      </p:pic>
      <p:sp>
        <p:nvSpPr>
          <p:cNvPr id="16" name="Rectangle 4"/>
          <p:cNvSpPr>
            <a:spLocks noGrp="1" noChangeArrowheads="1"/>
          </p:cNvSpPr>
          <p:nvPr>
            <p:ph type="subTitle" idx="1"/>
          </p:nvPr>
        </p:nvSpPr>
        <p:spPr>
          <a:xfrm>
            <a:off x="1219200" y="3962400"/>
            <a:ext cx="6629400" cy="2362200"/>
          </a:xfrm>
        </p:spPr>
        <p:txBody>
          <a:bodyPr>
            <a:noAutofit/>
          </a:bodyPr>
          <a:lstStyle/>
          <a:p>
            <a:pPr eaLnBrk="1" fontAlgn="auto" hangingPunct="1">
              <a:spcAft>
                <a:spcPts val="0"/>
              </a:spcAft>
              <a:buFont typeface="Wingdings 2"/>
              <a:buNone/>
              <a:defRPr/>
            </a:pPr>
            <a:r>
              <a:rPr lang="en-US" cap="none" spc="0" dirty="0">
                <a:ea typeface="+mj-ea"/>
                <a:cs typeface="+mj-cs"/>
              </a:rPr>
              <a:t>electronic Research Administration (eRA)</a:t>
            </a:r>
          </a:p>
          <a:p>
            <a:pPr eaLnBrk="1" fontAlgn="auto" hangingPunct="1">
              <a:spcAft>
                <a:spcPts val="0"/>
              </a:spcAft>
              <a:defRPr/>
            </a:pPr>
            <a:r>
              <a:rPr lang="en-US" cap="none" spc="0" dirty="0">
                <a:ea typeface="+mj-ea"/>
                <a:cs typeface="+mj-cs"/>
              </a:rPr>
              <a:t>OER, OD, National Institutes of Health </a:t>
            </a:r>
          </a:p>
          <a:p>
            <a:pPr eaLnBrk="1" fontAlgn="auto" hangingPunct="1">
              <a:spcAft>
                <a:spcPts val="0"/>
              </a:spcAft>
              <a:buFont typeface="Wingdings 2"/>
              <a:buNone/>
              <a:defRPr/>
            </a:pPr>
            <a:endParaRPr lang="en-US" cap="none" spc="0" dirty="0">
              <a:ea typeface="+mj-ea"/>
              <a:cs typeface="+mj-cs"/>
            </a:endParaRPr>
          </a:p>
        </p:txBody>
      </p:sp>
      <p:sp>
        <p:nvSpPr>
          <p:cNvPr id="15" name="Rectangle 6"/>
          <p:cNvSpPr>
            <a:spLocks noGrp="1" noChangeArrowheads="1"/>
          </p:cNvSpPr>
          <p:nvPr>
            <p:ph type="ctrTitle"/>
          </p:nvPr>
        </p:nvSpPr>
        <p:spPr>
          <a:xfrm>
            <a:off x="914400" y="2819400"/>
            <a:ext cx="7543800" cy="1219200"/>
          </a:xfrm>
        </p:spPr>
        <p:txBody>
          <a:bodyPr>
            <a:normAutofit/>
          </a:bodyPr>
          <a:lstStyle/>
          <a:p>
            <a:pPr>
              <a:defRPr/>
            </a:pPr>
            <a:r>
              <a:rPr lang="en-US" sz="3000" b="1" dirty="0" err="1" smtClean="0">
                <a:solidFill>
                  <a:srgbClr val="1F497D"/>
                </a:solidFill>
                <a:latin typeface="Georgia"/>
              </a:rPr>
              <a:t>xTRACT</a:t>
            </a:r>
            <a:r>
              <a:rPr lang="en-US" sz="3000" b="1" dirty="0" smtClean="0">
                <a:solidFill>
                  <a:srgbClr val="1F497D"/>
                </a:solidFill>
                <a:latin typeface="Georgia"/>
              </a:rPr>
              <a:t> </a:t>
            </a:r>
            <a:r>
              <a:rPr lang="en-US" sz="3000" b="1" dirty="0">
                <a:solidFill>
                  <a:srgbClr val="1F497D"/>
                </a:solidFill>
                <a:latin typeface="Georgia"/>
              </a:rPr>
              <a:t>and </a:t>
            </a:r>
            <a:r>
              <a:rPr lang="en-US" sz="3000" b="1" dirty="0" smtClean="0">
                <a:solidFill>
                  <a:srgbClr val="1F497D"/>
                </a:solidFill>
                <a:latin typeface="Georgia"/>
              </a:rPr>
              <a:t>xTrain Overview</a:t>
            </a:r>
            <a:r>
              <a:rPr lang="en-US" sz="3000" dirty="0">
                <a:solidFill>
                  <a:srgbClr val="1F497D"/>
                </a:solidFill>
                <a:latin typeface="Georgia"/>
              </a:rPr>
              <a:t/>
            </a:r>
            <a:br>
              <a:rPr lang="en-US" sz="3000" dirty="0">
                <a:solidFill>
                  <a:srgbClr val="1F497D"/>
                </a:solidFill>
                <a:latin typeface="Georgia"/>
              </a:rPr>
            </a:br>
            <a:endParaRPr lang="en-US" sz="3000" dirty="0">
              <a:solidFill>
                <a:schemeClr val="tx2"/>
              </a:solidFill>
            </a:endParaRPr>
          </a:p>
        </p:txBody>
      </p:sp>
      <p:pic>
        <p:nvPicPr>
          <p:cNvPr id="14" name="Picture 2" descr="Graphic showing medical images such as test tubes, lady in a white coat, etc." title="Graphic showing medical images"/>
          <p:cNvPicPr>
            <a:picLocks noChangeAspect="1" noChangeArrowheads="1"/>
          </p:cNvPicPr>
          <p:nvPr/>
        </p:nvPicPr>
        <p:blipFill>
          <a:blip r:embed="rId3" cstate="print"/>
          <a:srcRect/>
          <a:stretch>
            <a:fillRect/>
          </a:stretch>
        </p:blipFill>
        <p:spPr bwMode="auto">
          <a:xfrm>
            <a:off x="198438" y="228601"/>
            <a:ext cx="8793162" cy="1828799"/>
          </a:xfrm>
          <a:prstGeom prst="rect">
            <a:avLst/>
          </a:prstGeom>
          <a:noFill/>
          <a:ln w="9525">
            <a:noFill/>
            <a:miter lim="800000"/>
            <a:headEnd/>
            <a:tailEnd/>
          </a:ln>
        </p:spPr>
      </p:pic>
    </p:spTree>
    <p:extLst>
      <p:ext uri="{BB962C8B-B14F-4D97-AF65-F5344CB8AC3E}">
        <p14:creationId xmlns:p14="http://schemas.microsoft.com/office/powerpoint/2010/main" val="164223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Training Grants Search screen. Search criteria includes:&#10;Type&#10;Activity Code&#10;IC Code&#10;Serial Number&#10;Support Year&#10;Suffix&#10;PD/PI Last Name"/>
          <p:cNvPicPr>
            <a:picLocks noChangeAspect="1"/>
          </p:cNvPicPr>
          <p:nvPr/>
        </p:nvPicPr>
        <p:blipFill>
          <a:blip r:embed="rId2"/>
          <a:stretch>
            <a:fillRect/>
          </a:stretch>
        </p:blipFill>
        <p:spPr>
          <a:xfrm>
            <a:off x="3858511" y="746126"/>
            <a:ext cx="8064664" cy="5069392"/>
          </a:xfrm>
          <a:prstGeom prst="rect">
            <a:avLst/>
          </a:prstGeom>
        </p:spPr>
      </p:pic>
      <p:sp>
        <p:nvSpPr>
          <p:cNvPr id="3" name="Text Placeholder 2"/>
          <p:cNvSpPr>
            <a:spLocks noGrp="1"/>
          </p:cNvSpPr>
          <p:nvPr>
            <p:ph type="body" idx="1"/>
          </p:nvPr>
        </p:nvSpPr>
        <p:spPr>
          <a:xfrm>
            <a:off x="245539" y="1842914"/>
            <a:ext cx="3616410" cy="4467269"/>
          </a:xfrm>
        </p:spPr>
        <p:txBody>
          <a:bodyPr/>
          <a:lstStyle/>
          <a:p>
            <a:pPr>
              <a:buClr>
                <a:schemeClr val="bg1"/>
              </a:buClr>
            </a:pPr>
            <a:r>
              <a:rPr lang="en-US" sz="2000" dirty="0" smtClean="0"/>
              <a:t>From the Training Grants tab, search for the grant that needs an RTD generated. </a:t>
            </a:r>
          </a:p>
          <a:p>
            <a:pPr>
              <a:buClr>
                <a:schemeClr val="bg1"/>
              </a:buClr>
            </a:pPr>
            <a:r>
              <a:rPr lang="en-US" sz="2000" dirty="0"/>
              <a:t>To perform a wildcard search use the “%” </a:t>
            </a:r>
            <a:r>
              <a:rPr lang="en-US" sz="2000" dirty="0" smtClean="0"/>
              <a:t>character.</a:t>
            </a:r>
          </a:p>
          <a:p>
            <a:pPr>
              <a:buClr>
                <a:schemeClr val="bg1"/>
              </a:buClr>
            </a:pPr>
            <a:r>
              <a:rPr lang="en-US" sz="2000" dirty="0" smtClean="0"/>
              <a:t>PD/PI, ASST, or SO may prepare or continue an RTD for a Revision, Renewal or RPPR.</a:t>
            </a:r>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45539" y="873211"/>
            <a:ext cx="3612972" cy="543697"/>
          </a:xfrm>
        </p:spPr>
        <p:txBody>
          <a:bodyPr/>
          <a:lstStyle/>
          <a:p>
            <a:r>
              <a:rPr lang="en-US" sz="3200" dirty="0" smtClean="0"/>
              <a:t>Training Grants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10</a:t>
            </a:fld>
            <a:endParaRPr lang="en-US" dirty="0">
              <a:solidFill>
                <a:srgbClr val="9BBB59">
                  <a:shade val="75000"/>
                </a:srgbClr>
              </a:solidFill>
            </a:endParaRPr>
          </a:p>
        </p:txBody>
      </p:sp>
    </p:spTree>
    <p:extLst>
      <p:ext uri="{BB962C8B-B14F-4D97-AF65-F5344CB8AC3E}">
        <p14:creationId xmlns:p14="http://schemas.microsoft.com/office/powerpoint/2010/main" val="2568421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New Application search screen. User may search by: &#10;New Data Set Identifier&#10;PD/PI Last Name&#10;New Data Set Project Title."/>
          <p:cNvGrpSpPr/>
          <p:nvPr/>
        </p:nvGrpSpPr>
        <p:grpSpPr>
          <a:xfrm>
            <a:off x="3735334" y="953228"/>
            <a:ext cx="8025440" cy="4529310"/>
            <a:chOff x="3735334" y="953228"/>
            <a:chExt cx="8025440" cy="4529310"/>
          </a:xfrm>
        </p:grpSpPr>
        <p:pic>
          <p:nvPicPr>
            <p:cNvPr id="14" name="Picture 13" title="&quot;"/>
            <p:cNvPicPr>
              <a:picLocks noChangeAspect="1"/>
            </p:cNvPicPr>
            <p:nvPr/>
          </p:nvPicPr>
          <p:blipFill>
            <a:blip r:embed="rId2"/>
            <a:stretch>
              <a:fillRect/>
            </a:stretch>
          </p:blipFill>
          <p:spPr>
            <a:xfrm>
              <a:off x="4043357" y="953228"/>
              <a:ext cx="7717417" cy="4529310"/>
            </a:xfrm>
            <a:prstGeom prst="rect">
              <a:avLst/>
            </a:prstGeom>
          </p:spPr>
        </p:pic>
        <p:sp>
          <p:nvSpPr>
            <p:cNvPr id="16" name="Rounded Rectangular Callout 15"/>
            <p:cNvSpPr/>
            <p:nvPr/>
          </p:nvSpPr>
          <p:spPr>
            <a:xfrm>
              <a:off x="3735334" y="3390900"/>
              <a:ext cx="2254051" cy="898890"/>
            </a:xfrm>
            <a:prstGeom prst="wedgeRoundRectCallout">
              <a:avLst>
                <a:gd name="adj1" fmla="val 14490"/>
                <a:gd name="adj2" fmla="val -13401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Only PD/PI </a:t>
              </a:r>
              <a:r>
                <a:rPr lang="en-US" sz="2000" dirty="0">
                  <a:solidFill>
                    <a:prstClr val="black"/>
                  </a:solidFill>
                  <a:latin typeface="Calibri" panose="020F0502020204030204" pitchFamily="34" charset="0"/>
                </a:rPr>
                <a:t>or ASST may create a new RTD. </a:t>
              </a:r>
            </a:p>
          </p:txBody>
        </p:sp>
      </p:grpSp>
      <p:sp>
        <p:nvSpPr>
          <p:cNvPr id="3" name="Text Placeholder 2"/>
          <p:cNvSpPr>
            <a:spLocks noGrp="1"/>
          </p:cNvSpPr>
          <p:nvPr>
            <p:ph type="body" idx="1"/>
          </p:nvPr>
        </p:nvSpPr>
        <p:spPr>
          <a:xfrm>
            <a:off x="245539" y="1842915"/>
            <a:ext cx="3616410" cy="3729866"/>
          </a:xfrm>
        </p:spPr>
        <p:txBody>
          <a:bodyPr/>
          <a:lstStyle/>
          <a:p>
            <a:pPr>
              <a:buClr>
                <a:schemeClr val="bg1"/>
              </a:buClr>
            </a:pPr>
            <a:r>
              <a:rPr lang="en-US" sz="2000" dirty="0" smtClean="0"/>
              <a:t>To create an RTD for a new application, use the New Application tab.</a:t>
            </a:r>
          </a:p>
          <a:p>
            <a:pPr>
              <a:buClr>
                <a:schemeClr val="bg1"/>
              </a:buClr>
            </a:pPr>
            <a:r>
              <a:rPr lang="en-US" sz="2000" dirty="0" smtClean="0"/>
              <a:t>If an RTD has already been started, you may use the search function locate it.</a:t>
            </a:r>
          </a:p>
          <a:p>
            <a:pPr>
              <a:buClr>
                <a:schemeClr val="bg1"/>
              </a:buClr>
            </a:pPr>
            <a:r>
              <a:rPr lang="en-US" sz="2000" dirty="0" smtClean="0"/>
              <a:t>To perform a wildcard search use the “%” character.</a:t>
            </a:r>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45539" y="875571"/>
            <a:ext cx="3612972" cy="967344"/>
          </a:xfrm>
        </p:spPr>
        <p:txBody>
          <a:bodyPr/>
          <a:lstStyle/>
          <a:p>
            <a:r>
              <a:rPr lang="en-US" sz="3200" dirty="0" smtClean="0"/>
              <a:t>New Applications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11</a:t>
            </a:fld>
            <a:endParaRPr lang="en-US" dirty="0">
              <a:solidFill>
                <a:srgbClr val="9BBB59">
                  <a:shade val="75000"/>
                </a:srgbClr>
              </a:solidFill>
            </a:endParaRPr>
          </a:p>
        </p:txBody>
      </p:sp>
    </p:spTree>
    <p:extLst>
      <p:ext uri="{BB962C8B-B14F-4D97-AF65-F5344CB8AC3E}">
        <p14:creationId xmlns:p14="http://schemas.microsoft.com/office/powerpoint/2010/main" val="2642611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tho of the Basic Information screen of an RTD. User may modify the Project Title, Description, and Funding Oppertunity Announcement (FOA) after an RTD has been initiated.&#10;&#10;The Contact PD/PI and Institution may not be modified."/>
          <p:cNvGrpSpPr/>
          <p:nvPr/>
        </p:nvGrpSpPr>
        <p:grpSpPr>
          <a:xfrm>
            <a:off x="4005262" y="304801"/>
            <a:ext cx="7839075" cy="6029325"/>
            <a:chOff x="4005262" y="304801"/>
            <a:chExt cx="7839075" cy="6029325"/>
          </a:xfrm>
        </p:grpSpPr>
        <p:pic>
          <p:nvPicPr>
            <p:cNvPr id="7" name="Picture 6" title="&quot;"/>
            <p:cNvPicPr>
              <a:picLocks noChangeAspect="1"/>
            </p:cNvPicPr>
            <p:nvPr/>
          </p:nvPicPr>
          <p:blipFill>
            <a:blip r:embed="rId2"/>
            <a:stretch>
              <a:fillRect/>
            </a:stretch>
          </p:blipFill>
          <p:spPr>
            <a:xfrm>
              <a:off x="4005262" y="304801"/>
              <a:ext cx="7839075" cy="6029325"/>
            </a:xfrm>
            <a:prstGeom prst="rect">
              <a:avLst/>
            </a:prstGeom>
          </p:spPr>
        </p:pic>
        <p:sp>
          <p:nvSpPr>
            <p:cNvPr id="8" name="Rounded Rectangular Callout 7"/>
            <p:cNvSpPr/>
            <p:nvPr/>
          </p:nvSpPr>
          <p:spPr>
            <a:xfrm>
              <a:off x="8261773" y="2092411"/>
              <a:ext cx="3185963" cy="1054588"/>
            </a:xfrm>
            <a:prstGeom prst="wedgeRoundRectCallout">
              <a:avLst>
                <a:gd name="adj1" fmla="val -91414"/>
                <a:gd name="adj2" fmla="val 11523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The PD/PI that initiated the RTD will be marked as Contact PI.</a:t>
              </a:r>
            </a:p>
          </p:txBody>
        </p:sp>
      </p:grpSp>
      <p:sp>
        <p:nvSpPr>
          <p:cNvPr id="3" name="Text Placeholder 2"/>
          <p:cNvSpPr>
            <a:spLocks noGrp="1"/>
          </p:cNvSpPr>
          <p:nvPr>
            <p:ph type="body" idx="1"/>
          </p:nvPr>
        </p:nvSpPr>
        <p:spPr>
          <a:xfrm>
            <a:off x="245539" y="2266673"/>
            <a:ext cx="3616410" cy="4108814"/>
          </a:xfrm>
        </p:spPr>
        <p:txBody>
          <a:bodyPr/>
          <a:lstStyle/>
          <a:p>
            <a:pPr>
              <a:buClr>
                <a:schemeClr val="bg1"/>
              </a:buClr>
            </a:pPr>
            <a:r>
              <a:rPr lang="en-US" sz="2000" dirty="0" smtClean="0"/>
              <a:t>An RTD for a New Application requires the following information:</a:t>
            </a:r>
          </a:p>
          <a:p>
            <a:pPr marL="342900" indent="-342900">
              <a:buClr>
                <a:schemeClr val="bg1"/>
              </a:buClr>
              <a:buFont typeface="Arial" panose="020B0604020202020204" pitchFamily="34" charset="0"/>
              <a:buChar char="•"/>
            </a:pPr>
            <a:r>
              <a:rPr lang="en-US" sz="2000" dirty="0" smtClean="0"/>
              <a:t>Participating Departments/Programs</a:t>
            </a:r>
          </a:p>
          <a:p>
            <a:pPr marL="342900" indent="-342900">
              <a:buClr>
                <a:schemeClr val="bg1"/>
              </a:buClr>
              <a:buFont typeface="Arial" panose="020B0604020202020204" pitchFamily="34" charset="0"/>
              <a:buChar char="•"/>
            </a:pPr>
            <a:r>
              <a:rPr lang="en-US" sz="2000" dirty="0" smtClean="0"/>
              <a:t>Training Support &amp; Summary</a:t>
            </a:r>
          </a:p>
          <a:p>
            <a:pPr marL="342900" indent="-342900">
              <a:buClr>
                <a:schemeClr val="bg1"/>
              </a:buClr>
              <a:buFont typeface="Arial" panose="020B0604020202020204" pitchFamily="34" charset="0"/>
              <a:buChar char="•"/>
            </a:pPr>
            <a:r>
              <a:rPr lang="en-US" sz="2000" dirty="0" smtClean="0"/>
              <a:t>Participating Faculty</a:t>
            </a:r>
          </a:p>
          <a:p>
            <a:pPr marL="342900" indent="-342900">
              <a:buClr>
                <a:schemeClr val="bg1"/>
              </a:buClr>
              <a:buFont typeface="Arial" panose="020B0604020202020204" pitchFamily="34" charset="0"/>
              <a:buChar char="•"/>
            </a:pPr>
            <a:r>
              <a:rPr lang="en-US" sz="2000" dirty="0" smtClean="0"/>
              <a:t>Participating Students</a:t>
            </a:r>
          </a:p>
          <a:p>
            <a:pPr marL="342900" indent="-342900">
              <a:buClr>
                <a:schemeClr val="bg1"/>
              </a:buClr>
              <a:buFont typeface="Arial" panose="020B0604020202020204" pitchFamily="34" charset="0"/>
              <a:buChar char="•"/>
            </a:pPr>
            <a:r>
              <a:rPr lang="en-US" sz="2000" dirty="0" smtClean="0"/>
              <a:t>Applicants and Entrants</a:t>
            </a:r>
            <a:endParaRPr lang="en-US" dirty="0" smtClean="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45539" y="875571"/>
            <a:ext cx="3612972" cy="1216840"/>
          </a:xfrm>
        </p:spPr>
        <p:txBody>
          <a:bodyPr/>
          <a:lstStyle/>
          <a:p>
            <a:r>
              <a:rPr lang="en-US" sz="3200" dirty="0" smtClean="0"/>
              <a:t/>
            </a:r>
            <a:br>
              <a:rPr lang="en-US" sz="3200" dirty="0" smtClean="0"/>
            </a:br>
            <a:r>
              <a:rPr lang="en-US" sz="3200" dirty="0" smtClean="0"/>
              <a:t>New Application RTD</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12</a:t>
            </a:fld>
            <a:endParaRPr lang="en-US" dirty="0">
              <a:solidFill>
                <a:srgbClr val="9BBB59">
                  <a:shade val="75000"/>
                </a:srgbClr>
              </a:solidFill>
            </a:endParaRPr>
          </a:p>
        </p:txBody>
      </p:sp>
    </p:spTree>
    <p:extLst>
      <p:ext uri="{BB962C8B-B14F-4D97-AF65-F5344CB8AC3E}">
        <p14:creationId xmlns:p14="http://schemas.microsoft.com/office/powerpoint/2010/main" val="332988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605832"/>
            <a:ext cx="10972800" cy="3477875"/>
          </a:xfrm>
          <a:prstGeom prst="rect">
            <a:avLst/>
          </a:prstGeom>
        </p:spPr>
        <p:txBody>
          <a:bodyPr wrap="square">
            <a:spAutoFit/>
          </a:bodyPr>
          <a:lstStyle/>
          <a:p>
            <a:pPr>
              <a:spcAft>
                <a:spcPts val="600"/>
              </a:spcAft>
              <a:defRPr/>
            </a:pPr>
            <a:r>
              <a:rPr lang="en-US" sz="2000" dirty="0" smtClean="0">
                <a:solidFill>
                  <a:schemeClr val="tx2">
                    <a:lumMod val="75000"/>
                  </a:schemeClr>
                </a:solidFill>
              </a:rPr>
              <a:t>An RTD For a Revision or Renewal you will need to complete the following:</a:t>
            </a:r>
          </a:p>
          <a:p>
            <a:pPr marL="228600" indent="-228600">
              <a:spcAft>
                <a:spcPts val="600"/>
              </a:spcAft>
              <a:buFont typeface="Arial" pitchFamily="34" charset="0"/>
              <a:buChar char="•"/>
              <a:defRPr/>
            </a:pPr>
            <a:r>
              <a:rPr lang="en-US" sz="2000" dirty="0" smtClean="0">
                <a:solidFill>
                  <a:schemeClr val="tx2">
                    <a:lumMod val="75000"/>
                  </a:schemeClr>
                </a:solidFill>
              </a:rPr>
              <a:t>Participating </a:t>
            </a:r>
            <a:r>
              <a:rPr lang="en-US" sz="2000" dirty="0">
                <a:solidFill>
                  <a:schemeClr val="tx2">
                    <a:lumMod val="75000"/>
                  </a:schemeClr>
                </a:solidFill>
              </a:rPr>
              <a:t>Departments/Programs</a:t>
            </a:r>
          </a:p>
          <a:p>
            <a:pPr marL="228600" indent="-228600">
              <a:spcAft>
                <a:spcPts val="600"/>
              </a:spcAft>
              <a:buFont typeface="Arial" pitchFamily="34" charset="0"/>
              <a:buChar char="•"/>
              <a:defRPr/>
            </a:pPr>
            <a:r>
              <a:rPr lang="en-US" sz="2000" dirty="0">
                <a:solidFill>
                  <a:schemeClr val="tx2">
                    <a:lumMod val="75000"/>
                  </a:schemeClr>
                </a:solidFill>
              </a:rPr>
              <a:t>Training Support &amp; Summary</a:t>
            </a:r>
          </a:p>
          <a:p>
            <a:pPr marL="228600" indent="-228600">
              <a:spcAft>
                <a:spcPts val="600"/>
              </a:spcAft>
              <a:buFont typeface="Arial" pitchFamily="34" charset="0"/>
              <a:buChar char="•"/>
              <a:defRPr/>
            </a:pPr>
            <a:r>
              <a:rPr lang="en-US" sz="2000" dirty="0">
                <a:solidFill>
                  <a:schemeClr val="tx2">
                    <a:lumMod val="75000"/>
                  </a:schemeClr>
                </a:solidFill>
              </a:rPr>
              <a:t>Participating Faculty</a:t>
            </a:r>
          </a:p>
          <a:p>
            <a:pPr marL="228600" indent="-228600">
              <a:spcAft>
                <a:spcPts val="600"/>
              </a:spcAft>
              <a:buFont typeface="Arial" pitchFamily="34" charset="0"/>
              <a:buChar char="•"/>
              <a:defRPr/>
            </a:pPr>
            <a:r>
              <a:rPr lang="en-US" sz="2000" dirty="0">
                <a:solidFill>
                  <a:schemeClr val="tx2">
                    <a:lumMod val="75000"/>
                  </a:schemeClr>
                </a:solidFill>
              </a:rPr>
              <a:t>Participating Students</a:t>
            </a:r>
          </a:p>
          <a:p>
            <a:pPr marL="228600" indent="-228600">
              <a:spcAft>
                <a:spcPts val="600"/>
              </a:spcAft>
              <a:buFont typeface="Arial" pitchFamily="34" charset="0"/>
              <a:buChar char="•"/>
              <a:defRPr/>
            </a:pPr>
            <a:r>
              <a:rPr lang="en-US" sz="2000" dirty="0">
                <a:solidFill>
                  <a:schemeClr val="tx2">
                    <a:lumMod val="75000"/>
                  </a:schemeClr>
                </a:solidFill>
              </a:rPr>
              <a:t>Participating </a:t>
            </a:r>
            <a:r>
              <a:rPr lang="en-US" sz="2000" dirty="0" smtClean="0">
                <a:solidFill>
                  <a:schemeClr val="tx2">
                    <a:lumMod val="75000"/>
                  </a:schemeClr>
                </a:solidFill>
              </a:rPr>
              <a:t>Trainees</a:t>
            </a:r>
          </a:p>
          <a:p>
            <a:pPr marL="228600" indent="-228600">
              <a:spcAft>
                <a:spcPts val="600"/>
              </a:spcAft>
              <a:buFont typeface="Arial" pitchFamily="34" charset="0"/>
              <a:buChar char="•"/>
              <a:defRPr/>
            </a:pPr>
            <a:r>
              <a:rPr lang="en-US" sz="2000" dirty="0" smtClean="0">
                <a:solidFill>
                  <a:schemeClr val="tx2">
                    <a:lumMod val="75000"/>
                  </a:schemeClr>
                </a:solidFill>
              </a:rPr>
              <a:t>Program Statistics </a:t>
            </a:r>
            <a:endParaRPr lang="en-US" sz="2000" dirty="0">
              <a:solidFill>
                <a:schemeClr val="tx2">
                  <a:lumMod val="75000"/>
                </a:schemeClr>
              </a:solidFill>
            </a:endParaRPr>
          </a:p>
          <a:p>
            <a:pPr marL="228600" indent="-228600">
              <a:spcAft>
                <a:spcPts val="600"/>
              </a:spcAft>
              <a:buFont typeface="Arial" pitchFamily="34" charset="0"/>
              <a:buChar char="•"/>
              <a:defRPr/>
            </a:pPr>
            <a:r>
              <a:rPr lang="en-US" sz="2000" dirty="0">
                <a:solidFill>
                  <a:schemeClr val="tx2">
                    <a:lumMod val="75000"/>
                  </a:schemeClr>
                </a:solidFill>
              </a:rPr>
              <a:t>Applicants and Entrants</a:t>
            </a:r>
          </a:p>
          <a:p>
            <a:pPr marL="228600" indent="-228600">
              <a:spcAft>
                <a:spcPts val="600"/>
              </a:spcAft>
              <a:buFont typeface="Arial" pitchFamily="34" charset="0"/>
              <a:buChar char="•"/>
              <a:defRPr/>
            </a:pPr>
            <a:r>
              <a:rPr lang="en-US" sz="2000" dirty="0">
                <a:solidFill>
                  <a:schemeClr val="tx2">
                    <a:lumMod val="75000"/>
                  </a:schemeClr>
                </a:solidFill>
              </a:rPr>
              <a:t>Appointments</a:t>
            </a:r>
          </a:p>
        </p:txBody>
      </p:sp>
      <p:sp>
        <p:nvSpPr>
          <p:cNvPr id="2" name="Title 1"/>
          <p:cNvSpPr>
            <a:spLocks noGrp="1"/>
          </p:cNvSpPr>
          <p:nvPr>
            <p:ph type="title"/>
          </p:nvPr>
        </p:nvSpPr>
        <p:spPr>
          <a:xfrm>
            <a:off x="963084" y="279400"/>
            <a:ext cx="10363200" cy="1524000"/>
          </a:xfrm>
        </p:spPr>
        <p:txBody>
          <a:bodyPr/>
          <a:lstStyle/>
          <a:p>
            <a:r>
              <a:rPr lang="en-US" sz="4400" dirty="0"/>
              <a:t>Revision or Renewal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13</a:t>
            </a:fld>
            <a:endParaRPr lang="en-US" dirty="0">
              <a:solidFill>
                <a:srgbClr val="9BBB59">
                  <a:shade val="75000"/>
                </a:srgbClr>
              </a:solidFill>
            </a:endParaRPr>
          </a:p>
        </p:txBody>
      </p:sp>
    </p:spTree>
    <p:extLst>
      <p:ext uri="{BB962C8B-B14F-4D97-AF65-F5344CB8AC3E}">
        <p14:creationId xmlns:p14="http://schemas.microsoft.com/office/powerpoint/2010/main" val="2998835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confirmation screen for initiating RPPR."/>
          <p:cNvPicPr>
            <a:picLocks noChangeAspect="1"/>
          </p:cNvPicPr>
          <p:nvPr/>
        </p:nvPicPr>
        <p:blipFill>
          <a:blip r:embed="rId2"/>
          <a:stretch>
            <a:fillRect/>
          </a:stretch>
        </p:blipFill>
        <p:spPr>
          <a:xfrm>
            <a:off x="5875381" y="2757959"/>
            <a:ext cx="5915025" cy="3019425"/>
          </a:xfrm>
          <a:prstGeom prst="rect">
            <a:avLst/>
          </a:prstGeom>
        </p:spPr>
      </p:pic>
      <p:sp>
        <p:nvSpPr>
          <p:cNvPr id="6" name="Rectangle 5"/>
          <p:cNvSpPr/>
          <p:nvPr/>
        </p:nvSpPr>
        <p:spPr>
          <a:xfrm>
            <a:off x="545757" y="2688212"/>
            <a:ext cx="5163065" cy="2554545"/>
          </a:xfrm>
          <a:prstGeom prst="rect">
            <a:avLst/>
          </a:prstGeom>
        </p:spPr>
        <p:txBody>
          <a:bodyPr wrap="square">
            <a:spAutoFit/>
          </a:bodyPr>
          <a:lstStyle/>
          <a:p>
            <a:pPr>
              <a:spcAft>
                <a:spcPts val="600"/>
              </a:spcAft>
              <a:defRPr/>
            </a:pPr>
            <a:r>
              <a:rPr lang="en-US" sz="2000" dirty="0" smtClean="0">
                <a:solidFill>
                  <a:schemeClr val="tx2">
                    <a:lumMod val="75000"/>
                  </a:schemeClr>
                </a:solidFill>
              </a:rPr>
              <a:t>If you have previously created RTDs for this grant, </a:t>
            </a:r>
            <a:r>
              <a:rPr lang="en-US" sz="2000" dirty="0" err="1" smtClean="0">
                <a:solidFill>
                  <a:schemeClr val="tx2">
                    <a:lumMod val="75000"/>
                  </a:schemeClr>
                </a:solidFill>
              </a:rPr>
              <a:t>xTRACT</a:t>
            </a:r>
            <a:r>
              <a:rPr lang="en-US" sz="2000" dirty="0" smtClean="0">
                <a:solidFill>
                  <a:schemeClr val="tx2">
                    <a:lumMod val="75000"/>
                  </a:schemeClr>
                </a:solidFill>
              </a:rPr>
              <a:t> will prompt you to copy the previous RTD data. </a:t>
            </a:r>
          </a:p>
          <a:p>
            <a:pPr>
              <a:spcAft>
                <a:spcPts val="600"/>
              </a:spcAft>
              <a:defRPr/>
            </a:pPr>
            <a:endParaRPr lang="en-US" sz="2000" dirty="0" smtClean="0">
              <a:solidFill>
                <a:schemeClr val="tx2">
                  <a:lumMod val="75000"/>
                </a:schemeClr>
              </a:solidFill>
            </a:endParaRPr>
          </a:p>
          <a:p>
            <a:pPr>
              <a:spcAft>
                <a:spcPts val="600"/>
              </a:spcAft>
              <a:defRPr/>
            </a:pPr>
            <a:r>
              <a:rPr lang="en-US" sz="2000" dirty="0" smtClean="0">
                <a:solidFill>
                  <a:schemeClr val="tx2">
                    <a:lumMod val="75000"/>
                  </a:schemeClr>
                </a:solidFill>
              </a:rPr>
              <a:t>The RPPR RTD requires the following data:</a:t>
            </a:r>
          </a:p>
          <a:p>
            <a:pPr marL="228600" indent="-228600">
              <a:spcAft>
                <a:spcPts val="600"/>
              </a:spcAft>
              <a:buFont typeface="Arial" pitchFamily="34" charset="0"/>
              <a:buChar char="•"/>
              <a:defRPr/>
            </a:pPr>
            <a:r>
              <a:rPr lang="en-US" sz="2000" dirty="0" smtClean="0">
                <a:solidFill>
                  <a:schemeClr val="tx2">
                    <a:lumMod val="75000"/>
                  </a:schemeClr>
                </a:solidFill>
              </a:rPr>
              <a:t>Participating Trainees.</a:t>
            </a:r>
            <a:endParaRPr lang="en-US" sz="2000" dirty="0">
              <a:solidFill>
                <a:schemeClr val="tx2">
                  <a:lumMod val="75000"/>
                </a:schemeClr>
              </a:solidFill>
            </a:endParaRPr>
          </a:p>
          <a:p>
            <a:pPr marL="228600" indent="-228600">
              <a:spcAft>
                <a:spcPts val="600"/>
              </a:spcAft>
              <a:buFont typeface="Arial" pitchFamily="34" charset="0"/>
              <a:buChar char="•"/>
              <a:defRPr/>
            </a:pPr>
            <a:r>
              <a:rPr lang="en-US" sz="2000" dirty="0" smtClean="0">
                <a:solidFill>
                  <a:schemeClr val="tx2">
                    <a:lumMod val="75000"/>
                  </a:schemeClr>
                </a:solidFill>
              </a:rPr>
              <a:t>Program Statistics.</a:t>
            </a:r>
            <a:endParaRPr lang="en-US" sz="20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smtClean="0"/>
              <a:t>RPPR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14</a:t>
            </a:fld>
            <a:endParaRPr lang="en-US" dirty="0">
              <a:solidFill>
                <a:srgbClr val="9BBB59">
                  <a:shade val="75000"/>
                </a:srgbClr>
              </a:solidFill>
            </a:endParaRPr>
          </a:p>
        </p:txBody>
      </p:sp>
    </p:spTree>
    <p:extLst>
      <p:ext uri="{BB962C8B-B14F-4D97-AF65-F5344CB8AC3E}">
        <p14:creationId xmlns:p14="http://schemas.microsoft.com/office/powerpoint/2010/main" val="1126040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the Add Participating Departments and Programs screen."/>
          <p:cNvGrpSpPr/>
          <p:nvPr/>
        </p:nvGrpSpPr>
        <p:grpSpPr>
          <a:xfrm>
            <a:off x="4031463" y="263034"/>
            <a:ext cx="8104985" cy="5713659"/>
            <a:chOff x="4031463" y="263034"/>
            <a:chExt cx="8104985" cy="5713659"/>
          </a:xfrm>
        </p:grpSpPr>
        <p:pic>
          <p:nvPicPr>
            <p:cNvPr id="14" name="Picture 13" title="&quot;"/>
            <p:cNvPicPr>
              <a:picLocks noChangeAspect="1"/>
            </p:cNvPicPr>
            <p:nvPr/>
          </p:nvPicPr>
          <p:blipFill>
            <a:blip r:embed="rId2"/>
            <a:stretch>
              <a:fillRect/>
            </a:stretch>
          </p:blipFill>
          <p:spPr>
            <a:xfrm>
              <a:off x="4031463" y="685800"/>
              <a:ext cx="7786674" cy="5151789"/>
            </a:xfrm>
            <a:prstGeom prst="rect">
              <a:avLst/>
            </a:prstGeom>
          </p:spPr>
        </p:pic>
        <p:sp>
          <p:nvSpPr>
            <p:cNvPr id="11" name="Rounded Rectangular Callout 10"/>
            <p:cNvSpPr/>
            <p:nvPr/>
          </p:nvSpPr>
          <p:spPr>
            <a:xfrm>
              <a:off x="7433537" y="5150855"/>
              <a:ext cx="4384600" cy="825838"/>
            </a:xfrm>
            <a:prstGeom prst="wedgeRoundRectCallout">
              <a:avLst>
                <a:gd name="adj1" fmla="val -57445"/>
                <a:gd name="adj2" fmla="val -18439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If the program does not exist, you may create a new one from this screen.</a:t>
              </a:r>
              <a:endParaRPr lang="en-US" sz="2000" dirty="0">
                <a:solidFill>
                  <a:prstClr val="black"/>
                </a:solidFill>
                <a:latin typeface="Calibri" panose="020F0502020204030204" pitchFamily="34" charset="0"/>
              </a:endParaRPr>
            </a:p>
          </p:txBody>
        </p:sp>
        <p:sp>
          <p:nvSpPr>
            <p:cNvPr id="8" name="Rounded Rectangular Callout 7"/>
            <p:cNvSpPr/>
            <p:nvPr/>
          </p:nvSpPr>
          <p:spPr>
            <a:xfrm>
              <a:off x="7924800" y="263034"/>
              <a:ext cx="4211648" cy="1748180"/>
            </a:xfrm>
            <a:prstGeom prst="wedgeRoundRectCallout">
              <a:avLst>
                <a:gd name="adj1" fmla="val -76068"/>
                <a:gd name="adj2" fmla="val 428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Type ahead, </a:t>
              </a:r>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will bring up suggestions for existing Departments or Programs for your organization. Departments will specify their school when hovered over.</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45539" y="2107723"/>
            <a:ext cx="3543866" cy="3729866"/>
          </a:xfrm>
        </p:spPr>
        <p:txBody>
          <a:bodyPr/>
          <a:lstStyle/>
          <a:p>
            <a:pPr>
              <a:buClr>
                <a:schemeClr val="bg1"/>
              </a:buClr>
            </a:pPr>
            <a:r>
              <a:rPr lang="en-US" sz="2000" dirty="0" smtClean="0"/>
              <a:t>Utilize for New, Renewal or Revision RTDs.</a:t>
            </a:r>
          </a:p>
          <a:p>
            <a:pPr>
              <a:buClr>
                <a:schemeClr val="bg1"/>
              </a:buClr>
            </a:pPr>
            <a:r>
              <a:rPr lang="en-US" sz="2000" dirty="0" smtClean="0"/>
              <a:t>User may create a  </a:t>
            </a:r>
            <a:r>
              <a:rPr lang="en-US" sz="2000" dirty="0"/>
              <a:t>P</a:t>
            </a:r>
            <a:r>
              <a:rPr lang="en-US" sz="2000" dirty="0" smtClean="0"/>
              <a:t>rogram for the institution in </a:t>
            </a:r>
            <a:r>
              <a:rPr lang="en-US" sz="2000" dirty="0" err="1" smtClean="0"/>
              <a:t>xTRACT</a:t>
            </a:r>
            <a:r>
              <a:rPr lang="en-US" sz="2000" dirty="0" smtClean="0"/>
              <a:t>.</a:t>
            </a:r>
          </a:p>
          <a:p>
            <a:pPr>
              <a:buClr>
                <a:schemeClr val="bg1"/>
              </a:buClr>
            </a:pPr>
            <a:r>
              <a:rPr lang="en-US" sz="2000" dirty="0" err="1" smtClean="0"/>
              <a:t>xTRACT</a:t>
            </a:r>
            <a:r>
              <a:rPr lang="en-US" sz="2000" dirty="0" smtClean="0"/>
              <a:t> will pull Departments based on those in existence for the organization. </a:t>
            </a:r>
          </a:p>
        </p:txBody>
      </p:sp>
      <p:sp>
        <p:nvSpPr>
          <p:cNvPr id="2" name="Title 1"/>
          <p:cNvSpPr>
            <a:spLocks noGrp="1"/>
          </p:cNvSpPr>
          <p:nvPr>
            <p:ph type="title"/>
          </p:nvPr>
        </p:nvSpPr>
        <p:spPr>
          <a:xfrm>
            <a:off x="210986" y="500749"/>
            <a:ext cx="3612972" cy="1466335"/>
          </a:xfrm>
        </p:spPr>
        <p:txBody>
          <a:bodyPr/>
          <a:lstStyle/>
          <a:p>
            <a:r>
              <a:rPr lang="en-US" sz="3200" dirty="0" smtClean="0"/>
              <a:t>Modify RTD: Departments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15</a:t>
            </a:fld>
            <a:endParaRPr lang="en-US" dirty="0">
              <a:solidFill>
                <a:srgbClr val="9BBB59">
                  <a:shade val="75000"/>
                </a:srgbClr>
              </a:solidFill>
            </a:endParaRPr>
          </a:p>
        </p:txBody>
      </p:sp>
    </p:spTree>
    <p:extLst>
      <p:ext uri="{BB962C8B-B14F-4D97-AF65-F5344CB8AC3E}">
        <p14:creationId xmlns:p14="http://schemas.microsoft.com/office/powerpoint/2010/main" val="196477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Training Support and Summary screen.&#10;"/>
          <p:cNvGrpSpPr/>
          <p:nvPr/>
        </p:nvGrpSpPr>
        <p:grpSpPr>
          <a:xfrm>
            <a:off x="4023737" y="889322"/>
            <a:ext cx="7802126" cy="5206678"/>
            <a:chOff x="4023737" y="889322"/>
            <a:chExt cx="7802126" cy="5206678"/>
          </a:xfrm>
        </p:grpSpPr>
        <p:pic>
          <p:nvPicPr>
            <p:cNvPr id="6" name="Picture 5" title="&quot;"/>
            <p:cNvPicPr>
              <a:picLocks noChangeAspect="1"/>
            </p:cNvPicPr>
            <p:nvPr/>
          </p:nvPicPr>
          <p:blipFill>
            <a:blip r:embed="rId2"/>
            <a:stretch>
              <a:fillRect/>
            </a:stretch>
          </p:blipFill>
          <p:spPr>
            <a:xfrm>
              <a:off x="4023737" y="889322"/>
              <a:ext cx="7802126" cy="4719150"/>
            </a:xfrm>
            <a:prstGeom prst="rect">
              <a:avLst/>
            </a:prstGeom>
          </p:spPr>
        </p:pic>
        <p:sp>
          <p:nvSpPr>
            <p:cNvPr id="11" name="Rounded Rectangular Callout 10"/>
            <p:cNvSpPr/>
            <p:nvPr/>
          </p:nvSpPr>
          <p:spPr>
            <a:xfrm>
              <a:off x="6171827" y="4788692"/>
              <a:ext cx="3771243" cy="1307308"/>
            </a:xfrm>
            <a:prstGeom prst="wedgeRoundRectCallout">
              <a:avLst>
                <a:gd name="adj1" fmla="val -76342"/>
                <a:gd name="adj2" fmla="val -5898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Enter total and participating faculty manually; as some faculty may participate in multiple programs or departments. </a:t>
              </a:r>
              <a:endParaRPr lang="en-US" sz="2000" dirty="0">
                <a:solidFill>
                  <a:prstClr val="black"/>
                </a:solidFill>
                <a:latin typeface="Calibri" panose="020F0502020204030204" pitchFamily="34" charset="0"/>
              </a:endParaRPr>
            </a:p>
          </p:txBody>
        </p:sp>
        <p:sp>
          <p:nvSpPr>
            <p:cNvPr id="8" name="Rounded Rectangular Callout 7"/>
            <p:cNvSpPr/>
            <p:nvPr/>
          </p:nvSpPr>
          <p:spPr>
            <a:xfrm>
              <a:off x="7539590" y="889322"/>
              <a:ext cx="4144410" cy="1054588"/>
            </a:xfrm>
            <a:prstGeom prst="wedgeRoundRectCallout">
              <a:avLst>
                <a:gd name="adj1" fmla="val -81089"/>
                <a:gd name="adj2" fmla="val 1652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 Institutional Training Support that will include overlapping </a:t>
              </a:r>
              <a:r>
                <a:rPr lang="en-US" sz="2000" dirty="0" smtClean="0">
                  <a:solidFill>
                    <a:prstClr val="black"/>
                  </a:solidFill>
                  <a:latin typeface="Calibri" panose="020F0502020204030204" pitchFamily="34" charset="0"/>
                </a:rPr>
                <a:t>faculty.</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33856" y="2380372"/>
            <a:ext cx="3636335" cy="4027034"/>
          </a:xfrm>
        </p:spPr>
        <p:txBody>
          <a:bodyPr/>
          <a:lstStyle/>
          <a:p>
            <a:pPr>
              <a:buClr>
                <a:schemeClr val="bg1"/>
              </a:buClr>
            </a:pPr>
            <a:r>
              <a:rPr lang="en-US" sz="2000" dirty="0"/>
              <a:t>Utilize for New, Renewal or Revision RTDs</a:t>
            </a:r>
            <a:r>
              <a:rPr lang="en-US" sz="2000" dirty="0" smtClean="0"/>
              <a:t>.</a:t>
            </a:r>
          </a:p>
          <a:p>
            <a:pPr>
              <a:buClr>
                <a:schemeClr val="bg1"/>
              </a:buClr>
            </a:pPr>
            <a:r>
              <a:rPr lang="en-US" sz="2000" dirty="0"/>
              <a:t>C</a:t>
            </a:r>
            <a:r>
              <a:rPr lang="en-US" sz="2000" dirty="0" smtClean="0"/>
              <a:t>alculates </a:t>
            </a:r>
            <a:r>
              <a:rPr lang="en-US" sz="2000" dirty="0"/>
              <a:t>and displays summary data entered for Faculty Research Support and Institutional Training </a:t>
            </a:r>
            <a:r>
              <a:rPr lang="en-US" sz="2000" dirty="0" smtClean="0"/>
              <a:t>Grants.</a:t>
            </a:r>
            <a:endParaRPr lang="en-US" sz="2000" dirty="0"/>
          </a:p>
          <a:p>
            <a:pPr>
              <a:buClr>
                <a:schemeClr val="bg1"/>
              </a:buClr>
            </a:pPr>
            <a:r>
              <a:rPr lang="en-US" sz="2000" dirty="0"/>
              <a:t>Census Totals display for </a:t>
            </a:r>
            <a:r>
              <a:rPr lang="en-US" sz="2000" dirty="0" err="1"/>
              <a:t>Predocs</a:t>
            </a:r>
            <a:r>
              <a:rPr lang="en-US" sz="2000" dirty="0"/>
              <a:t> and Postdocs across  participating departments and </a:t>
            </a:r>
            <a:r>
              <a:rPr lang="en-US" sz="2000" dirty="0" smtClean="0"/>
              <a:t>programs.</a:t>
            </a:r>
          </a:p>
        </p:txBody>
      </p:sp>
      <p:sp>
        <p:nvSpPr>
          <p:cNvPr id="2" name="Title 1"/>
          <p:cNvSpPr>
            <a:spLocks noGrp="1"/>
          </p:cNvSpPr>
          <p:nvPr>
            <p:ph type="title"/>
          </p:nvPr>
        </p:nvSpPr>
        <p:spPr>
          <a:xfrm>
            <a:off x="233856" y="844982"/>
            <a:ext cx="3612972" cy="1482448"/>
          </a:xfrm>
        </p:spPr>
        <p:txBody>
          <a:bodyPr/>
          <a:lstStyle/>
          <a:p>
            <a:r>
              <a:rPr lang="en-US" sz="3200" dirty="0" smtClean="0"/>
              <a:t>Modify RTD: Training Support</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16</a:t>
            </a:fld>
            <a:endParaRPr lang="en-US" dirty="0">
              <a:solidFill>
                <a:srgbClr val="9BBB59">
                  <a:shade val="75000"/>
                </a:srgbClr>
              </a:solidFill>
            </a:endParaRPr>
          </a:p>
        </p:txBody>
      </p:sp>
    </p:spTree>
    <p:extLst>
      <p:ext uri="{BB962C8B-B14F-4D97-AF65-F5344CB8AC3E}">
        <p14:creationId xmlns:p14="http://schemas.microsoft.com/office/powerpoint/2010/main" val="272963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the Training Support screen. "/>
          <p:cNvGrpSpPr/>
          <p:nvPr/>
        </p:nvGrpSpPr>
        <p:grpSpPr>
          <a:xfrm>
            <a:off x="4320768" y="685800"/>
            <a:ext cx="7153000" cy="5585856"/>
            <a:chOff x="4320768" y="685800"/>
            <a:chExt cx="7153000" cy="5585856"/>
          </a:xfrm>
        </p:grpSpPr>
        <p:pic>
          <p:nvPicPr>
            <p:cNvPr id="7" name="Picture 6" title="&quot;"/>
            <p:cNvPicPr>
              <a:picLocks noChangeAspect="1"/>
            </p:cNvPicPr>
            <p:nvPr/>
          </p:nvPicPr>
          <p:blipFill>
            <a:blip r:embed="rId2"/>
            <a:stretch>
              <a:fillRect/>
            </a:stretch>
          </p:blipFill>
          <p:spPr>
            <a:xfrm>
              <a:off x="4320768" y="685800"/>
              <a:ext cx="6869273" cy="5585856"/>
            </a:xfrm>
            <a:prstGeom prst="rect">
              <a:avLst/>
            </a:prstGeom>
          </p:spPr>
        </p:pic>
        <p:sp>
          <p:nvSpPr>
            <p:cNvPr id="11" name="Rounded Rectangular Callout 10"/>
            <p:cNvSpPr/>
            <p:nvPr/>
          </p:nvSpPr>
          <p:spPr>
            <a:xfrm>
              <a:off x="7036800" y="3731740"/>
              <a:ext cx="4436968" cy="927391"/>
            </a:xfrm>
            <a:prstGeom prst="wedgeRoundRectCallout">
              <a:avLst>
                <a:gd name="adj1" fmla="val -80017"/>
                <a:gd name="adj2" fmla="val 17565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allow you to select from the faculty that you have added to the RTD. </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45538" y="2388975"/>
            <a:ext cx="3636335" cy="4027034"/>
          </a:xfrm>
        </p:spPr>
        <p:txBody>
          <a:bodyPr/>
          <a:lstStyle/>
          <a:p>
            <a:pPr>
              <a:buClr>
                <a:schemeClr val="bg1"/>
              </a:buClr>
            </a:pPr>
            <a:r>
              <a:rPr lang="en-US" sz="2000" dirty="0" smtClean="0"/>
              <a:t>Edit chosen Institution Training Support will allow you to:</a:t>
            </a:r>
          </a:p>
          <a:p>
            <a:pPr marL="342900" indent="-342900">
              <a:buClr>
                <a:schemeClr val="bg1"/>
              </a:buClr>
              <a:buFont typeface="Arial" panose="020B0604020202020204" pitchFamily="34" charset="0"/>
              <a:buChar char="•"/>
            </a:pPr>
            <a:r>
              <a:rPr lang="en-US" sz="2000" dirty="0" smtClean="0"/>
              <a:t>Enter the number of trainee positions under this Training Support</a:t>
            </a:r>
          </a:p>
          <a:p>
            <a:pPr marL="342900" indent="-342900">
              <a:buClr>
                <a:schemeClr val="bg1"/>
              </a:buClr>
              <a:buFont typeface="Arial" panose="020B0604020202020204" pitchFamily="34" charset="0"/>
              <a:buChar char="•"/>
            </a:pPr>
            <a:r>
              <a:rPr lang="en-US" sz="2000" dirty="0" smtClean="0"/>
              <a:t>Identify Overlapping Faculty                   </a:t>
            </a:r>
          </a:p>
        </p:txBody>
      </p:sp>
      <p:sp>
        <p:nvSpPr>
          <p:cNvPr id="2" name="Title 1"/>
          <p:cNvSpPr>
            <a:spLocks noGrp="1"/>
          </p:cNvSpPr>
          <p:nvPr>
            <p:ph type="title"/>
          </p:nvPr>
        </p:nvSpPr>
        <p:spPr>
          <a:xfrm>
            <a:off x="213837" y="873211"/>
            <a:ext cx="3612972" cy="1515764"/>
          </a:xfrm>
        </p:spPr>
        <p:txBody>
          <a:bodyPr/>
          <a:lstStyle/>
          <a:p>
            <a:r>
              <a:rPr lang="en-US" sz="3200" dirty="0" smtClean="0"/>
              <a:t>Modify RTD: Training Support </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17</a:t>
            </a:fld>
            <a:endParaRPr lang="en-US" dirty="0">
              <a:solidFill>
                <a:srgbClr val="9BBB59">
                  <a:shade val="75000"/>
                </a:srgbClr>
              </a:solidFill>
            </a:endParaRPr>
          </a:p>
        </p:txBody>
      </p:sp>
    </p:spTree>
    <p:extLst>
      <p:ext uri="{BB962C8B-B14F-4D97-AF65-F5344CB8AC3E}">
        <p14:creationId xmlns:p14="http://schemas.microsoft.com/office/powerpoint/2010/main" val="87162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Participating Faculty Members screen."/>
          <p:cNvGrpSpPr/>
          <p:nvPr/>
        </p:nvGrpSpPr>
        <p:grpSpPr>
          <a:xfrm>
            <a:off x="3875002" y="525463"/>
            <a:ext cx="8099596" cy="6116954"/>
            <a:chOff x="3875002" y="525463"/>
            <a:chExt cx="8099596" cy="6116954"/>
          </a:xfrm>
        </p:grpSpPr>
        <p:pic>
          <p:nvPicPr>
            <p:cNvPr id="7" name="Picture 6" title="&quot;"/>
            <p:cNvPicPr>
              <a:picLocks noChangeAspect="1"/>
            </p:cNvPicPr>
            <p:nvPr/>
          </p:nvPicPr>
          <p:blipFill>
            <a:blip r:embed="rId2"/>
            <a:stretch>
              <a:fillRect/>
            </a:stretch>
          </p:blipFill>
          <p:spPr>
            <a:xfrm>
              <a:off x="3875002" y="2647782"/>
              <a:ext cx="8099596" cy="3286389"/>
            </a:xfrm>
            <a:prstGeom prst="rect">
              <a:avLst/>
            </a:prstGeom>
          </p:spPr>
        </p:pic>
        <p:sp>
          <p:nvSpPr>
            <p:cNvPr id="10" name="Rounded Rectangular Callout 9"/>
            <p:cNvSpPr/>
            <p:nvPr/>
          </p:nvSpPr>
          <p:spPr>
            <a:xfrm>
              <a:off x="5603319" y="5587829"/>
              <a:ext cx="2946558" cy="1054588"/>
            </a:xfrm>
            <a:prstGeom prst="wedgeRoundRectCallout">
              <a:avLst>
                <a:gd name="adj1" fmla="val -61562"/>
                <a:gd name="adj2" fmla="val -433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You may also upload Participating </a:t>
              </a:r>
              <a:r>
                <a:rPr lang="en-US" sz="2000" dirty="0">
                  <a:solidFill>
                    <a:prstClr val="black"/>
                  </a:solidFill>
                  <a:latin typeface="Calibri" panose="020F0502020204030204" pitchFamily="34" charset="0"/>
                </a:rPr>
                <a:t>F</a:t>
              </a:r>
              <a:r>
                <a:rPr lang="en-US" sz="2000" dirty="0" smtClean="0">
                  <a:solidFill>
                    <a:prstClr val="black"/>
                  </a:solidFill>
                  <a:latin typeface="Calibri" panose="020F0502020204030204" pitchFamily="34" charset="0"/>
                </a:rPr>
                <a:t>aculty using tab-delimited file.</a:t>
              </a:r>
            </a:p>
          </p:txBody>
        </p:sp>
        <p:sp>
          <p:nvSpPr>
            <p:cNvPr id="8" name="Rounded Rectangular Callout 7"/>
            <p:cNvSpPr/>
            <p:nvPr/>
          </p:nvSpPr>
          <p:spPr>
            <a:xfrm>
              <a:off x="7947534" y="525463"/>
              <a:ext cx="4027064" cy="2245185"/>
            </a:xfrm>
            <a:prstGeom prst="wedgeRoundRectCallout">
              <a:avLst>
                <a:gd name="adj1" fmla="val 20879"/>
                <a:gd name="adj2" fmla="val 10797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Edit will allow you to update:</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Faculty Member Data</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Faculty Degree </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Other Sources of Support</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Mentoring Record</a:t>
              </a:r>
            </a:p>
            <a:p>
              <a:r>
                <a:rPr lang="en-US" dirty="0" smtClean="0">
                  <a:solidFill>
                    <a:prstClr val="black"/>
                  </a:solidFill>
                  <a:latin typeface="Calibri" panose="020F0502020204030204" pitchFamily="34" charset="0"/>
                </a:rPr>
                <a:t>System will populate Degree Data from PPF, and NIH Research Support data.</a:t>
              </a:r>
              <a:endParaRPr lang="en-US" dirty="0">
                <a:solidFill>
                  <a:prstClr val="black"/>
                </a:solidFill>
                <a:latin typeface="Calibri" panose="020F0502020204030204" pitchFamily="34" charset="0"/>
              </a:endParaRPr>
            </a:p>
          </p:txBody>
        </p:sp>
        <p:sp>
          <p:nvSpPr>
            <p:cNvPr id="11" name="Rounded Rectangular Callout 10"/>
            <p:cNvSpPr/>
            <p:nvPr/>
          </p:nvSpPr>
          <p:spPr>
            <a:xfrm>
              <a:off x="4305859" y="1524000"/>
              <a:ext cx="2185557" cy="888040"/>
            </a:xfrm>
            <a:prstGeom prst="wedgeRoundRectCallout">
              <a:avLst>
                <a:gd name="adj1" fmla="val -40679"/>
                <a:gd name="adj2" fmla="val 13217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Add Faculty opens up the </a:t>
              </a:r>
              <a:r>
                <a:rPr lang="en-US" sz="2000" dirty="0">
                  <a:solidFill>
                    <a:prstClr val="black"/>
                  </a:solidFill>
                  <a:latin typeface="Calibri" panose="020F0502020204030204" pitchFamily="34" charset="0"/>
                </a:rPr>
                <a:t>Search for Faculty </a:t>
              </a:r>
              <a:r>
                <a:rPr lang="en-US" sz="2000" dirty="0" smtClean="0">
                  <a:solidFill>
                    <a:prstClr val="black"/>
                  </a:solidFill>
                  <a:latin typeface="Calibri" panose="020F0502020204030204" pitchFamily="34" charset="0"/>
                </a:rPr>
                <a:t>screen.</a:t>
              </a:r>
            </a:p>
          </p:txBody>
        </p:sp>
      </p:grpSp>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Utilize for New, Renewal or Revision RTDs.</a:t>
            </a:r>
          </a:p>
          <a:p>
            <a:pPr>
              <a:buClr>
                <a:schemeClr val="bg1"/>
              </a:buClr>
            </a:pPr>
            <a:r>
              <a:rPr lang="en-US" sz="2000" dirty="0" smtClean="0"/>
              <a:t>To add a Faculty member, they must have an eRA Commons ID, or an </a:t>
            </a:r>
            <a:r>
              <a:rPr lang="en-US" sz="2000" dirty="0" err="1" smtClean="0"/>
              <a:t>xTRACT</a:t>
            </a:r>
            <a:r>
              <a:rPr lang="en-US" sz="2000" dirty="0" smtClean="0"/>
              <a:t> Profile.</a:t>
            </a:r>
          </a:p>
          <a:p>
            <a:pPr>
              <a:buClr>
                <a:schemeClr val="bg1"/>
              </a:buClr>
            </a:pPr>
            <a:r>
              <a:rPr lang="en-US" sz="2000" dirty="0" smtClean="0"/>
              <a:t>If the faculty member does not have an </a:t>
            </a:r>
            <a:r>
              <a:rPr lang="en-US" sz="2000" dirty="0" err="1" smtClean="0"/>
              <a:t>xTRACT</a:t>
            </a:r>
            <a:r>
              <a:rPr lang="en-US" sz="2000" dirty="0" smtClean="0"/>
              <a:t> Profile, you will have the option to create one after you’ve performed a search.</a:t>
            </a:r>
          </a:p>
        </p:txBody>
      </p:sp>
      <p:sp>
        <p:nvSpPr>
          <p:cNvPr id="2" name="Title 1"/>
          <p:cNvSpPr>
            <a:spLocks noGrp="1"/>
          </p:cNvSpPr>
          <p:nvPr>
            <p:ph type="title"/>
          </p:nvPr>
        </p:nvSpPr>
        <p:spPr>
          <a:xfrm>
            <a:off x="209979" y="947347"/>
            <a:ext cx="3612972" cy="1512247"/>
          </a:xfrm>
        </p:spPr>
        <p:txBody>
          <a:bodyPr/>
          <a:lstStyle/>
          <a:p>
            <a:r>
              <a:rPr lang="en-US" sz="3200" dirty="0" smtClean="0"/>
              <a:t>Modify RTD: Participating Faculty</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18</a:t>
            </a:fld>
            <a:endParaRPr lang="en-US" dirty="0">
              <a:solidFill>
                <a:srgbClr val="9BBB59">
                  <a:shade val="75000"/>
                </a:srgbClr>
              </a:solidFill>
            </a:endParaRPr>
          </a:p>
        </p:txBody>
      </p:sp>
    </p:spTree>
    <p:extLst>
      <p:ext uri="{BB962C8B-B14F-4D97-AF65-F5344CB8AC3E}">
        <p14:creationId xmlns:p14="http://schemas.microsoft.com/office/powerpoint/2010/main" val="86488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Participating Students screen"/>
          <p:cNvGrpSpPr/>
          <p:nvPr/>
        </p:nvGrpSpPr>
        <p:grpSpPr>
          <a:xfrm>
            <a:off x="3862805" y="767302"/>
            <a:ext cx="8094087" cy="5400824"/>
            <a:chOff x="3862805" y="767302"/>
            <a:chExt cx="8094087" cy="5400824"/>
          </a:xfrm>
        </p:grpSpPr>
        <p:pic>
          <p:nvPicPr>
            <p:cNvPr id="9" name="Picture 8" title="&quot;"/>
            <p:cNvPicPr>
              <a:picLocks noChangeAspect="1"/>
            </p:cNvPicPr>
            <p:nvPr/>
          </p:nvPicPr>
          <p:blipFill>
            <a:blip r:embed="rId2"/>
            <a:stretch>
              <a:fillRect/>
            </a:stretch>
          </p:blipFill>
          <p:spPr>
            <a:xfrm>
              <a:off x="3862805" y="2310853"/>
              <a:ext cx="8094087" cy="2620276"/>
            </a:xfrm>
            <a:prstGeom prst="rect">
              <a:avLst/>
            </a:prstGeom>
          </p:spPr>
        </p:pic>
        <p:sp>
          <p:nvSpPr>
            <p:cNvPr id="21" name="Rounded Rectangular Callout 20"/>
            <p:cNvSpPr/>
            <p:nvPr/>
          </p:nvSpPr>
          <p:spPr>
            <a:xfrm>
              <a:off x="9473514" y="4810891"/>
              <a:ext cx="2408785" cy="1081267"/>
            </a:xfrm>
            <a:prstGeom prst="wedgeRoundRectCallout">
              <a:avLst>
                <a:gd name="adj1" fmla="val 8757"/>
                <a:gd name="adj2" fmla="val -1076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Edit will open the Participating Student Screen.</a:t>
              </a:r>
              <a:endParaRPr lang="en-US" sz="2000" dirty="0">
                <a:solidFill>
                  <a:prstClr val="black"/>
                </a:solidFill>
                <a:latin typeface="Calibri" panose="020F0502020204030204" pitchFamily="34" charset="0"/>
              </a:endParaRPr>
            </a:p>
          </p:txBody>
        </p:sp>
        <p:sp>
          <p:nvSpPr>
            <p:cNvPr id="8" name="Rounded Rectangular Callout 7"/>
            <p:cNvSpPr/>
            <p:nvPr/>
          </p:nvSpPr>
          <p:spPr>
            <a:xfrm>
              <a:off x="5585711" y="5086859"/>
              <a:ext cx="2939669" cy="1081267"/>
            </a:xfrm>
            <a:prstGeom prst="wedgeRoundRectCallout">
              <a:avLst>
                <a:gd name="adj1" fmla="val -50652"/>
                <a:gd name="adj2" fmla="val -8402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a:t>
              </a:r>
              <a:r>
                <a:rPr lang="en-US" sz="2000" dirty="0" smtClean="0">
                  <a:solidFill>
                    <a:prstClr val="black"/>
                  </a:solidFill>
                  <a:latin typeface="Calibri" panose="020F0502020204030204" pitchFamily="34" charset="0"/>
                </a:rPr>
                <a:t>Participating Students using a tab-delimited </a:t>
              </a:r>
              <a:r>
                <a:rPr lang="en-US" sz="2000" dirty="0">
                  <a:solidFill>
                    <a:prstClr val="black"/>
                  </a:solidFill>
                  <a:latin typeface="Calibri" panose="020F0502020204030204" pitchFamily="34" charset="0"/>
                </a:rPr>
                <a:t>file.</a:t>
              </a:r>
            </a:p>
          </p:txBody>
        </p:sp>
        <p:sp>
          <p:nvSpPr>
            <p:cNvPr id="10" name="Rounded Rectangular Callout 9"/>
            <p:cNvSpPr/>
            <p:nvPr/>
          </p:nvSpPr>
          <p:spPr>
            <a:xfrm>
              <a:off x="5803319" y="767302"/>
              <a:ext cx="5045913" cy="1590595"/>
            </a:xfrm>
            <a:prstGeom prst="wedgeRoundRectCallout">
              <a:avLst>
                <a:gd name="adj1" fmla="val -67231"/>
                <a:gd name="adj2" fmla="val 10641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Add Student button will open the S</a:t>
              </a:r>
              <a:r>
                <a:rPr lang="en-US" sz="2000" dirty="0">
                  <a:solidFill>
                    <a:prstClr val="black"/>
                  </a:solidFill>
                  <a:latin typeface="Calibri" panose="020F0502020204030204" pitchFamily="34" charset="0"/>
                </a:rPr>
                <a:t>earch for Student screen. </a:t>
              </a:r>
              <a:endParaRPr lang="en-US" sz="2000" dirty="0" smtClean="0">
                <a:solidFill>
                  <a:prstClr val="black"/>
                </a:solidFill>
                <a:latin typeface="Calibri" panose="020F0502020204030204" pitchFamily="34" charset="0"/>
              </a:endParaRPr>
            </a:p>
            <a:p>
              <a:r>
                <a:rPr lang="en-US" sz="2000" dirty="0" smtClean="0">
                  <a:solidFill>
                    <a:prstClr val="black"/>
                  </a:solidFill>
                  <a:latin typeface="Calibri" panose="020F0502020204030204" pitchFamily="34" charset="0"/>
                </a:rPr>
                <a:t>If </a:t>
              </a:r>
              <a:r>
                <a:rPr lang="en-US" sz="2000" dirty="0">
                  <a:solidFill>
                    <a:prstClr val="black"/>
                  </a:solidFill>
                  <a:latin typeface="Calibri" panose="020F0502020204030204" pitchFamily="34" charset="0"/>
                </a:rPr>
                <a:t>the Student does not have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Profile, you will have the option to create one after you’ve performed a search</a:t>
              </a:r>
              <a:r>
                <a:rPr lang="en-US" sz="2000" dirty="0" smtClean="0">
                  <a:solidFill>
                    <a:prstClr val="black"/>
                  </a:solidFill>
                  <a:latin typeface="Calibri" panose="020F0502020204030204" pitchFamily="34" charset="0"/>
                </a:rPr>
                <a:t>.</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Utilize </a:t>
            </a:r>
            <a:r>
              <a:rPr lang="en-US" sz="2000" dirty="0" smtClean="0"/>
              <a:t>for: </a:t>
            </a:r>
          </a:p>
          <a:p>
            <a:pPr marL="342900" indent="-342900">
              <a:spcBef>
                <a:spcPts val="0"/>
              </a:spcBef>
              <a:spcAft>
                <a:spcPts val="0"/>
              </a:spcAft>
              <a:buClr>
                <a:schemeClr val="bg1"/>
              </a:buClr>
              <a:buFont typeface="Arial" panose="020B0604020202020204" pitchFamily="34" charset="0"/>
              <a:buChar char="•"/>
            </a:pPr>
            <a:r>
              <a:rPr lang="en-US" sz="2000" dirty="0" smtClean="0"/>
              <a:t>New Applications</a:t>
            </a:r>
          </a:p>
          <a:p>
            <a:pPr marL="342900" indent="-342900">
              <a:spcBef>
                <a:spcPts val="0"/>
              </a:spcBef>
              <a:spcAft>
                <a:spcPts val="0"/>
              </a:spcAft>
              <a:buClr>
                <a:schemeClr val="bg1"/>
              </a:buClr>
              <a:buFont typeface="Arial" panose="020B0604020202020204" pitchFamily="34" charset="0"/>
              <a:buChar char="•"/>
            </a:pPr>
            <a:r>
              <a:rPr lang="en-US" sz="2000" dirty="0" err="1" smtClean="0"/>
              <a:t>Predoctoral</a:t>
            </a:r>
            <a:r>
              <a:rPr lang="en-US" sz="2000" dirty="0" smtClean="0"/>
              <a:t> </a:t>
            </a:r>
            <a:r>
              <a:rPr lang="en-US" sz="2000" dirty="0"/>
              <a:t>Renewal/Revision Applications requesting an expansion to postdoctoral </a:t>
            </a:r>
            <a:r>
              <a:rPr lang="en-US" sz="2000" dirty="0" smtClean="0"/>
              <a:t>support</a:t>
            </a:r>
          </a:p>
          <a:p>
            <a:pPr marL="342900" indent="-342900">
              <a:spcBef>
                <a:spcPts val="0"/>
              </a:spcBef>
              <a:spcAft>
                <a:spcPts val="0"/>
              </a:spcAft>
              <a:buClr>
                <a:schemeClr val="bg1"/>
              </a:buClr>
              <a:buFont typeface="Arial" panose="020B0604020202020204" pitchFamily="34" charset="0"/>
              <a:buChar char="•"/>
            </a:pPr>
            <a:r>
              <a:rPr lang="en-US" sz="2000" dirty="0" smtClean="0"/>
              <a:t>Postdoctoral </a:t>
            </a:r>
            <a:r>
              <a:rPr lang="en-US" sz="2000" dirty="0"/>
              <a:t>Renewal/Revision Applications requesting an expansion to </a:t>
            </a:r>
            <a:r>
              <a:rPr lang="en-US" sz="2000" dirty="0" err="1"/>
              <a:t>predoctoral</a:t>
            </a:r>
            <a:r>
              <a:rPr lang="en-US" sz="2000" dirty="0"/>
              <a:t> </a:t>
            </a:r>
            <a:r>
              <a:rPr lang="en-US" sz="2000" dirty="0" smtClean="0"/>
              <a:t>support</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16881" y="832018"/>
            <a:ext cx="3612972" cy="1484689"/>
          </a:xfrm>
        </p:spPr>
        <p:txBody>
          <a:bodyPr/>
          <a:lstStyle/>
          <a:p>
            <a:r>
              <a:rPr lang="en-US" sz="3200" dirty="0" smtClean="0"/>
              <a:t>Modify RTD: Participating Students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19</a:t>
            </a:fld>
            <a:endParaRPr lang="en-US" dirty="0">
              <a:solidFill>
                <a:srgbClr val="9BBB59">
                  <a:shade val="75000"/>
                </a:srgbClr>
              </a:solidFill>
            </a:endParaRPr>
          </a:p>
        </p:txBody>
      </p:sp>
    </p:spTree>
    <p:extLst>
      <p:ext uri="{BB962C8B-B14F-4D97-AF65-F5344CB8AC3E}">
        <p14:creationId xmlns:p14="http://schemas.microsoft.com/office/powerpoint/2010/main" val="2347212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40027"/>
            <a:ext cx="11430000" cy="3693319"/>
          </a:xfrm>
          <a:prstGeom prst="rect">
            <a:avLst/>
          </a:prstGeom>
        </p:spPr>
        <p:txBody>
          <a:bodyPr wrap="square">
            <a:spAutoFit/>
          </a:bodyPr>
          <a:lstStyle/>
          <a:p>
            <a:pPr>
              <a:defRPr/>
            </a:pPr>
            <a:r>
              <a:rPr lang="en-US" dirty="0" smtClean="0">
                <a:solidFill>
                  <a:schemeClr val="tx2">
                    <a:lumMod val="75000"/>
                  </a:schemeClr>
                </a:solidFill>
              </a:rPr>
              <a:t>The </a:t>
            </a:r>
            <a:r>
              <a:rPr lang="en-US" dirty="0">
                <a:solidFill>
                  <a:schemeClr val="tx2">
                    <a:lumMod val="75000"/>
                  </a:schemeClr>
                </a:solidFill>
              </a:rPr>
              <a:t>Extramural Trainee Reporting And Career Tracking </a:t>
            </a:r>
            <a:r>
              <a:rPr lang="en-US" dirty="0" smtClean="0">
                <a:solidFill>
                  <a:schemeClr val="tx2">
                    <a:lumMod val="75000"/>
                  </a:schemeClr>
                </a:solidFill>
              </a:rPr>
              <a:t>(</a:t>
            </a:r>
            <a:r>
              <a:rPr lang="en-US" dirty="0" err="1" smtClean="0">
                <a:solidFill>
                  <a:schemeClr val="tx2">
                    <a:lumMod val="75000"/>
                  </a:schemeClr>
                </a:solidFill>
              </a:rPr>
              <a:t>xTRACT</a:t>
            </a:r>
            <a:r>
              <a:rPr lang="en-US" dirty="0" smtClean="0">
                <a:solidFill>
                  <a:schemeClr val="tx2">
                    <a:lumMod val="75000"/>
                  </a:schemeClr>
                </a:solidFill>
              </a:rPr>
              <a:t>) </a:t>
            </a:r>
            <a:r>
              <a:rPr lang="en-US" dirty="0">
                <a:solidFill>
                  <a:schemeClr val="tx2">
                    <a:lumMod val="75000"/>
                  </a:schemeClr>
                </a:solidFill>
              </a:rPr>
              <a:t>system is a </a:t>
            </a:r>
            <a:r>
              <a:rPr lang="en-US" dirty="0" smtClean="0">
                <a:solidFill>
                  <a:schemeClr val="tx2">
                    <a:lumMod val="75000"/>
                  </a:schemeClr>
                </a:solidFill>
              </a:rPr>
              <a:t>module </a:t>
            </a:r>
            <a:r>
              <a:rPr lang="en-US" dirty="0">
                <a:solidFill>
                  <a:schemeClr val="tx2">
                    <a:lumMod val="75000"/>
                  </a:schemeClr>
                </a:solidFill>
              </a:rPr>
              <a:t>in the eRA Commons that allows applicants, grantees, and assistants to create </a:t>
            </a:r>
            <a:r>
              <a:rPr lang="en-US" dirty="0" smtClean="0">
                <a:solidFill>
                  <a:schemeClr val="tx2">
                    <a:lumMod val="75000"/>
                  </a:schemeClr>
                </a:solidFill>
              </a:rPr>
              <a:t>Research Training Data (RTD) </a:t>
            </a:r>
            <a:r>
              <a:rPr lang="en-US" dirty="0">
                <a:solidFill>
                  <a:schemeClr val="tx2">
                    <a:lumMod val="75000"/>
                  </a:schemeClr>
                </a:solidFill>
              </a:rPr>
              <a:t>tables </a:t>
            </a:r>
            <a:r>
              <a:rPr lang="en-US" dirty="0" smtClean="0">
                <a:solidFill>
                  <a:schemeClr val="tx2">
                    <a:lumMod val="75000"/>
                  </a:schemeClr>
                </a:solidFill>
              </a:rPr>
              <a:t>for NIH </a:t>
            </a:r>
            <a:r>
              <a:rPr lang="en-US" dirty="0">
                <a:solidFill>
                  <a:schemeClr val="tx2">
                    <a:lumMod val="75000"/>
                  </a:schemeClr>
                </a:solidFill>
              </a:rPr>
              <a:t>progress reports and institutional training grant applications.  </a:t>
            </a:r>
            <a:endParaRPr lang="en-US" dirty="0" smtClean="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a:defRPr/>
            </a:pPr>
            <a:r>
              <a:rPr lang="en-US" dirty="0" smtClean="0">
                <a:solidFill>
                  <a:schemeClr val="tx2">
                    <a:lumMod val="75000"/>
                  </a:schemeClr>
                </a:solidFill>
              </a:rPr>
              <a:t>Because </a:t>
            </a:r>
            <a:r>
              <a:rPr lang="en-US" dirty="0" err="1" smtClean="0">
                <a:solidFill>
                  <a:schemeClr val="tx2">
                    <a:lumMod val="75000"/>
                  </a:schemeClr>
                </a:solidFill>
              </a:rPr>
              <a:t>xTRACT</a:t>
            </a:r>
            <a:r>
              <a:rPr lang="en-US" dirty="0" smtClean="0">
                <a:solidFill>
                  <a:schemeClr val="tx2">
                    <a:lumMod val="75000"/>
                  </a:schemeClr>
                </a:solidFill>
              </a:rPr>
              <a:t> </a:t>
            </a:r>
            <a:r>
              <a:rPr lang="en-US" dirty="0">
                <a:solidFill>
                  <a:schemeClr val="tx2">
                    <a:lumMod val="75000"/>
                  </a:schemeClr>
                </a:solidFill>
              </a:rPr>
              <a:t>is integrated with eRA Commons, some training data will be prepopulated in the system, including trainee names, selected characteristics, institutions, grant numbers, and subsequent NIH and other HHS </a:t>
            </a:r>
            <a:r>
              <a:rPr lang="en-US" dirty="0" smtClean="0">
                <a:solidFill>
                  <a:schemeClr val="tx2">
                    <a:lumMod val="75000"/>
                  </a:schemeClr>
                </a:solidFill>
              </a:rPr>
              <a:t>awards.</a:t>
            </a:r>
          </a:p>
          <a:p>
            <a:pPr marL="228600" indent="-228600">
              <a:buFont typeface="Arial" pitchFamily="34" charset="0"/>
              <a:buChar char="•"/>
              <a:defRPr/>
            </a:pPr>
            <a:endParaRPr lang="en-US" dirty="0">
              <a:solidFill>
                <a:schemeClr val="tx2">
                  <a:lumMod val="75000"/>
                </a:schemeClr>
              </a:solidFill>
            </a:endParaRPr>
          </a:p>
          <a:p>
            <a:pPr>
              <a:defRPr/>
            </a:pPr>
            <a:r>
              <a:rPr lang="en-US" dirty="0" smtClean="0">
                <a:solidFill>
                  <a:schemeClr val="tx2">
                    <a:lumMod val="75000"/>
                  </a:schemeClr>
                </a:solidFill>
              </a:rPr>
              <a:t>In addition, </a:t>
            </a:r>
            <a:r>
              <a:rPr lang="en-US" dirty="0" err="1" smtClean="0">
                <a:solidFill>
                  <a:schemeClr val="tx2">
                    <a:lumMod val="75000"/>
                  </a:schemeClr>
                </a:solidFill>
              </a:rPr>
              <a:t>xTRACT</a:t>
            </a:r>
            <a:r>
              <a:rPr lang="en-US" dirty="0" smtClean="0">
                <a:solidFill>
                  <a:schemeClr val="tx2">
                    <a:lumMod val="75000"/>
                  </a:schemeClr>
                </a:solidFill>
              </a:rPr>
              <a:t> allows institutions to create profiles for participating faculty that do not require access to eRA Commons, create institutional programs, and non-NIH funding sources; which can be retrieved for future use.</a:t>
            </a: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is </a:t>
            </a:r>
            <a:r>
              <a:rPr lang="en-US" dirty="0" err="1" smtClean="0"/>
              <a:t>xTRACT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a:t>
            </a:fld>
            <a:endParaRPr lang="en-US" dirty="0">
              <a:solidFill>
                <a:srgbClr val="9BBB59">
                  <a:shade val="75000"/>
                </a:srgbClr>
              </a:solidFill>
            </a:endParaRPr>
          </a:p>
        </p:txBody>
      </p:sp>
    </p:spTree>
    <p:extLst>
      <p:ext uri="{BB962C8B-B14F-4D97-AF65-F5344CB8AC3E}">
        <p14:creationId xmlns:p14="http://schemas.microsoft.com/office/powerpoint/2010/main" val="374679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dit Participating Student Screen."/>
          <p:cNvGrpSpPr/>
          <p:nvPr/>
        </p:nvGrpSpPr>
        <p:grpSpPr>
          <a:xfrm>
            <a:off x="3888617" y="1401368"/>
            <a:ext cx="8072364" cy="4491126"/>
            <a:chOff x="3888617" y="1401368"/>
            <a:chExt cx="8072364" cy="4491126"/>
          </a:xfrm>
        </p:grpSpPr>
        <p:pic>
          <p:nvPicPr>
            <p:cNvPr id="11" name="Picture 10" title="&quot;"/>
            <p:cNvPicPr>
              <a:picLocks noChangeAspect="1"/>
            </p:cNvPicPr>
            <p:nvPr/>
          </p:nvPicPr>
          <p:blipFill>
            <a:blip r:embed="rId2"/>
            <a:stretch>
              <a:fillRect/>
            </a:stretch>
          </p:blipFill>
          <p:spPr>
            <a:xfrm>
              <a:off x="3888617" y="1491049"/>
              <a:ext cx="8072364" cy="3930697"/>
            </a:xfrm>
            <a:prstGeom prst="rect">
              <a:avLst/>
            </a:prstGeom>
          </p:spPr>
        </p:pic>
        <p:sp>
          <p:nvSpPr>
            <p:cNvPr id="15" name="Rounded Rectangular Callout 14"/>
            <p:cNvSpPr/>
            <p:nvPr/>
          </p:nvSpPr>
          <p:spPr>
            <a:xfrm>
              <a:off x="6577912" y="4811227"/>
              <a:ext cx="3175688" cy="1081267"/>
            </a:xfrm>
            <a:prstGeom prst="wedgeRoundRectCallout">
              <a:avLst>
                <a:gd name="adj1" fmla="val -58219"/>
                <a:gd name="adj2" fmla="val -512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Subsequent Grants and Post-Training Data will pre-populate when available.</a:t>
              </a:r>
              <a:endParaRPr lang="en-US" sz="2000" dirty="0">
                <a:solidFill>
                  <a:prstClr val="black"/>
                </a:solidFill>
                <a:latin typeface="Calibri" panose="020F0502020204030204" pitchFamily="34" charset="0"/>
              </a:endParaRPr>
            </a:p>
          </p:txBody>
        </p:sp>
        <p:sp>
          <p:nvSpPr>
            <p:cNvPr id="8" name="Rounded Rectangular Callout 7"/>
            <p:cNvSpPr/>
            <p:nvPr/>
          </p:nvSpPr>
          <p:spPr>
            <a:xfrm>
              <a:off x="8435544" y="1401368"/>
              <a:ext cx="2939669" cy="1081267"/>
            </a:xfrm>
            <a:prstGeom prst="wedgeRoundRectCallout">
              <a:avLst>
                <a:gd name="adj1" fmla="val -37762"/>
                <a:gd name="adj2" fmla="val 988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Degrees will populate from the PPF when available.</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smtClean="0"/>
              <a:t>You may update:</a:t>
            </a:r>
          </a:p>
          <a:p>
            <a:pPr marL="342900" indent="-342900">
              <a:spcBef>
                <a:spcPts val="0"/>
              </a:spcBef>
              <a:spcAft>
                <a:spcPts val="0"/>
              </a:spcAft>
              <a:buClr>
                <a:schemeClr val="bg1"/>
              </a:buClr>
              <a:buFont typeface="Arial" panose="020B0604020202020204" pitchFamily="34" charset="0"/>
              <a:buChar char="•"/>
            </a:pPr>
            <a:r>
              <a:rPr lang="en-US" sz="2000" dirty="0" smtClean="0"/>
              <a:t>In Training Data</a:t>
            </a:r>
          </a:p>
          <a:p>
            <a:pPr marL="342900" indent="-342900">
              <a:spcBef>
                <a:spcPts val="0"/>
              </a:spcBef>
              <a:spcAft>
                <a:spcPts val="0"/>
              </a:spcAft>
              <a:buClr>
                <a:schemeClr val="bg1"/>
              </a:buClr>
              <a:buFont typeface="Arial" panose="020B0604020202020204" pitchFamily="34" charset="0"/>
              <a:buChar char="•"/>
            </a:pPr>
            <a:r>
              <a:rPr lang="en-US" sz="2000" dirty="0" smtClean="0"/>
              <a:t>Faculty Members</a:t>
            </a:r>
          </a:p>
          <a:p>
            <a:pPr marL="342900" indent="-342900">
              <a:spcBef>
                <a:spcPts val="0"/>
              </a:spcBef>
              <a:spcAft>
                <a:spcPts val="0"/>
              </a:spcAft>
              <a:buClr>
                <a:schemeClr val="bg1"/>
              </a:buClr>
              <a:buFont typeface="Arial" panose="020B0604020202020204" pitchFamily="34" charset="0"/>
              <a:buChar char="•"/>
            </a:pPr>
            <a:r>
              <a:rPr lang="en-US" sz="2000" dirty="0" smtClean="0"/>
              <a:t>Degrees</a:t>
            </a:r>
          </a:p>
          <a:p>
            <a:pPr marL="342900" indent="-342900">
              <a:spcBef>
                <a:spcPts val="0"/>
              </a:spcBef>
              <a:spcAft>
                <a:spcPts val="0"/>
              </a:spcAft>
              <a:buClr>
                <a:schemeClr val="bg1"/>
              </a:buClr>
              <a:buFont typeface="Arial" panose="020B0604020202020204" pitchFamily="34" charset="0"/>
              <a:buChar char="•"/>
            </a:pPr>
            <a:r>
              <a:rPr lang="en-US" sz="2000" dirty="0" smtClean="0"/>
              <a:t>Post-Training Positions</a:t>
            </a:r>
          </a:p>
          <a:p>
            <a:pPr marL="342900" indent="-342900">
              <a:spcBef>
                <a:spcPts val="0"/>
              </a:spcBef>
              <a:spcAft>
                <a:spcPts val="0"/>
              </a:spcAft>
              <a:buClr>
                <a:schemeClr val="bg1"/>
              </a:buClr>
              <a:buFont typeface="Arial" panose="020B0604020202020204" pitchFamily="34" charset="0"/>
              <a:buChar char="•"/>
            </a:pPr>
            <a:r>
              <a:rPr lang="en-US" sz="2000" dirty="0" smtClean="0"/>
              <a:t>Subsequent Grants</a:t>
            </a:r>
          </a:p>
          <a:p>
            <a:pPr marL="342900" indent="-342900">
              <a:spcBef>
                <a:spcPts val="0"/>
              </a:spcBef>
              <a:spcAft>
                <a:spcPts val="0"/>
              </a:spcAft>
              <a:buClr>
                <a:schemeClr val="bg1"/>
              </a:buClr>
              <a:buFont typeface="Arial" panose="020B0604020202020204" pitchFamily="34" charset="0"/>
              <a:buChar char="•"/>
            </a:pPr>
            <a:r>
              <a:rPr lang="en-US" sz="2000" dirty="0" smtClean="0"/>
              <a:t>Publications</a:t>
            </a:r>
          </a:p>
          <a:p>
            <a:pPr>
              <a:buClr>
                <a:schemeClr val="bg1"/>
              </a:buClr>
            </a:pPr>
            <a:endParaRPr lang="en-US" sz="2000" dirty="0" smtClean="0"/>
          </a:p>
          <a:p>
            <a:pPr>
              <a:buClr>
                <a:schemeClr val="bg1"/>
              </a:buClr>
            </a:pP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16881" y="832018"/>
            <a:ext cx="3612972" cy="1484689"/>
          </a:xfrm>
        </p:spPr>
        <p:txBody>
          <a:bodyPr/>
          <a:lstStyle/>
          <a:p>
            <a:r>
              <a:rPr lang="en-US" sz="3200" dirty="0" smtClean="0"/>
              <a:t>Modify RTD: Participating Students cont.</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20</a:t>
            </a:fld>
            <a:endParaRPr lang="en-US" dirty="0">
              <a:solidFill>
                <a:srgbClr val="9BBB59">
                  <a:shade val="75000"/>
                </a:srgbClr>
              </a:solidFill>
            </a:endParaRPr>
          </a:p>
        </p:txBody>
      </p:sp>
    </p:spTree>
    <p:extLst>
      <p:ext uri="{BB962C8B-B14F-4D97-AF65-F5344CB8AC3E}">
        <p14:creationId xmlns:p14="http://schemas.microsoft.com/office/powerpoint/2010/main" val="123878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Predoctoral Applicant and Entrant Counts and Characteristics screen. User may update: Counts for Department or Program&#10;and &#10;Characteristics for:&#10;GPA&#10;Research Experience&#10;Prior Insitutions&#10;Diveristy"/>
          <p:cNvPicPr>
            <a:picLocks noChangeAspect="1"/>
          </p:cNvPicPr>
          <p:nvPr/>
        </p:nvPicPr>
        <p:blipFill>
          <a:blip r:embed="rId2"/>
          <a:stretch>
            <a:fillRect/>
          </a:stretch>
        </p:blipFill>
        <p:spPr>
          <a:xfrm>
            <a:off x="6179467" y="1609314"/>
            <a:ext cx="5743242" cy="48850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descr="Screenshot of Applicants and Entrants screen"/>
          <p:cNvGrpSpPr/>
          <p:nvPr/>
        </p:nvGrpSpPr>
        <p:grpSpPr>
          <a:xfrm>
            <a:off x="3491079" y="339953"/>
            <a:ext cx="8375210" cy="2862731"/>
            <a:chOff x="3491079" y="339953"/>
            <a:chExt cx="8375210" cy="2862731"/>
          </a:xfrm>
        </p:grpSpPr>
        <p:pic>
          <p:nvPicPr>
            <p:cNvPr id="9" name="Picture 8" title="&quot;"/>
            <p:cNvPicPr>
              <a:picLocks noChangeAspect="1"/>
            </p:cNvPicPr>
            <p:nvPr/>
          </p:nvPicPr>
          <p:blipFill rotWithShape="1">
            <a:blip r:embed="rId3"/>
            <a:srcRect b="12385"/>
            <a:stretch/>
          </p:blipFill>
          <p:spPr>
            <a:xfrm>
              <a:off x="3881661" y="339953"/>
              <a:ext cx="7984628" cy="1257353"/>
            </a:xfrm>
            <a:prstGeom prst="rect">
              <a:avLst/>
            </a:prstGeom>
          </p:spPr>
        </p:pic>
        <p:sp>
          <p:nvSpPr>
            <p:cNvPr id="8" name="Rounded Rectangular Callout 7"/>
            <p:cNvSpPr/>
            <p:nvPr/>
          </p:nvSpPr>
          <p:spPr>
            <a:xfrm>
              <a:off x="3491079" y="2011214"/>
              <a:ext cx="2581144" cy="1191470"/>
            </a:xfrm>
            <a:prstGeom prst="wedgeRoundRectCallout">
              <a:avLst>
                <a:gd name="adj1" fmla="val 16773"/>
                <a:gd name="adj2" fmla="val -10156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Select the Applicant and Entrant category to provide counts and characteristics.</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45539" y="2645615"/>
            <a:ext cx="3276392" cy="3729866"/>
          </a:xfrm>
        </p:spPr>
        <p:txBody>
          <a:bodyPr/>
          <a:lstStyle/>
          <a:p>
            <a:pPr>
              <a:buClr>
                <a:schemeClr val="bg1"/>
              </a:buClr>
            </a:pPr>
            <a:r>
              <a:rPr lang="en-US" sz="2000" dirty="0"/>
              <a:t>Utilize for New, Renewal or Revision RTDs.</a:t>
            </a:r>
          </a:p>
          <a:p>
            <a:pPr>
              <a:buClr>
                <a:schemeClr val="bg1"/>
              </a:buClr>
            </a:pPr>
            <a:r>
              <a:rPr lang="en-US" sz="2000" dirty="0" smtClean="0"/>
              <a:t>Entering </a:t>
            </a:r>
            <a:r>
              <a:rPr lang="en-US" sz="2000" dirty="0"/>
              <a:t>Start year of the most recently completed academic year sets up the last 5 academic </a:t>
            </a:r>
            <a:r>
              <a:rPr lang="en-US" sz="2000" dirty="0" smtClean="0"/>
              <a:t>years.</a:t>
            </a:r>
            <a:endParaRPr lang="en-US" sz="2000" dirty="0"/>
          </a:p>
          <a:p>
            <a:pPr>
              <a:buClr>
                <a:schemeClr val="bg1"/>
              </a:buClr>
            </a:pPr>
            <a:r>
              <a:rPr lang="en-US" sz="2000" dirty="0" smtClean="0"/>
              <a:t>You will be given the option to enter data for Pre-Docs and Post-Docs.</a:t>
            </a:r>
          </a:p>
        </p:txBody>
      </p:sp>
      <p:sp>
        <p:nvSpPr>
          <p:cNvPr id="2" name="Title 1"/>
          <p:cNvSpPr>
            <a:spLocks noGrp="1"/>
          </p:cNvSpPr>
          <p:nvPr>
            <p:ph type="title"/>
          </p:nvPr>
        </p:nvSpPr>
        <p:spPr>
          <a:xfrm>
            <a:off x="230794" y="873210"/>
            <a:ext cx="3612972" cy="1524002"/>
          </a:xfrm>
        </p:spPr>
        <p:txBody>
          <a:bodyPr/>
          <a:lstStyle/>
          <a:p>
            <a:r>
              <a:rPr lang="en-US" sz="3200" dirty="0" smtClean="0"/>
              <a:t>Modify RTD: Applicants and Entrants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21</a:t>
            </a:fld>
            <a:endParaRPr lang="en-US" dirty="0">
              <a:solidFill>
                <a:srgbClr val="9BBB59">
                  <a:shade val="75000"/>
                </a:srgbClr>
              </a:solidFill>
            </a:endParaRPr>
          </a:p>
        </p:txBody>
      </p:sp>
    </p:spTree>
    <p:extLst>
      <p:ext uri="{BB962C8B-B14F-4D97-AF65-F5344CB8AC3E}">
        <p14:creationId xmlns:p14="http://schemas.microsoft.com/office/powerpoint/2010/main" val="232681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Participanting Trainees screen"/>
          <p:cNvGrpSpPr/>
          <p:nvPr/>
        </p:nvGrpSpPr>
        <p:grpSpPr>
          <a:xfrm>
            <a:off x="3919614" y="65382"/>
            <a:ext cx="8115867" cy="6508413"/>
            <a:chOff x="3919614" y="65382"/>
            <a:chExt cx="8115867" cy="6508413"/>
          </a:xfrm>
        </p:grpSpPr>
        <p:pic>
          <p:nvPicPr>
            <p:cNvPr id="7" name="Picture 6" title="&quot;"/>
            <p:cNvPicPr>
              <a:picLocks noChangeAspect="1"/>
            </p:cNvPicPr>
            <p:nvPr/>
          </p:nvPicPr>
          <p:blipFill>
            <a:blip r:embed="rId2"/>
            <a:stretch>
              <a:fillRect/>
            </a:stretch>
          </p:blipFill>
          <p:spPr>
            <a:xfrm>
              <a:off x="3919614" y="65382"/>
              <a:ext cx="8115867" cy="5048980"/>
            </a:xfrm>
            <a:prstGeom prst="rect">
              <a:avLst/>
            </a:prstGeom>
          </p:spPr>
        </p:pic>
        <p:sp>
          <p:nvSpPr>
            <p:cNvPr id="10" name="Rounded Rectangular Callout 9"/>
            <p:cNvSpPr/>
            <p:nvPr/>
          </p:nvSpPr>
          <p:spPr>
            <a:xfrm>
              <a:off x="7907545" y="4308389"/>
              <a:ext cx="3501859" cy="2265406"/>
            </a:xfrm>
            <a:prstGeom prst="wedgeRoundRectCallout">
              <a:avLst>
                <a:gd name="adj1" fmla="val 36127"/>
                <a:gd name="adj2" fmla="val -7106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Edit will allow you to update:</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In-Training Data</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Faculty Members</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Degrees</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Subsequent Grants</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Support During Training</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Post Training Positions </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Publications</a:t>
              </a:r>
            </a:p>
          </p:txBody>
        </p:sp>
      </p:grpSp>
      <p:sp>
        <p:nvSpPr>
          <p:cNvPr id="9" name="Rounded Rectangular Callout 8"/>
          <p:cNvSpPr/>
          <p:nvPr/>
        </p:nvSpPr>
        <p:spPr>
          <a:xfrm>
            <a:off x="465555" y="4573728"/>
            <a:ext cx="2939669" cy="1081267"/>
          </a:xfrm>
          <a:prstGeom prst="wedgeRoundRectCallout">
            <a:avLst>
              <a:gd name="adj1" fmla="val 73210"/>
              <a:gd name="adj2" fmla="val -177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a:t>
            </a:r>
            <a:r>
              <a:rPr lang="en-US" sz="2000" dirty="0" smtClean="0">
                <a:solidFill>
                  <a:prstClr val="black"/>
                </a:solidFill>
                <a:latin typeface="Calibri" panose="020F0502020204030204" pitchFamily="34" charset="0"/>
              </a:rPr>
              <a:t>Participating Trainees using a tab-delimited </a:t>
            </a:r>
            <a:r>
              <a:rPr lang="en-US" sz="2000" dirty="0">
                <a:solidFill>
                  <a:prstClr val="black"/>
                </a:solidFill>
                <a:latin typeface="Calibri" panose="020F0502020204030204" pitchFamily="34" charset="0"/>
              </a:rPr>
              <a:t>file.</a:t>
            </a:r>
          </a:p>
        </p:txBody>
      </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smtClean="0"/>
              <a:t>Available for Revisions and Renewal and RPPR RTDs only.</a:t>
            </a:r>
          </a:p>
          <a:p>
            <a:pPr>
              <a:buClr>
                <a:schemeClr val="bg1"/>
              </a:buClr>
            </a:pPr>
            <a:r>
              <a:rPr lang="en-US" sz="2000" dirty="0" smtClean="0"/>
              <a:t>The initial list of trainees will populated from xTrain.</a:t>
            </a:r>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45539" y="1008643"/>
            <a:ext cx="3616410" cy="1258029"/>
          </a:xfrm>
        </p:spPr>
        <p:txBody>
          <a:bodyPr/>
          <a:lstStyle/>
          <a:p>
            <a:r>
              <a:rPr lang="en-US" sz="3200" dirty="0" smtClean="0"/>
              <a:t>Modify RTD: Participating Trainees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22</a:t>
            </a:fld>
            <a:endParaRPr lang="en-US" dirty="0">
              <a:solidFill>
                <a:srgbClr val="9BBB59">
                  <a:shade val="75000"/>
                </a:srgbClr>
              </a:solidFill>
            </a:endParaRPr>
          </a:p>
        </p:txBody>
      </p:sp>
    </p:spTree>
    <p:extLst>
      <p:ext uri="{BB962C8B-B14F-4D97-AF65-F5344CB8AC3E}">
        <p14:creationId xmlns:p14="http://schemas.microsoft.com/office/powerpoint/2010/main" val="792011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Edit Participating Trainee"/>
          <p:cNvGrpSpPr/>
          <p:nvPr/>
        </p:nvGrpSpPr>
        <p:grpSpPr>
          <a:xfrm>
            <a:off x="4246140" y="458422"/>
            <a:ext cx="7239377" cy="5942377"/>
            <a:chOff x="4246140" y="458422"/>
            <a:chExt cx="7239377" cy="5942377"/>
          </a:xfrm>
        </p:grpSpPr>
        <p:pic>
          <p:nvPicPr>
            <p:cNvPr id="7" name="Picture 6" title="&quot;"/>
            <p:cNvPicPr>
              <a:picLocks noChangeAspect="1"/>
            </p:cNvPicPr>
            <p:nvPr/>
          </p:nvPicPr>
          <p:blipFill>
            <a:blip r:embed="rId2"/>
            <a:stretch>
              <a:fillRect/>
            </a:stretch>
          </p:blipFill>
          <p:spPr>
            <a:xfrm>
              <a:off x="4246140" y="458422"/>
              <a:ext cx="7239377" cy="5942377"/>
            </a:xfrm>
            <a:prstGeom prst="rect">
              <a:avLst/>
            </a:prstGeom>
          </p:spPr>
        </p:pic>
        <p:sp>
          <p:nvSpPr>
            <p:cNvPr id="10" name="Rounded Rectangular Callout 9"/>
            <p:cNvSpPr/>
            <p:nvPr/>
          </p:nvSpPr>
          <p:spPr>
            <a:xfrm>
              <a:off x="5988909" y="685800"/>
              <a:ext cx="5299676" cy="1853393"/>
            </a:xfrm>
            <a:prstGeom prst="wedgeRoundRectCallout">
              <a:avLst>
                <a:gd name="adj1" fmla="val 33393"/>
                <a:gd name="adj2" fmla="val 870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Data populated from PPF or from other systems cannot be deleted in </a:t>
              </a:r>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only modified. </a:t>
              </a:r>
            </a:p>
            <a:p>
              <a:r>
                <a:rPr lang="en-US" sz="2000" dirty="0" smtClean="0">
                  <a:solidFill>
                    <a:prstClr val="black"/>
                  </a:solidFill>
                  <a:latin typeface="Calibri" panose="020F0502020204030204" pitchFamily="34" charset="0"/>
                </a:rPr>
                <a:t>If the data is modified, the delete option will only delete those changes made in </a:t>
              </a:r>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not the data populated from other modules.</a:t>
              </a:r>
            </a:p>
          </p:txBody>
        </p:sp>
      </p:grpSp>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smtClean="0"/>
              <a:t>You may update:</a:t>
            </a:r>
          </a:p>
          <a:p>
            <a:pPr marL="342900" indent="-342900">
              <a:spcAft>
                <a:spcPts val="0"/>
              </a:spcAft>
              <a:buClr>
                <a:schemeClr val="bg1"/>
              </a:buClr>
              <a:buFont typeface="Arial" panose="020B0604020202020204" pitchFamily="34" charset="0"/>
              <a:buChar char="•"/>
            </a:pPr>
            <a:r>
              <a:rPr lang="en-US" sz="2000" dirty="0" smtClean="0"/>
              <a:t>In Training Data</a:t>
            </a:r>
          </a:p>
          <a:p>
            <a:pPr marL="342900" indent="-342900">
              <a:spcAft>
                <a:spcPts val="0"/>
              </a:spcAft>
              <a:buClr>
                <a:schemeClr val="bg1"/>
              </a:buClr>
              <a:buFont typeface="Arial" panose="020B0604020202020204" pitchFamily="34" charset="0"/>
              <a:buChar char="•"/>
            </a:pPr>
            <a:r>
              <a:rPr lang="en-US" sz="2000" dirty="0" smtClean="0"/>
              <a:t>Mentoring Faculty Members</a:t>
            </a:r>
          </a:p>
          <a:p>
            <a:pPr marL="342900" indent="-342900">
              <a:spcAft>
                <a:spcPts val="0"/>
              </a:spcAft>
              <a:buClr>
                <a:schemeClr val="bg1"/>
              </a:buClr>
              <a:buFont typeface="Arial" panose="020B0604020202020204" pitchFamily="34" charset="0"/>
              <a:buChar char="•"/>
            </a:pPr>
            <a:r>
              <a:rPr lang="en-US" sz="2000" dirty="0" smtClean="0"/>
              <a:t>Support During Training</a:t>
            </a:r>
          </a:p>
          <a:p>
            <a:pPr marL="342900" indent="-342900">
              <a:spcAft>
                <a:spcPts val="0"/>
              </a:spcAft>
              <a:buClr>
                <a:schemeClr val="bg1"/>
              </a:buClr>
              <a:buFont typeface="Arial" panose="020B0604020202020204" pitchFamily="34" charset="0"/>
              <a:buChar char="•"/>
            </a:pPr>
            <a:r>
              <a:rPr lang="en-US" sz="2000" dirty="0" smtClean="0"/>
              <a:t>Degrees</a:t>
            </a:r>
          </a:p>
          <a:p>
            <a:pPr marL="342900" indent="-342900">
              <a:spcAft>
                <a:spcPts val="0"/>
              </a:spcAft>
              <a:buClr>
                <a:schemeClr val="bg1"/>
              </a:buClr>
              <a:buFont typeface="Arial" panose="020B0604020202020204" pitchFamily="34" charset="0"/>
              <a:buChar char="•"/>
            </a:pPr>
            <a:r>
              <a:rPr lang="en-US" sz="2000" dirty="0" smtClean="0"/>
              <a:t>Post-Training Positions</a:t>
            </a:r>
          </a:p>
          <a:p>
            <a:pPr marL="342900" indent="-342900">
              <a:spcAft>
                <a:spcPts val="0"/>
              </a:spcAft>
              <a:buClr>
                <a:schemeClr val="bg1"/>
              </a:buClr>
              <a:buFont typeface="Arial" panose="020B0604020202020204" pitchFamily="34" charset="0"/>
              <a:buChar char="•"/>
            </a:pPr>
            <a:r>
              <a:rPr lang="en-US" sz="2000" dirty="0" smtClean="0"/>
              <a:t>Subsequent Grants</a:t>
            </a:r>
          </a:p>
          <a:p>
            <a:pPr marL="342900" indent="-342900">
              <a:spcAft>
                <a:spcPts val="0"/>
              </a:spcAft>
              <a:buClr>
                <a:schemeClr val="bg1"/>
              </a:buClr>
              <a:buFont typeface="Arial" panose="020B0604020202020204" pitchFamily="34" charset="0"/>
              <a:buChar char="•"/>
            </a:pPr>
            <a:r>
              <a:rPr lang="en-US" sz="2000" dirty="0" smtClean="0"/>
              <a:t>Publications</a:t>
            </a:r>
          </a:p>
        </p:txBody>
      </p:sp>
      <p:sp>
        <p:nvSpPr>
          <p:cNvPr id="2" name="Title 1"/>
          <p:cNvSpPr>
            <a:spLocks noGrp="1"/>
          </p:cNvSpPr>
          <p:nvPr>
            <p:ph type="title"/>
          </p:nvPr>
        </p:nvSpPr>
        <p:spPr>
          <a:xfrm>
            <a:off x="245539" y="889687"/>
            <a:ext cx="3616410" cy="1268627"/>
          </a:xfrm>
        </p:spPr>
        <p:txBody>
          <a:bodyPr/>
          <a:lstStyle/>
          <a:p>
            <a:r>
              <a:rPr lang="en-US" sz="3200" dirty="0" smtClean="0"/>
              <a:t>Edit Participating Trainee</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23</a:t>
            </a:fld>
            <a:endParaRPr lang="en-US" dirty="0">
              <a:solidFill>
                <a:srgbClr val="9BBB59">
                  <a:shade val="75000"/>
                </a:srgbClr>
              </a:solidFill>
            </a:endParaRPr>
          </a:p>
        </p:txBody>
      </p:sp>
    </p:spTree>
    <p:extLst>
      <p:ext uri="{BB962C8B-B14F-4D97-AF65-F5344CB8AC3E}">
        <p14:creationId xmlns:p14="http://schemas.microsoft.com/office/powerpoint/2010/main" val="18786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ppointments Training Positions Awarded screen. &#10;"/>
          <p:cNvPicPr>
            <a:picLocks noChangeAspect="1"/>
          </p:cNvPicPr>
          <p:nvPr/>
        </p:nvPicPr>
        <p:blipFill>
          <a:blip r:embed="rId2"/>
          <a:stretch>
            <a:fillRect/>
          </a:stretch>
        </p:blipFill>
        <p:spPr>
          <a:xfrm>
            <a:off x="4534251" y="436670"/>
            <a:ext cx="6585093" cy="5908460"/>
          </a:xfrm>
          <a:prstGeom prst="rect">
            <a:avLst/>
          </a:prstGeom>
        </p:spPr>
      </p:pic>
      <p:sp>
        <p:nvSpPr>
          <p:cNvPr id="3" name="Text Placeholder 2"/>
          <p:cNvSpPr>
            <a:spLocks noGrp="1"/>
          </p:cNvSpPr>
          <p:nvPr>
            <p:ph type="body" idx="1"/>
          </p:nvPr>
        </p:nvSpPr>
        <p:spPr>
          <a:xfrm>
            <a:off x="245539" y="2266672"/>
            <a:ext cx="3616410" cy="4134127"/>
          </a:xfrm>
        </p:spPr>
        <p:txBody>
          <a:bodyPr/>
          <a:lstStyle/>
          <a:p>
            <a:pPr>
              <a:spcAft>
                <a:spcPts val="0"/>
              </a:spcAft>
              <a:buClr>
                <a:schemeClr val="bg1"/>
              </a:buClr>
            </a:pPr>
            <a:r>
              <a:rPr lang="en-US" sz="2000" dirty="0"/>
              <a:t>Utilize for </a:t>
            </a:r>
            <a:r>
              <a:rPr lang="en-US" sz="2000" dirty="0" smtClean="0"/>
              <a:t>Renewal </a:t>
            </a:r>
            <a:r>
              <a:rPr lang="en-US" sz="2000" dirty="0"/>
              <a:t>or Revision RTDs.</a:t>
            </a:r>
          </a:p>
          <a:p>
            <a:pPr>
              <a:spcAft>
                <a:spcPts val="0"/>
              </a:spcAft>
              <a:buClr>
                <a:schemeClr val="bg1"/>
              </a:buClr>
            </a:pPr>
            <a:endParaRPr lang="en-US" sz="2000" dirty="0" smtClean="0"/>
          </a:p>
          <a:p>
            <a:pPr>
              <a:spcAft>
                <a:spcPts val="0"/>
              </a:spcAft>
              <a:buClr>
                <a:schemeClr val="bg1"/>
              </a:buClr>
            </a:pPr>
            <a:r>
              <a:rPr lang="en-US" sz="2000" dirty="0" smtClean="0"/>
              <a:t>Awarded </a:t>
            </a:r>
            <a:r>
              <a:rPr lang="en-US" sz="2000" dirty="0"/>
              <a:t>Positions displayed as read-only from eRA </a:t>
            </a:r>
            <a:r>
              <a:rPr lang="en-US" sz="2000" dirty="0" smtClean="0"/>
              <a:t>database.</a:t>
            </a:r>
          </a:p>
          <a:p>
            <a:pPr>
              <a:spcAft>
                <a:spcPts val="0"/>
              </a:spcAft>
              <a:buClr>
                <a:schemeClr val="bg1"/>
              </a:buClr>
            </a:pPr>
            <a:endParaRPr lang="en-US" sz="2000" dirty="0"/>
          </a:p>
          <a:p>
            <a:pPr>
              <a:spcAft>
                <a:spcPts val="0"/>
              </a:spcAft>
              <a:buClr>
                <a:schemeClr val="bg1"/>
              </a:buClr>
            </a:pPr>
            <a:r>
              <a:rPr lang="en-US" sz="2000" dirty="0"/>
              <a:t>User enters Appointed </a:t>
            </a:r>
            <a:r>
              <a:rPr lang="en-US" sz="2000" dirty="0" smtClean="0"/>
              <a:t>Positions.</a:t>
            </a:r>
            <a:endParaRPr lang="en-US" sz="2000" dirty="0"/>
          </a:p>
        </p:txBody>
      </p:sp>
      <p:sp>
        <p:nvSpPr>
          <p:cNvPr id="2" name="Title 1"/>
          <p:cNvSpPr>
            <a:spLocks noGrp="1"/>
          </p:cNvSpPr>
          <p:nvPr>
            <p:ph type="title"/>
          </p:nvPr>
        </p:nvSpPr>
        <p:spPr>
          <a:xfrm>
            <a:off x="245539" y="995653"/>
            <a:ext cx="3616410" cy="1021492"/>
          </a:xfrm>
        </p:spPr>
        <p:txBody>
          <a:bodyPr/>
          <a:lstStyle/>
          <a:p>
            <a:r>
              <a:rPr lang="en-US" sz="3200" dirty="0" smtClean="0"/>
              <a:t>Modify RTD: Appointments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24</a:t>
            </a:fld>
            <a:endParaRPr lang="en-US" dirty="0">
              <a:solidFill>
                <a:srgbClr val="9BBB59">
                  <a:shade val="75000"/>
                </a:srgbClr>
              </a:solidFill>
            </a:endParaRPr>
          </a:p>
        </p:txBody>
      </p:sp>
    </p:spTree>
    <p:extLst>
      <p:ext uri="{BB962C8B-B14F-4D97-AF65-F5344CB8AC3E}">
        <p14:creationId xmlns:p14="http://schemas.microsoft.com/office/powerpoint/2010/main" val="671207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quot;"/>
          <p:cNvPicPr>
            <a:picLocks noChangeAspect="1"/>
          </p:cNvPicPr>
          <p:nvPr/>
        </p:nvPicPr>
        <p:blipFill>
          <a:blip r:embed="rId2"/>
          <a:stretch>
            <a:fillRect/>
          </a:stretch>
        </p:blipFill>
        <p:spPr>
          <a:xfrm>
            <a:off x="2120214" y="4247764"/>
            <a:ext cx="9563100" cy="2085975"/>
          </a:xfrm>
          <a:prstGeom prst="rect">
            <a:avLst/>
          </a:prstGeom>
        </p:spPr>
      </p:pic>
      <p:sp>
        <p:nvSpPr>
          <p:cNvPr id="7" name="Rounded Rectangular Callout 6"/>
          <p:cNvSpPr/>
          <p:nvPr/>
        </p:nvSpPr>
        <p:spPr>
          <a:xfrm>
            <a:off x="7933039" y="3023285"/>
            <a:ext cx="4132536" cy="1606379"/>
          </a:xfrm>
          <a:prstGeom prst="wedgeRoundRectCallout">
            <a:avLst>
              <a:gd name="adj1" fmla="val 10081"/>
              <a:gd name="adj2" fmla="val 10925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PD/PI or ASST may </a:t>
            </a:r>
            <a:r>
              <a:rPr lang="en-US" sz="2000" dirty="0">
                <a:solidFill>
                  <a:prstClr val="black"/>
                </a:solidFill>
                <a:latin typeface="Calibri" panose="020F0502020204030204" pitchFamily="34" charset="0"/>
              </a:rPr>
              <a:t>utilize the </a:t>
            </a:r>
            <a:r>
              <a:rPr lang="en-US" sz="2000" dirty="0" smtClean="0">
                <a:solidFill>
                  <a:prstClr val="black"/>
                </a:solidFill>
                <a:latin typeface="Calibri" panose="020F0502020204030204" pitchFamily="34" charset="0"/>
              </a:rPr>
              <a:t>“</a:t>
            </a:r>
            <a:r>
              <a:rPr lang="en-US" sz="2000" dirty="0" err="1" smtClean="0">
                <a:solidFill>
                  <a:prstClr val="black"/>
                </a:solidFill>
                <a:latin typeface="Calibri" panose="020F0502020204030204" pitchFamily="34" charset="0"/>
              </a:rPr>
              <a:t>Unfinalize</a:t>
            </a:r>
            <a:r>
              <a:rPr lang="en-US" sz="2000" dirty="0" smtClean="0">
                <a:solidFill>
                  <a:prstClr val="black"/>
                </a:solidFill>
                <a:latin typeface="Calibri" panose="020F0502020204030204" pitchFamily="34" charset="0"/>
              </a:rPr>
              <a:t> </a:t>
            </a:r>
            <a:r>
              <a:rPr lang="en-US" sz="2000" dirty="0">
                <a:solidFill>
                  <a:prstClr val="black"/>
                </a:solidFill>
                <a:latin typeface="Calibri" panose="020F0502020204030204" pitchFamily="34" charset="0"/>
              </a:rPr>
              <a:t>New </a:t>
            </a:r>
            <a:r>
              <a:rPr lang="en-US" sz="2000" dirty="0" smtClean="0">
                <a:solidFill>
                  <a:prstClr val="black"/>
                </a:solidFill>
                <a:latin typeface="Calibri" panose="020F0502020204030204" pitchFamily="34" charset="0"/>
              </a:rPr>
              <a:t>Application” </a:t>
            </a:r>
            <a:r>
              <a:rPr lang="en-US" sz="2000" dirty="0">
                <a:solidFill>
                  <a:prstClr val="black"/>
                </a:solidFill>
                <a:latin typeface="Calibri" panose="020F0502020204030204" pitchFamily="34" charset="0"/>
              </a:rPr>
              <a:t>button in the New RTD Search to enable editing. You will have to finalize the RTD again to generate the PDF.</a:t>
            </a:r>
          </a:p>
        </p:txBody>
      </p:sp>
      <p:sp>
        <p:nvSpPr>
          <p:cNvPr id="6" name="Rectangle 5"/>
          <p:cNvSpPr/>
          <p:nvPr/>
        </p:nvSpPr>
        <p:spPr>
          <a:xfrm>
            <a:off x="249192" y="2663501"/>
            <a:ext cx="10972800" cy="1323439"/>
          </a:xfrm>
          <a:prstGeom prst="rect">
            <a:avLst/>
          </a:prstGeom>
        </p:spPr>
        <p:txBody>
          <a:bodyPr wrap="square">
            <a:spAutoFit/>
          </a:bodyPr>
          <a:lstStyle/>
          <a:p>
            <a:pPr>
              <a:spcBef>
                <a:spcPts val="600"/>
              </a:spcBef>
              <a:spcAft>
                <a:spcPts val="600"/>
              </a:spcAft>
              <a:defRPr/>
            </a:pPr>
            <a:r>
              <a:rPr lang="en-US" sz="2000" dirty="0" smtClean="0">
                <a:solidFill>
                  <a:schemeClr val="tx2">
                    <a:lumMod val="75000"/>
                  </a:schemeClr>
                </a:solidFill>
              </a:rPr>
              <a:t>Only the PD/PI or ASST may finalize the RTD.</a:t>
            </a:r>
          </a:p>
          <a:p>
            <a:pPr>
              <a:spcBef>
                <a:spcPts val="600"/>
              </a:spcBef>
              <a:spcAft>
                <a:spcPts val="600"/>
              </a:spcAft>
              <a:defRPr/>
            </a:pPr>
            <a:r>
              <a:rPr lang="en-US" sz="2000" dirty="0" smtClean="0">
                <a:solidFill>
                  <a:schemeClr val="tx2">
                    <a:lumMod val="75000"/>
                  </a:schemeClr>
                </a:solidFill>
              </a:rPr>
              <a:t>Review the PDF for accuracy by utilizing the Preview PDF Feature.</a:t>
            </a:r>
            <a:endParaRPr lang="en-US" sz="2000" dirty="0">
              <a:solidFill>
                <a:schemeClr val="tx2">
                  <a:lumMod val="75000"/>
                </a:schemeClr>
              </a:solidFill>
            </a:endParaRPr>
          </a:p>
          <a:p>
            <a:pPr>
              <a:spcBef>
                <a:spcPts val="600"/>
              </a:spcBef>
              <a:spcAft>
                <a:spcPts val="600"/>
              </a:spcAft>
              <a:defRPr/>
            </a:pPr>
            <a:r>
              <a:rPr lang="en-US" sz="2000" dirty="0" smtClean="0">
                <a:solidFill>
                  <a:schemeClr val="tx2">
                    <a:lumMod val="75000"/>
                  </a:schemeClr>
                </a:solidFill>
              </a:rPr>
              <a:t>After an RTD is finalized, it is ready for submission.</a:t>
            </a:r>
            <a:endParaRPr lang="en-US" sz="20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smtClean="0"/>
              <a:t>Finalize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25</a:t>
            </a:fld>
            <a:endParaRPr lang="en-US" dirty="0">
              <a:solidFill>
                <a:srgbClr val="9BBB59">
                  <a:shade val="75000"/>
                </a:srgbClr>
              </a:solidFill>
            </a:endParaRPr>
          </a:p>
        </p:txBody>
      </p:sp>
    </p:spTree>
    <p:extLst>
      <p:ext uri="{BB962C8B-B14F-4D97-AF65-F5344CB8AC3E}">
        <p14:creationId xmlns:p14="http://schemas.microsoft.com/office/powerpoint/2010/main" val="280837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title="Screenshot of RPPR quesiton B4"/>
          <p:cNvPicPr>
            <a:picLocks noChangeAspect="1" noChangeArrowheads="1"/>
          </p:cNvPicPr>
          <p:nvPr/>
        </p:nvPicPr>
        <p:blipFill rotWithShape="1">
          <a:blip r:embed="rId2">
            <a:extLst>
              <a:ext uri="{28A0092B-C50C-407E-A947-70E740481C1C}">
                <a14:useLocalDpi xmlns:a14="http://schemas.microsoft.com/office/drawing/2010/main" val="0"/>
              </a:ext>
            </a:extLst>
          </a:blip>
          <a:srcRect l="1371" t="1320" r="1761" b="1916"/>
          <a:stretch/>
        </p:blipFill>
        <p:spPr bwMode="auto">
          <a:xfrm>
            <a:off x="3861949" y="1104606"/>
            <a:ext cx="8138140" cy="41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45539" y="2157488"/>
            <a:ext cx="3616410" cy="4134127"/>
          </a:xfrm>
        </p:spPr>
        <p:txBody>
          <a:bodyPr/>
          <a:lstStyle/>
          <a:p>
            <a:pPr>
              <a:spcAft>
                <a:spcPts val="0"/>
              </a:spcAft>
              <a:buClr>
                <a:schemeClr val="bg1"/>
              </a:buClr>
            </a:pPr>
            <a:r>
              <a:rPr lang="en-US" sz="2000" dirty="0" smtClean="0"/>
              <a:t>RPPR question B4 now has an additional PDF upload </a:t>
            </a:r>
            <a:r>
              <a:rPr lang="en-US" sz="2000" dirty="0"/>
              <a:t>for </a:t>
            </a:r>
            <a:r>
              <a:rPr lang="en-US" sz="2000" dirty="0" smtClean="0"/>
              <a:t>K12</a:t>
            </a:r>
            <a:r>
              <a:rPr lang="en-US" sz="2000" dirty="0"/>
              <a:t>, KL2, R90, RL9, T15, T32, T34, T35, T37, T90, TL1, </a:t>
            </a:r>
            <a:r>
              <a:rPr lang="en-US" sz="2000" dirty="0" smtClean="0"/>
              <a:t>KM1 activity codes.</a:t>
            </a:r>
          </a:p>
          <a:p>
            <a:pPr>
              <a:spcAft>
                <a:spcPts val="0"/>
              </a:spcAft>
              <a:buClr>
                <a:schemeClr val="bg1"/>
              </a:buClr>
            </a:pPr>
            <a:endParaRPr lang="en-US" sz="2000" dirty="0"/>
          </a:p>
          <a:p>
            <a:pPr>
              <a:spcAft>
                <a:spcPts val="0"/>
              </a:spcAft>
              <a:buClr>
                <a:schemeClr val="bg1"/>
              </a:buClr>
            </a:pPr>
            <a:r>
              <a:rPr lang="en-US" sz="2000" dirty="0" smtClean="0"/>
              <a:t>Grantees should provide training tables to the second upload as applicable.</a:t>
            </a:r>
          </a:p>
          <a:p>
            <a:pPr>
              <a:spcAft>
                <a:spcPts val="0"/>
              </a:spcAft>
              <a:buClr>
                <a:schemeClr val="bg1"/>
              </a:buClr>
            </a:pPr>
            <a:endParaRPr lang="en-US" sz="2000" dirty="0"/>
          </a:p>
          <a:p>
            <a:pPr>
              <a:spcAft>
                <a:spcPts val="0"/>
              </a:spcAft>
              <a:buClr>
                <a:schemeClr val="bg1"/>
              </a:buClr>
            </a:pPr>
            <a:r>
              <a:rPr lang="en-US" sz="2000" dirty="0" smtClean="0"/>
              <a:t>All other information should be provided to the first upload.</a:t>
            </a:r>
            <a:endParaRPr lang="en-US" sz="2000" dirty="0"/>
          </a:p>
        </p:txBody>
      </p:sp>
      <p:sp>
        <p:nvSpPr>
          <p:cNvPr id="2" name="Title 1"/>
          <p:cNvSpPr>
            <a:spLocks noGrp="1"/>
          </p:cNvSpPr>
          <p:nvPr>
            <p:ph type="title"/>
          </p:nvPr>
        </p:nvSpPr>
        <p:spPr>
          <a:xfrm>
            <a:off x="245539" y="995653"/>
            <a:ext cx="3616410" cy="1021492"/>
          </a:xfrm>
        </p:spPr>
        <p:txBody>
          <a:bodyPr/>
          <a:lstStyle/>
          <a:p>
            <a:r>
              <a:rPr lang="en-US" sz="3200" dirty="0" smtClean="0"/>
              <a:t>Upload RTD to RPPR</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26</a:t>
            </a:fld>
            <a:endParaRPr lang="en-US" dirty="0">
              <a:solidFill>
                <a:srgbClr val="9BBB59">
                  <a:shade val="75000"/>
                </a:srgbClr>
              </a:solidFill>
            </a:endParaRPr>
          </a:p>
        </p:txBody>
      </p:sp>
    </p:spTree>
    <p:extLst>
      <p:ext uri="{BB962C8B-B14F-4D97-AF65-F5344CB8AC3E}">
        <p14:creationId xmlns:p14="http://schemas.microsoft.com/office/powerpoint/2010/main" val="790141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2308324"/>
          </a:xfrm>
          <a:prstGeom prst="rect">
            <a:avLst/>
          </a:prstGeom>
        </p:spPr>
        <p:txBody>
          <a:bodyPr wrap="square">
            <a:spAutoFit/>
          </a:bodyPr>
          <a:lstStyle/>
          <a:p>
            <a:pPr>
              <a:defRPr/>
            </a:pPr>
            <a:r>
              <a:rPr lang="en-US" dirty="0" smtClean="0">
                <a:solidFill>
                  <a:schemeClr val="tx2">
                    <a:lumMod val="75000"/>
                  </a:schemeClr>
                </a:solidFill>
              </a:rPr>
              <a:t>Notice </a:t>
            </a:r>
            <a:r>
              <a:rPr lang="en-US" dirty="0">
                <a:solidFill>
                  <a:schemeClr val="tx2">
                    <a:lumMod val="75000"/>
                  </a:schemeClr>
                </a:solidFill>
              </a:rPr>
              <a:t>Number: NOT-OD-18-133 (</a:t>
            </a:r>
            <a:r>
              <a:rPr lang="en-US" dirty="0">
                <a:solidFill>
                  <a:schemeClr val="tx2">
                    <a:lumMod val="75000"/>
                  </a:schemeClr>
                </a:solidFill>
                <a:hlinkClick r:id="rId2"/>
              </a:rPr>
              <a:t>https://</a:t>
            </a:r>
            <a:r>
              <a:rPr lang="en-US" dirty="0" smtClean="0">
                <a:solidFill>
                  <a:schemeClr val="tx2">
                    <a:lumMod val="75000"/>
                  </a:schemeClr>
                </a:solidFill>
                <a:hlinkClick r:id="rId2"/>
              </a:rPr>
              <a:t>grants.nih.gov/grants/guide/notice-files/NOT-OD-18-133.html</a:t>
            </a:r>
            <a:r>
              <a:rPr lang="en-US" dirty="0" smtClean="0">
                <a:solidFill>
                  <a:schemeClr val="tx2">
                    <a:lumMod val="75000"/>
                  </a:schemeClr>
                </a:solidFill>
              </a:rPr>
              <a:t> )</a:t>
            </a:r>
          </a:p>
          <a:p>
            <a:pPr>
              <a:defRPr/>
            </a:pPr>
            <a:endParaRPr lang="en-US" dirty="0" smtClean="0">
              <a:solidFill>
                <a:schemeClr val="tx2">
                  <a:lumMod val="75000"/>
                </a:schemeClr>
              </a:solidFill>
            </a:endParaRPr>
          </a:p>
          <a:p>
            <a:pPr>
              <a:defRPr/>
            </a:pPr>
            <a:r>
              <a:rPr lang="en-US" dirty="0" smtClean="0">
                <a:solidFill>
                  <a:schemeClr val="tx2">
                    <a:lumMod val="75000"/>
                  </a:schemeClr>
                </a:solidFill>
              </a:rPr>
              <a:t>Beginning </a:t>
            </a:r>
            <a:r>
              <a:rPr lang="en-US" dirty="0">
                <a:solidFill>
                  <a:schemeClr val="tx2">
                    <a:lumMod val="75000"/>
                  </a:schemeClr>
                </a:solidFill>
              </a:rPr>
              <a:t>with RPPRs due on or after October 1, 2019 and applications submitted for due dates on or after January 25, 2020, NIH and AHRQ anticipate that they will mandate that required training data tables submitted with T32, TL1, T90/R90, and T15 applications and progress reports be created via the </a:t>
            </a:r>
            <a:r>
              <a:rPr lang="en-US" dirty="0" err="1">
                <a:solidFill>
                  <a:schemeClr val="tx2">
                    <a:lumMod val="75000"/>
                  </a:schemeClr>
                </a:solidFill>
              </a:rPr>
              <a:t>xTRACT</a:t>
            </a:r>
            <a:r>
              <a:rPr lang="en-US" dirty="0">
                <a:solidFill>
                  <a:schemeClr val="tx2">
                    <a:lumMod val="75000"/>
                  </a:schemeClr>
                </a:solidFill>
              </a:rPr>
              <a:t> system.  System validations in Grants.gov and the RPPR module will check to ensure that tables were created via </a:t>
            </a:r>
            <a:r>
              <a:rPr lang="en-US" dirty="0" err="1">
                <a:solidFill>
                  <a:schemeClr val="tx2">
                    <a:lumMod val="75000"/>
                  </a:schemeClr>
                </a:solidFill>
              </a:rPr>
              <a:t>xTRACT</a:t>
            </a:r>
            <a:r>
              <a:rPr lang="en-US" dirty="0">
                <a:solidFill>
                  <a:schemeClr val="tx2">
                    <a:lumMod val="75000"/>
                  </a:schemeClr>
                </a:solidFill>
              </a:rPr>
              <a:t>, and applications and RPPRs that are not in compliance will be rejected. </a:t>
            </a:r>
            <a:endParaRPr lang="en-US" dirty="0" smtClean="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normAutofit fontScale="90000"/>
          </a:bodyPr>
          <a:lstStyle/>
          <a:p>
            <a:r>
              <a:rPr lang="en-US" sz="4400" dirty="0"/>
              <a:t> Notice of Transition to the </a:t>
            </a:r>
            <a:r>
              <a:rPr lang="en-US" sz="4400" dirty="0" err="1"/>
              <a:t>xTRACT</a:t>
            </a:r>
            <a:r>
              <a:rPr lang="en-US" sz="4400" dirty="0"/>
              <a:t> System for Preparing Research Training Data Tables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27</a:t>
            </a:fld>
            <a:endParaRPr lang="en-US" dirty="0">
              <a:solidFill>
                <a:srgbClr val="9BBB59">
                  <a:shade val="75000"/>
                </a:srgbClr>
              </a:solidFill>
            </a:endParaRPr>
          </a:p>
        </p:txBody>
      </p:sp>
    </p:spTree>
    <p:extLst>
      <p:ext uri="{BB962C8B-B14F-4D97-AF65-F5344CB8AC3E}">
        <p14:creationId xmlns:p14="http://schemas.microsoft.com/office/powerpoint/2010/main" val="1055382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539931"/>
            <a:ext cx="10972800" cy="2585323"/>
          </a:xfrm>
          <a:prstGeom prst="rect">
            <a:avLst/>
          </a:prstGeom>
        </p:spPr>
        <p:txBody>
          <a:bodyPr wrap="square">
            <a:spAutoFit/>
          </a:bodyPr>
          <a:lstStyle/>
          <a:p>
            <a:pPr marL="228600" indent="-228600">
              <a:buFont typeface="Arial" pitchFamily="34" charset="0"/>
              <a:buChar char="•"/>
              <a:defRPr/>
            </a:pPr>
            <a:r>
              <a:rPr lang="en-US" dirty="0" err="1" smtClean="0">
                <a:solidFill>
                  <a:schemeClr val="tx2">
                    <a:lumMod val="75000"/>
                  </a:schemeClr>
                </a:solidFill>
              </a:rPr>
              <a:t>xTRACT</a:t>
            </a:r>
            <a:r>
              <a:rPr lang="en-US" dirty="0" smtClean="0">
                <a:solidFill>
                  <a:schemeClr val="tx2">
                    <a:lumMod val="75000"/>
                  </a:schemeClr>
                </a:solidFill>
              </a:rPr>
              <a:t> </a:t>
            </a:r>
            <a:r>
              <a:rPr lang="en-US" dirty="0">
                <a:solidFill>
                  <a:schemeClr val="tx2">
                    <a:lumMod val="75000"/>
                  </a:schemeClr>
                </a:solidFill>
              </a:rPr>
              <a:t>Online Help: </a:t>
            </a:r>
            <a:r>
              <a:rPr lang="en-US" dirty="0">
                <a:solidFill>
                  <a:schemeClr val="tx2">
                    <a:lumMod val="75000"/>
                  </a:schemeClr>
                </a:solidFill>
                <a:hlinkClick r:id="rId2"/>
              </a:rPr>
              <a:t>https://era.nih.gov/erahelp/xtract</a:t>
            </a:r>
            <a:r>
              <a:rPr lang="en-US" dirty="0" smtClean="0">
                <a:solidFill>
                  <a:schemeClr val="tx2">
                    <a:lumMod val="75000"/>
                  </a:schemeClr>
                </a:solidFill>
                <a:hlinkClick r:id="rId2"/>
              </a:rPr>
              <a:t>/</a:t>
            </a:r>
            <a:endParaRPr lang="en-US" dirty="0" smtClean="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err="1" smtClean="0">
                <a:solidFill>
                  <a:schemeClr val="tx2">
                    <a:lumMod val="75000"/>
                  </a:schemeClr>
                </a:solidFill>
              </a:rPr>
              <a:t>xTRACT</a:t>
            </a:r>
            <a:r>
              <a:rPr lang="en-US" dirty="0" smtClean="0">
                <a:solidFill>
                  <a:schemeClr val="tx2">
                    <a:lumMod val="75000"/>
                  </a:schemeClr>
                </a:solidFill>
              </a:rPr>
              <a:t> </a:t>
            </a:r>
            <a:r>
              <a:rPr lang="en-US" dirty="0">
                <a:solidFill>
                  <a:schemeClr val="tx2">
                    <a:lumMod val="75000"/>
                  </a:schemeClr>
                </a:solidFill>
              </a:rPr>
              <a:t>User Guide: </a:t>
            </a:r>
            <a:r>
              <a:rPr lang="en-US" dirty="0">
                <a:solidFill>
                  <a:schemeClr val="tx2">
                    <a:lumMod val="75000"/>
                  </a:schemeClr>
                </a:solidFill>
                <a:hlinkClick r:id="rId3"/>
              </a:rPr>
              <a:t>https://</a:t>
            </a:r>
            <a:r>
              <a:rPr lang="en-US" dirty="0" smtClean="0">
                <a:solidFill>
                  <a:schemeClr val="tx2">
                    <a:lumMod val="75000"/>
                  </a:schemeClr>
                </a:solidFill>
                <a:hlinkClick r:id="rId3"/>
              </a:rPr>
              <a:t>era.nih.gov/files/_userguide.pdf</a:t>
            </a:r>
            <a:endParaRPr lang="en-US" dirty="0" smtClean="0">
              <a:solidFill>
                <a:schemeClr val="tx2">
                  <a:lumMod val="75000"/>
                </a:schemeClr>
              </a:solidFill>
            </a:endParaRPr>
          </a:p>
          <a:p>
            <a:pPr marL="228600" indent="-228600">
              <a:buFont typeface="Arial" pitchFamily="34" charset="0"/>
              <a:buChar char="•"/>
              <a:defRPr/>
            </a:pPr>
            <a:endParaRPr lang="en-US" dirty="0" smtClean="0">
              <a:solidFill>
                <a:schemeClr val="tx2">
                  <a:lumMod val="75000"/>
                </a:schemeClr>
              </a:solidFill>
            </a:endParaRPr>
          </a:p>
          <a:p>
            <a:pPr marL="228600" indent="-228600">
              <a:buFont typeface="Arial" pitchFamily="34" charset="0"/>
              <a:buChar char="•"/>
              <a:defRPr/>
            </a:pPr>
            <a:r>
              <a:rPr lang="en-US" dirty="0" smtClean="0">
                <a:solidFill>
                  <a:schemeClr val="tx2">
                    <a:lumMod val="75000"/>
                  </a:schemeClr>
                </a:solidFill>
              </a:rPr>
              <a:t>Training </a:t>
            </a:r>
            <a:r>
              <a:rPr lang="en-US" dirty="0">
                <a:solidFill>
                  <a:schemeClr val="tx2">
                    <a:lumMod val="75000"/>
                  </a:schemeClr>
                </a:solidFill>
              </a:rPr>
              <a:t>Tables: </a:t>
            </a:r>
            <a:r>
              <a:rPr lang="en-US" dirty="0">
                <a:solidFill>
                  <a:schemeClr val="tx2">
                    <a:lumMod val="75000"/>
                  </a:schemeClr>
                </a:solidFill>
                <a:hlinkClick r:id="rId4"/>
              </a:rPr>
              <a:t>https://</a:t>
            </a:r>
            <a:r>
              <a:rPr lang="en-US" dirty="0" smtClean="0">
                <a:solidFill>
                  <a:schemeClr val="tx2">
                    <a:lumMod val="75000"/>
                  </a:schemeClr>
                </a:solidFill>
                <a:hlinkClick r:id="rId4"/>
              </a:rPr>
              <a:t>grants.nih.gov/grants/funding/datatables/Consolidated_Training_Tables.pdf</a:t>
            </a:r>
            <a:endParaRPr lang="en-US" dirty="0" smtClean="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t>  </a:t>
            </a:r>
            <a:r>
              <a:rPr lang="en-US" dirty="0">
                <a:solidFill>
                  <a:schemeClr val="tx2">
                    <a:lumMod val="75000"/>
                  </a:schemeClr>
                </a:solidFill>
              </a:rPr>
              <a:t>Instructional videos: </a:t>
            </a:r>
            <a:r>
              <a:rPr lang="en-US" u="sng" dirty="0" smtClean="0">
                <a:hlinkClick r:id="rId5"/>
              </a:rPr>
              <a:t>https</a:t>
            </a:r>
            <a:r>
              <a:rPr lang="en-US" u="sng" dirty="0">
                <a:hlinkClick r:id="rId5"/>
              </a:rPr>
              <a:t>://era.nih.gov/era_training/era_videos.cfm#xTRACT</a:t>
            </a:r>
            <a:endParaRPr lang="en-US" dirty="0"/>
          </a:p>
          <a:p>
            <a:pPr marL="228600" indent="-228600">
              <a:buFont typeface="Arial" pitchFamily="34" charset="0"/>
              <a:buChar char="•"/>
              <a:defRPr/>
            </a:pPr>
            <a:endParaRPr lang="en-US" dirty="0" smtClean="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err="1" smtClean="0"/>
              <a:t>xTRACT</a:t>
            </a:r>
            <a:r>
              <a:rPr lang="en-US" sz="4400" dirty="0" smtClean="0"/>
              <a:t> Resource </a:t>
            </a:r>
            <a:r>
              <a:rPr lang="en-US" sz="4400" dirty="0"/>
              <a:t>Links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28</a:t>
            </a:fld>
            <a:endParaRPr lang="en-US" dirty="0">
              <a:solidFill>
                <a:srgbClr val="9BBB59">
                  <a:shade val="75000"/>
                </a:srgbClr>
              </a:solidFill>
            </a:endParaRPr>
          </a:p>
        </p:txBody>
      </p:sp>
    </p:spTree>
    <p:extLst>
      <p:ext uri="{BB962C8B-B14F-4D97-AF65-F5344CB8AC3E}">
        <p14:creationId xmlns:p14="http://schemas.microsoft.com/office/powerpoint/2010/main" val="40972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35" y="2740027"/>
            <a:ext cx="11714206" cy="2123658"/>
          </a:xfrm>
          <a:prstGeom prst="rect">
            <a:avLst/>
          </a:prstGeom>
        </p:spPr>
        <p:txBody>
          <a:bodyPr wrap="square">
            <a:spAutoFit/>
          </a:bodyPr>
          <a:lstStyle/>
          <a:p>
            <a:pPr>
              <a:defRPr/>
            </a:pPr>
            <a:r>
              <a:rPr lang="en-US" dirty="0">
                <a:solidFill>
                  <a:schemeClr val="tx2">
                    <a:lumMod val="75000"/>
                  </a:schemeClr>
                </a:solidFill>
              </a:rPr>
              <a:t>xTrain is an application that allows program directors/principal investigators, university administrators, and </a:t>
            </a:r>
            <a:r>
              <a:rPr lang="en-US" dirty="0" smtClean="0">
                <a:solidFill>
                  <a:schemeClr val="tx2">
                    <a:lumMod val="75000"/>
                  </a:schemeClr>
                </a:solidFill>
              </a:rPr>
              <a:t>trainees to </a:t>
            </a:r>
            <a:r>
              <a:rPr lang="en-US" dirty="0">
                <a:solidFill>
                  <a:schemeClr val="tx2">
                    <a:lumMod val="75000"/>
                  </a:schemeClr>
                </a:solidFill>
              </a:rPr>
              <a:t>electronically prepare and submit PHS 2271 Statement of Appointment </a:t>
            </a:r>
            <a:r>
              <a:rPr lang="en-US" dirty="0" smtClean="0">
                <a:solidFill>
                  <a:schemeClr val="tx2">
                    <a:lumMod val="75000"/>
                  </a:schemeClr>
                </a:solidFill>
              </a:rPr>
              <a:t>Forms (2271) </a:t>
            </a:r>
            <a:r>
              <a:rPr lang="en-US" dirty="0">
                <a:solidFill>
                  <a:schemeClr val="tx2">
                    <a:lumMod val="75000"/>
                  </a:schemeClr>
                </a:solidFill>
              </a:rPr>
              <a:t>and PHS 416-7 Termination </a:t>
            </a:r>
            <a:r>
              <a:rPr lang="en-US" dirty="0" smtClean="0">
                <a:solidFill>
                  <a:schemeClr val="tx2">
                    <a:lumMod val="75000"/>
                  </a:schemeClr>
                </a:solidFill>
              </a:rPr>
              <a:t>Notices (TN) </a:t>
            </a:r>
            <a:r>
              <a:rPr lang="en-US" dirty="0">
                <a:solidFill>
                  <a:schemeClr val="tx2">
                    <a:lumMod val="75000"/>
                  </a:schemeClr>
                </a:solidFill>
              </a:rPr>
              <a:t>associated with institutional research training grants, institutional career development awards, individual fellowships, and research education awards. </a:t>
            </a:r>
            <a:endParaRPr lang="en-US" dirty="0" smtClean="0">
              <a:solidFill>
                <a:schemeClr val="tx2">
                  <a:lumMod val="75000"/>
                </a:schemeClr>
              </a:solidFill>
            </a:endParaRPr>
          </a:p>
          <a:p>
            <a:pPr marL="285750" indent="-285750">
              <a:buFont typeface="Arial" panose="020B0604020202020204" pitchFamily="34" charset="0"/>
              <a:buChar char="•"/>
              <a:defRPr/>
            </a:pPr>
            <a:endParaRPr lang="en-US" dirty="0">
              <a:solidFill>
                <a:schemeClr val="tx2">
                  <a:lumMod val="75000"/>
                </a:schemeClr>
              </a:solidFill>
            </a:endParaRPr>
          </a:p>
          <a:p>
            <a:pPr>
              <a:defRPr/>
            </a:pPr>
            <a:r>
              <a:rPr lang="en-US" dirty="0" smtClean="0">
                <a:solidFill>
                  <a:schemeClr val="tx2">
                    <a:lumMod val="75000"/>
                  </a:schemeClr>
                </a:solidFill>
              </a:rPr>
              <a:t>Agency </a:t>
            </a:r>
            <a:r>
              <a:rPr lang="en-US" dirty="0">
                <a:solidFill>
                  <a:schemeClr val="tx2">
                    <a:lumMod val="75000"/>
                  </a:schemeClr>
                </a:solidFill>
              </a:rPr>
              <a:t>staff also uses xTrain to review and process the appointments and termination notices that are submitted electronically. </a:t>
            </a:r>
          </a:p>
          <a:p>
            <a:pPr marL="228600" indent="-228600">
              <a:buFont typeface="Arial" pitchFamily="34" charset="0"/>
              <a:buChar char="•"/>
              <a:defRPr/>
            </a:pPr>
            <a:endParaRPr lang="en-US" sz="6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is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29</a:t>
            </a:fld>
            <a:endParaRPr lang="en-US" dirty="0">
              <a:solidFill>
                <a:srgbClr val="9BBB59">
                  <a:shade val="75000"/>
                </a:srgbClr>
              </a:solidFill>
            </a:endParaRPr>
          </a:p>
        </p:txBody>
      </p:sp>
    </p:spTree>
    <p:extLst>
      <p:ext uri="{BB962C8B-B14F-4D97-AF65-F5344CB8AC3E}">
        <p14:creationId xmlns:p14="http://schemas.microsoft.com/office/powerpoint/2010/main" val="257216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Delegate Authority Screen"/>
          <p:cNvPicPr>
            <a:picLocks noChangeAspect="1"/>
          </p:cNvPicPr>
          <p:nvPr/>
        </p:nvPicPr>
        <p:blipFill>
          <a:blip r:embed="rId2"/>
          <a:stretch>
            <a:fillRect/>
          </a:stretch>
        </p:blipFill>
        <p:spPr>
          <a:xfrm>
            <a:off x="4209535" y="4766116"/>
            <a:ext cx="7646901" cy="1651680"/>
          </a:xfrm>
          <a:prstGeom prst="rect">
            <a:avLst/>
          </a:prstGeom>
        </p:spPr>
      </p:pic>
      <p:sp>
        <p:nvSpPr>
          <p:cNvPr id="6" name="TextBox 5"/>
          <p:cNvSpPr txBox="1"/>
          <p:nvPr/>
        </p:nvSpPr>
        <p:spPr>
          <a:xfrm>
            <a:off x="4186089" y="3909647"/>
            <a:ext cx="7548711" cy="1107996"/>
          </a:xfrm>
          <a:prstGeom prst="rect">
            <a:avLst/>
          </a:prstGeom>
          <a:noFill/>
        </p:spPr>
        <p:txBody>
          <a:bodyPr wrap="square" rtlCol="0">
            <a:spAutoFit/>
          </a:bodyPr>
          <a:lstStyle/>
          <a:p>
            <a:pPr marL="273050" lvl="0" indent="-273050" eaLnBrk="0" fontAlgn="base" hangingPunct="0">
              <a:spcBef>
                <a:spcPct val="20000"/>
              </a:spcBef>
              <a:spcAft>
                <a:spcPct val="0"/>
              </a:spcAft>
              <a:buClr>
                <a:srgbClr val="4F81BD"/>
              </a:buClr>
              <a:buSzPct val="85000"/>
              <a:buFont typeface="Wingdings 2" pitchFamily="18" charset="2"/>
              <a:buChar char=""/>
            </a:pPr>
            <a:r>
              <a:rPr lang="en-US" sz="2400" dirty="0" err="1">
                <a:solidFill>
                  <a:srgbClr val="1F497D"/>
                </a:solidFill>
              </a:rPr>
              <a:t>xTRACT</a:t>
            </a:r>
            <a:r>
              <a:rPr lang="en-US" sz="2400" dirty="0">
                <a:solidFill>
                  <a:srgbClr val="1F497D"/>
                </a:solidFill>
              </a:rPr>
              <a:t> delegation is granted when the PD/PI delegates xTrain to an ASST.</a:t>
            </a:r>
          </a:p>
          <a:p>
            <a:endParaRPr lang="en-US" dirty="0"/>
          </a:p>
        </p:txBody>
      </p:sp>
      <p:pic>
        <p:nvPicPr>
          <p:cNvPr id="7" name="Picture 6" descr="Screenshot of eRA Commons header."/>
          <p:cNvPicPr>
            <a:picLocks noChangeAspect="1"/>
          </p:cNvPicPr>
          <p:nvPr/>
        </p:nvPicPr>
        <p:blipFill>
          <a:blip r:embed="rId3"/>
          <a:stretch>
            <a:fillRect/>
          </a:stretch>
        </p:blipFill>
        <p:spPr>
          <a:xfrm>
            <a:off x="4971451" y="1805118"/>
            <a:ext cx="5995859" cy="2113423"/>
          </a:xfrm>
          <a:prstGeom prst="rect">
            <a:avLst/>
          </a:prstGeom>
        </p:spPr>
      </p:pic>
      <p:sp>
        <p:nvSpPr>
          <p:cNvPr id="4" name="Content Placeholder 3"/>
          <p:cNvSpPr>
            <a:spLocks noGrp="1"/>
          </p:cNvSpPr>
          <p:nvPr>
            <p:ph sz="quarter" idx="13"/>
          </p:nvPr>
        </p:nvSpPr>
        <p:spPr>
          <a:xfrm>
            <a:off x="4165600" y="568412"/>
            <a:ext cx="7518400" cy="3350130"/>
          </a:xfrm>
        </p:spPr>
        <p:txBody>
          <a:bodyPr/>
          <a:lstStyle/>
          <a:p>
            <a:r>
              <a:rPr lang="en-US" sz="2400" dirty="0" smtClean="0">
                <a:solidFill>
                  <a:srgbClr val="1F497D"/>
                </a:solidFill>
              </a:rPr>
              <a:t>PD/PI accounts may </a:t>
            </a:r>
            <a:r>
              <a:rPr lang="en-US" sz="2400" dirty="0">
                <a:solidFill>
                  <a:srgbClr val="1F497D"/>
                </a:solidFill>
              </a:rPr>
              <a:t>have multiple affiliations. </a:t>
            </a:r>
            <a:r>
              <a:rPr lang="en-US" sz="2400" dirty="0" err="1" smtClean="0">
                <a:solidFill>
                  <a:srgbClr val="1F497D"/>
                </a:solidFill>
              </a:rPr>
              <a:t>xTRACT</a:t>
            </a:r>
            <a:r>
              <a:rPr lang="en-US" sz="2400" dirty="0" smtClean="0">
                <a:solidFill>
                  <a:srgbClr val="1F497D"/>
                </a:solidFill>
              </a:rPr>
              <a:t> </a:t>
            </a:r>
            <a:r>
              <a:rPr lang="en-US" sz="2400" dirty="0">
                <a:solidFill>
                  <a:srgbClr val="1F497D"/>
                </a:solidFill>
              </a:rPr>
              <a:t>will display grants based on the users current default institution</a:t>
            </a:r>
            <a:r>
              <a:rPr lang="en-US" sz="2400" dirty="0" smtClean="0">
                <a:solidFill>
                  <a:srgbClr val="1F497D"/>
                </a:solidFill>
              </a:rPr>
              <a:t>.</a:t>
            </a:r>
          </a:p>
          <a:p>
            <a:endParaRPr lang="en-US" sz="2400" dirty="0" smtClean="0">
              <a:solidFill>
                <a:srgbClr val="1F497D"/>
              </a:solidFill>
            </a:endParaRPr>
          </a:p>
          <a:p>
            <a:endParaRPr lang="en-US" sz="2400" dirty="0">
              <a:solidFill>
                <a:srgbClr val="1F497D"/>
              </a:solidFill>
            </a:endParaRPr>
          </a:p>
          <a:p>
            <a:endParaRPr lang="en-US" sz="2400" dirty="0" smtClean="0">
              <a:solidFill>
                <a:srgbClr val="1F497D"/>
              </a:solidFill>
            </a:endParaRP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p:txBody>
          <a:bodyPr/>
          <a:lstStyle/>
          <a:p>
            <a:pPr>
              <a:buClr>
                <a:schemeClr val="bg1"/>
              </a:buClr>
            </a:pPr>
            <a:r>
              <a:rPr lang="en-US" sz="2000" dirty="0"/>
              <a:t>Signing Official (SO)</a:t>
            </a:r>
          </a:p>
          <a:p>
            <a:pPr>
              <a:buClr>
                <a:schemeClr val="bg1"/>
              </a:buClr>
            </a:pPr>
            <a:r>
              <a:rPr lang="en-US" sz="2000" dirty="0" smtClean="0"/>
              <a:t>Program </a:t>
            </a:r>
            <a:r>
              <a:rPr lang="en-US" sz="2000" dirty="0"/>
              <a:t>Director/Principal Investigator (PD/PI)</a:t>
            </a:r>
          </a:p>
          <a:p>
            <a:pPr>
              <a:buClr>
                <a:schemeClr val="bg1"/>
              </a:buClr>
            </a:pPr>
            <a:r>
              <a:rPr lang="en-US" sz="2000" dirty="0" smtClean="0"/>
              <a:t>PD/PI Delegate (ASST)</a:t>
            </a:r>
          </a:p>
        </p:txBody>
      </p:sp>
      <p:sp>
        <p:nvSpPr>
          <p:cNvPr id="2" name="Title 1"/>
          <p:cNvSpPr>
            <a:spLocks noGrp="1"/>
          </p:cNvSpPr>
          <p:nvPr>
            <p:ph type="title"/>
          </p:nvPr>
        </p:nvSpPr>
        <p:spPr/>
        <p:txBody>
          <a:bodyPr/>
          <a:lstStyle/>
          <a:p>
            <a:r>
              <a:rPr lang="en-US" sz="3200" dirty="0" err="1" smtClean="0"/>
              <a:t>xTRACT</a:t>
            </a:r>
            <a:r>
              <a:rPr lang="en-US" sz="3200" dirty="0" smtClean="0"/>
              <a:t> </a:t>
            </a:r>
            <a:r>
              <a:rPr lang="en-US" sz="3200" dirty="0"/>
              <a:t>Users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3</a:t>
            </a:fld>
            <a:endParaRPr lang="en-US" dirty="0">
              <a:solidFill>
                <a:srgbClr val="9BBB59">
                  <a:shade val="75000"/>
                </a:srgbClr>
              </a:solidFill>
            </a:endParaRPr>
          </a:p>
        </p:txBody>
      </p:sp>
    </p:spTree>
    <p:extLst>
      <p:ext uri="{BB962C8B-B14F-4D97-AF65-F5344CB8AC3E}">
        <p14:creationId xmlns:p14="http://schemas.microsoft.com/office/powerpoint/2010/main" val="1752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RA Commons header"/>
          <p:cNvGrpSpPr/>
          <p:nvPr/>
        </p:nvGrpSpPr>
        <p:grpSpPr>
          <a:xfrm>
            <a:off x="1828800" y="3292561"/>
            <a:ext cx="10109629" cy="3140294"/>
            <a:chOff x="1828800" y="3292561"/>
            <a:chExt cx="10109629" cy="3140294"/>
          </a:xfrm>
        </p:grpSpPr>
        <p:pic>
          <p:nvPicPr>
            <p:cNvPr id="8" name="Picture 7" title="&quot;"/>
            <p:cNvPicPr>
              <a:picLocks noChangeAspect="1"/>
            </p:cNvPicPr>
            <p:nvPr/>
          </p:nvPicPr>
          <p:blipFill>
            <a:blip r:embed="rId2"/>
            <a:stretch>
              <a:fillRect/>
            </a:stretch>
          </p:blipFill>
          <p:spPr>
            <a:xfrm>
              <a:off x="1828800" y="4769144"/>
              <a:ext cx="10109629" cy="1663711"/>
            </a:xfrm>
            <a:prstGeom prst="rect">
              <a:avLst/>
            </a:prstGeom>
          </p:spPr>
        </p:pic>
        <p:sp>
          <p:nvSpPr>
            <p:cNvPr id="9" name="Rounded Rectangular Callout 8"/>
            <p:cNvSpPr/>
            <p:nvPr/>
          </p:nvSpPr>
          <p:spPr>
            <a:xfrm>
              <a:off x="6370939" y="3292561"/>
              <a:ext cx="4590290" cy="993688"/>
            </a:xfrm>
            <a:prstGeom prst="wedgeRoundRectCallout">
              <a:avLst>
                <a:gd name="adj1" fmla="val 36691"/>
                <a:gd name="adj2" fmla="val 1565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Click on the Institution hyperlink to change the “Default Institution” if there are multiple affiliations</a:t>
              </a:r>
              <a:endParaRPr lang="en-US" sz="2000" dirty="0">
                <a:solidFill>
                  <a:prstClr val="black"/>
                </a:solidFill>
                <a:latin typeface="Calibri" panose="020F0502020204030204" pitchFamily="34" charset="0"/>
              </a:endParaRPr>
            </a:p>
          </p:txBody>
        </p:sp>
      </p:grpSp>
      <p:sp>
        <p:nvSpPr>
          <p:cNvPr id="4" name="Content Placeholder 3"/>
          <p:cNvSpPr>
            <a:spLocks noGrp="1"/>
          </p:cNvSpPr>
          <p:nvPr>
            <p:ph sz="quarter" idx="13"/>
          </p:nvPr>
        </p:nvSpPr>
        <p:spPr>
          <a:xfrm>
            <a:off x="4165600" y="1013254"/>
            <a:ext cx="7518400" cy="5082746"/>
          </a:xfrm>
        </p:spPr>
        <p:txBody>
          <a:bodyPr/>
          <a:lstStyle/>
          <a:p>
            <a:pPr marL="0" indent="0">
              <a:buNone/>
            </a:pPr>
            <a:r>
              <a:rPr lang="en-US" sz="2400" dirty="0" smtClean="0">
                <a:solidFill>
                  <a:srgbClr val="1F497D"/>
                </a:solidFill>
              </a:rPr>
              <a:t>The </a:t>
            </a:r>
            <a:r>
              <a:rPr lang="en-US" sz="2400" dirty="0">
                <a:solidFill>
                  <a:srgbClr val="1F497D"/>
                </a:solidFill>
              </a:rPr>
              <a:t>xTrain functions available to users are based on the “roles” associated with their </a:t>
            </a:r>
            <a:r>
              <a:rPr lang="en-US" sz="2400" dirty="0" smtClean="0">
                <a:solidFill>
                  <a:srgbClr val="1F497D"/>
                </a:solidFill>
              </a:rPr>
              <a:t>accounts. If a user has a Trainee Role and a PD/PI role they will have the option to view “My Appointments and Terminations” or “My Grants”.</a:t>
            </a:r>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a:xfrm>
            <a:off x="167779" y="1445739"/>
            <a:ext cx="3749879" cy="4144963"/>
          </a:xfrm>
        </p:spPr>
        <p:txBody>
          <a:bodyPr/>
          <a:lstStyle/>
          <a:p>
            <a:pPr>
              <a:buClr>
                <a:schemeClr val="bg1"/>
              </a:buClr>
            </a:pPr>
            <a:r>
              <a:rPr lang="en-US" sz="2000" dirty="0" smtClean="0"/>
              <a:t>xTrain </a:t>
            </a:r>
            <a:r>
              <a:rPr lang="en-US" sz="2000" dirty="0"/>
              <a:t>tab will appear for users with the following roles</a:t>
            </a:r>
            <a:r>
              <a:rPr lang="en-US" sz="2000" dirty="0" smtClean="0"/>
              <a:t>:</a:t>
            </a:r>
          </a:p>
          <a:p>
            <a:pPr marL="342900" indent="-342900">
              <a:buClr>
                <a:schemeClr val="bg1"/>
              </a:buClr>
              <a:buFont typeface="Arial" panose="020B0604020202020204" pitchFamily="34" charset="0"/>
              <a:buChar char="•"/>
            </a:pPr>
            <a:r>
              <a:rPr lang="en-US" sz="2000" dirty="0" smtClean="0"/>
              <a:t>PD/PI </a:t>
            </a:r>
          </a:p>
          <a:p>
            <a:pPr marL="342900" indent="-342900">
              <a:buClr>
                <a:schemeClr val="bg1"/>
              </a:buClr>
              <a:buFont typeface="Arial" panose="020B0604020202020204" pitchFamily="34" charset="0"/>
              <a:buChar char="•"/>
            </a:pPr>
            <a:r>
              <a:rPr lang="en-US" sz="2000" dirty="0" smtClean="0"/>
              <a:t>ASST</a:t>
            </a:r>
            <a:endParaRPr lang="en-US" sz="2000" dirty="0"/>
          </a:p>
          <a:p>
            <a:pPr marL="342900" indent="-342900">
              <a:buClr>
                <a:schemeClr val="bg1"/>
              </a:buClr>
              <a:buFont typeface="Arial" panose="020B0604020202020204" pitchFamily="34" charset="0"/>
              <a:buChar char="•"/>
            </a:pPr>
            <a:r>
              <a:rPr lang="en-US" sz="2000" dirty="0"/>
              <a:t>TRAINEE</a:t>
            </a:r>
          </a:p>
          <a:p>
            <a:pPr marL="342900" indent="-342900">
              <a:buClr>
                <a:schemeClr val="bg1"/>
              </a:buClr>
              <a:buFont typeface="Arial" panose="020B0604020202020204" pitchFamily="34" charset="0"/>
              <a:buChar char="•"/>
            </a:pPr>
            <a:r>
              <a:rPr lang="en-US" sz="2000" dirty="0"/>
              <a:t>BO</a:t>
            </a:r>
          </a:p>
          <a:p>
            <a:pPr marL="342900" indent="-342900">
              <a:buClr>
                <a:schemeClr val="bg1"/>
              </a:buClr>
              <a:buFont typeface="Arial" panose="020B0604020202020204" pitchFamily="34" charset="0"/>
              <a:buChar char="•"/>
            </a:pPr>
            <a:r>
              <a:rPr lang="en-US" sz="2000" dirty="0" smtClean="0"/>
              <a:t>SPONSOR</a:t>
            </a:r>
          </a:p>
          <a:p>
            <a:pPr marL="342900" indent="-342900">
              <a:buClr>
                <a:schemeClr val="bg1"/>
              </a:buClr>
              <a:buFont typeface="Arial" panose="020B0604020202020204" pitchFamily="34" charset="0"/>
              <a:buChar char="•"/>
            </a:pPr>
            <a:endParaRPr lang="en-US" sz="2000" dirty="0"/>
          </a:p>
          <a:p>
            <a:pPr>
              <a:buClr>
                <a:schemeClr val="bg1"/>
              </a:buClr>
            </a:pPr>
            <a:endParaRPr lang="en-US" sz="2000" dirty="0" smtClean="0"/>
          </a:p>
        </p:txBody>
      </p:sp>
      <p:sp>
        <p:nvSpPr>
          <p:cNvPr id="2" name="Title 1"/>
          <p:cNvSpPr>
            <a:spLocks noGrp="1"/>
          </p:cNvSpPr>
          <p:nvPr>
            <p:ph type="title"/>
          </p:nvPr>
        </p:nvSpPr>
        <p:spPr>
          <a:xfrm>
            <a:off x="167779" y="897922"/>
            <a:ext cx="3749879" cy="537519"/>
          </a:xfrm>
        </p:spPr>
        <p:txBody>
          <a:bodyPr/>
          <a:lstStyle/>
          <a:p>
            <a:r>
              <a:rPr lang="en-US" sz="3200" dirty="0" smtClean="0"/>
              <a:t>Accessing xTrain</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30</a:t>
            </a:fld>
            <a:endParaRPr lang="en-US" dirty="0">
              <a:solidFill>
                <a:srgbClr val="9BBB59">
                  <a:shade val="75000"/>
                </a:srgbClr>
              </a:solidFill>
            </a:endParaRPr>
          </a:p>
        </p:txBody>
      </p:sp>
    </p:spTree>
    <p:extLst>
      <p:ext uri="{BB962C8B-B14F-4D97-AF65-F5344CB8AC3E}">
        <p14:creationId xmlns:p14="http://schemas.microsoft.com/office/powerpoint/2010/main" val="1516327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265" y="4882811"/>
            <a:ext cx="2403380" cy="113056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Routing captures the user’s electronic signature.</a:t>
            </a:r>
          </a:p>
        </p:txBody>
      </p:sp>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61214" y="4973109"/>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t>
            </a:r>
            <a:r>
              <a:rPr lang="en-US" sz="2000" b="0" dirty="0" smtClean="0"/>
              <a:t>routes form to </a:t>
            </a:r>
            <a:r>
              <a:rPr lang="en-US" sz="2000" b="0" dirty="0"/>
              <a:t>Agency</a:t>
            </a:r>
          </a:p>
        </p:txBody>
      </p:sp>
      <p:sp>
        <p:nvSpPr>
          <p:cNvPr id="17" name="Text Box 25"/>
          <p:cNvSpPr txBox="1">
            <a:spLocks noChangeArrowheads="1"/>
          </p:cNvSpPr>
          <p:nvPr/>
        </p:nvSpPr>
        <p:spPr bwMode="auto">
          <a:xfrm>
            <a:off x="2604641" y="5917388"/>
            <a:ext cx="956683" cy="366713"/>
          </a:xfrm>
          <a:prstGeom prst="rect">
            <a:avLst/>
          </a:prstGeom>
          <a:noFill/>
          <a:ln w="9525">
            <a:noFill/>
            <a:miter lim="800000"/>
            <a:headEnd/>
            <a:tailEnd/>
          </a:ln>
        </p:spPr>
        <p:txBody>
          <a:bodyPr wrap="square">
            <a:spAutoFit/>
          </a:bodyPr>
          <a:lstStyle/>
          <a:p>
            <a:pPr algn="ctr"/>
            <a:r>
              <a:rPr lang="en-US" b="0" dirty="0" smtClean="0"/>
              <a:t>BO</a:t>
            </a:r>
            <a:endParaRPr lang="en-US" b="0" dirty="0"/>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a:t>
            </a:r>
            <a:r>
              <a:rPr lang="en-US" sz="2000" b="0" dirty="0" smtClean="0"/>
              <a:t>form </a:t>
            </a:r>
            <a:r>
              <a:rPr lang="en-US" sz="2000" b="0" dirty="0"/>
              <a:t>and routes it to BO</a:t>
            </a:r>
          </a:p>
        </p:txBody>
      </p:sp>
      <p:sp>
        <p:nvSpPr>
          <p:cNvPr id="11" name="Line 2" descr="&quot;"/>
          <p:cNvSpPr>
            <a:spLocks noChangeShapeType="1"/>
          </p:cNvSpPr>
          <p:nvPr/>
        </p:nvSpPr>
        <p:spPr bwMode="auto">
          <a:xfrm>
            <a:off x="4015000" y="34452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101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a:t>
            </a:r>
            <a:r>
              <a:rPr lang="en-US" sz="2000" b="0" dirty="0" smtClean="0"/>
              <a:t>form </a:t>
            </a:r>
            <a:r>
              <a:rPr lang="en-US" sz="2000" b="0" dirty="0"/>
              <a:t>back to PD/PI</a:t>
            </a:r>
          </a:p>
        </p:txBody>
      </p:sp>
      <p:sp>
        <p:nvSpPr>
          <p:cNvPr id="14" name="trainee"/>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smtClean="0"/>
              <a:t>TRAINEE</a:t>
            </a:r>
            <a:endParaRPr lang="en-US" b="0" dirty="0"/>
          </a:p>
        </p:txBody>
      </p:sp>
      <p:pic>
        <p:nvPicPr>
          <p:cNvPr id="19" name="Picture 5" title="&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title="&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37368" y="1714883"/>
            <a:ext cx="3918337" cy="1015663"/>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a:t>
            </a:r>
            <a:r>
              <a:rPr lang="en-US" sz="2000" b="0" dirty="0" smtClean="0"/>
              <a:t>or ASST completes and routes form to the Trainee for electronic signature.</a:t>
            </a:r>
            <a:endParaRPr lang="en-US" sz="2000" b="0" dirty="0"/>
          </a:p>
        </p:txBody>
      </p:sp>
      <p:pic>
        <p:nvPicPr>
          <p:cNvPr id="20" name="Picture 6" descr="Program Director/Principal Investigator (PD/PI; PI Role) icon"/>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13" name="PD/PI or ASST" title="&quot;"/>
          <p:cNvSpPr txBox="1">
            <a:spLocks noChangeArrowheads="1"/>
          </p:cNvSpPr>
          <p:nvPr/>
        </p:nvSpPr>
        <p:spPr bwMode="auto">
          <a:xfrm>
            <a:off x="201261" y="1998690"/>
            <a:ext cx="2295001" cy="369332"/>
          </a:xfrm>
          <a:prstGeom prst="rect">
            <a:avLst/>
          </a:prstGeom>
          <a:noFill/>
          <a:ln w="9525">
            <a:noFill/>
            <a:miter lim="800000"/>
            <a:headEnd/>
            <a:tailEnd/>
          </a:ln>
        </p:spPr>
        <p:txBody>
          <a:bodyPr wrap="square">
            <a:spAutoFit/>
          </a:bodyPr>
          <a:lstStyle/>
          <a:p>
            <a:pPr algn="ctr"/>
            <a:r>
              <a:rPr lang="en-US" b="0" dirty="0" smtClean="0"/>
              <a:t>PD/PI or ASST</a:t>
            </a:r>
            <a:endParaRPr lang="en-US" b="0" dirty="0"/>
          </a:p>
        </p:txBody>
      </p:sp>
      <p:sp>
        <p:nvSpPr>
          <p:cNvPr id="5" name="Title 4"/>
          <p:cNvSpPr>
            <a:spLocks noGrp="1"/>
          </p:cNvSpPr>
          <p:nvPr>
            <p:ph type="title"/>
          </p:nvPr>
        </p:nvSpPr>
        <p:spPr/>
        <p:txBody>
          <a:bodyPr/>
          <a:lstStyle/>
          <a:p>
            <a:r>
              <a:rPr lang="en-US" dirty="0" smtClean="0"/>
              <a:t>Example Work </a:t>
            </a:r>
            <a:r>
              <a:rPr lang="en-US" dirty="0"/>
              <a:t>Flow </a:t>
            </a:r>
            <a:r>
              <a:rPr lang="en-US" dirty="0" smtClean="0"/>
              <a:t>in xTrain</a:t>
            </a:r>
            <a:endParaRPr lang="en-US" dirty="0"/>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31</a:t>
            </a:fld>
            <a:endParaRPr lang="en-US" dirty="0">
              <a:solidFill>
                <a:srgbClr val="9BBB59">
                  <a:shade val="75000"/>
                </a:srgbClr>
              </a:solidFill>
            </a:endParaRPr>
          </a:p>
        </p:txBody>
      </p:sp>
    </p:spTree>
    <p:extLst>
      <p:ext uri="{BB962C8B-B14F-4D97-AF65-F5344CB8AC3E}">
        <p14:creationId xmlns:p14="http://schemas.microsoft.com/office/powerpoint/2010/main" val="3235923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0626811" cy="3631763"/>
          </a:xfrm>
          <a:prstGeom prst="rect">
            <a:avLst/>
          </a:prstGeom>
        </p:spPr>
        <p:txBody>
          <a:bodyPr wrap="square">
            <a:spAutoFit/>
          </a:bodyPr>
          <a:lstStyle/>
          <a:p>
            <a:pPr>
              <a:spcAft>
                <a:spcPts val="1200"/>
              </a:spcAft>
              <a:defRPr/>
            </a:pPr>
            <a:r>
              <a:rPr lang="en-US" sz="2000" dirty="0" smtClean="0">
                <a:solidFill>
                  <a:schemeClr val="tx2">
                    <a:lumMod val="75000"/>
                  </a:schemeClr>
                </a:solidFill>
              </a:rPr>
              <a:t>PD/PI </a:t>
            </a:r>
            <a:r>
              <a:rPr lang="en-US" sz="2000" dirty="0">
                <a:solidFill>
                  <a:schemeClr val="tx2">
                    <a:lumMod val="75000"/>
                  </a:schemeClr>
                </a:solidFill>
              </a:rPr>
              <a:t>or ASST may </a:t>
            </a:r>
            <a:r>
              <a:rPr lang="en-US" sz="2000" dirty="0" smtClean="0">
                <a:solidFill>
                  <a:schemeClr val="tx2">
                    <a:lumMod val="75000"/>
                  </a:schemeClr>
                </a:solidFill>
              </a:rPr>
              <a:t>create, modify, route, and submit forms, based on the activity code.</a:t>
            </a:r>
          </a:p>
          <a:p>
            <a:pPr marL="800100" lvl="1" indent="-342900">
              <a:spcAft>
                <a:spcPts val="1200"/>
              </a:spcAft>
              <a:buFont typeface="Arial" panose="020B0604020202020204" pitchFamily="34" charset="0"/>
              <a:buChar char="•"/>
              <a:defRPr/>
            </a:pPr>
            <a:r>
              <a:rPr lang="en-US" sz="2000" dirty="0" smtClean="0">
                <a:solidFill>
                  <a:schemeClr val="tx2">
                    <a:lumMod val="75000"/>
                  </a:schemeClr>
                </a:solidFill>
              </a:rPr>
              <a:t>Training (T) – work on and submit 2271, work on TN.</a:t>
            </a:r>
          </a:p>
          <a:p>
            <a:pPr marL="800100" lvl="1" indent="-342900">
              <a:spcAft>
                <a:spcPts val="1200"/>
              </a:spcAft>
              <a:buFont typeface="Arial" panose="020B0604020202020204" pitchFamily="34" charset="0"/>
              <a:buChar char="•"/>
              <a:defRPr/>
            </a:pPr>
            <a:r>
              <a:rPr lang="en-US" sz="2000" dirty="0" smtClean="0">
                <a:solidFill>
                  <a:schemeClr val="tx2">
                    <a:lumMod val="75000"/>
                  </a:schemeClr>
                </a:solidFill>
              </a:rPr>
              <a:t>Fellowships (F) – work on TN.</a:t>
            </a:r>
          </a:p>
          <a:p>
            <a:pPr marL="800100" lvl="1" indent="-342900">
              <a:spcAft>
                <a:spcPts val="1200"/>
              </a:spcAft>
              <a:buFont typeface="Arial" panose="020B0604020202020204" pitchFamily="34" charset="0"/>
              <a:buChar char="•"/>
              <a:defRPr/>
            </a:pPr>
            <a:r>
              <a:rPr lang="en-US" sz="2000" dirty="0" smtClean="0">
                <a:solidFill>
                  <a:schemeClr val="tx2">
                    <a:lumMod val="75000"/>
                  </a:schemeClr>
                </a:solidFill>
              </a:rPr>
              <a:t>Career Development (K/R) – work on and submit 2271 and TN.</a:t>
            </a:r>
            <a:endParaRPr lang="en-US" sz="2000" dirty="0">
              <a:solidFill>
                <a:schemeClr val="tx2">
                  <a:lumMod val="75000"/>
                </a:schemeClr>
              </a:solidFill>
            </a:endParaRPr>
          </a:p>
          <a:p>
            <a:pPr>
              <a:spcAft>
                <a:spcPts val="1200"/>
              </a:spcAft>
              <a:defRPr/>
            </a:pPr>
            <a:r>
              <a:rPr lang="en-US" sz="2000" dirty="0" smtClean="0">
                <a:solidFill>
                  <a:schemeClr val="tx2">
                    <a:lumMod val="75000"/>
                  </a:schemeClr>
                </a:solidFill>
              </a:rPr>
              <a:t>Multi-PIs</a:t>
            </a:r>
            <a:r>
              <a:rPr lang="en-US" sz="2000" dirty="0">
                <a:solidFill>
                  <a:schemeClr val="tx2">
                    <a:lumMod val="75000"/>
                  </a:schemeClr>
                </a:solidFill>
              </a:rPr>
              <a:t>, can perform the same actions as the Contact PI.</a:t>
            </a:r>
          </a:p>
          <a:p>
            <a:pPr>
              <a:spcAft>
                <a:spcPts val="1200"/>
              </a:spcAft>
              <a:defRPr/>
            </a:pPr>
            <a:r>
              <a:rPr lang="en-US" sz="2000" dirty="0" smtClean="0">
                <a:solidFill>
                  <a:schemeClr val="tx2">
                    <a:lumMod val="75000"/>
                  </a:schemeClr>
                </a:solidFill>
              </a:rPr>
              <a:t>Fellows are PD/PIs on Fellowship grants.</a:t>
            </a:r>
          </a:p>
          <a:p>
            <a:pPr>
              <a:spcAft>
                <a:spcPts val="1200"/>
              </a:spcAft>
              <a:defRPr/>
            </a:pPr>
            <a:r>
              <a:rPr lang="en-US" sz="2000" dirty="0" smtClean="0">
                <a:solidFill>
                  <a:schemeClr val="tx2">
                    <a:lumMod val="75000"/>
                  </a:schemeClr>
                </a:solidFill>
              </a:rPr>
              <a:t>ASST must be delegated xTrain by a PD/PI on the grant, to access it in xTrain.</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smtClean="0"/>
              <a:t>What do the PD/PI and ASST do in xTrain?</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32</a:t>
            </a:fld>
            <a:endParaRPr lang="en-US" dirty="0">
              <a:solidFill>
                <a:srgbClr val="9BBB59">
                  <a:shade val="75000"/>
                </a:srgbClr>
              </a:solidFill>
            </a:endParaRPr>
          </a:p>
        </p:txBody>
      </p:sp>
    </p:spTree>
    <p:extLst>
      <p:ext uri="{BB962C8B-B14F-4D97-AF65-F5344CB8AC3E}">
        <p14:creationId xmlns:p14="http://schemas.microsoft.com/office/powerpoint/2010/main" val="3410488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eRA Commons Delegation screen."/>
          <p:cNvGrpSpPr/>
          <p:nvPr/>
        </p:nvGrpSpPr>
        <p:grpSpPr>
          <a:xfrm>
            <a:off x="3871784" y="914400"/>
            <a:ext cx="8246005" cy="5181125"/>
            <a:chOff x="3871784" y="914400"/>
            <a:chExt cx="8246005" cy="5181125"/>
          </a:xfrm>
        </p:grpSpPr>
        <p:pic>
          <p:nvPicPr>
            <p:cNvPr id="8" name="Picture 7" title="&quot;"/>
            <p:cNvPicPr>
              <a:picLocks noChangeAspect="1"/>
            </p:cNvPicPr>
            <p:nvPr/>
          </p:nvPicPr>
          <p:blipFill>
            <a:blip r:embed="rId2"/>
            <a:stretch>
              <a:fillRect/>
            </a:stretch>
          </p:blipFill>
          <p:spPr>
            <a:xfrm>
              <a:off x="3871784" y="2401756"/>
              <a:ext cx="8246005" cy="3693769"/>
            </a:xfrm>
            <a:prstGeom prst="rect">
              <a:avLst/>
            </a:prstGeom>
          </p:spPr>
        </p:pic>
        <p:sp>
          <p:nvSpPr>
            <p:cNvPr id="9" name="Rounded Rectangular Callout 8"/>
            <p:cNvSpPr/>
            <p:nvPr/>
          </p:nvSpPr>
          <p:spPr>
            <a:xfrm>
              <a:off x="4975654" y="914400"/>
              <a:ext cx="4753232" cy="1407513"/>
            </a:xfrm>
            <a:prstGeom prst="wedgeRoundRectCallout">
              <a:avLst>
                <a:gd name="adj1" fmla="val -44688"/>
                <a:gd name="adj2" fmla="val 15361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Delegations tab will display your current delegations. You may search for users at your institution to whom you wish to delegate xTrain or SPONSOR duties.</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05946" y="2041051"/>
            <a:ext cx="3632886" cy="3918423"/>
          </a:xfrm>
        </p:spPr>
        <p:txBody>
          <a:bodyPr/>
          <a:lstStyle/>
          <a:p>
            <a:pPr lvl="0">
              <a:buClr>
                <a:prstClr val="white"/>
              </a:buClr>
            </a:pPr>
            <a:r>
              <a:rPr lang="en-US" sz="2000" dirty="0" smtClean="0"/>
              <a:t>The PD/PI or the SPONSOR may delegate xTrain privileges to a user with the ASST Role.</a:t>
            </a:r>
          </a:p>
          <a:p>
            <a:pPr lvl="0">
              <a:buClr>
                <a:prstClr val="white"/>
              </a:buClr>
            </a:pPr>
            <a:r>
              <a:rPr lang="en-US" sz="2000" dirty="0" smtClean="0"/>
              <a:t>Once delegated the ASST will have access to all of the PD/PI’s grants within xTrain.</a:t>
            </a:r>
          </a:p>
          <a:p>
            <a:pPr lvl="0">
              <a:buClr>
                <a:prstClr val="white"/>
              </a:buClr>
            </a:pPr>
            <a:r>
              <a:rPr lang="en-US" sz="2000" dirty="0" smtClean="0"/>
              <a:t>The Sponsor delegation will allow the ASST to route forms on behalf of the SPONSOR.</a:t>
            </a:r>
          </a:p>
          <a:p>
            <a:pPr lvl="0">
              <a:buClr>
                <a:prstClr val="white"/>
              </a:buClr>
            </a:pPr>
            <a:r>
              <a:rPr lang="en-US" sz="2000" dirty="0" smtClean="0"/>
              <a:t>ASST users may NOT submit forms to NIH.</a:t>
            </a:r>
            <a:endParaRPr lang="en-US" sz="2000" dirty="0"/>
          </a:p>
          <a:p>
            <a:endParaRPr lang="en-US" dirty="0"/>
          </a:p>
        </p:txBody>
      </p:sp>
      <p:sp>
        <p:nvSpPr>
          <p:cNvPr id="2" name="Title 1"/>
          <p:cNvSpPr>
            <a:spLocks noGrp="1"/>
          </p:cNvSpPr>
          <p:nvPr>
            <p:ph type="title"/>
          </p:nvPr>
        </p:nvSpPr>
        <p:spPr>
          <a:xfrm>
            <a:off x="205946" y="914400"/>
            <a:ext cx="3632886" cy="990600"/>
          </a:xfrm>
        </p:spPr>
        <p:txBody>
          <a:bodyPr/>
          <a:lstStyle/>
          <a:p>
            <a:r>
              <a:rPr lang="en-US" sz="3200" dirty="0" smtClean="0"/>
              <a:t>Delegating Access to xTrain</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33</a:t>
            </a:fld>
            <a:endParaRPr lang="en-US" dirty="0">
              <a:solidFill>
                <a:srgbClr val="9BBB59">
                  <a:shade val="75000"/>
                </a:srgbClr>
              </a:solidFill>
            </a:endParaRPr>
          </a:p>
        </p:txBody>
      </p:sp>
    </p:spTree>
    <p:extLst>
      <p:ext uri="{BB962C8B-B14F-4D97-AF65-F5344CB8AC3E}">
        <p14:creationId xmlns:p14="http://schemas.microsoft.com/office/powerpoint/2010/main" val="1765238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9630032" cy="3247043"/>
          </a:xfrm>
          <a:prstGeom prst="rect">
            <a:avLst/>
          </a:prstGeom>
        </p:spPr>
        <p:txBody>
          <a:bodyPr wrap="square">
            <a:spAutoFit/>
          </a:bodyPr>
          <a:lstStyle/>
          <a:p>
            <a:pPr>
              <a:spcAft>
                <a:spcPts val="1200"/>
              </a:spcAft>
              <a:defRPr/>
            </a:pPr>
            <a:r>
              <a:rPr lang="en-US" sz="2000" dirty="0" smtClean="0">
                <a:solidFill>
                  <a:schemeClr val="tx2">
                    <a:lumMod val="75000"/>
                  </a:schemeClr>
                </a:solidFill>
              </a:rPr>
              <a:t>The TRAINEE is the person </a:t>
            </a:r>
            <a:r>
              <a:rPr lang="en-US" sz="2000" dirty="0">
                <a:solidFill>
                  <a:schemeClr val="tx2">
                    <a:lumMod val="75000"/>
                  </a:schemeClr>
                </a:solidFill>
              </a:rPr>
              <a:t>at grantee Institution who will be appointed to a </a:t>
            </a:r>
            <a:r>
              <a:rPr lang="en-US" sz="2000" dirty="0" smtClean="0">
                <a:solidFill>
                  <a:schemeClr val="tx2">
                    <a:lumMod val="75000"/>
                  </a:schemeClr>
                </a:solidFill>
              </a:rPr>
              <a:t>grant.</a:t>
            </a:r>
            <a:endParaRPr lang="en-US" sz="2000" dirty="0">
              <a:solidFill>
                <a:schemeClr val="tx2">
                  <a:lumMod val="75000"/>
                </a:schemeClr>
              </a:solidFill>
            </a:endParaRPr>
          </a:p>
          <a:p>
            <a:pPr>
              <a:spcBef>
                <a:spcPts val="600"/>
              </a:spcBef>
              <a:spcAft>
                <a:spcPts val="600"/>
              </a:spcAft>
              <a:defRPr/>
            </a:pPr>
            <a:r>
              <a:rPr lang="en-US" sz="2000" dirty="0" smtClean="0">
                <a:solidFill>
                  <a:schemeClr val="tx2">
                    <a:lumMod val="75000"/>
                  </a:schemeClr>
                </a:solidFill>
              </a:rPr>
              <a:t>The TRAINEE is responsible for:</a:t>
            </a:r>
          </a:p>
          <a:p>
            <a:pPr marL="342900" indent="-342900">
              <a:spcBef>
                <a:spcPts val="600"/>
              </a:spcBef>
              <a:spcAft>
                <a:spcPts val="600"/>
              </a:spcAft>
              <a:buFont typeface="Arial" panose="020B0604020202020204" pitchFamily="34" charset="0"/>
              <a:buChar char="•"/>
              <a:defRPr/>
            </a:pPr>
            <a:r>
              <a:rPr lang="en-US" sz="2000" dirty="0" smtClean="0">
                <a:solidFill>
                  <a:schemeClr val="tx2">
                    <a:lumMod val="75000"/>
                  </a:schemeClr>
                </a:solidFill>
              </a:rPr>
              <a:t>Completing their Personal Profile (PPF); the 2271 Appointment Form populates certain required fields from the PPF.</a:t>
            </a:r>
          </a:p>
          <a:p>
            <a:pPr marL="342900" indent="-342900">
              <a:spcBef>
                <a:spcPts val="600"/>
              </a:spcBef>
              <a:spcAft>
                <a:spcPts val="600"/>
              </a:spcAft>
              <a:buFont typeface="Arial" panose="020B0604020202020204" pitchFamily="34" charset="0"/>
              <a:buChar char="•"/>
              <a:defRPr/>
            </a:pPr>
            <a:r>
              <a:rPr lang="en-US" sz="2000" dirty="0" smtClean="0">
                <a:solidFill>
                  <a:schemeClr val="tx2">
                    <a:lumMod val="75000"/>
                  </a:schemeClr>
                </a:solidFill>
              </a:rPr>
              <a:t>Electronically sign the 2271 by routing to the PD/PI. Without the Trainee’s signature, the form may not be submitted to the Agency.</a:t>
            </a:r>
          </a:p>
          <a:p>
            <a:pPr marL="342900" indent="-342900">
              <a:spcBef>
                <a:spcPts val="600"/>
              </a:spcBef>
              <a:spcAft>
                <a:spcPts val="600"/>
              </a:spcAft>
              <a:buFont typeface="Arial" panose="020B0604020202020204" pitchFamily="34" charset="0"/>
              <a:buChar char="•"/>
              <a:defRPr/>
            </a:pPr>
            <a:r>
              <a:rPr lang="en-US" sz="2000" dirty="0" smtClean="0">
                <a:solidFill>
                  <a:schemeClr val="tx2">
                    <a:lumMod val="75000"/>
                  </a:schemeClr>
                </a:solidFill>
              </a:rPr>
              <a:t>Provide the Training Received, Post </a:t>
            </a:r>
            <a:r>
              <a:rPr lang="en-US" sz="2000" dirty="0">
                <a:solidFill>
                  <a:schemeClr val="tx2">
                    <a:lumMod val="75000"/>
                  </a:schemeClr>
                </a:solidFill>
              </a:rPr>
              <a:t>A</a:t>
            </a:r>
            <a:r>
              <a:rPr lang="en-US" sz="2000" dirty="0" smtClean="0">
                <a:solidFill>
                  <a:schemeClr val="tx2">
                    <a:lumMod val="75000"/>
                  </a:schemeClr>
                </a:solidFill>
              </a:rPr>
              <a:t>ward </a:t>
            </a:r>
            <a:r>
              <a:rPr lang="en-US" sz="2000" dirty="0">
                <a:solidFill>
                  <a:schemeClr val="tx2">
                    <a:lumMod val="75000"/>
                  </a:schemeClr>
                </a:solidFill>
              </a:rPr>
              <a:t>I</a:t>
            </a:r>
            <a:r>
              <a:rPr lang="en-US" sz="2000" dirty="0" smtClean="0">
                <a:solidFill>
                  <a:schemeClr val="tx2">
                    <a:lumMod val="75000"/>
                  </a:schemeClr>
                </a:solidFill>
              </a:rPr>
              <a:t>nformation and Post Award Mailing Address on the Termination form.</a:t>
            </a: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smtClean="0"/>
              <a:t>What does the TRAINEE do in xTrain?</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34</a:t>
            </a:fld>
            <a:endParaRPr lang="en-US" dirty="0">
              <a:solidFill>
                <a:srgbClr val="9BBB59">
                  <a:shade val="75000"/>
                </a:srgbClr>
              </a:solidFill>
            </a:endParaRPr>
          </a:p>
        </p:txBody>
      </p:sp>
    </p:spTree>
    <p:extLst>
      <p:ext uri="{BB962C8B-B14F-4D97-AF65-F5344CB8AC3E}">
        <p14:creationId xmlns:p14="http://schemas.microsoft.com/office/powerpoint/2010/main" val="1451106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Create New Trainee Profile screen."/>
          <p:cNvGrpSpPr/>
          <p:nvPr/>
        </p:nvGrpSpPr>
        <p:grpSpPr>
          <a:xfrm>
            <a:off x="4343529" y="3614506"/>
            <a:ext cx="6734175" cy="2384530"/>
            <a:chOff x="4343529" y="3525606"/>
            <a:chExt cx="6734175" cy="2384530"/>
          </a:xfrm>
        </p:grpSpPr>
        <p:pic>
          <p:nvPicPr>
            <p:cNvPr id="6" name="Picture 5" title="&quot;"/>
            <p:cNvPicPr>
              <a:picLocks noChangeAspect="1"/>
            </p:cNvPicPr>
            <p:nvPr/>
          </p:nvPicPr>
          <p:blipFill>
            <a:blip r:embed="rId2"/>
            <a:stretch>
              <a:fillRect/>
            </a:stretch>
          </p:blipFill>
          <p:spPr>
            <a:xfrm>
              <a:off x="4343529" y="3814636"/>
              <a:ext cx="6734175" cy="20955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7" name="Isosceles Triangle 6" title="&quot;"/>
            <p:cNvSpPr/>
            <p:nvPr/>
          </p:nvSpPr>
          <p:spPr>
            <a:xfrm>
              <a:off x="4753232" y="3525606"/>
              <a:ext cx="247136" cy="280601"/>
            </a:xfrm>
            <a:prstGeom prst="triangl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quot;"/>
            <p:cNvSpPr/>
            <p:nvPr/>
          </p:nvSpPr>
          <p:spPr>
            <a:xfrm>
              <a:off x="4772025" y="3800350"/>
              <a:ext cx="207169" cy="45719"/>
            </a:xfrm>
            <a:prstGeom prst="rect">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Screenshot of Identify Trainee Screen."/>
          <p:cNvGrpSpPr/>
          <p:nvPr/>
        </p:nvGrpSpPr>
        <p:grpSpPr>
          <a:xfrm>
            <a:off x="3912972" y="434625"/>
            <a:ext cx="8221363" cy="3180757"/>
            <a:chOff x="3912972" y="434625"/>
            <a:chExt cx="8221363" cy="3180757"/>
          </a:xfrm>
        </p:grpSpPr>
        <p:pic>
          <p:nvPicPr>
            <p:cNvPr id="4" name="Picture 3" title="&quot;"/>
            <p:cNvPicPr>
              <a:picLocks noChangeAspect="1"/>
            </p:cNvPicPr>
            <p:nvPr/>
          </p:nvPicPr>
          <p:blipFill>
            <a:blip r:embed="rId3"/>
            <a:stretch>
              <a:fillRect/>
            </a:stretch>
          </p:blipFill>
          <p:spPr>
            <a:xfrm>
              <a:off x="3912972" y="434625"/>
              <a:ext cx="7026876" cy="3180757"/>
            </a:xfrm>
            <a:prstGeom prst="rect">
              <a:avLst/>
            </a:prstGeom>
          </p:spPr>
        </p:pic>
        <p:sp>
          <p:nvSpPr>
            <p:cNvPr id="10" name="Rounded Rectangular Callout 9"/>
            <p:cNvSpPr/>
            <p:nvPr/>
          </p:nvSpPr>
          <p:spPr>
            <a:xfrm>
              <a:off x="7710616" y="1293343"/>
              <a:ext cx="4423719" cy="952673"/>
            </a:xfrm>
            <a:prstGeom prst="wedgeRoundRectCallout">
              <a:avLst>
                <a:gd name="adj1" fmla="val 4198"/>
                <a:gd name="adj2" fmla="val 13467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If the Trainee has an eRA Commons account, you may search for the account to create the appointment.</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05946" y="1905001"/>
            <a:ext cx="3632886" cy="4054474"/>
          </a:xfrm>
        </p:spPr>
        <p:txBody>
          <a:bodyPr/>
          <a:lstStyle/>
          <a:p>
            <a:pPr>
              <a:buClr>
                <a:prstClr val="white"/>
              </a:buClr>
            </a:pPr>
            <a:r>
              <a:rPr lang="en-US" sz="2000" dirty="0" smtClean="0"/>
              <a:t>The TRAINEE role will be added to an existing account during the  appointment process.</a:t>
            </a:r>
            <a:r>
              <a:rPr lang="en-US" sz="2000" dirty="0"/>
              <a:t> </a:t>
            </a:r>
            <a:endParaRPr lang="en-US" sz="2000" dirty="0" smtClean="0"/>
          </a:p>
          <a:p>
            <a:pPr>
              <a:buClr>
                <a:prstClr val="white"/>
              </a:buClr>
            </a:pPr>
            <a:r>
              <a:rPr lang="en-US" sz="2000" dirty="0" smtClean="0"/>
              <a:t>The </a:t>
            </a:r>
            <a:r>
              <a:rPr lang="en-US" sz="2000" dirty="0"/>
              <a:t>PD/PI or ASST may create a </a:t>
            </a:r>
            <a:r>
              <a:rPr lang="en-US" sz="2000" dirty="0" smtClean="0"/>
              <a:t>new TRAINEE </a:t>
            </a:r>
            <a:r>
              <a:rPr lang="en-US" sz="2000" dirty="0"/>
              <a:t>account  by selecting the Create New Trainee </a:t>
            </a:r>
            <a:r>
              <a:rPr lang="en-US" sz="2000" dirty="0" smtClean="0"/>
              <a:t>Profile.</a:t>
            </a:r>
          </a:p>
          <a:p>
            <a:pPr>
              <a:buClr>
                <a:prstClr val="white"/>
              </a:buClr>
            </a:pPr>
            <a:r>
              <a:rPr lang="en-US" sz="2000" dirty="0" smtClean="0"/>
              <a:t>The TRAINEE will receive an invitation to complete the registration process.</a:t>
            </a:r>
          </a:p>
          <a:p>
            <a:pPr>
              <a:buClr>
                <a:prstClr val="white"/>
              </a:buClr>
            </a:pPr>
            <a:endParaRPr lang="en-US" sz="2000" dirty="0"/>
          </a:p>
          <a:p>
            <a:pPr lvl="0">
              <a:buClr>
                <a:prstClr val="white"/>
              </a:buClr>
            </a:pPr>
            <a:endParaRPr lang="en-US" sz="2000" dirty="0" smtClean="0"/>
          </a:p>
        </p:txBody>
      </p:sp>
      <p:sp>
        <p:nvSpPr>
          <p:cNvPr id="2" name="Title 1"/>
          <p:cNvSpPr>
            <a:spLocks noGrp="1"/>
          </p:cNvSpPr>
          <p:nvPr>
            <p:ph type="title"/>
          </p:nvPr>
        </p:nvSpPr>
        <p:spPr>
          <a:xfrm>
            <a:off x="205946" y="914400"/>
            <a:ext cx="3632886" cy="990600"/>
          </a:xfrm>
        </p:spPr>
        <p:txBody>
          <a:bodyPr/>
          <a:lstStyle/>
          <a:p>
            <a:r>
              <a:rPr lang="en-US" sz="3200" dirty="0" smtClean="0"/>
              <a:t>TRAINEE Account set-up</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35</a:t>
            </a:fld>
            <a:endParaRPr lang="en-US" dirty="0">
              <a:solidFill>
                <a:srgbClr val="9BBB59">
                  <a:shade val="75000"/>
                </a:srgbClr>
              </a:solidFill>
            </a:endParaRPr>
          </a:p>
        </p:txBody>
      </p:sp>
    </p:spTree>
    <p:extLst>
      <p:ext uri="{BB962C8B-B14F-4D97-AF65-F5344CB8AC3E}">
        <p14:creationId xmlns:p14="http://schemas.microsoft.com/office/powerpoint/2010/main" val="3689265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2862322"/>
          </a:xfrm>
          <a:prstGeom prst="rect">
            <a:avLst/>
          </a:prstGeom>
        </p:spPr>
        <p:txBody>
          <a:bodyPr wrap="square">
            <a:spAutoFit/>
          </a:bodyPr>
          <a:lstStyle/>
          <a:p>
            <a:pPr>
              <a:spcAft>
                <a:spcPts val="1200"/>
              </a:spcAft>
              <a:defRPr/>
            </a:pPr>
            <a:r>
              <a:rPr lang="en-US" sz="2000" dirty="0" smtClean="0">
                <a:solidFill>
                  <a:schemeClr val="tx2">
                    <a:lumMod val="75000"/>
                  </a:schemeClr>
                </a:solidFill>
              </a:rPr>
              <a:t>The BO has </a:t>
            </a:r>
            <a:r>
              <a:rPr lang="en-US" sz="2000" dirty="0">
                <a:solidFill>
                  <a:schemeClr val="tx2">
                    <a:lumMod val="75000"/>
                  </a:schemeClr>
                </a:solidFill>
              </a:rPr>
              <a:t>signature or other authority related to administering training </a:t>
            </a:r>
            <a:r>
              <a:rPr lang="en-US" sz="2000" dirty="0" smtClean="0">
                <a:solidFill>
                  <a:schemeClr val="tx2">
                    <a:lumMod val="75000"/>
                  </a:schemeClr>
                </a:solidFill>
              </a:rPr>
              <a:t>grants.</a:t>
            </a:r>
            <a:endParaRPr lang="en-US" sz="2000" dirty="0">
              <a:solidFill>
                <a:schemeClr val="tx2">
                  <a:lumMod val="75000"/>
                </a:schemeClr>
              </a:solidFill>
            </a:endParaRPr>
          </a:p>
          <a:p>
            <a:pPr>
              <a:spcAft>
                <a:spcPts val="1200"/>
              </a:spcAft>
              <a:defRPr/>
            </a:pPr>
            <a:r>
              <a:rPr lang="en-US" sz="2000" dirty="0" smtClean="0">
                <a:solidFill>
                  <a:schemeClr val="tx2">
                    <a:lumMod val="75000"/>
                  </a:schemeClr>
                </a:solidFill>
              </a:rPr>
              <a:t>BOs </a:t>
            </a:r>
            <a:r>
              <a:rPr lang="en-US" sz="2000" dirty="0">
                <a:solidFill>
                  <a:schemeClr val="tx2">
                    <a:lumMod val="75000"/>
                  </a:schemeClr>
                </a:solidFill>
              </a:rPr>
              <a:t>are the only users with the authority to submit Termination Notices on behalf of the institution for institutional research training programs and </a:t>
            </a:r>
            <a:r>
              <a:rPr lang="en-US" sz="2000" dirty="0" smtClean="0">
                <a:solidFill>
                  <a:schemeClr val="tx2">
                    <a:lumMod val="75000"/>
                  </a:schemeClr>
                </a:solidFill>
              </a:rPr>
              <a:t>fellowships.      </a:t>
            </a:r>
          </a:p>
          <a:p>
            <a:pPr>
              <a:spcAft>
                <a:spcPts val="1200"/>
              </a:spcAft>
              <a:defRPr/>
            </a:pPr>
            <a:r>
              <a:rPr lang="en-US" sz="2000" dirty="0">
                <a:solidFill>
                  <a:schemeClr val="tx2">
                    <a:lumMod val="75000"/>
                  </a:schemeClr>
                </a:solidFill>
              </a:rPr>
              <a:t>The BO is NOT involved in termination notices for Career and Research Education grants (K/R Activity codes</a:t>
            </a:r>
            <a:r>
              <a:rPr lang="en-US" sz="2000" dirty="0" smtClean="0">
                <a:solidFill>
                  <a:schemeClr val="tx2">
                    <a:lumMod val="75000"/>
                  </a:schemeClr>
                </a:solidFill>
              </a:rPr>
              <a:t>).</a:t>
            </a:r>
            <a:endParaRPr lang="en-US" sz="2000" dirty="0">
              <a:solidFill>
                <a:schemeClr val="tx2">
                  <a:lumMod val="75000"/>
                </a:schemeClr>
              </a:solidFill>
            </a:endParaRPr>
          </a:p>
          <a:p>
            <a:pPr>
              <a:spcAft>
                <a:spcPts val="1200"/>
              </a:spcAft>
              <a:defRPr/>
            </a:pPr>
            <a:r>
              <a:rPr lang="en-US" sz="2000" dirty="0" smtClean="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smtClean="0"/>
              <a:t>What does the BO do in xTrain?</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36</a:t>
            </a:fld>
            <a:endParaRPr lang="en-US" dirty="0">
              <a:solidFill>
                <a:srgbClr val="9BBB59">
                  <a:shade val="75000"/>
                </a:srgbClr>
              </a:solidFill>
            </a:endParaRPr>
          </a:p>
        </p:txBody>
      </p:sp>
    </p:spTree>
    <p:extLst>
      <p:ext uri="{BB962C8B-B14F-4D97-AF65-F5344CB8AC3E}">
        <p14:creationId xmlns:p14="http://schemas.microsoft.com/office/powerpoint/2010/main" val="2711063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3016210"/>
          </a:xfrm>
          <a:prstGeom prst="rect">
            <a:avLst/>
          </a:prstGeom>
        </p:spPr>
        <p:txBody>
          <a:bodyPr wrap="square">
            <a:spAutoFit/>
          </a:bodyPr>
          <a:lstStyle/>
          <a:p>
            <a:pPr>
              <a:spcAft>
                <a:spcPts val="1200"/>
              </a:spcAft>
              <a:defRPr/>
            </a:pPr>
            <a:r>
              <a:rPr lang="en-US" sz="2000" dirty="0">
                <a:solidFill>
                  <a:schemeClr val="tx2">
                    <a:lumMod val="75000"/>
                  </a:schemeClr>
                </a:solidFill>
              </a:rPr>
              <a:t>Applicable to </a:t>
            </a:r>
            <a:r>
              <a:rPr lang="en-US" sz="2000" dirty="0" smtClean="0">
                <a:solidFill>
                  <a:schemeClr val="tx2">
                    <a:lumMod val="75000"/>
                  </a:schemeClr>
                </a:solidFill>
              </a:rPr>
              <a:t>Fellowship grants ONLY, the SPONSOR is the Fellow’s mentor at the </a:t>
            </a:r>
            <a:r>
              <a:rPr lang="en-US" sz="2000" dirty="0">
                <a:solidFill>
                  <a:schemeClr val="tx2">
                    <a:lumMod val="75000"/>
                  </a:schemeClr>
                </a:solidFill>
              </a:rPr>
              <a:t>grantee </a:t>
            </a:r>
            <a:r>
              <a:rPr lang="en-US" sz="2000" dirty="0" smtClean="0">
                <a:solidFill>
                  <a:schemeClr val="tx2">
                    <a:lumMod val="75000"/>
                  </a:schemeClr>
                </a:solidFill>
              </a:rPr>
              <a:t>Institution.</a:t>
            </a:r>
          </a:p>
          <a:p>
            <a:pPr>
              <a:spcAft>
                <a:spcPts val="1200"/>
              </a:spcAft>
              <a:defRPr/>
            </a:pPr>
            <a:r>
              <a:rPr lang="en-US" sz="2000" dirty="0" smtClean="0">
                <a:solidFill>
                  <a:schemeClr val="tx2">
                    <a:lumMod val="75000"/>
                  </a:schemeClr>
                </a:solidFill>
              </a:rPr>
              <a:t>When completing a Termination notice, the PD/PI should route the Termination notice to the SPONSOR for review, before the notice is sent to the BO for submission.</a:t>
            </a:r>
          </a:p>
          <a:p>
            <a:pPr>
              <a:spcAft>
                <a:spcPts val="1200"/>
              </a:spcAft>
              <a:defRPr/>
            </a:pPr>
            <a:r>
              <a:rPr lang="en-US" sz="2000" dirty="0" smtClean="0">
                <a:solidFill>
                  <a:schemeClr val="tx2">
                    <a:lumMod val="75000"/>
                  </a:schemeClr>
                </a:solidFill>
              </a:rPr>
              <a:t>The SPONSOR may initiate the </a:t>
            </a:r>
            <a:r>
              <a:rPr lang="en-US" sz="2000" dirty="0">
                <a:solidFill>
                  <a:schemeClr val="tx2">
                    <a:lumMod val="75000"/>
                  </a:schemeClr>
                </a:solidFill>
              </a:rPr>
              <a:t>Termination if the Fellow is not available.</a:t>
            </a:r>
          </a:p>
          <a:p>
            <a:pPr>
              <a:spcAft>
                <a:spcPts val="1200"/>
              </a:spcAft>
              <a:defRPr/>
            </a:pPr>
            <a:r>
              <a:rPr lang="en-US" sz="2000" dirty="0" smtClean="0">
                <a:solidFill>
                  <a:schemeClr val="tx2">
                    <a:lumMod val="75000"/>
                  </a:schemeClr>
                </a:solidFill>
              </a:rPr>
              <a:t>The Sponsor may delegate their duties to an ASST.</a:t>
            </a:r>
            <a:endParaRPr lang="en-US" sz="2000" dirty="0">
              <a:solidFill>
                <a:schemeClr val="tx2">
                  <a:lumMod val="75000"/>
                </a:schemeClr>
              </a:solidFill>
            </a:endParaRPr>
          </a:p>
          <a:p>
            <a:pPr>
              <a:spcAft>
                <a:spcPts val="1200"/>
              </a:spcAft>
              <a:defRPr/>
            </a:pPr>
            <a:r>
              <a:rPr lang="en-US" sz="2000" dirty="0" smtClean="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smtClean="0"/>
              <a:t>What does the SPONSOR do in xTrain?</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37</a:t>
            </a:fld>
            <a:endParaRPr lang="en-US" dirty="0">
              <a:solidFill>
                <a:srgbClr val="9BBB59">
                  <a:shade val="75000"/>
                </a:srgbClr>
              </a:solidFill>
            </a:endParaRPr>
          </a:p>
        </p:txBody>
      </p:sp>
    </p:spTree>
    <p:extLst>
      <p:ext uri="{BB962C8B-B14F-4D97-AF65-F5344CB8AC3E}">
        <p14:creationId xmlns:p14="http://schemas.microsoft.com/office/powerpoint/2010/main" val="45370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My Grants screen"/>
          <p:cNvGrpSpPr/>
          <p:nvPr/>
        </p:nvGrpSpPr>
        <p:grpSpPr>
          <a:xfrm>
            <a:off x="235808" y="2848669"/>
            <a:ext cx="11696830" cy="2720561"/>
            <a:chOff x="235808" y="2848669"/>
            <a:chExt cx="11696830" cy="2720561"/>
          </a:xfrm>
        </p:grpSpPr>
        <p:pic>
          <p:nvPicPr>
            <p:cNvPr id="9" name="Picture 8" descr="&quot;"/>
            <p:cNvPicPr>
              <a:picLocks noChangeAspect="1"/>
            </p:cNvPicPr>
            <p:nvPr/>
          </p:nvPicPr>
          <p:blipFill>
            <a:blip r:embed="rId2"/>
            <a:stretch>
              <a:fillRect/>
            </a:stretch>
          </p:blipFill>
          <p:spPr>
            <a:xfrm>
              <a:off x="235808" y="2848669"/>
              <a:ext cx="11696830" cy="2720561"/>
            </a:xfrm>
            <a:prstGeom prst="rect">
              <a:avLst/>
            </a:prstGeom>
          </p:spPr>
        </p:pic>
        <p:sp>
          <p:nvSpPr>
            <p:cNvPr id="10" name="Rounded Rectangular Callout 9"/>
            <p:cNvSpPr/>
            <p:nvPr/>
          </p:nvSpPr>
          <p:spPr>
            <a:xfrm>
              <a:off x="9020434" y="3105665"/>
              <a:ext cx="2800863" cy="775333"/>
            </a:xfrm>
            <a:prstGeom prst="wedgeRoundRectCallout">
              <a:avLst>
                <a:gd name="adj1" fmla="val -1952"/>
                <a:gd name="adj2" fmla="val 21144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Access to Trainee Roster and Pending Submission</a:t>
              </a:r>
              <a:endParaRPr lang="en-US" sz="2000" dirty="0">
                <a:solidFill>
                  <a:prstClr val="black"/>
                </a:solidFill>
                <a:latin typeface="Calibri" panose="020F0502020204030204" pitchFamily="34" charset="0"/>
              </a:endParaRPr>
            </a:p>
          </p:txBody>
        </p:sp>
      </p:grpSp>
      <p:sp>
        <p:nvSpPr>
          <p:cNvPr id="2" name="Title 1"/>
          <p:cNvSpPr>
            <a:spLocks noGrp="1"/>
          </p:cNvSpPr>
          <p:nvPr>
            <p:ph type="title"/>
          </p:nvPr>
        </p:nvSpPr>
        <p:spPr>
          <a:xfrm>
            <a:off x="486032" y="279400"/>
            <a:ext cx="11172568" cy="1524000"/>
          </a:xfrm>
        </p:spPr>
        <p:txBody>
          <a:bodyPr/>
          <a:lstStyle/>
          <a:p>
            <a:r>
              <a:rPr lang="en-US" dirty="0" smtClean="0"/>
              <a:t>My Grants Screen</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38</a:t>
            </a:fld>
            <a:endParaRPr lang="en-US" dirty="0">
              <a:solidFill>
                <a:srgbClr val="9BBB59">
                  <a:shade val="75000"/>
                </a:srgbClr>
              </a:solidFill>
            </a:endParaRPr>
          </a:p>
        </p:txBody>
      </p:sp>
    </p:spTree>
    <p:extLst>
      <p:ext uri="{BB962C8B-B14F-4D97-AF65-F5344CB8AC3E}">
        <p14:creationId xmlns:p14="http://schemas.microsoft.com/office/powerpoint/2010/main" val="1833180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the View Trainee Roster Screen"/>
          <p:cNvGrpSpPr/>
          <p:nvPr/>
        </p:nvGrpSpPr>
        <p:grpSpPr>
          <a:xfrm>
            <a:off x="364731" y="2479589"/>
            <a:ext cx="11557475" cy="3690842"/>
            <a:chOff x="364731" y="2479589"/>
            <a:chExt cx="11557475" cy="3690842"/>
          </a:xfrm>
        </p:grpSpPr>
        <p:pic>
          <p:nvPicPr>
            <p:cNvPr id="5" name="Picture 4" title="&quot;"/>
            <p:cNvPicPr>
              <a:picLocks noChangeAspect="1"/>
            </p:cNvPicPr>
            <p:nvPr/>
          </p:nvPicPr>
          <p:blipFill>
            <a:blip r:embed="rId2"/>
            <a:stretch>
              <a:fillRect/>
            </a:stretch>
          </p:blipFill>
          <p:spPr>
            <a:xfrm>
              <a:off x="364731" y="3108743"/>
              <a:ext cx="10832545" cy="3061688"/>
            </a:xfrm>
            <a:prstGeom prst="rect">
              <a:avLst/>
            </a:prstGeom>
          </p:spPr>
        </p:pic>
        <p:sp>
          <p:nvSpPr>
            <p:cNvPr id="8" name="Rounded Rectangular Callout 7"/>
            <p:cNvSpPr/>
            <p:nvPr/>
          </p:nvSpPr>
          <p:spPr>
            <a:xfrm>
              <a:off x="9547655" y="2619376"/>
              <a:ext cx="2374551" cy="772736"/>
            </a:xfrm>
            <a:prstGeom prst="wedgeRoundRectCallout">
              <a:avLst>
                <a:gd name="adj1" fmla="val 4379"/>
                <a:gd name="adj2" fmla="val 16142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Available actions for the appointment.</a:t>
              </a:r>
            </a:p>
          </p:txBody>
        </p:sp>
        <p:sp>
          <p:nvSpPr>
            <p:cNvPr id="7" name="Rounded Rectangular Callout 6"/>
            <p:cNvSpPr/>
            <p:nvPr/>
          </p:nvSpPr>
          <p:spPr>
            <a:xfrm>
              <a:off x="6096001" y="2693773"/>
              <a:ext cx="3031524" cy="775333"/>
            </a:xfrm>
            <a:prstGeom prst="wedgeRoundRectCallout">
              <a:avLst>
                <a:gd name="adj1" fmla="val -57930"/>
                <a:gd name="adj2" fmla="val 1880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Status hyperlink will take you to the routing history.</a:t>
              </a:r>
              <a:endParaRPr lang="en-US" sz="2000" dirty="0">
                <a:solidFill>
                  <a:prstClr val="black"/>
                </a:solidFill>
                <a:latin typeface="Calibri" panose="020F0502020204030204" pitchFamily="34" charset="0"/>
              </a:endParaRPr>
            </a:p>
          </p:txBody>
        </p:sp>
        <p:sp>
          <p:nvSpPr>
            <p:cNvPr id="6" name="Rounded Rectangular Callout 5"/>
            <p:cNvSpPr/>
            <p:nvPr/>
          </p:nvSpPr>
          <p:spPr>
            <a:xfrm>
              <a:off x="1985319" y="2479589"/>
              <a:ext cx="2792627" cy="869283"/>
            </a:xfrm>
            <a:prstGeom prst="wedgeRoundRectCallout">
              <a:avLst>
                <a:gd name="adj1" fmla="val 6086"/>
                <a:gd name="adj2" fmla="val 14059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Locate trainees to be appointed to the grant.</a:t>
              </a:r>
              <a:endParaRPr lang="en-US" sz="2000" dirty="0">
                <a:solidFill>
                  <a:prstClr val="black"/>
                </a:solidFill>
                <a:latin typeface="Calibri" panose="020F0502020204030204" pitchFamily="34" charset="0"/>
              </a:endParaRPr>
            </a:p>
          </p:txBody>
        </p:sp>
      </p:grpSp>
      <p:sp>
        <p:nvSpPr>
          <p:cNvPr id="2" name="Title 1"/>
          <p:cNvSpPr>
            <a:spLocks noGrp="1"/>
          </p:cNvSpPr>
          <p:nvPr>
            <p:ph type="title"/>
          </p:nvPr>
        </p:nvSpPr>
        <p:spPr>
          <a:xfrm>
            <a:off x="486032" y="279400"/>
            <a:ext cx="11172568" cy="1524000"/>
          </a:xfrm>
        </p:spPr>
        <p:txBody>
          <a:bodyPr/>
          <a:lstStyle/>
          <a:p>
            <a:r>
              <a:rPr lang="en-US" dirty="0" smtClean="0"/>
              <a:t>View Trainee Roster</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39</a:t>
            </a:fld>
            <a:endParaRPr lang="en-US" dirty="0">
              <a:solidFill>
                <a:srgbClr val="9BBB59">
                  <a:shade val="75000"/>
                </a:srgbClr>
              </a:solidFill>
            </a:endParaRPr>
          </a:p>
        </p:txBody>
      </p:sp>
    </p:spTree>
    <p:extLst>
      <p:ext uri="{BB962C8B-B14F-4D97-AF65-F5344CB8AC3E}">
        <p14:creationId xmlns:p14="http://schemas.microsoft.com/office/powerpoint/2010/main" val="147799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shot of xTract Landing Page"/>
          <p:cNvPicPr>
            <a:picLocks noChangeAspect="1"/>
          </p:cNvPicPr>
          <p:nvPr/>
        </p:nvPicPr>
        <p:blipFill>
          <a:blip r:embed="rId2"/>
          <a:stretch>
            <a:fillRect/>
          </a:stretch>
        </p:blipFill>
        <p:spPr>
          <a:xfrm>
            <a:off x="2835479" y="2636241"/>
            <a:ext cx="7689682" cy="4027648"/>
          </a:xfrm>
          <a:prstGeom prst="rect">
            <a:avLst/>
          </a:prstGeom>
        </p:spPr>
      </p:pic>
      <p:sp>
        <p:nvSpPr>
          <p:cNvPr id="2" name="Title 1"/>
          <p:cNvSpPr>
            <a:spLocks noGrp="1"/>
          </p:cNvSpPr>
          <p:nvPr>
            <p:ph type="title"/>
          </p:nvPr>
        </p:nvSpPr>
        <p:spPr>
          <a:xfrm>
            <a:off x="963084" y="279400"/>
            <a:ext cx="10363200" cy="1524000"/>
          </a:xfrm>
        </p:spPr>
        <p:txBody>
          <a:bodyPr/>
          <a:lstStyle/>
          <a:p>
            <a:r>
              <a:rPr lang="en-US" dirty="0" smtClean="0"/>
              <a:t> </a:t>
            </a:r>
            <a:r>
              <a:rPr lang="en-US" dirty="0"/>
              <a:t>Main Menu</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a:t>
            </a:fld>
            <a:endParaRPr lang="en-US" dirty="0">
              <a:solidFill>
                <a:srgbClr val="9BBB59">
                  <a:shade val="75000"/>
                </a:srgbClr>
              </a:solidFill>
            </a:endParaRPr>
          </a:p>
        </p:txBody>
      </p:sp>
    </p:spTree>
    <p:extLst>
      <p:ext uri="{BB962C8B-B14F-4D97-AF65-F5344CB8AC3E}">
        <p14:creationId xmlns:p14="http://schemas.microsoft.com/office/powerpoint/2010/main" val="3102703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gency"/>
          <p:cNvSpPr txBox="1">
            <a:spLocks noChangeArrowheads="1"/>
          </p:cNvSpPr>
          <p:nvPr/>
        </p:nvSpPr>
        <p:spPr bwMode="auto">
          <a:xfrm>
            <a:off x="8255000" y="5913438"/>
            <a:ext cx="1752600" cy="366712"/>
          </a:xfrm>
          <a:prstGeom prst="rect">
            <a:avLst/>
          </a:prstGeom>
          <a:noFill/>
          <a:ln w="9525">
            <a:noFill/>
            <a:miter lim="800000"/>
            <a:headEnd/>
            <a:tailEnd/>
          </a:ln>
        </p:spPr>
        <p:txBody>
          <a:bodyPr>
            <a:spAutoFit/>
          </a:bodyPr>
          <a:lstStyle/>
          <a:p>
            <a:pPr algn="ctr"/>
            <a:r>
              <a:rPr lang="en-US" b="0" dirty="0"/>
              <a:t>Agency</a:t>
            </a:r>
          </a:p>
        </p:txBody>
      </p:sp>
      <p:grpSp>
        <p:nvGrpSpPr>
          <p:cNvPr id="15" name="Group 45" descr="&quot;"/>
          <p:cNvGrpSpPr>
            <a:grpSpLocks/>
          </p:cNvGrpSpPr>
          <p:nvPr/>
        </p:nvGrpSpPr>
        <p:grpSpPr bwMode="auto">
          <a:xfrm>
            <a:off x="7569200" y="3856038"/>
            <a:ext cx="3086100" cy="2044700"/>
            <a:chOff x="1296" y="2665"/>
            <a:chExt cx="1944" cy="1288"/>
          </a:xfrm>
        </p:grpSpPr>
        <p:pic>
          <p:nvPicPr>
            <p:cNvPr id="16" name="Picture 40" descr="&quot;"/>
            <p:cNvPicPr>
              <a:picLocks noChangeAspect="1" noChangeArrowheads="1"/>
            </p:cNvPicPr>
            <p:nvPr/>
          </p:nvPicPr>
          <p:blipFill>
            <a:blip r:embed="rId2" cstate="print"/>
            <a:srcRect/>
            <a:stretch>
              <a:fillRect/>
            </a:stretch>
          </p:blipFill>
          <p:spPr bwMode="auto">
            <a:xfrm>
              <a:off x="1296" y="2665"/>
              <a:ext cx="1944" cy="1288"/>
            </a:xfrm>
            <a:prstGeom prst="rect">
              <a:avLst/>
            </a:prstGeom>
            <a:noFill/>
            <a:ln w="9525">
              <a:noFill/>
              <a:miter lim="800000"/>
              <a:headEnd/>
              <a:tailEnd/>
            </a:ln>
          </p:spPr>
        </p:pic>
        <p:sp>
          <p:nvSpPr>
            <p:cNvPr id="17" name="Oval 44" descr="&quot;"/>
            <p:cNvSpPr>
              <a:spLocks noChangeArrowheads="1"/>
            </p:cNvSpPr>
            <p:nvPr/>
          </p:nvSpPr>
          <p:spPr bwMode="auto">
            <a:xfrm>
              <a:off x="2112" y="2779"/>
              <a:ext cx="336" cy="336"/>
            </a:xfrm>
            <a:prstGeom prst="ellipse">
              <a:avLst/>
            </a:prstGeom>
            <a:solidFill>
              <a:schemeClr val="bg1"/>
            </a:solidFill>
            <a:ln w="9525">
              <a:solidFill>
                <a:schemeClr val="tx1"/>
              </a:solidFill>
              <a:round/>
              <a:headEnd/>
              <a:tailEnd/>
            </a:ln>
          </p:spPr>
          <p:txBody>
            <a:bodyPr wrap="none" anchor="ctr"/>
            <a:lstStyle/>
            <a:p>
              <a:endParaRPr lang="en-US" dirty="0"/>
            </a:p>
          </p:txBody>
        </p:sp>
        <p:pic>
          <p:nvPicPr>
            <p:cNvPr id="18" name="Picture 41" descr="&quot;"/>
            <p:cNvPicPr>
              <a:picLocks noChangeAspect="1" noChangeArrowheads="1"/>
            </p:cNvPicPr>
            <p:nvPr/>
          </p:nvPicPr>
          <p:blipFill>
            <a:blip r:embed="rId3" cstate="print"/>
            <a:srcRect/>
            <a:stretch>
              <a:fillRect/>
            </a:stretch>
          </p:blipFill>
          <p:spPr bwMode="auto">
            <a:xfrm>
              <a:off x="2160" y="2827"/>
              <a:ext cx="240" cy="234"/>
            </a:xfrm>
            <a:prstGeom prst="rect">
              <a:avLst/>
            </a:prstGeom>
            <a:noFill/>
            <a:ln w="9525">
              <a:noFill/>
              <a:miter lim="800000"/>
              <a:headEnd/>
              <a:tailEnd/>
            </a:ln>
          </p:spPr>
        </p:pic>
      </p:grpSp>
      <p:sp>
        <p:nvSpPr>
          <p:cNvPr id="19" name="Text Box 46"/>
          <p:cNvSpPr txBox="1">
            <a:spLocks noChangeArrowheads="1"/>
          </p:cNvSpPr>
          <p:nvPr/>
        </p:nvSpPr>
        <p:spPr bwMode="auto">
          <a:xfrm>
            <a:off x="4292600" y="4197350"/>
            <a:ext cx="2133600" cy="1616075"/>
          </a:xfrm>
          <a:prstGeom prst="rect">
            <a:avLst/>
          </a:prstGeom>
          <a:solidFill>
            <a:srgbClr val="DDDDDD"/>
          </a:solidFill>
          <a:ln w="9525">
            <a:noFill/>
            <a:miter lim="800000"/>
            <a:headEnd/>
            <a:tailEnd/>
          </a:ln>
        </p:spPr>
        <p:txBody>
          <a:bodyPr>
            <a:spAutoFit/>
          </a:bodyPr>
          <a:lstStyle/>
          <a:p>
            <a:pPr algn="ctr"/>
            <a:r>
              <a:rPr lang="en-US" sz="2000" b="0" dirty="0"/>
              <a:t>PD/PI reviews completed 2271 and routes it to Agency for final approval</a:t>
            </a:r>
          </a:p>
        </p:txBody>
      </p:sp>
      <p:sp>
        <p:nvSpPr>
          <p:cNvPr id="20" name="Line 47" title="&quot;"/>
          <p:cNvSpPr>
            <a:spLocks noChangeShapeType="1"/>
          </p:cNvSpPr>
          <p:nvPr/>
        </p:nvSpPr>
        <p:spPr bwMode="auto">
          <a:xfrm flipV="1">
            <a:off x="6426200" y="4806950"/>
            <a:ext cx="838200" cy="0"/>
          </a:xfrm>
          <a:prstGeom prst="line">
            <a:avLst/>
          </a:prstGeom>
          <a:noFill/>
          <a:ln w="127000">
            <a:solidFill>
              <a:srgbClr val="808080"/>
            </a:solidFill>
            <a:round/>
            <a:headEnd/>
            <a:tailEnd type="triangle" w="med" len="med"/>
          </a:ln>
        </p:spPr>
        <p:txBody>
          <a:bodyPr/>
          <a:lstStyle/>
          <a:p>
            <a:endParaRPr lang="en-US" dirty="0"/>
          </a:p>
        </p:txBody>
      </p:sp>
      <p:sp>
        <p:nvSpPr>
          <p:cNvPr id="21" name="Line 49" title="&quot;"/>
          <p:cNvSpPr>
            <a:spLocks noChangeShapeType="1"/>
          </p:cNvSpPr>
          <p:nvPr/>
        </p:nvSpPr>
        <p:spPr bwMode="auto">
          <a:xfrm>
            <a:off x="5283200" y="3587750"/>
            <a:ext cx="0" cy="609600"/>
          </a:xfrm>
          <a:prstGeom prst="line">
            <a:avLst/>
          </a:prstGeom>
          <a:noFill/>
          <a:ln w="127000">
            <a:solidFill>
              <a:srgbClr val="808080"/>
            </a:solidFill>
            <a:round/>
            <a:headEnd/>
            <a:tailEnd/>
          </a:ln>
        </p:spPr>
        <p:txBody>
          <a:bodyPr/>
          <a:lstStyle/>
          <a:p>
            <a:endParaRPr lang="en-US" dirty="0"/>
          </a:p>
        </p:txBody>
      </p:sp>
      <p:sp>
        <p:nvSpPr>
          <p:cNvPr id="6" name="Line 35" descr="&quot;"/>
          <p:cNvSpPr>
            <a:spLocks noChangeShapeType="1"/>
          </p:cNvSpPr>
          <p:nvPr/>
        </p:nvSpPr>
        <p:spPr bwMode="auto">
          <a:xfrm>
            <a:off x="5880100" y="2639487"/>
            <a:ext cx="4267200" cy="0"/>
          </a:xfrm>
          <a:prstGeom prst="line">
            <a:avLst/>
          </a:prstGeom>
          <a:noFill/>
          <a:ln w="127000">
            <a:solidFill>
              <a:srgbClr val="808080"/>
            </a:solidFill>
            <a:round/>
            <a:headEnd type="triangle" w="med" len="med"/>
            <a:tailEnd/>
          </a:ln>
        </p:spPr>
        <p:txBody>
          <a:bodyPr/>
          <a:lstStyle/>
          <a:p>
            <a:endParaRPr lang="en-US" dirty="0"/>
          </a:p>
        </p:txBody>
      </p:sp>
      <p:sp>
        <p:nvSpPr>
          <p:cNvPr id="13" name="Text Box 32"/>
          <p:cNvSpPr txBox="1">
            <a:spLocks noChangeArrowheads="1"/>
          </p:cNvSpPr>
          <p:nvPr/>
        </p:nvSpPr>
        <p:spPr bwMode="auto">
          <a:xfrm>
            <a:off x="6413500" y="2182287"/>
            <a:ext cx="3124200" cy="1323439"/>
          </a:xfrm>
          <a:prstGeom prst="rect">
            <a:avLst/>
          </a:prstGeom>
          <a:solidFill>
            <a:srgbClr val="FFFFCC"/>
          </a:solidFill>
          <a:ln w="9525">
            <a:noFill/>
            <a:miter lim="800000"/>
            <a:headEnd/>
            <a:tailEnd/>
          </a:ln>
        </p:spPr>
        <p:txBody>
          <a:bodyPr>
            <a:spAutoFit/>
          </a:bodyPr>
          <a:lstStyle/>
          <a:p>
            <a:pPr algn="ctr"/>
            <a:r>
              <a:rPr lang="en-US" sz="2000" b="0" dirty="0"/>
              <a:t>Trainee fills out the 2271 form  and updates profile  and routes it back to PD/PI</a:t>
            </a:r>
          </a:p>
        </p:txBody>
      </p:sp>
      <p:sp>
        <p:nvSpPr>
          <p:cNvPr id="14" name="Trainee"/>
          <p:cNvSpPr txBox="1">
            <a:spLocks noChangeArrowheads="1"/>
          </p:cNvSpPr>
          <p:nvPr/>
        </p:nvSpPr>
        <p:spPr bwMode="auto">
          <a:xfrm>
            <a:off x="10210799" y="2570162"/>
            <a:ext cx="1752600" cy="366713"/>
          </a:xfrm>
          <a:prstGeom prst="rect">
            <a:avLst/>
          </a:prstGeom>
          <a:noFill/>
          <a:ln w="9525">
            <a:noFill/>
            <a:miter lim="800000"/>
            <a:headEnd/>
            <a:tailEnd/>
          </a:ln>
        </p:spPr>
        <p:txBody>
          <a:bodyPr>
            <a:spAutoFit/>
          </a:bodyPr>
          <a:lstStyle/>
          <a:p>
            <a:pPr algn="ctr"/>
            <a:r>
              <a:rPr lang="en-US" b="0" dirty="0"/>
              <a:t>Trainee</a:t>
            </a:r>
          </a:p>
        </p:txBody>
      </p:sp>
      <p:pic>
        <p:nvPicPr>
          <p:cNvPr id="9" name="Picture 25" descr="&quot;"/>
          <p:cNvPicPr>
            <a:picLocks noChangeAspect="1" noChangeArrowheads="1"/>
          </p:cNvPicPr>
          <p:nvPr/>
        </p:nvPicPr>
        <p:blipFill>
          <a:blip r:embed="rId4" cstate="print"/>
          <a:srcRect/>
          <a:stretch>
            <a:fillRect/>
          </a:stretch>
        </p:blipFill>
        <p:spPr bwMode="auto">
          <a:xfrm>
            <a:off x="10356182" y="1123950"/>
            <a:ext cx="1438022" cy="1514474"/>
          </a:xfrm>
          <a:prstGeom prst="rect">
            <a:avLst/>
          </a:prstGeom>
          <a:noFill/>
          <a:ln w="9525">
            <a:noFill/>
            <a:miter lim="800000"/>
            <a:headEnd/>
            <a:tailEnd/>
          </a:ln>
        </p:spPr>
      </p:pic>
      <p:sp>
        <p:nvSpPr>
          <p:cNvPr id="7" name="Line 34" title="&quot;"/>
          <p:cNvSpPr>
            <a:spLocks noChangeShapeType="1"/>
          </p:cNvSpPr>
          <p:nvPr/>
        </p:nvSpPr>
        <p:spPr bwMode="auto">
          <a:xfrm>
            <a:off x="5969000" y="1422400"/>
            <a:ext cx="4267200" cy="0"/>
          </a:xfrm>
          <a:prstGeom prst="line">
            <a:avLst/>
          </a:prstGeom>
          <a:noFill/>
          <a:ln w="127000">
            <a:solidFill>
              <a:srgbClr val="808080"/>
            </a:solidFill>
            <a:round/>
            <a:headEnd/>
            <a:tailEnd type="triangle" w="med" len="med"/>
          </a:ln>
        </p:spPr>
        <p:txBody>
          <a:bodyPr/>
          <a:lstStyle/>
          <a:p>
            <a:endParaRPr lang="en-US" dirty="0"/>
          </a:p>
        </p:txBody>
      </p:sp>
      <p:sp>
        <p:nvSpPr>
          <p:cNvPr id="12" name="Text Box 31"/>
          <p:cNvSpPr txBox="1">
            <a:spLocks noChangeArrowheads="1"/>
          </p:cNvSpPr>
          <p:nvPr/>
        </p:nvSpPr>
        <p:spPr bwMode="auto">
          <a:xfrm>
            <a:off x="6426200" y="812800"/>
            <a:ext cx="3124200" cy="1311275"/>
          </a:xfrm>
          <a:prstGeom prst="rect">
            <a:avLst/>
          </a:prstGeom>
          <a:solidFill>
            <a:srgbClr val="DDDDDD"/>
          </a:solidFill>
          <a:ln w="9525">
            <a:noFill/>
            <a:miter lim="800000"/>
            <a:headEnd/>
            <a:tailEnd/>
          </a:ln>
        </p:spPr>
        <p:txBody>
          <a:bodyPr>
            <a:spAutoFit/>
          </a:bodyPr>
          <a:lstStyle/>
          <a:p>
            <a:pPr algn="ctr"/>
            <a:r>
              <a:rPr lang="en-US" sz="2000" b="0" dirty="0"/>
              <a:t>PD/PI identifies Trainee, initiates Appointment by filling out the 2271 and routes 2271 to Trainee</a:t>
            </a:r>
          </a:p>
        </p:txBody>
      </p:sp>
      <p:sp>
        <p:nvSpPr>
          <p:cNvPr id="11" name="Text Box 29"/>
          <p:cNvSpPr txBox="1">
            <a:spLocks noChangeArrowheads="1"/>
          </p:cNvSpPr>
          <p:nvPr/>
        </p:nvSpPr>
        <p:spPr bwMode="auto">
          <a:xfrm>
            <a:off x="3886200" y="2844800"/>
            <a:ext cx="2438400" cy="641350"/>
          </a:xfrm>
          <a:prstGeom prst="rect">
            <a:avLst/>
          </a:prstGeom>
          <a:noFill/>
          <a:ln w="9525">
            <a:noFill/>
            <a:miter lim="800000"/>
            <a:headEnd/>
            <a:tailEnd/>
          </a:ln>
        </p:spPr>
        <p:txBody>
          <a:bodyPr>
            <a:spAutoFit/>
          </a:bodyPr>
          <a:lstStyle/>
          <a:p>
            <a:pPr algn="ctr"/>
            <a:r>
              <a:rPr lang="en-US" b="0" dirty="0"/>
              <a:t>Program Director/ Principal Investigator</a:t>
            </a:r>
          </a:p>
        </p:txBody>
      </p:sp>
      <p:pic>
        <p:nvPicPr>
          <p:cNvPr id="10" name="Picture 28" descr="&quot;"/>
          <p:cNvPicPr>
            <a:picLocks noChangeAspect="1" noChangeArrowheads="1"/>
          </p:cNvPicPr>
          <p:nvPr/>
        </p:nvPicPr>
        <p:blipFill>
          <a:blip r:embed="rId5" cstate="print"/>
          <a:srcRect/>
          <a:stretch>
            <a:fillRect/>
          </a:stretch>
        </p:blipFill>
        <p:spPr bwMode="auto">
          <a:xfrm>
            <a:off x="4010639" y="1098551"/>
            <a:ext cx="1656122" cy="1604962"/>
          </a:xfrm>
          <a:prstGeom prst="rect">
            <a:avLst/>
          </a:prstGeom>
          <a:noFill/>
          <a:ln w="9525">
            <a:noFill/>
            <a:miter lim="800000"/>
            <a:headEnd/>
            <a:tailEnd/>
          </a:ln>
        </p:spPr>
      </p:pic>
      <p:sp>
        <p:nvSpPr>
          <p:cNvPr id="44" name="TextBox 43"/>
          <p:cNvSpPr txBox="1"/>
          <p:nvPr/>
        </p:nvSpPr>
        <p:spPr>
          <a:xfrm>
            <a:off x="472460" y="2385219"/>
            <a:ext cx="3324840" cy="1015663"/>
          </a:xfrm>
          <a:prstGeom prst="rect">
            <a:avLst/>
          </a:prstGeom>
          <a:noFill/>
        </p:spPr>
        <p:txBody>
          <a:bodyPr wrap="square" rtlCol="0">
            <a:spAutoFit/>
          </a:bodyPr>
          <a:lstStyle/>
          <a:p>
            <a:pPr lvl="0" eaLnBrk="0" fontAlgn="base" hangingPunct="0">
              <a:spcBef>
                <a:spcPct val="20000"/>
              </a:spcBef>
              <a:spcAft>
                <a:spcPts val="1000"/>
              </a:spcAft>
              <a:buClr>
                <a:prstClr val="white"/>
              </a:buClr>
              <a:buSzPct val="85000"/>
            </a:pPr>
            <a:r>
              <a:rPr lang="en-US" sz="2000" dirty="0">
                <a:solidFill>
                  <a:srgbClr val="FFFFFF"/>
                </a:solidFill>
              </a:rPr>
              <a:t>This  work flow also applies to Re-Appointments and Amendments</a:t>
            </a:r>
          </a:p>
        </p:txBody>
      </p:sp>
      <p:sp>
        <p:nvSpPr>
          <p:cNvPr id="2" name="Title 1"/>
          <p:cNvSpPr>
            <a:spLocks noGrp="1"/>
          </p:cNvSpPr>
          <p:nvPr>
            <p:ph type="title"/>
          </p:nvPr>
        </p:nvSpPr>
        <p:spPr>
          <a:xfrm>
            <a:off x="508000" y="1168400"/>
            <a:ext cx="3149600" cy="990600"/>
          </a:xfrm>
        </p:spPr>
        <p:txBody>
          <a:bodyPr/>
          <a:lstStyle/>
          <a:p>
            <a:r>
              <a:rPr lang="en-US" sz="3200" dirty="0"/>
              <a:t>Appointment Flow</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40</a:t>
            </a:fld>
            <a:endParaRPr lang="en-US" dirty="0">
              <a:solidFill>
                <a:srgbClr val="9BBB59">
                  <a:shade val="75000"/>
                </a:srgbClr>
              </a:solidFill>
            </a:endParaRPr>
          </a:p>
        </p:txBody>
      </p:sp>
    </p:spTree>
    <p:extLst>
      <p:ext uri="{BB962C8B-B14F-4D97-AF65-F5344CB8AC3E}">
        <p14:creationId xmlns:p14="http://schemas.microsoft.com/office/powerpoint/2010/main" val="3851703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Statement of Appointment Screen."/>
          <p:cNvGrpSpPr/>
          <p:nvPr/>
        </p:nvGrpSpPr>
        <p:grpSpPr>
          <a:xfrm>
            <a:off x="4405648" y="746126"/>
            <a:ext cx="7421490" cy="5629275"/>
            <a:chOff x="4405648" y="746126"/>
            <a:chExt cx="7421490" cy="5629275"/>
          </a:xfrm>
        </p:grpSpPr>
        <p:pic>
          <p:nvPicPr>
            <p:cNvPr id="8" name="AXU4.png" descr="&quot;"/>
            <p:cNvPicPr/>
            <p:nvPr/>
          </p:nvPicPr>
          <p:blipFill>
            <a:blip r:embed="rId2"/>
            <a:stretch>
              <a:fillRect/>
            </a:stretch>
          </p:blipFill>
          <p:spPr>
            <a:xfrm>
              <a:off x="4405648" y="746126"/>
              <a:ext cx="6858000" cy="5629275"/>
            </a:xfrm>
            <a:prstGeom prst="rect">
              <a:avLst/>
            </a:prstGeom>
          </p:spPr>
        </p:pic>
        <p:sp>
          <p:nvSpPr>
            <p:cNvPr id="7" name="Rounded Rectangular Callout 6"/>
            <p:cNvSpPr/>
            <p:nvPr/>
          </p:nvSpPr>
          <p:spPr>
            <a:xfrm>
              <a:off x="8616779" y="4522573"/>
              <a:ext cx="3210359" cy="950159"/>
            </a:xfrm>
            <a:prstGeom prst="wedgeRoundRectCallout">
              <a:avLst>
                <a:gd name="adj1" fmla="val -71648"/>
                <a:gd name="adj2" fmla="val 1080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Stipend level amounts are dictated by the Fiscal Year of the appointment.</a:t>
              </a:r>
              <a:endParaRPr lang="en-US" sz="2000" dirty="0">
                <a:solidFill>
                  <a:prstClr val="black"/>
                </a:solidFill>
                <a:latin typeface="Calibri" panose="020F0502020204030204" pitchFamily="34" charset="0"/>
              </a:endParaRPr>
            </a:p>
          </p:txBody>
        </p:sp>
        <p:sp>
          <p:nvSpPr>
            <p:cNvPr id="6" name="Rounded Rectangular Callout 5"/>
            <p:cNvSpPr/>
            <p:nvPr/>
          </p:nvSpPr>
          <p:spPr>
            <a:xfrm>
              <a:off x="6590272" y="2108886"/>
              <a:ext cx="2817340" cy="670073"/>
            </a:xfrm>
            <a:prstGeom prst="wedgeRoundRectCallout">
              <a:avLst>
                <a:gd name="adj1" fmla="val -70955"/>
                <a:gd name="adj2" fmla="val 249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Address is populated from the Trainee’s PPF</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09725" y="1981201"/>
            <a:ext cx="3632433" cy="4144963"/>
          </a:xfrm>
        </p:spPr>
        <p:txBody>
          <a:bodyPr/>
          <a:lstStyle/>
          <a:p>
            <a:pPr lvl="0">
              <a:buClr>
                <a:prstClr val="white"/>
              </a:buClr>
            </a:pPr>
            <a:r>
              <a:rPr lang="en-US" sz="2000" dirty="0" smtClean="0"/>
              <a:t>Required by </a:t>
            </a:r>
            <a:r>
              <a:rPr lang="en-US" sz="2000" dirty="0"/>
              <a:t>Training Grants  (T) and Career Development Grants (K/R</a:t>
            </a:r>
            <a:r>
              <a:rPr lang="en-US" sz="2000" dirty="0" smtClean="0"/>
              <a:t>).</a:t>
            </a:r>
            <a:endParaRPr lang="en-US" sz="2000" dirty="0"/>
          </a:p>
          <a:p>
            <a:pPr lvl="0">
              <a:buClr>
                <a:prstClr val="white"/>
              </a:buClr>
            </a:pPr>
            <a:r>
              <a:rPr lang="en-US" sz="2000" dirty="0"/>
              <a:t>Initiated by PD/PI or </a:t>
            </a:r>
            <a:r>
              <a:rPr lang="en-US" sz="2000" dirty="0" smtClean="0"/>
              <a:t>ASST.</a:t>
            </a:r>
            <a:endParaRPr lang="en-US" sz="2000" dirty="0"/>
          </a:p>
          <a:p>
            <a:pPr lvl="0">
              <a:buClr>
                <a:prstClr val="white"/>
              </a:buClr>
            </a:pPr>
            <a:r>
              <a:rPr lang="en-US" sz="2000" dirty="0"/>
              <a:t>Must be electronically signed by the Trainee/ </a:t>
            </a:r>
            <a:r>
              <a:rPr lang="en-US" sz="2000" dirty="0" smtClean="0"/>
              <a:t>Appointee.</a:t>
            </a:r>
          </a:p>
          <a:p>
            <a:pPr lvl="0">
              <a:buClr>
                <a:prstClr val="white"/>
              </a:buClr>
            </a:pPr>
            <a:r>
              <a:rPr lang="en-US" sz="2000" dirty="0" smtClean="0"/>
              <a:t>Prepopulates Trainee’s information, such as Prior NRSA Support and Address.</a:t>
            </a:r>
            <a:endParaRPr lang="en-US" sz="2000" dirty="0"/>
          </a:p>
          <a:p>
            <a:pPr lvl="0">
              <a:buClr>
                <a:prstClr val="white"/>
              </a:buClr>
            </a:pPr>
            <a:r>
              <a:rPr lang="en-US" sz="2000" dirty="0"/>
              <a:t>Submitted by </a:t>
            </a:r>
            <a:r>
              <a:rPr lang="en-US" sz="2000" dirty="0" smtClean="0"/>
              <a:t>PD/PI.</a:t>
            </a:r>
            <a:endParaRPr lang="en-US" sz="2000" dirty="0"/>
          </a:p>
          <a:p>
            <a:endParaRPr lang="en-US" dirty="0"/>
          </a:p>
        </p:txBody>
      </p:sp>
      <p:sp>
        <p:nvSpPr>
          <p:cNvPr id="2" name="Title 1"/>
          <p:cNvSpPr>
            <a:spLocks noGrp="1"/>
          </p:cNvSpPr>
          <p:nvPr>
            <p:ph type="title"/>
          </p:nvPr>
        </p:nvSpPr>
        <p:spPr/>
        <p:txBody>
          <a:bodyPr/>
          <a:lstStyle/>
          <a:p>
            <a:r>
              <a:rPr lang="en-US" sz="3200" dirty="0"/>
              <a:t>Appointment Form (2271)</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41</a:t>
            </a:fld>
            <a:endParaRPr lang="en-US" dirty="0">
              <a:solidFill>
                <a:srgbClr val="9BBB59">
                  <a:shade val="75000"/>
                </a:srgbClr>
              </a:solidFill>
            </a:endParaRPr>
          </a:p>
        </p:txBody>
      </p:sp>
    </p:spTree>
    <p:extLst>
      <p:ext uri="{BB962C8B-B14F-4D97-AF65-F5344CB8AC3E}">
        <p14:creationId xmlns:p14="http://schemas.microsoft.com/office/powerpoint/2010/main" val="1740201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p:cNvPicPr>
            <a:picLocks noChangeAspect="1"/>
          </p:cNvPicPr>
          <p:nvPr/>
        </p:nvPicPr>
        <p:blipFill>
          <a:blip r:embed="rId2"/>
          <a:stretch>
            <a:fillRect/>
          </a:stretch>
        </p:blipFill>
        <p:spPr>
          <a:xfrm>
            <a:off x="5129428" y="304801"/>
            <a:ext cx="5720770" cy="6198095"/>
          </a:xfrm>
          <a:prstGeom prst="rect">
            <a:avLst/>
          </a:prstGeom>
        </p:spPr>
      </p:pic>
      <p:sp>
        <p:nvSpPr>
          <p:cNvPr id="3" name="Text Placeholder 2"/>
          <p:cNvSpPr>
            <a:spLocks noGrp="1"/>
          </p:cNvSpPr>
          <p:nvPr>
            <p:ph type="body" idx="1"/>
          </p:nvPr>
        </p:nvSpPr>
        <p:spPr>
          <a:xfrm>
            <a:off x="201337" y="1872144"/>
            <a:ext cx="3640822" cy="4144963"/>
          </a:xfrm>
        </p:spPr>
        <p:txBody>
          <a:bodyPr/>
          <a:lstStyle/>
          <a:p>
            <a:pPr lvl="0">
              <a:buClr>
                <a:prstClr val="white"/>
              </a:buClr>
            </a:pPr>
            <a:r>
              <a:rPr lang="en-US" sz="2000" dirty="0" smtClean="0"/>
              <a:t>The PDF indicates when demographic data has been completed; data will not be displayed.</a:t>
            </a:r>
            <a:endParaRPr lang="en-US" sz="2000" dirty="0"/>
          </a:p>
          <a:p>
            <a:pPr lvl="0">
              <a:buClr>
                <a:prstClr val="white"/>
              </a:buClr>
            </a:pPr>
            <a:r>
              <a:rPr lang="en-US" sz="2000" dirty="0"/>
              <a:t>Data is populated from the Trainee’s Profile, Grant, and appointment form in </a:t>
            </a:r>
            <a:r>
              <a:rPr lang="en-US" sz="2000" dirty="0" smtClean="0"/>
              <a:t>xTrain.</a:t>
            </a:r>
            <a:endParaRPr lang="en-US" sz="2000" dirty="0"/>
          </a:p>
          <a:p>
            <a:pPr lvl="0">
              <a:buClr>
                <a:prstClr val="white"/>
              </a:buClr>
            </a:pPr>
            <a:r>
              <a:rPr lang="en-US" sz="2000" dirty="0"/>
              <a:t>The PDF cannot be modified, if data needs to be corrected it should be done through the appropriate </a:t>
            </a:r>
            <a:r>
              <a:rPr lang="en-US" sz="2000" dirty="0" smtClean="0"/>
              <a:t>module.</a:t>
            </a:r>
          </a:p>
          <a:p>
            <a:endParaRPr lang="en-US" dirty="0"/>
          </a:p>
        </p:txBody>
      </p:sp>
      <p:sp>
        <p:nvSpPr>
          <p:cNvPr id="2" name="Title 1"/>
          <p:cNvSpPr>
            <a:spLocks noGrp="1"/>
          </p:cNvSpPr>
          <p:nvPr>
            <p:ph type="title"/>
          </p:nvPr>
        </p:nvSpPr>
        <p:spPr>
          <a:xfrm>
            <a:off x="508000" y="872455"/>
            <a:ext cx="3149600" cy="990600"/>
          </a:xfrm>
        </p:spPr>
        <p:txBody>
          <a:bodyPr/>
          <a:lstStyle/>
          <a:p>
            <a:r>
              <a:rPr lang="en-US" sz="3200" dirty="0"/>
              <a:t>Appointment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42</a:t>
            </a:fld>
            <a:endParaRPr lang="en-US" dirty="0">
              <a:solidFill>
                <a:srgbClr val="9BBB59">
                  <a:shade val="75000"/>
                </a:srgbClr>
              </a:solidFill>
            </a:endParaRPr>
          </a:p>
        </p:txBody>
      </p:sp>
    </p:spTree>
    <p:extLst>
      <p:ext uri="{BB962C8B-B14F-4D97-AF65-F5344CB8AC3E}">
        <p14:creationId xmlns:p14="http://schemas.microsoft.com/office/powerpoint/2010/main" val="3655508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continued"/>
          <p:cNvPicPr>
            <a:picLocks noChangeAspect="1"/>
          </p:cNvPicPr>
          <p:nvPr/>
        </p:nvPicPr>
        <p:blipFill>
          <a:blip r:embed="rId2"/>
          <a:stretch>
            <a:fillRect/>
          </a:stretch>
        </p:blipFill>
        <p:spPr>
          <a:xfrm>
            <a:off x="5542700" y="626706"/>
            <a:ext cx="4438650" cy="5786973"/>
          </a:xfrm>
          <a:prstGeom prst="rect">
            <a:avLst/>
          </a:prstGeom>
        </p:spPr>
      </p:pic>
      <p:sp>
        <p:nvSpPr>
          <p:cNvPr id="3" name="Text Placeholder 2"/>
          <p:cNvSpPr>
            <a:spLocks noGrp="1"/>
          </p:cNvSpPr>
          <p:nvPr>
            <p:ph type="body" idx="1"/>
          </p:nvPr>
        </p:nvSpPr>
        <p:spPr>
          <a:xfrm>
            <a:off x="230659" y="2260601"/>
            <a:ext cx="3632887" cy="4144963"/>
          </a:xfrm>
        </p:spPr>
        <p:txBody>
          <a:bodyPr/>
          <a:lstStyle/>
          <a:p>
            <a:pPr lvl="0">
              <a:buClr>
                <a:prstClr val="white"/>
              </a:buClr>
            </a:pPr>
            <a:r>
              <a:rPr lang="en-US" sz="2000" dirty="0"/>
              <a:t>The PDF form captures the electronic signature of PD/PI and Trainee</a:t>
            </a:r>
          </a:p>
          <a:p>
            <a:pPr lvl="0">
              <a:buClr>
                <a:prstClr val="white"/>
              </a:buClr>
            </a:pPr>
            <a:r>
              <a:rPr lang="en-US" sz="2000" dirty="0"/>
              <a:t>The form is finalized when the PD/PI submits it to agency. </a:t>
            </a:r>
          </a:p>
          <a:p>
            <a:endParaRPr lang="en-US" dirty="0"/>
          </a:p>
        </p:txBody>
      </p:sp>
      <p:sp>
        <p:nvSpPr>
          <p:cNvPr id="2" name="Title 1"/>
          <p:cNvSpPr>
            <a:spLocks noGrp="1"/>
          </p:cNvSpPr>
          <p:nvPr>
            <p:ph type="title"/>
          </p:nvPr>
        </p:nvSpPr>
        <p:spPr>
          <a:xfrm>
            <a:off x="508000" y="1295400"/>
            <a:ext cx="3149600" cy="990600"/>
          </a:xfrm>
        </p:spPr>
        <p:txBody>
          <a:bodyPr/>
          <a:lstStyle/>
          <a:p>
            <a:r>
              <a:rPr lang="en-US" sz="3200" dirty="0"/>
              <a:t>Appointment Form </a:t>
            </a:r>
            <a:r>
              <a:rPr lang="en-US" sz="3200" dirty="0" smtClean="0"/>
              <a:t>PDF 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43</a:t>
            </a:fld>
            <a:endParaRPr lang="en-US" dirty="0">
              <a:solidFill>
                <a:srgbClr val="9BBB59">
                  <a:shade val="75000"/>
                </a:srgbClr>
              </a:solidFill>
            </a:endParaRPr>
          </a:p>
        </p:txBody>
      </p:sp>
    </p:spTree>
    <p:extLst>
      <p:ext uri="{BB962C8B-B14F-4D97-AF65-F5344CB8AC3E}">
        <p14:creationId xmlns:p14="http://schemas.microsoft.com/office/powerpoint/2010/main" val="607095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Pending Submissions screen"/>
          <p:cNvGrpSpPr/>
          <p:nvPr/>
        </p:nvGrpSpPr>
        <p:grpSpPr>
          <a:xfrm>
            <a:off x="3657600" y="1169773"/>
            <a:ext cx="8413819" cy="4725549"/>
            <a:chOff x="3657600" y="1169773"/>
            <a:chExt cx="8413819" cy="4725549"/>
          </a:xfrm>
        </p:grpSpPr>
        <p:pic>
          <p:nvPicPr>
            <p:cNvPr id="7" name="Picture 6" descr="&quot;"/>
            <p:cNvPicPr>
              <a:picLocks noChangeAspect="1"/>
            </p:cNvPicPr>
            <p:nvPr/>
          </p:nvPicPr>
          <p:blipFill>
            <a:blip r:embed="rId2"/>
            <a:stretch>
              <a:fillRect/>
            </a:stretch>
          </p:blipFill>
          <p:spPr>
            <a:xfrm>
              <a:off x="3657600" y="2389343"/>
              <a:ext cx="8413819" cy="3110563"/>
            </a:xfrm>
            <a:prstGeom prst="rect">
              <a:avLst/>
            </a:prstGeom>
          </p:spPr>
        </p:pic>
        <p:sp>
          <p:nvSpPr>
            <p:cNvPr id="8" name="Rounded Rectangular Callout 7"/>
            <p:cNvSpPr/>
            <p:nvPr/>
          </p:nvSpPr>
          <p:spPr>
            <a:xfrm>
              <a:off x="8666206" y="5231027"/>
              <a:ext cx="2759675" cy="664295"/>
            </a:xfrm>
            <a:prstGeom prst="wedgeRoundRectCallout">
              <a:avLst>
                <a:gd name="adj1" fmla="val -1993"/>
                <a:gd name="adj2" fmla="val -11410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Submit to Agency Comments are optional.</a:t>
              </a:r>
              <a:endParaRPr lang="en-US" sz="2000" dirty="0">
                <a:solidFill>
                  <a:prstClr val="black"/>
                </a:solidFill>
                <a:latin typeface="Calibri" panose="020F0502020204030204" pitchFamily="34" charset="0"/>
              </a:endParaRPr>
            </a:p>
          </p:txBody>
        </p:sp>
        <p:sp>
          <p:nvSpPr>
            <p:cNvPr id="9" name="Rounded Rectangular Callout 8"/>
            <p:cNvSpPr/>
            <p:nvPr/>
          </p:nvSpPr>
          <p:spPr>
            <a:xfrm>
              <a:off x="7133968" y="1169773"/>
              <a:ext cx="3575221" cy="950159"/>
            </a:xfrm>
            <a:prstGeom prst="wedgeRoundRectCallout">
              <a:avLst>
                <a:gd name="adj1" fmla="val -14275"/>
                <a:gd name="adj2" fmla="val 20427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Ensure to preview the PDF before submitting to agency.</a:t>
              </a:r>
              <a:endParaRPr lang="en-US" sz="2000" dirty="0">
                <a:solidFill>
                  <a:prstClr val="black"/>
                </a:solidFill>
                <a:latin typeface="Calibri" panose="020F0502020204030204" pitchFamily="34" charset="0"/>
              </a:endParaRPr>
            </a:p>
          </p:txBody>
        </p:sp>
      </p:grpSp>
      <p:sp>
        <p:nvSpPr>
          <p:cNvPr id="3" name="Text Placeholder 2"/>
          <p:cNvSpPr>
            <a:spLocks noGrp="1"/>
          </p:cNvSpPr>
          <p:nvPr>
            <p:ph type="body" idx="1"/>
          </p:nvPr>
        </p:nvSpPr>
        <p:spPr>
          <a:xfrm>
            <a:off x="201337" y="1872144"/>
            <a:ext cx="3299744" cy="4144963"/>
          </a:xfrm>
        </p:spPr>
        <p:txBody>
          <a:bodyPr/>
          <a:lstStyle/>
          <a:p>
            <a:pPr lvl="0">
              <a:buClr>
                <a:prstClr val="white"/>
              </a:buClr>
            </a:pPr>
            <a:r>
              <a:rPr lang="en-US" sz="2000" dirty="0" smtClean="0"/>
              <a:t>The Pending Submission Screen allows the PD/PI to submit multiple 2271 forms at once.</a:t>
            </a:r>
          </a:p>
          <a:p>
            <a:pPr lvl="0">
              <a:buClr>
                <a:prstClr val="white"/>
              </a:buClr>
            </a:pPr>
            <a:r>
              <a:rPr lang="en-US" sz="2000" dirty="0" smtClean="0"/>
              <a:t>Forms must be In-Progress PI, and error free before submission.</a:t>
            </a:r>
          </a:p>
        </p:txBody>
      </p:sp>
      <p:sp>
        <p:nvSpPr>
          <p:cNvPr id="2" name="Title 1"/>
          <p:cNvSpPr>
            <a:spLocks noGrp="1"/>
          </p:cNvSpPr>
          <p:nvPr>
            <p:ph type="title"/>
          </p:nvPr>
        </p:nvSpPr>
        <p:spPr>
          <a:xfrm>
            <a:off x="508000" y="872455"/>
            <a:ext cx="3149600" cy="990600"/>
          </a:xfrm>
        </p:spPr>
        <p:txBody>
          <a:bodyPr/>
          <a:lstStyle/>
          <a:p>
            <a:r>
              <a:rPr lang="en-US" sz="3200" dirty="0" smtClean="0"/>
              <a:t>Pending Submissions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44</a:t>
            </a:fld>
            <a:endParaRPr lang="en-US" dirty="0">
              <a:solidFill>
                <a:srgbClr val="9BBB59">
                  <a:shade val="75000"/>
                </a:srgbClr>
              </a:solidFill>
            </a:endParaRPr>
          </a:p>
        </p:txBody>
      </p:sp>
    </p:spTree>
    <p:extLst>
      <p:ext uri="{BB962C8B-B14F-4D97-AF65-F5344CB8AC3E}">
        <p14:creationId xmlns:p14="http://schemas.microsoft.com/office/powerpoint/2010/main" val="3478076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3.png" descr="Screenshot of 2271 form that can be modified when selecting amendment."/>
          <p:cNvPicPr/>
          <p:nvPr/>
        </p:nvPicPr>
        <p:blipFill rotWithShape="1">
          <a:blip r:embed="rId2"/>
          <a:srcRect t="23936"/>
          <a:stretch/>
        </p:blipFill>
        <p:spPr bwMode="auto">
          <a:xfrm>
            <a:off x="3902534" y="3928578"/>
            <a:ext cx="8052623" cy="1599340"/>
          </a:xfrm>
          <a:prstGeom prst="rect">
            <a:avLst/>
          </a:prstGeom>
          <a:ln>
            <a:noFill/>
          </a:ln>
          <a:extLst>
            <a:ext uri="{53640926-AAD7-44D8-BBD7-CCE9431645EC}">
              <a14:shadowObscured xmlns:a14="http://schemas.microsoft.com/office/drawing/2010/main"/>
            </a:ext>
          </a:extLst>
        </p:spPr>
      </p:pic>
      <p:pic>
        <p:nvPicPr>
          <p:cNvPr id="9" name="Picture 8" descr="Screenshot of the Trainee Roster"/>
          <p:cNvPicPr>
            <a:picLocks noChangeAspect="1"/>
          </p:cNvPicPr>
          <p:nvPr/>
        </p:nvPicPr>
        <p:blipFill>
          <a:blip r:embed="rId3"/>
          <a:stretch>
            <a:fillRect/>
          </a:stretch>
        </p:blipFill>
        <p:spPr>
          <a:xfrm>
            <a:off x="3926879" y="683741"/>
            <a:ext cx="8028278" cy="2269096"/>
          </a:xfrm>
          <a:prstGeom prst="rect">
            <a:avLst/>
          </a:prstGeom>
        </p:spPr>
      </p:pic>
      <p:sp>
        <p:nvSpPr>
          <p:cNvPr id="11" name="Rounded Rectangular Callout 10" title="&quot;"/>
          <p:cNvSpPr/>
          <p:nvPr/>
        </p:nvSpPr>
        <p:spPr>
          <a:xfrm>
            <a:off x="3902534" y="3770084"/>
            <a:ext cx="8052623" cy="1916327"/>
          </a:xfrm>
          <a:prstGeom prst="wedgeRoundRectCallout">
            <a:avLst>
              <a:gd name="adj1" fmla="val 44026"/>
              <a:gd name="adj2" fmla="val -137672"/>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181233" y="1725828"/>
            <a:ext cx="3608173" cy="4522572"/>
          </a:xfrm>
        </p:spPr>
        <p:txBody>
          <a:bodyPr/>
          <a:lstStyle/>
          <a:p>
            <a:pPr lvl="0">
              <a:buClr>
                <a:prstClr val="white"/>
              </a:buClr>
            </a:pPr>
            <a:r>
              <a:rPr lang="en-US" sz="2000" dirty="0"/>
              <a:t>Grantees should use an Amendment form if they need to make changes to the following:</a:t>
            </a:r>
          </a:p>
          <a:p>
            <a:pPr marL="342900" lvl="0" indent="-342900">
              <a:buClr>
                <a:prstClr val="white"/>
              </a:buClr>
              <a:buFont typeface="Arial" panose="020B0604020202020204" pitchFamily="34" charset="0"/>
              <a:buChar char="•"/>
            </a:pPr>
            <a:r>
              <a:rPr lang="en-US" sz="2000" dirty="0"/>
              <a:t>Changes to Appointment Period</a:t>
            </a:r>
          </a:p>
          <a:p>
            <a:pPr marL="342900" lvl="0" indent="-342900">
              <a:buClr>
                <a:prstClr val="white"/>
              </a:buClr>
              <a:buFont typeface="Arial" panose="020B0604020202020204" pitchFamily="34" charset="0"/>
              <a:buChar char="•"/>
            </a:pPr>
            <a:r>
              <a:rPr lang="en-US" sz="2000" dirty="0"/>
              <a:t>Changes to Stipend Level </a:t>
            </a:r>
            <a:endParaRPr lang="en-US" sz="2000" dirty="0" smtClean="0"/>
          </a:p>
          <a:p>
            <a:pPr lvl="0">
              <a:buClr>
                <a:prstClr val="white"/>
              </a:buClr>
            </a:pPr>
            <a:r>
              <a:rPr lang="en-US" sz="2000" dirty="0" smtClean="0"/>
              <a:t>Once accepted, by agency, the amendment will replace the original appointment.</a:t>
            </a:r>
            <a:endParaRPr lang="en-US" sz="2000" dirty="0"/>
          </a:p>
          <a:p>
            <a:endParaRPr lang="en-US" dirty="0"/>
          </a:p>
        </p:txBody>
      </p:sp>
      <p:sp>
        <p:nvSpPr>
          <p:cNvPr id="2" name="Title 1"/>
          <p:cNvSpPr>
            <a:spLocks noGrp="1"/>
          </p:cNvSpPr>
          <p:nvPr>
            <p:ph type="title"/>
          </p:nvPr>
        </p:nvSpPr>
        <p:spPr>
          <a:xfrm>
            <a:off x="483287" y="1013255"/>
            <a:ext cx="3149600" cy="562232"/>
          </a:xfrm>
        </p:spPr>
        <p:txBody>
          <a:bodyPr/>
          <a:lstStyle/>
          <a:p>
            <a:r>
              <a:rPr lang="en-US" sz="3200" dirty="0"/>
              <a:t>Amendments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45</a:t>
            </a:fld>
            <a:endParaRPr lang="en-US" dirty="0">
              <a:solidFill>
                <a:srgbClr val="9BBB59">
                  <a:shade val="75000"/>
                </a:srgbClr>
              </a:solidFill>
            </a:endParaRPr>
          </a:p>
        </p:txBody>
      </p:sp>
    </p:spTree>
    <p:extLst>
      <p:ext uri="{BB962C8B-B14F-4D97-AF65-F5344CB8AC3E}">
        <p14:creationId xmlns:p14="http://schemas.microsoft.com/office/powerpoint/2010/main" val="3139829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XU3.png" descr="Screenshot of Reappointment Screen"/>
          <p:cNvPicPr/>
          <p:nvPr/>
        </p:nvPicPr>
        <p:blipFill>
          <a:blip r:embed="rId2"/>
          <a:stretch>
            <a:fillRect/>
          </a:stretch>
        </p:blipFill>
        <p:spPr>
          <a:xfrm>
            <a:off x="3999292" y="3158332"/>
            <a:ext cx="7830490" cy="2967832"/>
          </a:xfrm>
          <a:prstGeom prst="rect">
            <a:avLst/>
          </a:prstGeom>
        </p:spPr>
      </p:pic>
      <p:pic>
        <p:nvPicPr>
          <p:cNvPr id="4" name="Picture 3" descr="Screenshot of Trainee Roster Screen"/>
          <p:cNvPicPr>
            <a:picLocks noChangeAspect="1"/>
          </p:cNvPicPr>
          <p:nvPr/>
        </p:nvPicPr>
        <p:blipFill>
          <a:blip r:embed="rId3"/>
          <a:stretch>
            <a:fillRect/>
          </a:stretch>
        </p:blipFill>
        <p:spPr>
          <a:xfrm>
            <a:off x="3871382" y="1314450"/>
            <a:ext cx="8111068" cy="862072"/>
          </a:xfrm>
          <a:prstGeom prst="rect">
            <a:avLst/>
          </a:prstGeom>
        </p:spPr>
      </p:pic>
      <p:sp>
        <p:nvSpPr>
          <p:cNvPr id="10" name="Rounded Rectangular Callout 9" descr="&quot;"/>
          <p:cNvSpPr/>
          <p:nvPr/>
        </p:nvSpPr>
        <p:spPr>
          <a:xfrm>
            <a:off x="3902534" y="3057526"/>
            <a:ext cx="8052623" cy="3068638"/>
          </a:xfrm>
          <a:prstGeom prst="wedgeRoundRectCallout">
            <a:avLst>
              <a:gd name="adj1" fmla="val 44263"/>
              <a:gd name="adj2" fmla="val -93285"/>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257576" y="1618880"/>
            <a:ext cx="3554569" cy="4144963"/>
          </a:xfrm>
        </p:spPr>
        <p:txBody>
          <a:bodyPr/>
          <a:lstStyle/>
          <a:p>
            <a:pPr lvl="0">
              <a:buClr>
                <a:prstClr val="white"/>
              </a:buClr>
            </a:pPr>
            <a:r>
              <a:rPr lang="en-US" sz="2000" dirty="0"/>
              <a:t>If a Trainee will be continuing on another year of the grant a “new” appointment form is not necessary. In the </a:t>
            </a:r>
            <a:r>
              <a:rPr lang="en-US" sz="2000" dirty="0" smtClean="0"/>
              <a:t>Trainee </a:t>
            </a:r>
            <a:r>
              <a:rPr lang="en-US" sz="2000" dirty="0"/>
              <a:t>R</a:t>
            </a:r>
            <a:r>
              <a:rPr lang="en-US" sz="2000" dirty="0" smtClean="0"/>
              <a:t>oster  </a:t>
            </a:r>
            <a:r>
              <a:rPr lang="en-US" sz="2000" dirty="0"/>
              <a:t>the Action column contains an option to “Re-Appoint” trainee.</a:t>
            </a:r>
          </a:p>
          <a:p>
            <a:pPr lvl="0">
              <a:buClr>
                <a:prstClr val="white"/>
              </a:buClr>
            </a:pPr>
            <a:r>
              <a:rPr lang="en-US" sz="2000" dirty="0"/>
              <a:t>The </a:t>
            </a:r>
            <a:r>
              <a:rPr lang="en-US" sz="2000" dirty="0" smtClean="0"/>
              <a:t>PD/PI or ASST </a:t>
            </a:r>
            <a:r>
              <a:rPr lang="en-US" sz="2000" dirty="0"/>
              <a:t>will select the </a:t>
            </a:r>
            <a:r>
              <a:rPr lang="en-US" sz="2000" dirty="0" smtClean="0"/>
              <a:t>grant year </a:t>
            </a:r>
            <a:r>
              <a:rPr lang="en-US" sz="2000" dirty="0"/>
              <a:t>to which the trainee is to be </a:t>
            </a:r>
            <a:r>
              <a:rPr lang="en-US" sz="2000" dirty="0" smtClean="0"/>
              <a:t>re-appointed</a:t>
            </a:r>
            <a:r>
              <a:rPr lang="en-US" sz="2000" dirty="0"/>
              <a:t>, and </a:t>
            </a:r>
            <a:r>
              <a:rPr lang="en-US" sz="2000" dirty="0" smtClean="0"/>
              <a:t>enter the new appointment start and end date.</a:t>
            </a:r>
            <a:endParaRPr lang="en-US" sz="2000" dirty="0"/>
          </a:p>
          <a:p>
            <a:pPr lvl="0">
              <a:buClr>
                <a:prstClr val="white"/>
              </a:buClr>
            </a:pPr>
            <a:endParaRPr lang="en-US" sz="2000" dirty="0"/>
          </a:p>
          <a:p>
            <a:endParaRPr lang="en-US" dirty="0"/>
          </a:p>
        </p:txBody>
      </p:sp>
      <p:sp>
        <p:nvSpPr>
          <p:cNvPr id="2" name="Title 1"/>
          <p:cNvSpPr>
            <a:spLocks noGrp="1"/>
          </p:cNvSpPr>
          <p:nvPr>
            <p:ph type="title"/>
          </p:nvPr>
        </p:nvSpPr>
        <p:spPr>
          <a:xfrm>
            <a:off x="257577" y="914400"/>
            <a:ext cx="3554569" cy="656823"/>
          </a:xfrm>
        </p:spPr>
        <p:txBody>
          <a:bodyPr/>
          <a:lstStyle/>
          <a:p>
            <a:r>
              <a:rPr lang="en-US" sz="3200" dirty="0"/>
              <a:t>Reappointment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46</a:t>
            </a:fld>
            <a:endParaRPr lang="en-US" dirty="0">
              <a:solidFill>
                <a:srgbClr val="9BBB59">
                  <a:shade val="75000"/>
                </a:srgbClr>
              </a:solidFill>
            </a:endParaRPr>
          </a:p>
        </p:txBody>
      </p:sp>
    </p:spTree>
    <p:extLst>
      <p:ext uri="{BB962C8B-B14F-4D97-AF65-F5344CB8AC3E}">
        <p14:creationId xmlns:p14="http://schemas.microsoft.com/office/powerpoint/2010/main" val="1270059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19"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82975" y="4917844"/>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9317" y="5908598"/>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TN and routes it to BO</a:t>
            </a:r>
          </a:p>
        </p:txBody>
      </p:sp>
      <p:sp>
        <p:nvSpPr>
          <p:cNvPr id="11" name="Line 2" descr="&quot;"/>
          <p:cNvSpPr>
            <a:spLocks noChangeShapeType="1"/>
          </p:cNvSpPr>
          <p:nvPr/>
        </p:nvSpPr>
        <p:spPr bwMode="auto">
          <a:xfrm>
            <a:off x="4015000" y="35214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0629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a:t>Trainee</a:t>
            </a:r>
          </a:p>
        </p:txBody>
      </p:sp>
      <p:pic>
        <p:nvPicPr>
          <p:cNvPr id="19" name="Picture 5" descr="&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descr="&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1"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309640" y="1629137"/>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Training (T) </a:t>
            </a:r>
            <a:r>
              <a:rPr lang="en-US" dirty="0" smtClean="0"/>
              <a:t>Termination </a:t>
            </a:r>
            <a:r>
              <a:rPr lang="en-US" dirty="0"/>
              <a:t>Notice Work </a:t>
            </a:r>
            <a:r>
              <a:rPr lang="en-US" dirty="0" smtClean="0"/>
              <a:t>Flow</a:t>
            </a:r>
            <a:endParaRPr lang="en-US" dirty="0"/>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47</a:t>
            </a:fld>
            <a:endParaRPr lang="en-US" dirty="0">
              <a:solidFill>
                <a:srgbClr val="9BBB59">
                  <a:shade val="75000"/>
                </a:srgbClr>
              </a:solidFill>
            </a:endParaRPr>
          </a:p>
        </p:txBody>
      </p:sp>
    </p:spTree>
    <p:extLst>
      <p:ext uri="{BB962C8B-B14F-4D97-AF65-F5344CB8AC3E}">
        <p14:creationId xmlns:p14="http://schemas.microsoft.com/office/powerpoint/2010/main" val="1013955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60638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478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30" name="Line 3" descr="&quot;"/>
          <p:cNvSpPr>
            <a:spLocks noChangeShapeType="1"/>
          </p:cNvSpPr>
          <p:nvPr/>
        </p:nvSpPr>
        <p:spPr bwMode="auto">
          <a:xfrm>
            <a:off x="2855463" y="5321025"/>
            <a:ext cx="5262587" cy="74996"/>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3665992" y="507779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approves and routes the TN to Agency</a:t>
            </a:r>
          </a:p>
        </p:txBody>
      </p:sp>
      <p:sp>
        <p:nvSpPr>
          <p:cNvPr id="11" name="Line 2" descr="&quot;"/>
          <p:cNvSpPr>
            <a:spLocks noChangeShapeType="1"/>
          </p:cNvSpPr>
          <p:nvPr/>
        </p:nvSpPr>
        <p:spPr bwMode="auto">
          <a:xfrm flipV="1">
            <a:off x="3460636" y="3826251"/>
            <a:ext cx="5144365" cy="49538"/>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258806" y="3355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2" name="Line 3" descr="&quot;"/>
          <p:cNvSpPr>
            <a:spLocks noChangeShapeType="1"/>
          </p:cNvSpPr>
          <p:nvPr/>
        </p:nvSpPr>
        <p:spPr bwMode="auto">
          <a:xfrm>
            <a:off x="3460637" y="2197208"/>
            <a:ext cx="5264868" cy="4890"/>
          </a:xfrm>
          <a:prstGeom prst="line">
            <a:avLst/>
          </a:prstGeom>
          <a:noFill/>
          <a:ln w="127000">
            <a:solidFill>
              <a:srgbClr val="808080"/>
            </a:solidFill>
            <a:round/>
            <a:headEnd/>
            <a:tailEnd type="triangle" w="med" len="med"/>
          </a:ln>
        </p:spPr>
        <p:txBody>
          <a:bodyPr/>
          <a:lstStyle/>
          <a:p>
            <a:endParaRPr lang="en-US"/>
          </a:p>
        </p:txBody>
      </p:sp>
      <p:sp>
        <p:nvSpPr>
          <p:cNvPr id="14" name="Text Box 10"/>
          <p:cNvSpPr txBox="1">
            <a:spLocks noChangeArrowheads="1"/>
          </p:cNvSpPr>
          <p:nvPr/>
        </p:nvSpPr>
        <p:spPr bwMode="auto">
          <a:xfrm>
            <a:off x="8892642" y="3261894"/>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9" name="Picture 5" descr="&quot;"/>
          <p:cNvPicPr>
            <a:picLocks noChangeAspect="1" noChangeArrowheads="1"/>
          </p:cNvPicPr>
          <p:nvPr/>
        </p:nvPicPr>
        <p:blipFill>
          <a:blip r:embed="rId4" cstate="print"/>
          <a:srcRect/>
          <a:stretch>
            <a:fillRect/>
          </a:stretch>
        </p:blipFill>
        <p:spPr bwMode="auto">
          <a:xfrm>
            <a:off x="9000206" y="1808666"/>
            <a:ext cx="1537472" cy="1507550"/>
          </a:xfrm>
          <a:prstGeom prst="rect">
            <a:avLst/>
          </a:prstGeom>
          <a:noFill/>
          <a:ln w="9525">
            <a:noFill/>
            <a:miter lim="800000"/>
            <a:headEnd/>
            <a:tailEnd/>
          </a:ln>
        </p:spPr>
      </p:pic>
      <p:sp>
        <p:nvSpPr>
          <p:cNvPr id="21" name="Text Box 8"/>
          <p:cNvSpPr txBox="1">
            <a:spLocks noChangeArrowheads="1"/>
          </p:cNvSpPr>
          <p:nvPr/>
        </p:nvSpPr>
        <p:spPr bwMode="auto">
          <a:xfrm>
            <a:off x="4015000" y="1728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405546" y="4707099"/>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5" cstate="print"/>
          <a:srcRect/>
          <a:stretch>
            <a:fillRect/>
          </a:stretch>
        </p:blipFill>
        <p:spPr bwMode="auto">
          <a:xfrm>
            <a:off x="1066794" y="2562441"/>
            <a:ext cx="2250022" cy="2028847"/>
          </a:xfrm>
          <a:prstGeom prst="rect">
            <a:avLst/>
          </a:prstGeom>
          <a:noFill/>
          <a:ln w="9525">
            <a:noFill/>
            <a:miter lim="800000"/>
            <a:headEnd/>
            <a:tailEnd/>
          </a:ln>
        </p:spPr>
      </p:pic>
      <p:sp>
        <p:nvSpPr>
          <p:cNvPr id="5" name="Title 4"/>
          <p:cNvSpPr>
            <a:spLocks noGrp="1"/>
          </p:cNvSpPr>
          <p:nvPr>
            <p:ph type="title"/>
          </p:nvPr>
        </p:nvSpPr>
        <p:spPr>
          <a:xfrm>
            <a:off x="405546" y="376898"/>
            <a:ext cx="11485033" cy="598612"/>
          </a:xfrm>
        </p:spPr>
        <p:txBody>
          <a:bodyPr>
            <a:normAutofit/>
          </a:bodyPr>
          <a:lstStyle/>
          <a:p>
            <a:r>
              <a:rPr lang="en-US" dirty="0"/>
              <a:t>Career (K/R) </a:t>
            </a:r>
            <a:r>
              <a:rPr lang="en-US" dirty="0" smtClean="0"/>
              <a:t>Termination Notice Work Flow</a:t>
            </a:r>
            <a:endParaRPr lang="en-US" dirty="0"/>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48</a:t>
            </a:fld>
            <a:endParaRPr lang="en-US" dirty="0">
              <a:solidFill>
                <a:srgbClr val="9BBB59">
                  <a:shade val="75000"/>
                </a:srgbClr>
              </a:solidFill>
            </a:endParaRPr>
          </a:p>
        </p:txBody>
      </p:sp>
    </p:spTree>
    <p:extLst>
      <p:ext uri="{BB962C8B-B14F-4D97-AF65-F5344CB8AC3E}">
        <p14:creationId xmlns:p14="http://schemas.microsoft.com/office/powerpoint/2010/main" val="75056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a:off x="4744193" y="5434885"/>
            <a:ext cx="3077533" cy="44567"/>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177307" y="5044845"/>
            <a:ext cx="2003240"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0731" y="6009613"/>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2464791" y="4487858"/>
            <a:ext cx="1758604" cy="1553444"/>
          </a:xfrm>
          <a:prstGeom prst="rect">
            <a:avLst/>
          </a:prstGeom>
          <a:noFill/>
          <a:ln w="9525">
            <a:noFill/>
            <a:miter lim="800000"/>
            <a:headEnd/>
            <a:tailEnd/>
          </a:ln>
        </p:spPr>
      </p:pic>
      <p:sp>
        <p:nvSpPr>
          <p:cNvPr id="11" name="Line 2" descr="&quot;"/>
          <p:cNvSpPr>
            <a:spLocks noChangeShapeType="1"/>
          </p:cNvSpPr>
          <p:nvPr/>
        </p:nvSpPr>
        <p:spPr bwMode="auto">
          <a:xfrm flipV="1">
            <a:off x="4235787" y="3103822"/>
            <a:ext cx="4790164" cy="1520053"/>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744193" y="3373902"/>
            <a:ext cx="3573189" cy="707887"/>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Sponsor verifies information and routes the TN to BO</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a:t>Sponsor</a:t>
            </a:r>
          </a:p>
        </p:txBody>
      </p:sp>
      <p:pic>
        <p:nvPicPr>
          <p:cNvPr id="20" name="Picture 6" descr="&quot;"/>
          <p:cNvPicPr>
            <a:picLocks noChangeAspect="1" noChangeArrowheads="1"/>
          </p:cNvPicPr>
          <p:nvPr/>
        </p:nvPicPr>
        <p:blipFill>
          <a:blip r:embed="rId5" cstate="print"/>
          <a:srcRect/>
          <a:stretch>
            <a:fillRect/>
          </a:stretch>
        </p:blipFill>
        <p:spPr bwMode="auto">
          <a:xfrm>
            <a:off x="9115674" y="1447178"/>
            <a:ext cx="1721250" cy="1552053"/>
          </a:xfrm>
          <a:prstGeom prst="rect">
            <a:avLst/>
          </a:prstGeom>
          <a:noFill/>
          <a:ln w="9525">
            <a:noFill/>
            <a:miter lim="800000"/>
            <a:headEnd/>
            <a:tailEnd/>
          </a:ln>
        </p:spPr>
      </p:pic>
      <p:sp>
        <p:nvSpPr>
          <p:cNvPr id="12" name="Line 3" descr="&quot;"/>
          <p:cNvSpPr>
            <a:spLocks noChangeShapeType="1"/>
          </p:cNvSpPr>
          <p:nvPr/>
        </p:nvSpPr>
        <p:spPr bwMode="auto">
          <a:xfrm>
            <a:off x="3462917" y="2183234"/>
            <a:ext cx="5262587" cy="18863"/>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2"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initiates a Termination Notice (TN) from the Trainee Roster, inputs additional info and routes TN to Sponsor</a:t>
            </a:r>
          </a:p>
        </p:txBody>
      </p:sp>
      <p:sp>
        <p:nvSpPr>
          <p:cNvPr id="13" name="Text Box 7"/>
          <p:cNvSpPr txBox="1">
            <a:spLocks noChangeArrowheads="1"/>
          </p:cNvSpPr>
          <p:nvPr/>
        </p:nvSpPr>
        <p:spPr bwMode="auto">
          <a:xfrm>
            <a:off x="309640" y="1629137"/>
            <a:ext cx="2295001" cy="646331"/>
          </a:xfrm>
          <a:prstGeom prst="rect">
            <a:avLst/>
          </a:prstGeom>
          <a:noFill/>
          <a:ln w="9525">
            <a:noFill/>
            <a:miter lim="800000"/>
            <a:headEnd/>
            <a:tailEnd/>
          </a:ln>
        </p:spPr>
        <p:txBody>
          <a:bodyPr wrap="square">
            <a:spAutoFit/>
          </a:bodyPr>
          <a:lstStyle/>
          <a:p>
            <a:pPr algn="ctr"/>
            <a:r>
              <a:rPr lang="en-US" b="0" dirty="0"/>
              <a:t>Fellow </a:t>
            </a:r>
          </a:p>
          <a:p>
            <a:pPr algn="ctr"/>
            <a:r>
              <a:rPr lang="en-US" b="0" dirty="0"/>
              <a:t>(PD/PI)</a:t>
            </a:r>
          </a:p>
        </p:txBody>
      </p:sp>
      <p:pic>
        <p:nvPicPr>
          <p:cNvPr id="19" name="Picture 5" descr="&quot;"/>
          <p:cNvPicPr>
            <a:picLocks noChangeAspect="1" noChangeArrowheads="1"/>
          </p:cNvPicPr>
          <p:nvPr/>
        </p:nvPicPr>
        <p:blipFill>
          <a:blip r:embed="rId6" cstate="print"/>
          <a:srcRect/>
          <a:stretch>
            <a:fillRect/>
          </a:stretch>
        </p:blipFill>
        <p:spPr bwMode="auto">
          <a:xfrm>
            <a:off x="1851539" y="1707375"/>
            <a:ext cx="1537472" cy="150755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Fellowship (F) </a:t>
            </a:r>
            <a:r>
              <a:rPr lang="en-US" dirty="0" smtClean="0"/>
              <a:t>Termination </a:t>
            </a:r>
            <a:r>
              <a:rPr lang="en-US" dirty="0"/>
              <a:t>Notice Work </a:t>
            </a:r>
            <a:r>
              <a:rPr lang="en-US" dirty="0" smtClean="0"/>
              <a:t>Flow</a:t>
            </a:r>
            <a:endParaRPr lang="en-US" dirty="0"/>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49</a:t>
            </a:fld>
            <a:endParaRPr lang="en-US" dirty="0">
              <a:solidFill>
                <a:srgbClr val="9BBB59">
                  <a:shade val="75000"/>
                </a:srgbClr>
              </a:solidFill>
            </a:endParaRPr>
          </a:p>
        </p:txBody>
      </p:sp>
    </p:spTree>
    <p:extLst>
      <p:ext uri="{BB962C8B-B14F-4D97-AF65-F5344CB8AC3E}">
        <p14:creationId xmlns:p14="http://schemas.microsoft.com/office/powerpoint/2010/main" val="372222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programs"/>
          <p:cNvGrpSpPr/>
          <p:nvPr/>
        </p:nvGrpSpPr>
        <p:grpSpPr>
          <a:xfrm>
            <a:off x="3968576" y="1311658"/>
            <a:ext cx="7935597" cy="4834073"/>
            <a:chOff x="3968576" y="1311658"/>
            <a:chExt cx="7935597" cy="4834073"/>
          </a:xfrm>
        </p:grpSpPr>
        <p:pic>
          <p:nvPicPr>
            <p:cNvPr id="6" name="Picture 5" title="&quot;"/>
            <p:cNvPicPr>
              <a:picLocks noChangeAspect="1"/>
            </p:cNvPicPr>
            <p:nvPr/>
          </p:nvPicPr>
          <p:blipFill>
            <a:blip r:embed="rId2"/>
            <a:stretch>
              <a:fillRect/>
            </a:stretch>
          </p:blipFill>
          <p:spPr>
            <a:xfrm>
              <a:off x="3968576" y="1311658"/>
              <a:ext cx="7935597" cy="4603858"/>
            </a:xfrm>
            <a:prstGeom prst="rect">
              <a:avLst/>
            </a:prstGeom>
          </p:spPr>
        </p:pic>
        <p:sp>
          <p:nvSpPr>
            <p:cNvPr id="10" name="Rounded Rectangular Callout 9"/>
            <p:cNvSpPr/>
            <p:nvPr/>
          </p:nvSpPr>
          <p:spPr>
            <a:xfrm>
              <a:off x="7528606" y="5091143"/>
              <a:ext cx="3185963" cy="1054588"/>
            </a:xfrm>
            <a:prstGeom prst="wedgeRoundRectCallout">
              <a:avLst>
                <a:gd name="adj1" fmla="val 52349"/>
                <a:gd name="adj2" fmla="val -8630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Edit will allow you to modify the Program Name, and enter a Description.</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smtClean="0"/>
              <a:t>Institutionally-defined</a:t>
            </a:r>
            <a:r>
              <a:rPr lang="en-US" sz="2000" dirty="0"/>
              <a:t>, interdepartmental </a:t>
            </a:r>
            <a:r>
              <a:rPr lang="en-US" sz="2000" dirty="0" smtClean="0"/>
              <a:t>programs. </a:t>
            </a:r>
          </a:p>
          <a:p>
            <a:pPr>
              <a:buClr>
                <a:schemeClr val="bg1"/>
              </a:buClr>
            </a:pPr>
            <a:r>
              <a:rPr lang="en-US" sz="2000" dirty="0" smtClean="0"/>
              <a:t>Programs names are used </a:t>
            </a:r>
            <a:r>
              <a:rPr lang="en-US" sz="2000" dirty="0"/>
              <a:t>in </a:t>
            </a:r>
            <a:r>
              <a:rPr lang="en-US" sz="2000" dirty="0" smtClean="0"/>
              <a:t>a variety of places including, Census </a:t>
            </a:r>
            <a:r>
              <a:rPr lang="en-US" sz="2000" dirty="0"/>
              <a:t>Tables and in Applicants, Entrants, and Characteristics: </a:t>
            </a:r>
            <a:r>
              <a:rPr lang="en-US" sz="2000" dirty="0" smtClean="0"/>
              <a:t>Pre-doc Table.</a:t>
            </a: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45539" y="1008643"/>
            <a:ext cx="3616410" cy="1258029"/>
          </a:xfrm>
        </p:spPr>
        <p:txBody>
          <a:bodyPr/>
          <a:lstStyle/>
          <a:p>
            <a:r>
              <a:rPr lang="en-US" sz="3200" dirty="0" smtClean="0"/>
              <a:t>Institution Data: Maintain Programs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a:t>
            </a:fld>
            <a:endParaRPr lang="en-US" dirty="0">
              <a:solidFill>
                <a:srgbClr val="9BBB59">
                  <a:shade val="75000"/>
                </a:srgbClr>
              </a:solidFill>
            </a:endParaRPr>
          </a:p>
        </p:txBody>
      </p:sp>
    </p:spTree>
    <p:extLst>
      <p:ext uri="{BB962C8B-B14F-4D97-AF65-F5344CB8AC3E}">
        <p14:creationId xmlns:p14="http://schemas.microsoft.com/office/powerpoint/2010/main" val="503227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2613027"/>
            <a:ext cx="11771290" cy="3785652"/>
          </a:xfrm>
          <a:prstGeom prst="rect">
            <a:avLst/>
          </a:prstGeom>
        </p:spPr>
        <p:txBody>
          <a:bodyPr wrap="square">
            <a:spAutoFit/>
          </a:bodyPr>
          <a:lstStyle/>
          <a:p>
            <a:pPr lvl="0">
              <a:spcBef>
                <a:spcPts val="600"/>
              </a:spcBef>
              <a:spcAft>
                <a:spcPts val="600"/>
              </a:spcAft>
              <a:buClr>
                <a:schemeClr val="tx2">
                  <a:lumMod val="75000"/>
                </a:schemeClr>
              </a:buClr>
            </a:pPr>
            <a:r>
              <a:rPr lang="en-US" sz="2000" dirty="0" smtClean="0">
                <a:solidFill>
                  <a:schemeClr val="tx2">
                    <a:lumMod val="75000"/>
                  </a:schemeClr>
                </a:solidFill>
              </a:rPr>
              <a:t>Termination Notices (TNs) </a:t>
            </a:r>
            <a:r>
              <a:rPr lang="en-US" sz="2000" dirty="0">
                <a:solidFill>
                  <a:schemeClr val="tx2">
                    <a:lumMod val="75000"/>
                  </a:schemeClr>
                </a:solidFill>
              </a:rPr>
              <a:t>should be started on the last appointment period, this </a:t>
            </a:r>
            <a:r>
              <a:rPr lang="en-US" sz="2000" dirty="0" smtClean="0">
                <a:solidFill>
                  <a:schemeClr val="tx2">
                    <a:lumMod val="75000"/>
                  </a:schemeClr>
                </a:solidFill>
              </a:rPr>
              <a:t>will </a:t>
            </a:r>
            <a:r>
              <a:rPr lang="en-US" sz="2000" dirty="0">
                <a:solidFill>
                  <a:schemeClr val="tx2">
                    <a:lumMod val="75000"/>
                  </a:schemeClr>
                </a:solidFill>
              </a:rPr>
              <a:t>terminate all previous </a:t>
            </a:r>
            <a:r>
              <a:rPr lang="en-US" sz="2000" dirty="0" smtClean="0">
                <a:solidFill>
                  <a:schemeClr val="tx2">
                    <a:lumMod val="75000"/>
                  </a:schemeClr>
                </a:solidFill>
              </a:rPr>
              <a:t>years.</a:t>
            </a:r>
            <a:endParaRPr lang="en-US" sz="2000" dirty="0">
              <a:solidFill>
                <a:schemeClr val="tx2">
                  <a:lumMod val="75000"/>
                </a:schemeClr>
              </a:solidFill>
            </a:endParaRPr>
          </a:p>
          <a:p>
            <a:pPr lvl="0">
              <a:spcBef>
                <a:spcPts val="600"/>
              </a:spcBef>
              <a:spcAft>
                <a:spcPts val="600"/>
              </a:spcAft>
              <a:buClr>
                <a:schemeClr val="tx2">
                  <a:lumMod val="75000"/>
                </a:schemeClr>
              </a:buClr>
            </a:pPr>
            <a:r>
              <a:rPr lang="en-US" sz="2000" dirty="0" smtClean="0">
                <a:solidFill>
                  <a:schemeClr val="tx2">
                    <a:lumMod val="75000"/>
                  </a:schemeClr>
                </a:solidFill>
              </a:rPr>
              <a:t>xTrain will send reminders when a TN is coming due.</a:t>
            </a:r>
          </a:p>
          <a:p>
            <a:pPr lvl="0">
              <a:spcBef>
                <a:spcPts val="600"/>
              </a:spcBef>
              <a:spcAft>
                <a:spcPts val="600"/>
              </a:spcAft>
              <a:buClr>
                <a:schemeClr val="tx2">
                  <a:lumMod val="75000"/>
                </a:schemeClr>
              </a:buClr>
            </a:pPr>
            <a:r>
              <a:rPr lang="en-US" sz="2000" dirty="0" smtClean="0">
                <a:solidFill>
                  <a:schemeClr val="tx2">
                    <a:lumMod val="75000"/>
                  </a:schemeClr>
                </a:solidFill>
              </a:rPr>
              <a:t>The </a:t>
            </a:r>
            <a:r>
              <a:rPr lang="en-US" sz="2000" dirty="0">
                <a:solidFill>
                  <a:schemeClr val="tx2">
                    <a:lumMod val="75000"/>
                  </a:schemeClr>
                </a:solidFill>
              </a:rPr>
              <a:t>PD/PI, ASST, BO may initiate a </a:t>
            </a:r>
            <a:r>
              <a:rPr lang="en-US" sz="2000" dirty="0" smtClean="0">
                <a:solidFill>
                  <a:schemeClr val="tx2">
                    <a:lumMod val="75000"/>
                  </a:schemeClr>
                </a:solidFill>
              </a:rPr>
              <a:t>TN </a:t>
            </a:r>
            <a:r>
              <a:rPr lang="en-US" sz="2000" dirty="0">
                <a:solidFill>
                  <a:schemeClr val="tx2">
                    <a:lumMod val="75000"/>
                  </a:schemeClr>
                </a:solidFill>
              </a:rPr>
              <a:t>at any time for a Training (T) </a:t>
            </a:r>
            <a:r>
              <a:rPr lang="en-US" sz="2000" dirty="0" smtClean="0">
                <a:solidFill>
                  <a:schemeClr val="tx2">
                    <a:lumMod val="75000"/>
                  </a:schemeClr>
                </a:solidFill>
              </a:rPr>
              <a:t>grant.</a:t>
            </a:r>
            <a:endParaRPr lang="en-US" sz="2000" dirty="0">
              <a:solidFill>
                <a:schemeClr val="tx2">
                  <a:lumMod val="75000"/>
                </a:schemeClr>
              </a:solidFill>
            </a:endParaRPr>
          </a:p>
          <a:p>
            <a:pPr lvl="0">
              <a:spcBef>
                <a:spcPts val="600"/>
              </a:spcBef>
              <a:spcAft>
                <a:spcPts val="600"/>
              </a:spcAft>
              <a:buClr>
                <a:schemeClr val="tx2">
                  <a:lumMod val="75000"/>
                </a:schemeClr>
              </a:buClr>
            </a:pPr>
            <a:r>
              <a:rPr lang="en-US" sz="2000" dirty="0">
                <a:solidFill>
                  <a:schemeClr val="tx2">
                    <a:lumMod val="75000"/>
                  </a:schemeClr>
                </a:solidFill>
              </a:rPr>
              <a:t>The PD/PI, </a:t>
            </a:r>
            <a:r>
              <a:rPr lang="en-US" sz="2000" dirty="0" smtClean="0">
                <a:solidFill>
                  <a:schemeClr val="tx2">
                    <a:lumMod val="75000"/>
                  </a:schemeClr>
                </a:solidFill>
              </a:rPr>
              <a:t>SPONSOR or </a:t>
            </a:r>
            <a:r>
              <a:rPr lang="en-US" sz="2000" dirty="0">
                <a:solidFill>
                  <a:schemeClr val="tx2">
                    <a:lumMod val="75000"/>
                  </a:schemeClr>
                </a:solidFill>
              </a:rPr>
              <a:t>BO may initiate a </a:t>
            </a:r>
            <a:r>
              <a:rPr lang="en-US" sz="2000" dirty="0" smtClean="0">
                <a:solidFill>
                  <a:schemeClr val="tx2">
                    <a:lumMod val="75000"/>
                  </a:schemeClr>
                </a:solidFill>
              </a:rPr>
              <a:t>TN at </a:t>
            </a:r>
            <a:r>
              <a:rPr lang="en-US" sz="2000" dirty="0">
                <a:solidFill>
                  <a:schemeClr val="tx2">
                    <a:lumMod val="75000"/>
                  </a:schemeClr>
                </a:solidFill>
              </a:rPr>
              <a:t>any time for a Fellowship (F</a:t>
            </a:r>
            <a:r>
              <a:rPr lang="en-US" sz="2000" dirty="0" smtClean="0">
                <a:solidFill>
                  <a:schemeClr val="tx2">
                    <a:lumMod val="75000"/>
                  </a:schemeClr>
                </a:solidFill>
              </a:rPr>
              <a:t>).</a:t>
            </a:r>
            <a:endParaRPr lang="en-US" sz="2000" dirty="0">
              <a:solidFill>
                <a:schemeClr val="tx2">
                  <a:lumMod val="75000"/>
                </a:schemeClr>
              </a:solidFill>
            </a:endParaRPr>
          </a:p>
          <a:p>
            <a:pPr lvl="0">
              <a:spcBef>
                <a:spcPts val="600"/>
              </a:spcBef>
              <a:spcAft>
                <a:spcPts val="600"/>
              </a:spcAft>
              <a:buClr>
                <a:schemeClr val="tx2">
                  <a:lumMod val="75000"/>
                </a:schemeClr>
              </a:buClr>
            </a:pPr>
            <a:r>
              <a:rPr lang="en-US" sz="2000" dirty="0">
                <a:solidFill>
                  <a:schemeClr val="tx2">
                    <a:lumMod val="75000"/>
                  </a:schemeClr>
                </a:solidFill>
              </a:rPr>
              <a:t>The PD/PI or ASST may initiate a </a:t>
            </a:r>
            <a:r>
              <a:rPr lang="en-US" sz="2000" dirty="0" smtClean="0">
                <a:solidFill>
                  <a:schemeClr val="tx2">
                    <a:lumMod val="75000"/>
                  </a:schemeClr>
                </a:solidFill>
              </a:rPr>
              <a:t>TN </a:t>
            </a:r>
            <a:r>
              <a:rPr lang="en-US" sz="2000" dirty="0">
                <a:solidFill>
                  <a:schemeClr val="tx2">
                    <a:lumMod val="75000"/>
                  </a:schemeClr>
                </a:solidFill>
              </a:rPr>
              <a:t>at any time for a Career (K/R) </a:t>
            </a:r>
            <a:r>
              <a:rPr lang="en-US" sz="2000" dirty="0" smtClean="0">
                <a:solidFill>
                  <a:schemeClr val="tx2">
                    <a:lumMod val="75000"/>
                  </a:schemeClr>
                </a:solidFill>
              </a:rPr>
              <a:t>grant.</a:t>
            </a:r>
            <a:endParaRPr lang="en-US" sz="2000" dirty="0">
              <a:solidFill>
                <a:schemeClr val="tx2">
                  <a:lumMod val="75000"/>
                </a:schemeClr>
              </a:solidFill>
            </a:endParaRPr>
          </a:p>
          <a:p>
            <a:pPr lvl="0">
              <a:spcBef>
                <a:spcPts val="600"/>
              </a:spcBef>
              <a:spcAft>
                <a:spcPts val="600"/>
              </a:spcAft>
              <a:buClr>
                <a:schemeClr val="tx2">
                  <a:lumMod val="75000"/>
                </a:schemeClr>
              </a:buClr>
            </a:pPr>
            <a:r>
              <a:rPr lang="en-US" sz="2000" dirty="0" smtClean="0">
                <a:solidFill>
                  <a:schemeClr val="tx2">
                    <a:lumMod val="75000"/>
                  </a:schemeClr>
                </a:solidFill>
              </a:rPr>
              <a:t>TNs for T and F grants </a:t>
            </a:r>
            <a:r>
              <a:rPr lang="en-US" sz="2000" dirty="0">
                <a:solidFill>
                  <a:schemeClr val="tx2">
                    <a:lumMod val="75000"/>
                  </a:schemeClr>
                </a:solidFill>
              </a:rPr>
              <a:t>must be reviewed by at least 2 people before they can be submitted to </a:t>
            </a:r>
            <a:r>
              <a:rPr lang="en-US" sz="2000" dirty="0" smtClean="0">
                <a:solidFill>
                  <a:schemeClr val="tx2">
                    <a:lumMod val="75000"/>
                  </a:schemeClr>
                </a:solidFill>
              </a:rPr>
              <a:t>Agency.</a:t>
            </a:r>
            <a:endParaRPr lang="en-US" sz="2000" dirty="0">
              <a:solidFill>
                <a:schemeClr val="tx2">
                  <a:lumMod val="75000"/>
                </a:schemeClr>
              </a:solidFill>
            </a:endParaRPr>
          </a:p>
          <a:p>
            <a:pPr lvl="0">
              <a:spcBef>
                <a:spcPts val="600"/>
              </a:spcBef>
              <a:spcAft>
                <a:spcPts val="600"/>
              </a:spcAft>
              <a:buClr>
                <a:schemeClr val="tx2">
                  <a:lumMod val="75000"/>
                </a:schemeClr>
              </a:buClr>
            </a:pPr>
            <a:r>
              <a:rPr lang="en-US" sz="2000" dirty="0">
                <a:solidFill>
                  <a:schemeClr val="tx2">
                    <a:lumMod val="75000"/>
                  </a:schemeClr>
                </a:solidFill>
              </a:rPr>
              <a:t>For T and F grants, initiated </a:t>
            </a:r>
            <a:r>
              <a:rPr lang="en-US" sz="2000" dirty="0" smtClean="0">
                <a:solidFill>
                  <a:schemeClr val="tx2">
                    <a:lumMod val="75000"/>
                  </a:schemeClr>
                </a:solidFill>
              </a:rPr>
              <a:t>TNs are </a:t>
            </a:r>
            <a:r>
              <a:rPr lang="en-US" sz="2000" dirty="0">
                <a:solidFill>
                  <a:schemeClr val="tx2">
                    <a:lumMod val="75000"/>
                  </a:schemeClr>
                </a:solidFill>
              </a:rPr>
              <a:t>automatically routed to the assigned BO if no action is taken within 14 days. </a:t>
            </a:r>
          </a:p>
        </p:txBody>
      </p:sp>
      <p:sp>
        <p:nvSpPr>
          <p:cNvPr id="2" name="Title 1"/>
          <p:cNvSpPr>
            <a:spLocks noGrp="1"/>
          </p:cNvSpPr>
          <p:nvPr>
            <p:ph type="title"/>
          </p:nvPr>
        </p:nvSpPr>
        <p:spPr>
          <a:xfrm>
            <a:off x="963084" y="152400"/>
            <a:ext cx="10363200" cy="1524000"/>
          </a:xfrm>
        </p:spPr>
        <p:txBody>
          <a:bodyPr/>
          <a:lstStyle/>
          <a:p>
            <a:r>
              <a:rPr lang="en-US" dirty="0"/>
              <a:t>Termination Notice</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50</a:t>
            </a:fld>
            <a:endParaRPr lang="en-US" dirty="0">
              <a:solidFill>
                <a:srgbClr val="9BBB59">
                  <a:shade val="75000"/>
                </a:srgbClr>
              </a:solidFill>
            </a:endParaRPr>
          </a:p>
        </p:txBody>
      </p:sp>
    </p:spTree>
    <p:extLst>
      <p:ext uri="{BB962C8B-B14F-4D97-AF65-F5344CB8AC3E}">
        <p14:creationId xmlns:p14="http://schemas.microsoft.com/office/powerpoint/2010/main" val="2569440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ermination Notice Screen"/>
          <p:cNvGrpSpPr/>
          <p:nvPr/>
        </p:nvGrpSpPr>
        <p:grpSpPr>
          <a:xfrm>
            <a:off x="3888449" y="143063"/>
            <a:ext cx="7363833" cy="5762787"/>
            <a:chOff x="3888449" y="143063"/>
            <a:chExt cx="7363833" cy="5762787"/>
          </a:xfrm>
        </p:grpSpPr>
        <p:pic>
          <p:nvPicPr>
            <p:cNvPr id="8" name="AXU5.png" descr="&quot;"/>
            <p:cNvPicPr/>
            <p:nvPr/>
          </p:nvPicPr>
          <p:blipFill rotWithShape="1">
            <a:blip r:embed="rId2"/>
            <a:srcRect b="58143"/>
            <a:stretch/>
          </p:blipFill>
          <p:spPr>
            <a:xfrm>
              <a:off x="4898784" y="143063"/>
              <a:ext cx="6353498" cy="4481084"/>
            </a:xfrm>
            <a:prstGeom prst="rect">
              <a:avLst/>
            </a:prstGeom>
          </p:spPr>
        </p:pic>
        <p:sp>
          <p:nvSpPr>
            <p:cNvPr id="9" name="Rounded Rectangular Callout 8"/>
            <p:cNvSpPr/>
            <p:nvPr/>
          </p:nvSpPr>
          <p:spPr>
            <a:xfrm>
              <a:off x="7729209" y="4783123"/>
              <a:ext cx="3176480" cy="1122727"/>
            </a:xfrm>
            <a:prstGeom prst="wedgeRoundRectCallout">
              <a:avLst>
                <a:gd name="adj1" fmla="val -59140"/>
                <a:gd name="adj2" fmla="val -800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Stipend may only be modified if the Termination Date is changed.</a:t>
              </a:r>
              <a:endParaRPr lang="en-US" sz="2000" dirty="0">
                <a:solidFill>
                  <a:prstClr val="black"/>
                </a:solidFill>
                <a:latin typeface="Calibri" panose="020F0502020204030204" pitchFamily="34" charset="0"/>
              </a:endParaRPr>
            </a:p>
          </p:txBody>
        </p:sp>
        <p:sp>
          <p:nvSpPr>
            <p:cNvPr id="7" name="Rounded Rectangular Callout 6"/>
            <p:cNvSpPr/>
            <p:nvPr/>
          </p:nvSpPr>
          <p:spPr>
            <a:xfrm>
              <a:off x="3888449" y="4783123"/>
              <a:ext cx="3377816" cy="1122727"/>
            </a:xfrm>
            <a:prstGeom prst="wedgeRoundRectCallout">
              <a:avLst>
                <a:gd name="adj1" fmla="val -3213"/>
                <a:gd name="adj2" fmla="val -1363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If a Trainee leaves the appointment early, modify the Termination Date. </a:t>
              </a:r>
              <a:endParaRPr lang="en-US" sz="2000" dirty="0">
                <a:solidFill>
                  <a:prstClr val="black"/>
                </a:solidFill>
                <a:latin typeface="Calibri" panose="020F0502020204030204" pitchFamily="34" charset="0"/>
              </a:endParaRPr>
            </a:p>
          </p:txBody>
        </p:sp>
        <p:sp>
          <p:nvSpPr>
            <p:cNvPr id="6" name="Rounded Rectangular Callout 5"/>
            <p:cNvSpPr/>
            <p:nvPr/>
          </p:nvSpPr>
          <p:spPr>
            <a:xfrm>
              <a:off x="7527873" y="2041973"/>
              <a:ext cx="3377816" cy="683263"/>
            </a:xfrm>
            <a:prstGeom prst="wedgeRoundRectCallout">
              <a:avLst>
                <a:gd name="adj1" fmla="val -45185"/>
                <a:gd name="adj2" fmla="val 19167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A Business Official must be selected from the dropdown.</a:t>
              </a:r>
              <a:endParaRPr lang="en-US" sz="2000" dirty="0">
                <a:solidFill>
                  <a:prstClr val="black"/>
                </a:solidFill>
                <a:latin typeface="Calibri" panose="020F0502020204030204" pitchFamily="34" charset="0"/>
              </a:endParaRPr>
            </a:p>
          </p:txBody>
        </p:sp>
      </p:grpSp>
      <p:sp>
        <p:nvSpPr>
          <p:cNvPr id="2" name="Title 1"/>
          <p:cNvSpPr>
            <a:spLocks noGrp="1"/>
          </p:cNvSpPr>
          <p:nvPr>
            <p:ph type="title"/>
          </p:nvPr>
        </p:nvSpPr>
        <p:spPr/>
        <p:txBody>
          <a:bodyPr/>
          <a:lstStyle/>
          <a:p>
            <a:r>
              <a:rPr lang="en-US" sz="3200" dirty="0"/>
              <a:t>Termination Form</a:t>
            </a:r>
            <a:endParaRPr lang="en-US" dirty="0"/>
          </a:p>
        </p:txBody>
      </p:sp>
      <p:sp>
        <p:nvSpPr>
          <p:cNvPr id="3" name="Text Placeholder 2"/>
          <p:cNvSpPr>
            <a:spLocks noGrp="1"/>
          </p:cNvSpPr>
          <p:nvPr>
            <p:ph type="body" idx="1"/>
          </p:nvPr>
        </p:nvSpPr>
        <p:spPr>
          <a:xfrm>
            <a:off x="255373" y="1981201"/>
            <a:ext cx="3575221" cy="4144963"/>
          </a:xfrm>
        </p:spPr>
        <p:txBody>
          <a:bodyPr/>
          <a:lstStyle/>
          <a:p>
            <a:pPr lvl="0">
              <a:buClr>
                <a:prstClr val="white"/>
              </a:buClr>
            </a:pPr>
            <a:r>
              <a:rPr lang="en-US" sz="2000" dirty="0"/>
              <a:t>The PD/PI, ASST, BO may initiate a TN at any time for a Training (T) grant.</a:t>
            </a:r>
          </a:p>
          <a:p>
            <a:pPr lvl="0">
              <a:buClr>
                <a:prstClr val="white"/>
              </a:buClr>
            </a:pPr>
            <a:r>
              <a:rPr lang="en-US" sz="2000" dirty="0"/>
              <a:t>The PD/PI, SPONSOR or BO may initiate a TN at any time for a Fellowship (F).</a:t>
            </a:r>
          </a:p>
          <a:p>
            <a:pPr lvl="0">
              <a:buClr>
                <a:prstClr val="white"/>
              </a:buClr>
            </a:pPr>
            <a:r>
              <a:rPr lang="en-US" sz="2000" dirty="0"/>
              <a:t>The PD/PI or ASST may initiate a TN at any time for a Career (K/R) grant.</a:t>
            </a:r>
          </a:p>
          <a:p>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51</a:t>
            </a:fld>
            <a:endParaRPr lang="en-US" dirty="0">
              <a:solidFill>
                <a:srgbClr val="9BBB59">
                  <a:shade val="75000"/>
                </a:srgbClr>
              </a:solidFill>
            </a:endParaRPr>
          </a:p>
        </p:txBody>
      </p:sp>
    </p:spTree>
    <p:extLst>
      <p:ext uri="{BB962C8B-B14F-4D97-AF65-F5344CB8AC3E}">
        <p14:creationId xmlns:p14="http://schemas.microsoft.com/office/powerpoint/2010/main" val="1951640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5.png" descr="Screenshot of Termination screen continued"/>
          <p:cNvPicPr/>
          <p:nvPr/>
        </p:nvPicPr>
        <p:blipFill rotWithShape="1">
          <a:blip r:embed="rId2"/>
          <a:srcRect t="34542" b="1172"/>
          <a:stretch/>
        </p:blipFill>
        <p:spPr bwMode="auto">
          <a:xfrm>
            <a:off x="4958366" y="787400"/>
            <a:ext cx="6095211" cy="5383369"/>
          </a:xfrm>
          <a:prstGeom prst="rect">
            <a:avLst/>
          </a:prstGeom>
          <a:ln>
            <a:noFill/>
          </a:ln>
          <a:extLst>
            <a:ext uri="{53640926-AAD7-44D8-BBD7-CCE9431645EC}">
              <a14:shadowObscured xmlns:a14="http://schemas.microsoft.com/office/drawing/2010/main"/>
            </a:ext>
          </a:extLst>
        </p:spPr>
      </p:pic>
      <p:sp>
        <p:nvSpPr>
          <p:cNvPr id="3" name="Text Placeholder 2"/>
          <p:cNvSpPr>
            <a:spLocks noGrp="1"/>
          </p:cNvSpPr>
          <p:nvPr>
            <p:ph type="body" idx="1"/>
          </p:nvPr>
        </p:nvSpPr>
        <p:spPr>
          <a:xfrm>
            <a:off x="255373" y="1981201"/>
            <a:ext cx="3566984" cy="4144963"/>
          </a:xfrm>
        </p:spPr>
        <p:txBody>
          <a:bodyPr/>
          <a:lstStyle/>
          <a:p>
            <a:pPr lvl="0">
              <a:buClr>
                <a:prstClr val="white"/>
              </a:buClr>
            </a:pPr>
            <a:r>
              <a:rPr lang="en-US" sz="2000" dirty="0"/>
              <a:t>Trainee should provide:</a:t>
            </a:r>
          </a:p>
          <a:p>
            <a:pPr marL="342900" lvl="0" indent="-342900">
              <a:buClr>
                <a:prstClr val="white"/>
              </a:buClr>
              <a:buFont typeface="Arial" panose="020B0604020202020204" pitchFamily="34" charset="0"/>
              <a:buChar char="•"/>
            </a:pPr>
            <a:r>
              <a:rPr lang="en-US" sz="2000" dirty="0"/>
              <a:t>Summary of training received. If summary is over 2000 characters with spaces, a PDF should be uploaded.</a:t>
            </a:r>
          </a:p>
          <a:p>
            <a:pPr marL="342900" lvl="0" indent="-342900">
              <a:buClr>
                <a:prstClr val="white"/>
              </a:buClr>
              <a:buFont typeface="Arial" panose="020B0604020202020204" pitchFamily="34" charset="0"/>
              <a:buChar char="•"/>
            </a:pPr>
            <a:r>
              <a:rPr lang="en-US" sz="2000" dirty="0"/>
              <a:t>Post Award information such as mailing address and activities.</a:t>
            </a:r>
          </a:p>
          <a:p>
            <a:pPr lvl="0">
              <a:buClr>
                <a:prstClr val="white"/>
              </a:buClr>
            </a:pPr>
            <a:endParaRPr lang="en-US" sz="2000" dirty="0"/>
          </a:p>
          <a:p>
            <a:endParaRPr lang="en-US" dirty="0"/>
          </a:p>
        </p:txBody>
      </p:sp>
      <p:sp>
        <p:nvSpPr>
          <p:cNvPr id="2" name="Title 1"/>
          <p:cNvSpPr>
            <a:spLocks noGrp="1"/>
          </p:cNvSpPr>
          <p:nvPr>
            <p:ph type="title"/>
          </p:nvPr>
        </p:nvSpPr>
        <p:spPr/>
        <p:txBody>
          <a:bodyPr/>
          <a:lstStyle/>
          <a:p>
            <a:r>
              <a:rPr lang="en-US" sz="3200" dirty="0"/>
              <a:t>Termination </a:t>
            </a:r>
            <a:r>
              <a:rPr lang="en-US" sz="3200" dirty="0" smtClean="0"/>
              <a:t>Form </a:t>
            </a:r>
            <a:r>
              <a:rPr lang="en-US" sz="3200" dirty="0" err="1" smtClean="0"/>
              <a:t>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52</a:t>
            </a:fld>
            <a:endParaRPr lang="en-US" dirty="0">
              <a:solidFill>
                <a:srgbClr val="9BBB59">
                  <a:shade val="75000"/>
                </a:srgbClr>
              </a:solidFill>
            </a:endParaRPr>
          </a:p>
        </p:txBody>
      </p:sp>
    </p:spTree>
    <p:extLst>
      <p:ext uri="{BB962C8B-B14F-4D97-AF65-F5344CB8AC3E}">
        <p14:creationId xmlns:p14="http://schemas.microsoft.com/office/powerpoint/2010/main" val="189190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ermination Notice PDF"/>
          <p:cNvPicPr>
            <a:picLocks noChangeAspect="1"/>
          </p:cNvPicPr>
          <p:nvPr/>
        </p:nvPicPr>
        <p:blipFill>
          <a:blip r:embed="rId2"/>
          <a:stretch>
            <a:fillRect/>
          </a:stretch>
        </p:blipFill>
        <p:spPr>
          <a:xfrm>
            <a:off x="5401569" y="622143"/>
            <a:ext cx="4362450" cy="5819775"/>
          </a:xfrm>
          <a:prstGeom prst="rect">
            <a:avLst/>
          </a:prstGeom>
        </p:spPr>
      </p:pic>
      <p:sp>
        <p:nvSpPr>
          <p:cNvPr id="3" name="Text Placeholder 2"/>
          <p:cNvSpPr>
            <a:spLocks noGrp="1"/>
          </p:cNvSpPr>
          <p:nvPr>
            <p:ph type="body" idx="1"/>
          </p:nvPr>
        </p:nvSpPr>
        <p:spPr>
          <a:xfrm>
            <a:off x="386366" y="1981201"/>
            <a:ext cx="3271234" cy="4144963"/>
          </a:xfrm>
        </p:spPr>
        <p:txBody>
          <a:bodyPr/>
          <a:lstStyle/>
          <a:p>
            <a:pPr lvl="0">
              <a:buClr>
                <a:prstClr val="white"/>
              </a:buClr>
            </a:pPr>
            <a:r>
              <a:rPr lang="en-US" sz="2000" dirty="0"/>
              <a:t>xTrain captures the electronic signature of the users that worked on the Termination </a:t>
            </a:r>
            <a:r>
              <a:rPr lang="en-US" sz="2000" dirty="0" smtClean="0"/>
              <a:t>notice.</a:t>
            </a:r>
            <a:endParaRPr lang="en-US" sz="2000" dirty="0"/>
          </a:p>
          <a:p>
            <a:pPr lvl="0">
              <a:buClr>
                <a:prstClr val="white"/>
              </a:buClr>
            </a:pPr>
            <a:r>
              <a:rPr lang="en-US" sz="2000" dirty="0"/>
              <a:t>The PDF cannot be modified directly, user must make corrections within xTrain if the PDF has </a:t>
            </a:r>
            <a:r>
              <a:rPr lang="en-US" sz="2000" dirty="0" smtClean="0"/>
              <a:t>errors.</a:t>
            </a:r>
            <a:endParaRPr lang="en-US" sz="2000" dirty="0"/>
          </a:p>
          <a:p>
            <a:endParaRPr lang="en-US" dirty="0"/>
          </a:p>
        </p:txBody>
      </p:sp>
      <p:sp>
        <p:nvSpPr>
          <p:cNvPr id="2" name="Title 1"/>
          <p:cNvSpPr>
            <a:spLocks noGrp="1"/>
          </p:cNvSpPr>
          <p:nvPr>
            <p:ph type="title"/>
          </p:nvPr>
        </p:nvSpPr>
        <p:spPr/>
        <p:txBody>
          <a:bodyPr/>
          <a:lstStyle/>
          <a:p>
            <a:r>
              <a:rPr lang="en-US" sz="3200" dirty="0"/>
              <a:t>Termination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53</a:t>
            </a:fld>
            <a:endParaRPr lang="en-US" dirty="0">
              <a:solidFill>
                <a:srgbClr val="9BBB59">
                  <a:shade val="75000"/>
                </a:srgbClr>
              </a:solidFill>
            </a:endParaRPr>
          </a:p>
        </p:txBody>
      </p:sp>
    </p:spTree>
    <p:extLst>
      <p:ext uri="{BB962C8B-B14F-4D97-AF65-F5344CB8AC3E}">
        <p14:creationId xmlns:p14="http://schemas.microsoft.com/office/powerpoint/2010/main" val="1246737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062" y="2616199"/>
            <a:ext cx="11758411" cy="3707327"/>
          </a:xfrm>
        </p:spPr>
        <p:txBody>
          <a:bodyPr/>
          <a:lstStyle/>
          <a:p>
            <a:pPr marL="0" lvl="0" indent="0" algn="l" eaLnBrk="1" fontAlgn="auto" hangingPunct="1">
              <a:spcBef>
                <a:spcPts val="600"/>
              </a:spcBef>
              <a:spcAft>
                <a:spcPts val="600"/>
              </a:spcAft>
              <a:buClr>
                <a:srgbClr val="1F497D">
                  <a:lumMod val="75000"/>
                </a:srgbClr>
              </a:buClr>
              <a:buSzTx/>
            </a:pPr>
            <a:r>
              <a:rPr lang="en-US" sz="2000" b="0" cap="none" spc="0" dirty="0" smtClean="0">
                <a:solidFill>
                  <a:srgbClr val="1F497D">
                    <a:lumMod val="75000"/>
                  </a:srgbClr>
                </a:solidFill>
              </a:rPr>
              <a:t>Only current reviewer can route a form; since the ASST acts on behalf of the PD/PI, the form must in In-Progress PI for the ASST to route it.</a:t>
            </a:r>
          </a:p>
          <a:p>
            <a:pPr marL="0" lvl="0" indent="0" algn="l" eaLnBrk="1" fontAlgn="auto" hangingPunct="1">
              <a:spcBef>
                <a:spcPts val="600"/>
              </a:spcBef>
              <a:spcAft>
                <a:spcPts val="600"/>
              </a:spcAft>
              <a:buClr>
                <a:srgbClr val="1F497D">
                  <a:lumMod val="75000"/>
                </a:srgbClr>
              </a:buClr>
              <a:buSzTx/>
            </a:pPr>
            <a:r>
              <a:rPr lang="en-US" sz="2000" b="0" cap="none" spc="0" dirty="0" smtClean="0">
                <a:solidFill>
                  <a:srgbClr val="1F497D">
                    <a:lumMod val="75000"/>
                  </a:srgbClr>
                </a:solidFill>
              </a:rPr>
              <a:t>The Previous reviewer may recall the 2271 or the TN; they will be required to enter a comment, which will be sent to the person from whom the form was recalled.</a:t>
            </a:r>
          </a:p>
          <a:p>
            <a:pPr marL="0" lvl="0" indent="0" algn="l" eaLnBrk="1" fontAlgn="auto" hangingPunct="1">
              <a:spcBef>
                <a:spcPts val="600"/>
              </a:spcBef>
              <a:spcAft>
                <a:spcPts val="600"/>
              </a:spcAft>
              <a:buClr>
                <a:srgbClr val="1F497D">
                  <a:lumMod val="75000"/>
                </a:srgbClr>
              </a:buClr>
              <a:buSzTx/>
            </a:pPr>
            <a:r>
              <a:rPr lang="en-US" sz="2000" b="0" cap="none" spc="0" dirty="0" smtClean="0">
                <a:solidFill>
                  <a:srgbClr val="1F497D">
                    <a:lumMod val="75000"/>
                  </a:srgbClr>
                </a:solidFill>
              </a:rPr>
              <a:t>Once a form has been routed to Agency it cannot be Recalled.</a:t>
            </a:r>
          </a:p>
          <a:p>
            <a:pPr marL="0" lvl="0" indent="0" algn="l" eaLnBrk="1" fontAlgn="auto" hangingPunct="1">
              <a:spcBef>
                <a:spcPts val="600"/>
              </a:spcBef>
              <a:spcAft>
                <a:spcPts val="600"/>
              </a:spcAft>
              <a:buClr>
                <a:srgbClr val="1F497D">
                  <a:lumMod val="75000"/>
                </a:srgbClr>
              </a:buClr>
              <a:buSzTx/>
            </a:pPr>
            <a:r>
              <a:rPr lang="en-US" sz="2000" b="0" cap="none" spc="0" dirty="0" smtClean="0">
                <a:solidFill>
                  <a:srgbClr val="1F497D">
                    <a:lumMod val="75000"/>
                  </a:srgbClr>
                </a:solidFill>
              </a:rPr>
              <a:t>The PD/PI may recall a TN even if they were not the last person to review it.</a:t>
            </a:r>
          </a:p>
          <a:p>
            <a:pPr marL="0" lvl="0" indent="0" algn="l" eaLnBrk="1" fontAlgn="auto" hangingPunct="1">
              <a:spcBef>
                <a:spcPts val="600"/>
              </a:spcBef>
              <a:spcAft>
                <a:spcPts val="600"/>
              </a:spcAft>
              <a:buClr>
                <a:srgbClr val="1F497D">
                  <a:lumMod val="75000"/>
                </a:srgbClr>
              </a:buClr>
              <a:buSzTx/>
            </a:pPr>
            <a:r>
              <a:rPr lang="en-US" sz="2000" b="0" cap="none" spc="0" dirty="0" smtClean="0">
                <a:solidFill>
                  <a:srgbClr val="1F497D">
                    <a:lumMod val="75000"/>
                  </a:srgbClr>
                </a:solidFill>
              </a:rPr>
              <a:t>The system will auto-route TNs to the BO listed on the form after 14 days.</a:t>
            </a:r>
          </a:p>
        </p:txBody>
      </p:sp>
      <p:sp>
        <p:nvSpPr>
          <p:cNvPr id="2" name="Title 1"/>
          <p:cNvSpPr>
            <a:spLocks noGrp="1"/>
          </p:cNvSpPr>
          <p:nvPr>
            <p:ph type="title"/>
          </p:nvPr>
        </p:nvSpPr>
        <p:spPr>
          <a:xfrm>
            <a:off x="963084" y="152400"/>
            <a:ext cx="10363200" cy="1524000"/>
          </a:xfrm>
        </p:spPr>
        <p:txBody>
          <a:bodyPr/>
          <a:lstStyle/>
          <a:p>
            <a:r>
              <a:rPr lang="en-US" dirty="0" smtClean="0"/>
              <a:t>Routing and Recalling Forms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54</a:t>
            </a:fld>
            <a:endParaRPr lang="en-US" dirty="0">
              <a:solidFill>
                <a:srgbClr val="9BBB59">
                  <a:shade val="75000"/>
                </a:srgbClr>
              </a:solidFill>
            </a:endParaRPr>
          </a:p>
        </p:txBody>
      </p:sp>
    </p:spTree>
    <p:extLst>
      <p:ext uri="{BB962C8B-B14F-4D97-AF65-F5344CB8AC3E}">
        <p14:creationId xmlns:p14="http://schemas.microsoft.com/office/powerpoint/2010/main" val="1429445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lvl="1" eaLnBrk="1" hangingPunct="1">
              <a:spcAft>
                <a:spcPct val="30000"/>
              </a:spcAft>
            </a:pPr>
            <a:r>
              <a:rPr lang="en-US" sz="1600" b="1" dirty="0">
                <a:solidFill>
                  <a:schemeClr val="tx2">
                    <a:lumMod val="75000"/>
                  </a:schemeClr>
                </a:solidFill>
              </a:rPr>
              <a:t>xTrain Web Page: application guide, quick reference sheets, FAQs, training materials:</a:t>
            </a:r>
            <a:r>
              <a:rPr lang="en-US" sz="1600" dirty="0">
                <a:solidFill>
                  <a:schemeClr val="tx2">
                    <a:lumMod val="75000"/>
                  </a:schemeClr>
                </a:solidFill>
              </a:rPr>
              <a:t>  </a:t>
            </a:r>
          </a:p>
          <a:p>
            <a:pPr lvl="1" eaLnBrk="1" hangingPunct="1">
              <a:spcAft>
                <a:spcPct val="30000"/>
              </a:spcAft>
            </a:pPr>
            <a:r>
              <a:rPr lang="en-US" sz="1600" dirty="0"/>
              <a:t>		</a:t>
            </a:r>
            <a:r>
              <a:rPr lang="en-US" sz="1600" dirty="0">
                <a:hlinkClick r:id="rId2"/>
              </a:rPr>
              <a:t>http://era.nih.gov/era_training/xtrain.cfm</a:t>
            </a:r>
            <a:endParaRPr lang="en-US" sz="1600" dirty="0"/>
          </a:p>
          <a:p>
            <a:pPr lvl="1" eaLnBrk="1" hangingPunct="1">
              <a:spcAft>
                <a:spcPct val="30000"/>
              </a:spcAft>
            </a:pPr>
            <a:r>
              <a:rPr lang="en-US" sz="1600" b="1" dirty="0">
                <a:solidFill>
                  <a:schemeClr val="tx2">
                    <a:lumMod val="75000"/>
                  </a:schemeClr>
                </a:solidFill>
              </a:rPr>
              <a:t>xTrain Quick Reference Guide for Trainees:</a:t>
            </a:r>
          </a:p>
          <a:p>
            <a:pPr marL="457200" lvl="1" indent="0" eaLnBrk="1" hangingPunct="1">
              <a:spcAft>
                <a:spcPct val="30000"/>
              </a:spcAft>
            </a:pPr>
            <a:r>
              <a:rPr lang="en-US" sz="1600" dirty="0"/>
              <a:t>	</a:t>
            </a:r>
            <a:r>
              <a:rPr lang="en-US" sz="1600" dirty="0">
                <a:hlinkClick r:id="rId3"/>
              </a:rPr>
              <a:t>http://era.nih.gov/files/xTrain_Getting_Started_Trainees.pdf</a:t>
            </a:r>
            <a:endParaRPr lang="en-US" sz="1600" dirty="0"/>
          </a:p>
          <a:p>
            <a:pPr lvl="1" eaLnBrk="1" hangingPunct="1">
              <a:spcAft>
                <a:spcPct val="30000"/>
              </a:spcAft>
            </a:pPr>
            <a:r>
              <a:rPr lang="en-US" sz="1600" b="1" dirty="0">
                <a:solidFill>
                  <a:schemeClr val="tx2">
                    <a:lumMod val="75000"/>
                  </a:schemeClr>
                </a:solidFill>
              </a:rPr>
              <a:t>xTrain Appointment Quick Reference Guide:</a:t>
            </a:r>
          </a:p>
          <a:p>
            <a:pPr marL="457200" lvl="1" indent="0" eaLnBrk="1" hangingPunct="1">
              <a:spcAft>
                <a:spcPct val="30000"/>
              </a:spcAft>
            </a:pPr>
            <a:r>
              <a:rPr lang="en-US" sz="1600" dirty="0"/>
              <a:t>	</a:t>
            </a:r>
            <a:r>
              <a:rPr lang="en-US" sz="1600" dirty="0">
                <a:hlinkClick r:id="rId4"/>
              </a:rPr>
              <a:t>http://era.nih.gov/files/xTrain_Initiate_Appointment.pdf</a:t>
            </a:r>
            <a:endParaRPr lang="en-US" sz="1600" dirty="0"/>
          </a:p>
          <a:p>
            <a:pPr lvl="1" eaLnBrk="1" hangingPunct="1">
              <a:spcAft>
                <a:spcPct val="30000"/>
              </a:spcAft>
            </a:pPr>
            <a:r>
              <a:rPr lang="en-US" sz="1600" b="1" dirty="0">
                <a:solidFill>
                  <a:schemeClr val="tx2">
                    <a:lumMod val="75000"/>
                  </a:schemeClr>
                </a:solidFill>
              </a:rPr>
              <a:t>xTrain Termination Quick Reference Guide:</a:t>
            </a:r>
          </a:p>
          <a:p>
            <a:pPr marL="457200" lvl="1" indent="0" eaLnBrk="1" hangingPunct="1">
              <a:spcAft>
                <a:spcPct val="30000"/>
              </a:spcAft>
            </a:pPr>
            <a:r>
              <a:rPr lang="en-US" sz="1600" dirty="0"/>
              <a:t>	</a:t>
            </a:r>
            <a:r>
              <a:rPr lang="en-US" sz="1600" dirty="0">
                <a:hlinkClick r:id="rId5"/>
              </a:rPr>
              <a:t>http://era.nih.gov/files/termination_appointment.pdf</a:t>
            </a:r>
            <a:endParaRPr lang="en-US" sz="1600" dirty="0"/>
          </a:p>
          <a:p>
            <a:pPr lvl="1" eaLnBrk="1" hangingPunct="1">
              <a:spcAft>
                <a:spcPct val="30000"/>
              </a:spcAft>
            </a:pPr>
            <a:r>
              <a:rPr lang="en-US" sz="1600" b="1" dirty="0">
                <a:solidFill>
                  <a:schemeClr val="tx2">
                    <a:lumMod val="75000"/>
                  </a:schemeClr>
                </a:solidFill>
              </a:rPr>
              <a:t>NIH Forms &amp; Applications:</a:t>
            </a:r>
            <a:r>
              <a:rPr lang="en-US" sz="1600" dirty="0"/>
              <a:t/>
            </a:r>
            <a:br>
              <a:rPr lang="en-US" sz="1600" dirty="0"/>
            </a:br>
            <a:r>
              <a:rPr lang="en-US" sz="1600" dirty="0"/>
              <a:t>	</a:t>
            </a:r>
            <a:r>
              <a:rPr lang="en-US" sz="1600" dirty="0">
                <a:hlinkClick r:id="rId6"/>
              </a:rPr>
              <a:t>http://grants.nih.gov/grants/forms.htm</a:t>
            </a:r>
            <a:r>
              <a:rPr lang="en-US" sz="1600" dirty="0"/>
              <a:t> </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dirty="0"/>
          </a:p>
        </p:txBody>
      </p:sp>
      <p:sp>
        <p:nvSpPr>
          <p:cNvPr id="2" name="Title 1"/>
          <p:cNvSpPr>
            <a:spLocks noGrp="1"/>
          </p:cNvSpPr>
          <p:nvPr>
            <p:ph type="title"/>
          </p:nvPr>
        </p:nvSpPr>
        <p:spPr>
          <a:xfrm>
            <a:off x="963084" y="152400"/>
            <a:ext cx="10363200" cy="1524000"/>
          </a:xfrm>
        </p:spPr>
        <p:txBody>
          <a:bodyPr/>
          <a:lstStyle/>
          <a:p>
            <a:r>
              <a:rPr lang="en-US" dirty="0" smtClean="0"/>
              <a:t>xTrain Resource </a:t>
            </a:r>
            <a:r>
              <a:rPr lang="en-US" dirty="0"/>
              <a:t>Links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55</a:t>
            </a:fld>
            <a:endParaRPr lang="en-US" dirty="0">
              <a:solidFill>
                <a:srgbClr val="9BBB59">
                  <a:shade val="75000"/>
                </a:srgbClr>
              </a:solidFill>
            </a:endParaRPr>
          </a:p>
        </p:txBody>
      </p:sp>
    </p:spTree>
    <p:extLst>
      <p:ext uri="{BB962C8B-B14F-4D97-AF65-F5344CB8AC3E}">
        <p14:creationId xmlns:p14="http://schemas.microsoft.com/office/powerpoint/2010/main" val="3486620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The eRA Service Desk can assist with technical issues related to xTrain.</a:t>
            </a:r>
            <a:endParaRPr lang="en-US" dirty="0"/>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Hours: Mon-Fri, 7 a.m. to 8 p.m. Eastern Time (closed on federal holidays)</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Toll-free: 1-866-504-9552</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Phone: 301-402-7469</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You may also submit a ticket online at: </a:t>
            </a:r>
            <a:r>
              <a:rPr lang="en-US" sz="2000" b="0" cap="none" spc="0" dirty="0">
                <a:solidFill>
                  <a:srgbClr val="1F497D">
                    <a:lumMod val="75000"/>
                  </a:srgbClr>
                </a:solidFill>
                <a:hlinkClick r:id="rId2"/>
              </a:rPr>
              <a:t>http://grants.nih.gov/support/index.html </a:t>
            </a: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endParaRPr lang="en-US" sz="2000" b="0" cap="none" spc="0" dirty="0">
              <a:solidFill>
                <a:srgbClr val="1F497D">
                  <a:lumMod val="75000"/>
                </a:srgbClr>
              </a:solidFill>
            </a:endParaRPr>
          </a:p>
        </p:txBody>
      </p:sp>
      <p:sp>
        <p:nvSpPr>
          <p:cNvPr id="2" name="Title 1"/>
          <p:cNvSpPr>
            <a:spLocks noGrp="1"/>
          </p:cNvSpPr>
          <p:nvPr>
            <p:ph type="title"/>
          </p:nvPr>
        </p:nvSpPr>
        <p:spPr>
          <a:xfrm>
            <a:off x="963084" y="152400"/>
            <a:ext cx="10363200" cy="1524000"/>
          </a:xfrm>
        </p:spPr>
        <p:txBody>
          <a:bodyPr/>
          <a:lstStyle/>
          <a:p>
            <a:r>
              <a:rPr lang="en-US" dirty="0"/>
              <a:t>Need help?</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56</a:t>
            </a:fld>
            <a:endParaRPr lang="en-US" dirty="0">
              <a:solidFill>
                <a:srgbClr val="9BBB59">
                  <a:shade val="75000"/>
                </a:srgbClr>
              </a:solidFill>
            </a:endParaRPr>
          </a:p>
        </p:txBody>
      </p:sp>
    </p:spTree>
    <p:extLst>
      <p:ext uri="{BB962C8B-B14F-4D97-AF65-F5344CB8AC3E}">
        <p14:creationId xmlns:p14="http://schemas.microsoft.com/office/powerpoint/2010/main" val="305251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Funding Sources screen.&#10;&#10;"/>
          <p:cNvGrpSpPr/>
          <p:nvPr/>
        </p:nvGrpSpPr>
        <p:grpSpPr>
          <a:xfrm>
            <a:off x="2053744" y="743656"/>
            <a:ext cx="9912739" cy="4825051"/>
            <a:chOff x="2053744" y="743656"/>
            <a:chExt cx="9912739" cy="4825051"/>
          </a:xfrm>
        </p:grpSpPr>
        <p:pic>
          <p:nvPicPr>
            <p:cNvPr id="7" name="Picture 6" title="&quot;"/>
            <p:cNvPicPr>
              <a:picLocks noChangeAspect="1"/>
            </p:cNvPicPr>
            <p:nvPr/>
          </p:nvPicPr>
          <p:blipFill>
            <a:blip r:embed="rId2"/>
            <a:stretch>
              <a:fillRect/>
            </a:stretch>
          </p:blipFill>
          <p:spPr>
            <a:xfrm>
              <a:off x="3883117" y="743656"/>
              <a:ext cx="8083366" cy="4176835"/>
            </a:xfrm>
            <a:prstGeom prst="rect">
              <a:avLst/>
            </a:prstGeom>
          </p:spPr>
        </p:pic>
        <p:sp>
          <p:nvSpPr>
            <p:cNvPr id="10" name="Rounded Rectangular Callout 9"/>
            <p:cNvSpPr/>
            <p:nvPr/>
          </p:nvSpPr>
          <p:spPr>
            <a:xfrm>
              <a:off x="2053744" y="4514119"/>
              <a:ext cx="2946558" cy="1054588"/>
            </a:xfrm>
            <a:prstGeom prst="wedgeRoundRectCallout">
              <a:avLst>
                <a:gd name="adj1" fmla="val 34612"/>
                <a:gd name="adj2" fmla="val -21284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You may also upload funding sources using tab-delimited file.</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smtClean="0"/>
              <a:t>Non-NIH Funding Sources are entered and maintained by the Institution.</a:t>
            </a:r>
          </a:p>
          <a:p>
            <a:pPr>
              <a:buClr>
                <a:schemeClr val="bg1"/>
              </a:buClr>
            </a:pPr>
            <a:r>
              <a:rPr lang="en-US" sz="2000" dirty="0" smtClean="0"/>
              <a:t>Search for funding source, if one does not exist, you will have the option to create a new one.</a:t>
            </a: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220825" y="1008643"/>
            <a:ext cx="3711462" cy="1258029"/>
          </a:xfrm>
        </p:spPr>
        <p:txBody>
          <a:bodyPr/>
          <a:lstStyle/>
          <a:p>
            <a:r>
              <a:rPr lang="en-US" sz="3200" dirty="0" smtClean="0"/>
              <a:t>Institution Data: Maintain Funding Sources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a:t>
            </a:fld>
            <a:endParaRPr lang="en-US" dirty="0">
              <a:solidFill>
                <a:srgbClr val="9BBB59">
                  <a:shade val="75000"/>
                </a:srgbClr>
              </a:solidFill>
            </a:endParaRPr>
          </a:p>
        </p:txBody>
      </p:sp>
    </p:spTree>
    <p:extLst>
      <p:ext uri="{BB962C8B-B14F-4D97-AF65-F5344CB8AC3E}">
        <p14:creationId xmlns:p14="http://schemas.microsoft.com/office/powerpoint/2010/main" val="270901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creenshot of the &quot;Create Non-NIH Funding Source&quot; screen."/>
          <p:cNvGrpSpPr/>
          <p:nvPr/>
        </p:nvGrpSpPr>
        <p:grpSpPr>
          <a:xfrm>
            <a:off x="4441111" y="0"/>
            <a:ext cx="6967378" cy="6529745"/>
            <a:chOff x="4441111" y="0"/>
            <a:chExt cx="6967378" cy="6529745"/>
          </a:xfrm>
        </p:grpSpPr>
        <p:pic>
          <p:nvPicPr>
            <p:cNvPr id="6" name="Picture 5" title="&quot;"/>
            <p:cNvPicPr>
              <a:picLocks noChangeAspect="1"/>
            </p:cNvPicPr>
            <p:nvPr/>
          </p:nvPicPr>
          <p:blipFill>
            <a:blip r:embed="rId2"/>
            <a:stretch>
              <a:fillRect/>
            </a:stretch>
          </p:blipFill>
          <p:spPr>
            <a:xfrm>
              <a:off x="4441111" y="1536958"/>
              <a:ext cx="6967378" cy="4992787"/>
            </a:xfrm>
            <a:prstGeom prst="rect">
              <a:avLst/>
            </a:prstGeom>
          </p:spPr>
        </p:pic>
        <p:sp>
          <p:nvSpPr>
            <p:cNvPr id="9" name="Rounded Rectangular Callout 8"/>
            <p:cNvSpPr/>
            <p:nvPr/>
          </p:nvSpPr>
          <p:spPr>
            <a:xfrm>
              <a:off x="7437880" y="4224646"/>
              <a:ext cx="2323960" cy="2305099"/>
            </a:xfrm>
            <a:prstGeom prst="wedgeRoundRectCallout">
              <a:avLst>
                <a:gd name="adj1" fmla="val 9975"/>
                <a:gd name="adj2" fmla="val -9503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solidFill>
                    <a:prstClr val="black"/>
                  </a:solidFill>
                  <a:latin typeface="Calibri" panose="020F0502020204030204" pitchFamily="34" charset="0"/>
                </a:rPr>
                <a:t>Organization:</a:t>
              </a:r>
              <a:endParaRPr lang="en-US" sz="2000" dirty="0">
                <a:solidFill>
                  <a:prstClr val="black"/>
                </a:solidFill>
                <a:latin typeface="Calibri" panose="020F0502020204030204" pitchFamily="34" charset="0"/>
              </a:endParaRP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Foundation</a:t>
              </a: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National Science Foundation</a:t>
              </a: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Non-US</a:t>
              </a: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Other</a:t>
              </a: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Other Federal</a:t>
              </a:r>
            </a:p>
            <a:p>
              <a:pPr marL="342900" lvl="0" indent="-342900">
                <a:buFont typeface="Arial" panose="020B0604020202020204" pitchFamily="34" charset="0"/>
                <a:buChar char="•"/>
              </a:pPr>
              <a:r>
                <a:rPr lang="en-US" dirty="0" smtClean="0">
                  <a:solidFill>
                    <a:prstClr val="black"/>
                  </a:solidFill>
                  <a:latin typeface="Calibri" panose="020F0502020204030204" pitchFamily="34" charset="0"/>
                </a:rPr>
                <a:t>University</a:t>
              </a:r>
              <a:endParaRPr lang="en-US" dirty="0">
                <a:solidFill>
                  <a:prstClr val="black"/>
                </a:solidFill>
                <a:latin typeface="Calibri" panose="020F0502020204030204" pitchFamily="34" charset="0"/>
              </a:endParaRPr>
            </a:p>
          </p:txBody>
        </p:sp>
        <p:sp>
          <p:nvSpPr>
            <p:cNvPr id="10" name="Rounded Rectangular Callout 9"/>
            <p:cNvSpPr/>
            <p:nvPr/>
          </p:nvSpPr>
          <p:spPr>
            <a:xfrm>
              <a:off x="5848088" y="0"/>
              <a:ext cx="3295912" cy="2448396"/>
            </a:xfrm>
            <a:prstGeom prst="wedgeRoundRectCallout">
              <a:avLst>
                <a:gd name="adj1" fmla="val -40993"/>
                <a:gd name="adj2" fmla="val 7130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Types of Funding Sources:</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Fellowship</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Other</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Research Assistantship</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Research Grant</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Scholarship</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Teaching Assistantship</a:t>
              </a:r>
            </a:p>
            <a:p>
              <a:pPr marL="342900" indent="-342900">
                <a:buFont typeface="Arial" panose="020B0604020202020204" pitchFamily="34" charset="0"/>
                <a:buChar char="•"/>
              </a:pPr>
              <a:r>
                <a:rPr lang="en-US" dirty="0" smtClean="0">
                  <a:solidFill>
                    <a:prstClr val="black"/>
                  </a:solidFill>
                  <a:latin typeface="Calibri" panose="020F0502020204030204" pitchFamily="34" charset="0"/>
                </a:rPr>
                <a:t>Training Grant</a:t>
              </a:r>
            </a:p>
          </p:txBody>
        </p:sp>
      </p:grpSp>
      <p:sp>
        <p:nvSpPr>
          <p:cNvPr id="3" name="Text Placeholder 2"/>
          <p:cNvSpPr>
            <a:spLocks noGrp="1"/>
          </p:cNvSpPr>
          <p:nvPr>
            <p:ph type="body" idx="1"/>
          </p:nvPr>
        </p:nvSpPr>
        <p:spPr>
          <a:xfrm>
            <a:off x="245539" y="2749273"/>
            <a:ext cx="3616410" cy="3729866"/>
          </a:xfrm>
        </p:spPr>
        <p:txBody>
          <a:bodyPr/>
          <a:lstStyle/>
          <a:p>
            <a:pPr>
              <a:buClr>
                <a:schemeClr val="bg1"/>
              </a:buClr>
            </a:pPr>
            <a:r>
              <a:rPr lang="en-US" sz="2000" dirty="0" smtClean="0"/>
              <a:t>User may modify a funding source.</a:t>
            </a:r>
          </a:p>
          <a:p>
            <a:pPr>
              <a:buClr>
                <a:schemeClr val="bg1"/>
              </a:buClr>
            </a:pPr>
            <a:r>
              <a:rPr lang="en-US" sz="2000" dirty="0" smtClean="0"/>
              <a:t>Type of Funding Source and Project Title are required; user may also provide:</a:t>
            </a:r>
          </a:p>
          <a:p>
            <a:pPr marL="342900" indent="-342900">
              <a:spcAft>
                <a:spcPts val="0"/>
              </a:spcAft>
              <a:buClr>
                <a:schemeClr val="bg1"/>
              </a:buClr>
              <a:buFont typeface="Arial" panose="020B0604020202020204" pitchFamily="34" charset="0"/>
              <a:buChar char="•"/>
            </a:pPr>
            <a:r>
              <a:rPr lang="en-US" sz="2000" dirty="0" smtClean="0"/>
              <a:t>Organization</a:t>
            </a:r>
          </a:p>
          <a:p>
            <a:pPr marL="342900" indent="-342900">
              <a:spcAft>
                <a:spcPts val="0"/>
              </a:spcAft>
              <a:buClr>
                <a:schemeClr val="bg1"/>
              </a:buClr>
              <a:buFont typeface="Arial" panose="020B0604020202020204" pitchFamily="34" charset="0"/>
              <a:buChar char="•"/>
            </a:pPr>
            <a:r>
              <a:rPr lang="en-US" sz="2000" dirty="0" smtClean="0"/>
              <a:t>Funding Source Number</a:t>
            </a:r>
          </a:p>
          <a:p>
            <a:pPr marL="342900" indent="-342900">
              <a:spcAft>
                <a:spcPts val="0"/>
              </a:spcAft>
              <a:buClr>
                <a:schemeClr val="bg1"/>
              </a:buClr>
              <a:buFont typeface="Arial" panose="020B0604020202020204" pitchFamily="34" charset="0"/>
              <a:buChar char="•"/>
            </a:pPr>
            <a:r>
              <a:rPr lang="en-US" sz="2000" dirty="0" smtClean="0"/>
              <a:t>Start and End Date </a:t>
            </a:r>
          </a:p>
          <a:p>
            <a:pPr marL="342900" indent="-342900">
              <a:spcAft>
                <a:spcPts val="0"/>
              </a:spcAft>
              <a:buClr>
                <a:schemeClr val="bg1"/>
              </a:buClr>
              <a:buFont typeface="Arial" panose="020B0604020202020204" pitchFamily="34" charset="0"/>
              <a:buChar char="•"/>
            </a:pPr>
            <a:r>
              <a:rPr lang="en-US" sz="2000" dirty="0" smtClean="0"/>
              <a:t>Description</a:t>
            </a:r>
          </a:p>
        </p:txBody>
      </p:sp>
      <p:sp>
        <p:nvSpPr>
          <p:cNvPr id="2" name="Title 1"/>
          <p:cNvSpPr>
            <a:spLocks noGrp="1"/>
          </p:cNvSpPr>
          <p:nvPr>
            <p:ph type="title"/>
          </p:nvPr>
        </p:nvSpPr>
        <p:spPr>
          <a:xfrm>
            <a:off x="204349" y="1529343"/>
            <a:ext cx="3711462" cy="1258029"/>
          </a:xfrm>
        </p:spPr>
        <p:txBody>
          <a:bodyPr/>
          <a:lstStyle/>
          <a:p>
            <a:r>
              <a:rPr lang="en-US" sz="3200" dirty="0" smtClean="0"/>
              <a:t>Institution Data: Maintain Funding Sources</a:t>
            </a:r>
            <a:br>
              <a:rPr lang="en-US" sz="3200" dirty="0" smtClean="0"/>
            </a:br>
            <a:r>
              <a:rPr lang="en-US" sz="3200" dirty="0" smtClean="0"/>
              <a:t>Cont.</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7</a:t>
            </a:fld>
            <a:endParaRPr lang="en-US" dirty="0">
              <a:solidFill>
                <a:srgbClr val="9BBB59">
                  <a:shade val="75000"/>
                </a:srgbClr>
              </a:solidFill>
            </a:endParaRPr>
          </a:p>
        </p:txBody>
      </p:sp>
    </p:spTree>
    <p:extLst>
      <p:ext uri="{BB962C8B-B14F-4D97-AF65-F5344CB8AC3E}">
        <p14:creationId xmlns:p14="http://schemas.microsoft.com/office/powerpoint/2010/main" val="112009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Persons Search tab."/>
          <p:cNvGrpSpPr/>
          <p:nvPr/>
        </p:nvGrpSpPr>
        <p:grpSpPr>
          <a:xfrm>
            <a:off x="864973" y="421825"/>
            <a:ext cx="10513751" cy="5674175"/>
            <a:chOff x="864973" y="421825"/>
            <a:chExt cx="10513751" cy="5674175"/>
          </a:xfrm>
        </p:grpSpPr>
        <p:pic>
          <p:nvPicPr>
            <p:cNvPr id="8" name="Picture 7" title="&quot;"/>
            <p:cNvPicPr>
              <a:picLocks noChangeAspect="1"/>
            </p:cNvPicPr>
            <p:nvPr/>
          </p:nvPicPr>
          <p:blipFill>
            <a:blip r:embed="rId2"/>
            <a:stretch>
              <a:fillRect/>
            </a:stretch>
          </p:blipFill>
          <p:spPr>
            <a:xfrm>
              <a:off x="4028797" y="421825"/>
              <a:ext cx="7349927" cy="5674175"/>
            </a:xfrm>
            <a:prstGeom prst="rect">
              <a:avLst/>
            </a:prstGeom>
          </p:spPr>
        </p:pic>
        <p:sp>
          <p:nvSpPr>
            <p:cNvPr id="6" name="Rectangle 5" title="&quot;"/>
            <p:cNvSpPr/>
            <p:nvPr/>
          </p:nvSpPr>
          <p:spPr>
            <a:xfrm>
              <a:off x="4118074" y="2183028"/>
              <a:ext cx="1129211"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864973" y="4240510"/>
              <a:ext cx="4126187" cy="1568533"/>
            </a:xfrm>
            <a:prstGeom prst="wedgeRoundRectCallout">
              <a:avLst>
                <a:gd name="adj1" fmla="val 62732"/>
                <a:gd name="adj2" fmla="val -767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To locate a user with only an </a:t>
              </a:r>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Profile that does not have an eRA Commons account, uncheck “Search for persons who have a Commons affiliations with my institution”.</a:t>
              </a:r>
            </a:p>
          </p:txBody>
        </p:sp>
      </p:grpSp>
      <p:sp>
        <p:nvSpPr>
          <p:cNvPr id="3" name="Text Placeholder 2"/>
          <p:cNvSpPr>
            <a:spLocks noGrp="1"/>
          </p:cNvSpPr>
          <p:nvPr>
            <p:ph type="body" idx="1"/>
          </p:nvPr>
        </p:nvSpPr>
        <p:spPr>
          <a:xfrm>
            <a:off x="245539" y="1499286"/>
            <a:ext cx="3616410" cy="4497253"/>
          </a:xfrm>
        </p:spPr>
        <p:txBody>
          <a:bodyPr/>
          <a:lstStyle/>
          <a:p>
            <a:pPr>
              <a:buClr>
                <a:schemeClr val="bg1"/>
              </a:buClr>
            </a:pPr>
            <a:r>
              <a:rPr lang="en-US" sz="2000" dirty="0" smtClean="0"/>
              <a:t>Search for an existing person record.</a:t>
            </a:r>
          </a:p>
          <a:p>
            <a:pPr>
              <a:buClr>
                <a:schemeClr val="bg1"/>
              </a:buClr>
            </a:pPr>
            <a:r>
              <a:rPr lang="en-US" sz="2000" dirty="0" smtClean="0"/>
              <a:t>If the person does not have an eRA Commons account or an </a:t>
            </a:r>
            <a:r>
              <a:rPr lang="en-US" sz="2000" dirty="0" err="1" smtClean="0"/>
              <a:t>xTRACT</a:t>
            </a:r>
            <a:r>
              <a:rPr lang="en-US" sz="2000" dirty="0" smtClean="0"/>
              <a:t> Profile, you may create an </a:t>
            </a:r>
            <a:r>
              <a:rPr lang="en-US" sz="2000" dirty="0" err="1" smtClean="0"/>
              <a:t>xTRACT</a:t>
            </a:r>
            <a:r>
              <a:rPr lang="en-US" sz="2000" dirty="0" smtClean="0"/>
              <a:t> Profile.</a:t>
            </a: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198013" y="914400"/>
            <a:ext cx="3711462" cy="512013"/>
          </a:xfrm>
        </p:spPr>
        <p:txBody>
          <a:bodyPr/>
          <a:lstStyle/>
          <a:p>
            <a:r>
              <a:rPr lang="en-US" sz="3200" dirty="0" smtClean="0"/>
              <a:t>Persons</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8</a:t>
            </a:fld>
            <a:endParaRPr lang="en-US" dirty="0">
              <a:solidFill>
                <a:srgbClr val="9BBB59">
                  <a:shade val="75000"/>
                </a:srgbClr>
              </a:solidFill>
            </a:endParaRPr>
          </a:p>
        </p:txBody>
      </p:sp>
    </p:spTree>
    <p:extLst>
      <p:ext uri="{BB962C8B-B14F-4D97-AF65-F5344CB8AC3E}">
        <p14:creationId xmlns:p14="http://schemas.microsoft.com/office/powerpoint/2010/main" val="167082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Edit Person Profile screen. Categories on screen are:&#10;Person Data&#10;Sources of Support&#10;Degrees&#10;Employment"/>
          <p:cNvGrpSpPr/>
          <p:nvPr/>
        </p:nvGrpSpPr>
        <p:grpSpPr>
          <a:xfrm>
            <a:off x="4445689" y="199238"/>
            <a:ext cx="7238311" cy="6319008"/>
            <a:chOff x="4445689" y="199238"/>
            <a:chExt cx="7238311" cy="6319008"/>
          </a:xfrm>
        </p:grpSpPr>
        <p:pic>
          <p:nvPicPr>
            <p:cNvPr id="7" name="Picture 6" title="&quot;"/>
            <p:cNvPicPr>
              <a:picLocks noChangeAspect="1"/>
            </p:cNvPicPr>
            <p:nvPr/>
          </p:nvPicPr>
          <p:blipFill>
            <a:blip r:embed="rId2"/>
            <a:stretch>
              <a:fillRect/>
            </a:stretch>
          </p:blipFill>
          <p:spPr>
            <a:xfrm>
              <a:off x="4445689" y="199238"/>
              <a:ext cx="6823699" cy="5460270"/>
            </a:xfrm>
            <a:prstGeom prst="rect">
              <a:avLst/>
            </a:prstGeom>
          </p:spPr>
        </p:pic>
        <p:sp>
          <p:nvSpPr>
            <p:cNvPr id="8" name="Rounded Rectangular Callout 7"/>
            <p:cNvSpPr/>
            <p:nvPr/>
          </p:nvSpPr>
          <p:spPr>
            <a:xfrm>
              <a:off x="7617204" y="5377343"/>
              <a:ext cx="4018327" cy="1140903"/>
            </a:xfrm>
            <a:prstGeom prst="wedgeRoundRectCallout">
              <a:avLst>
                <a:gd name="adj1" fmla="val 23941"/>
                <a:gd name="adj2" fmla="val -7708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Data pulled from PPF may only be deleted from PPF. You may make changes to the data, these changes will not reflect in the user’s PPF.</a:t>
              </a:r>
            </a:p>
          </p:txBody>
        </p:sp>
        <p:sp>
          <p:nvSpPr>
            <p:cNvPr id="11" name="Rounded Rectangular Callout 10"/>
            <p:cNvSpPr/>
            <p:nvPr/>
          </p:nvSpPr>
          <p:spPr>
            <a:xfrm>
              <a:off x="8436510" y="1259407"/>
              <a:ext cx="3247490" cy="722436"/>
            </a:xfrm>
            <a:prstGeom prst="wedgeRoundRectCallout">
              <a:avLst>
                <a:gd name="adj1" fmla="val 10525"/>
                <a:gd name="adj2" fmla="val 18079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black"/>
                  </a:solidFill>
                  <a:latin typeface="Calibri" panose="020F0502020204030204" pitchFamily="34" charset="0"/>
                </a:rPr>
                <a:t>If data was added in </a:t>
              </a:r>
              <a:r>
                <a:rPr lang="en-US" sz="2000" dirty="0" err="1" smtClean="0">
                  <a:solidFill>
                    <a:prstClr val="black"/>
                  </a:solidFill>
                  <a:latin typeface="Calibri" panose="020F0502020204030204" pitchFamily="34" charset="0"/>
                </a:rPr>
                <a:t>xTRACT</a:t>
              </a:r>
              <a:r>
                <a:rPr lang="en-US" sz="2000" dirty="0" smtClean="0">
                  <a:solidFill>
                    <a:prstClr val="black"/>
                  </a:solidFill>
                  <a:latin typeface="Calibri" panose="020F0502020204030204" pitchFamily="34" charset="0"/>
                </a:rPr>
                <a:t>, you may delete it. </a:t>
              </a:r>
            </a:p>
          </p:txBody>
        </p:sp>
      </p:grpSp>
      <p:sp>
        <p:nvSpPr>
          <p:cNvPr id="3" name="Text Placeholder 2"/>
          <p:cNvSpPr>
            <a:spLocks noGrp="1"/>
          </p:cNvSpPr>
          <p:nvPr>
            <p:ph type="body" idx="1"/>
          </p:nvPr>
        </p:nvSpPr>
        <p:spPr>
          <a:xfrm>
            <a:off x="245539" y="1771135"/>
            <a:ext cx="3616410" cy="4497253"/>
          </a:xfrm>
        </p:spPr>
        <p:txBody>
          <a:bodyPr/>
          <a:lstStyle/>
          <a:p>
            <a:pPr>
              <a:buClr>
                <a:schemeClr val="bg1"/>
              </a:buClr>
            </a:pPr>
            <a:r>
              <a:rPr lang="en-US" sz="2000" dirty="0" smtClean="0"/>
              <a:t>Edit Person Profile will pull data </a:t>
            </a:r>
            <a:r>
              <a:rPr lang="en-US" sz="2000" dirty="0"/>
              <a:t>from Personal Profile </a:t>
            </a:r>
            <a:r>
              <a:rPr lang="en-US" sz="2000" dirty="0" smtClean="0"/>
              <a:t>(PPF) in eRA Commons. </a:t>
            </a:r>
          </a:p>
          <a:p>
            <a:pPr>
              <a:buClr>
                <a:schemeClr val="bg1"/>
              </a:buClr>
            </a:pPr>
            <a:r>
              <a:rPr lang="en-US" sz="2000" dirty="0" smtClean="0"/>
              <a:t>If employment, or degree information is missing, you may add it in </a:t>
            </a:r>
            <a:r>
              <a:rPr lang="en-US" sz="2000" dirty="0" err="1" smtClean="0"/>
              <a:t>xTRACT</a:t>
            </a:r>
            <a:r>
              <a:rPr lang="en-US" sz="2000" dirty="0" smtClean="0"/>
              <a:t>.</a:t>
            </a:r>
          </a:p>
          <a:p>
            <a:pPr>
              <a:buClr>
                <a:schemeClr val="bg1"/>
              </a:buClr>
            </a:pPr>
            <a:r>
              <a:rPr lang="en-US" sz="2000" dirty="0" smtClean="0"/>
              <a:t>Data entered in </a:t>
            </a:r>
            <a:r>
              <a:rPr lang="en-US" sz="2000" dirty="0" err="1" smtClean="0"/>
              <a:t>xTRACT</a:t>
            </a:r>
            <a:r>
              <a:rPr lang="en-US" sz="2000" dirty="0" smtClean="0"/>
              <a:t> will NOT be updated in PPF.</a:t>
            </a:r>
            <a:r>
              <a:rPr lang="en-US" sz="2000" dirty="0"/>
              <a:t> </a:t>
            </a:r>
            <a:endParaRPr lang="en-US" sz="2000" dirty="0" smtClean="0"/>
          </a:p>
          <a:p>
            <a:pPr>
              <a:buClr>
                <a:schemeClr val="bg1"/>
              </a:buClr>
            </a:pPr>
            <a:r>
              <a:rPr lang="en-US" sz="2000" dirty="0" smtClean="0"/>
              <a:t>Sources </a:t>
            </a:r>
            <a:r>
              <a:rPr lang="en-US" sz="2000" dirty="0"/>
              <a:t>of support are updated in the context of an RTD.</a:t>
            </a:r>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endParaRPr lang="en-US" sz="2000" dirty="0" smtClean="0"/>
          </a:p>
        </p:txBody>
      </p:sp>
      <p:sp>
        <p:nvSpPr>
          <p:cNvPr id="2" name="Title 1"/>
          <p:cNvSpPr>
            <a:spLocks noGrp="1"/>
          </p:cNvSpPr>
          <p:nvPr>
            <p:ph type="title"/>
          </p:nvPr>
        </p:nvSpPr>
        <p:spPr>
          <a:xfrm>
            <a:off x="198013" y="914400"/>
            <a:ext cx="3711462" cy="856735"/>
          </a:xfrm>
        </p:spPr>
        <p:txBody>
          <a:bodyPr/>
          <a:lstStyle/>
          <a:p>
            <a:r>
              <a:rPr lang="en-US" sz="3200" dirty="0" smtClean="0"/>
              <a:t>Persons: Edit Person Profile</a:t>
            </a:r>
            <a:endParaRPr lang="en-US" sz="3200"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9</a:t>
            </a:fld>
            <a:endParaRPr lang="en-US" dirty="0">
              <a:solidFill>
                <a:srgbClr val="9BBB59">
                  <a:shade val="75000"/>
                </a:srgbClr>
              </a:solidFill>
            </a:endParaRPr>
          </a:p>
        </p:txBody>
      </p:sp>
    </p:spTree>
    <p:extLst>
      <p:ext uri="{BB962C8B-B14F-4D97-AF65-F5344CB8AC3E}">
        <p14:creationId xmlns:p14="http://schemas.microsoft.com/office/powerpoint/2010/main" val="224248815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35682</TotalTime>
  <Words>3491</Words>
  <Application>Microsoft Office PowerPoint</Application>
  <PresentationFormat>Widescreen</PresentationFormat>
  <Paragraphs>427</Paragraphs>
  <Slides>56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Calibri</vt:lpstr>
      <vt:lpstr>Calibri Light</vt:lpstr>
      <vt:lpstr>Georgia</vt:lpstr>
      <vt:lpstr>Wingdings</vt:lpstr>
      <vt:lpstr>Wingdings 2</vt:lpstr>
      <vt:lpstr>Office Theme</vt:lpstr>
      <vt:lpstr>ProcessDiagram</vt:lpstr>
      <vt:lpstr>1_ProcessDiagram</vt:lpstr>
      <vt:lpstr>xTRACT and xTrain Overview </vt:lpstr>
      <vt:lpstr>What is xTRACT?</vt:lpstr>
      <vt:lpstr>xTRACT Users</vt:lpstr>
      <vt:lpstr> Main Menu</vt:lpstr>
      <vt:lpstr>Institution Data: Maintain Programs</vt:lpstr>
      <vt:lpstr>Institution Data: Maintain Funding Sources</vt:lpstr>
      <vt:lpstr>Institution Data: Maintain Funding Sources Cont.</vt:lpstr>
      <vt:lpstr>Persons</vt:lpstr>
      <vt:lpstr>Persons: Edit Person Profile</vt:lpstr>
      <vt:lpstr>Training Grants</vt:lpstr>
      <vt:lpstr>New Applications</vt:lpstr>
      <vt:lpstr> New Application RTD</vt:lpstr>
      <vt:lpstr>Revision or Renewal RTD</vt:lpstr>
      <vt:lpstr>RPPR RTD</vt:lpstr>
      <vt:lpstr>Modify RTD: Departments</vt:lpstr>
      <vt:lpstr>Modify RTD: Training Support</vt:lpstr>
      <vt:lpstr>Modify RTD: Training Support </vt:lpstr>
      <vt:lpstr>Modify RTD: Participating Faculty</vt:lpstr>
      <vt:lpstr>Modify RTD: Participating Students</vt:lpstr>
      <vt:lpstr>Modify RTD: Participating Students cont.</vt:lpstr>
      <vt:lpstr>Modify RTD: Applicants and Entrants</vt:lpstr>
      <vt:lpstr>Modify RTD: Participating Trainees</vt:lpstr>
      <vt:lpstr>Edit Participating Trainee</vt:lpstr>
      <vt:lpstr>Modify RTD: Appointments</vt:lpstr>
      <vt:lpstr>Finalize RTD</vt:lpstr>
      <vt:lpstr>Upload RTD to RPPR</vt:lpstr>
      <vt:lpstr> Notice of Transition to the xTRACT System for Preparing Research Training Data Tables</vt:lpstr>
      <vt:lpstr>xTRACT Resource Links</vt:lpstr>
      <vt:lpstr>What is xTrain?</vt:lpstr>
      <vt:lpstr>Accessing xTrain</vt:lpstr>
      <vt:lpstr>Example Work Flow in xTrain</vt:lpstr>
      <vt:lpstr>What do the PD/PI and ASST do in xTrain?</vt:lpstr>
      <vt:lpstr>Delegating Access to xTrain</vt:lpstr>
      <vt:lpstr>What does the TRAINEE do in xTrain?</vt:lpstr>
      <vt:lpstr>TRAINEE Account set-up</vt:lpstr>
      <vt:lpstr>What does the BO do in xTrain?</vt:lpstr>
      <vt:lpstr>What does the SPONSOR do in xTrain?</vt:lpstr>
      <vt:lpstr>My Grants Screen</vt:lpstr>
      <vt:lpstr>View Trainee Roster</vt:lpstr>
      <vt:lpstr>Appointment Flow</vt:lpstr>
      <vt:lpstr>Appointment Form (2271)</vt:lpstr>
      <vt:lpstr>Appointment Form PDF</vt:lpstr>
      <vt:lpstr>Appointment Form PDF Cont.</vt:lpstr>
      <vt:lpstr>Pending Submissions</vt:lpstr>
      <vt:lpstr>Amendments</vt:lpstr>
      <vt:lpstr>Reappointment</vt:lpstr>
      <vt:lpstr>Training (T) Termination Notice Work Flow</vt:lpstr>
      <vt:lpstr>Career (K/R) Termination Notice Work Flow</vt:lpstr>
      <vt:lpstr>Fellowship (F) Termination Notice Work Flow</vt:lpstr>
      <vt:lpstr>Termination Notice</vt:lpstr>
      <vt:lpstr>Termination Form</vt:lpstr>
      <vt:lpstr>Termination Form cont</vt:lpstr>
      <vt:lpstr>Termination Form PDF</vt:lpstr>
      <vt:lpstr>Routing and Recalling Forms</vt:lpstr>
      <vt:lpstr>xTrain Resource Links</vt:lpstr>
      <vt:lpstr>Need help?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xTrain Overview</dc:title>
  <dc:creator>Hardison, Anastasiya (NIH/OD) [C]</dc:creator>
  <cp:lastModifiedBy>Hardison, Anastasiya</cp:lastModifiedBy>
  <cp:revision>224</cp:revision>
  <dcterms:created xsi:type="dcterms:W3CDTF">2016-03-30T19:47:03Z</dcterms:created>
  <dcterms:modified xsi:type="dcterms:W3CDTF">2018-04-10T13:04:36Z</dcterms:modified>
</cp:coreProperties>
</file>