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  <p:sldMasterId id="2147483766" r:id="rId5"/>
  </p:sldMasterIdLst>
  <p:notesMasterIdLst>
    <p:notesMasterId r:id="rId79"/>
  </p:notesMasterIdLst>
  <p:handoutMasterIdLst>
    <p:handoutMasterId r:id="rId80"/>
  </p:handoutMasterIdLst>
  <p:sldIdLst>
    <p:sldId id="907" r:id="rId6"/>
    <p:sldId id="908" r:id="rId7"/>
    <p:sldId id="834" r:id="rId8"/>
    <p:sldId id="1186" r:id="rId9"/>
    <p:sldId id="1187" r:id="rId10"/>
    <p:sldId id="1188" r:id="rId11"/>
    <p:sldId id="1189" r:id="rId12"/>
    <p:sldId id="915" r:id="rId13"/>
    <p:sldId id="1190" r:id="rId14"/>
    <p:sldId id="1034" r:id="rId15"/>
    <p:sldId id="1035" r:id="rId16"/>
    <p:sldId id="904" r:id="rId17"/>
    <p:sldId id="916" r:id="rId18"/>
    <p:sldId id="1082" r:id="rId19"/>
    <p:sldId id="1049" r:id="rId20"/>
    <p:sldId id="1050" r:id="rId21"/>
    <p:sldId id="1199" r:id="rId22"/>
    <p:sldId id="1200" r:id="rId23"/>
    <p:sldId id="1201" r:id="rId24"/>
    <p:sldId id="1037" r:id="rId25"/>
    <p:sldId id="1038" r:id="rId26"/>
    <p:sldId id="1039" r:id="rId27"/>
    <p:sldId id="1040" r:id="rId28"/>
    <p:sldId id="1043" r:id="rId29"/>
    <p:sldId id="1198" r:id="rId30"/>
    <p:sldId id="1202" r:id="rId31"/>
    <p:sldId id="1048" r:id="rId32"/>
    <p:sldId id="557" r:id="rId33"/>
    <p:sldId id="1251" r:id="rId34"/>
    <p:sldId id="1252" r:id="rId35"/>
    <p:sldId id="1203" r:id="rId36"/>
    <p:sldId id="1204" r:id="rId37"/>
    <p:sldId id="1232" r:id="rId38"/>
    <p:sldId id="1235" r:id="rId39"/>
    <p:sldId id="1236" r:id="rId40"/>
    <p:sldId id="1237" r:id="rId41"/>
    <p:sldId id="1238" r:id="rId42"/>
    <p:sldId id="1239" r:id="rId43"/>
    <p:sldId id="1240" r:id="rId44"/>
    <p:sldId id="1234" r:id="rId45"/>
    <p:sldId id="1209" r:id="rId46"/>
    <p:sldId id="1210" r:id="rId47"/>
    <p:sldId id="1211" r:id="rId48"/>
    <p:sldId id="1243" r:id="rId49"/>
    <p:sldId id="1212" r:id="rId50"/>
    <p:sldId id="1213" r:id="rId51"/>
    <p:sldId id="1244" r:id="rId52"/>
    <p:sldId id="1253" r:id="rId53"/>
    <p:sldId id="1246" r:id="rId54"/>
    <p:sldId id="1215" r:id="rId55"/>
    <p:sldId id="1247" r:id="rId56"/>
    <p:sldId id="1216" r:id="rId57"/>
    <p:sldId id="1217" r:id="rId58"/>
    <p:sldId id="1218" r:id="rId59"/>
    <p:sldId id="1219" r:id="rId60"/>
    <p:sldId id="1248" r:id="rId61"/>
    <p:sldId id="1221" r:id="rId62"/>
    <p:sldId id="1222" r:id="rId63"/>
    <p:sldId id="1168" r:id="rId64"/>
    <p:sldId id="1230" r:id="rId65"/>
    <p:sldId id="1223" r:id="rId66"/>
    <p:sldId id="1224" r:id="rId67"/>
    <p:sldId id="1225" r:id="rId68"/>
    <p:sldId id="1226" r:id="rId69"/>
    <p:sldId id="1227" r:id="rId70"/>
    <p:sldId id="1228" r:id="rId71"/>
    <p:sldId id="788" r:id="rId72"/>
    <p:sldId id="1176" r:id="rId73"/>
    <p:sldId id="906" r:id="rId74"/>
    <p:sldId id="944" r:id="rId75"/>
    <p:sldId id="945" r:id="rId76"/>
    <p:sldId id="835" r:id="rId77"/>
    <p:sldId id="819" r:id="rId78"/>
  </p:sldIdLst>
  <p:sldSz cx="12192000" cy="6858000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FFFF66"/>
    <a:srgbClr val="FF6600"/>
    <a:srgbClr val="993300"/>
    <a:srgbClr val="CC3300"/>
    <a:srgbClr val="FFFF99"/>
    <a:srgbClr val="336699"/>
    <a:srgbClr val="990000"/>
    <a:srgbClr val="0099C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19" autoAdjust="0"/>
    <p:restoredTop sz="86421" autoAdjust="0"/>
  </p:normalViewPr>
  <p:slideViewPr>
    <p:cSldViewPr>
      <p:cViewPr varScale="1">
        <p:scale>
          <a:sx n="93" d="100"/>
          <a:sy n="93" d="100"/>
        </p:scale>
        <p:origin x="90" y="6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025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19152"/>
    </p:cViewPr>
  </p:sorterViewPr>
  <p:notesViewPr>
    <p:cSldViewPr>
      <p:cViewPr varScale="1">
        <p:scale>
          <a:sx n="128" d="100"/>
          <a:sy n="128" d="100"/>
        </p:scale>
        <p:origin x="-1002" y="-96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odapps4\era\Electronic%20Receipt\Communications\External%20Communications\Stats\submission%20option%20data%20-%20Feb%20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odapps4\era\Electronic%20Receipt\Communications\External%20Communications\Stats\submission%20option%20data%20-%20Feb%20201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odapps4\era\Electronic%20Receipt\Communications\External%20Communications\Stats\submission%20option%20data%20-%20Feb%202018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'General NIH CY2017'!$A$9</c:f>
              <c:strCache>
                <c:ptCount val="1"/>
                <c:pt idx="0">
                  <c:v>ASSIST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9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'General NIH CY2017'!$B$8:$M$8</c:f>
              <c:numCache>
                <c:formatCode>[$-409]mmm\-yy;@</c:formatCode>
                <c:ptCount val="12"/>
                <c:pt idx="0">
                  <c:v>42795</c:v>
                </c:pt>
                <c:pt idx="1">
                  <c:v>42826</c:v>
                </c:pt>
                <c:pt idx="2">
                  <c:v>42856</c:v>
                </c:pt>
                <c:pt idx="3">
                  <c:v>42887</c:v>
                </c:pt>
                <c:pt idx="4">
                  <c:v>42917</c:v>
                </c:pt>
                <c:pt idx="5">
                  <c:v>42948</c:v>
                </c:pt>
                <c:pt idx="6">
                  <c:v>42979</c:v>
                </c:pt>
                <c:pt idx="7">
                  <c:v>43009</c:v>
                </c:pt>
                <c:pt idx="8">
                  <c:v>43040</c:v>
                </c:pt>
                <c:pt idx="9">
                  <c:v>43070</c:v>
                </c:pt>
                <c:pt idx="10">
                  <c:v>43101</c:v>
                </c:pt>
                <c:pt idx="11">
                  <c:v>43132</c:v>
                </c:pt>
              </c:numCache>
            </c:numRef>
          </c:cat>
          <c:val>
            <c:numRef>
              <c:f>'General NIH CY2017'!$B$9:$M$9</c:f>
              <c:numCache>
                <c:formatCode>0%</c:formatCode>
                <c:ptCount val="12"/>
                <c:pt idx="0">
                  <c:v>0.30605962410887882</c:v>
                </c:pt>
                <c:pt idx="1">
                  <c:v>0.37395766516998075</c:v>
                </c:pt>
                <c:pt idx="2">
                  <c:v>0.3518968871595331</c:v>
                </c:pt>
                <c:pt idx="3">
                  <c:v>0.32762836185819072</c:v>
                </c:pt>
                <c:pt idx="4">
                  <c:v>0.33839050131926124</c:v>
                </c:pt>
                <c:pt idx="5">
                  <c:v>0.33875868055555558</c:v>
                </c:pt>
                <c:pt idx="6">
                  <c:v>0.44550264550264551</c:v>
                </c:pt>
                <c:pt idx="7">
                  <c:v>0.34644467064126799</c:v>
                </c:pt>
                <c:pt idx="8">
                  <c:v>0.34623414164123978</c:v>
                </c:pt>
                <c:pt idx="9">
                  <c:v>0.36129979805397466</c:v>
                </c:pt>
                <c:pt idx="10">
                  <c:v>0.51137614678899079</c:v>
                </c:pt>
                <c:pt idx="11">
                  <c:v>0.41729017566688353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764-7144-8551-274FD1A96D7E}"/>
            </c:ext>
          </c:extLst>
        </c:ser>
        <c:ser>
          <c:idx val="1"/>
          <c:order val="1"/>
          <c:tx>
            <c:strRef>
              <c:f>'General NIH CY2017'!$A$10</c:f>
              <c:strCache>
                <c:ptCount val="1"/>
                <c:pt idx="0">
                  <c:v>Grants.gov Downloadable Forms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9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'General NIH CY2017'!$B$8:$M$8</c:f>
              <c:numCache>
                <c:formatCode>[$-409]mmm\-yy;@</c:formatCode>
                <c:ptCount val="12"/>
                <c:pt idx="0">
                  <c:v>42795</c:v>
                </c:pt>
                <c:pt idx="1">
                  <c:v>42826</c:v>
                </c:pt>
                <c:pt idx="2">
                  <c:v>42856</c:v>
                </c:pt>
                <c:pt idx="3">
                  <c:v>42887</c:v>
                </c:pt>
                <c:pt idx="4">
                  <c:v>42917</c:v>
                </c:pt>
                <c:pt idx="5">
                  <c:v>42948</c:v>
                </c:pt>
                <c:pt idx="6">
                  <c:v>42979</c:v>
                </c:pt>
                <c:pt idx="7">
                  <c:v>43009</c:v>
                </c:pt>
                <c:pt idx="8">
                  <c:v>43040</c:v>
                </c:pt>
                <c:pt idx="9">
                  <c:v>43070</c:v>
                </c:pt>
                <c:pt idx="10">
                  <c:v>43101</c:v>
                </c:pt>
                <c:pt idx="11">
                  <c:v>43132</c:v>
                </c:pt>
              </c:numCache>
            </c:numRef>
          </c:cat>
          <c:val>
            <c:numRef>
              <c:f>'General NIH CY2017'!$B$10:$M$10</c:f>
              <c:numCache>
                <c:formatCode>0%</c:formatCode>
                <c:ptCount val="12"/>
                <c:pt idx="0">
                  <c:v>0.15246273493195076</c:v>
                </c:pt>
                <c:pt idx="1">
                  <c:v>0.24823604874919819</c:v>
                </c:pt>
                <c:pt idx="2">
                  <c:v>0.14080739299610895</c:v>
                </c:pt>
                <c:pt idx="3">
                  <c:v>0.13152596001725875</c:v>
                </c:pt>
                <c:pt idx="4">
                  <c:v>0.12642919964819702</c:v>
                </c:pt>
                <c:pt idx="5">
                  <c:v>0.1369357638888889</c:v>
                </c:pt>
                <c:pt idx="6">
                  <c:v>0.19417989417989417</c:v>
                </c:pt>
                <c:pt idx="7">
                  <c:v>9.8516795114148611E-2</c:v>
                </c:pt>
                <c:pt idx="8">
                  <c:v>7.4674803276055884E-2</c:v>
                </c:pt>
                <c:pt idx="9">
                  <c:v>7.0497521571507252E-2</c:v>
                </c:pt>
                <c:pt idx="10">
                  <c:v>3.7981651376146786E-2</c:v>
                </c:pt>
                <c:pt idx="11">
                  <c:v>1.6265452179570593E-4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764-7144-8551-274FD1A96D7E}"/>
            </c:ext>
          </c:extLst>
        </c:ser>
        <c:ser>
          <c:idx val="2"/>
          <c:order val="2"/>
          <c:tx>
            <c:strRef>
              <c:f>'General NIH CY2017'!$A$11</c:f>
              <c:strCache>
                <c:ptCount val="1"/>
                <c:pt idx="0">
                  <c:v>Grants.gov Workspace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'General NIH CY2017'!$B$8:$M$8</c:f>
              <c:numCache>
                <c:formatCode>[$-409]mmm\-yy;@</c:formatCode>
                <c:ptCount val="12"/>
                <c:pt idx="0">
                  <c:v>42795</c:v>
                </c:pt>
                <c:pt idx="1">
                  <c:v>42826</c:v>
                </c:pt>
                <c:pt idx="2">
                  <c:v>42856</c:v>
                </c:pt>
                <c:pt idx="3">
                  <c:v>42887</c:v>
                </c:pt>
                <c:pt idx="4">
                  <c:v>42917</c:v>
                </c:pt>
                <c:pt idx="5">
                  <c:v>42948</c:v>
                </c:pt>
                <c:pt idx="6">
                  <c:v>42979</c:v>
                </c:pt>
                <c:pt idx="7">
                  <c:v>43009</c:v>
                </c:pt>
                <c:pt idx="8">
                  <c:v>43040</c:v>
                </c:pt>
                <c:pt idx="9">
                  <c:v>43070</c:v>
                </c:pt>
                <c:pt idx="10">
                  <c:v>43101</c:v>
                </c:pt>
                <c:pt idx="11">
                  <c:v>43132</c:v>
                </c:pt>
              </c:numCache>
            </c:numRef>
          </c:cat>
          <c:val>
            <c:numRef>
              <c:f>'General NIH CY2017'!$B$11:$M$11</c:f>
              <c:numCache>
                <c:formatCode>0%</c:formatCode>
                <c:ptCount val="12"/>
                <c:pt idx="0">
                  <c:v>6.9669475048606613E-3</c:v>
                </c:pt>
                <c:pt idx="1">
                  <c:v>4.3617703656189867E-2</c:v>
                </c:pt>
                <c:pt idx="2">
                  <c:v>2.1887159533073929E-2</c:v>
                </c:pt>
                <c:pt idx="3">
                  <c:v>8.4855458075650796E-3</c:v>
                </c:pt>
                <c:pt idx="4">
                  <c:v>8.3553210202286718E-3</c:v>
                </c:pt>
                <c:pt idx="5">
                  <c:v>3.0164930555555556E-2</c:v>
                </c:pt>
                <c:pt idx="6">
                  <c:v>5.7319223985890649E-2</c:v>
                </c:pt>
                <c:pt idx="7">
                  <c:v>1.9267122291696959E-2</c:v>
                </c:pt>
                <c:pt idx="8">
                  <c:v>1.9270916974466035E-2</c:v>
                </c:pt>
                <c:pt idx="9">
                  <c:v>3.5615935377271896E-2</c:v>
                </c:pt>
                <c:pt idx="10">
                  <c:v>0.14513761467889907</c:v>
                </c:pt>
                <c:pt idx="11">
                  <c:v>5.3432010409889395E-2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B764-7144-8551-274FD1A96D7E}"/>
            </c:ext>
          </c:extLst>
        </c:ser>
        <c:ser>
          <c:idx val="3"/>
          <c:order val="3"/>
          <c:tx>
            <c:strRef>
              <c:f>'General NIH CY2017'!$A$12</c:f>
              <c:strCache>
                <c:ptCount val="1"/>
                <c:pt idx="0">
                  <c:v>System-to-system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'General NIH CY2017'!$B$8:$M$8</c:f>
              <c:numCache>
                <c:formatCode>[$-409]mmm\-yy;@</c:formatCode>
                <c:ptCount val="12"/>
                <c:pt idx="0">
                  <c:v>42795</c:v>
                </c:pt>
                <c:pt idx="1">
                  <c:v>42826</c:v>
                </c:pt>
                <c:pt idx="2">
                  <c:v>42856</c:v>
                </c:pt>
                <c:pt idx="3">
                  <c:v>42887</c:v>
                </c:pt>
                <c:pt idx="4">
                  <c:v>42917</c:v>
                </c:pt>
                <c:pt idx="5">
                  <c:v>42948</c:v>
                </c:pt>
                <c:pt idx="6">
                  <c:v>42979</c:v>
                </c:pt>
                <c:pt idx="7">
                  <c:v>43009</c:v>
                </c:pt>
                <c:pt idx="8">
                  <c:v>43040</c:v>
                </c:pt>
                <c:pt idx="9">
                  <c:v>43070</c:v>
                </c:pt>
                <c:pt idx="10">
                  <c:v>43101</c:v>
                </c:pt>
                <c:pt idx="11">
                  <c:v>43132</c:v>
                </c:pt>
              </c:numCache>
            </c:numRef>
          </c:cat>
          <c:val>
            <c:numRef>
              <c:f>'General NIH CY2017'!$B$12:$M$12</c:f>
              <c:numCache>
                <c:formatCode>0%</c:formatCode>
                <c:ptCount val="12"/>
                <c:pt idx="0">
                  <c:v>0.53451069345430979</c:v>
                </c:pt>
                <c:pt idx="1">
                  <c:v>0.33418858242463118</c:v>
                </c:pt>
                <c:pt idx="2">
                  <c:v>0.48540856031128404</c:v>
                </c:pt>
                <c:pt idx="3">
                  <c:v>0.53236013231698542</c:v>
                </c:pt>
                <c:pt idx="4">
                  <c:v>0.52682497801231309</c:v>
                </c:pt>
                <c:pt idx="5">
                  <c:v>0.494140625</c:v>
                </c:pt>
                <c:pt idx="6">
                  <c:v>0.30299823633156969</c:v>
                </c:pt>
                <c:pt idx="7">
                  <c:v>0.53577141195288647</c:v>
                </c:pt>
                <c:pt idx="8">
                  <c:v>0.55982013810823827</c:v>
                </c:pt>
                <c:pt idx="9">
                  <c:v>0.53258674499724623</c:v>
                </c:pt>
                <c:pt idx="10">
                  <c:v>0.30550458715596329</c:v>
                </c:pt>
                <c:pt idx="11">
                  <c:v>0.52911515940143139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B764-7144-8551-274FD1A96D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5318312"/>
        <c:axId val="365318704"/>
      </c:lineChart>
      <c:dateAx>
        <c:axId val="365318312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318704"/>
        <c:crosses val="autoZero"/>
        <c:auto val="1"/>
        <c:lblOffset val="100"/>
        <c:baseTimeUnit val="months"/>
      </c:dateAx>
      <c:valAx>
        <c:axId val="365318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5318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756866651036867"/>
          <c:y val="0.91900854727097192"/>
          <c:w val="0.80968469876301385"/>
          <c:h val="8.09290548529329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19336304189336"/>
          <c:y val="2.398781995043113E-3"/>
          <c:w val="0.62948113806510597"/>
          <c:h val="0.80154364408216749"/>
        </c:manualLayout>
      </c:layout>
      <c:pieChart>
        <c:varyColors val="1"/>
        <c:ser>
          <c:idx val="0"/>
          <c:order val="0"/>
          <c:tx>
            <c:strRef>
              <c:f>'General NIH CY2017'!$N$14</c:f>
              <c:strCache>
                <c:ptCount val="1"/>
                <c:pt idx="0">
                  <c:v>Total Submissions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DE-B047-9959-172A7A4170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DE-B047-9959-172A7A4170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BDE-B047-9959-172A7A4170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BDE-B047-9959-172A7A417021}"/>
              </c:ext>
            </c:extLst>
          </c:dPt>
          <c:dLbls>
            <c:dLbl>
              <c:idx val="0"/>
              <c:layout>
                <c:manualLayout>
                  <c:x val="4.2609615439806927E-3"/>
                  <c:y val="3.233360421727114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BDE-B047-9959-172A7A41702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110968553703153E-2"/>
                  <c:y val="-5.008417032614128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BDE-B047-9959-172A7A417021}"/>
                </c:ext>
                <c:ext xmlns:c15="http://schemas.microsoft.com/office/drawing/2012/chart" uri="{CE6537A1-D6FC-4f65-9D91-7224C49458BB}">
                  <c15:layout>
                    <c:manualLayout>
                      <c:w val="0.2897524050368418"/>
                      <c:h val="0.3280513156362254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9645805635982113E-4"/>
                  <c:y val="-1.273360453276201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BDE-B047-9959-172A7A417021}"/>
                </c:ext>
                <c:ext xmlns:c15="http://schemas.microsoft.com/office/drawing/2012/chart" uri="{CE6537A1-D6FC-4f65-9D91-7224C49458BB}">
                  <c15:layout>
                    <c:manualLayout>
                      <c:w val="0.30457746478873238"/>
                      <c:h val="0.1998413095017843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2.3566384463851765E-3"/>
                  <c:y val="-0.201691977357222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BDE-B047-9959-172A7A417021}"/>
                </c:ext>
                <c:ext xmlns:c15="http://schemas.microsoft.com/office/drawing/2012/chart" uri="{CE6537A1-D6FC-4f65-9D91-7224C49458BB}">
                  <c15:layout>
                    <c:manualLayout>
                      <c:w val="0.2135331540061369"/>
                      <c:h val="0.2392019974776507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'General NIH CY2017'!$M$15:$M$18</c:f>
              <c:strCache>
                <c:ptCount val="4"/>
                <c:pt idx="0">
                  <c:v>ASSIST</c:v>
                </c:pt>
                <c:pt idx="1">
                  <c:v>Grants.gov Downloadable Forms</c:v>
                </c:pt>
                <c:pt idx="2">
                  <c:v>Grants.gov Workspace</c:v>
                </c:pt>
                <c:pt idx="3">
                  <c:v>System-to-system</c:v>
                </c:pt>
              </c:strCache>
            </c:strRef>
          </c:cat>
          <c:val>
            <c:numRef>
              <c:f>'General NIH CY2017'!$N$15:$N$18</c:f>
              <c:numCache>
                <c:formatCode>0%</c:formatCode>
                <c:ptCount val="4"/>
                <c:pt idx="0">
                  <c:v>0.3693144550245403</c:v>
                </c:pt>
                <c:pt idx="1">
                  <c:v>0.10875760522923122</c:v>
                </c:pt>
                <c:pt idx="2">
                  <c:v>3.4514735485038341E-2</c:v>
                </c:pt>
                <c:pt idx="3">
                  <c:v>0.48741320426119017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BDE-B047-9959-172A7A4170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0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83090ED-F84E-4702-8628-4EFC554E2090}" type="datetimeFigureOut">
              <a:rPr lang="en-US"/>
              <a:pPr>
                <a:defRPr/>
              </a:pPr>
              <a:t>4/19/2018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1F3931D-20C8-4A83-A683-04A5575D7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2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5076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2ECC29C-75CC-46FE-8B5A-86290649DD64}" type="datetimeFigureOut">
              <a:rPr lang="en-US"/>
              <a:pPr>
                <a:defRPr/>
              </a:pPr>
              <a:t>4/19/2018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30422"/>
            <a:ext cx="7437120" cy="3154441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444"/>
            <a:ext cx="4028440" cy="35076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7AD43B8-FF20-4D5F-A0AE-68337BAD2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1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D015D4-4796-4D21-BAD0-1641EFC35A7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311400" y="525463"/>
            <a:ext cx="46736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37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AD43B8-FF20-4D5F-A0AE-68337BAD22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12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56BDA-8E23-4A27-A373-8E5F3F6057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95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56BDA-8E23-4A27-A373-8E5F3F6057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96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3200" y="64008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207434" y="24193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7434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2819400"/>
            <a:ext cx="85344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103632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C12A3-0448-48FB-98ED-E287151C357F}" type="datetime1">
              <a:rPr lang="en-US" smtClean="0"/>
              <a:t>4/19/2018</a:t>
            </a:fld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5791200" y="2198689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5BECE6F-C8B3-4AFE-ABE6-7969150810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73B5830-C774-0C4F-8148-3C18183B17ED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7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73B5830-C774-0C4F-8148-3C18183B17ED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39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73B5830-C774-0C4F-8148-3C18183B17ED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57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73B5830-C774-0C4F-8148-3C18183B17ED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80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171E9-4B2C-41B2-BF6C-57A42149FC50}" type="datetime1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03DC8-D049-4606-B080-DDC65A2B61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2286000"/>
            <a:ext cx="11777133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7434" y="142875"/>
            <a:ext cx="11777133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689600" y="211455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8967" y="6383338"/>
            <a:ext cx="11777133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203200" y="2438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16600" y="2209800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33400"/>
            <a:ext cx="103632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4568" y="2743200"/>
            <a:ext cx="8640232" cy="1673225"/>
          </a:xfrm>
        </p:spPr>
        <p:txBody>
          <a:bodyPr/>
          <a:lstStyle>
            <a:lvl1pPr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BF148-E73E-4D8B-B910-0CE5E3F174FD}" type="datetime1">
              <a:rPr lang="en-US" smtClean="0"/>
              <a:t>4/19/2018</a:t>
            </a:fld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91200" y="217805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2A70DE3-2F75-431A-9D09-64CA1AB222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flipV="1">
            <a:off x="6096000" y="1549400"/>
            <a:ext cx="0" cy="4845050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02336" y="1371600"/>
            <a:ext cx="5384800" cy="4681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6400800" y="1371600"/>
            <a:ext cx="5384800" cy="4681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>
          <a:xfrm>
            <a:off x="7721601" y="6410326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CD5E3-A4EB-4AC6-99A8-D02631F95FEC}" type="datetime1">
              <a:rPr lang="en-US" smtClean="0"/>
              <a:t>4/19/2018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5609F-50E7-4B9A-B62F-6598EDD47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1295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200" y="1304925"/>
            <a:ext cx="11777133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85367" y="915988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4734" y="6383338"/>
            <a:ext cx="11777133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203200" y="1220788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 flipV="1">
            <a:off x="6096000" y="2200276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812367" y="1009650"/>
            <a:ext cx="560917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2336" y="1447800"/>
            <a:ext cx="5386917" cy="67043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4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8440" y="1447800"/>
            <a:ext cx="5389033" cy="670438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11375136" cy="7589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3"/>
          </p:nvPr>
        </p:nvSpPr>
        <p:spPr>
          <a:xfrm>
            <a:off x="402336" y="2286000"/>
            <a:ext cx="5388864" cy="39319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14"/>
          </p:nvPr>
        </p:nvSpPr>
        <p:spPr>
          <a:xfrm>
            <a:off x="6400800" y="2286000"/>
            <a:ext cx="5384800" cy="39319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98642-9447-44D9-BE9A-3A834A51656F}" type="datetime1">
              <a:rPr lang="en-US" smtClean="0"/>
              <a:t>4/19/2018</a:t>
            </a:fld>
            <a:endParaRPr 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5786967" y="1000126"/>
            <a:ext cx="6096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A4FF90E-4C55-4D59-BE6A-CE57DBB6E3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83830-FD42-4C76-AE9C-69FCD2278259}" type="datetime1">
              <a:rPr lang="en-US" smtClean="0"/>
              <a:t>4/19/2018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91200" y="1036639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5206B-4A4A-47B0-BA21-D142872E96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8967" y="6383338"/>
            <a:ext cx="11777133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"/>
            <a:ext cx="12192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15CA5-FFA0-48C7-A4EB-4599202DDECF}" type="datetime1">
              <a:rPr lang="en-US" smtClean="0"/>
              <a:t>4/19/2018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89600" y="6324601"/>
            <a:ext cx="8128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E5F9C02-60A3-4AB1-8821-EDEFB4936D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79200" cy="758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3200" y="6430963"/>
            <a:ext cx="11777133" cy="3095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07434" y="119063"/>
            <a:ext cx="11777133" cy="662940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203200" y="53340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914400"/>
            <a:ext cx="3149600" cy="1295400"/>
          </a:xfrm>
        </p:spPr>
        <p:txBody>
          <a:bodyPr>
            <a:noAutofit/>
          </a:bodyPr>
          <a:lstStyle>
            <a:lvl1pPr algn="l">
              <a:buNone/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286001"/>
            <a:ext cx="3149600" cy="38401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3"/>
          </p:nvPr>
        </p:nvSpPr>
        <p:spPr>
          <a:xfrm>
            <a:off x="4165600" y="685800"/>
            <a:ext cx="7518400" cy="541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07A78-8D50-428B-A009-C5834E26A8C6}" type="datetime1">
              <a:rPr lang="en-US" smtClean="0"/>
              <a:t>4/19/2018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508000" y="6410326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828800" y="304801"/>
            <a:ext cx="6096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057A446-9BC9-43AE-8342-D14CD2C567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3200" y="152400"/>
            <a:ext cx="11777133" cy="381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3200" y="609600"/>
            <a:ext cx="36576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03200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215900" y="527050"/>
            <a:ext cx="11777133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27200" y="228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854200" y="323850"/>
            <a:ext cx="5588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5029200"/>
            <a:ext cx="78232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609600"/>
            <a:ext cx="7823200" cy="4267200"/>
          </a:xfrm>
        </p:spPr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990600"/>
            <a:ext cx="32512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>
          <a:xfrm>
            <a:off x="7717367" y="6405564"/>
            <a:ext cx="405976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7282D-26B6-44D3-B7EC-7AE7D64B3852}" type="datetime1">
              <a:rPr lang="en-US" smtClean="0"/>
              <a:t>4/19/2018</a:t>
            </a:fld>
            <a:endParaRPr lang="en-US"/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168" y="6410326"/>
            <a:ext cx="477943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828800" y="309564"/>
            <a:ext cx="6096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19ED5-8942-4B81-BD67-FB5B28D591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6705600"/>
            <a:ext cx="12192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0"/>
            <a:ext cx="12192000" cy="1371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1988800" y="0"/>
            <a:ext cx="2032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98967" y="6388101"/>
            <a:ext cx="11777133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721601" y="6405564"/>
            <a:ext cx="4059767" cy="36512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13C77784-1A32-4EB5-A180-CA6B06A33B00}" type="datetime1">
              <a:rPr lang="en-US" smtClean="0"/>
              <a:t>4/19/2018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6400" y="6410326"/>
            <a:ext cx="4775200" cy="366713"/>
          </a:xfrm>
          <a:prstGeom prst="rect">
            <a:avLst/>
          </a:prstGeom>
        </p:spPr>
        <p:txBody>
          <a:bodyPr vert="horz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3200" y="155575"/>
            <a:ext cx="11777133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203200" y="1255713"/>
            <a:ext cx="11777133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89600" y="955675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816600" y="1050925"/>
            <a:ext cx="5588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5791200" y="1027114"/>
            <a:ext cx="6096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8F9F7B-CFD3-427C-AA27-636EAEBF98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79200" cy="758825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1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02167" y="1524000"/>
            <a:ext cx="113792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5124218" y="6172201"/>
            <a:ext cx="5256697" cy="3206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A8FF058-AD71-459A-A016-0CB261303DBC}" type="datetime4">
              <a:rPr lang="en-US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April 19, 2018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4218" y="6492875"/>
            <a:ext cx="5256697" cy="29862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8DF745-7D3F-47F4-83A3-874385CFAA69}" type="slidenum">
              <a:rPr lang="en-US" smtClean="0">
                <a:solidFill>
                  <a:srgbClr val="1F497D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1F497D"/>
              </a:solidFill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09601" y="6329849"/>
            <a:ext cx="597820" cy="446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35128" y="6380729"/>
            <a:ext cx="3443400" cy="39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notice-files/NOT-OD-16-082.html" TargetMode="External"/><Relationship Id="rId2" Type="http://schemas.openxmlformats.org/officeDocument/2006/relationships/hyperlink" Target="http://grants.nih.gov/grants/guide/notice-files/NOT-OD-14-129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://grants.nih.gov/grants/how-to-apply-application-guide/prepare-to-apply-and-register/registration/investigators-and-other-users/era-commons-user-registration.ht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/prepare-to-apply-and-register/understand-funding-opportunities.htm" TargetMode="External"/><Relationship Id="rId7" Type="http://schemas.openxmlformats.org/officeDocument/2006/relationships/image" Target="../media/image31.png"/><Relationship Id="rId2" Type="http://schemas.openxmlformats.org/officeDocument/2006/relationships/hyperlink" Target="https://grants.nih.gov/grants/Annotated_FOA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grants.nih.gov/grants/how-to-apply-application-guide/prepare-to-apply-and-register/type-of-application-submission.htm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hyperlink" Target="http://grants.nih.gov/grants/how-to-apply-application-guide/prepare-to-apply-and-register/choose-a-submission-option.htm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laura.roman@nih.gov" TargetMode="External"/><Relationship Id="rId2" Type="http://schemas.openxmlformats.org/officeDocument/2006/relationships/hyperlink" Target="mailto:cumminss@od.nih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rants.nih.gov/grants/how-to-apply-application-guide/prepare-to-apply-and-register/submission-options/assist.htm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rants.gov/web/grants/applicants/workspace-overview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www.grants.gov/web/grants/support/technical-support/recommended-softwar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/due-dates-and-submission-policies/submission-policies.htm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parent_announcements.htm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grants.nih.gov/policy/clinical-trials/specific-funding-opportunities.htm" TargetMode="Externa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rants.nih.gov/grants/guide/pa-files/PA-18-345.html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grants.nih.gov/grants/ElectronicReceipt/files/right_form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rants.nih.gov/grants/guide/notice-files/NOT-OD-17-062.html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.html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1.png"/><Relationship Id="rId4" Type="http://schemas.openxmlformats.org/officeDocument/2006/relationships/hyperlink" Target="https://grants.nih.gov/grants/how-to-apply-application-guide/resources/annotated-form-sets.htm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policy/clinical-trials.htm" TargetMode="External"/><Relationship Id="rId2" Type="http://schemas.openxmlformats.org/officeDocument/2006/relationships/hyperlink" Target="https://www.youtube.com/watch?v=9RxroDyjbbI&amp;feature=youtu.b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hyperlink" Target="https://grants.nih.gov/grants/ElectronicReceipt/files/right_forms.pdf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://grants.nih.gov/grants/how-to-apply-application-guide/format-and-write/format-attachments.htm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/format-and-write/page-limits.htm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grants.nih.gov/grants/how-to-apply-application-guide/format-and-write/rules-for-text-fields.htm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forms/data-tables.htm" TargetMode="External"/><Relationship Id="rId2" Type="http://schemas.openxmlformats.org/officeDocument/2006/relationships/hyperlink" Target="https://grants.nih.gov/grants/forms/biosketch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hyperlink" Target="https://grants.nih.gov/grants/forms/format-pages.htm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://grants.nih.gov/grants/how-to-apply-application-guide/format-and-write/format-attachments.htm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how-to-apply-application-guide/submission-process/submit-track-view/email_notifications.htm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grants.nih.gov/grants/how-to-apply-application-guide/submission-process/check-your-application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forms_page_limits.htm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s://grants.nih.gov/grants/how-to-apply-application-guide/submission-process/changed-corrected-application.htm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://public.uat.era.nih.gov/commons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grants.gov?subject=Grants.gov%20support%20email" TargetMode="External"/><Relationship Id="rId2" Type="http://schemas.openxmlformats.org/officeDocument/2006/relationships/hyperlink" Target="http://grants.nih.gov/support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grants.gov/help/help.jsp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how-to-apply-application-guide/resources/annotated-form-sets.htm" TargetMode="External"/><Relationship Id="rId7" Type="http://schemas.openxmlformats.org/officeDocument/2006/relationships/image" Target="../media/image122.png"/><Relationship Id="rId2" Type="http://schemas.openxmlformats.org/officeDocument/2006/relationships/hyperlink" Target="http://grants.nih.gov/grants/how-to-apply-application-guide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ra.nih.gov/era_training/assist.cfm" TargetMode="External"/><Relationship Id="rId5" Type="http://schemas.openxmlformats.org/officeDocument/2006/relationships/hyperlink" Target="http://era.nih.gov/erahelp/ASSIST/" TargetMode="External"/><Relationship Id="rId4" Type="http://schemas.openxmlformats.org/officeDocument/2006/relationships/hyperlink" Target="https://public.era.nih.gov/assis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hyperlink" Target="http://grants.nih.gov/grants/how-to-apply-application-guide/prepare-to-apply-and-register/key-systems-and-roles.htm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guide/listserv.htm" TargetMode="External"/><Relationship Id="rId7" Type="http://schemas.openxmlformats.org/officeDocument/2006/relationships/hyperlink" Target="https://grants.nih.gov/news/subscribe-and-follow/listservs_and_rss.htm" TargetMode="External"/><Relationship Id="rId2" Type="http://schemas.openxmlformats.org/officeDocument/2006/relationships/hyperlink" Target="https://list.nih.gov/cgi-bin/wa.exe?SUBED1=eRA-Information-L&amp;A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hyperlink" Target="https://list.nih.gov/cgi-bin/wa.exe?SUBED1=extramuralnexus&amp;A=1" TargetMode="External"/><Relationship Id="rId4" Type="http://schemas.openxmlformats.org/officeDocument/2006/relationships/hyperlink" Target="https://grants.nih.gov/grants/guide/WeeklyIndex.cfm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how-to-apply-application-guide/resources/annotated-form-sets.htm" TargetMode="External"/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how-to-apply-application-guide/prepare-to-apply-and-register/registration/org-representative-registration.htm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 descr="Alt=&quot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28602"/>
            <a:ext cx="8793162" cy="182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Rectangle 6" descr="NIH eRA Workshop:&#10;Grant Application Preparation &amp; Submission"/>
          <p:cNvSpPr>
            <a:spLocks noGrp="1" noChangeArrowheads="1"/>
          </p:cNvSpPr>
          <p:nvPr>
            <p:ph type="ctrTitle"/>
          </p:nvPr>
        </p:nvSpPr>
        <p:spPr>
          <a:xfrm>
            <a:off x="1828801" y="3200400"/>
            <a:ext cx="85344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dirty="0">
                <a:solidFill>
                  <a:srgbClr val="1F497D"/>
                </a:solidFill>
              </a:rPr>
              <a:t>NIH eRA Workshop:</a:t>
            </a:r>
            <a:r>
              <a:rPr lang="en-US" sz="3000" b="1" dirty="0">
                <a:solidFill>
                  <a:srgbClr val="1F497D"/>
                </a:solidFill>
              </a:rPr>
              <a:t/>
            </a:r>
            <a:br>
              <a:rPr lang="en-US" sz="3000" b="1" dirty="0">
                <a:solidFill>
                  <a:srgbClr val="1F497D"/>
                </a:solidFill>
              </a:rPr>
            </a:br>
            <a:r>
              <a:rPr lang="en-US" sz="3000" b="1" dirty="0">
                <a:solidFill>
                  <a:srgbClr val="C00000"/>
                </a:solidFill>
              </a:rPr>
              <a:t>Grant Application Preparation &amp; Submission</a:t>
            </a:r>
            <a:r>
              <a:rPr lang="en-US" sz="3000" dirty="0">
                <a:solidFill>
                  <a:srgbClr val="1F497D"/>
                </a:solidFill>
              </a:rPr>
              <a:t/>
            </a:r>
            <a:br>
              <a:rPr lang="en-US" sz="3000" dirty="0">
                <a:solidFill>
                  <a:srgbClr val="1F497D"/>
                </a:solidFill>
              </a:rPr>
            </a:br>
            <a:endParaRPr lang="en-US" sz="3000" dirty="0">
              <a:solidFill>
                <a:schemeClr val="tx2"/>
              </a:solidFill>
            </a:endParaRPr>
          </a:p>
        </p:txBody>
      </p:sp>
      <p:pic>
        <p:nvPicPr>
          <p:cNvPr id="8" name="Picture 7" descr="&quot;&quo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048" y="1947482"/>
            <a:ext cx="1193904" cy="1107855"/>
          </a:xfrm>
          <a:prstGeom prst="rect">
            <a:avLst/>
          </a:prstGeom>
        </p:spPr>
      </p:pic>
      <p:sp>
        <p:nvSpPr>
          <p:cNvPr id="12" name="Rectangle 4" descr="May 2018&#10;&#10;electronic Research Administration (eRA)&#10;OER, OD, National Institutes of Health "/>
          <p:cNvSpPr txBox="1">
            <a:spLocks noChangeArrowheads="1"/>
          </p:cNvSpPr>
          <p:nvPr/>
        </p:nvSpPr>
        <p:spPr bwMode="auto">
          <a:xfrm>
            <a:off x="2781300" y="4343400"/>
            <a:ext cx="6629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1600" b="1" kern="1200" cap="all" spc="2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None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0" cap="none" spc="0" dirty="0">
                <a:ea typeface="+mj-ea"/>
                <a:cs typeface="+mj-cs"/>
              </a:rPr>
              <a:t>May 2018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800" cap="none" spc="0" dirty="0">
              <a:ea typeface="+mj-ea"/>
              <a:cs typeface="+mj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0" cap="none" spc="0" dirty="0">
                <a:ea typeface="+mj-ea"/>
                <a:cs typeface="+mj-cs"/>
              </a:rPr>
              <a:t>electronic Research Administration (eRA)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0" cap="none" spc="0" dirty="0">
                <a:ea typeface="+mj-ea"/>
                <a:cs typeface="+mj-cs"/>
              </a:rPr>
              <a:t>OER, OD, National Institutes of Health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cap="none" spc="0" dirty="0">
              <a:ea typeface="+mj-ea"/>
              <a:cs typeface="+mj-cs"/>
            </a:endParaRPr>
          </a:p>
        </p:txBody>
      </p:sp>
      <p:pic>
        <p:nvPicPr>
          <p:cNvPr id="13" name="Picture 12" descr="A logo of the Office of Extramural Research at NIH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2"/>
            <a:ext cx="4380953" cy="812698"/>
          </a:xfrm>
          <a:prstGeom prst="rect">
            <a:avLst/>
          </a:prstGeom>
        </p:spPr>
      </p:pic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57" y="5594184"/>
            <a:ext cx="2323443" cy="11617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66362" y="6409423"/>
            <a:ext cx="1669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Washington, DC</a:t>
            </a:r>
          </a:p>
        </p:txBody>
      </p:sp>
    </p:spTree>
    <p:extLst>
      <p:ext uri="{BB962C8B-B14F-4D97-AF65-F5344CB8AC3E}">
        <p14:creationId xmlns:p14="http://schemas.microsoft.com/office/powerpoint/2010/main" val="150395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11551549" y="6380713"/>
            <a:ext cx="6096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Visibility of SAM Registration Status in ASSIST</a:t>
            </a:r>
          </a:p>
        </p:txBody>
      </p:sp>
      <p:pic>
        <p:nvPicPr>
          <p:cNvPr id="3" name="Picture 2" descr="Includes SAM Registration Expiration Date and button Cllick for SAM Registration Details button" title="Initiate Application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72" y="1198434"/>
            <a:ext cx="4442492" cy="51249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ounded Rectangular Callout 16" title="Initiate screen"/>
          <p:cNvSpPr/>
          <p:nvPr/>
        </p:nvSpPr>
        <p:spPr>
          <a:xfrm>
            <a:off x="914400" y="6405147"/>
            <a:ext cx="3200400" cy="392459"/>
          </a:xfrm>
          <a:prstGeom prst="wedgeRoundRectCallout">
            <a:avLst>
              <a:gd name="adj1" fmla="val -50227"/>
              <a:gd name="adj2" fmla="val 2527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Initiate Screen</a:t>
            </a:r>
          </a:p>
        </p:txBody>
      </p:sp>
      <p:pic>
        <p:nvPicPr>
          <p:cNvPr id="5" name="Picture 4" title="ASSIST Application Information scre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426" y="1230439"/>
            <a:ext cx="4335829" cy="51249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ounded Rectangular Callout 17" title="Application Information Screen"/>
          <p:cNvSpPr/>
          <p:nvPr/>
        </p:nvSpPr>
        <p:spPr>
          <a:xfrm>
            <a:off x="6838737" y="6405147"/>
            <a:ext cx="4507053" cy="392459"/>
          </a:xfrm>
          <a:prstGeom prst="wedgeRoundRectCallout">
            <a:avLst>
              <a:gd name="adj1" fmla="val -50227"/>
              <a:gd name="adj2" fmla="val 2527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Application Information Screen</a:t>
            </a:r>
          </a:p>
        </p:txBody>
      </p:sp>
      <p:sp>
        <p:nvSpPr>
          <p:cNvPr id="11" name="Oval 10" title="&quot;&quot;"/>
          <p:cNvSpPr/>
          <p:nvPr/>
        </p:nvSpPr>
        <p:spPr>
          <a:xfrm>
            <a:off x="1143918" y="5493893"/>
            <a:ext cx="3276600" cy="826741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 title="&quot;&quot;"/>
          <p:cNvSpPr/>
          <p:nvPr/>
        </p:nvSpPr>
        <p:spPr>
          <a:xfrm>
            <a:off x="7087515" y="5573993"/>
            <a:ext cx="3276600" cy="826741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hows DUNS, CAGE code, legal business name, point of contact and their email." title="SAM details pop-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2812626"/>
            <a:ext cx="5182049" cy="2627604"/>
          </a:xfrm>
          <a:prstGeom prst="rect">
            <a:avLst/>
          </a:prstGeom>
        </p:spPr>
      </p:pic>
      <p:cxnSp>
        <p:nvCxnSpPr>
          <p:cNvPr id="12" name="Straight Arrow Connector 11" title="&quot;&quot;"/>
          <p:cNvCxnSpPr/>
          <p:nvPr/>
        </p:nvCxnSpPr>
        <p:spPr>
          <a:xfrm flipV="1">
            <a:off x="3657600" y="5123389"/>
            <a:ext cx="351116" cy="450604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 title="&quot;&quot;"/>
          <p:cNvCxnSpPr/>
          <p:nvPr/>
        </p:nvCxnSpPr>
        <p:spPr>
          <a:xfrm flipH="1" flipV="1">
            <a:off x="7015141" y="5229508"/>
            <a:ext cx="381000" cy="529398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5-Point Star 14" title="&quot;&quot;"/>
          <p:cNvSpPr/>
          <p:nvPr/>
        </p:nvSpPr>
        <p:spPr>
          <a:xfrm>
            <a:off x="1219200" y="439609"/>
            <a:ext cx="457200" cy="45720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11582400" y="6416675"/>
            <a:ext cx="6096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79200" cy="609599"/>
          </a:xfrm>
        </p:spPr>
        <p:txBody>
          <a:bodyPr>
            <a:noAutofit/>
          </a:bodyPr>
          <a:lstStyle/>
          <a:p>
            <a:r>
              <a:rPr lang="en-US" sz="2400" dirty="0"/>
              <a:t>Visibility of SAM Registration Status in eRA Commons</a:t>
            </a:r>
          </a:p>
        </p:txBody>
      </p:sp>
      <p:pic>
        <p:nvPicPr>
          <p:cNvPr id="5" name="Picture 4" descr="SAM Registration Expiration date shown in left-most column of screen." title="eRA Commons Basic Institution Profile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53" y="1027112"/>
            <a:ext cx="10623117" cy="56784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Oval 5" title="&quot;&quot;"/>
          <p:cNvSpPr/>
          <p:nvPr/>
        </p:nvSpPr>
        <p:spPr>
          <a:xfrm>
            <a:off x="718207" y="5105400"/>
            <a:ext cx="1948793" cy="609600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 title="&quot;&quot;"/>
          <p:cNvSpPr/>
          <p:nvPr/>
        </p:nvSpPr>
        <p:spPr>
          <a:xfrm>
            <a:off x="1683272" y="1706219"/>
            <a:ext cx="1243468" cy="305410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 title="&quot;&quot;"/>
          <p:cNvSpPr/>
          <p:nvPr/>
        </p:nvSpPr>
        <p:spPr>
          <a:xfrm>
            <a:off x="718207" y="1994860"/>
            <a:ext cx="1243468" cy="305410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 title="&quot;&quot;"/>
          <p:cNvSpPr/>
          <p:nvPr/>
        </p:nvSpPr>
        <p:spPr>
          <a:xfrm>
            <a:off x="1924920" y="332567"/>
            <a:ext cx="457200" cy="45720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4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eRA Commons Registrations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Who needs an eRA Commons account?</a:t>
            </a:r>
          </a:p>
          <a:p>
            <a:pPr lvl="1"/>
            <a:r>
              <a:rPr lang="en-US" sz="2400" dirty="0"/>
              <a:t>At least one Signing Official (SO)</a:t>
            </a:r>
          </a:p>
          <a:p>
            <a:pPr lvl="1"/>
            <a:r>
              <a:rPr lang="en-US" sz="2400" dirty="0"/>
              <a:t>Project Director/Principal Investigator (PD/PI) and any multiple-PD/PIs </a:t>
            </a:r>
          </a:p>
          <a:p>
            <a:pPr lvl="1"/>
            <a:r>
              <a:rPr lang="en-US" sz="2400" dirty="0"/>
              <a:t>Component leads on a multi-project application </a:t>
            </a:r>
          </a:p>
          <a:p>
            <a:pPr lvl="1"/>
            <a:r>
              <a:rPr lang="en-US" sz="2400" dirty="0"/>
              <a:t>Sponsor on a fellowship application (</a:t>
            </a:r>
            <a:r>
              <a:rPr lang="en-US" sz="2400" dirty="0">
                <a:hlinkClick r:id="rId2"/>
              </a:rPr>
              <a:t>NOT-OD-14-129</a:t>
            </a:r>
            <a:r>
              <a:rPr lang="en-US" sz="2400" dirty="0"/>
              <a:t> – August 2014)</a:t>
            </a:r>
          </a:p>
          <a:p>
            <a:pPr lvl="1"/>
            <a:r>
              <a:rPr lang="en-US" sz="2400" dirty="0"/>
              <a:t>Candidates for diversity and re-entry supplements</a:t>
            </a:r>
          </a:p>
          <a:p>
            <a:pPr lvl="1"/>
            <a:r>
              <a:rPr lang="en-US" sz="2400" dirty="0"/>
              <a:t>Primary mentor identified on individual mentored career development applications (</a:t>
            </a:r>
            <a:r>
              <a:rPr lang="en-US" sz="2400" dirty="0">
                <a:hlinkClick r:id="rId3"/>
              </a:rPr>
              <a:t>NOT-OD-16-082</a:t>
            </a:r>
            <a:r>
              <a:rPr lang="en-US" sz="2400" dirty="0"/>
              <a:t> – March 2016)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Anyone doing data entry in ASSIST</a:t>
            </a:r>
          </a:p>
          <a:p>
            <a:pPr lvl="1"/>
            <a:r>
              <a:rPr lang="en-US" sz="2400" dirty="0"/>
              <a:t>If awarded, additional individuals may need accounts for reporting purposes</a:t>
            </a:r>
            <a:r>
              <a:rPr lang="en-US" sz="2500" dirty="0"/>
              <a:t/>
            </a:r>
            <a:br>
              <a:rPr lang="en-US" sz="2500" dirty="0"/>
            </a:br>
            <a:r>
              <a:rPr lang="en-US" sz="2500" dirty="0"/>
              <a:t/>
            </a:r>
            <a:br>
              <a:rPr lang="en-US" sz="2500" dirty="0"/>
            </a:b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300567" y="6369447"/>
            <a:ext cx="11582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 tooltip="Individual eRA Commons Registrations"/>
              </a:rPr>
              <a:t>http://grants.nih.gov/grants/how-to-apply-application-guide/prepare-to-apply-and-register/registration/investigators-and-other-users/era-commons-user-registration.htm</a:t>
            </a:r>
            <a:r>
              <a:rPr lang="en-US" sz="1200" dirty="0"/>
              <a:t> </a:t>
            </a: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896" y="228601"/>
            <a:ext cx="1270000" cy="111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6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 -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87375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Log in to accounts prior to deadline to ensure you have access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Designate more than one Signing Official (and AOR)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Check for existing eRA Commons account before creating a new one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Ask the person if they already have an account, or search within the Commons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If a user already has an account with a different organization, you should </a:t>
            </a:r>
            <a:r>
              <a:rPr lang="en-US" i="1" dirty="0"/>
              <a:t>affiliate</a:t>
            </a:r>
            <a:r>
              <a:rPr lang="en-US" dirty="0"/>
              <a:t> the existing account with the user’s new organization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Do not mix PI and SO roles on same account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If a person serves both roles (e.g., small business), they must have two accounts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PIs should update their eRA Commons profile prior to submitting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E.g., info used to determine Early Stage Investigator (ESI) eligibility</a:t>
            </a:r>
          </a:p>
          <a:p>
            <a:endParaRPr lang="en-US" dirty="0"/>
          </a:p>
        </p:txBody>
      </p:sp>
      <p:pic>
        <p:nvPicPr>
          <p:cNvPr id="6" name="Picture 2" title="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24303"/>
            <a:ext cx="3438525" cy="56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1524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Funding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7522464" cy="4873752"/>
          </a:xfrm>
        </p:spPr>
        <p:txBody>
          <a:bodyPr/>
          <a:lstStyle/>
          <a:p>
            <a:r>
              <a:rPr lang="en-US" dirty="0"/>
              <a:t>Funding Opportunity Announcement (FOA)</a:t>
            </a:r>
          </a:p>
          <a:p>
            <a:pPr lvl="1"/>
            <a:r>
              <a:rPr lang="en-US" dirty="0"/>
              <a:t>A publicly available document by which a Federal Agency makes known its intentions to award discretionary grants or cooperative agreements, usually as a result of competition for funds.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sz="1200" dirty="0"/>
          </a:p>
          <a:p>
            <a:r>
              <a:rPr lang="en-US" dirty="0"/>
              <a:t>Take a tour of an Annotated FOA</a:t>
            </a:r>
          </a:p>
          <a:p>
            <a:pPr lvl="1"/>
            <a:r>
              <a:rPr lang="en-US" dirty="0">
                <a:hlinkClick r:id="rId2" tooltip="Annotated FOA"/>
              </a:rPr>
              <a:t>https://grants.nih.gov/grants/Annotated_FOA.pdf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839" y="6393628"/>
            <a:ext cx="11761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3" tooltip="Understanding Funding Opportunities"/>
              </a:rPr>
              <a:t>https://grants.nih.gov/grants/how-to-apply-application-guide/prepare-to-apply-and-register/understand-funding-opportunities.htm</a:t>
            </a:r>
            <a:r>
              <a:rPr lang="en-US" sz="1600" dirty="0"/>
              <a:t> </a:t>
            </a:r>
          </a:p>
        </p:txBody>
      </p:sp>
      <p:pic>
        <p:nvPicPr>
          <p:cNvPr id="8" name="Picture 7" title="&quot;&quot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9296" y="2088770"/>
            <a:ext cx="3352800" cy="41157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1800" y="228601"/>
            <a:ext cx="1360592" cy="1648796"/>
          </a:xfrm>
          <a:prstGeom prst="rect">
            <a:avLst/>
          </a:prstGeom>
          <a:ln>
            <a:solidFill>
              <a:srgbClr val="0070C0"/>
            </a:solidFill>
          </a:ln>
        </p:spPr>
      </p:pic>
      <p:grpSp>
        <p:nvGrpSpPr>
          <p:cNvPr id="11" name="Group 10" title="Let's take a quick peek at the understand funding opportunities link"/>
          <p:cNvGrpSpPr/>
          <p:nvPr/>
        </p:nvGrpSpPr>
        <p:grpSpPr>
          <a:xfrm>
            <a:off x="1676400" y="4922363"/>
            <a:ext cx="2547344" cy="1809819"/>
            <a:chOff x="1676400" y="4922363"/>
            <a:chExt cx="2547344" cy="1809819"/>
          </a:xfrm>
        </p:grpSpPr>
        <p:pic>
          <p:nvPicPr>
            <p:cNvPr id="5" name="Picture 4" title="&quot;&quo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5461986"/>
              <a:ext cx="952647" cy="1270196"/>
            </a:xfrm>
            <a:prstGeom prst="rect">
              <a:avLst/>
            </a:prstGeom>
          </p:spPr>
        </p:pic>
        <p:pic>
          <p:nvPicPr>
            <p:cNvPr id="9" name="Picture 8" title="&quot;&quot;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054" y="4922363"/>
              <a:ext cx="2003690" cy="1376707"/>
            </a:xfrm>
            <a:prstGeom prst="rect">
              <a:avLst/>
            </a:prstGeom>
          </p:spPr>
        </p:pic>
        <p:sp>
          <p:nvSpPr>
            <p:cNvPr id="10" name="TextBox 9" title="&quot;&quot;"/>
            <p:cNvSpPr txBox="1"/>
            <p:nvPr/>
          </p:nvSpPr>
          <p:spPr>
            <a:xfrm>
              <a:off x="2438400" y="5130225"/>
              <a:ext cx="167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 Narrow" panose="020B0606020202030204" pitchFamily="34" charset="0"/>
                </a:rPr>
                <a:t>Let’s take a quick peek at this link.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329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Type of Application</a:t>
            </a:r>
          </a:p>
        </p:txBody>
      </p:sp>
      <p:graphicFrame>
        <p:nvGraphicFramePr>
          <p:cNvPr id="5" name="Table 4" title="table of types of submission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630827"/>
              </p:ext>
            </p:extLst>
          </p:nvPr>
        </p:nvGraphicFramePr>
        <p:xfrm>
          <a:off x="384238" y="1608015"/>
          <a:ext cx="11379200" cy="4220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31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660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3992">
                <a:tc>
                  <a:txBody>
                    <a:bodyPr/>
                    <a:lstStyle/>
                    <a:p>
                      <a:r>
                        <a:rPr lang="en-US" dirty="0"/>
                        <a:t>Number</a:t>
                      </a:r>
                      <a:r>
                        <a:rPr lang="en-US" baseline="0" dirty="0"/>
                        <a:t>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Stage/Description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4735">
                <a:tc>
                  <a:txBody>
                    <a:bodyPr/>
                    <a:lstStyle/>
                    <a:p>
                      <a:r>
                        <a:rPr lang="en-US" sz="2000" dirty="0"/>
                        <a:t>Type 1*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New - </a:t>
                      </a:r>
                      <a:r>
                        <a:rPr lang="en-US" sz="2000" dirty="0">
                          <a:effectLst/>
                        </a:rPr>
                        <a:t>Request for support of a project that has not yet been funded. 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r>
                        <a:rPr lang="en-US" sz="2000" dirty="0"/>
                        <a:t>Type 2*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Renewal - </a:t>
                      </a:r>
                      <a:r>
                        <a:rPr lang="en-US" sz="2000" dirty="0">
                          <a:effectLst/>
                        </a:rPr>
                        <a:t>Request for additional funding for a period subsequent to that provided by a current award.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r>
                        <a:rPr lang="en-US" sz="2000" dirty="0"/>
                        <a:t>Type 3*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Competitive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dirty="0"/>
                        <a:t>Revision* – Request for</a:t>
                      </a:r>
                      <a:r>
                        <a:rPr lang="en-US" sz="2000" baseline="0" dirty="0"/>
                        <a:t> additional funds to expand the scope of a current award.</a:t>
                      </a:r>
                    </a:p>
                    <a:p>
                      <a:endParaRPr lang="en-US" sz="1000" baseline="0" dirty="0"/>
                    </a:p>
                    <a:p>
                      <a:r>
                        <a:rPr lang="en-US" sz="2000" baseline="0" dirty="0"/>
                        <a:t>Administrative Supplement – Request for additional funds to cover unforeseen, increased costs to carry out current award.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000" dirty="0"/>
                        <a:t>Type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Change of Organization</a:t>
                      </a:r>
                      <a:r>
                        <a:rPr lang="en-US" sz="2000" baseline="0" dirty="0"/>
                        <a:t> Status (Successor-in-Interest)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r>
                        <a:rPr lang="en-US" sz="2000" dirty="0"/>
                        <a:t>Type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Change of Grantee or Training Institution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0243" y="5968055"/>
            <a:ext cx="11789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Resubmission - An unfunded application that has been modified following initial review and resubmitted for new consideration.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84238" y="6400801"/>
            <a:ext cx="115029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2" tooltip="Types of Applications"/>
              </a:rPr>
              <a:t>http://grants.nih.gov/grants/how-to-apply-application-guide/prepare-to-apply-and-register/type-of-application-submission.htm</a:t>
            </a:r>
            <a:r>
              <a:rPr lang="en-US" sz="1600" dirty="0"/>
              <a:t> </a:t>
            </a:r>
          </a:p>
        </p:txBody>
      </p:sp>
      <p:pic>
        <p:nvPicPr>
          <p:cNvPr id="3" name="Picture 2" title="&quot;&quot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1" y="228601"/>
            <a:ext cx="1223682" cy="164623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25497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Why is knowing the type of application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510235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Potential impact on…</a:t>
            </a:r>
          </a:p>
          <a:p>
            <a:r>
              <a:rPr lang="en-US" sz="2400" dirty="0"/>
              <a:t>Due dates</a:t>
            </a:r>
          </a:p>
          <a:p>
            <a:pPr lvl="1"/>
            <a:r>
              <a:rPr lang="en-US" sz="2000" dirty="0"/>
              <a:t>E.g., If submitting to an R01 opportunity with standard due dates, “New” applications have a different due date than “Resubmission”, “Renewal” or “Revision” applications.</a:t>
            </a:r>
          </a:p>
          <a:p>
            <a:r>
              <a:rPr lang="en-US" sz="2400" dirty="0"/>
              <a:t>Ability to submit to a specific announcement</a:t>
            </a:r>
            <a:br>
              <a:rPr lang="en-US" sz="2400" dirty="0"/>
            </a:br>
            <a:endParaRPr lang="en-US" sz="16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1800" dirty="0"/>
          </a:p>
          <a:p>
            <a:r>
              <a:rPr lang="en-US" sz="2400" dirty="0"/>
              <a:t>Application validations</a:t>
            </a:r>
          </a:p>
          <a:p>
            <a:pPr lvl="1"/>
            <a:r>
              <a:rPr lang="en-US" sz="2000" dirty="0"/>
              <a:t>We enforce different rules based your selection in the “Type of Application” field (#8) of the SF424 (R&amp;R) form.</a:t>
            </a:r>
          </a:p>
          <a:p>
            <a:endParaRPr lang="en-US" dirty="0"/>
          </a:p>
        </p:txBody>
      </p:sp>
      <p:pic>
        <p:nvPicPr>
          <p:cNvPr id="5" name="Picture 4" descr="Examples of application types are: New, Renewal, Resubmission and Revision" title="FOA text - Application Types Allowed sect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576118"/>
            <a:ext cx="8079227" cy="168168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Oval 6" title="&quot;&quot;"/>
          <p:cNvSpPr>
            <a:spLocks noChangeArrowheads="1"/>
          </p:cNvSpPr>
          <p:nvPr/>
        </p:nvSpPr>
        <p:spPr bwMode="auto">
          <a:xfrm>
            <a:off x="3657600" y="4343400"/>
            <a:ext cx="9906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C3300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5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Submission Options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3400" y="6378553"/>
            <a:ext cx="11213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2" tooltip="choose a submission option page"/>
              </a:rPr>
              <a:t>http://grants.nih.gov/grants/how-to-apply-application-guide/prepare-to-apply-and-register/choose-a-submission-option.htm</a:t>
            </a:r>
            <a:r>
              <a:rPr lang="en-US" sz="1600" dirty="0"/>
              <a:t> </a:t>
            </a:r>
          </a:p>
        </p:txBody>
      </p:sp>
      <p:grpSp>
        <p:nvGrpSpPr>
          <p:cNvPr id="6" name="Group 5" descr="shows applications starting from ASSIST, system-to-system solutions or Workspace and flowing through Grants.gov to NIH." title="diagram"/>
          <p:cNvGrpSpPr/>
          <p:nvPr/>
        </p:nvGrpSpPr>
        <p:grpSpPr>
          <a:xfrm>
            <a:off x="3124200" y="1920807"/>
            <a:ext cx="6308221" cy="4302109"/>
            <a:chOff x="3048000" y="1768669"/>
            <a:chExt cx="6308221" cy="4302109"/>
          </a:xfrm>
        </p:grpSpPr>
        <p:grpSp>
          <p:nvGrpSpPr>
            <p:cNvPr id="8" name="Group 7" title="&quot;&quot;"/>
            <p:cNvGrpSpPr/>
            <p:nvPr/>
          </p:nvGrpSpPr>
          <p:grpSpPr>
            <a:xfrm>
              <a:off x="3962400" y="4877105"/>
              <a:ext cx="4368755" cy="1193673"/>
              <a:chOff x="2553724" y="4639937"/>
              <a:chExt cx="4368755" cy="1193673"/>
            </a:xfrm>
          </p:grpSpPr>
          <p:sp>
            <p:nvSpPr>
              <p:cNvPr id="40" name="Rounded Rectangle 39"/>
              <p:cNvSpPr/>
              <p:nvPr/>
            </p:nvSpPr>
            <p:spPr>
              <a:xfrm>
                <a:off x="2553724" y="4693303"/>
                <a:ext cx="4368755" cy="1086942"/>
              </a:xfrm>
              <a:prstGeom prst="roundRect">
                <a:avLst/>
              </a:prstGeom>
              <a:solidFill>
                <a:srgbClr val="D9E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40" descr="data_center_400_clr_7637.png" title="&quot;&quot;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508865" y="4639937"/>
                <a:ext cx="1981200" cy="1193673"/>
              </a:xfrm>
              <a:prstGeom prst="rect">
                <a:avLst/>
              </a:prstGeom>
            </p:spPr>
          </p:pic>
          <p:pic>
            <p:nvPicPr>
              <p:cNvPr id="42" name="Picture 41" descr="Division of Communication &amp; Outreach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8753" y="4913325"/>
                <a:ext cx="1099725" cy="6468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Right Arrow 8" title="&quot;&quot;"/>
            <p:cNvSpPr/>
            <p:nvPr/>
          </p:nvSpPr>
          <p:spPr>
            <a:xfrm rot="5400000">
              <a:off x="5702857" y="4584448"/>
              <a:ext cx="862486" cy="3810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 title="&quot;&quot;"/>
            <p:cNvGrpSpPr/>
            <p:nvPr/>
          </p:nvGrpSpPr>
          <p:grpSpPr>
            <a:xfrm>
              <a:off x="3962400" y="3581705"/>
              <a:ext cx="4368755" cy="1193673"/>
              <a:chOff x="2641645" y="3187873"/>
              <a:chExt cx="4368755" cy="1193673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2641645" y="3187873"/>
                <a:ext cx="4368755" cy="1086942"/>
              </a:xfrm>
              <a:prstGeom prst="roundRect">
                <a:avLst/>
              </a:prstGeom>
              <a:solidFill>
                <a:srgbClr val="D9E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37" title="&quot;&quot;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15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95205" y="3187873"/>
                <a:ext cx="1981200" cy="1193673"/>
              </a:xfrm>
              <a:prstGeom prst="rect">
                <a:avLst/>
              </a:prstGeom>
            </p:spPr>
          </p:pic>
          <p:pic>
            <p:nvPicPr>
              <p:cNvPr id="39" name="Picture 38" title="&quot;&quot;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18093" y="3399004"/>
                <a:ext cx="2041070" cy="685800"/>
              </a:xfrm>
              <a:prstGeom prst="rect">
                <a:avLst/>
              </a:prstGeom>
            </p:spPr>
          </p:pic>
        </p:grpSp>
        <p:sp>
          <p:nvSpPr>
            <p:cNvPr id="11" name="Right Arrow 10" title="&quot;&quot;"/>
            <p:cNvSpPr/>
            <p:nvPr/>
          </p:nvSpPr>
          <p:spPr>
            <a:xfrm rot="5400000">
              <a:off x="5888922" y="3375352"/>
              <a:ext cx="562315" cy="3810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ight Arrow 11" title="&quot;&quot;"/>
            <p:cNvSpPr/>
            <p:nvPr/>
          </p:nvSpPr>
          <p:spPr>
            <a:xfrm rot="5400000">
              <a:off x="7654055" y="3380277"/>
              <a:ext cx="562315" cy="3810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187684" y="1793583"/>
              <a:ext cx="1872508" cy="1613629"/>
            </a:xfrm>
            <a:prstGeom prst="roundRect">
              <a:avLst/>
            </a:prstGeom>
            <a:solidFill>
              <a:srgbClr val="D9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ight Arrow 13" title="&quot;&quot;"/>
            <p:cNvSpPr/>
            <p:nvPr/>
          </p:nvSpPr>
          <p:spPr>
            <a:xfrm rot="5400000">
              <a:off x="4174781" y="3333780"/>
              <a:ext cx="646079" cy="3810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048000" y="1768669"/>
              <a:ext cx="1872508" cy="1613629"/>
            </a:xfrm>
            <a:prstGeom prst="roundRect">
              <a:avLst/>
            </a:prstGeom>
            <a:solidFill>
              <a:srgbClr val="D9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96594" y="2968298"/>
              <a:ext cx="7889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</a:rPr>
                <a:t>ASSIST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pic>
          <p:nvPicPr>
            <p:cNvPr id="18" name="Picture 17" descr="laptop_custom_screen_11466.png" title="&quot;&quot;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21447" y="1936321"/>
              <a:ext cx="1881235" cy="1328152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3243363" y="1865656"/>
              <a:ext cx="1447483" cy="1297484"/>
              <a:chOff x="607264" y="2166902"/>
              <a:chExt cx="1447483" cy="1297484"/>
            </a:xfrm>
          </p:grpSpPr>
          <p:pic>
            <p:nvPicPr>
              <p:cNvPr id="35" name="Picture 34" descr="computer_monitor_blue_screen_400_clr_3985.png" title="&quot;&quot;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07264" y="2166902"/>
                <a:ext cx="1447483" cy="1297484"/>
              </a:xfrm>
              <a:prstGeom prst="rect">
                <a:avLst/>
              </a:prstGeom>
            </p:spPr>
          </p:pic>
          <p:pic>
            <p:nvPicPr>
              <p:cNvPr id="36" name="Picture 2" title="Monitor with ASSIST screen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9540" y="2240816"/>
                <a:ext cx="1073770" cy="750736"/>
              </a:xfrm>
              <a:prstGeom prst="rect">
                <a:avLst/>
              </a:prstGeom>
              <a:noFill/>
              <a:ln w="9525">
                <a:solidFill>
                  <a:srgbClr val="00206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5368255" y="2975408"/>
              <a:ext cx="16257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</a:rPr>
                <a:t>System-to-System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421515" y="1816286"/>
              <a:ext cx="1872508" cy="1613629"/>
            </a:xfrm>
            <a:prstGeom prst="roundRect">
              <a:avLst/>
            </a:prstGeom>
            <a:solidFill>
              <a:srgbClr val="D9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826213" y="3012104"/>
              <a:ext cx="10774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2060"/>
                  </a:solidFill>
                </a:rPr>
                <a:t>Workspace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7446636" y="1870929"/>
              <a:ext cx="1909585" cy="1312840"/>
              <a:chOff x="4862483" y="2175424"/>
              <a:chExt cx="1909585" cy="1312840"/>
            </a:xfrm>
          </p:grpSpPr>
          <p:pic>
            <p:nvPicPr>
              <p:cNvPr id="29" name="Picture 28" title="&quot;&quot;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2483" y="2175424"/>
                <a:ext cx="1909585" cy="1312840"/>
              </a:xfrm>
              <a:prstGeom prst="rect">
                <a:avLst/>
              </a:prstGeom>
            </p:spPr>
          </p:pic>
          <p:pic>
            <p:nvPicPr>
              <p:cNvPr id="30" name="Picture 29" title="workspace screenshot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80797" y="2259573"/>
                <a:ext cx="1017744" cy="571648"/>
              </a:xfrm>
              <a:prstGeom prst="rect">
                <a:avLst/>
              </a:prstGeom>
            </p:spPr>
          </p:pic>
        </p:grpSp>
      </p:grp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47753" y="227082"/>
            <a:ext cx="1158162" cy="1538088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82606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Your Application will be…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825752" y="1524000"/>
            <a:ext cx="8503920" cy="457504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Subject to the same registration requirements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Completed with the same data items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Routed through Grants.gov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Validated against the same NIH business rules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Assembled in a consistent format for review consideration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Tracked in eRA Commons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401" y="4572000"/>
            <a:ext cx="881683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sz="3300" b="1" dirty="0">
                <a:solidFill>
                  <a:srgbClr val="9BBB59">
                    <a:shade val="75000"/>
                  </a:srgbClr>
                </a:solidFill>
                <a:latin typeface="Georgia"/>
              </a:rPr>
              <a:t>…regardless of submission option used.</a:t>
            </a:r>
          </a:p>
        </p:txBody>
      </p:sp>
      <p:grpSp>
        <p:nvGrpSpPr>
          <p:cNvPr id="11" name="Group 10" title="&quot;&quot;"/>
          <p:cNvGrpSpPr/>
          <p:nvPr/>
        </p:nvGrpSpPr>
        <p:grpSpPr>
          <a:xfrm>
            <a:off x="4200526" y="5257800"/>
            <a:ext cx="3800475" cy="1562100"/>
            <a:chOff x="4200526" y="5257800"/>
            <a:chExt cx="3800475" cy="1562100"/>
          </a:xfrm>
        </p:grpSpPr>
        <p:pic>
          <p:nvPicPr>
            <p:cNvPr id="7" name="Picture 6" title="scale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0526" y="5867400"/>
              <a:ext cx="3800475" cy="952500"/>
            </a:xfrm>
            <a:prstGeom prst="rect">
              <a:avLst/>
            </a:prstGeom>
          </p:spPr>
        </p:pic>
        <p:pic>
          <p:nvPicPr>
            <p:cNvPr id="12" name="Picture 11" title="&quot;&quo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725" y="5302404"/>
              <a:ext cx="1420876" cy="911158"/>
            </a:xfrm>
            <a:prstGeom prst="rect">
              <a:avLst/>
            </a:prstGeom>
          </p:spPr>
        </p:pic>
        <p:pic>
          <p:nvPicPr>
            <p:cNvPr id="17" name="Picture 16" descr="laptop_custom_screen_11466.png" title="&quot;&quot;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8379" y="5410200"/>
              <a:ext cx="1257526" cy="887813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5547277" y="5257800"/>
              <a:ext cx="1134301" cy="955762"/>
              <a:chOff x="3442461" y="7384877"/>
              <a:chExt cx="2210133" cy="1911523"/>
            </a:xfrm>
          </p:grpSpPr>
          <p:pic>
            <p:nvPicPr>
              <p:cNvPr id="21" name="Picture 20" descr="computer_monitor_blue_screen_400_clr_3985.png" title="&quot;&quot;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442461" y="7384877"/>
                <a:ext cx="2210133" cy="1911523"/>
              </a:xfrm>
              <a:prstGeom prst="rect">
                <a:avLst/>
              </a:prstGeom>
            </p:spPr>
          </p:pic>
          <p:pic>
            <p:nvPicPr>
              <p:cNvPr id="22" name="Picture 2" title="Monitor with ASSIST screen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3506" y="7529143"/>
                <a:ext cx="1630494" cy="1154127"/>
              </a:xfrm>
              <a:prstGeom prst="rect">
                <a:avLst/>
              </a:prstGeom>
              <a:noFill/>
              <a:ln w="9525">
                <a:solidFill>
                  <a:srgbClr val="00206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8" name="Picture 17" title="workspace screenshot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59523" y="5363287"/>
              <a:ext cx="738557" cy="414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055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Submission Options are NIH Applicants Using?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52400" y="1447800"/>
            <a:ext cx="5991674" cy="670438"/>
          </a:xfrm>
        </p:spPr>
        <p:txBody>
          <a:bodyPr/>
          <a:lstStyle/>
          <a:p>
            <a:pPr algn="ctr"/>
            <a:r>
              <a:rPr lang="en-US" sz="2000" dirty="0"/>
              <a:t>Monthly Submission Method Percentages </a:t>
            </a:r>
            <a:br>
              <a:rPr lang="en-US" sz="2000" dirty="0"/>
            </a:br>
            <a:r>
              <a:rPr lang="en-US" sz="2000" dirty="0"/>
              <a:t>March 2017-February 2018</a:t>
            </a:r>
          </a:p>
        </p:txBody>
      </p:sp>
      <p:graphicFrame>
        <p:nvGraphicFramePr>
          <p:cNvPr id="9" name="Chart 8" descr="S2S is typically at or above 50%, with drops in April, September, and January (small business and multi-project application due dates impact options used). &#10;&#10;Downloadable forms no longer an option. Graph shows usage dropping steadly from Sept. 2017 where it was at 19% throughh to Feb. 2018 when it hit 0%. " title="Monthly Submission Method Percentages "/>
          <p:cNvGraphicFramePr>
            <a:graphicFrameLocks/>
          </p:cNvGraphicFramePr>
          <p:nvPr>
            <p:extLst/>
          </p:nvPr>
        </p:nvGraphicFramePr>
        <p:xfrm>
          <a:off x="252494" y="2292686"/>
          <a:ext cx="5839273" cy="4038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sz="2000" dirty="0"/>
              <a:t>Total Submission Method Percentages </a:t>
            </a:r>
            <a:br>
              <a:rPr lang="en-US" sz="2000" dirty="0"/>
            </a:br>
            <a:r>
              <a:rPr lang="en-US" sz="2000" dirty="0"/>
              <a:t>March 2017-February 2018</a:t>
            </a:r>
          </a:p>
        </p:txBody>
      </p:sp>
      <p:graphicFrame>
        <p:nvGraphicFramePr>
          <p:cNvPr id="10" name="Chart 9" descr="ASSIST = 35%&#10;S2S = 56%&#10;Downloadable forms = 8%&#10;Workspace = 2%" title="total Submission Method Percentages - March 2017-Feb. 2018"/>
          <p:cNvGraphicFramePr>
            <a:graphicFrameLocks/>
          </p:cNvGraphicFramePr>
          <p:nvPr>
            <p:extLst/>
          </p:nvPr>
        </p:nvGraphicFramePr>
        <p:xfrm>
          <a:off x="5950391" y="2318085"/>
          <a:ext cx="5827082" cy="4038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 descr="ASSIST = 37%&#10;S2S = 49%&#10;Downloadable forms = 11%&#10;Workspace = 3%" title="total Submission Method Percentages - "/>
          <p:cNvGraphicFramePr>
            <a:graphicFrameLocks/>
          </p:cNvGraphicFramePr>
          <p:nvPr>
            <p:extLst/>
          </p:nvPr>
        </p:nvGraphicFramePr>
        <p:xfrm>
          <a:off x="6388441" y="2578485"/>
          <a:ext cx="5389032" cy="3803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0960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Workshop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Sheri Cummins</a:t>
            </a:r>
          </a:p>
          <a:p>
            <a:pPr lvl="1"/>
            <a:r>
              <a:rPr lang="en-US" sz="1900" dirty="0"/>
              <a:t>Office of Extramural Research (OER) Communications &amp; Outreach </a:t>
            </a:r>
            <a:br>
              <a:rPr lang="en-US" sz="1900" dirty="0"/>
            </a:br>
            <a:r>
              <a:rPr lang="en-US" sz="1900" dirty="0"/>
              <a:t>Chief, Grants Information</a:t>
            </a:r>
          </a:p>
          <a:p>
            <a:pPr lvl="1"/>
            <a:r>
              <a:rPr lang="en-US" sz="1900" dirty="0">
                <a:hlinkClick r:id="rId2"/>
              </a:rPr>
              <a:t>cumminss@od.nih.gov</a:t>
            </a:r>
            <a:r>
              <a:rPr lang="en-US" sz="1900" dirty="0"/>
              <a:t>  </a:t>
            </a:r>
            <a:br>
              <a:rPr lang="en-US" sz="1900" dirty="0"/>
            </a:br>
            <a:endParaRPr lang="en-US" sz="1900" dirty="0"/>
          </a:p>
          <a:p>
            <a:r>
              <a:rPr lang="en-US" sz="2400" dirty="0"/>
              <a:t>Laurie Roman</a:t>
            </a:r>
          </a:p>
          <a:p>
            <a:pPr lvl="1"/>
            <a:r>
              <a:rPr lang="en-US" sz="1900" dirty="0"/>
              <a:t>Electronic Research Administration (eRA)</a:t>
            </a:r>
            <a:br>
              <a:rPr lang="en-US" sz="1900" dirty="0"/>
            </a:br>
            <a:r>
              <a:rPr lang="en-US" sz="1900" dirty="0"/>
              <a:t>Customer Relationship Manager</a:t>
            </a:r>
          </a:p>
          <a:p>
            <a:pPr lvl="1"/>
            <a:r>
              <a:rPr lang="en-US" sz="1900" dirty="0">
                <a:hlinkClick r:id="rId3"/>
              </a:rPr>
              <a:t>laura.roman@nih.gov</a:t>
            </a:r>
            <a:r>
              <a:rPr lang="en-US" sz="1900" dirty="0"/>
              <a:t> </a:t>
            </a:r>
          </a:p>
          <a:p>
            <a:pPr lvl="1"/>
            <a:endParaRPr lang="en-US" sz="1900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506333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7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371600"/>
            <a:ext cx="11338560" cy="4953000"/>
          </a:xfrm>
        </p:spPr>
        <p:txBody>
          <a:bodyPr/>
          <a:lstStyle/>
          <a:p>
            <a:r>
              <a:rPr lang="en-US" dirty="0"/>
              <a:t>Managed by NIH</a:t>
            </a:r>
          </a:p>
          <a:p>
            <a:r>
              <a:rPr lang="en-US" dirty="0"/>
              <a:t>Features</a:t>
            </a:r>
          </a:p>
          <a:p>
            <a:pPr lvl="1"/>
            <a:r>
              <a:rPr lang="en-US" dirty="0"/>
              <a:t>Multi-user access</a:t>
            </a:r>
          </a:p>
          <a:p>
            <a:pPr lvl="1"/>
            <a:r>
              <a:rPr lang="en-US" dirty="0"/>
              <a:t>Leverages eRA Commons accounts</a:t>
            </a:r>
          </a:p>
          <a:p>
            <a:pPr lvl="1"/>
            <a:r>
              <a:rPr lang="en-US" dirty="0"/>
              <a:t>Pre-population from eRA Commons profiles </a:t>
            </a:r>
          </a:p>
          <a:p>
            <a:pPr lvl="1"/>
            <a:r>
              <a:rPr lang="en-US" dirty="0"/>
              <a:t>Pre-submission validations</a:t>
            </a:r>
          </a:p>
          <a:p>
            <a:pPr lvl="1"/>
            <a:r>
              <a:rPr lang="en-US" dirty="0"/>
              <a:t>Pre-submission preview in agency format</a:t>
            </a:r>
          </a:p>
          <a:p>
            <a:pPr lvl="1"/>
            <a:r>
              <a:rPr lang="en-US" dirty="0"/>
              <a:t>Track application status in a single system</a:t>
            </a:r>
          </a:p>
          <a:p>
            <a:pPr lvl="1"/>
            <a:r>
              <a:rPr lang="en-US" dirty="0"/>
              <a:t>Copy data to different application package</a:t>
            </a:r>
          </a:p>
          <a:p>
            <a:pPr lvl="1"/>
            <a:r>
              <a:rPr lang="en-US" dirty="0"/>
              <a:t>Supports all NIH competing applications</a:t>
            </a:r>
          </a:p>
          <a:p>
            <a:pPr lvl="1"/>
            <a:r>
              <a:rPr lang="en-US" dirty="0"/>
              <a:t>Pull study information from ClinicalTrials.gov</a:t>
            </a:r>
          </a:p>
          <a:p>
            <a:pPr lvl="1"/>
            <a:r>
              <a:rPr lang="en-US" dirty="0"/>
              <a:t>Integrated NIH messaging (tips, system alerts)</a:t>
            </a:r>
          </a:p>
          <a:p>
            <a:pPr marL="274638" lvl="1" indent="0">
              <a:buNone/>
            </a:pP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5" name="Group 4" title="&quot;&quot;"/>
          <p:cNvGrpSpPr/>
          <p:nvPr/>
        </p:nvGrpSpPr>
        <p:grpSpPr>
          <a:xfrm>
            <a:off x="10591800" y="185570"/>
            <a:ext cx="1502711" cy="1364974"/>
            <a:chOff x="3442461" y="7384877"/>
            <a:chExt cx="2210133" cy="1911523"/>
          </a:xfrm>
        </p:grpSpPr>
        <p:pic>
          <p:nvPicPr>
            <p:cNvPr id="6" name="Picture 5" descr="computer_monitor_blue_screen_400_clr_3985.png" title="&quot;&quot;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2461" y="7384877"/>
              <a:ext cx="2210133" cy="1911523"/>
            </a:xfrm>
            <a:prstGeom prst="rect">
              <a:avLst/>
            </a:prstGeom>
          </p:spPr>
        </p:pic>
        <p:pic>
          <p:nvPicPr>
            <p:cNvPr id="7" name="Picture 2" title="Monitor with ASSIST screen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3506" y="7529143"/>
              <a:ext cx="1630494" cy="1154127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11518FA-353B-4528-A9E9-FC86FE2F71EF}"/>
              </a:ext>
            </a:extLst>
          </p:cNvPr>
          <p:cNvSpPr/>
          <p:nvPr/>
        </p:nvSpPr>
        <p:spPr>
          <a:xfrm>
            <a:off x="348367" y="6367046"/>
            <a:ext cx="116150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4" tooltip="Preparing Your Applicaiton Using ASSIST"/>
              </a:rPr>
              <a:t>https://grants.nih.gov/grants/how-to-apply-application-guide/prepare-to-apply-and-register/submission-options/assist.htm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8670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51186" y="6368503"/>
            <a:ext cx="6096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79200" cy="609599"/>
          </a:xfrm>
        </p:spPr>
        <p:txBody>
          <a:bodyPr/>
          <a:lstStyle/>
          <a:p>
            <a:r>
              <a:rPr lang="en-US" dirty="0"/>
              <a:t>ASSIST Screen – Single-project</a:t>
            </a:r>
          </a:p>
        </p:txBody>
      </p:sp>
      <p:grpSp>
        <p:nvGrpSpPr>
          <p:cNvPr id="8" name="Group 7" title="&quot;&quot;"/>
          <p:cNvGrpSpPr/>
          <p:nvPr/>
        </p:nvGrpSpPr>
        <p:grpSpPr>
          <a:xfrm>
            <a:off x="10591800" y="185570"/>
            <a:ext cx="1502711" cy="1364974"/>
            <a:chOff x="3442461" y="7384877"/>
            <a:chExt cx="2210133" cy="1911523"/>
          </a:xfrm>
        </p:grpSpPr>
        <p:pic>
          <p:nvPicPr>
            <p:cNvPr id="9" name="Picture 8" descr="computer_monitor_blue_screen_400_clr_3985.png" title="&quot;&quot;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2461" y="7384877"/>
              <a:ext cx="2210133" cy="1911523"/>
            </a:xfrm>
            <a:prstGeom prst="rect">
              <a:avLst/>
            </a:prstGeom>
          </p:spPr>
        </p:pic>
        <p:pic>
          <p:nvPicPr>
            <p:cNvPr id="10" name="Picture 2" title="Monitor with ASSIST screen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3506" y="7529143"/>
              <a:ext cx="1630494" cy="1154127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4" title="sample single-project ASSIST scre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126" y="838200"/>
            <a:ext cx="8555056" cy="608457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2224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73093" y="6382706"/>
            <a:ext cx="6096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79200" cy="609599"/>
          </a:xfrm>
        </p:spPr>
        <p:txBody>
          <a:bodyPr>
            <a:normAutofit/>
          </a:bodyPr>
          <a:lstStyle/>
          <a:p>
            <a:r>
              <a:rPr lang="en-US" dirty="0"/>
              <a:t>ASSIST Screen – Multi-project</a:t>
            </a:r>
          </a:p>
        </p:txBody>
      </p:sp>
      <p:pic>
        <p:nvPicPr>
          <p:cNvPr id="4" name="Picture 3" title="sample ASSIST multi-project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052" y="994876"/>
            <a:ext cx="9520237" cy="586312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 title="&quot;&quot;"/>
          <p:cNvGrpSpPr/>
          <p:nvPr/>
        </p:nvGrpSpPr>
        <p:grpSpPr>
          <a:xfrm>
            <a:off x="10591800" y="185570"/>
            <a:ext cx="1502711" cy="1364974"/>
            <a:chOff x="3442461" y="7384877"/>
            <a:chExt cx="2210133" cy="1911523"/>
          </a:xfrm>
        </p:grpSpPr>
        <p:pic>
          <p:nvPicPr>
            <p:cNvPr id="10" name="Picture 9" descr="computer_monitor_blue_screen_400_clr_3985.png" title="&quot;&quot;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2461" y="7384877"/>
              <a:ext cx="2210133" cy="1911523"/>
            </a:xfrm>
            <a:prstGeom prst="rect">
              <a:avLst/>
            </a:prstGeom>
          </p:spPr>
        </p:pic>
        <p:pic>
          <p:nvPicPr>
            <p:cNvPr id="11" name="Picture 2" title="Monitor with ASSIST screen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3506" y="7529143"/>
              <a:ext cx="1630494" cy="1154127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414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System-to-System </a:t>
            </a:r>
            <a:r>
              <a:rPr lang="en-US" dirty="0"/>
              <a:t>(S2S)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Managed by institution or service provider</a:t>
            </a:r>
          </a:p>
          <a:p>
            <a:r>
              <a:rPr lang="en-US" dirty="0"/>
              <a:t>Typically integrate with other internal systems and databases to reduce data entry</a:t>
            </a:r>
          </a:p>
          <a:p>
            <a:r>
              <a:rPr lang="en-US" dirty="0"/>
              <a:t>Features vary by solution</a:t>
            </a:r>
          </a:p>
          <a:p>
            <a:pPr lvl="1"/>
            <a:r>
              <a:rPr lang="en-US" dirty="0"/>
              <a:t>Examples of potential features</a:t>
            </a:r>
          </a:p>
          <a:p>
            <a:pPr lvl="2"/>
            <a:r>
              <a:rPr lang="en-US" dirty="0"/>
              <a:t>Secure, on-line data entry</a:t>
            </a:r>
          </a:p>
          <a:p>
            <a:pPr lvl="2"/>
            <a:r>
              <a:rPr lang="en-US" dirty="0"/>
              <a:t>Concurrent user support</a:t>
            </a:r>
          </a:p>
          <a:p>
            <a:pPr lvl="2"/>
            <a:r>
              <a:rPr lang="en-US" dirty="0"/>
              <a:t>Pre-submission verification of some NIH business rules</a:t>
            </a:r>
          </a:p>
          <a:p>
            <a:pPr lvl="2"/>
            <a:r>
              <a:rPr lang="en-US" dirty="0"/>
              <a:t>Pre-submission preview of assembled application image in generic or agency format</a:t>
            </a:r>
          </a:p>
          <a:p>
            <a:pPr lvl="2"/>
            <a:r>
              <a:rPr lang="en-US" dirty="0"/>
              <a:t>eRA Commons application status information</a:t>
            </a:r>
          </a:p>
        </p:txBody>
      </p:sp>
      <p:pic>
        <p:nvPicPr>
          <p:cNvPr id="5" name="Picture 4" descr="laptop_custom_screen_11466.png" title="&quot;&quot;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63200" y="248921"/>
            <a:ext cx="1727363" cy="121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1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Grants.gov Workspace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468439"/>
            <a:ext cx="11338560" cy="493236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dirty="0"/>
              <a:t>Managed by Grants.gov</a:t>
            </a:r>
          </a:p>
          <a:p>
            <a:r>
              <a:rPr lang="en-US" sz="2800" dirty="0"/>
              <a:t>Features</a:t>
            </a:r>
          </a:p>
          <a:p>
            <a:pPr lvl="1"/>
            <a:r>
              <a:rPr lang="en-US" sz="2300" dirty="0"/>
              <a:t>Multi-user access</a:t>
            </a:r>
          </a:p>
          <a:p>
            <a:pPr lvl="1"/>
            <a:r>
              <a:rPr lang="en-US" sz="2300" dirty="0"/>
              <a:t>Requires additional user registrations</a:t>
            </a:r>
          </a:p>
          <a:p>
            <a:pPr lvl="1"/>
            <a:r>
              <a:rPr lang="en-US" sz="2300" dirty="0"/>
              <a:t>No pre-population from existing profiles</a:t>
            </a:r>
          </a:p>
          <a:p>
            <a:pPr lvl="1"/>
            <a:r>
              <a:rPr lang="en-US" sz="2300" dirty="0"/>
              <a:t>Pre-submission validations</a:t>
            </a:r>
          </a:p>
          <a:p>
            <a:pPr lvl="1"/>
            <a:r>
              <a:rPr lang="en-US" sz="2300" dirty="0"/>
              <a:t>Pre-submission preview in agency format</a:t>
            </a:r>
          </a:p>
          <a:p>
            <a:pPr lvl="1"/>
            <a:r>
              <a:rPr lang="en-US" sz="2300" dirty="0"/>
              <a:t>Must track application in multiple systems</a:t>
            </a:r>
          </a:p>
          <a:p>
            <a:pPr lvl="1"/>
            <a:r>
              <a:rPr lang="en-US" sz="2300" dirty="0"/>
              <a:t>Reuse forms; copy application data</a:t>
            </a:r>
          </a:p>
          <a:p>
            <a:pPr lvl="1"/>
            <a:r>
              <a:rPr lang="en-US" sz="2300" dirty="0"/>
              <a:t>Supports NIH single-project competing applications (no multi-project support)</a:t>
            </a:r>
          </a:p>
        </p:txBody>
      </p:sp>
      <p:pic>
        <p:nvPicPr>
          <p:cNvPr id="13" name="Picture 12" title="&quot;&quot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0026" y="276777"/>
            <a:ext cx="1710238" cy="11710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4E2C5B2-F772-429C-AF85-A76E49D39E28}"/>
              </a:ext>
            </a:extLst>
          </p:cNvPr>
          <p:cNvSpPr/>
          <p:nvPr/>
        </p:nvSpPr>
        <p:spPr>
          <a:xfrm>
            <a:off x="2586708" y="6400800"/>
            <a:ext cx="7772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4" tooltip="Workspace overview"/>
              </a:rPr>
              <a:t>https://www.grants.gov/web/grants/applicants/workspace-overview.html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927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82400" y="6447889"/>
            <a:ext cx="6096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76200"/>
            <a:ext cx="11379200" cy="609599"/>
          </a:xfrm>
        </p:spPr>
        <p:txBody>
          <a:bodyPr/>
          <a:lstStyle/>
          <a:p>
            <a:r>
              <a:rPr lang="en-US" dirty="0"/>
              <a:t>Sample Workspace Screen</a:t>
            </a:r>
          </a:p>
        </p:txBody>
      </p:sp>
      <p:pic>
        <p:nvPicPr>
          <p:cNvPr id="6" name="Picture 5" title="sample workspace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38200"/>
            <a:ext cx="9556406" cy="6019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0026" y="276777"/>
            <a:ext cx="1710238" cy="117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109DA34-C217-474C-97AB-94AB644C99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C3AE7A-A526-4645-8E5D-1B76A41EB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to the Forms?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58E63E4-93A2-4937-A379-452ABFC92C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2336" y="1828800"/>
            <a:ext cx="11338560" cy="427024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There is NOT a universal set of application forms that can be downloaded from our forms library or websites and submitted for any opportunity</a:t>
            </a:r>
          </a:p>
          <a:p>
            <a:pPr>
              <a:spcAft>
                <a:spcPts val="1200"/>
              </a:spcAft>
            </a:pPr>
            <a:r>
              <a:rPr lang="en-US" dirty="0"/>
              <a:t>You must use the application form package attached to your funding opportunity announcement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Each application form package includes the customized subset of forms supported by NIH which are needed for that opportunity</a:t>
            </a:r>
          </a:p>
          <a:p>
            <a:pPr>
              <a:spcAft>
                <a:spcPts val="1200"/>
              </a:spcAft>
            </a:pPr>
            <a:r>
              <a:rPr lang="en-US" dirty="0"/>
              <a:t>Application forms are accessed using your chosen </a:t>
            </a:r>
            <a:r>
              <a:rPr lang="en-US" dirty="0" smtClean="0"/>
              <a:t>submission </a:t>
            </a:r>
            <a:r>
              <a:rPr lang="en-US" dirty="0"/>
              <a:t>method</a:t>
            </a: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228601"/>
            <a:ext cx="1828800" cy="225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2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867400" y="1036639"/>
            <a:ext cx="457200" cy="441325"/>
          </a:xfrm>
        </p:spPr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Application Forms via Chosen Submission Method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4892" y="1311545"/>
            <a:ext cx="4498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6600"/>
                </a:solidFill>
              </a:rPr>
              <a:t>Excerpt from single-project FOA in NIH Guide…</a:t>
            </a:r>
          </a:p>
        </p:txBody>
      </p:sp>
      <p:pic>
        <p:nvPicPr>
          <p:cNvPr id="4" name="Picture 3" title="Excerpt from NIH announcement showing Apply Onlihne Using ASSIST button and list of other submission opt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26" y="1664787"/>
            <a:ext cx="7878041" cy="16167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val 4" title="&quot;&quot;"/>
          <p:cNvSpPr/>
          <p:nvPr/>
        </p:nvSpPr>
        <p:spPr>
          <a:xfrm>
            <a:off x="1786618" y="1889650"/>
            <a:ext cx="2346366" cy="488541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title="ASSIST login scre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6" y="2851396"/>
            <a:ext cx="5559424" cy="375848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title="sample Grants.gov View Grant Opportunity scre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383478"/>
            <a:ext cx="6222257" cy="320270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Oval 10" title="&quot;&quot;"/>
          <p:cNvSpPr/>
          <p:nvPr/>
        </p:nvSpPr>
        <p:spPr>
          <a:xfrm>
            <a:off x="1825626" y="2652946"/>
            <a:ext cx="1298575" cy="318854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 title="&quot;&quot;"/>
          <p:cNvCxnSpPr>
            <a:stCxn id="11" idx="4"/>
          </p:cNvCxnSpPr>
          <p:nvPr/>
        </p:nvCxnSpPr>
        <p:spPr>
          <a:xfrm flipH="1">
            <a:off x="2474913" y="2971800"/>
            <a:ext cx="1" cy="68580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 title="&quot;&quot;"/>
          <p:cNvCxnSpPr/>
          <p:nvPr/>
        </p:nvCxnSpPr>
        <p:spPr>
          <a:xfrm>
            <a:off x="3429000" y="2362200"/>
            <a:ext cx="3021857" cy="997587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45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Obtain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Browser</a:t>
            </a:r>
          </a:p>
          <a:p>
            <a:pPr lvl="1" eaLnBrk="1" hangingPunct="1"/>
            <a:r>
              <a:rPr lang="en-US" sz="2000" dirty="0"/>
              <a:t>Latest versions of Internet Explorer, Mozilla Firefox and Google Chrome – fully supported &amp; tested</a:t>
            </a:r>
          </a:p>
          <a:p>
            <a:pPr lvl="1" eaLnBrk="1" hangingPunct="1"/>
            <a:r>
              <a:rPr lang="en-US" sz="2000" dirty="0"/>
              <a:t>Many others work fine</a:t>
            </a:r>
            <a:br>
              <a:rPr lang="en-US" sz="2000" dirty="0"/>
            </a:br>
            <a:endParaRPr lang="en-US" sz="2000" dirty="0"/>
          </a:p>
          <a:p>
            <a:pPr eaLnBrk="1" hangingPunct="1"/>
            <a:r>
              <a:rPr lang="en-US" sz="2400" dirty="0"/>
              <a:t>Adobe Reader</a:t>
            </a:r>
          </a:p>
          <a:p>
            <a:pPr lvl="1" eaLnBrk="1" hangingPunct="1"/>
            <a:r>
              <a:rPr lang="en-US" sz="2000" dirty="0"/>
              <a:t>Versions compatible with Grants.gov downloadable forms</a:t>
            </a:r>
          </a:p>
          <a:p>
            <a:pPr lvl="2" eaLnBrk="1" hangingPunct="1"/>
            <a:r>
              <a:rPr lang="en-US" sz="1800" dirty="0">
                <a:hlinkClick r:id="rId2" tooltip="Adobe versions compatible with Grants.gov forms"/>
              </a:rPr>
              <a:t>http://www.grants.gov/web/grants/support/technical-support/recommended-software.html</a:t>
            </a:r>
            <a:r>
              <a:rPr lang="en-US" sz="1800" dirty="0"/>
              <a:t> </a:t>
            </a:r>
            <a:br>
              <a:rPr lang="en-US" sz="1800" dirty="0"/>
            </a:br>
            <a:endParaRPr lang="en-US" sz="1800" dirty="0"/>
          </a:p>
          <a:p>
            <a:pPr eaLnBrk="1" hangingPunct="1"/>
            <a:r>
              <a:rPr lang="en-US" sz="2400" dirty="0"/>
              <a:t>PDF conversion program</a:t>
            </a:r>
          </a:p>
          <a:p>
            <a:pPr lvl="1" eaLnBrk="1" hangingPunct="1"/>
            <a:r>
              <a:rPr lang="en-US" sz="2000" dirty="0"/>
              <a:t>All application attachments must be </a:t>
            </a:r>
            <a:br>
              <a:rPr lang="en-US" sz="2000" dirty="0"/>
            </a:br>
            <a:r>
              <a:rPr lang="en-US" sz="2000" dirty="0"/>
              <a:t>converted to PDF format</a:t>
            </a:r>
            <a:endParaRPr lang="en-US" sz="1100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379" y="4191000"/>
            <a:ext cx="3495517" cy="2943225"/>
          </a:xfrm>
          <a:prstGeom prst="rect">
            <a:avLst/>
          </a:prstGeom>
        </p:spPr>
      </p:pic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200" y="225426"/>
            <a:ext cx="1135529" cy="152399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Policies</a:t>
            </a:r>
          </a:p>
        </p:txBody>
      </p:sp>
      <p:pic>
        <p:nvPicPr>
          <p:cNvPr id="5" name="Picture 4" title="How to Apply - Appliction Guide page highlighting Submission Plicies Realted Resour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143" y="1676400"/>
            <a:ext cx="8625248" cy="48799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6" title="&quot;&quot;"/>
          <p:cNvSpPr>
            <a:spLocks noChangeArrowheads="1"/>
          </p:cNvSpPr>
          <p:nvPr/>
        </p:nvSpPr>
        <p:spPr bwMode="auto">
          <a:xfrm>
            <a:off x="8276727" y="5410306"/>
            <a:ext cx="1629273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ight Arrow 6" title="&quot;&quot;"/>
          <p:cNvSpPr/>
          <p:nvPr/>
        </p:nvSpPr>
        <p:spPr>
          <a:xfrm rot="8190704">
            <a:off x="9819811" y="4969184"/>
            <a:ext cx="1052456" cy="39073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4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Today’s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7"/>
            <a:ext cx="11338560" cy="4874485"/>
          </a:xfrm>
        </p:spPr>
        <p:txBody>
          <a:bodyPr/>
          <a:lstStyle/>
          <a:p>
            <a:r>
              <a:rPr lang="en-US" sz="2000" dirty="0"/>
              <a:t>Prepare to Apply</a:t>
            </a:r>
          </a:p>
          <a:p>
            <a:pPr lvl="1"/>
            <a:r>
              <a:rPr lang="en-US" sz="1800" dirty="0"/>
              <a:t>Systems &amp; Roles</a:t>
            </a:r>
          </a:p>
          <a:p>
            <a:pPr lvl="1"/>
            <a:r>
              <a:rPr lang="en-US" sz="1800" dirty="0"/>
              <a:t>Registrations</a:t>
            </a:r>
          </a:p>
          <a:p>
            <a:pPr lvl="1"/>
            <a:r>
              <a:rPr lang="en-US" sz="1800" dirty="0"/>
              <a:t>Understanding Funding Opportunity Announcements</a:t>
            </a:r>
          </a:p>
          <a:p>
            <a:pPr lvl="1"/>
            <a:r>
              <a:rPr lang="en-US" sz="1800" dirty="0"/>
              <a:t>Types of Applications</a:t>
            </a:r>
          </a:p>
          <a:p>
            <a:pPr lvl="1"/>
            <a:r>
              <a:rPr lang="en-US" sz="1800" dirty="0"/>
              <a:t>Submission Options</a:t>
            </a:r>
          </a:p>
          <a:p>
            <a:pPr lvl="1"/>
            <a:r>
              <a:rPr lang="en-US" sz="1800" dirty="0"/>
              <a:t>Software</a:t>
            </a:r>
          </a:p>
          <a:p>
            <a:r>
              <a:rPr lang="en-US" sz="2000" dirty="0"/>
              <a:t>Application Process Step-by-step</a:t>
            </a:r>
          </a:p>
          <a:p>
            <a:r>
              <a:rPr lang="en-US" sz="2000" dirty="0"/>
              <a:t>Avoiding the “</a:t>
            </a:r>
            <a:r>
              <a:rPr lang="en-US" sz="2000" dirty="0" err="1"/>
              <a:t>gotchas</a:t>
            </a:r>
            <a:r>
              <a:rPr lang="en-US" sz="2000" dirty="0"/>
              <a:t>” (using Annotated Form Set)</a:t>
            </a:r>
            <a:endParaRPr lang="en-US" sz="1500" dirty="0"/>
          </a:p>
          <a:p>
            <a:r>
              <a:rPr lang="en-US" sz="2000" dirty="0"/>
              <a:t>Submission Process Demo (using ASSIST)</a:t>
            </a:r>
          </a:p>
          <a:p>
            <a:r>
              <a:rPr lang="en-US" sz="2000" dirty="0"/>
              <a:t>Wrap-up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67764"/>
            <a:ext cx="5032691" cy="6194081"/>
          </a:xfrm>
          <a:prstGeom prst="rect">
            <a:avLst/>
          </a:prstGeom>
        </p:spPr>
      </p:pic>
      <p:sp>
        <p:nvSpPr>
          <p:cNvPr id="9" name="Oval 8" title="&quot;&quot;"/>
          <p:cNvSpPr/>
          <p:nvPr/>
        </p:nvSpPr>
        <p:spPr>
          <a:xfrm>
            <a:off x="6248400" y="1468439"/>
            <a:ext cx="5638800" cy="2265361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686" y="2209800"/>
            <a:ext cx="1759410" cy="175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4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76566" y="6356458"/>
            <a:ext cx="6096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Policies Page</a:t>
            </a:r>
          </a:p>
        </p:txBody>
      </p:sp>
      <p:pic>
        <p:nvPicPr>
          <p:cNvPr id="7" name="Picture 6" descr="https://grants.nih.gov/grants/how-to-apply-application-guide/due-dates-and-submission-policies/submission-policies.htm" title="submission policies 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6"/>
            <a:ext cx="12178430" cy="64062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" y="6407843"/>
            <a:ext cx="11353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 tooltip="Submission Policies"/>
              </a:rPr>
              <a:t>https://grants.nih.gov/grants/how-to-apply-application-guide/due-dates-and-submission-policies/submission-policies.htm</a:t>
            </a:r>
            <a:r>
              <a:rPr lang="en-US" sz="1600" dirty="0"/>
              <a:t> </a:t>
            </a:r>
          </a:p>
        </p:txBody>
      </p:sp>
      <p:pic>
        <p:nvPicPr>
          <p:cNvPr id="15" name="Picture 14" title="&quot;&quot;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-126841"/>
            <a:ext cx="2763574" cy="2946241"/>
          </a:xfrm>
          <a:prstGeom prst="rect">
            <a:avLst/>
          </a:prstGeom>
        </p:spPr>
      </p:pic>
      <p:pic>
        <p:nvPicPr>
          <p:cNvPr id="19" name="Picture 18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057400"/>
            <a:ext cx="2514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3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Let’s Talk About the Application Process</a:t>
            </a:r>
          </a:p>
        </p:txBody>
      </p:sp>
      <p:grpSp>
        <p:nvGrpSpPr>
          <p:cNvPr id="3" name="Group 2" descr="1. Find&#10;2. Plan&#10;3. Initiate&#10;4. Build Team&#10;5. Enter Data&#10;6. Finalize&#10;7. Submit&#10;8. Track" title="8 application submission process steps"/>
          <p:cNvGrpSpPr/>
          <p:nvPr/>
        </p:nvGrpSpPr>
        <p:grpSpPr>
          <a:xfrm>
            <a:off x="1676400" y="2771776"/>
            <a:ext cx="8839200" cy="3400424"/>
            <a:chOff x="1676400" y="2771776"/>
            <a:chExt cx="8839200" cy="3400424"/>
          </a:xfrm>
        </p:grpSpPr>
        <p:cxnSp>
          <p:nvCxnSpPr>
            <p:cNvPr id="15" name="Straight Connector 14" title="&quot;&quot;"/>
            <p:cNvCxnSpPr/>
            <p:nvPr/>
          </p:nvCxnSpPr>
          <p:spPr>
            <a:xfrm flipH="1">
              <a:off x="1929380" y="3422729"/>
              <a:ext cx="2" cy="198363"/>
            </a:xfrm>
            <a:prstGeom prst="line">
              <a:avLst/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ontent Placeholder 2"/>
            <p:cNvSpPr txBox="1">
              <a:spLocks/>
            </p:cNvSpPr>
            <p:nvPr/>
          </p:nvSpPr>
          <p:spPr bwMode="auto">
            <a:xfrm>
              <a:off x="2438400" y="2840070"/>
              <a:ext cx="3276600" cy="3230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273050" indent="-273050" algn="ctr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Wingdings 2" pitchFamily="18" charset="2"/>
                <a:buNone/>
                <a:defRPr sz="1600" b="1" kern="1200" cap="all" spc="25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7688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2232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BBB59"/>
                </a:buClr>
                <a:buSzPct val="75000"/>
                <a:buFont typeface="Wingdings 2" pitchFamily="18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969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64A2"/>
                </a:buClr>
                <a:buSzPct val="70000"/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BACC6"/>
                </a:buClr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1: Find</a:t>
              </a:r>
            </a:p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2: Plan</a:t>
              </a:r>
            </a:p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3: Initiate</a:t>
              </a:r>
            </a:p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4: Build team</a:t>
              </a:r>
            </a:p>
          </p:txBody>
        </p:sp>
        <p:pic>
          <p:nvPicPr>
            <p:cNvPr id="6" name="Picture 5" title="&quot;&quot;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6400" y="2776207"/>
              <a:ext cx="621470" cy="621470"/>
            </a:xfrm>
            <a:prstGeom prst="rect">
              <a:avLst/>
            </a:prstGeom>
          </p:spPr>
        </p:pic>
        <p:pic>
          <p:nvPicPr>
            <p:cNvPr id="7" name="Picture 6" title="&quot;&quot;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6400" y="3645187"/>
              <a:ext cx="621470" cy="621470"/>
            </a:xfrm>
            <a:prstGeom prst="rect">
              <a:avLst/>
            </a:prstGeom>
          </p:spPr>
        </p:pic>
        <p:pic>
          <p:nvPicPr>
            <p:cNvPr id="8" name="Picture 7" title="&quot;&quot;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6400" y="4514167"/>
              <a:ext cx="621470" cy="621470"/>
            </a:xfrm>
            <a:prstGeom prst="rect">
              <a:avLst/>
            </a:prstGeom>
          </p:spPr>
        </p:pic>
        <p:pic>
          <p:nvPicPr>
            <p:cNvPr id="9" name="Picture 8" title="&quot;&quot;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6400" y="5383147"/>
              <a:ext cx="621470" cy="621470"/>
            </a:xfrm>
            <a:prstGeom prst="rect">
              <a:avLst/>
            </a:prstGeom>
          </p:spPr>
        </p:pic>
        <p:pic>
          <p:nvPicPr>
            <p:cNvPr id="10" name="Picture 9" title="&quot;&quot;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96761" y="2771776"/>
              <a:ext cx="618439" cy="618439"/>
            </a:xfrm>
            <a:prstGeom prst="rect">
              <a:avLst/>
            </a:prstGeom>
          </p:spPr>
        </p:pic>
        <p:pic>
          <p:nvPicPr>
            <p:cNvPr id="11" name="Picture 10" title="&quot;&quot;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93730" y="3641456"/>
              <a:ext cx="621470" cy="621470"/>
            </a:xfrm>
            <a:prstGeom prst="rect">
              <a:avLst/>
            </a:prstGeom>
          </p:spPr>
        </p:pic>
        <p:pic>
          <p:nvPicPr>
            <p:cNvPr id="12" name="Picture 11" title="&quot;&quot;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93730" y="4514167"/>
              <a:ext cx="621470" cy="621470"/>
            </a:xfrm>
            <a:prstGeom prst="rect">
              <a:avLst/>
            </a:prstGeom>
          </p:spPr>
        </p:pic>
        <p:pic>
          <p:nvPicPr>
            <p:cNvPr id="13" name="Picture 12" title="&quot;&quot;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93730" y="5386878"/>
              <a:ext cx="621470" cy="506271"/>
            </a:xfrm>
            <a:prstGeom prst="rect">
              <a:avLst/>
            </a:prstGeom>
          </p:spPr>
        </p:pic>
        <p:sp>
          <p:nvSpPr>
            <p:cNvPr id="14" name="Content Placeholder 2"/>
            <p:cNvSpPr txBox="1">
              <a:spLocks/>
            </p:cNvSpPr>
            <p:nvPr/>
          </p:nvSpPr>
          <p:spPr bwMode="auto">
            <a:xfrm>
              <a:off x="7349067" y="2867027"/>
              <a:ext cx="3166533" cy="3305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273050" indent="-273050" algn="ctr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85000"/>
                <a:buFont typeface="Wingdings 2" pitchFamily="18" charset="2"/>
                <a:buNone/>
                <a:defRPr sz="1600" b="1" kern="1200" cap="all" spc="25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7688" indent="-2730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22325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BBB59"/>
                </a:buClr>
                <a:buSzPct val="75000"/>
                <a:buFont typeface="Wingdings 2" pitchFamily="18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969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64A2"/>
                </a:buClr>
                <a:buSzPct val="70000"/>
                <a:buFont typeface="Wingdings" pitchFamily="2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4BACC6"/>
                </a:buClr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rtl="0" eaLnBrk="1" latinLnBrk="0" hangingPunct="1">
                <a:spcBef>
                  <a:spcPct val="20000"/>
                </a:spcBef>
                <a:buClr>
                  <a:schemeClr val="accent1">
                    <a:shade val="75000"/>
                  </a:schemeClr>
                </a:buClr>
                <a:buSzPct val="9000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rtl="0" eaLnBrk="1" latinLnBrk="0" hangingPunct="1">
                <a:spcBef>
                  <a:spcPct val="20000"/>
                </a:spcBef>
                <a:buClr>
                  <a:schemeClr val="accent4">
                    <a:shade val="75000"/>
                  </a:schemeClr>
                </a:buClr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rtl="0" eaLnBrk="1" latinLnBrk="0" hangingPunct="1">
                <a:spcBef>
                  <a:spcPct val="20000"/>
                </a:spcBef>
                <a:buClr>
                  <a:schemeClr val="accent2">
                    <a:shade val="75000"/>
                  </a:schemeClr>
                </a:buClr>
                <a:buSzPct val="90000"/>
                <a:buChar char="•"/>
                <a:defRPr sz="1400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5: Enter data</a:t>
              </a:r>
            </a:p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6: Finalize</a:t>
              </a:r>
            </a:p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7: Submit</a:t>
              </a:r>
            </a:p>
            <a:p>
              <a:pPr marL="0" indent="0" algn="l">
                <a:spcBef>
                  <a:spcPts val="0"/>
                </a:spcBef>
                <a:spcAft>
                  <a:spcPts val="4800"/>
                </a:spcAft>
              </a:pPr>
              <a:r>
                <a:rPr lang="en-US" dirty="0"/>
                <a:t>Step 8: Track</a:t>
              </a:r>
            </a:p>
          </p:txBody>
        </p:sp>
        <p:cxnSp>
          <p:nvCxnSpPr>
            <p:cNvPr id="22" name="Straight Connector 21" title="&quot;&quot;"/>
            <p:cNvCxnSpPr/>
            <p:nvPr/>
          </p:nvCxnSpPr>
          <p:spPr>
            <a:xfrm flipH="1">
              <a:off x="1929378" y="4290752"/>
              <a:ext cx="2" cy="198363"/>
            </a:xfrm>
            <a:prstGeom prst="line">
              <a:avLst/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 title="&quot;&quot;"/>
            <p:cNvCxnSpPr/>
            <p:nvPr/>
          </p:nvCxnSpPr>
          <p:spPr>
            <a:xfrm flipH="1">
              <a:off x="1929376" y="5158775"/>
              <a:ext cx="2" cy="198363"/>
            </a:xfrm>
            <a:prstGeom prst="line">
              <a:avLst/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 title="&quot;&quot;"/>
            <p:cNvCxnSpPr/>
            <p:nvPr/>
          </p:nvCxnSpPr>
          <p:spPr>
            <a:xfrm flipH="1">
              <a:off x="6934200" y="3416654"/>
              <a:ext cx="2" cy="198363"/>
            </a:xfrm>
            <a:prstGeom prst="line">
              <a:avLst/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 title="&quot;&quot;"/>
            <p:cNvCxnSpPr/>
            <p:nvPr/>
          </p:nvCxnSpPr>
          <p:spPr>
            <a:xfrm flipH="1">
              <a:off x="6934198" y="4297437"/>
              <a:ext cx="2" cy="198363"/>
            </a:xfrm>
            <a:prstGeom prst="line">
              <a:avLst/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 title="&quot;&quot;"/>
            <p:cNvCxnSpPr/>
            <p:nvPr/>
          </p:nvCxnSpPr>
          <p:spPr>
            <a:xfrm flipH="1">
              <a:off x="6934196" y="5178220"/>
              <a:ext cx="2" cy="198363"/>
            </a:xfrm>
            <a:prstGeom prst="line">
              <a:avLst/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29" title="&quot;&quot;"/>
            <p:cNvCxnSpPr/>
            <p:nvPr/>
          </p:nvCxnSpPr>
          <p:spPr>
            <a:xfrm rot="5400000" flipH="1" flipV="1">
              <a:off x="2814097" y="2158850"/>
              <a:ext cx="2951906" cy="4739627"/>
            </a:xfrm>
            <a:prstGeom prst="bentConnector4">
              <a:avLst>
                <a:gd name="adj1" fmla="val -7745"/>
                <a:gd name="adj2" fmla="val 81023"/>
              </a:avLst>
            </a:prstGeom>
            <a:ln w="22225">
              <a:solidFill>
                <a:srgbClr val="59A5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514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758952"/>
          </a:xfrm>
        </p:spPr>
        <p:txBody>
          <a:bodyPr/>
          <a:lstStyle/>
          <a:p>
            <a:r>
              <a:rPr lang="en-US" dirty="0"/>
              <a:t>Step 1: Find an Opportunity of Interest</a:t>
            </a:r>
          </a:p>
        </p:txBody>
      </p:sp>
      <p:grpSp>
        <p:nvGrpSpPr>
          <p:cNvPr id="13" name="Group 12" title="&quot;&quot;"/>
          <p:cNvGrpSpPr/>
          <p:nvPr/>
        </p:nvGrpSpPr>
        <p:grpSpPr>
          <a:xfrm>
            <a:off x="402336" y="181480"/>
            <a:ext cx="1016000" cy="1016000"/>
            <a:chOff x="1212195" y="264119"/>
            <a:chExt cx="1016000" cy="1016000"/>
          </a:xfrm>
        </p:grpSpPr>
        <p:sp>
          <p:nvSpPr>
            <p:cNvPr id="18" name="Oval 17" title="&quot;&quot;"/>
            <p:cNvSpPr/>
            <p:nvPr/>
          </p:nvSpPr>
          <p:spPr>
            <a:xfrm>
              <a:off x="1212195" y="264119"/>
              <a:ext cx="1016000" cy="1016000"/>
            </a:xfrm>
            <a:prstGeom prst="ellipse">
              <a:avLst/>
            </a:prstGeom>
            <a:solidFill>
              <a:srgbClr val="59A5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Oval 19" title="&quot;&quot;"/>
            <p:cNvSpPr/>
            <p:nvPr/>
          </p:nvSpPr>
          <p:spPr>
            <a:xfrm>
              <a:off x="1306683" y="358607"/>
              <a:ext cx="827024" cy="827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3200" dirty="0"/>
            </a:p>
          </p:txBody>
        </p:sp>
        <p:pic>
          <p:nvPicPr>
            <p:cNvPr id="21" name="Picture 20" title="&quot;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733" y="503658"/>
              <a:ext cx="536921" cy="536921"/>
            </a:xfrm>
            <a:prstGeom prst="rect">
              <a:avLst/>
            </a:prstGeom>
          </p:spPr>
        </p:pic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NIH Guide to Grants &amp; Contracts</a:t>
            </a:r>
          </a:p>
        </p:txBody>
      </p:sp>
      <p:pic>
        <p:nvPicPr>
          <p:cNvPr id="9" name="Picture 8" title="NIH Guide search scre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73" y="2599272"/>
            <a:ext cx="4740731" cy="346594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/>
              <a:t>Grants.gov Search Grants</a:t>
            </a:r>
          </a:p>
        </p:txBody>
      </p:sp>
      <p:pic>
        <p:nvPicPr>
          <p:cNvPr id="8" name="Picture 7" title="Grants.gov Search Grants scre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372" y="2578486"/>
            <a:ext cx="4836956" cy="352072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785126" y="6373995"/>
            <a:ext cx="467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system has robust search capabilities.</a:t>
            </a:r>
          </a:p>
        </p:txBody>
      </p:sp>
      <p:pic>
        <p:nvPicPr>
          <p:cNvPr id="14" name="Picture 13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05" y="4389674"/>
            <a:ext cx="1210231" cy="22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9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33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 FOAs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Broad announcements allowing applicants to propose research on unsolicited topics.</a:t>
            </a:r>
          </a:p>
          <a:p>
            <a:r>
              <a:rPr lang="en-US" dirty="0"/>
              <a:t>Select Parent FOA for your chosen grant program </a:t>
            </a:r>
            <a:br>
              <a:rPr lang="en-US" dirty="0"/>
            </a:br>
            <a:r>
              <a:rPr lang="en-US" dirty="0"/>
              <a:t>(i.e. R01, R03, R21, etc.).</a:t>
            </a:r>
          </a:p>
        </p:txBody>
      </p:sp>
      <p:pic>
        <p:nvPicPr>
          <p:cNvPr id="7" name="Picture 6" title="NIH Parent Announcement 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064" y="893187"/>
            <a:ext cx="7950503" cy="51911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3114" y="5350192"/>
            <a:ext cx="3750572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       Not all institutes participate on all parents.</a:t>
            </a:r>
          </a:p>
          <a:p>
            <a:r>
              <a:rPr lang="en-US" sz="800" dirty="0">
                <a:solidFill>
                  <a:srgbClr val="C00000"/>
                </a:solidFill>
              </a:rPr>
              <a:t>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95600" y="6400800"/>
            <a:ext cx="647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 tooltip="parent announcements"/>
              </a:rPr>
              <a:t>http://grants.nih.gov/grants/guide/parent_announcements.htm</a:t>
            </a:r>
            <a:r>
              <a:rPr lang="en-US" dirty="0"/>
              <a:t> </a:t>
            </a:r>
          </a:p>
        </p:txBody>
      </p:sp>
      <p:sp>
        <p:nvSpPr>
          <p:cNvPr id="9" name="Oval 6" title="&quot;&quot;"/>
          <p:cNvSpPr>
            <a:spLocks noChangeArrowheads="1"/>
          </p:cNvSpPr>
          <p:nvPr/>
        </p:nvSpPr>
        <p:spPr bwMode="auto">
          <a:xfrm>
            <a:off x="7924800" y="3048000"/>
            <a:ext cx="685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lIns="91433" tIns="45717" rIns="91433" bIns="45717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1" name="Picture 10" title="&quot;&quo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074769"/>
            <a:ext cx="851854" cy="85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8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Trial Specific FOAs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165600" y="609600"/>
            <a:ext cx="7721600" cy="580286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500" dirty="0"/>
              <a:t>NIH requires that all applications involving one or more clinical trials be submitted through a Funding Opportunity Announcement (FOA) specifically designed for clinical trials. </a:t>
            </a:r>
            <a:endParaRPr lang="en-US" sz="1000" dirty="0"/>
          </a:p>
          <a:p>
            <a:r>
              <a:rPr lang="en-US" sz="2500" dirty="0"/>
              <a:t>Improves our ability to</a:t>
            </a:r>
          </a:p>
          <a:p>
            <a:pPr lvl="1"/>
            <a:r>
              <a:rPr lang="en-US" dirty="0"/>
              <a:t>identify proposed clinical trials;</a:t>
            </a:r>
          </a:p>
          <a:p>
            <a:pPr lvl="1"/>
            <a:r>
              <a:rPr lang="en-US" dirty="0"/>
              <a:t>ensure that key trial-specific information is submitted; and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Uniformly apply trial-specific review criteria.</a:t>
            </a:r>
          </a:p>
          <a:p>
            <a:r>
              <a:rPr lang="en-US" sz="2500" dirty="0"/>
              <a:t>FOAs include clinical trial allowability indicator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24355" y="6412468"/>
            <a:ext cx="781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 tooltip="clinical trial specific FOA page"/>
              </a:rPr>
              <a:t>https://grants.nih.gov/policy/clinical-trials/specific-funding-opportunities.htm</a:t>
            </a:r>
            <a:r>
              <a:rPr lang="en-US" dirty="0"/>
              <a:t> </a:t>
            </a:r>
          </a:p>
        </p:txBody>
      </p:sp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200400"/>
            <a:ext cx="381000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4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35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Clinical Trial Allowability Indicator in FOA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An indication of clinical trial allowability appears in the title of most new FOAs</a:t>
            </a:r>
          </a:p>
          <a:p>
            <a:pPr>
              <a:spcAft>
                <a:spcPts val="1200"/>
              </a:spcAft>
            </a:pPr>
            <a:r>
              <a:rPr lang="en-US" dirty="0"/>
              <a:t>Examples:</a:t>
            </a:r>
          </a:p>
          <a:p>
            <a:pPr lvl="1">
              <a:spcAft>
                <a:spcPts val="1800"/>
              </a:spcAft>
            </a:pPr>
            <a:r>
              <a:rPr lang="en-US" dirty="0"/>
              <a:t>NIH Research Project Grant (Parent R01  Clinical Trial Not Allowed)</a:t>
            </a:r>
          </a:p>
          <a:p>
            <a:pPr lvl="1">
              <a:spcAft>
                <a:spcPts val="1800"/>
              </a:spcAft>
            </a:pPr>
            <a:r>
              <a:rPr lang="en-US" dirty="0"/>
              <a:t>NIH Research Project Grant (Parent R01 Clinical Trial Required)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Administrative Supplements to Existing NIH Grants and Cooperative Agreements (Admin </a:t>
            </a:r>
            <a:r>
              <a:rPr lang="en-US" dirty="0" err="1"/>
              <a:t>Supp</a:t>
            </a:r>
            <a:r>
              <a:rPr lang="en-US" dirty="0"/>
              <a:t> – Clinical Trial Optional)</a:t>
            </a:r>
          </a:p>
        </p:txBody>
      </p:sp>
      <p:sp>
        <p:nvSpPr>
          <p:cNvPr id="8" name="Rounded Rectangle 7" title="&quot;&quot;"/>
          <p:cNvSpPr/>
          <p:nvPr/>
        </p:nvSpPr>
        <p:spPr>
          <a:xfrm>
            <a:off x="6172200" y="3200399"/>
            <a:ext cx="3276600" cy="533401"/>
          </a:xfrm>
          <a:prstGeom prst="roundRect">
            <a:avLst/>
          </a:prstGeom>
          <a:noFill/>
          <a:ln w="254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 title="&quot;&quot;"/>
          <p:cNvSpPr/>
          <p:nvPr/>
        </p:nvSpPr>
        <p:spPr>
          <a:xfrm>
            <a:off x="6096000" y="3809999"/>
            <a:ext cx="2971800" cy="533401"/>
          </a:xfrm>
          <a:prstGeom prst="roundRect">
            <a:avLst/>
          </a:prstGeom>
          <a:noFill/>
          <a:ln w="254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 title="&quot;&quot;"/>
          <p:cNvSpPr/>
          <p:nvPr/>
        </p:nvSpPr>
        <p:spPr>
          <a:xfrm>
            <a:off x="2895600" y="4876799"/>
            <a:ext cx="2971800" cy="381001"/>
          </a:xfrm>
          <a:prstGeom prst="roundRect">
            <a:avLst/>
          </a:prstGeom>
          <a:noFill/>
          <a:ln w="254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1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36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Clinical Trial Allowability Indicator in FOA Section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Section II of each FOA includes one of these statements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Not allowed: Only accepting applications that do not propose clinical trials</a:t>
            </a:r>
            <a:endParaRPr lang="en-US" sz="2000" dirty="0"/>
          </a:p>
          <a:p>
            <a:pPr lvl="1">
              <a:spcAft>
                <a:spcPts val="1200"/>
              </a:spcAft>
            </a:pPr>
            <a:r>
              <a:rPr lang="en-US" sz="2400" dirty="0"/>
              <a:t>Required: Only accepting applications that propose clinical trial(s)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Optional: Accepting applications that either propose or do not propose clinical trial(s)</a:t>
            </a:r>
            <a:r>
              <a:rPr lang="en-US" sz="1900" dirty="0"/>
              <a:t/>
            </a:r>
            <a:br>
              <a:rPr lang="en-US" sz="1900" dirty="0"/>
            </a:br>
            <a:endParaRPr lang="en-US" sz="100" dirty="0"/>
          </a:p>
        </p:txBody>
      </p:sp>
      <p:pic>
        <p:nvPicPr>
          <p:cNvPr id="5" name="Picture 4" title="sample FOA excerpt showing Clinical Trial indicater in Section I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810000"/>
            <a:ext cx="6651449" cy="3288115"/>
          </a:xfrm>
          <a:prstGeom prst="rect">
            <a:avLst/>
          </a:prstGeom>
        </p:spPr>
      </p:pic>
      <p:sp>
        <p:nvSpPr>
          <p:cNvPr id="6" name="Rounded Rectangle 5" title="&quot;&quot;"/>
          <p:cNvSpPr/>
          <p:nvPr/>
        </p:nvSpPr>
        <p:spPr>
          <a:xfrm>
            <a:off x="2972426" y="5750093"/>
            <a:ext cx="6644826" cy="888577"/>
          </a:xfrm>
          <a:prstGeom prst="roundRect">
            <a:avLst/>
          </a:prstGeom>
          <a:noFill/>
          <a:ln w="25400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9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Trial Indicator - Fellowship FOAs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All Fellowship FOAs are identified as “Clinical Trial Not Allowed” since they don’t support </a:t>
            </a:r>
            <a:r>
              <a:rPr lang="en-US" dirty="0">
                <a:solidFill>
                  <a:srgbClr val="C00000"/>
                </a:solidFill>
              </a:rPr>
              <a:t>independent</a:t>
            </a:r>
            <a:r>
              <a:rPr lang="en-US" dirty="0"/>
              <a:t> clinical trials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Fellows can still play an active role and gain experience in clinical trials  led by a sponsor/co-sponsor as part of their research training</a:t>
            </a:r>
          </a:p>
        </p:txBody>
      </p:sp>
      <p:pic>
        <p:nvPicPr>
          <p:cNvPr id="11" name="Picture 10" descr="Not Allowed: Only accepting applications that do not propose independent clinical trials.&#10;&#10;Note: Applicants may propose to gain experience in a clinical trial led by a sponsor/co-sponsor as part of their research training." title="Fellowship Clinical Trial Indicato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114800"/>
            <a:ext cx="11326943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Trial Indicator – Training FOAs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/>
              <a:t>All Training FOAs (except D43 and K12) will be identified as “Clinical Trial Not Allowed” since they support the training program as a whole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Appointed Trainees can still play an active role and gain experience in clinical trials  led by a mentor or co-mentor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PHS Human Subjects and Clinical Trials Information form NOT included in most training form packages</a:t>
            </a:r>
          </a:p>
        </p:txBody>
      </p:sp>
      <p:pic>
        <p:nvPicPr>
          <p:cNvPr id="6" name="Picture 5" title="clinical trial FOA indicator - training FOA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4111752"/>
            <a:ext cx="11573403" cy="24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8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Trial Indicator – Career Development FOAs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94995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Some Career Development FOAs will be identified as “Clinical Trial Not Allowed” when they do not support </a:t>
            </a:r>
            <a:r>
              <a:rPr lang="en-US" dirty="0">
                <a:solidFill>
                  <a:srgbClr val="C00000"/>
                </a:solidFill>
              </a:rPr>
              <a:t>independent</a:t>
            </a:r>
            <a:r>
              <a:rPr lang="en-US" dirty="0"/>
              <a:t> clinical trials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Candidates can still play an active role and gain experience in clinical trials  led by a mentor/co-mentor as part of their research career development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Career Development FOAs that support </a:t>
            </a:r>
            <a:r>
              <a:rPr lang="en-US" dirty="0">
                <a:solidFill>
                  <a:srgbClr val="C00000"/>
                </a:solidFill>
              </a:rPr>
              <a:t>independent</a:t>
            </a:r>
            <a:r>
              <a:rPr lang="en-US" dirty="0"/>
              <a:t> clinical trials will be marked “Clinical Trial Required”</a:t>
            </a:r>
          </a:p>
        </p:txBody>
      </p:sp>
      <p:pic>
        <p:nvPicPr>
          <p:cNvPr id="5" name="Picture 4" title="clinical trial FOA indicator - career developm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276600"/>
            <a:ext cx="8610600" cy="199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2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11582400" y="6384095"/>
            <a:ext cx="6096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NIH Grants &amp; Funding</a:t>
            </a:r>
          </a:p>
        </p:txBody>
      </p:sp>
      <p:pic>
        <p:nvPicPr>
          <p:cNvPr id="5" name="Picture 4" title="grants.nih.gov website home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13" y="-76200"/>
            <a:ext cx="12192000" cy="63315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03652" y="6407888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 tooltip="NIH Grants site"/>
              </a:rPr>
              <a:t>http://grants.nih.gov</a:t>
            </a:r>
            <a:r>
              <a:rPr lang="en-US" dirty="0"/>
              <a:t> </a:t>
            </a:r>
          </a:p>
        </p:txBody>
      </p:sp>
      <p:sp>
        <p:nvSpPr>
          <p:cNvPr id="7" name="Oval 6" title="&quot;&quot;"/>
          <p:cNvSpPr/>
          <p:nvPr/>
        </p:nvSpPr>
        <p:spPr>
          <a:xfrm>
            <a:off x="7113033" y="1600200"/>
            <a:ext cx="2299201" cy="712547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prstClr val="black"/>
              </a:solidFill>
              <a:latin typeface="Helvetica"/>
            </a:endParaRPr>
          </a:p>
        </p:txBody>
      </p:sp>
      <p:sp>
        <p:nvSpPr>
          <p:cNvPr id="9" name="Rounded Rectangular Callout 8" descr="How to Apply- Application Guide&#10;"/>
          <p:cNvSpPr/>
          <p:nvPr/>
        </p:nvSpPr>
        <p:spPr>
          <a:xfrm>
            <a:off x="7078067" y="2598041"/>
            <a:ext cx="4668333" cy="1124008"/>
          </a:xfrm>
          <a:prstGeom prst="wedgeRoundRectCallout">
            <a:avLst>
              <a:gd name="adj1" fmla="val -21298"/>
              <a:gd name="adj2" fmla="val -8203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How to Apply- Application Guide</a:t>
            </a:r>
          </a:p>
        </p:txBody>
      </p:sp>
    </p:spTree>
    <p:extLst>
      <p:ext uri="{BB962C8B-B14F-4D97-AF65-F5344CB8AC3E}">
        <p14:creationId xmlns:p14="http://schemas.microsoft.com/office/powerpoint/2010/main" val="11358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take a peek at an actual FOA…</a:t>
            </a: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802608"/>
            <a:ext cx="6108798" cy="4319586"/>
          </a:xfrm>
          <a:prstGeom prst="rect">
            <a:avLst/>
          </a:prstGeom>
        </p:spPr>
      </p:pic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057401"/>
            <a:ext cx="3190875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6336268"/>
            <a:ext cx="127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PA-18-345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49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for fit before </a:t>
            </a:r>
            <a:r>
              <a:rPr lang="en-US"/>
              <a:t>you submit!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873752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500" dirty="0"/>
              <a:t>Program description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FOA Part 2, Section I Funding Opportunity Description</a:t>
            </a:r>
          </a:p>
          <a:p>
            <a:r>
              <a:rPr lang="en-US" sz="2500" dirty="0"/>
              <a:t>Participating institutes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FOA Part 1, Participating Organizations &amp; Components of Participating Organizations </a:t>
            </a:r>
          </a:p>
          <a:p>
            <a:r>
              <a:rPr lang="en-US" sz="2500" dirty="0"/>
              <a:t>Type of Application – New, Resubmission, Renewal, Revision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FOA Part 2, Section II Award Information</a:t>
            </a:r>
          </a:p>
          <a:p>
            <a:r>
              <a:rPr lang="en-US" sz="2500" dirty="0"/>
              <a:t>Clinical trials allowability (for due dates on/after January 25, 2018)</a:t>
            </a:r>
            <a:endParaRPr lang="en-US" sz="2000" dirty="0"/>
          </a:p>
          <a:p>
            <a:pPr lvl="1">
              <a:spcAft>
                <a:spcPts val="1200"/>
              </a:spcAft>
            </a:pPr>
            <a:r>
              <a:rPr lang="en-US" sz="2000" dirty="0"/>
              <a:t>FOA Part 2, Section II Award Information</a:t>
            </a:r>
          </a:p>
          <a:p>
            <a:r>
              <a:rPr lang="en-US" sz="2500" dirty="0"/>
              <a:t>Eligibility</a:t>
            </a:r>
          </a:p>
          <a:p>
            <a:pPr lvl="1"/>
            <a:r>
              <a:rPr lang="en-US" sz="2000" dirty="0"/>
              <a:t>FOA Part 2, Section III Eligibility Information</a:t>
            </a:r>
          </a:p>
        </p:txBody>
      </p:sp>
      <p:pic>
        <p:nvPicPr>
          <p:cNvPr id="13" name="Picture 12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61" y="223464"/>
            <a:ext cx="2438400" cy="265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1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Plan for Your Submission</a:t>
            </a:r>
          </a:p>
        </p:txBody>
      </p:sp>
      <p:grpSp>
        <p:nvGrpSpPr>
          <p:cNvPr id="11" name="Group 10" title="&quot;&quot;"/>
          <p:cNvGrpSpPr/>
          <p:nvPr/>
        </p:nvGrpSpPr>
        <p:grpSpPr>
          <a:xfrm>
            <a:off x="402167" y="211933"/>
            <a:ext cx="1016000" cy="1016000"/>
            <a:chOff x="1212195" y="1932223"/>
            <a:chExt cx="1016000" cy="1016000"/>
          </a:xfrm>
        </p:grpSpPr>
        <p:grpSp>
          <p:nvGrpSpPr>
            <p:cNvPr id="13" name="Group 12"/>
            <p:cNvGrpSpPr/>
            <p:nvPr/>
          </p:nvGrpSpPr>
          <p:grpSpPr>
            <a:xfrm>
              <a:off x="1212195" y="1932223"/>
              <a:ext cx="1016000" cy="1016000"/>
              <a:chOff x="8619527" y="416519"/>
              <a:chExt cx="1016000" cy="1016000"/>
            </a:xfrm>
          </p:grpSpPr>
          <p:sp>
            <p:nvSpPr>
              <p:cNvPr id="16" name="Oval 15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Oval 16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4" name="Picture 13" title="&quot;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6984" y="2205820"/>
              <a:ext cx="486418" cy="486418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167" y="1468439"/>
            <a:ext cx="11338560" cy="4797552"/>
          </a:xfrm>
        </p:spPr>
        <p:txBody>
          <a:bodyPr/>
          <a:lstStyle/>
          <a:p>
            <a:r>
              <a:rPr lang="en-US" sz="2800" dirty="0"/>
              <a:t>Identify team members</a:t>
            </a:r>
          </a:p>
          <a:p>
            <a:r>
              <a:rPr lang="en-US" sz="2800" dirty="0"/>
              <a:t>Verify registrations are in place and active</a:t>
            </a:r>
          </a:p>
          <a:p>
            <a:r>
              <a:rPr lang="en-US" sz="2800" dirty="0"/>
              <a:t>Choose submission method (ASSIST, Workspace, system-to-system)</a:t>
            </a:r>
          </a:p>
          <a:p>
            <a:r>
              <a:rPr lang="en-US" sz="2800" dirty="0"/>
              <a:t>Determine application preparation responsibilities</a:t>
            </a:r>
          </a:p>
          <a:p>
            <a:pPr lvl="1"/>
            <a:r>
              <a:rPr lang="en-US" sz="2400" dirty="0"/>
              <a:t>Who will – prepare budget, gather data, create attachments, do data entry</a:t>
            </a:r>
            <a:endParaRPr lang="en-US" sz="2000" dirty="0"/>
          </a:p>
          <a:p>
            <a:r>
              <a:rPr lang="en-US" sz="2800" dirty="0"/>
              <a:t>Make sure everyone is aware of process</a:t>
            </a:r>
          </a:p>
          <a:p>
            <a:pPr lvl="1"/>
            <a:r>
              <a:rPr lang="en-US" sz="2400" dirty="0"/>
              <a:t>Internal review &amp; approval process</a:t>
            </a:r>
          </a:p>
          <a:p>
            <a:pPr lvl="1"/>
            <a:r>
              <a:rPr lang="en-US" sz="2400" dirty="0"/>
              <a:t>Post-submission responsibilities</a:t>
            </a:r>
          </a:p>
          <a:p>
            <a:pPr lvl="2"/>
            <a:r>
              <a:rPr lang="en-US" dirty="0"/>
              <a:t>How to deal with errors/warnings</a:t>
            </a:r>
          </a:p>
          <a:p>
            <a:pPr lvl="2"/>
            <a:r>
              <a:rPr lang="en-US" dirty="0"/>
              <a:t>Who will verify application in eRA Commons?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715000" y="6147252"/>
            <a:ext cx="6172200" cy="523214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solidFill>
                  <a:schemeClr val="accent2"/>
                </a:solidFill>
                <a:cs typeface="Arial" charset="0"/>
              </a:rPr>
              <a:t>Make a plan before you need one!</a:t>
            </a:r>
          </a:p>
        </p:txBody>
      </p:sp>
      <p:pic>
        <p:nvPicPr>
          <p:cNvPr id="12" name="Picture 11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959183"/>
            <a:ext cx="2520319" cy="2520319"/>
          </a:xfrm>
          <a:prstGeom prst="rect">
            <a:avLst/>
          </a:prstGeom>
        </p:spPr>
      </p:pic>
      <p:pic>
        <p:nvPicPr>
          <p:cNvPr id="15" name="Picture 14" title="&quot;&quo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4113336"/>
            <a:ext cx="1566673" cy="237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6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Initiate Application</a:t>
            </a:r>
          </a:p>
        </p:txBody>
      </p:sp>
      <p:grpSp>
        <p:nvGrpSpPr>
          <p:cNvPr id="15" name="Group 14" title="&quot;&quot;"/>
          <p:cNvGrpSpPr/>
          <p:nvPr/>
        </p:nvGrpSpPr>
        <p:grpSpPr>
          <a:xfrm>
            <a:off x="402167" y="211568"/>
            <a:ext cx="1016000" cy="1016000"/>
            <a:chOff x="402167" y="278548"/>
            <a:chExt cx="1016000" cy="1016000"/>
          </a:xfrm>
        </p:grpSpPr>
        <p:grpSp>
          <p:nvGrpSpPr>
            <p:cNvPr id="8" name="Group 7"/>
            <p:cNvGrpSpPr/>
            <p:nvPr/>
          </p:nvGrpSpPr>
          <p:grpSpPr>
            <a:xfrm>
              <a:off x="402167" y="278548"/>
              <a:ext cx="1016000" cy="1016000"/>
              <a:chOff x="8619527" y="416519"/>
              <a:chExt cx="1016000" cy="1016000"/>
            </a:xfrm>
          </p:grpSpPr>
          <p:sp>
            <p:nvSpPr>
              <p:cNvPr id="11" name="Oval 10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Oval 11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9" name="Picture 8" title="&quot;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68" y="511048"/>
              <a:ext cx="502965" cy="502965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167" y="1468439"/>
            <a:ext cx="11338560" cy="45720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An application form package is posted with each FOA and accessed using your chosen submission method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Login to your submission system and initiate your application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pPr marL="274638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pPr marL="274638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3600" dirty="0"/>
          </a:p>
        </p:txBody>
      </p:sp>
      <p:graphicFrame>
        <p:nvGraphicFramePr>
          <p:cNvPr id="13" name="Table 12" title="Initiate application actions in ASSIST and Workspace">
            <a:extLst>
              <a:ext uri="{FF2B5EF4-FFF2-40B4-BE49-F238E27FC236}">
                <a16:creationId xmlns:a16="http://schemas.microsoft.com/office/drawing/2014/main" xmlns="" id="{A2C310C1-6894-411E-94C3-57B9424DEE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060468"/>
              </p:ext>
            </p:extLst>
          </p:nvPr>
        </p:nvGraphicFramePr>
        <p:xfrm>
          <a:off x="829179" y="3200400"/>
          <a:ext cx="101346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7300">
                  <a:extLst>
                    <a:ext uri="{9D8B030D-6E8A-4147-A177-3AD203B41FA5}">
                      <a16:colId xmlns:a16="http://schemas.microsoft.com/office/drawing/2014/main" xmlns="" val="916993608"/>
                    </a:ext>
                  </a:extLst>
                </a:gridCol>
                <a:gridCol w="5067300">
                  <a:extLst>
                    <a:ext uri="{9D8B030D-6E8A-4147-A177-3AD203B41FA5}">
                      <a16:colId xmlns:a16="http://schemas.microsoft.com/office/drawing/2014/main" xmlns="" val="36564593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ASSIST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Workspace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8951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/>
                        <a:t>Initiate Application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Create Workspace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650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636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0057A446-9BC9-43AE-8342-D14CD2C5672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FORMS-E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87375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All NIH applications must now use application form packages with a </a:t>
            </a:r>
            <a:r>
              <a:rPr lang="en-US" sz="2400" dirty="0">
                <a:solidFill>
                  <a:srgbClr val="C00000"/>
                </a:solidFill>
              </a:rPr>
              <a:t>“FORMS-E” Competition ID</a:t>
            </a:r>
            <a:r>
              <a:rPr lang="en-US" sz="2400" dirty="0"/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Updated application form packages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Significant changes in approach for collecting human subjects and clinical trial information</a:t>
            </a:r>
            <a:endParaRPr lang="en-US" sz="2800" dirty="0"/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New PHS Human Subjects and Clinical Trials Information form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Consolidates form fields currently scattered across multiple forms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Expands clinical trial data collection to improve oversight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Uses structured data fields to lead you through key requirements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Grants.gov changes to R&amp;R Budget and SBIR/STTR Information forms</a:t>
            </a:r>
          </a:p>
          <a:p>
            <a:pPr>
              <a:spcBef>
                <a:spcPts val="0"/>
              </a:spcBef>
            </a:pPr>
            <a:r>
              <a:rPr lang="en-US" sz="2400" dirty="0">
                <a:hlinkClick r:id="rId2" tooltip="Do I Have the Right Form Version For My Application"/>
              </a:rPr>
              <a:t>Do I Have the Right Form Version For My Application</a:t>
            </a:r>
            <a:r>
              <a:rPr lang="en-US" sz="2400" dirty="0">
                <a:hlinkClick r:id="rId2"/>
              </a:rPr>
              <a:t>?</a:t>
            </a:r>
            <a:endParaRPr lang="en-US" sz="24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Describes what a “Competition ID” (e.g., FORMS-D, FORMS-E) and how to identify what forms were used for an in-progress or submitted application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title="picture of multiple forms collapsing into a single for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3581400"/>
            <a:ext cx="2792796" cy="14601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0" y="6400800"/>
            <a:ext cx="827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FORMS-E: </a:t>
            </a:r>
            <a:r>
              <a:rPr lang="en-US" dirty="0">
                <a:hlinkClick r:id="rId4" tooltip="FORMS-E guide notice"/>
              </a:rPr>
              <a:t>https://grants.nih.gov/grants/guide/notice-files/NOT-OD-17-062.html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949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Build Your Team</a:t>
            </a:r>
          </a:p>
        </p:txBody>
      </p:sp>
      <p:grpSp>
        <p:nvGrpSpPr>
          <p:cNvPr id="13" name="Group 12" title="&quot;&quot;"/>
          <p:cNvGrpSpPr/>
          <p:nvPr/>
        </p:nvGrpSpPr>
        <p:grpSpPr>
          <a:xfrm>
            <a:off x="404856" y="193164"/>
            <a:ext cx="1016000" cy="1016000"/>
            <a:chOff x="402167" y="278548"/>
            <a:chExt cx="1016000" cy="1016000"/>
          </a:xfrm>
        </p:grpSpPr>
        <p:grpSp>
          <p:nvGrpSpPr>
            <p:cNvPr id="6" name="Group 5"/>
            <p:cNvGrpSpPr/>
            <p:nvPr/>
          </p:nvGrpSpPr>
          <p:grpSpPr>
            <a:xfrm>
              <a:off x="402167" y="278548"/>
              <a:ext cx="1016000" cy="1016000"/>
              <a:chOff x="8619527" y="416519"/>
              <a:chExt cx="1016000" cy="1016000"/>
            </a:xfrm>
          </p:grpSpPr>
          <p:sp>
            <p:nvSpPr>
              <p:cNvPr id="9" name="Oval 8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Oval 9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7" name="Picture 6" title="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115" y="469696"/>
              <a:ext cx="634100" cy="634100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Provide application access to appropriate team members</a:t>
            </a:r>
          </a:p>
          <a:p>
            <a:pPr marL="274638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274638" lvl="1" indent="0">
              <a:buNone/>
            </a:pPr>
            <a:r>
              <a:rPr lang="en-US" sz="2000" dirty="0"/>
              <a:t/>
            </a:r>
            <a:br>
              <a:rPr lang="en-US" sz="2000" dirty="0"/>
            </a:br>
            <a:endParaRPr lang="en-US" sz="1050" dirty="0"/>
          </a:p>
          <a:p>
            <a:r>
              <a:rPr lang="en-US" sz="2400" dirty="0"/>
              <a:t>Gather eRA Commons usernames to include in your application for the following individuals </a:t>
            </a:r>
          </a:p>
          <a:p>
            <a:pPr lvl="1"/>
            <a:r>
              <a:rPr lang="en-US" sz="2000" dirty="0"/>
              <a:t>Project Director/Principal Investigators (PD/PIs)</a:t>
            </a:r>
          </a:p>
          <a:p>
            <a:pPr lvl="1"/>
            <a:r>
              <a:rPr lang="en-US" sz="2000" dirty="0"/>
              <a:t>Component leads on a multi-project application </a:t>
            </a:r>
          </a:p>
          <a:p>
            <a:pPr lvl="1"/>
            <a:r>
              <a:rPr lang="en-US" sz="2000" dirty="0"/>
              <a:t>Sponsor on a fellowship application</a:t>
            </a:r>
          </a:p>
          <a:p>
            <a:pPr lvl="1"/>
            <a:r>
              <a:rPr lang="en-US" sz="2000" dirty="0"/>
              <a:t>Candidates for diversity and re-entry supplements</a:t>
            </a:r>
          </a:p>
          <a:p>
            <a:pPr lvl="1"/>
            <a:r>
              <a:rPr lang="en-US" sz="2000" dirty="0"/>
              <a:t>Primary mentor on individual mentored career development application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 title="Build your team actions in ASSIST and Workspace">
            <a:extLst>
              <a:ext uri="{FF2B5EF4-FFF2-40B4-BE49-F238E27FC236}">
                <a16:creationId xmlns:a16="http://schemas.microsoft.com/office/drawing/2014/main" xmlns="" id="{B7512F9C-7CA3-453D-85D0-E015D7A71D7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02167" y="2143760"/>
          <a:ext cx="113792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9600">
                  <a:extLst>
                    <a:ext uri="{9D8B030D-6E8A-4147-A177-3AD203B41FA5}">
                      <a16:colId xmlns:a16="http://schemas.microsoft.com/office/drawing/2014/main" xmlns="" val="916993608"/>
                    </a:ext>
                  </a:extLst>
                </a:gridCol>
                <a:gridCol w="5689600">
                  <a:extLst>
                    <a:ext uri="{9D8B030D-6E8A-4147-A177-3AD203B41FA5}">
                      <a16:colId xmlns:a16="http://schemas.microsoft.com/office/drawing/2014/main" xmlns="" val="36564593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ASSIST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Workspace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8951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Gather eRA Commons usernames and use </a:t>
                      </a:r>
                      <a:r>
                        <a:rPr lang="en-US" sz="2400" b="1" dirty="0"/>
                        <a:t>Manage Access </a:t>
                      </a:r>
                      <a:r>
                        <a:rPr lang="en-US" sz="2400" dirty="0"/>
                        <a:t>to give folks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Gather Grants.gov usernames and use </a:t>
                      </a:r>
                      <a:r>
                        <a:rPr lang="en-US" sz="2400" b="1" dirty="0"/>
                        <a:t>Participants</a:t>
                      </a:r>
                      <a:r>
                        <a:rPr lang="en-US" sz="2400" dirty="0"/>
                        <a:t> tab to give folks access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650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54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Enter Data</a:t>
            </a:r>
          </a:p>
        </p:txBody>
      </p:sp>
      <p:grpSp>
        <p:nvGrpSpPr>
          <p:cNvPr id="11" name="Group 10" title="&quot;&quot;"/>
          <p:cNvGrpSpPr/>
          <p:nvPr/>
        </p:nvGrpSpPr>
        <p:grpSpPr>
          <a:xfrm>
            <a:off x="402167" y="225912"/>
            <a:ext cx="1011003" cy="1016000"/>
            <a:chOff x="6801037" y="264119"/>
            <a:chExt cx="1011003" cy="1016000"/>
          </a:xfrm>
        </p:grpSpPr>
        <p:grpSp>
          <p:nvGrpSpPr>
            <p:cNvPr id="12" name="Group 11"/>
            <p:cNvGrpSpPr/>
            <p:nvPr/>
          </p:nvGrpSpPr>
          <p:grpSpPr>
            <a:xfrm>
              <a:off x="6801037" y="264119"/>
              <a:ext cx="1011003" cy="1016000"/>
              <a:chOff x="8619527" y="416519"/>
              <a:chExt cx="1016000" cy="1016000"/>
            </a:xfrm>
          </p:grpSpPr>
          <p:sp>
            <p:nvSpPr>
              <p:cNvPr id="14" name="Oval 13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Oval 14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3" name="Picture 12" title="&quot;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569" y="563301"/>
              <a:ext cx="467420" cy="467420"/>
            </a:xfrm>
            <a:prstGeom prst="rect">
              <a:avLst/>
            </a:prstGeom>
          </p:spPr>
        </p:pic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All Guidance</a:t>
            </a:r>
          </a:p>
        </p:txBody>
      </p:sp>
      <p:sp>
        <p:nvSpPr>
          <p:cNvPr id="8" name="Up Arrow 7" descr="NIH Guide notices have highest precedence, followed by funding opportunity text, and then application guide instructions." title="arrow indicating priority order"/>
          <p:cNvSpPr/>
          <p:nvPr/>
        </p:nvSpPr>
        <p:spPr>
          <a:xfrm>
            <a:off x="296870" y="2360065"/>
            <a:ext cx="693730" cy="3857855"/>
          </a:xfrm>
          <a:prstGeom prst="up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739281" y="4168282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Precedence / Importance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066800" y="2286000"/>
            <a:ext cx="4724400" cy="393192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800" dirty="0"/>
              <a:t>Notices in NIH Guide for Grants &amp; Contracts</a:t>
            </a:r>
          </a:p>
          <a:p>
            <a:pPr>
              <a:spcAft>
                <a:spcPts val="0"/>
              </a:spcAft>
            </a:pPr>
            <a:r>
              <a:rPr lang="en-US" sz="2800" dirty="0"/>
              <a:t>Funding Opportunity Announcement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Section IV. Application and Submission Information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hlinkClick r:id="rId3"/>
              </a:rPr>
              <a:t>How to Apply - Application Guide</a:t>
            </a:r>
            <a:endParaRPr lang="en-US" sz="2800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Handy Resource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Annotated form sets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6" name="Picture 15" title="Research Plan page of annotated form set shows callout tips for each fie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2848074"/>
            <a:ext cx="3345505" cy="35089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60386" y="6356995"/>
            <a:ext cx="6743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 tooltip="How to Apply - Application Guide"/>
              </a:rPr>
              <a:t>https://grants.nih.gov/grants/how-to-apply-application-guide.html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752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47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25" y="228601"/>
            <a:ext cx="8534400" cy="909825"/>
          </a:xfrm>
        </p:spPr>
        <p:txBody>
          <a:bodyPr>
            <a:normAutofit fontScale="90000"/>
          </a:bodyPr>
          <a:lstStyle/>
          <a:p>
            <a:r>
              <a:rPr lang="en-US" dirty="0"/>
              <a:t>New PHS Human Subjects and Clinical Trials Information 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130174" y="1527048"/>
            <a:ext cx="5757025" cy="45720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Required form in most FOAs</a:t>
            </a:r>
          </a:p>
          <a:p>
            <a:pPr>
              <a:spcAft>
                <a:spcPts val="1800"/>
              </a:spcAft>
            </a:pPr>
            <a:r>
              <a:rPr lang="en-US" sz="2800" dirty="0"/>
              <a:t>A Walk-through of the PHS Human Subjects and Clinical Trials Information Form (</a:t>
            </a:r>
            <a:r>
              <a:rPr lang="en-US" sz="2800" dirty="0">
                <a:hlinkClick r:id="rId2" tooltip="A Walk-through of the PHS Human Subjects and Clinical Trials Information Form - video"/>
              </a:rPr>
              <a:t>video</a:t>
            </a:r>
            <a:r>
              <a:rPr lang="en-US" sz="2800" dirty="0"/>
              <a:t>, 9 mins.)</a:t>
            </a:r>
          </a:p>
          <a:p>
            <a:pPr>
              <a:spcAft>
                <a:spcPts val="1800"/>
              </a:spcAft>
            </a:pPr>
            <a:r>
              <a:rPr lang="en-US" dirty="0"/>
              <a:t>Lots of other Clinical Trial changes</a:t>
            </a:r>
          </a:p>
          <a:p>
            <a:pPr lvl="1">
              <a:spcAft>
                <a:spcPts val="1800"/>
              </a:spcAft>
            </a:pPr>
            <a:r>
              <a:rPr lang="en-US" dirty="0">
                <a:hlinkClick r:id="rId3" tooltip="Clinical Trials web page"/>
              </a:rPr>
              <a:t>https://grants.nih.gov/policy/clinical-trials.htm</a:t>
            </a:r>
            <a:endParaRPr lang="en-US" sz="2800" dirty="0">
              <a:hlinkClick r:id="rId4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 title="PHS Human Subjects and Clinical Trais Information for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538806"/>
            <a:ext cx="4550983" cy="47825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759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Attachments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713464" cy="4873752"/>
          </a:xfrm>
        </p:spPr>
        <p:txBody>
          <a:bodyPr/>
          <a:lstStyle/>
          <a:p>
            <a:r>
              <a:rPr lang="en-US" sz="2400" dirty="0"/>
              <a:t>Use simple PDF-formatted files for all attachments</a:t>
            </a:r>
          </a:p>
          <a:p>
            <a:pPr lvl="1"/>
            <a:r>
              <a:rPr lang="en-US" sz="2000" dirty="0"/>
              <a:t>Disable security features such as password protection  </a:t>
            </a:r>
          </a:p>
          <a:p>
            <a:r>
              <a:rPr lang="en-US" sz="2400" dirty="0" smtClean="0"/>
              <a:t>Filenames </a:t>
            </a:r>
            <a:r>
              <a:rPr lang="en-US" sz="2400" dirty="0"/>
              <a:t>must be unique within the </a:t>
            </a:r>
            <a:r>
              <a:rPr lang="en-US" sz="2400" dirty="0"/>
              <a:t>application &amp; 50 characters or </a:t>
            </a:r>
            <a:r>
              <a:rPr lang="en-US" sz="2400" dirty="0" smtClean="0"/>
              <a:t>less</a:t>
            </a:r>
            <a:endParaRPr lang="en-US" sz="2400" dirty="0"/>
          </a:p>
          <a:p>
            <a:r>
              <a:rPr lang="en-US" sz="2400" dirty="0"/>
              <a:t>Use </a:t>
            </a:r>
            <a:r>
              <a:rPr lang="en-US" sz="2400" dirty="0" smtClean="0"/>
              <a:t>meaningful filenames</a:t>
            </a:r>
          </a:p>
          <a:p>
            <a:pPr lvl="1"/>
            <a:r>
              <a:rPr lang="en-US" sz="2000" dirty="0" smtClean="0"/>
              <a:t>If FOA specifies a filename – use it!</a:t>
            </a:r>
          </a:p>
          <a:p>
            <a:pPr lvl="1"/>
            <a:r>
              <a:rPr lang="en-US" sz="2000" dirty="0" smtClean="0"/>
              <a:t>“</a:t>
            </a:r>
            <a:r>
              <a:rPr lang="en-US" sz="2000" dirty="0"/>
              <a:t>Other Attachments” on R&amp;R Other Project Information </a:t>
            </a:r>
            <a:r>
              <a:rPr lang="en-US" sz="2000" dirty="0" smtClean="0"/>
              <a:t>form &amp; “</a:t>
            </a:r>
            <a:r>
              <a:rPr lang="en-US" sz="2000" dirty="0"/>
              <a:t>Other Clinical Trial-related Attachments” on PHS Human Subjects and Clinical Trials Info </a:t>
            </a:r>
            <a:r>
              <a:rPr lang="en-US" sz="2000" dirty="0" smtClean="0"/>
              <a:t>form will use filename as a bookmark in the application image</a:t>
            </a:r>
            <a:endParaRPr lang="en-US" sz="2000" dirty="0"/>
          </a:p>
          <a:p>
            <a:r>
              <a:rPr lang="en-US" sz="2400" dirty="0"/>
              <a:t>Do not include headers or footers</a:t>
            </a:r>
          </a:p>
          <a:p>
            <a:pPr lvl="1"/>
            <a:r>
              <a:rPr lang="en-US" sz="2000" dirty="0"/>
              <a:t>Section headings as part of the text (e.g., Significance, Innovation, Approach) are encouraged</a:t>
            </a:r>
          </a:p>
          <a:p>
            <a:r>
              <a:rPr lang="en-US" sz="2400" dirty="0"/>
              <a:t>Follow guidelines for fonts and margins </a:t>
            </a:r>
          </a:p>
          <a:p>
            <a:r>
              <a:rPr lang="en-US" sz="2400" dirty="0"/>
              <a:t>Follow specified page limits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6400800"/>
            <a:ext cx="1082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 tooltip="Format Attachments page"/>
              </a:rPr>
              <a:t>http://grants.nih.gov/grants/how-to-apply-application-guide/format-and-write/format-attachments.htm</a:t>
            </a:r>
            <a:endParaRPr lang="en-US" dirty="0"/>
          </a:p>
        </p:txBody>
      </p:sp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32" y="5113210"/>
            <a:ext cx="19716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0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49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pic>
        <p:nvPicPr>
          <p:cNvPr id="5" name="Picture 4" title="Page limits webp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18455"/>
            <a:ext cx="6279501" cy="4706145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Specified Page Limits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38677" y="6324600"/>
            <a:ext cx="9610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 tooltip="Page Limits"/>
              </a:rPr>
              <a:t>https://grants.nih.gov/grants/how-to-apply-application-guide/format-and-write/page-limits.htm</a:t>
            </a:r>
            <a:r>
              <a:rPr lang="en-US" dirty="0"/>
              <a:t> </a:t>
            </a:r>
          </a:p>
        </p:txBody>
      </p:sp>
      <p:pic>
        <p:nvPicPr>
          <p:cNvPr id="7" name="Picture 6" title="sample opportunity with page limit exception in Section IV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2579134"/>
            <a:ext cx="5190412" cy="3630372"/>
          </a:xfrm>
          <a:prstGeom prst="rect">
            <a:avLst/>
          </a:prstGeom>
        </p:spPr>
      </p:pic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97739"/>
            <a:ext cx="2781695" cy="2350532"/>
          </a:xfrm>
          <a:prstGeom prst="rect">
            <a:avLst/>
          </a:prstGeom>
        </p:spPr>
      </p:pic>
      <p:sp>
        <p:nvSpPr>
          <p:cNvPr id="9" name="Rounded Rectangle 8" title="&quot;&quot;"/>
          <p:cNvSpPr/>
          <p:nvPr/>
        </p:nvSpPr>
        <p:spPr>
          <a:xfrm>
            <a:off x="6705600" y="5693571"/>
            <a:ext cx="5043232" cy="515935"/>
          </a:xfrm>
          <a:prstGeom prst="roundRect">
            <a:avLst/>
          </a:prstGeom>
          <a:noFill/>
          <a:ln w="25400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9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11734800" y="6399007"/>
            <a:ext cx="6096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25" y="228601"/>
            <a:ext cx="8534400" cy="609600"/>
          </a:xfrm>
        </p:spPr>
        <p:txBody>
          <a:bodyPr>
            <a:normAutofit/>
          </a:bodyPr>
          <a:lstStyle/>
          <a:p>
            <a:r>
              <a:rPr lang="en-US" dirty="0"/>
              <a:t>How to Apply – Application Guide</a:t>
            </a:r>
          </a:p>
        </p:txBody>
      </p:sp>
      <p:pic>
        <p:nvPicPr>
          <p:cNvPr id="3" name="Picture 2" descr="Highlighitng General Application Process Information sections across top of screen, Resources in left-most column of screen and Form Instructions in the middle." title="How to Apply - Applicaiton Guide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24" name="Rectangle 23" title="&quot;&quot;"/>
          <p:cNvSpPr/>
          <p:nvPr/>
        </p:nvSpPr>
        <p:spPr>
          <a:xfrm>
            <a:off x="152399" y="1838408"/>
            <a:ext cx="11657015" cy="1361992"/>
          </a:xfrm>
          <a:prstGeom prst="rect">
            <a:avLst/>
          </a:prstGeom>
          <a:noFill/>
          <a:ln w="381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Rounded Rectangular Callout 26" title="General Application Process Information"/>
          <p:cNvSpPr/>
          <p:nvPr/>
        </p:nvSpPr>
        <p:spPr>
          <a:xfrm>
            <a:off x="2362200" y="1448062"/>
            <a:ext cx="6047065" cy="390346"/>
          </a:xfrm>
          <a:prstGeom prst="wedgeRoundRectCallout">
            <a:avLst>
              <a:gd name="adj1" fmla="val -49295"/>
              <a:gd name="adj2" fmla="val 2466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</a:rPr>
              <a:t>General Application Process Information</a:t>
            </a:r>
          </a:p>
        </p:txBody>
      </p:sp>
      <p:sp>
        <p:nvSpPr>
          <p:cNvPr id="25" name="Rectangle 24" title="&quot;&quot;"/>
          <p:cNvSpPr/>
          <p:nvPr/>
        </p:nvSpPr>
        <p:spPr>
          <a:xfrm>
            <a:off x="9512841" y="3276601"/>
            <a:ext cx="2296573" cy="3563732"/>
          </a:xfrm>
          <a:prstGeom prst="rect">
            <a:avLst/>
          </a:prstGeom>
          <a:noFill/>
          <a:ln w="381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Rounded Rectangular Callout 28" title="Resources"/>
          <p:cNvSpPr/>
          <p:nvPr/>
        </p:nvSpPr>
        <p:spPr>
          <a:xfrm>
            <a:off x="10525041" y="3090696"/>
            <a:ext cx="1670707" cy="336476"/>
          </a:xfrm>
          <a:prstGeom prst="wedgeRoundRectCallout">
            <a:avLst>
              <a:gd name="adj1" fmla="val -49295"/>
              <a:gd name="adj2" fmla="val 2466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</a:rPr>
              <a:t>Resources</a:t>
            </a:r>
          </a:p>
        </p:txBody>
      </p:sp>
      <p:sp>
        <p:nvSpPr>
          <p:cNvPr id="26" name="Rectangle 25" title="&quot;&quot;"/>
          <p:cNvSpPr/>
          <p:nvPr/>
        </p:nvSpPr>
        <p:spPr>
          <a:xfrm>
            <a:off x="152399" y="3276600"/>
            <a:ext cx="9140827" cy="3563732"/>
          </a:xfrm>
          <a:prstGeom prst="rect">
            <a:avLst/>
          </a:prstGeom>
          <a:noFill/>
          <a:ln w="381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Rounded Rectangular Callout 27" title="Form instructions"/>
          <p:cNvSpPr/>
          <p:nvPr/>
        </p:nvSpPr>
        <p:spPr>
          <a:xfrm>
            <a:off x="3049310" y="3124200"/>
            <a:ext cx="2741890" cy="388101"/>
          </a:xfrm>
          <a:prstGeom prst="wedgeRoundRectCallout">
            <a:avLst>
              <a:gd name="adj1" fmla="val -49295"/>
              <a:gd name="adj2" fmla="val 2466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</a:rPr>
              <a:t>Form Instructions</a:t>
            </a:r>
          </a:p>
        </p:txBody>
      </p:sp>
    </p:spTree>
    <p:extLst>
      <p:ext uri="{BB962C8B-B14F-4D97-AF65-F5344CB8AC3E}">
        <p14:creationId xmlns:p14="http://schemas.microsoft.com/office/powerpoint/2010/main" val="384910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25" grpId="0" animBg="1"/>
      <p:bldP spid="29" grpId="0" animBg="1"/>
      <p:bldP spid="26" grpId="0" animBg="1"/>
      <p:bldP spid="2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Fields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87375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Text fields support plain text with limited manual formatting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To format paragraphs, include a blank line between paragraphs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To format bulleted lists, start each list item on a new line with a "list item" character, such as a hyphen (-) or an asterisk (*), followed by a space and then the item text</a:t>
            </a:r>
          </a:p>
          <a:p>
            <a:pPr>
              <a:spcAft>
                <a:spcPts val="600"/>
              </a:spcAft>
            </a:pPr>
            <a:r>
              <a:rPr lang="en-US" dirty="0"/>
              <a:t>Much of your original formatting (font, bolding, bullets, subscript, superscript) will be lost when you cut and paste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Take advantage of application preview features if your submission method supports them</a:t>
            </a:r>
          </a:p>
          <a:p>
            <a:pPr>
              <a:spcAft>
                <a:spcPts val="600"/>
              </a:spcAft>
            </a:pPr>
            <a:r>
              <a:rPr lang="en-US" dirty="0"/>
              <a:t>Check application form instructions for character limits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Spaces and punctuation count against the limit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6377709"/>
            <a:ext cx="1040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 tooltip="Rules for text fields"/>
              </a:rPr>
              <a:t>https://grants.nih.gov/grants/how-to-apply-application-guide/format-and-write/rules-for-text-fields.htm</a:t>
            </a:r>
            <a:r>
              <a:rPr lang="en-US" dirty="0"/>
              <a:t> </a:t>
            </a: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785" y="0"/>
            <a:ext cx="2267215" cy="25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4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51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Format Pages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 err="1"/>
              <a:t>Biosketch</a:t>
            </a:r>
            <a:r>
              <a:rPr lang="en-US" dirty="0"/>
              <a:t> Format Pages, Instructions and Samples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hlinkClick r:id="rId2" tooltip="biosketch format pages, instructions and samples"/>
              </a:rPr>
              <a:t>https://grants.nih.gov/grants/forms/biosketch.htm</a:t>
            </a:r>
            <a:r>
              <a:rPr lang="en-US" dirty="0"/>
              <a:t> </a:t>
            </a:r>
          </a:p>
          <a:p>
            <a:pPr>
              <a:spcAft>
                <a:spcPts val="0"/>
              </a:spcAft>
            </a:pPr>
            <a:r>
              <a:rPr lang="en-US" dirty="0"/>
              <a:t>Data Tables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hlinkClick r:id="rId3" tooltip="Data Tables"/>
              </a:rPr>
              <a:t>https://grants.nih.gov/grants/forms/data-tables.htm</a:t>
            </a:r>
            <a:r>
              <a:rPr lang="en-US" dirty="0"/>
              <a:t> </a:t>
            </a:r>
          </a:p>
          <a:p>
            <a:pPr>
              <a:spcAft>
                <a:spcPts val="0"/>
              </a:spcAft>
            </a:pPr>
            <a:r>
              <a:rPr lang="en-US" dirty="0"/>
              <a:t>More (Additional </a:t>
            </a:r>
            <a:r>
              <a:rPr lang="en-US" dirty="0" err="1"/>
              <a:t>Sr</a:t>
            </a:r>
            <a:r>
              <a:rPr lang="en-US" dirty="0"/>
              <a:t>/Key, Additional Sites, Other Support)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hlinkClick r:id="rId4" tooltip="Additional Sr/Key, Additional Sites, Other Support format pages"/>
              </a:rPr>
              <a:t>https://grants.nih.gov/grants/forms/format-pages.htm</a:t>
            </a:r>
            <a:r>
              <a:rPr lang="en-US" dirty="0"/>
              <a:t> </a:t>
            </a:r>
          </a:p>
        </p:txBody>
      </p:sp>
      <p:pic>
        <p:nvPicPr>
          <p:cNvPr id="5" name="Picture 4" title="thought bubble - &quot;I just need to fill in the blanks.&quot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6139" y="2663733"/>
            <a:ext cx="1999661" cy="2133785"/>
          </a:xfrm>
          <a:prstGeom prst="rect">
            <a:avLst/>
          </a:prstGeom>
        </p:spPr>
      </p:pic>
      <p:pic>
        <p:nvPicPr>
          <p:cNvPr id="6" name="Picture 5" title="character having a though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31" y="4343400"/>
            <a:ext cx="1938338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7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Grantsmanship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371600"/>
            <a:ext cx="11338560" cy="487375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Avoid jargon</a:t>
            </a:r>
          </a:p>
          <a:p>
            <a:pPr>
              <a:spcAft>
                <a:spcPts val="1200"/>
              </a:spcAft>
            </a:pPr>
            <a:r>
              <a:rPr lang="en-US" dirty="0"/>
              <a:t>Be focused - use a clear and concise writing style</a:t>
            </a:r>
          </a:p>
          <a:p>
            <a:pPr>
              <a:spcAft>
                <a:spcPts val="1200"/>
              </a:spcAft>
            </a:pPr>
            <a:r>
              <a:rPr lang="en-US" dirty="0"/>
              <a:t>Spell out acronyms the first time they are used in each application section/attachment and note the appropriate abbreviation in parentheses</a:t>
            </a:r>
          </a:p>
          <a:p>
            <a:pPr>
              <a:spcAft>
                <a:spcPts val="1200"/>
              </a:spcAft>
            </a:pPr>
            <a:r>
              <a:rPr lang="en-US" dirty="0"/>
              <a:t>Appeal to the reviewers and the funding ICs by using language that stresses the significance of your proposed work</a:t>
            </a:r>
          </a:p>
          <a:p>
            <a:pPr>
              <a:spcAft>
                <a:spcPts val="1200"/>
              </a:spcAft>
            </a:pPr>
            <a:r>
              <a:rPr lang="en-US" dirty="0"/>
              <a:t>Align your application with the review criteria to maximize impact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FOA Section V. Application Review Information</a:t>
            </a:r>
          </a:p>
          <a:p>
            <a:pPr marL="0" indent="0">
              <a:spcAft>
                <a:spcPts val="120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38200" y="6400800"/>
            <a:ext cx="1082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 tooltip="Format Attachments page"/>
              </a:rPr>
              <a:t>http://grants.nih.gov/grants/how-to-apply-application-guide/format-and-write/format-attachments.htm</a:t>
            </a:r>
            <a:endParaRPr lang="en-US" dirty="0"/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28601"/>
            <a:ext cx="35052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7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6: Finalize Your Application</a:t>
            </a:r>
          </a:p>
        </p:txBody>
      </p:sp>
      <p:grpSp>
        <p:nvGrpSpPr>
          <p:cNvPr id="13" name="Group 12" title="&quot;"/>
          <p:cNvGrpSpPr/>
          <p:nvPr/>
        </p:nvGrpSpPr>
        <p:grpSpPr>
          <a:xfrm>
            <a:off x="402167" y="224803"/>
            <a:ext cx="1016000" cy="1016000"/>
            <a:chOff x="6801034" y="1885364"/>
            <a:chExt cx="1016000" cy="1016000"/>
          </a:xfrm>
        </p:grpSpPr>
        <p:grpSp>
          <p:nvGrpSpPr>
            <p:cNvPr id="6" name="Group 5"/>
            <p:cNvGrpSpPr/>
            <p:nvPr/>
          </p:nvGrpSpPr>
          <p:grpSpPr>
            <a:xfrm>
              <a:off x="6801034" y="1885364"/>
              <a:ext cx="1016000" cy="1016000"/>
              <a:chOff x="8619527" y="416519"/>
              <a:chExt cx="1016000" cy="1016000"/>
            </a:xfrm>
          </p:grpSpPr>
          <p:sp>
            <p:nvSpPr>
              <p:cNvPr id="9" name="Oval 8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Oval 9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7" name="Picture 6" title="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247" y="2112845"/>
              <a:ext cx="525354" cy="525354"/>
            </a:xfrm>
            <a:prstGeom prst="rect">
              <a:avLst/>
            </a:prstGeom>
          </p:spPr>
        </p:pic>
      </p:grpSp>
      <p:graphicFrame>
        <p:nvGraphicFramePr>
          <p:cNvPr id="5" name="Table 4" title="Actions to finalize application in ASSIST and Workspace">
            <a:extLst>
              <a:ext uri="{FF2B5EF4-FFF2-40B4-BE49-F238E27FC236}">
                <a16:creationId xmlns:a16="http://schemas.microsoft.com/office/drawing/2014/main" xmlns="" id="{7D72694A-DCFE-43A3-B86F-76AF160181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324640"/>
              </p:ext>
            </p:extLst>
          </p:nvPr>
        </p:nvGraphicFramePr>
        <p:xfrm>
          <a:off x="452967" y="1752600"/>
          <a:ext cx="11277600" cy="4517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xmlns="" val="3215892589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xmlns="" val="70397524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xmlns="" val="3447728611"/>
                    </a:ext>
                  </a:extLst>
                </a:gridCol>
              </a:tblGrid>
              <a:tr h="4716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ASSIST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Workspace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0750055"/>
                  </a:ext>
                </a:extLst>
              </a:tr>
              <a:tr h="1052390">
                <a:tc>
                  <a:txBody>
                    <a:bodyPr/>
                    <a:lstStyle/>
                    <a:p>
                      <a:r>
                        <a:rPr lang="en-US" sz="2400" b="0" dirty="0"/>
                        <a:t>6a.</a:t>
                      </a:r>
                      <a:r>
                        <a:rPr lang="en-US" sz="2400" b="0" baseline="0" dirty="0"/>
                        <a:t> </a:t>
                      </a:r>
                      <a:r>
                        <a:rPr lang="en-US" sz="2400" b="0" dirty="0"/>
                        <a:t>Run a pre-submission validation check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Validate 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Preview Grantor Validation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3435743"/>
                  </a:ext>
                </a:extLst>
              </a:tr>
              <a:tr h="14956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/>
                        <a:t>6b. Generate a pre-submission image of your assembled application in the NIH format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Preview 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Grantor Image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903841"/>
                  </a:ext>
                </a:extLst>
              </a:tr>
              <a:tr h="1497621">
                <a:tc>
                  <a:txBody>
                    <a:bodyPr/>
                    <a:lstStyle/>
                    <a:p>
                      <a:r>
                        <a:rPr lang="en-US" sz="2400" b="0" dirty="0"/>
                        <a:t>6c. Take any additional steps needed to prepare for </a:t>
                      </a:r>
                      <a:r>
                        <a:rPr lang="en-US" sz="2400" b="0" dirty="0" smtClean="0"/>
                        <a:t>submission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Update Submission Status to “Ready to Submit”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Complete and Notify AOR (optional)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0147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272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7: Submit Your Application</a:t>
            </a:r>
          </a:p>
        </p:txBody>
      </p:sp>
      <p:grpSp>
        <p:nvGrpSpPr>
          <p:cNvPr id="14" name="Group 13" title="&quot;&quot;"/>
          <p:cNvGrpSpPr/>
          <p:nvPr/>
        </p:nvGrpSpPr>
        <p:grpSpPr>
          <a:xfrm>
            <a:off x="399478" y="217250"/>
            <a:ext cx="1016000" cy="1016000"/>
            <a:chOff x="399478" y="217250"/>
            <a:chExt cx="1016000" cy="1016000"/>
          </a:xfrm>
        </p:grpSpPr>
        <p:grpSp>
          <p:nvGrpSpPr>
            <p:cNvPr id="15" name="Group 14"/>
            <p:cNvGrpSpPr/>
            <p:nvPr/>
          </p:nvGrpSpPr>
          <p:grpSpPr>
            <a:xfrm>
              <a:off x="399478" y="217250"/>
              <a:ext cx="1016000" cy="1016000"/>
              <a:chOff x="8619527" y="416519"/>
              <a:chExt cx="1016000" cy="1016000"/>
            </a:xfrm>
          </p:grpSpPr>
          <p:sp>
            <p:nvSpPr>
              <p:cNvPr id="17" name="Oval 16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16" name="Picture 15" title="&quot;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390" y="524993"/>
              <a:ext cx="486680" cy="486680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702302"/>
            <a:ext cx="5285738" cy="462229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Follow steps for your submission method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Only folks who hold Grants.gov credentials with the AOR (Authorized Organization Representative) role can submit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All NIH applications route through Grants.gov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Your Grants.gov timestamp</a:t>
            </a:r>
            <a:br>
              <a:rPr lang="en-US" sz="2400" dirty="0"/>
            </a:br>
            <a:r>
              <a:rPr lang="en-US" sz="2400" dirty="0"/>
              <a:t> is used to determine </a:t>
            </a:r>
            <a:br>
              <a:rPr lang="en-US" sz="2400" dirty="0"/>
            </a:br>
            <a:r>
              <a:rPr lang="en-US" sz="2400" dirty="0"/>
              <a:t>“on-time” submission</a:t>
            </a:r>
          </a:p>
        </p:txBody>
      </p:sp>
      <p:pic>
        <p:nvPicPr>
          <p:cNvPr id="11" name="Picture 10" title="bottom of submission status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842" y="1600200"/>
            <a:ext cx="6294758" cy="4983036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7" title="&quot;&quot;"/>
          <p:cNvSpPr>
            <a:spLocks noChangeArrowheads="1"/>
          </p:cNvSpPr>
          <p:nvPr/>
        </p:nvSpPr>
        <p:spPr bwMode="auto">
          <a:xfrm>
            <a:off x="7479189" y="3886200"/>
            <a:ext cx="902811" cy="2286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rIns="0" anchor="ctr"/>
          <a:lstStyle/>
          <a:p>
            <a:pPr algn="r"/>
            <a:endParaRPr lang="en-US"/>
          </a:p>
        </p:txBody>
      </p:sp>
      <p:sp>
        <p:nvSpPr>
          <p:cNvPr id="12" name="Rounded Rectangular Callout 11" title="Grants.gov Tracking #"/>
          <p:cNvSpPr/>
          <p:nvPr/>
        </p:nvSpPr>
        <p:spPr>
          <a:xfrm>
            <a:off x="8276165" y="3342126"/>
            <a:ext cx="3299780" cy="457200"/>
          </a:xfrm>
          <a:prstGeom prst="wedgeRoundRectCallout">
            <a:avLst>
              <a:gd name="adj1" fmla="val -48940"/>
              <a:gd name="adj2" fmla="val 8758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Grants.gov Tracking #</a:t>
            </a:r>
          </a:p>
        </p:txBody>
      </p:sp>
      <p:sp>
        <p:nvSpPr>
          <p:cNvPr id="7" name="Rectangle 8" title="&quot;&quot;"/>
          <p:cNvSpPr>
            <a:spLocks noChangeArrowheads="1"/>
          </p:cNvSpPr>
          <p:nvPr/>
        </p:nvSpPr>
        <p:spPr bwMode="auto">
          <a:xfrm>
            <a:off x="7479189" y="4131759"/>
            <a:ext cx="1588611" cy="21164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lIns="0" rIns="0" anchor="ctr"/>
          <a:lstStyle/>
          <a:p>
            <a:pPr algn="r"/>
            <a:endParaRPr lang="en-US"/>
          </a:p>
        </p:txBody>
      </p:sp>
      <p:sp>
        <p:nvSpPr>
          <p:cNvPr id="13" name="Rounded Rectangular Callout 12" title="Date/Time Stamp – always recorded in Eastern Time"/>
          <p:cNvSpPr/>
          <p:nvPr/>
        </p:nvSpPr>
        <p:spPr>
          <a:xfrm>
            <a:off x="9211516" y="3931087"/>
            <a:ext cx="2876128" cy="1413849"/>
          </a:xfrm>
          <a:prstGeom prst="wedgeRoundRectCallout">
            <a:avLst>
              <a:gd name="adj1" fmla="val -58122"/>
              <a:gd name="adj2" fmla="val -2650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Date/Time Stamp – always recorded in Eastern Time</a:t>
            </a:r>
          </a:p>
        </p:txBody>
      </p:sp>
    </p:spTree>
    <p:extLst>
      <p:ext uri="{BB962C8B-B14F-4D97-AF65-F5344CB8AC3E}">
        <p14:creationId xmlns:p14="http://schemas.microsoft.com/office/powerpoint/2010/main" val="333709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On-time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Deadline = 5 pm local time of submitting organization on the due date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All registrations and SAM renewal must be completed before the deadline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Application must be free of all federal system-identified errors (Grants.gov &amp; eRA)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NIH’s late policy does not allow corrections after the deadline</a:t>
            </a:r>
          </a:p>
          <a:p>
            <a:pPr lvl="1">
              <a:spcAft>
                <a:spcPts val="600"/>
              </a:spcAft>
            </a:pPr>
            <a:r>
              <a:rPr lang="en-US" sz="2400" b="1" dirty="0">
                <a:solidFill>
                  <a:srgbClr val="C00000"/>
                </a:solidFill>
              </a:rPr>
              <a:t>NIH recommends submitting early </a:t>
            </a:r>
            <a:r>
              <a:rPr lang="en-US" sz="2400" dirty="0"/>
              <a:t>to allow time to correct any unexpected errors or submission issues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510177"/>
            <a:ext cx="2362200" cy="2362200"/>
          </a:xfrm>
          <a:prstGeom prst="rect">
            <a:avLst/>
          </a:prstGeom>
        </p:spPr>
      </p:pic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4510177"/>
            <a:ext cx="1919288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8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sz="4000" dirty="0"/>
              <a:t>The appropriate measurement for “</a:t>
            </a:r>
            <a:r>
              <a:rPr lang="en-US" sz="4000" b="1" dirty="0">
                <a:solidFill>
                  <a:srgbClr val="FF0000"/>
                </a:solidFill>
              </a:rPr>
              <a:t>early</a:t>
            </a:r>
            <a:r>
              <a:rPr lang="en-US" sz="4000" dirty="0"/>
              <a:t>” in the context of application submission is…</a:t>
            </a:r>
          </a:p>
          <a:p>
            <a:pPr marL="514350" indent="-514350">
              <a:spcBef>
                <a:spcPts val="1800"/>
              </a:spcBef>
              <a:buFont typeface="+mj-lt"/>
              <a:buAutoNum type="alphaLcParenR"/>
            </a:pPr>
            <a:r>
              <a:rPr lang="en-US" sz="4000" dirty="0"/>
              <a:t>Minutes</a:t>
            </a:r>
          </a:p>
          <a:p>
            <a:pPr marL="514350" indent="-514350">
              <a:spcBef>
                <a:spcPts val="1800"/>
              </a:spcBef>
              <a:buFont typeface="+mj-lt"/>
              <a:buAutoNum type="alphaLcParenR"/>
            </a:pPr>
            <a:r>
              <a:rPr lang="en-US" sz="4000" dirty="0"/>
              <a:t>Hours</a:t>
            </a:r>
          </a:p>
          <a:p>
            <a:pPr marL="514350" indent="-514350">
              <a:spcBef>
                <a:spcPts val="1800"/>
              </a:spcBef>
              <a:buFont typeface="+mj-lt"/>
              <a:buAutoNum type="alphaLcParenR"/>
            </a:pPr>
            <a:r>
              <a:rPr lang="en-US" sz="4000" dirty="0"/>
              <a:t>Days</a:t>
            </a:r>
          </a:p>
        </p:txBody>
      </p:sp>
      <p:pic>
        <p:nvPicPr>
          <p:cNvPr id="10" name="Picture 9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853" y="3926114"/>
            <a:ext cx="2063750" cy="2540000"/>
          </a:xfrm>
          <a:prstGeom prst="rect">
            <a:avLst/>
          </a:prstGeom>
        </p:spPr>
      </p:pic>
      <p:pic>
        <p:nvPicPr>
          <p:cNvPr id="12" name="Picture 11" title="picture of clock crossed out and calendar cirl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701" y="3276600"/>
            <a:ext cx="2664183" cy="31762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67884" y="3853691"/>
            <a:ext cx="3190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ticulate Extrabold" panose="02000503050000020004" pitchFamily="2" charset="0"/>
              </a:rPr>
              <a:t>Measure early on a calendar not a clock.</a:t>
            </a:r>
          </a:p>
        </p:txBody>
      </p:sp>
    </p:spTree>
    <p:extLst>
      <p:ext uri="{BB962C8B-B14F-4D97-AF65-F5344CB8AC3E}">
        <p14:creationId xmlns:p14="http://schemas.microsoft.com/office/powerpoint/2010/main" val="267249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8: Track Your Application</a:t>
            </a:r>
          </a:p>
        </p:txBody>
      </p:sp>
      <p:grpSp>
        <p:nvGrpSpPr>
          <p:cNvPr id="13" name="Group 12" title="&quot;"/>
          <p:cNvGrpSpPr/>
          <p:nvPr/>
        </p:nvGrpSpPr>
        <p:grpSpPr>
          <a:xfrm>
            <a:off x="402167" y="224803"/>
            <a:ext cx="1016000" cy="1016000"/>
            <a:chOff x="402167" y="241237"/>
            <a:chExt cx="1016000" cy="1016000"/>
          </a:xfrm>
        </p:grpSpPr>
        <p:grpSp>
          <p:nvGrpSpPr>
            <p:cNvPr id="7" name="Group 6"/>
            <p:cNvGrpSpPr/>
            <p:nvPr/>
          </p:nvGrpSpPr>
          <p:grpSpPr>
            <a:xfrm>
              <a:off x="402167" y="241237"/>
              <a:ext cx="1016000" cy="1016000"/>
              <a:chOff x="8619527" y="416519"/>
              <a:chExt cx="1016000" cy="1016000"/>
            </a:xfrm>
          </p:grpSpPr>
          <p:sp>
            <p:nvSpPr>
              <p:cNvPr id="10" name="Oval 9" title="&quot;&quot;"/>
              <p:cNvSpPr/>
              <p:nvPr/>
            </p:nvSpPr>
            <p:spPr>
              <a:xfrm>
                <a:off x="8619527" y="416519"/>
                <a:ext cx="1016000" cy="1016000"/>
              </a:xfrm>
              <a:prstGeom prst="ellipse">
                <a:avLst/>
              </a:prstGeom>
              <a:solidFill>
                <a:srgbClr val="59A5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Oval 10" title="&quot;&quot;"/>
              <p:cNvSpPr/>
              <p:nvPr/>
            </p:nvSpPr>
            <p:spPr>
              <a:xfrm>
                <a:off x="8714015" y="511007"/>
                <a:ext cx="827024" cy="82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3200" dirty="0"/>
              </a:p>
            </p:txBody>
          </p:sp>
        </p:grpSp>
        <p:pic>
          <p:nvPicPr>
            <p:cNvPr id="8" name="Picture 7" title="&quot;&quot;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96" y="522466"/>
              <a:ext cx="496728" cy="496728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eRA Commons Status is an integral part of your submission</a:t>
            </a:r>
          </a:p>
          <a:p>
            <a:pPr lvl="1"/>
            <a:r>
              <a:rPr lang="en-US" dirty="0"/>
              <a:t>Applications that pass Grants.gov validations are picked up by eRA Commons and checked against many application guide and opportunity instructions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Authorized users can check eRA Commons Status for processing results </a:t>
            </a:r>
          </a:p>
          <a:p>
            <a:pPr lvl="1"/>
            <a:r>
              <a:rPr lang="en-US" dirty="0"/>
              <a:t>Signing Officials (SOs)</a:t>
            </a:r>
          </a:p>
          <a:p>
            <a:pPr lvl="1"/>
            <a:r>
              <a:rPr lang="en-US" dirty="0"/>
              <a:t>Administrative Officials (AOs)</a:t>
            </a:r>
          </a:p>
          <a:p>
            <a:pPr lvl="1"/>
            <a:r>
              <a:rPr lang="en-US" dirty="0"/>
              <a:t>Principal Investigators (PIs)</a:t>
            </a:r>
          </a:p>
          <a:p>
            <a:pPr lvl="1"/>
            <a:r>
              <a:rPr lang="en-US" dirty="0"/>
              <a:t>Delegated Assistants (ASSTs)</a:t>
            </a:r>
            <a:br>
              <a:rPr lang="en-US" dirty="0"/>
            </a:br>
            <a:endParaRPr lang="en-US" dirty="0"/>
          </a:p>
          <a:p>
            <a:r>
              <a:rPr lang="en-US" dirty="0"/>
              <a:t>E-mail notifications sent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7" name="Picture 16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715130"/>
            <a:ext cx="1524000" cy="954024"/>
          </a:xfrm>
          <a:prstGeom prst="rect">
            <a:avLst/>
          </a:prstGeom>
        </p:spPr>
      </p:pic>
      <p:pic>
        <p:nvPicPr>
          <p:cNvPr id="12" name="Picture 11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240979"/>
            <a:ext cx="1524000" cy="954024"/>
          </a:xfrm>
          <a:prstGeom prst="rect">
            <a:avLst/>
          </a:prstGeom>
        </p:spPr>
      </p:pic>
      <p:pic>
        <p:nvPicPr>
          <p:cNvPr id="14" name="Picture 13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751576"/>
            <a:ext cx="1524000" cy="954024"/>
          </a:xfrm>
          <a:prstGeom prst="rect">
            <a:avLst/>
          </a:prstGeom>
        </p:spPr>
      </p:pic>
      <p:pic>
        <p:nvPicPr>
          <p:cNvPr id="15" name="Picture 14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229744"/>
            <a:ext cx="1524000" cy="95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6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is Unreliable – Proactively Track Your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Many email notifications are sent throughout the process</a:t>
            </a:r>
            <a:br>
              <a:rPr lang="en-US" dirty="0"/>
            </a:br>
            <a:endParaRPr lang="en-US" sz="200" dirty="0"/>
          </a:p>
          <a:p>
            <a:pPr lvl="1">
              <a:spcAft>
                <a:spcPts val="1200"/>
              </a:spcAft>
            </a:pPr>
            <a:r>
              <a:rPr lang="en-US" dirty="0"/>
              <a:t>DO NOT depend solely on email notifications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It is YOUR responsibility to proactively check your application status in eRA Commons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Grants.gov notifications go to email address associated with the submitting AOR’s Grants.gov account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eRA notifications go to the three email addresses on the SF424 (R&amp;R)</a:t>
            </a:r>
            <a:br>
              <a:rPr lang="en-US" dirty="0"/>
            </a:br>
            <a:r>
              <a:rPr lang="en-US" dirty="0"/>
              <a:t>form submitted with the application (contact, PD/PI, AOR)</a:t>
            </a:r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4876800"/>
            <a:ext cx="2672974" cy="18911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1D6F7A5-FB27-400B-AFD0-93F1CECB3611}"/>
              </a:ext>
            </a:extLst>
          </p:cNvPr>
          <p:cNvSpPr/>
          <p:nvPr/>
        </p:nvSpPr>
        <p:spPr>
          <a:xfrm>
            <a:off x="273843" y="6353175"/>
            <a:ext cx="117657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3" tooltip="Grants.gov and NIH email notifications"/>
              </a:rPr>
              <a:t>https://grants.nih.gov/grants/how-to-apply-application-guide/submission-process/submit-track-view/email_notifications.htm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84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Checks (Validations)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3200" dirty="0"/>
              <a:t>We </a:t>
            </a:r>
            <a:r>
              <a:rPr lang="en-US" sz="3200" i="1" dirty="0"/>
              <a:t>really</a:t>
            </a:r>
            <a:r>
              <a:rPr lang="en-US" sz="3200" dirty="0"/>
              <a:t> care about the details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Multiple levels of application checks for completeness</a:t>
            </a:r>
          </a:p>
          <a:p>
            <a:pPr lvl="1"/>
            <a:r>
              <a:rPr lang="en-US" sz="2800" dirty="0"/>
              <a:t>Grants.gov</a:t>
            </a:r>
          </a:p>
          <a:p>
            <a:pPr lvl="1"/>
            <a:r>
              <a:rPr lang="en-US" sz="2800" dirty="0"/>
              <a:t>eRA systems</a:t>
            </a:r>
          </a:p>
          <a:p>
            <a:pPr lvl="1"/>
            <a:r>
              <a:rPr lang="en-US" sz="2800" dirty="0"/>
              <a:t>Agency staff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79905" y="6396336"/>
            <a:ext cx="87356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 tooltip="check your application page"/>
              </a:rPr>
              <a:t>https://grants.nih.gov/grants/how-to-apply-application-guide/submission-process/check-your-application.htm</a:t>
            </a:r>
            <a:r>
              <a:rPr lang="en-US" sz="1400" dirty="0"/>
              <a:t> </a:t>
            </a:r>
          </a:p>
        </p:txBody>
      </p:sp>
      <p:grpSp>
        <p:nvGrpSpPr>
          <p:cNvPr id="16" name="Group 15" title="&quot;&quot;"/>
          <p:cNvGrpSpPr/>
          <p:nvPr/>
        </p:nvGrpSpPr>
        <p:grpSpPr>
          <a:xfrm>
            <a:off x="3823716" y="3389598"/>
            <a:ext cx="4495800" cy="3248216"/>
            <a:chOff x="3733800" y="3354965"/>
            <a:chExt cx="4495800" cy="3248216"/>
          </a:xfrm>
        </p:grpSpPr>
        <p:pic>
          <p:nvPicPr>
            <p:cNvPr id="9" name="Picture 8" title="&quot;&quot;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3354965"/>
              <a:ext cx="4495800" cy="3248216"/>
            </a:xfrm>
            <a:prstGeom prst="rect">
              <a:avLst/>
            </a:prstGeom>
          </p:spPr>
        </p:pic>
        <p:pic>
          <p:nvPicPr>
            <p:cNvPr id="10" name="Picture 9" title="&quot;&quot;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83891">
              <a:off x="3988041" y="3656227"/>
              <a:ext cx="933450" cy="313640"/>
            </a:xfrm>
            <a:prstGeom prst="rect">
              <a:avLst/>
            </a:prstGeom>
          </p:spPr>
        </p:pic>
        <p:pic>
          <p:nvPicPr>
            <p:cNvPr id="11" name="Picture 2" descr="Logo of and Link to Electronic Research Administration eRA Common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865" y="3515539"/>
              <a:ext cx="1108429" cy="182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title="NIH logo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2673">
              <a:off x="6628755" y="3748092"/>
              <a:ext cx="950980" cy="14683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20277272">
              <a:off x="4117419" y="3988845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Check!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44074" y="3762875"/>
              <a:ext cx="888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Aharoni" panose="02010803020104030203" pitchFamily="2" charset="-79"/>
                  <a:ea typeface="Batang" panose="02030600000101010101" pitchFamily="18" charset="-127"/>
                  <a:cs typeface="Aharoni" panose="02010803020104030203" pitchFamily="2" charset="-79"/>
                </a:rPr>
                <a:t>Check!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302861">
              <a:off x="6669501" y="3947541"/>
              <a:ext cx="7954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Articulate Narrow" panose="02000506040000020004" pitchFamily="2" charset="0"/>
                </a:rPr>
                <a:t>Check!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058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1"/>
            <a:ext cx="11353800" cy="1307642"/>
          </a:xfrm>
        </p:spPr>
        <p:txBody>
          <a:bodyPr>
            <a:normAutofit fontScale="90000"/>
          </a:bodyPr>
          <a:lstStyle/>
          <a:p>
            <a:r>
              <a:rPr lang="en-US" dirty="0"/>
              <a:t>Before Jumping Into the Application Process, </a:t>
            </a:r>
            <a:br>
              <a:rPr lang="en-US" dirty="0"/>
            </a:br>
            <a:r>
              <a:rPr lang="en-US" dirty="0"/>
              <a:t>Let’s Cover Some </a:t>
            </a:r>
            <a:r>
              <a:rPr lang="en-US" dirty="0" smtClean="0"/>
              <a:t>Basics</a:t>
            </a:r>
            <a:endParaRPr lang="en-US" dirty="0"/>
          </a:p>
        </p:txBody>
      </p:sp>
      <p:pic>
        <p:nvPicPr>
          <p:cNvPr id="11" name="Picture 10" title="&quot;&quot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956384"/>
            <a:ext cx="10363200" cy="3409950"/>
          </a:xfrm>
          <a:prstGeom prst="rect">
            <a:avLst/>
          </a:prstGeom>
        </p:spPr>
      </p:pic>
      <p:sp>
        <p:nvSpPr>
          <p:cNvPr id="9" name="Rectangle 8" title="&quot;&quot;"/>
          <p:cNvSpPr/>
          <p:nvPr/>
        </p:nvSpPr>
        <p:spPr>
          <a:xfrm>
            <a:off x="838200" y="4343400"/>
            <a:ext cx="2362200" cy="19050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ight Arrow 6" title="&quot;&quot;">
            <a:extLst>
              <a:ext uri="{FF2B5EF4-FFF2-40B4-BE49-F238E27FC236}">
                <a16:creationId xmlns:a16="http://schemas.microsoft.com/office/drawing/2014/main" xmlns="" id="{CD9C0FBF-FDA0-4432-A521-D7DAB450845B}"/>
              </a:ext>
            </a:extLst>
          </p:cNvPr>
          <p:cNvSpPr/>
          <p:nvPr/>
        </p:nvSpPr>
        <p:spPr>
          <a:xfrm rot="8190704">
            <a:off x="2580811" y="4148033"/>
            <a:ext cx="1052456" cy="39073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2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Validations</a:t>
            </a:r>
          </a:p>
        </p:txBody>
      </p:sp>
      <p:sp>
        <p:nvSpPr>
          <p:cNvPr id="6" name="Rectangle 5" title="table of Grants.gov, eRA and Agency sample validations"/>
          <p:cNvSpPr/>
          <p:nvPr/>
        </p:nvSpPr>
        <p:spPr>
          <a:xfrm>
            <a:off x="203200" y="1304925"/>
            <a:ext cx="11777133" cy="813313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402337" y="1447800"/>
            <a:ext cx="3691128" cy="67043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Grants.gov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28600" y="2133600"/>
            <a:ext cx="3864864" cy="3931920"/>
          </a:xfrm>
        </p:spPr>
        <p:txBody>
          <a:bodyPr/>
          <a:lstStyle/>
          <a:p>
            <a:r>
              <a:rPr lang="en-US" sz="2000" dirty="0"/>
              <a:t>Active System for Award Management (SAM) registration</a:t>
            </a:r>
          </a:p>
          <a:p>
            <a:r>
              <a:rPr lang="en-US" sz="2000" dirty="0"/>
              <a:t>Submitter has AOR role for DUNS on application</a:t>
            </a:r>
          </a:p>
          <a:p>
            <a:r>
              <a:rPr lang="en-US" sz="2000" dirty="0"/>
              <a:t>Submission made to active opportunity and application package</a:t>
            </a:r>
          </a:p>
          <a:p>
            <a:r>
              <a:rPr lang="en-US" sz="2000" dirty="0"/>
              <a:t>Virus check</a:t>
            </a:r>
          </a:p>
          <a:p>
            <a:r>
              <a:rPr lang="en-US" sz="2000" dirty="0"/>
              <a:t>Filenames include only appropriate characters</a:t>
            </a:r>
          </a:p>
          <a:p>
            <a:endParaRPr lang="en-US" dirty="0"/>
          </a:p>
        </p:txBody>
      </p:sp>
      <p:pic>
        <p:nvPicPr>
          <p:cNvPr id="14" name="Picture 13" title="&quot;&quot;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120941"/>
            <a:ext cx="1665816" cy="559715"/>
          </a:xfrm>
          <a:prstGeom prst="rect">
            <a:avLst/>
          </a:prstGeom>
        </p:spPr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4157472" y="1447800"/>
            <a:ext cx="3691128" cy="67043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eRA Systems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3983736" y="2140688"/>
            <a:ext cx="4017263" cy="441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Fields required by agency, but not required federal-wide</a:t>
            </a:r>
          </a:p>
          <a:p>
            <a:pPr lvl="1"/>
            <a:r>
              <a:rPr lang="en-US" sz="1800" dirty="0"/>
              <a:t>R&amp;R </a:t>
            </a:r>
            <a:r>
              <a:rPr lang="en-US" sz="1800" dirty="0" err="1"/>
              <a:t>Sr</a:t>
            </a:r>
            <a:r>
              <a:rPr lang="en-US" sz="1800" dirty="0"/>
              <a:t>/Key form</a:t>
            </a:r>
          </a:p>
          <a:p>
            <a:pPr lvl="2"/>
            <a:r>
              <a:rPr lang="en-US" sz="1600" dirty="0"/>
              <a:t>Credential for PD/PIs</a:t>
            </a:r>
          </a:p>
          <a:p>
            <a:pPr lvl="2"/>
            <a:r>
              <a:rPr lang="en-US" sz="1600" dirty="0"/>
              <a:t>Organization name for all </a:t>
            </a:r>
            <a:r>
              <a:rPr lang="en-US" sz="1600" dirty="0" err="1"/>
              <a:t>sr</a:t>
            </a:r>
            <a:r>
              <a:rPr lang="en-US" sz="1600" dirty="0"/>
              <a:t>/key</a:t>
            </a:r>
          </a:p>
          <a:p>
            <a:pPr lvl="2"/>
            <a:r>
              <a:rPr lang="en-US" sz="1600" dirty="0" err="1"/>
              <a:t>Biosketch</a:t>
            </a:r>
            <a:r>
              <a:rPr lang="en-US" sz="1600" dirty="0"/>
              <a:t> for all </a:t>
            </a:r>
            <a:r>
              <a:rPr lang="en-US" sz="1600" dirty="0" err="1"/>
              <a:t>sr</a:t>
            </a:r>
            <a:r>
              <a:rPr lang="en-US" sz="1600" dirty="0"/>
              <a:t>/key </a:t>
            </a:r>
          </a:p>
          <a:p>
            <a:pPr lvl="1"/>
            <a:r>
              <a:rPr lang="en-US" sz="1800" dirty="0"/>
              <a:t>Performance Site form</a:t>
            </a:r>
          </a:p>
          <a:p>
            <a:pPr lvl="2"/>
            <a:r>
              <a:rPr lang="en-US" sz="1600" dirty="0"/>
              <a:t>DUNS for primary site</a:t>
            </a:r>
          </a:p>
          <a:p>
            <a:r>
              <a:rPr lang="en-US" sz="2000" dirty="0"/>
              <a:t>Attachments in PDF format </a:t>
            </a:r>
          </a:p>
          <a:p>
            <a:r>
              <a:rPr lang="en-US" sz="2000" dirty="0"/>
              <a:t>Adherence to page limits in our </a:t>
            </a:r>
            <a:r>
              <a:rPr lang="en-US" sz="2000" dirty="0">
                <a:hlinkClick r:id="rId3"/>
              </a:rPr>
              <a:t>Table of Page Limits</a:t>
            </a:r>
            <a:r>
              <a:rPr lang="en-US" sz="2000" dirty="0"/>
              <a:t> </a:t>
            </a:r>
          </a:p>
          <a:p>
            <a:r>
              <a:rPr lang="en-US" sz="2000" dirty="0"/>
              <a:t>All appropriate attachments included</a:t>
            </a:r>
          </a:p>
          <a:p>
            <a:endParaRPr lang="en-US" dirty="0"/>
          </a:p>
        </p:txBody>
      </p:sp>
      <p:pic>
        <p:nvPicPr>
          <p:cNvPr id="16" name="Picture 2" descr="Logo of and Link to Electronic Research Administration eRA Common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03" y="6324601"/>
            <a:ext cx="277732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"/>
          <p:cNvSpPr txBox="1">
            <a:spLocks/>
          </p:cNvSpPr>
          <p:nvPr/>
        </p:nvSpPr>
        <p:spPr>
          <a:xfrm>
            <a:off x="7848600" y="1447800"/>
            <a:ext cx="3691128" cy="67043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Agency Staff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8098536" y="2133600"/>
            <a:ext cx="3864864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Fit with NIH/Institute mission</a:t>
            </a:r>
          </a:p>
          <a:p>
            <a:r>
              <a:rPr lang="en-US" sz="2000" dirty="0"/>
              <a:t>Eligibility</a:t>
            </a:r>
          </a:p>
          <a:p>
            <a:r>
              <a:rPr lang="en-US" sz="2000" dirty="0"/>
              <a:t>“Overstuffing” </a:t>
            </a:r>
          </a:p>
          <a:p>
            <a:r>
              <a:rPr lang="en-US" sz="2000" dirty="0"/>
              <a:t>On-time submission</a:t>
            </a:r>
          </a:p>
          <a:p>
            <a:r>
              <a:rPr lang="en-US" sz="2000" dirty="0"/>
              <a:t>Adherence to funding opportunity announcement specific instructions </a:t>
            </a:r>
          </a:p>
          <a:p>
            <a:r>
              <a:rPr lang="en-US" sz="2000" dirty="0"/>
              <a:t>Font and margin guidelines</a:t>
            </a:r>
          </a:p>
          <a:p>
            <a:r>
              <a:rPr lang="en-US" sz="2000" dirty="0"/>
              <a:t>Simultaneous review of essentially same application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endParaRPr lang="en-US" dirty="0"/>
          </a:p>
        </p:txBody>
      </p:sp>
      <p:pic>
        <p:nvPicPr>
          <p:cNvPr id="17" name="Picture 16" title="NIH 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05" y="6345864"/>
            <a:ext cx="2415362" cy="372934"/>
          </a:xfrm>
          <a:prstGeom prst="rect">
            <a:avLst/>
          </a:prstGeom>
        </p:spPr>
      </p:pic>
      <p:sp>
        <p:nvSpPr>
          <p:cNvPr id="13" name="Straight Connector 12" title="&quot;&quot;"/>
          <p:cNvSpPr>
            <a:spLocks noChangeShapeType="1"/>
          </p:cNvSpPr>
          <p:nvPr/>
        </p:nvSpPr>
        <p:spPr bwMode="auto">
          <a:xfrm flipV="1">
            <a:off x="3886200" y="1304925"/>
            <a:ext cx="0" cy="5095874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Straight Connector 14" title="&quot;&quot;"/>
          <p:cNvSpPr>
            <a:spLocks noChangeShapeType="1"/>
          </p:cNvSpPr>
          <p:nvPr/>
        </p:nvSpPr>
        <p:spPr bwMode="auto">
          <a:xfrm flipV="1">
            <a:off x="8001000" y="1304925"/>
            <a:ext cx="0" cy="5095874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Oval 6" title="&quot;&quot;"/>
          <p:cNvSpPr/>
          <p:nvPr/>
        </p:nvSpPr>
        <p:spPr>
          <a:xfrm>
            <a:off x="5664200" y="990600"/>
            <a:ext cx="8128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5757503" y="1090356"/>
            <a:ext cx="609600" cy="441325"/>
          </a:xfrm>
        </p:spPr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19" name="Oval 18" title="&quot;&quot;"/>
          <p:cNvSpPr/>
          <p:nvPr/>
        </p:nvSpPr>
        <p:spPr>
          <a:xfrm>
            <a:off x="5791199" y="1130301"/>
            <a:ext cx="565147" cy="393699"/>
          </a:xfrm>
          <a:prstGeom prst="ellipse">
            <a:avLst/>
          </a:prstGeom>
          <a:noFill/>
          <a:ln w="15875">
            <a:solidFill>
              <a:srgbClr val="6699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2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Errors &amp; Warnings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11399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Corrective submissions must be made BEFORE the submission deadline and overwrite previous submissions</a:t>
            </a:r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743200" y="2816352"/>
            <a:ext cx="8610600" cy="419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7200"/>
              </a:spcAft>
              <a:defRPr/>
            </a:pPr>
            <a:r>
              <a:rPr lang="en-US" sz="2800" dirty="0"/>
              <a:t>Errors stop application processing and must be corrected</a:t>
            </a:r>
            <a:r>
              <a:rPr lang="en-US" sz="2800" kern="0" dirty="0"/>
              <a:t> </a:t>
            </a:r>
            <a:endParaRPr lang="en-US" sz="1600" kern="0" dirty="0"/>
          </a:p>
          <a:p>
            <a:pPr lvl="1">
              <a:defRPr/>
            </a:pPr>
            <a:r>
              <a:rPr lang="en-US" sz="2800" kern="0" dirty="0"/>
              <a:t>Warnings do not stop application processing and are corrected at your discretion based on your circumstances</a:t>
            </a:r>
          </a:p>
        </p:txBody>
      </p:sp>
      <p:pic>
        <p:nvPicPr>
          <p:cNvPr id="7" name="Picture 14" descr="stop sig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146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Yield sig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5720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891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62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Submitting a Changed/Corrected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Return to submission system to make corrections to form data</a:t>
            </a:r>
          </a:p>
          <a:p>
            <a:pPr lvl="1"/>
            <a:r>
              <a:rPr lang="en-US" sz="1900" dirty="0"/>
              <a:t>ASSIST – change status to Work in Progress to edit forms</a:t>
            </a:r>
          </a:p>
          <a:p>
            <a:pPr lvl="1"/>
            <a:r>
              <a:rPr lang="en-US" sz="1900" dirty="0"/>
              <a:t>Workspace – Workspace AOR or Owner must Reopen the Workspace to edit forms</a:t>
            </a:r>
          </a:p>
          <a:p>
            <a:r>
              <a:rPr lang="en-US" sz="2400" dirty="0"/>
              <a:t>Update SF424 (R&amp;R) form</a:t>
            </a:r>
          </a:p>
          <a:p>
            <a:pPr lvl="1"/>
            <a:r>
              <a:rPr lang="en-US" sz="2000" dirty="0"/>
              <a:t>Check “Changed/Corrected” as “Type of Submission” </a:t>
            </a:r>
          </a:p>
          <a:p>
            <a:pPr lvl="1"/>
            <a:r>
              <a:rPr lang="en-US" sz="2000" dirty="0"/>
              <a:t>Enter “Previous Grants.gov Tracking ID” (e.g., GRANT12345678) in field 4c</a:t>
            </a:r>
          </a:p>
          <a:p>
            <a:r>
              <a:rPr lang="en-US" sz="2400" dirty="0"/>
              <a:t>Submit the entire Changed/Corrected application back through Grants.gov </a:t>
            </a:r>
            <a:r>
              <a:rPr lang="en-US" sz="2400" b="1" i="1" dirty="0">
                <a:solidFill>
                  <a:srgbClr val="993300"/>
                </a:solidFill>
              </a:rPr>
              <a:t>before</a:t>
            </a:r>
            <a:r>
              <a:rPr lang="en-US" sz="2400" dirty="0">
                <a:solidFill>
                  <a:srgbClr val="993300"/>
                </a:solidFill>
              </a:rPr>
              <a:t> </a:t>
            </a:r>
            <a:r>
              <a:rPr lang="en-US" sz="2400" dirty="0"/>
              <a:t>the deadline </a:t>
            </a:r>
          </a:p>
          <a:p>
            <a:pPr lvl="1"/>
            <a:r>
              <a:rPr lang="en-US" sz="2000" dirty="0"/>
              <a:t>Corrective submission overwrite previous submission</a:t>
            </a:r>
          </a:p>
          <a:p>
            <a:r>
              <a:rPr lang="en-US" sz="2400" dirty="0"/>
              <a:t>Track submission through to eRA Commons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26840" y="5655336"/>
            <a:ext cx="9140825" cy="707886"/>
          </a:xfrm>
          <a:prstGeom prst="rect">
            <a:avLst/>
          </a:prstGeom>
          <a:solidFill>
            <a:srgbClr val="FFFF99"/>
          </a:solidFill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CC3300"/>
                </a:solidFill>
                <a:cs typeface="Arial" charset="0"/>
              </a:rPr>
              <a:t>NOTE:</a:t>
            </a:r>
            <a:r>
              <a:rPr lang="en-US" altLang="en-US" sz="2000" dirty="0">
                <a:solidFill>
                  <a:srgbClr val="CC3300"/>
                </a:solidFill>
                <a:cs typeface="Arial" charset="0"/>
              </a:rPr>
              <a:t> </a:t>
            </a:r>
            <a:r>
              <a:rPr lang="en-US" altLang="en-US" sz="2000" dirty="0">
                <a:solidFill>
                  <a:srgbClr val="C0504D"/>
                </a:solidFill>
                <a:cs typeface="Arial" charset="0"/>
              </a:rPr>
              <a:t>Reviewers do not see applicant warnings, nor can they tell how many submission attempts were needed to complete the submission process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DF4F92-75A8-46B0-9BCC-11F20C72778A}"/>
              </a:ext>
            </a:extLst>
          </p:cNvPr>
          <p:cNvSpPr/>
          <p:nvPr/>
        </p:nvSpPr>
        <p:spPr>
          <a:xfrm>
            <a:off x="762000" y="6400800"/>
            <a:ext cx="120229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2" tooltip="Changed/corrected applications"/>
              </a:rPr>
              <a:t>https://grants.nih.gov/grants/how-to-apply-application-guide/submission-process/changed-corrected-application.htm</a:t>
            </a:r>
            <a:r>
              <a:rPr lang="en-US" sz="1600" dirty="0"/>
              <a:t> </a:t>
            </a:r>
          </a:p>
        </p:txBody>
      </p:sp>
      <p:pic>
        <p:nvPicPr>
          <p:cNvPr id="8" name="Picture 7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069" y="1348449"/>
            <a:ext cx="284733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3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63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228601"/>
            <a:ext cx="8689975" cy="758825"/>
          </a:xfrm>
        </p:spPr>
        <p:txBody>
          <a:bodyPr>
            <a:normAutofit fontScale="90000"/>
          </a:bodyPr>
          <a:lstStyle/>
          <a:p>
            <a:r>
              <a:rPr lang="en-US" dirty="0"/>
              <a:t>Application Assembled &amp; Posted in eRA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Once an error-free application is received by NIH, the eRA system will:</a:t>
            </a:r>
          </a:p>
          <a:p>
            <a:pPr lvl="1"/>
            <a:r>
              <a:rPr lang="en-US" dirty="0"/>
              <a:t>Assemble the grant application image</a:t>
            </a:r>
          </a:p>
          <a:p>
            <a:pPr lvl="1"/>
            <a:r>
              <a:rPr lang="en-US" dirty="0"/>
              <a:t>Insert headers (PI name) and footers (page numbers) on all pages</a:t>
            </a:r>
          </a:p>
          <a:p>
            <a:pPr lvl="1"/>
            <a:r>
              <a:rPr lang="en-US" dirty="0"/>
              <a:t>Generate Table of Contents and bookmark important sections</a:t>
            </a:r>
          </a:p>
          <a:p>
            <a:pPr lvl="1"/>
            <a:r>
              <a:rPr lang="en-US" dirty="0"/>
              <a:t>Post the assembled application image in the PD/PI’s eRA Commons account</a:t>
            </a:r>
          </a:p>
          <a:p>
            <a:pPr lvl="1"/>
            <a:r>
              <a:rPr lang="en-US" dirty="0"/>
              <a:t>Send notifications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title="snapshot of first page of sample application 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3657600"/>
            <a:ext cx="3863175" cy="2667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603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64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Viewing Window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873752"/>
          </a:xfrm>
        </p:spPr>
        <p:txBody>
          <a:bodyPr/>
          <a:lstStyle/>
          <a:p>
            <a:r>
              <a:rPr lang="en-US" dirty="0"/>
              <a:t>Applicants have </a:t>
            </a:r>
            <a:r>
              <a:rPr lang="en-US" dirty="0">
                <a:solidFill>
                  <a:srgbClr val="A50021"/>
                </a:solidFill>
              </a:rPr>
              <a:t>two (2) business days</a:t>
            </a:r>
            <a:r>
              <a:rPr lang="en-US" dirty="0"/>
              <a:t> to view the assembled application image before the application automatically moves forward for further processing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>
              <a:spcBef>
                <a:spcPct val="40000"/>
              </a:spcBef>
            </a:pPr>
            <a:r>
              <a:rPr lang="en-US" dirty="0"/>
              <a:t>SO can Reject application within viewing window to prevent it </a:t>
            </a:r>
            <a:br>
              <a:rPr lang="en-US" dirty="0"/>
            </a:br>
            <a:r>
              <a:rPr lang="en-US" dirty="0"/>
              <a:t>from moving forward to NIH staff </a:t>
            </a:r>
          </a:p>
          <a:p>
            <a:pPr lvl="1">
              <a:spcBef>
                <a:spcPct val="40000"/>
              </a:spcBef>
            </a:pPr>
            <a:r>
              <a:rPr lang="en-US" dirty="0"/>
              <a:t>Can submit a Changed/Corrected application </a:t>
            </a:r>
            <a:r>
              <a:rPr lang="en-US" b="1" dirty="0">
                <a:solidFill>
                  <a:srgbClr val="C00000"/>
                </a:solidFill>
              </a:rPr>
              <a:t>before</a:t>
            </a:r>
            <a:r>
              <a:rPr lang="en-US" dirty="0">
                <a:solidFill>
                  <a:srgbClr val="C00000"/>
                </a:solidFill>
              </a:rPr>
              <a:t> the submission deadline </a:t>
            </a:r>
          </a:p>
          <a:p>
            <a:pPr lvl="1">
              <a:spcBef>
                <a:spcPct val="40000"/>
              </a:spcBef>
            </a:pPr>
            <a:r>
              <a:rPr lang="en-US" dirty="0"/>
              <a:t>We cannot resurrect a rejected application</a:t>
            </a:r>
          </a:p>
          <a:p>
            <a:pPr marL="274638" lvl="1" indent="0">
              <a:spcBef>
                <a:spcPct val="40000"/>
              </a:spcBef>
              <a:buNone/>
            </a:pPr>
            <a:endParaRPr lang="en-US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Table 5" title="tracking actions in ASSIST and Workspace">
            <a:extLst>
              <a:ext uri="{FF2B5EF4-FFF2-40B4-BE49-F238E27FC236}">
                <a16:creationId xmlns:a16="http://schemas.microsoft.com/office/drawing/2014/main" xmlns="" id="{EDF16B7B-04C2-4719-9107-7E33502433E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3400" y="3063240"/>
          <a:ext cx="109728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xmlns="" val="916993608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xmlns="" val="36564593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ASSIST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Workspace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8951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2400" b="1" dirty="0"/>
                        <a:t>View Submission Status Details </a:t>
                      </a:r>
                      <a:r>
                        <a:rPr lang="en-US" sz="2400" dirty="0"/>
                        <a:t>link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1200"/>
                        </a:spcAft>
                      </a:pPr>
                      <a:r>
                        <a:rPr lang="en-US" sz="2400" dirty="0"/>
                        <a:t>Must login to eRA Commons directly and access the application’s detailed status screen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565014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962400" y="6400800"/>
            <a:ext cx="4083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 tooltip="eRA Commons"/>
              </a:rPr>
              <a:t>http://public.uat.era.nih.gov/commons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815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5206B-4A4A-47B0-BA21-D142872E963A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65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Application Image (e-Application)</a:t>
            </a:r>
          </a:p>
        </p:txBody>
      </p:sp>
      <p:pic>
        <p:nvPicPr>
          <p:cNvPr id="6" name="Picture 5" title="snapshot of first page of sample application 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00200"/>
            <a:ext cx="6608233" cy="45620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926813" y="1674106"/>
            <a:ext cx="49632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336699"/>
                </a:solidFill>
                <a:latin typeface="+mn-lt"/>
              </a:rPr>
              <a:t>The e-Application in eRA Commons is the same document seen by NIH staff and reviewers.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3919" y="4155449"/>
            <a:ext cx="5157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336699"/>
                </a:solidFill>
                <a:latin typeface="+mn-lt"/>
              </a:rPr>
              <a:t>If you can’t </a:t>
            </a:r>
            <a:r>
              <a:rPr lang="en-US" sz="4000" b="1" dirty="0">
                <a:solidFill>
                  <a:srgbClr val="336699"/>
                </a:solidFill>
                <a:latin typeface="+mn-lt"/>
              </a:rPr>
              <a:t>VIEW</a:t>
            </a:r>
            <a:r>
              <a:rPr lang="en-US" sz="4000" dirty="0">
                <a:solidFill>
                  <a:srgbClr val="336699"/>
                </a:solidFill>
                <a:latin typeface="+mn-lt"/>
              </a:rPr>
              <a:t> it, we can’t </a:t>
            </a:r>
            <a:r>
              <a:rPr lang="en-US" sz="4000" b="1" dirty="0">
                <a:solidFill>
                  <a:srgbClr val="336699"/>
                </a:solidFill>
                <a:latin typeface="+mn-lt"/>
              </a:rPr>
              <a:t>REVIEW</a:t>
            </a:r>
            <a:r>
              <a:rPr lang="en-US" sz="4000" dirty="0">
                <a:solidFill>
                  <a:srgbClr val="336699"/>
                </a:solidFill>
                <a:latin typeface="+mn-lt"/>
              </a:rPr>
              <a:t> it! </a:t>
            </a:r>
          </a:p>
        </p:txBody>
      </p:sp>
      <p:pic>
        <p:nvPicPr>
          <p:cNvPr id="8" name="Picture 7" title="&quot;&quo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45" y="2997184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8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66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Complete!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If you don’t reject within the two business day viewing window, the application automatically moves forward for further processing at NIH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Any subsequent application changes are subject to the NIH policy on late submission of grant applications and the NIH policy on post-submission application materials</a:t>
            </a:r>
          </a:p>
          <a:p>
            <a:endParaRPr lang="en-US" dirty="0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819525"/>
            <a:ext cx="441960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Help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 Desks</a:t>
            </a:r>
          </a:p>
          <a:p>
            <a:r>
              <a:rPr lang="en-US" dirty="0"/>
              <a:t>On-line resources &amp; Web sites</a:t>
            </a: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276600"/>
            <a:ext cx="3505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7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Desks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eRA Service Desk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/>
              <a:t>Grants.gov Contact Center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28600" y="2286000"/>
            <a:ext cx="5562600" cy="3931920"/>
          </a:xfrm>
        </p:spPr>
        <p:txBody>
          <a:bodyPr/>
          <a:lstStyle/>
          <a:p>
            <a:r>
              <a:rPr lang="en-US" sz="2500" dirty="0"/>
              <a:t>Web: </a:t>
            </a:r>
            <a:r>
              <a:rPr lang="en-US" sz="2500" dirty="0">
                <a:hlinkClick r:id="rId2" tooltip="NIH support page"/>
              </a:rPr>
              <a:t>http://grants.nih.gov/support/</a:t>
            </a:r>
            <a:r>
              <a:rPr lang="en-US" sz="2500" dirty="0"/>
              <a:t> </a:t>
            </a:r>
          </a:p>
          <a:p>
            <a:r>
              <a:rPr lang="en-US" sz="2500" dirty="0"/>
              <a:t>Phone: 1-866-504-9552</a:t>
            </a:r>
          </a:p>
          <a:p>
            <a:r>
              <a:rPr lang="en-US" sz="2500" dirty="0"/>
              <a:t>Hours : Mon-Fri, 7a.m. to 8 p.m. ET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096000" y="2286000"/>
            <a:ext cx="5791200" cy="3931920"/>
          </a:xfrm>
        </p:spPr>
        <p:txBody>
          <a:bodyPr/>
          <a:lstStyle/>
          <a:p>
            <a:r>
              <a:rPr lang="en-US" sz="2500" dirty="0"/>
              <a:t>Toll-free: 1-800-518-4726</a:t>
            </a:r>
          </a:p>
          <a:p>
            <a:r>
              <a:rPr lang="en-US" sz="2500" dirty="0"/>
              <a:t>Hours : 24x7  (Except Federal Holidays)</a:t>
            </a:r>
          </a:p>
          <a:p>
            <a:r>
              <a:rPr lang="en-US" sz="2500" dirty="0"/>
              <a:t>Email : </a:t>
            </a:r>
            <a:r>
              <a:rPr lang="en-US" sz="2500" dirty="0">
                <a:hlinkClick r:id="rId3"/>
              </a:rPr>
              <a:t>support@grants.gov</a:t>
            </a:r>
            <a:endParaRPr lang="en-US" sz="2500" dirty="0"/>
          </a:p>
          <a:p>
            <a:r>
              <a:rPr lang="en-US" sz="2500" dirty="0"/>
              <a:t>Resources: </a:t>
            </a:r>
            <a:r>
              <a:rPr lang="en-US" sz="2500" dirty="0">
                <a:hlinkClick r:id="rId4" tooltip="Grants.gov support page"/>
              </a:rPr>
              <a:t>http://www.grants.gov/help/help.jsp</a:t>
            </a:r>
            <a:r>
              <a:rPr lang="en-US" sz="2500" dirty="0"/>
              <a:t>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74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 &amp; Websites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338560" cy="4949952"/>
          </a:xfrm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How to Apply – Application Guide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  <a:hlinkClick r:id="rId2" tooltip="How to Apply – Application Guide"/>
              </a:rPr>
              <a:t>http://grants.nih.gov/grants/how-to-apply-application-guide.htm</a:t>
            </a:r>
            <a:r>
              <a:rPr lang="en-US" sz="2000" dirty="0">
                <a:solidFill>
                  <a:srgbClr val="002060"/>
                </a:solidFill>
              </a:rPr>
              <a:t/>
            </a:r>
            <a:br>
              <a:rPr lang="en-US" sz="20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</a:rPr>
              <a:t>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Annotated form set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  <a:hlinkClick r:id="rId3" tooltip="Annotated form set"/>
              </a:rPr>
              <a:t>http://grants.nih.gov/grants/how-to-apply-application-guide/resources/annotated-form-sets.htm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br>
              <a:rPr lang="en-US" sz="2000" dirty="0">
                <a:solidFill>
                  <a:srgbClr val="002060"/>
                </a:solidFill>
              </a:rPr>
            </a:b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ASSIST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  <a:hlinkClick r:id="rId4" tooltip="ASSIST"/>
              </a:rPr>
              <a:t>public.era.nih.gov/assist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br>
              <a:rPr lang="en-US" sz="2000" dirty="0">
                <a:solidFill>
                  <a:srgbClr val="002060"/>
                </a:solidFill>
              </a:rPr>
            </a:b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Online help</a:t>
            </a:r>
            <a:br>
              <a:rPr lang="en-US" sz="24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  <a:hlinkClick r:id="rId5" tooltip="ASSIST online help"/>
              </a:rPr>
              <a:t>era.nih.gov/</a:t>
            </a:r>
            <a:r>
              <a:rPr lang="en-US" sz="2000" dirty="0" err="1">
                <a:solidFill>
                  <a:srgbClr val="002060"/>
                </a:solidFill>
                <a:hlinkClick r:id="rId5" tooltip="ASSIST online help"/>
              </a:rPr>
              <a:t>erahelp</a:t>
            </a:r>
            <a:r>
              <a:rPr lang="en-US" sz="2000" dirty="0">
                <a:solidFill>
                  <a:srgbClr val="002060"/>
                </a:solidFill>
                <a:hlinkClick r:id="rId5" tooltip="ASSIST online help"/>
              </a:rPr>
              <a:t>/ASSIST/ </a:t>
            </a:r>
            <a:endParaRPr lang="en-US" sz="2000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eRA ASSIST Training page: </a:t>
            </a:r>
            <a:r>
              <a:rPr lang="en-US" sz="2000" dirty="0">
                <a:solidFill>
                  <a:srgbClr val="002060"/>
                </a:solidFill>
                <a:hlinkClick r:id="rId6" tooltip="eRA ASSIST Training page"/>
              </a:rPr>
              <a:t>http://era.nih.gov/era_training/assist.cfm </a:t>
            </a:r>
            <a:endParaRPr lang="en-US" sz="20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546285"/>
            <a:ext cx="3910423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3A4FF90E-4C55-4D59-BE6A-CE57DBB6E3F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 Key Systems &amp; Roles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Grants.gov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E-Business Point of Contact (</a:t>
            </a:r>
            <a:r>
              <a:rPr lang="en-US" dirty="0" err="1"/>
              <a:t>EBiz</a:t>
            </a:r>
            <a:r>
              <a:rPr lang="en-US" dirty="0"/>
              <a:t> POC)</a:t>
            </a:r>
          </a:p>
          <a:p>
            <a:r>
              <a:rPr lang="en-US" dirty="0"/>
              <a:t>Authorized Organization Representative (AOR)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/>
              <a:t>eRA Commons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Signing Official (SO)</a:t>
            </a:r>
          </a:p>
          <a:p>
            <a:r>
              <a:rPr lang="en-US" dirty="0"/>
              <a:t>Principal Investigator (PI)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title="&quot;&quot;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881253"/>
            <a:ext cx="2819400" cy="947319"/>
          </a:xfrm>
          <a:prstGeom prst="rect">
            <a:avLst/>
          </a:prstGeom>
        </p:spPr>
      </p:pic>
      <p:pic>
        <p:nvPicPr>
          <p:cNvPr id="9" name="Picture 2" descr="Logo of and Link to Electronic Research Administration eRA Commons" title="&quot;&quot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34" y="4996077"/>
            <a:ext cx="4359566" cy="71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52600" y="6397713"/>
            <a:ext cx="87630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hlinkClick r:id="rId4" tooltip="systems and roles page"/>
              </a:rPr>
              <a:t>http://grants.nih.gov/grants/how-to-apply-application-guide/prepare-to-apply-and-register/key-systems-and-roles.htm</a:t>
            </a:r>
            <a:r>
              <a:rPr lang="en-US" sz="1300" dirty="0"/>
              <a:t> </a:t>
            </a:r>
          </a:p>
        </p:txBody>
      </p:sp>
      <p:pic>
        <p:nvPicPr>
          <p:cNvPr id="11" name="Picture 10" title="&quot;&quot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7966" y="239284"/>
            <a:ext cx="1309688" cy="156490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05439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Stay Connected – Subscribe to </a:t>
            </a:r>
            <a:r>
              <a:rPr lang="en-US" dirty="0" err="1"/>
              <a:t>Listservs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1527048"/>
            <a:ext cx="11413478" cy="4572000"/>
          </a:xfrm>
        </p:spPr>
        <p:txBody>
          <a:bodyPr/>
          <a:lstStyle/>
          <a:p>
            <a:r>
              <a:rPr lang="en-US" sz="2400" dirty="0"/>
              <a:t>Electronic Research Administration News</a:t>
            </a:r>
            <a:r>
              <a:rPr lang="en-US" sz="1900" dirty="0"/>
              <a:t> </a:t>
            </a:r>
            <a:r>
              <a:rPr lang="en-US" sz="2400" dirty="0"/>
              <a:t>(</a:t>
            </a:r>
            <a:r>
              <a:rPr lang="en-US" sz="2400" dirty="0">
                <a:hlinkClick r:id="rId2"/>
              </a:rPr>
              <a:t>eRA-Information-L</a:t>
            </a:r>
            <a:r>
              <a:rPr lang="en-US" sz="2400" dirty="0"/>
              <a:t>)</a:t>
            </a:r>
          </a:p>
          <a:p>
            <a:pPr lvl="1"/>
            <a:r>
              <a:rPr lang="en-US" dirty="0"/>
              <a:t>Used by NIH to notify the community of information related to eRA Commons, ASSIST &amp; eSubmission.</a:t>
            </a:r>
            <a:br>
              <a:rPr lang="en-US" dirty="0"/>
            </a:br>
            <a:endParaRPr lang="en-US" dirty="0"/>
          </a:p>
          <a:p>
            <a:r>
              <a:rPr lang="en-US" sz="2400" dirty="0"/>
              <a:t>NIH Guide to Grants and Contracts (</a:t>
            </a:r>
            <a:r>
              <a:rPr lang="en-US" sz="2400" dirty="0">
                <a:hlinkClick r:id="rId3"/>
              </a:rPr>
              <a:t>NIHTOC-L</a:t>
            </a:r>
            <a:r>
              <a:rPr lang="en-US" sz="2400" dirty="0"/>
              <a:t>)</a:t>
            </a:r>
          </a:p>
          <a:p>
            <a:pPr lvl="1"/>
            <a:r>
              <a:rPr lang="en-US" dirty="0"/>
              <a:t>Weekly email with a summary of all NIH Guide announcements published during the week, called the </a:t>
            </a:r>
            <a:r>
              <a:rPr lang="en-US" dirty="0">
                <a:hlinkClick r:id="rId4"/>
              </a:rPr>
              <a:t>Current Weekly Table of Contents (TOC)</a:t>
            </a:r>
            <a:r>
              <a:rPr lang="en-US" dirty="0"/>
              <a:t>. </a:t>
            </a:r>
            <a:br>
              <a:rPr lang="en-US" dirty="0"/>
            </a:br>
            <a:r>
              <a:rPr lang="en-US" dirty="0"/>
              <a:t>   </a:t>
            </a:r>
          </a:p>
          <a:p>
            <a:r>
              <a:rPr lang="en-US" sz="2400" dirty="0"/>
              <a:t>NIH Extramural Nexus (</a:t>
            </a:r>
            <a:r>
              <a:rPr lang="en-US" sz="2400" dirty="0">
                <a:hlinkClick r:id="rId5"/>
              </a:rPr>
              <a:t>EXTRAMURALNEXUS</a:t>
            </a:r>
            <a:r>
              <a:rPr lang="en-US" sz="2400" dirty="0"/>
              <a:t>)</a:t>
            </a:r>
          </a:p>
          <a:p>
            <a:pPr lvl="1"/>
            <a:r>
              <a:rPr lang="en-US" dirty="0"/>
              <a:t>Provides regular updates on NIH grants policies and activities that </a:t>
            </a:r>
            <a:br>
              <a:rPr lang="en-US" dirty="0"/>
            </a:br>
            <a:r>
              <a:rPr lang="en-US" dirty="0"/>
              <a:t>impact the entire grants community.  </a:t>
            </a:r>
          </a:p>
          <a:p>
            <a:endParaRPr lang="en-US" sz="2500" dirty="0"/>
          </a:p>
        </p:txBody>
      </p:sp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4281480"/>
            <a:ext cx="3581400" cy="2578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1754" y="6363962"/>
            <a:ext cx="740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7" tooltip="Listservs"/>
              </a:rPr>
              <a:t>https://grants.nih.gov/news/subscribe-and-follow/listservs_and_rss.htm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651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>
                <a:solidFill>
                  <a:srgbClr val="9BBB59">
                    <a:shade val="75000"/>
                  </a:srgbClr>
                </a:solidFill>
              </a:rPr>
              <a:pPr>
                <a:defRPr/>
              </a:pPr>
              <a:t>71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the “</a:t>
            </a:r>
            <a:r>
              <a:rPr lang="en-US" dirty="0" err="1"/>
              <a:t>Gotchas</a:t>
            </a:r>
            <a:r>
              <a:rPr lang="en-US" dirty="0"/>
              <a:t>”</a:t>
            </a:r>
          </a:p>
        </p:txBody>
      </p:sp>
      <p:pic>
        <p:nvPicPr>
          <p:cNvPr id="10" name="Picture 9" title="person in tra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78" y="2761593"/>
            <a:ext cx="2847211" cy="3523776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58825" y="5946818"/>
            <a:ext cx="10771716" cy="677102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800000"/>
                </a:solidFill>
                <a:cs typeface="Arial" charset="0"/>
              </a:rPr>
              <a:t>Refer to annotated form set:</a:t>
            </a:r>
          </a:p>
          <a:p>
            <a:pPr algn="ctr" eaLnBrk="1" hangingPunct="1"/>
            <a:r>
              <a:rPr lang="en-US" b="1" dirty="0">
                <a:cs typeface="Arial" charset="0"/>
                <a:hlinkClick r:id="rId3" tooltip="annotated form set"/>
              </a:rPr>
              <a:t>http://grants.nih.gov/grants/how-to-apply-application-guide/resources/annotated-form-sets.htm </a:t>
            </a:r>
            <a:endParaRPr lang="en-US" sz="16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92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70DE3-2F75-431A-9D09-64CA1AB2227F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52400"/>
            <a:ext cx="10363200" cy="838200"/>
          </a:xfrm>
        </p:spPr>
        <p:txBody>
          <a:bodyPr>
            <a:normAutofit/>
          </a:bodyPr>
          <a:lstStyle/>
          <a:p>
            <a:r>
              <a:rPr lang="en-US" dirty="0"/>
              <a:t>Process Demo</a:t>
            </a:r>
          </a:p>
        </p:txBody>
      </p:sp>
      <p:graphicFrame>
        <p:nvGraphicFramePr>
          <p:cNvPr id="8" name="Table 7" title="outline of items to be covered in dem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41529"/>
              </p:ext>
            </p:extLst>
          </p:nvPr>
        </p:nvGraphicFramePr>
        <p:xfrm>
          <a:off x="2743200" y="2740027"/>
          <a:ext cx="914400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10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Process 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Step 1: Find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Step 2: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Step 3: Initiate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Initiate Application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Step 4: Build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Search,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Manage</a:t>
                      </a:r>
                      <a:r>
                        <a:rPr lang="en-US" baseline="0" dirty="0"/>
                        <a:t> Access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Step 5: Enter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Navigation, screen validations, pre-population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Step 6: Finalize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Validate Application,</a:t>
                      </a:r>
                      <a:r>
                        <a:rPr lang="en-US" baseline="0" dirty="0"/>
                        <a:t> Preview Application, Update Submission Status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Step 7: Submit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Submit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Step 8: Track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View Submission Status Details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7" name="Picture 6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81400"/>
            <a:ext cx="2680335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6860" y="1066800"/>
            <a:ext cx="11500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n-lt"/>
              </a:rPr>
              <a:t>Although we will use ASSIST to walk through the process, the submission steps are common to all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n-lt"/>
              </a:rPr>
              <a:t>ASSIST screens will be leveraged for post-submission updates to human subjects information and used by all awardees. If you use Workspace or  system-to-system, you may still want to watch.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33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F9C02-60A3-4AB1-8821-EDEFB4936DEB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5625" y="228600"/>
            <a:ext cx="8534400" cy="1524000"/>
          </a:xfrm>
        </p:spPr>
        <p:txBody>
          <a:bodyPr>
            <a:normAutofit/>
          </a:bodyPr>
          <a:lstStyle/>
          <a:p>
            <a:r>
              <a:rPr lang="en-US" sz="6600" dirty="0"/>
              <a:t>Questions?</a:t>
            </a:r>
          </a:p>
        </p:txBody>
      </p:sp>
      <p:pic>
        <p:nvPicPr>
          <p:cNvPr id="5" name="Picture 4" title="&quot;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1" y="2498221"/>
            <a:ext cx="30956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8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Signing Official (SO)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During Commons registration, an applicant organization designates a Signing Official (SO) </a:t>
            </a:r>
          </a:p>
          <a:p>
            <a:pPr lvl="1"/>
            <a:r>
              <a:rPr lang="en-US" sz="2400" dirty="0"/>
              <a:t>SO has authority to legally bind the organization in grants administration matters </a:t>
            </a:r>
          </a:p>
          <a:p>
            <a:pPr lvl="1"/>
            <a:r>
              <a:rPr lang="en-US" sz="2400" dirty="0"/>
              <a:t>Equivalent signature authority to the Authorized Organization Representative (AOR) in Grants.gov</a:t>
            </a:r>
          </a:p>
          <a:p>
            <a:pPr lvl="1"/>
            <a:r>
              <a:rPr lang="en-US" sz="2400" dirty="0"/>
              <a:t>SO is responsible for:</a:t>
            </a:r>
          </a:p>
          <a:p>
            <a:pPr lvl="2"/>
            <a:r>
              <a:rPr lang="en-US" dirty="0"/>
              <a:t>maintaining institutional information</a:t>
            </a:r>
          </a:p>
          <a:p>
            <a:pPr lvl="2"/>
            <a:r>
              <a:rPr lang="en-US" dirty="0"/>
              <a:t>submitting documents that require signature </a:t>
            </a:r>
            <a:br>
              <a:rPr lang="en-US" dirty="0"/>
            </a:br>
            <a:r>
              <a:rPr lang="en-US" dirty="0"/>
              <a:t>authority to act on behalf of the organization</a:t>
            </a:r>
          </a:p>
          <a:p>
            <a:pPr lvl="2"/>
            <a:r>
              <a:rPr lang="en-US" dirty="0"/>
              <a:t>managing accounts (or authorizing others to do so)</a:t>
            </a:r>
          </a:p>
          <a:p>
            <a:pPr lvl="2"/>
            <a:endParaRPr lang="en-US" dirty="0"/>
          </a:p>
        </p:txBody>
      </p:sp>
      <p:pic>
        <p:nvPicPr>
          <p:cNvPr id="5" name="Picture 4" descr="Stickman contrac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938016"/>
            <a:ext cx="3054096" cy="2672334"/>
          </a:xfrm>
          <a:prstGeom prst="rect">
            <a:avLst/>
          </a:prstGeom>
        </p:spPr>
      </p:pic>
      <p:pic>
        <p:nvPicPr>
          <p:cNvPr id="6" name="Picture 2" descr="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5943601"/>
            <a:ext cx="3438525" cy="56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85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41303DC8-D049-4606-B080-DDC65A2B61F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Registration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2167" y="1683604"/>
            <a:ext cx="11561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Your organization must be registered in multiple systems to submit. </a:t>
            </a:r>
            <a:br>
              <a:rPr lang="en-US" sz="2400" dirty="0"/>
            </a:br>
            <a:r>
              <a:rPr lang="en-US" sz="2400" dirty="0"/>
              <a:t>Start early – can take 6 weeks!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2336" y="2133600"/>
            <a:ext cx="11338560" cy="396544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2400" b="1" dirty="0">
                <a:solidFill>
                  <a:srgbClr val="C00000"/>
                </a:solidFill>
              </a:rPr>
              <a:t>DUNS</a:t>
            </a:r>
            <a:r>
              <a:rPr lang="en-US" sz="2400" dirty="0"/>
              <a:t> – provides unique organization identifier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SAM</a:t>
            </a:r>
            <a:r>
              <a:rPr lang="en-US" sz="2400" dirty="0"/>
              <a:t> (System for Award Management) – needed to do business with government</a:t>
            </a:r>
          </a:p>
          <a:p>
            <a:pPr lvl="1"/>
            <a:r>
              <a:rPr lang="en-US" sz="2000" dirty="0"/>
              <a:t>Requires annual renewal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Grants.gov</a:t>
            </a:r>
            <a:r>
              <a:rPr lang="en-US" sz="2400" dirty="0"/>
              <a:t> – required to submit grants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eRA Commons </a:t>
            </a:r>
            <a:r>
              <a:rPr lang="en-US" sz="2400" dirty="0"/>
              <a:t>– required to do business with NIH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SBA</a:t>
            </a:r>
            <a:r>
              <a:rPr lang="en-US" sz="2400" dirty="0"/>
              <a:t> (Small Business Administration) – required</a:t>
            </a:r>
            <a:br>
              <a:rPr lang="en-US" sz="2400" dirty="0"/>
            </a:br>
            <a:r>
              <a:rPr lang="en-US" sz="2400" dirty="0"/>
              <a:t>for SBIR/STTR applications </a:t>
            </a:r>
          </a:p>
          <a:p>
            <a:endParaRPr lang="en-US" dirty="0"/>
          </a:p>
        </p:txBody>
      </p:sp>
      <p:pic>
        <p:nvPicPr>
          <p:cNvPr id="6" name="Picture 5" descr="Registration in DUNS, SAM, Grants.gov, eRA Commons and SBA are required." title="Registation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649454"/>
            <a:ext cx="3581400" cy="25765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0" y="6400800"/>
            <a:ext cx="10896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 tooltip="registration page"/>
              </a:rPr>
              <a:t>http://grants.nih.gov/grants/how-to-apply-application-guide/prepare-to-apply-and-register/registration/org-representative-registration.htm</a:t>
            </a:r>
            <a:r>
              <a:rPr lang="en-US" sz="1400" dirty="0"/>
              <a:t> </a:t>
            </a:r>
          </a:p>
        </p:txBody>
      </p:sp>
      <p:pic>
        <p:nvPicPr>
          <p:cNvPr id="12" name="Picture 11" title="&quot;&quo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0"/>
            <a:ext cx="533400" cy="533400"/>
          </a:xfrm>
          <a:prstGeom prst="rect">
            <a:avLst/>
          </a:prstGeom>
        </p:spPr>
      </p:pic>
      <p:pic>
        <p:nvPicPr>
          <p:cNvPr id="10" name="Picture 9" title="&quot;&quot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2492" y="193541"/>
            <a:ext cx="1395510" cy="172211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98493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cessDiagr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698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00000"/>
              </a:schemeClr>
            </a:gs>
            <a:gs pos="45000">
              <a:schemeClr val="phClr">
                <a:tint val="93000"/>
                <a:satMod val="20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ithout arrow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13932BB50E0F40A2A420C0FA0699AE" ma:contentTypeVersion="0" ma:contentTypeDescription="Create a new document." ma:contentTypeScope="" ma:versionID="1ba8b3d26b8bb2e7d5ab090592e7f65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469D3A-7851-4BA7-8B5C-CD29CD8AAB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57DAA70-C3F4-4123-B315-B54B2E6FBDE6}">
  <ds:schemaRefs>
    <ds:schemaRef ds:uri="http://purl.org/dc/dcmitype/"/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2F279A0-1B72-4A0F-A7CA-0934D0E5A7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ProcessDiagram</Template>
  <TotalTime>0</TotalTime>
  <Words>3222</Words>
  <Application>Microsoft Office PowerPoint</Application>
  <PresentationFormat>Widescreen</PresentationFormat>
  <Paragraphs>612</Paragraphs>
  <Slides>73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86" baseType="lpstr">
      <vt:lpstr>Batang</vt:lpstr>
      <vt:lpstr>Aharoni</vt:lpstr>
      <vt:lpstr>Arial</vt:lpstr>
      <vt:lpstr>Arial Narrow</vt:lpstr>
      <vt:lpstr>Articulate Extrabold</vt:lpstr>
      <vt:lpstr>Articulate Narrow</vt:lpstr>
      <vt:lpstr>Calibri</vt:lpstr>
      <vt:lpstr>Georgia</vt:lpstr>
      <vt:lpstr>Helvetica</vt:lpstr>
      <vt:lpstr>Wingdings</vt:lpstr>
      <vt:lpstr>Wingdings 2</vt:lpstr>
      <vt:lpstr>ProcessDiagram</vt:lpstr>
      <vt:lpstr>2_without arrows</vt:lpstr>
      <vt:lpstr>NIH eRA Workshop: Grant Application Preparation &amp; Submission </vt:lpstr>
      <vt:lpstr>Your Workshop Team</vt:lpstr>
      <vt:lpstr>Today’s Topics</vt:lpstr>
      <vt:lpstr>NIH Grants &amp; Funding</vt:lpstr>
      <vt:lpstr>How to Apply – Application Guide</vt:lpstr>
      <vt:lpstr>Before Jumping Into the Application Process,  Let’s Cover Some Basics</vt:lpstr>
      <vt:lpstr>Understand Key Systems &amp; Roles</vt:lpstr>
      <vt:lpstr>Signing Official (SO)</vt:lpstr>
      <vt:lpstr>Organization Registration</vt:lpstr>
      <vt:lpstr>Visibility of SAM Registration Status in ASSIST</vt:lpstr>
      <vt:lpstr>Visibility of SAM Registration Status in eRA Commons</vt:lpstr>
      <vt:lpstr>Individual eRA Commons Registrations</vt:lpstr>
      <vt:lpstr>Account - Tips</vt:lpstr>
      <vt:lpstr>Understanding Funding Opportunities</vt:lpstr>
      <vt:lpstr>Identify Type of Application</vt:lpstr>
      <vt:lpstr>Why is knowing the type of application important?</vt:lpstr>
      <vt:lpstr>Application Submission Options</vt:lpstr>
      <vt:lpstr>Your Application will be…</vt:lpstr>
      <vt:lpstr>What Submission Options are NIH Applicants Using?</vt:lpstr>
      <vt:lpstr>ASSIST</vt:lpstr>
      <vt:lpstr>ASSIST Screen – Single-project</vt:lpstr>
      <vt:lpstr>ASSIST Screen – Multi-project</vt:lpstr>
      <vt:lpstr>System-to-System (S2S) Solution</vt:lpstr>
      <vt:lpstr>Grants.gov Workspace</vt:lpstr>
      <vt:lpstr>Sample Workspace Screen</vt:lpstr>
      <vt:lpstr>How Do I Get to the Forms?</vt:lpstr>
      <vt:lpstr>Access Application Forms via Chosen Submission Method</vt:lpstr>
      <vt:lpstr>Obtain Software</vt:lpstr>
      <vt:lpstr>Submission Policies</vt:lpstr>
      <vt:lpstr>Submission Policies Page</vt:lpstr>
      <vt:lpstr>Now Let’s Talk About the Application Process</vt:lpstr>
      <vt:lpstr>Step 1: Find an Opportunity of Interest</vt:lpstr>
      <vt:lpstr>Parent FOAs</vt:lpstr>
      <vt:lpstr>Clinical Trial Specific FOAs</vt:lpstr>
      <vt:lpstr>Clinical Trial Allowability Indicator in FOA Title</vt:lpstr>
      <vt:lpstr>Clinical Trial Allowability Indicator in FOA Section II</vt:lpstr>
      <vt:lpstr>Clinical Trial Indicator - Fellowship FOAs</vt:lpstr>
      <vt:lpstr>Clinical Trial Indicator – Training FOAs</vt:lpstr>
      <vt:lpstr>Clinical Trial Indicator – Career Development FOAs</vt:lpstr>
      <vt:lpstr>Let’s take a peek at an actual FOA…</vt:lpstr>
      <vt:lpstr>Check for fit before you submit!</vt:lpstr>
      <vt:lpstr>Step 2: Plan for Your Submission</vt:lpstr>
      <vt:lpstr>Step 3: Initiate Application</vt:lpstr>
      <vt:lpstr>FORMS-E</vt:lpstr>
      <vt:lpstr>Step 4: Build Your Team</vt:lpstr>
      <vt:lpstr>Step 5: Enter Data</vt:lpstr>
      <vt:lpstr>New PHS Human Subjects and Clinical Trials Information Form</vt:lpstr>
      <vt:lpstr>Application Attachments</vt:lpstr>
      <vt:lpstr>Follow Specified Page Limits</vt:lpstr>
      <vt:lpstr>Text Fields</vt:lpstr>
      <vt:lpstr>Use Format Pages</vt:lpstr>
      <vt:lpstr>Grantsmanship</vt:lpstr>
      <vt:lpstr>Step 6: Finalize Your Application</vt:lpstr>
      <vt:lpstr>Step 7: Submit Your Application</vt:lpstr>
      <vt:lpstr>On-time Submission</vt:lpstr>
      <vt:lpstr>Pop Quiz</vt:lpstr>
      <vt:lpstr>Step 8: Track Your Application</vt:lpstr>
      <vt:lpstr>Email is Unreliable – Proactively Track Your Application</vt:lpstr>
      <vt:lpstr>Application Checks (Validations)</vt:lpstr>
      <vt:lpstr>Sample Validations</vt:lpstr>
      <vt:lpstr>Errors &amp; Warnings</vt:lpstr>
      <vt:lpstr>Submitting a Changed/Corrected Application</vt:lpstr>
      <vt:lpstr>Application Assembled &amp; Posted in eRA Commons</vt:lpstr>
      <vt:lpstr>Application Viewing Window</vt:lpstr>
      <vt:lpstr>View Application Image (e-Application)</vt:lpstr>
      <vt:lpstr>Submission Complete!</vt:lpstr>
      <vt:lpstr>Finding Help</vt:lpstr>
      <vt:lpstr>Help Desks</vt:lpstr>
      <vt:lpstr>Online Resources &amp; Websites</vt:lpstr>
      <vt:lpstr>Stay Connected – Subscribe to Listservs</vt:lpstr>
      <vt:lpstr>Avoiding the “Gotchas”</vt:lpstr>
      <vt:lpstr>Process Demo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Interacting Electronically - Application Preparation and Submission</dc:title>
  <dc:subject>Grant application submission</dc:subject>
  <dc:creator/>
  <cp:keywords>Application Submission NIH</cp:keywords>
  <cp:lastModifiedBy/>
  <cp:revision>1</cp:revision>
  <dcterms:created xsi:type="dcterms:W3CDTF">2011-05-13T19:52:12Z</dcterms:created>
  <dcterms:modified xsi:type="dcterms:W3CDTF">2018-04-19T21:39:21Z</dcterms:modified>
  <cp:contentStatus>Final</cp:contentStatus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ntentTypeId">
    <vt:lpwstr>0x010100B813932BB50E0F40A2A420C0FA0699AE</vt:lpwstr>
  </property>
</Properties>
</file>