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5" r:id="rId5"/>
    <p:sldId id="578" r:id="rId6"/>
    <p:sldId id="549" r:id="rId7"/>
    <p:sldId id="573" r:id="rId8"/>
    <p:sldId id="554" r:id="rId9"/>
    <p:sldId id="574" r:id="rId10"/>
    <p:sldId id="580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669900"/>
    <a:srgbClr val="FF6600"/>
    <a:srgbClr val="990000"/>
    <a:srgbClr val="993300"/>
    <a:srgbClr val="CC3300"/>
    <a:srgbClr val="0099CC"/>
    <a:srgbClr val="996633"/>
    <a:srgbClr val="1F497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86343" autoAdjust="0"/>
  </p:normalViewPr>
  <p:slideViewPr>
    <p:cSldViewPr>
      <p:cViewPr>
        <p:scale>
          <a:sx n="87" d="100"/>
          <a:sy n="87" d="100"/>
        </p:scale>
        <p:origin x="-606" y="-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60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A8F7D2-F3F3-431B-980E-92B4F86A7F9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B4F5510-5DF8-409D-8718-5B5FF45319DA}">
      <dgm:prSet custT="1"/>
      <dgm:spPr/>
      <dgm:t>
        <a:bodyPr/>
        <a:lstStyle/>
        <a:p>
          <a:pPr rtl="0"/>
          <a:r>
            <a:rPr lang="en-US" sz="3600" dirty="0" smtClean="0"/>
            <a:t>Mobile traffic 2% of overall traffic</a:t>
          </a:r>
          <a:endParaRPr lang="en-US" sz="3600" dirty="0"/>
        </a:p>
      </dgm:t>
    </dgm:pt>
    <dgm:pt modelId="{B0C46C53-2ABF-46DA-91DC-D7B03AF29100}" type="parTrans" cxnId="{4BD2B523-D090-4D24-AB06-088A720C0C13}">
      <dgm:prSet/>
      <dgm:spPr/>
      <dgm:t>
        <a:bodyPr/>
        <a:lstStyle/>
        <a:p>
          <a:endParaRPr lang="en-US" sz="1600"/>
        </a:p>
      </dgm:t>
    </dgm:pt>
    <dgm:pt modelId="{6224E49D-1F32-4B73-B057-F86300800E06}" type="sibTrans" cxnId="{4BD2B523-D090-4D24-AB06-088A720C0C13}">
      <dgm:prSet/>
      <dgm:spPr/>
      <dgm:t>
        <a:bodyPr/>
        <a:lstStyle/>
        <a:p>
          <a:endParaRPr lang="en-US" sz="1600"/>
        </a:p>
      </dgm:t>
    </dgm:pt>
    <dgm:pt modelId="{6E517BE6-71E8-45F1-9699-BA5F24DFE2B4}">
      <dgm:prSet custT="1"/>
      <dgm:spPr/>
      <dgm:t>
        <a:bodyPr/>
        <a:lstStyle/>
        <a:p>
          <a:pPr rtl="0"/>
          <a:r>
            <a:rPr lang="en-US" sz="3200" b="1" i="1" u="sng" dirty="0" smtClean="0"/>
            <a:t>8 Commons pages </a:t>
          </a:r>
          <a:endParaRPr lang="en-US" sz="3200" dirty="0"/>
        </a:p>
      </dgm:t>
    </dgm:pt>
    <dgm:pt modelId="{4029D73D-0784-4A1B-82EE-0460183230F3}" type="parTrans" cxnId="{A662F67F-A754-42DF-A0E0-C0776471AA25}">
      <dgm:prSet/>
      <dgm:spPr/>
      <dgm:t>
        <a:bodyPr/>
        <a:lstStyle/>
        <a:p>
          <a:endParaRPr lang="en-US" sz="1600"/>
        </a:p>
      </dgm:t>
    </dgm:pt>
    <dgm:pt modelId="{A7151EB0-E277-4C62-9012-1F8B4FF429B3}" type="sibTrans" cxnId="{A662F67F-A754-42DF-A0E0-C0776471AA25}">
      <dgm:prSet/>
      <dgm:spPr/>
      <dgm:t>
        <a:bodyPr/>
        <a:lstStyle/>
        <a:p>
          <a:endParaRPr lang="en-US" sz="1600"/>
        </a:p>
      </dgm:t>
    </dgm:pt>
    <dgm:pt modelId="{4EC10D3E-846B-4927-97A9-24931E0F534A}">
      <dgm:prSet custT="1"/>
      <dgm:spPr/>
      <dgm:t>
        <a:bodyPr/>
        <a:lstStyle/>
        <a:p>
          <a:pPr rtl="0"/>
          <a:r>
            <a:rPr lang="en-US" sz="2400" dirty="0" smtClean="0"/>
            <a:t>85% of mobile traffic</a:t>
          </a:r>
          <a:endParaRPr lang="en-US" sz="2400" dirty="0"/>
        </a:p>
      </dgm:t>
    </dgm:pt>
    <dgm:pt modelId="{5CC0FB0B-8CEB-4D31-BB30-CD3A730FBB34}" type="parTrans" cxnId="{C94DAA5C-13D2-4802-A8E9-31D5CC0279F1}">
      <dgm:prSet/>
      <dgm:spPr/>
      <dgm:t>
        <a:bodyPr/>
        <a:lstStyle/>
        <a:p>
          <a:endParaRPr lang="en-US" sz="1600"/>
        </a:p>
      </dgm:t>
    </dgm:pt>
    <dgm:pt modelId="{8F31FE7D-E831-43DC-BCBB-3E4B47BE868E}" type="sibTrans" cxnId="{C94DAA5C-13D2-4802-A8E9-31D5CC0279F1}">
      <dgm:prSet/>
      <dgm:spPr/>
      <dgm:t>
        <a:bodyPr/>
        <a:lstStyle/>
        <a:p>
          <a:endParaRPr lang="en-US" sz="1600"/>
        </a:p>
      </dgm:t>
    </dgm:pt>
    <dgm:pt modelId="{B34888E2-9959-46C6-92F4-CE12A091ECF9}">
      <dgm:prSet custT="1"/>
      <dgm:spPr/>
      <dgm:t>
        <a:bodyPr/>
        <a:lstStyle/>
        <a:p>
          <a:pPr rtl="0"/>
          <a:r>
            <a:rPr lang="en-US" sz="2400" dirty="0" smtClean="0"/>
            <a:t>40% of overall external traffic</a:t>
          </a:r>
          <a:endParaRPr lang="en-US" sz="2400" dirty="0"/>
        </a:p>
      </dgm:t>
    </dgm:pt>
    <dgm:pt modelId="{18677AF1-F761-4796-862A-D0C7AACDFD10}" type="parTrans" cxnId="{996F92D9-1A56-47EE-9FC1-8D08E8B88ADE}">
      <dgm:prSet/>
      <dgm:spPr/>
      <dgm:t>
        <a:bodyPr/>
        <a:lstStyle/>
        <a:p>
          <a:endParaRPr lang="en-US" sz="1600"/>
        </a:p>
      </dgm:t>
    </dgm:pt>
    <dgm:pt modelId="{85D37C71-7D11-4CCC-9FEE-6D906D760298}" type="sibTrans" cxnId="{996F92D9-1A56-47EE-9FC1-8D08E8B88ADE}">
      <dgm:prSet/>
      <dgm:spPr/>
      <dgm:t>
        <a:bodyPr/>
        <a:lstStyle/>
        <a:p>
          <a:endParaRPr lang="en-US" sz="1600"/>
        </a:p>
      </dgm:t>
    </dgm:pt>
    <dgm:pt modelId="{62E04D96-84B4-451E-8A83-52C96A378DED}">
      <dgm:prSet custT="1"/>
      <dgm:spPr/>
      <dgm:t>
        <a:bodyPr/>
        <a:lstStyle/>
        <a:p>
          <a:pPr rtl="0"/>
          <a:r>
            <a:rPr lang="en-US" sz="2400" dirty="0" smtClean="0"/>
            <a:t>2014 update – less than 1% change</a:t>
          </a:r>
          <a:endParaRPr lang="en-US" sz="2400" dirty="0"/>
        </a:p>
      </dgm:t>
    </dgm:pt>
    <dgm:pt modelId="{154557BA-FAA3-44DA-A192-3AC3ABE4FFC9}" type="parTrans" cxnId="{CA897ADE-907E-47D1-8529-B7926536E3E9}">
      <dgm:prSet/>
      <dgm:spPr/>
      <dgm:t>
        <a:bodyPr/>
        <a:lstStyle/>
        <a:p>
          <a:endParaRPr lang="en-US"/>
        </a:p>
      </dgm:t>
    </dgm:pt>
    <dgm:pt modelId="{69E7B8B4-B80D-421C-A1E5-5465F49DD062}" type="sibTrans" cxnId="{CA897ADE-907E-47D1-8529-B7926536E3E9}">
      <dgm:prSet/>
      <dgm:spPr/>
      <dgm:t>
        <a:bodyPr/>
        <a:lstStyle/>
        <a:p>
          <a:endParaRPr lang="en-US"/>
        </a:p>
      </dgm:t>
    </dgm:pt>
    <dgm:pt modelId="{95035F7F-CF72-4398-900F-3648785C22F3}">
      <dgm:prSet custT="1"/>
      <dgm:spPr/>
      <dgm:t>
        <a:bodyPr/>
        <a:lstStyle/>
        <a:p>
          <a:pPr rtl="0"/>
          <a:r>
            <a:rPr lang="en-US" sz="2400" dirty="0" smtClean="0"/>
            <a:t>2013 statistics</a:t>
          </a:r>
          <a:endParaRPr lang="en-US" sz="2400" dirty="0"/>
        </a:p>
      </dgm:t>
    </dgm:pt>
    <dgm:pt modelId="{25ABC187-A030-4E70-AE2D-B28E97BD794C}" type="parTrans" cxnId="{3B956D65-2F9B-4EF5-85AB-91AAC280D8E8}">
      <dgm:prSet/>
      <dgm:spPr/>
      <dgm:t>
        <a:bodyPr/>
        <a:lstStyle/>
        <a:p>
          <a:endParaRPr lang="en-US"/>
        </a:p>
      </dgm:t>
    </dgm:pt>
    <dgm:pt modelId="{35BBF345-0211-4526-8688-8D4F3A72FA30}" type="sibTrans" cxnId="{3B956D65-2F9B-4EF5-85AB-91AAC280D8E8}">
      <dgm:prSet/>
      <dgm:spPr/>
      <dgm:t>
        <a:bodyPr/>
        <a:lstStyle/>
        <a:p>
          <a:endParaRPr lang="en-US"/>
        </a:p>
      </dgm:t>
    </dgm:pt>
    <dgm:pt modelId="{DA6EC9E0-5FC4-463E-992D-1F61661ACAF7}" type="pres">
      <dgm:prSet presAssocID="{5EA8F7D2-F3F3-431B-980E-92B4F86A7F9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B6B531F-D7CC-4C13-9ECD-2D7058A0DF59}" type="pres">
      <dgm:prSet presAssocID="{9B4F5510-5DF8-409D-8718-5B5FF45319DA}" presName="parentText" presStyleLbl="node1" presStyleIdx="0" presStyleCnt="1" custLinFactNeighborY="-2894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1AFCE-48EB-4BF8-9052-AC081B047EB2}" type="pres">
      <dgm:prSet presAssocID="{9B4F5510-5DF8-409D-8718-5B5FF45319D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897ADE-907E-47D1-8529-B7926536E3E9}" srcId="{6E517BE6-71E8-45F1-9699-BA5F24DFE2B4}" destId="{62E04D96-84B4-451E-8A83-52C96A378DED}" srcOrd="1" destOrd="0" parTransId="{154557BA-FAA3-44DA-A192-3AC3ABE4FFC9}" sibTransId="{69E7B8B4-B80D-421C-A1E5-5465F49DD062}"/>
    <dgm:cxn modelId="{1015259B-6178-4600-9D7D-D2695FEDDCD9}" type="presOf" srcId="{B34888E2-9959-46C6-92F4-CE12A091ECF9}" destId="{9CA1AFCE-48EB-4BF8-9052-AC081B047EB2}" srcOrd="0" destOrd="3" presId="urn:microsoft.com/office/officeart/2005/8/layout/vList2"/>
    <dgm:cxn modelId="{DB4EA5F1-A80C-4801-8805-357EA9EEC45F}" type="presOf" srcId="{5EA8F7D2-F3F3-431B-980E-92B4F86A7F9B}" destId="{DA6EC9E0-5FC4-463E-992D-1F61661ACAF7}" srcOrd="0" destOrd="0" presId="urn:microsoft.com/office/officeart/2005/8/layout/vList2"/>
    <dgm:cxn modelId="{BBE99884-8D8E-4AFF-AB48-71A3EB059079}" type="presOf" srcId="{95035F7F-CF72-4398-900F-3648785C22F3}" destId="{9CA1AFCE-48EB-4BF8-9052-AC081B047EB2}" srcOrd="0" destOrd="1" presId="urn:microsoft.com/office/officeart/2005/8/layout/vList2"/>
    <dgm:cxn modelId="{8952F1F9-737A-49C7-94D2-81EB1169D9B7}" type="presOf" srcId="{62E04D96-84B4-451E-8A83-52C96A378DED}" destId="{9CA1AFCE-48EB-4BF8-9052-AC081B047EB2}" srcOrd="0" destOrd="4" presId="urn:microsoft.com/office/officeart/2005/8/layout/vList2"/>
    <dgm:cxn modelId="{8086AC42-5B68-43E6-98B4-8DDDB5336206}" type="presOf" srcId="{9B4F5510-5DF8-409D-8718-5B5FF45319DA}" destId="{EB6B531F-D7CC-4C13-9ECD-2D7058A0DF59}" srcOrd="0" destOrd="0" presId="urn:microsoft.com/office/officeart/2005/8/layout/vList2"/>
    <dgm:cxn modelId="{FB94C3B9-51AC-40C8-AEFD-41229B43790E}" type="presOf" srcId="{4EC10D3E-846B-4927-97A9-24931E0F534A}" destId="{9CA1AFCE-48EB-4BF8-9052-AC081B047EB2}" srcOrd="0" destOrd="2" presId="urn:microsoft.com/office/officeart/2005/8/layout/vList2"/>
    <dgm:cxn modelId="{996F92D9-1A56-47EE-9FC1-8D08E8B88ADE}" srcId="{95035F7F-CF72-4398-900F-3648785C22F3}" destId="{B34888E2-9959-46C6-92F4-CE12A091ECF9}" srcOrd="1" destOrd="0" parTransId="{18677AF1-F761-4796-862A-D0C7AACDFD10}" sibTransId="{85D37C71-7D11-4CCC-9FEE-6D906D760298}"/>
    <dgm:cxn modelId="{7FE64927-9A3F-4ECF-8C07-3B623788AC23}" type="presOf" srcId="{6E517BE6-71E8-45F1-9699-BA5F24DFE2B4}" destId="{9CA1AFCE-48EB-4BF8-9052-AC081B047EB2}" srcOrd="0" destOrd="0" presId="urn:microsoft.com/office/officeart/2005/8/layout/vList2"/>
    <dgm:cxn modelId="{4BD2B523-D090-4D24-AB06-088A720C0C13}" srcId="{5EA8F7D2-F3F3-431B-980E-92B4F86A7F9B}" destId="{9B4F5510-5DF8-409D-8718-5B5FF45319DA}" srcOrd="0" destOrd="0" parTransId="{B0C46C53-2ABF-46DA-91DC-D7B03AF29100}" sibTransId="{6224E49D-1F32-4B73-B057-F86300800E06}"/>
    <dgm:cxn modelId="{3B956D65-2F9B-4EF5-85AB-91AAC280D8E8}" srcId="{6E517BE6-71E8-45F1-9699-BA5F24DFE2B4}" destId="{95035F7F-CF72-4398-900F-3648785C22F3}" srcOrd="0" destOrd="0" parTransId="{25ABC187-A030-4E70-AE2D-B28E97BD794C}" sibTransId="{35BBF345-0211-4526-8688-8D4F3A72FA30}"/>
    <dgm:cxn modelId="{C94DAA5C-13D2-4802-A8E9-31D5CC0279F1}" srcId="{95035F7F-CF72-4398-900F-3648785C22F3}" destId="{4EC10D3E-846B-4927-97A9-24931E0F534A}" srcOrd="0" destOrd="0" parTransId="{5CC0FB0B-8CEB-4D31-BB30-CD3A730FBB34}" sibTransId="{8F31FE7D-E831-43DC-BCBB-3E4B47BE868E}"/>
    <dgm:cxn modelId="{A662F67F-A754-42DF-A0E0-C0776471AA25}" srcId="{9B4F5510-5DF8-409D-8718-5B5FF45319DA}" destId="{6E517BE6-71E8-45F1-9699-BA5F24DFE2B4}" srcOrd="0" destOrd="0" parTransId="{4029D73D-0784-4A1B-82EE-0460183230F3}" sibTransId="{A7151EB0-E277-4C62-9012-1F8B4FF429B3}"/>
    <dgm:cxn modelId="{C733A7A7-510D-4826-BFA2-6530DD5739D1}" type="presParOf" srcId="{DA6EC9E0-5FC4-463E-992D-1F61661ACAF7}" destId="{EB6B531F-D7CC-4C13-9ECD-2D7058A0DF59}" srcOrd="0" destOrd="0" presId="urn:microsoft.com/office/officeart/2005/8/layout/vList2"/>
    <dgm:cxn modelId="{2C56EF4A-CF70-44E7-A05D-3B46B48A328F}" type="presParOf" srcId="{DA6EC9E0-5FC4-463E-992D-1F61661ACAF7}" destId="{9CA1AFCE-48EB-4BF8-9052-AC081B047EB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6B531F-D7CC-4C13-9ECD-2D7058A0DF59}">
      <dsp:nvSpPr>
        <dsp:cNvPr id="0" name=""/>
        <dsp:cNvSpPr/>
      </dsp:nvSpPr>
      <dsp:spPr>
        <a:xfrm>
          <a:off x="0" y="34718"/>
          <a:ext cx="8229599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Mobile traffic 2% of overall traffic</a:t>
          </a:r>
          <a:endParaRPr lang="en-US" sz="3600" kern="1200" dirty="0"/>
        </a:p>
      </dsp:txBody>
      <dsp:txXfrm>
        <a:off x="59399" y="94117"/>
        <a:ext cx="8110801" cy="1098002"/>
      </dsp:txXfrm>
    </dsp:sp>
    <dsp:sp modelId="{9CA1AFCE-48EB-4BF8-9052-AC081B047EB2}">
      <dsp:nvSpPr>
        <dsp:cNvPr id="0" name=""/>
        <dsp:cNvSpPr/>
      </dsp:nvSpPr>
      <dsp:spPr>
        <a:xfrm>
          <a:off x="0" y="1845437"/>
          <a:ext cx="8229599" cy="2051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200" b="1" i="1" u="sng" kern="1200" dirty="0" smtClean="0"/>
            <a:t>8 Commons pages </a:t>
          </a:r>
          <a:endParaRPr lang="en-US" sz="32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2013 statistics</a:t>
          </a:r>
          <a:endParaRPr lang="en-US" sz="2400" kern="1200" dirty="0"/>
        </a:p>
        <a:p>
          <a:pPr marL="685800" lvl="3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85% of mobile traffic</a:t>
          </a:r>
          <a:endParaRPr lang="en-US" sz="2400" kern="1200" dirty="0"/>
        </a:p>
        <a:p>
          <a:pPr marL="685800" lvl="3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40% of overall external traffic</a:t>
          </a:r>
          <a:endParaRPr lang="en-US" sz="2400" kern="1200" dirty="0"/>
        </a:p>
        <a:p>
          <a:pPr marL="457200" lvl="2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2014 update – less than 1% change</a:t>
          </a:r>
          <a:endParaRPr lang="en-US" sz="2400" kern="1200" dirty="0"/>
        </a:p>
      </dsp:txBody>
      <dsp:txXfrm>
        <a:off x="0" y="1845437"/>
        <a:ext cx="8229599" cy="20518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3090ED-F84E-4702-8628-4EFC554E2090}" type="datetimeFigureOut">
              <a:rPr lang="en-US"/>
              <a:pPr>
                <a:defRPr/>
              </a:pPr>
              <a:t>5/11/2015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F3931D-20C8-4A83-A683-04A5575D71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82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ECC29C-75CC-46FE-8B5A-86290649DD64}" type="datetimeFigureOut">
              <a:rPr lang="en-US"/>
              <a:pPr>
                <a:defRPr/>
              </a:pPr>
              <a:t>5/11/2015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9"/>
            <a:ext cx="5608320" cy="41830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AD43B8-FF20-4D5F-A0AE-68337BAD22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621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D015D4-4796-4D21-BAD0-1641EFC35A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http://pod.era.nih.gov/Projects_Systems_Services/eRA_Initiatives_Information/eRA_Initiatives_index.html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B2E7F-99A5-4C8D-B492-6FC51BAC23F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03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mailto:eRAcommunications@mail.nih.gov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mailto:eRAcommunications@mail.nih.gov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mailto:eRAcommunications@mail.nih.gov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64008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3B160-7C6E-4CDA-8653-7A1FA40E6D6A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55575" y="6324601"/>
            <a:ext cx="8829675" cy="6857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</a:t>
            </a:r>
            <a:r>
              <a:rPr lang="en-US" u="sng" dirty="0" smtClean="0">
                <a:hlinkClick r:id="rId2"/>
              </a:rPr>
              <a:t>eRAcommunications@mail.nih.gov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EC2B-3F71-4BE6-A1DA-0478416AFE89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28600" y="6324601"/>
            <a:ext cx="739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</a:t>
            </a:r>
            <a:r>
              <a:rPr lang="en-US" u="sng" dirty="0" smtClean="0">
                <a:hlinkClick r:id="rId2"/>
              </a:rPr>
              <a:t>eRAcommunications@mail.nih.gov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03DC8-D049-4606-B080-DDC65A2B61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9225" y="6383338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4800" y="6324600"/>
            <a:ext cx="7391400" cy="45243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</a:t>
            </a:r>
            <a:r>
              <a:rPr lang="en-US" u="sng" dirty="0" smtClean="0">
                <a:hlinkClick r:id="rId2"/>
              </a:rPr>
              <a:t>eRAcommunications@mail.nih.gov</a:t>
            </a:r>
            <a:r>
              <a:rPr lang="en-US" dirty="0" smtClean="0"/>
              <a:t>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08F5E-923C-4A6D-BB24-EDED6F352E58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780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A70DE3-2F75-431A-9D09-64CA1AB222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72000" y="1549400"/>
            <a:ext cx="0" cy="484505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301752" y="1371600"/>
            <a:ext cx="4038600" cy="4681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>
          <a:xfrm>
            <a:off x="4800600" y="1371600"/>
            <a:ext cx="4038600" cy="46817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5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4AA56-A9C9-41CE-9486-74B83AA929BF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04800" y="6324601"/>
            <a:ext cx="7391400" cy="4524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eRAcommunications@mail.nih.gov. 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609F-50E7-4B9A-B62F-6598EDD47D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04925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264025" y="915988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83338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20788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59275" y="1009650"/>
            <a:ext cx="420688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447800"/>
            <a:ext cx="4040188" cy="67043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4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1329" y="1447800"/>
            <a:ext cx="4041775" cy="670438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1352" cy="7589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3"/>
          </p:nvPr>
        </p:nvSpPr>
        <p:spPr>
          <a:xfrm>
            <a:off x="301752" y="2286000"/>
            <a:ext cx="4041648" cy="3931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14"/>
          </p:nvPr>
        </p:nvSpPr>
        <p:spPr>
          <a:xfrm>
            <a:off x="4800600" y="2286000"/>
            <a:ext cx="4038600" cy="39319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3D8DC-756B-44EA-8F05-AD2DB24F8C9B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152400" y="6324600"/>
            <a:ext cx="7315200" cy="533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eRAcommunications@mail.nih.gov. </a:t>
            </a:r>
            <a:endParaRPr lang="en-US" dirty="0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4340225" y="1000125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A4FF90E-4C55-4D59-BE6A-CE57DBB6E3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CB0B-5772-45DA-83B4-43D87F31E67A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324600"/>
            <a:ext cx="7467600" cy="1066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eRAcommunications@mail.nih.gov.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5206B-4A4A-47B0-BA21-D142872E96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49225" y="6383338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4D422-443F-4DB1-94A6-15493D9D2FE1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4800" y="6324600"/>
            <a:ext cx="7391400" cy="53340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eRAcommunications@mail.nih.gov. 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E5F9C02-60A3-4AB1-8821-EDEFB4936D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6430963"/>
            <a:ext cx="8832850" cy="30956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19063"/>
            <a:ext cx="8832850" cy="66294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552F-FCE9-4CF5-BDEE-7EB436A65D21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76201" y="6324600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eRAcommunications@mail.nih.gov. </a:t>
            </a:r>
            <a:endParaRPr lang="en-US" dirty="0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371600" y="30480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057A446-9BC9-43AE-8342-D14CD2C567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2400"/>
            <a:ext cx="8832850" cy="381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61925" y="5270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AE986-FCA4-4091-9EDB-3FB5B541EE5E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625" y="6324601"/>
            <a:ext cx="747077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eRAcommunications@mail.nih.gov. </a:t>
            </a:r>
            <a:endParaRPr lang="en-US" dirty="0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0956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19ED5-8942-4B81-BD67-FB5B28D591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FFD13DCE-803A-4925-99B5-6CFA7DC6C2D5}" type="datetime1">
              <a:rPr lang="en-US" smtClean="0"/>
              <a:t>5/11/2015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This slide set is intended for presentation only and is not Section 508 Compliant.   If you need an accessible                          version,  please contact the eRA Communications office at eRAcommunications@mail.nih.gov. 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55713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271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8F9F7B-CFD3-427C-AA27-636EAEBF98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1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2" descr="Alt=&quot;&quot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438" y="228601"/>
            <a:ext cx="8793162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819400"/>
            <a:ext cx="7543800" cy="1219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 dirty="0">
                <a:solidFill>
                  <a:srgbClr val="1F497D"/>
                </a:solidFill>
              </a:rPr>
              <a:t>Mobile Development Initiative</a:t>
            </a:r>
            <a:endParaRPr lang="en-US" sz="3000" dirty="0">
              <a:solidFill>
                <a:schemeClr val="tx2"/>
              </a:solidFill>
            </a:endParaRP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962400"/>
            <a:ext cx="6629400" cy="2362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cap="none" spc="0" dirty="0" smtClean="0">
                <a:ea typeface="+mj-ea"/>
                <a:cs typeface="+mj-cs"/>
              </a:rPr>
              <a:t>electronic Research Administration (eRA)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spc="0" dirty="0" smtClean="0">
                <a:ea typeface="+mj-ea"/>
                <a:cs typeface="+mj-cs"/>
              </a:rPr>
              <a:t>OER, OD, National Institutes of Health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cap="none" spc="0" dirty="0" smtClean="0">
              <a:ea typeface="+mj-ea"/>
              <a:cs typeface="+mj-cs"/>
            </a:endParaRPr>
          </a:p>
        </p:txBody>
      </p:sp>
      <p:pic>
        <p:nvPicPr>
          <p:cNvPr id="4" name="Picture 3" descr="A logo of the Office of Extramural Research at NIH" title="NIH OER 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9" y="5638800"/>
            <a:ext cx="4261211" cy="790485"/>
          </a:xfrm>
          <a:prstGeom prst="rect">
            <a:avLst/>
          </a:prstGeom>
        </p:spPr>
      </p:pic>
      <p:pic>
        <p:nvPicPr>
          <p:cNvPr id="8" name="Picture 7" descr="eRA logo stating that it is a program of the NIH" title="eRA Logo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46" y="228601"/>
            <a:ext cx="985422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eRA </a:t>
            </a:r>
            <a:r>
              <a:rPr lang="en-US" dirty="0" smtClean="0"/>
              <a:t>Mobile Strategy and policies</a:t>
            </a:r>
          </a:p>
          <a:p>
            <a:r>
              <a:rPr lang="en-US" dirty="0" smtClean="0"/>
              <a:t>Identify business area based on mobile traffic</a:t>
            </a:r>
          </a:p>
          <a:p>
            <a:pPr lvl="1"/>
            <a:r>
              <a:rPr lang="en-US" dirty="0" smtClean="0"/>
              <a:t>Proposed Initiative – Mobile website for Commons Status</a:t>
            </a:r>
          </a:p>
          <a:p>
            <a:r>
              <a:rPr lang="en-US" dirty="0" smtClean="0"/>
              <a:t>Focus on mobile enabled website vs. traditional mobile apps</a:t>
            </a:r>
          </a:p>
          <a:p>
            <a:r>
              <a:rPr lang="en-US" dirty="0" smtClean="0"/>
              <a:t>Develop Prototype, get feedback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0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eRA Mobile Development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The purpose of this initiative is </a:t>
            </a:r>
            <a:r>
              <a:rPr lang="en-US" dirty="0" smtClean="0"/>
              <a:t>to: </a:t>
            </a:r>
            <a:endParaRPr lang="en-US" dirty="0" smtClean="0"/>
          </a:p>
          <a:p>
            <a:pPr lvl="1"/>
            <a:r>
              <a:rPr lang="en-US" dirty="0" smtClean="0"/>
              <a:t>better support a diverse user </a:t>
            </a:r>
            <a:r>
              <a:rPr lang="en-US" dirty="0" smtClean="0"/>
              <a:t>community</a:t>
            </a:r>
            <a:endParaRPr lang="en-US" dirty="0" smtClean="0"/>
          </a:p>
          <a:p>
            <a:pPr lvl="1"/>
            <a:r>
              <a:rPr lang="en-US" dirty="0" smtClean="0"/>
              <a:t>ensure that eRA provides efficient solutions for mobile platforms </a:t>
            </a:r>
          </a:p>
          <a:p>
            <a:pPr lvl="1"/>
            <a:r>
              <a:rPr lang="en-US" dirty="0" smtClean="0"/>
              <a:t>ensure a good end user experience while using variety of the devices.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4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eRA mobile </a:t>
            </a:r>
            <a:r>
              <a:rPr lang="en-US" dirty="0" smtClean="0"/>
              <a:t>stakeholders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Focus on eRA </a:t>
            </a:r>
            <a:r>
              <a:rPr lang="en-US" dirty="0"/>
              <a:t>customers (internal &amp; external</a:t>
            </a:r>
            <a:r>
              <a:rPr lang="en-US" dirty="0" smtClean="0"/>
              <a:t>) mobile requirements</a:t>
            </a:r>
          </a:p>
          <a:p>
            <a:r>
              <a:rPr lang="en-US" dirty="0" smtClean="0"/>
              <a:t>Mobile </a:t>
            </a:r>
            <a:r>
              <a:rPr lang="en-US" dirty="0"/>
              <a:t>delivery requires new </a:t>
            </a:r>
            <a:r>
              <a:rPr lang="en-US" dirty="0" smtClean="0"/>
              <a:t>skills</a:t>
            </a:r>
            <a:r>
              <a:rPr lang="en-US" dirty="0"/>
              <a:t> </a:t>
            </a:r>
            <a:r>
              <a:rPr lang="en-US" dirty="0" smtClean="0"/>
              <a:t>- </a:t>
            </a:r>
            <a:endParaRPr lang="en-US" dirty="0"/>
          </a:p>
          <a:p>
            <a:pPr lvl="1"/>
            <a:r>
              <a:rPr lang="en-US" dirty="0"/>
              <a:t>new  mindsets, new architectures, and new approaches to </a:t>
            </a:r>
            <a:r>
              <a:rPr lang="en-US" dirty="0" smtClean="0"/>
              <a:t>problem-solving.</a:t>
            </a:r>
            <a:endParaRPr lang="en-US" dirty="0"/>
          </a:p>
          <a:p>
            <a:r>
              <a:rPr lang="en-US" dirty="0"/>
              <a:t>Human factors analysis is important – mobile interaction and navigation (touch, swipe) critical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6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2013/14 </a:t>
            </a:r>
            <a:r>
              <a:rPr lang="en-US" dirty="0" smtClean="0"/>
              <a:t>Statistics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565914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Up Arrow 2"/>
          <p:cNvSpPr/>
          <p:nvPr/>
        </p:nvSpPr>
        <p:spPr>
          <a:xfrm>
            <a:off x="5943600" y="5029200"/>
            <a:ext cx="4572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0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Commons Mobile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Track the status of their grant applications through the submission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View Basic Info:</a:t>
            </a:r>
          </a:p>
          <a:p>
            <a:pPr lvl="2"/>
            <a:r>
              <a:rPr lang="en-US" dirty="0" smtClean="0"/>
              <a:t>Status</a:t>
            </a:r>
          </a:p>
          <a:p>
            <a:pPr lvl="2"/>
            <a:r>
              <a:rPr lang="en-US" dirty="0" smtClean="0"/>
              <a:t>Score/percentile</a:t>
            </a:r>
          </a:p>
          <a:p>
            <a:pPr lvl="2"/>
            <a:r>
              <a:rPr lang="en-US" dirty="0" smtClean="0"/>
              <a:t>SRG</a:t>
            </a:r>
          </a:p>
          <a:p>
            <a:pPr lvl="1"/>
            <a:r>
              <a:rPr lang="en-US" dirty="0" smtClean="0"/>
              <a:t>View </a:t>
            </a:r>
            <a:r>
              <a:rPr lang="en-US" dirty="0" smtClean="0"/>
              <a:t>grant image</a:t>
            </a:r>
            <a:endParaRPr lang="en-US" dirty="0"/>
          </a:p>
          <a:p>
            <a:pPr lvl="1"/>
            <a:r>
              <a:rPr lang="en-US" dirty="0"/>
              <a:t>View summary statements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303DC8-D049-4606-B080-DDC65A2B61F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2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F9C02-60A3-4AB1-8821-EDEFB4936DE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90600" y="228600"/>
            <a:ext cx="65913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C:\Users\colliekr\AppData\Local\Microsoft\Windows\Temporary Internet Files\Content.IE5\DPTLJL2A\thank_you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635488"/>
            <a:ext cx="3886200" cy="2579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RA logo stating that it is a program of the NIH" title="eRA Log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54" y="152400"/>
            <a:ext cx="98542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243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cessDia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698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00000"/>
              </a:schemeClr>
            </a:gs>
            <a:gs pos="45000">
              <a:schemeClr val="phClr">
                <a:tint val="93000"/>
                <a:satMod val="20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58359243886D498107C50F288A0FDE" ma:contentTypeVersion="0" ma:contentTypeDescription="Create a new document." ma:contentTypeScope="" ma:versionID="e4199b960f696e1abfdff999ce227bb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F279A0-1B72-4A0F-A7CA-0934D0E5A7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ED3669A-886F-4989-AB3B-67DA970F5A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57DAA70-C3F4-4123-B315-B54B2E6FBDE6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ProcessDiagram</Template>
  <TotalTime>0</TotalTime>
  <Words>214</Words>
  <Application>Microsoft Office PowerPoint</Application>
  <PresentationFormat>On-screen Show (4:3)</PresentationFormat>
  <Paragraphs>43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ProcessDiagram</vt:lpstr>
      <vt:lpstr>Mobile Development Initiative</vt:lpstr>
      <vt:lpstr>Executive Summary</vt:lpstr>
      <vt:lpstr>eRA Mobile Development Initiative</vt:lpstr>
      <vt:lpstr>Understand eRA mobile stakeholders</vt:lpstr>
      <vt:lpstr>2013/14 Statistics</vt:lpstr>
      <vt:lpstr>Commons Mobile Prototype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 Systems and the Grants Process - June 2011</dc:title>
  <dc:subject>eRA Systems and the Grants Process - June 2011</dc:subject>
  <dc:creator/>
  <cp:keywords>eRA Systems and the Grants Process - June 2011</cp:keywords>
  <cp:lastModifiedBy/>
  <cp:revision>1</cp:revision>
  <dcterms:created xsi:type="dcterms:W3CDTF">2011-05-13T19:52:12Z</dcterms:created>
  <dcterms:modified xsi:type="dcterms:W3CDTF">2015-05-12T14:42:30Z</dcterms:modified>
  <cp:contentStatus>Final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0x0101005B58359243886D498107C50F288A0FDE</vt:lpwstr>
  </property>
</Properties>
</file>