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5" r:id="rId5"/>
    <p:sldId id="534" r:id="rId6"/>
    <p:sldId id="656" r:id="rId7"/>
    <p:sldId id="636" r:id="rId8"/>
    <p:sldId id="657" r:id="rId9"/>
    <p:sldId id="646" r:id="rId10"/>
    <p:sldId id="645" r:id="rId11"/>
    <p:sldId id="639" r:id="rId12"/>
    <p:sldId id="644" r:id="rId13"/>
    <p:sldId id="658" r:id="rId14"/>
    <p:sldId id="642" r:id="rId15"/>
    <p:sldId id="647" r:id="rId16"/>
    <p:sldId id="648" r:id="rId17"/>
    <p:sldId id="653" r:id="rId18"/>
    <p:sldId id="633" r:id="rId19"/>
    <p:sldId id="655" r:id="rId20"/>
    <p:sldId id="641" r:id="rId21"/>
    <p:sldId id="649" r:id="rId22"/>
    <p:sldId id="650" r:id="rId23"/>
    <p:sldId id="652" r:id="rId24"/>
    <p:sldId id="651" r:id="rId25"/>
    <p:sldId id="572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2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3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4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566" algn="l" defTabSz="91422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679" algn="l" defTabSz="91422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794" algn="l" defTabSz="91422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6907" algn="l" defTabSz="914226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669900"/>
    <a:srgbClr val="336699"/>
    <a:srgbClr val="FF6600"/>
    <a:srgbClr val="990000"/>
    <a:srgbClr val="993300"/>
    <a:srgbClr val="CC3300"/>
    <a:srgbClr val="0099CC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634" autoAdjust="0"/>
    <p:restoredTop sz="86343" autoAdjust="0"/>
  </p:normalViewPr>
  <p:slideViewPr>
    <p:cSldViewPr>
      <p:cViewPr>
        <p:scale>
          <a:sx n="70" d="100"/>
          <a:sy n="70" d="100"/>
        </p:scale>
        <p:origin x="-137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60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090ED-F84E-4702-8628-4EFC554E2090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F3931D-20C8-4A83-A683-04A5575D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5138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ECC29C-75CC-46FE-8B5A-86290649DD64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9"/>
            <a:ext cx="5608320" cy="41830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6"/>
            <a:ext cx="3037840" cy="465138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D43B8-FF20-4D5F-A0AE-68337BAD2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21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6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015D4-4796-4D21-BAD0-1641EFC35A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5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8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8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8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8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D43B8-FF20-4D5F-A0AE-68337BAD22D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40080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55584"/>
            <a:ext cx="8832850" cy="654684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1" baseline="0">
                <a:solidFill>
                  <a:schemeClr val="tx2"/>
                </a:solidFill>
              </a:defRPr>
            </a:lvl1pPr>
            <a:lvl2pPr marL="457113" indent="0" algn="ctr">
              <a:buNone/>
            </a:lvl2pPr>
            <a:lvl3pPr marL="914226" indent="0" algn="ctr">
              <a:buNone/>
            </a:lvl3pPr>
            <a:lvl4pPr marL="1371341" indent="0" algn="ctr">
              <a:buNone/>
            </a:lvl4pPr>
            <a:lvl5pPr marL="1828453" indent="0" algn="ctr">
              <a:buNone/>
            </a:lvl5pPr>
            <a:lvl6pPr marL="2285566" indent="0" algn="ctr">
              <a:buNone/>
            </a:lvl6pPr>
            <a:lvl7pPr marL="2742679" indent="0" algn="ctr">
              <a:buNone/>
            </a:lvl7pPr>
            <a:lvl8pPr marL="3199794" indent="0" algn="ctr">
              <a:buNone/>
            </a:lvl8pPr>
            <a:lvl9pPr marL="3656907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3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1E5E2-8DB1-43E7-9F30-43DCA2DED281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96"/>
            <a:ext cx="457200" cy="44132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BECE6F-C8B3-4AFE-ABE6-796915081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1753" y="1527045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5D32-94B1-43D8-A037-FE67FB015E27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3DC8-D049-4606-B080-DDC65A2B6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9"/>
            <a:ext cx="8832850" cy="213995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9225" y="638334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84"/>
            <a:ext cx="8832850" cy="654684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3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4"/>
            <a:ext cx="6480174" cy="1673228"/>
          </a:xfrm>
        </p:spPr>
        <p:txBody>
          <a:bodyPr/>
          <a:lstStyle>
            <a:lvl1pPr algn="ctr">
              <a:buNone/>
              <a:defRPr sz="1600" b="1" cap="all" spc="251" baseline="0">
                <a:solidFill>
                  <a:schemeClr val="tx2"/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2B73-6AA9-43D6-828E-9D5759009A62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78056"/>
            <a:ext cx="457200" cy="44132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A70DE3-2F75-431A-9D09-64CA1AB2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72000" y="1549406"/>
            <a:ext cx="0" cy="4845053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3" y="228600"/>
            <a:ext cx="8534400" cy="7589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01753" y="1371600"/>
            <a:ext cx="4038600" cy="468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800600" y="1371600"/>
            <a:ext cx="4038600" cy="468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791200" y="6410329"/>
            <a:ext cx="3044825" cy="36512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86F5-7B55-4F9B-9C6C-C8D64859BA57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609F-50E7-4B9A-B62F-6598EDD47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04925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4025" y="91599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83344"/>
            <a:ext cx="8832850" cy="31115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2079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 flipV="1">
            <a:off x="4572000" y="2200279"/>
            <a:ext cx="0" cy="418782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59275" y="1009650"/>
            <a:ext cx="420688" cy="4206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52400" y="155584"/>
            <a:ext cx="8832850" cy="654684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6704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300" b="1" dirty="0" smtClean="0">
                <a:solidFill>
                  <a:srgbClr val="FFFFFF"/>
                </a:solidFill>
              </a:defRPr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330" y="1447800"/>
            <a:ext cx="4041775" cy="6704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100" b="1"/>
            </a:lvl1pPr>
            <a:lvl2pPr>
              <a:buNone/>
              <a:defRPr sz="1900" b="1"/>
            </a:lvl2pPr>
            <a:lvl3pPr>
              <a:buNone/>
              <a:defRPr sz="17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3" cy="75895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3"/>
          </p:nvPr>
        </p:nvSpPr>
        <p:spPr>
          <a:xfrm>
            <a:off x="301752" y="2286000"/>
            <a:ext cx="4041648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4"/>
          </p:nvPr>
        </p:nvSpPr>
        <p:spPr>
          <a:xfrm>
            <a:off x="4800600" y="2286000"/>
            <a:ext cx="4038600" cy="3931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D102-3436-4C70-948A-2E06042B4189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4340225" y="1000129"/>
            <a:ext cx="457200" cy="44132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A4FF90E-4C55-4D59-BE6A-CE57DBB6E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7B7B-168F-4CA2-B7C0-9C0234D0AAA4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46"/>
            <a:ext cx="457200" cy="44132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206B-4A4A-47B0-BA21-D142872E9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9225" y="6383344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5584"/>
            <a:ext cx="8832850" cy="654684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"/>
            <a:ext cx="9144000" cy="1555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CA61-1D6E-4EF8-96C1-58BE1EB49553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4"/>
            <a:ext cx="609600" cy="44132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5F9C02-60A3-4AB1-8821-EDEFB4936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6430969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19063"/>
            <a:ext cx="8832850" cy="66294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1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5"/>
          </a:xfrm>
        </p:spPr>
        <p:txBody>
          <a:bodyPr/>
          <a:lstStyle>
            <a:lvl1pPr marL="0" indent="0">
              <a:spcAft>
                <a:spcPts val="999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C166-2605-4167-A7CB-707BA64C0BF4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81000" y="6410329"/>
            <a:ext cx="2895600" cy="36512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371600" y="304804"/>
            <a:ext cx="457200" cy="44132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57A446-9BC9-43AE-8342-D14CD2C56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2400"/>
            <a:ext cx="8832850" cy="381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6388106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84"/>
            <a:ext cx="8832850" cy="654684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61925" y="527048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>
              <a:buNone/>
              <a:defRPr sz="31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999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025" y="6405566"/>
            <a:ext cx="3044825" cy="36512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74A6-CAF0-4AEC-8C1D-35A027BB91C9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625" y="6410329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09566"/>
            <a:ext cx="457200" cy="44132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19ED5-8942-4B81-BD67-FB5B28D591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6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6"/>
            <a:ext cx="3044825" cy="365123"/>
          </a:xfrm>
          <a:prstGeom prst="rect">
            <a:avLst/>
          </a:prstGeom>
        </p:spPr>
        <p:txBody>
          <a:bodyPr vert="horz" lIns="91422" tIns="45711" rIns="91422" bIns="4571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CB83A63-723B-4EF9-AF25-40ABF8B3FA4E}" type="datetime1">
              <a:rPr lang="en-US" smtClean="0"/>
              <a:pPr>
                <a:defRPr/>
              </a:pPr>
              <a:t>5/12/2015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9"/>
            <a:ext cx="3581400" cy="366713"/>
          </a:xfrm>
          <a:prstGeom prst="rect">
            <a:avLst/>
          </a:prstGeom>
        </p:spPr>
        <p:txBody>
          <a:bodyPr vert="horz" lIns="91422" tIns="45711" rIns="91422" bIns="4571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84"/>
            <a:ext cx="8832850" cy="654684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5571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22" tIns="45711" rIns="91422" bIns="4571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3"/>
            <a:ext cx="419100" cy="42069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27121"/>
            <a:ext cx="457200" cy="441323"/>
          </a:xfrm>
          <a:prstGeom prst="rect">
            <a:avLst/>
          </a:prstGeom>
        </p:spPr>
        <p:txBody>
          <a:bodyPr vert="horz" lIns="45711" tIns="45711" rIns="45711" bIns="45711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8F9F7B-CFD3-427C-AA27-636EAEBF9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625" y="228604"/>
            <a:ext cx="8534400" cy="758828"/>
          </a:xfrm>
          <a:prstGeom prst="rect">
            <a:avLst/>
          </a:prstGeom>
        </p:spPr>
        <p:txBody>
          <a:bodyPr vert="horz" lIns="91422" tIns="45711" rIns="91422" bIns="45711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113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226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341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453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2998" indent="-27299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584" indent="-27299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22170" indent="-228556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754" indent="-228556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19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341" indent="-228556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608" indent="-18284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875" indent="-18284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2721" indent="-182846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6990" indent="-182846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dev.era.nih.gov/a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Graphic showing medical images such as test tubes, lady in a white coat, etc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7" y="228600"/>
            <a:ext cx="87931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5438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1F497D"/>
                </a:solidFill>
              </a:rPr>
              <a:t>eRA </a:t>
            </a:r>
            <a:r>
              <a:rPr lang="en-US" sz="3600" b="1" dirty="0" smtClean="0">
                <a:solidFill>
                  <a:srgbClr val="1F497D"/>
                </a:solidFill>
              </a:rPr>
              <a:t>Commons Working Group (CWG) </a:t>
            </a:r>
            <a:r>
              <a:rPr lang="en-US" sz="2900" b="1" dirty="0" smtClean="0">
                <a:solidFill>
                  <a:srgbClr val="1F497D"/>
                </a:solidFill>
              </a:rPr>
              <a:t/>
            </a:r>
            <a:br>
              <a:rPr lang="en-US" sz="2900" b="1" dirty="0" smtClean="0">
                <a:solidFill>
                  <a:srgbClr val="1F497D"/>
                </a:solidFill>
              </a:rPr>
            </a:br>
            <a:r>
              <a:rPr lang="en-US" sz="2900" b="1" dirty="0" smtClean="0">
                <a:solidFill>
                  <a:srgbClr val="1F497D"/>
                </a:solidFill>
              </a:rPr>
              <a:t>Account Management System Redesign</a:t>
            </a:r>
            <a:r>
              <a:rPr lang="en-US" sz="2900" b="1" dirty="0" smtClean="0">
                <a:solidFill>
                  <a:srgbClr val="1F497D"/>
                </a:solidFill>
              </a:rPr>
              <a:t/>
            </a:r>
            <a:br>
              <a:rPr lang="en-US" sz="2900" b="1" dirty="0" smtClean="0">
                <a:solidFill>
                  <a:srgbClr val="1F497D"/>
                </a:solidFill>
              </a:rPr>
            </a:br>
            <a:r>
              <a:rPr lang="en-US" sz="2900" b="1" dirty="0" smtClean="0">
                <a:solidFill>
                  <a:srgbClr val="1F497D"/>
                </a:solidFill>
              </a:rPr>
              <a:t>May 12, 2015</a:t>
            </a:r>
            <a:r>
              <a:rPr lang="en-US" sz="2900" b="1" dirty="0">
                <a:solidFill>
                  <a:srgbClr val="1F497D"/>
                </a:solidFill>
              </a:rPr>
              <a:t/>
            </a:r>
            <a:br>
              <a:rPr lang="en-US" sz="2900" b="1" dirty="0">
                <a:solidFill>
                  <a:srgbClr val="1F497D"/>
                </a:solidFill>
              </a:rPr>
            </a:br>
            <a:endParaRPr lang="en-US" sz="2900" b="1" dirty="0">
              <a:solidFill>
                <a:schemeClr val="tx2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648200"/>
            <a:ext cx="6629400" cy="1676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spc="0" dirty="0">
                <a:ea typeface="+mj-ea"/>
                <a:cs typeface="+mj-cs"/>
              </a:rPr>
              <a:t>electronic Research Administration (eRA)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spc="0" dirty="0">
                <a:ea typeface="+mj-ea"/>
                <a:cs typeface="+mj-cs"/>
              </a:rPr>
              <a:t>OER, OD, National Institutes of Health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cap="none" spc="0" dirty="0">
              <a:ea typeface="+mj-ea"/>
              <a:cs typeface="+mj-cs"/>
            </a:endParaRPr>
          </a:p>
        </p:txBody>
      </p:sp>
      <p:pic>
        <p:nvPicPr>
          <p:cNvPr id="4" name="Picture 3" descr="A logo of the Office of Extramural Research at NI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90" y="5638800"/>
            <a:ext cx="4380953" cy="812700"/>
          </a:xfrm>
          <a:prstGeom prst="rect">
            <a:avLst/>
          </a:prstGeom>
        </p:spPr>
      </p:pic>
      <p:pic>
        <p:nvPicPr>
          <p:cNvPr id="8" name="Picture 7" descr="eRA logo stating that it is a program of the NIH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6" y="228600"/>
            <a:ext cx="985423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625" y="384172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br>
              <a:rPr lang="en-US" dirty="0"/>
            </a:br>
            <a:r>
              <a:rPr lang="en-US" dirty="0"/>
              <a:t>– Proposed Create Account </a:t>
            </a:r>
            <a:r>
              <a:rPr lang="en-US" dirty="0" smtClean="0"/>
              <a:t>Flow (Cont’d)</a:t>
            </a:r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638800" cy="508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02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en-US" dirty="0"/>
              <a:t>Proposed Streamline Workflow – </a:t>
            </a:r>
            <a:r>
              <a:rPr lang="en-US" dirty="0" smtClean="0"/>
              <a:t>Assign Roles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447800"/>
            <a:ext cx="8503920" cy="4724400"/>
          </a:xfrm>
        </p:spPr>
        <p:txBody>
          <a:bodyPr/>
          <a:lstStyle/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400" kern="0" dirty="0" smtClean="0">
              <a:solidFill>
                <a:srgbClr val="1F497D"/>
              </a:solidFill>
              <a:cs typeface="Arial"/>
            </a:endParaRPr>
          </a:p>
          <a:p>
            <a:pPr lvl="1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1800" kern="0" dirty="0" smtClean="0">
              <a:solidFill>
                <a:srgbClr val="1F497D"/>
              </a:solidFill>
              <a:cs typeface="Arial"/>
            </a:endParaRPr>
          </a:p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1800" kern="0" dirty="0" smtClean="0">
              <a:solidFill>
                <a:srgbClr val="1F497D"/>
              </a:solidFill>
              <a:cs typeface="Arial"/>
            </a:endParaRPr>
          </a:p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400" kern="0" dirty="0">
              <a:solidFill>
                <a:srgbClr val="1F497D"/>
              </a:solidFill>
              <a:cs typeface="Arial"/>
            </a:endParaRPr>
          </a:p>
          <a:p>
            <a:pPr marL="0" lvl="0" indent="0" eaLnBrk="1" hangingPunct="1">
              <a:buClr>
                <a:srgbClr val="1F497D"/>
              </a:buClr>
              <a:buSzTx/>
              <a:buNone/>
              <a:defRPr/>
            </a:pPr>
            <a:endParaRPr lang="en-US" sz="2400" kern="0" dirty="0" smtClean="0">
              <a:solidFill>
                <a:srgbClr val="1F497D"/>
              </a:solidFill>
              <a:cs typeface="Arial"/>
            </a:endParaRPr>
          </a:p>
          <a:p>
            <a:pPr marL="547584" lvl="2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1800" kern="0" dirty="0" smtClean="0">
              <a:solidFill>
                <a:srgbClr val="1F497D"/>
              </a:solidFill>
              <a:cs typeface="Arial"/>
            </a:endParaRPr>
          </a:p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400" kern="0" dirty="0" smtClean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11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819400"/>
            <a:ext cx="64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	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Assign Roles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  <a:p>
            <a:r>
              <a:rPr lang="en-US" dirty="0">
                <a:solidFill>
                  <a:schemeClr val="tx2"/>
                </a:solidFill>
                <a:latin typeface="+mn-lt"/>
              </a:rPr>
              <a:t>		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77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07972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Current Assign Roles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4586" lvl="2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It is confusing to the first time user how to assign a role during the account creation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AutoNum type="arabicPeriod"/>
              <a:defRPr/>
            </a:pPr>
            <a:endParaRPr lang="en-US" sz="2400" kern="0" dirty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669935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01000" y="5029200"/>
            <a:ext cx="762000" cy="533400"/>
          </a:xfrm>
          <a:prstGeom prst="rect">
            <a:avLst/>
          </a:prstGeom>
          <a:noFill/>
          <a:ln w="3175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1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07972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Proposed Assign </a:t>
            </a:r>
            <a:r>
              <a:rPr lang="en-US" dirty="0"/>
              <a:t>Roles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3" y="1600199"/>
            <a:ext cx="8503920" cy="4498845"/>
          </a:xfrm>
        </p:spPr>
        <p:txBody>
          <a:bodyPr/>
          <a:lstStyle/>
          <a:p>
            <a:pPr marL="0" indent="0">
              <a:buNone/>
            </a:pPr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System provides </a:t>
            </a:r>
          </a:p>
          <a:p>
            <a:pPr marL="788936" lvl="1" indent="-514350">
              <a:buAutoNum type="arabicPeriod"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a clear indicator for role assignment</a:t>
            </a:r>
          </a:p>
          <a:p>
            <a:pPr marL="788936" lvl="1" indent="-514350">
              <a:buAutoNum type="arabicPeriod"/>
            </a:pPr>
            <a:r>
              <a:rPr lang="en-US" sz="2400" kern="0" dirty="0">
                <a:solidFill>
                  <a:srgbClr val="1F497D"/>
                </a:solidFill>
                <a:cs typeface="Arial"/>
              </a:rPr>
              <a:t>c</a:t>
            </a: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apability to multiple role selections for one organization</a:t>
            </a:r>
          </a:p>
          <a:p>
            <a:pPr marL="788936" lvl="1" indent="-514350">
              <a:buAutoNum type="arabicPeriod"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capability to remove the selected roles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Development URL:</a:t>
            </a:r>
            <a:endParaRPr lang="en-US" dirty="0"/>
          </a:p>
          <a:p>
            <a:pPr marL="0" lvl="2" indent="0">
              <a:buClr>
                <a:schemeClr val="accent1"/>
              </a:buClr>
              <a:buSzPct val="85000"/>
              <a:buNone/>
            </a:pPr>
            <a:r>
              <a:rPr lang="en-US" sz="1800" kern="0" dirty="0" smtClean="0">
                <a:solidFill>
                  <a:srgbClr val="1F497D"/>
                </a:solidFill>
                <a:cs typeface="Arial"/>
              </a:rPr>
              <a:t>	</a:t>
            </a:r>
            <a:r>
              <a:rPr lang="en-US" sz="1800" dirty="0">
                <a:hlinkClick r:id="rId2" tooltip="https://public.dev.era.nih.gov/ams"/>
              </a:rPr>
              <a:t> https://public.dev.era.nih.gov/ams</a:t>
            </a:r>
            <a:endParaRPr lang="en-US" sz="1800" kern="0" dirty="0" smtClean="0">
              <a:solidFill>
                <a:srgbClr val="1F497D"/>
              </a:solidFill>
              <a:cs typeface="Arial"/>
            </a:endParaRPr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sz="1800" kern="0" dirty="0">
              <a:solidFill>
                <a:srgbClr val="1F497D"/>
              </a:solidFill>
              <a:cs typeface="Arial"/>
            </a:endParaRPr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sz="1800" kern="0" dirty="0" smtClean="0">
              <a:solidFill>
                <a:srgbClr val="1F497D"/>
              </a:solidFill>
              <a:cs typeface="Arial"/>
            </a:endParaRPr>
          </a:p>
          <a:p>
            <a:pPr marL="0" lvl="2" indent="0">
              <a:buClr>
                <a:schemeClr val="accent1"/>
              </a:buClr>
              <a:buSzPct val="85000"/>
              <a:buNone/>
            </a:pPr>
            <a:endParaRPr lang="en-US" sz="1800" kern="0" dirty="0">
              <a:solidFill>
                <a:srgbClr val="1F497D"/>
              </a:solidFill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4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Streamline Workflow –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819400"/>
            <a:ext cx="64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	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Search Account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  <a:p>
            <a:r>
              <a:rPr lang="en-US" dirty="0">
                <a:solidFill>
                  <a:schemeClr val="tx2"/>
                </a:solidFill>
                <a:latin typeface="+mn-lt"/>
              </a:rPr>
              <a:t>		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007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Proposed Streamline Workflow – 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pPr marL="457200" lvl="0" indent="-457200">
              <a:buClr>
                <a:srgbClr val="1F497D"/>
              </a:buClr>
              <a:buAutoNum type="arabicPeriod"/>
            </a:pPr>
            <a:r>
              <a:rPr lang="en-US" sz="2000" dirty="0" smtClean="0">
                <a:solidFill>
                  <a:srgbClr val="1F497D"/>
                </a:solidFill>
              </a:rPr>
              <a:t>Default to Search Outside Your Organization (including user’s own organization)</a:t>
            </a:r>
          </a:p>
          <a:p>
            <a:pPr marL="457200" lvl="0" indent="-457200">
              <a:buClr>
                <a:srgbClr val="1F497D"/>
              </a:buClr>
              <a:buAutoNum type="arabicPeriod"/>
            </a:pPr>
            <a:r>
              <a:rPr lang="en-US" sz="2000" dirty="0" smtClean="0">
                <a:solidFill>
                  <a:srgbClr val="1F497D"/>
                </a:solidFill>
              </a:rPr>
              <a:t>Capability to provide view funding &amp; profile information for verification</a:t>
            </a:r>
          </a:p>
          <a:p>
            <a:pPr marL="0" lvl="0" indent="0">
              <a:buClr>
                <a:srgbClr val="1F497D"/>
              </a:buClr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Question</a:t>
            </a:r>
            <a:r>
              <a:rPr lang="en-US" sz="2000" dirty="0" smtClean="0">
                <a:solidFill>
                  <a:srgbClr val="1F497D"/>
                </a:solidFill>
              </a:rPr>
              <a:t>:</a:t>
            </a:r>
          </a:p>
          <a:p>
            <a:pPr lvl="1"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F497D"/>
                </a:solidFill>
              </a:rPr>
              <a:t>Should the system provide View Profile Information without  viewing any PII data capability?</a:t>
            </a:r>
          </a:p>
          <a:p>
            <a:pPr lvl="1">
              <a:buClr>
                <a:srgbClr val="1F497D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F497D"/>
                </a:solidFill>
              </a:rPr>
              <a:t>Should the View Funding information be icons or as part of the Action drop down?</a:t>
            </a:r>
          </a:p>
          <a:p>
            <a:pPr marL="0" indent="0">
              <a:buClr>
                <a:srgbClr val="1F497D"/>
              </a:buClr>
              <a:buNone/>
            </a:pPr>
            <a:endParaRPr lang="en-US" sz="2000" dirty="0" smtClean="0">
              <a:solidFill>
                <a:srgbClr val="1F497D"/>
              </a:solidFill>
            </a:endParaRPr>
          </a:p>
          <a:p>
            <a:pPr marL="457200" indent="-457200">
              <a:buClr>
                <a:srgbClr val="1F497D"/>
              </a:buClr>
              <a:buFont typeface="Wingdings 2" pitchFamily="18" charset="2"/>
              <a:buAutoNum type="arabicPeriod"/>
            </a:pPr>
            <a:endParaRPr lang="en-US" sz="2000" dirty="0">
              <a:solidFill>
                <a:srgbClr val="1F497D"/>
              </a:solidFill>
            </a:endParaRPr>
          </a:p>
          <a:p>
            <a:pPr marL="457200" lvl="0" indent="-457200">
              <a:buClr>
                <a:srgbClr val="1F497D"/>
              </a:buClr>
              <a:buAutoNum type="arabicPeriod"/>
            </a:pPr>
            <a:endParaRPr lang="en-US" sz="2000" dirty="0" smtClean="0">
              <a:solidFill>
                <a:srgbClr val="1F497D"/>
              </a:solidFill>
            </a:endParaRPr>
          </a:p>
          <a:p>
            <a:pPr marL="0" lvl="0" indent="0">
              <a:buNone/>
            </a:pPr>
            <a:endParaRPr lang="en-US" sz="1600" kern="0" dirty="0" smtClean="0">
              <a:solidFill>
                <a:srgbClr val="1F497D"/>
              </a:solidFill>
              <a:cs typeface="Arial"/>
            </a:endParaRPr>
          </a:p>
          <a:p>
            <a:pPr lvl="0"/>
            <a:endParaRPr lang="en-US" sz="1600" kern="0" dirty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15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01625" y="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Streamline Workflow – </a:t>
            </a:r>
            <a:r>
              <a:rPr lang="en-US" dirty="0" smtClean="0"/>
              <a:t>Search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12935"/>
              </p:ext>
            </p:extLst>
          </p:nvPr>
        </p:nvGraphicFramePr>
        <p:xfrm>
          <a:off x="609600" y="2209800"/>
          <a:ext cx="7997824" cy="4191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757"/>
                <a:gridCol w="1720019"/>
                <a:gridCol w="2058393"/>
                <a:gridCol w="1741717"/>
                <a:gridCol w="1688938"/>
              </a:tblGrid>
              <a:tr h="240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Current AMS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AMS (Proposed)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3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Account Status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Actions Displayed on Search Result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Action Displayed on Manage/View/Affiliate/Un-affiliate Account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Actions Displayed on Search Result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Action Displayed on Manage Account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</a:tr>
              <a:tr h="797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View Funding Information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Un-affiliate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Edit (Manage Account)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View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Add Roles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Un-affiliate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Edit Email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Reset Password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View Profile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View/Manage Account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Add Roles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Edit Email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Un-affiliate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Reset Password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</a:tr>
              <a:tr h="63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Active (Outside my Org.)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Create Affiliation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Create Affiliation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Edit Email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View Profile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View/Manage Account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Create Affiliation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Edit Email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</a:tr>
              <a:tr h="63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Pending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Resend Email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View Profile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Resend Email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</a:tr>
              <a:tr h="638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Affiliate (Profile Only)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Create Account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View Funding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View Profile Information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Create Account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4" marR="67584" marT="0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1563469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F497D"/>
              </a:buClr>
            </a:pPr>
            <a:r>
              <a:rPr lang="en-US" dirty="0" smtClean="0">
                <a:solidFill>
                  <a:srgbClr val="1F497D"/>
                </a:solidFill>
              </a:rPr>
              <a:t>3. Consolidated </a:t>
            </a:r>
            <a:r>
              <a:rPr lang="en-US" dirty="0">
                <a:solidFill>
                  <a:srgbClr val="1F497D"/>
                </a:solidFill>
              </a:rPr>
              <a:t>Actions on Search Result Page depending on the user’s privileges and account status</a:t>
            </a:r>
          </a:p>
        </p:txBody>
      </p:sp>
    </p:spTree>
    <p:extLst>
      <p:ext uri="{BB962C8B-B14F-4D97-AF65-F5344CB8AC3E}">
        <p14:creationId xmlns:p14="http://schemas.microsoft.com/office/powerpoint/2010/main" val="2669687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8"/>
          </a:xfrm>
        </p:spPr>
        <p:txBody>
          <a:bodyPr anchor="ctr" anchorCtr="0">
            <a:normAutofit/>
          </a:bodyPr>
          <a:lstStyle/>
          <a:p>
            <a:r>
              <a:rPr lang="en-US" dirty="0"/>
              <a:t>Proposed </a:t>
            </a:r>
            <a:r>
              <a:rPr lang="en-US" dirty="0" smtClean="0"/>
              <a:t>Streamline Workflow </a:t>
            </a:r>
            <a:r>
              <a:rPr lang="en-US" dirty="0"/>
              <a:t>–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sz="1400" kern="0" dirty="0" smtClean="0">
              <a:solidFill>
                <a:srgbClr val="1F497D"/>
              </a:solidFill>
              <a:cs typeface="Arial"/>
            </a:endParaRPr>
          </a:p>
          <a:p>
            <a:pPr lvl="0"/>
            <a:endParaRPr lang="en-US" sz="1600" kern="0" dirty="0" smtClean="0">
              <a:solidFill>
                <a:srgbClr val="1F497D"/>
              </a:solidFill>
              <a:cs typeface="Arial"/>
            </a:endParaRPr>
          </a:p>
          <a:p>
            <a:pPr lvl="0"/>
            <a:endParaRPr lang="en-US" sz="1600" kern="0" dirty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17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819400"/>
            <a:ext cx="64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	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Run Report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  <a:p>
            <a:r>
              <a:rPr lang="en-US" dirty="0">
                <a:solidFill>
                  <a:schemeClr val="tx2"/>
                </a:solidFill>
                <a:latin typeface="+mn-lt"/>
              </a:rPr>
              <a:t>		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2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Report </a:t>
            </a:r>
            <a:r>
              <a:rPr lang="en-US" dirty="0"/>
              <a:t>Proposed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3" y="1524000"/>
            <a:ext cx="8503920" cy="4422645"/>
          </a:xfrm>
        </p:spPr>
        <p:txBody>
          <a:bodyPr/>
          <a:lstStyle/>
          <a:p>
            <a:pPr marL="0" lvl="1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System provides the Report feature:</a:t>
            </a:r>
          </a:p>
          <a:p>
            <a:pPr marL="0" lvl="1" indent="0" eaLnBrk="1" hangingPunct="1">
              <a:buClr>
                <a:srgbClr val="1F497D"/>
              </a:buClr>
              <a:buSzTx/>
              <a:buNone/>
              <a:defRPr/>
            </a:pPr>
            <a:endParaRPr lang="en-US" sz="2400" kern="0" dirty="0" smtClean="0">
              <a:solidFill>
                <a:srgbClr val="1F497D"/>
              </a:solidFill>
              <a:cs typeface="Arial"/>
            </a:endParaRPr>
          </a:p>
          <a:p>
            <a:pPr marL="342900" lvl="1" indent="-3429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List of account with Profile Incompletion</a:t>
            </a:r>
          </a:p>
          <a:p>
            <a:pPr marL="342900" lvl="1" indent="-3429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List of account with Role Selection</a:t>
            </a:r>
          </a:p>
          <a:p>
            <a:pPr marL="0" lvl="1" indent="0" eaLnBrk="1" hangingPunct="1">
              <a:buClr>
                <a:srgbClr val="1F497D"/>
              </a:buClr>
              <a:buSzTx/>
              <a:buNone/>
              <a:defRPr/>
            </a:pPr>
            <a:endParaRPr lang="en-US" sz="2400" kern="0" dirty="0">
              <a:solidFill>
                <a:srgbClr val="1F497D"/>
              </a:solidFill>
              <a:cs typeface="Arial"/>
            </a:endParaRPr>
          </a:p>
          <a:p>
            <a:pPr marL="0" lvl="1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400" i="1" kern="0" dirty="0" smtClean="0">
                <a:solidFill>
                  <a:srgbClr val="FF0000"/>
                </a:solidFill>
                <a:cs typeface="Arial"/>
              </a:rPr>
              <a:t>Question</a:t>
            </a: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: Currently user searches account with particular roles in the Search Screen.  Can this function be replaced as a Report if no further action is taken on the returned accounts?  </a:t>
            </a:r>
          </a:p>
          <a:p>
            <a:pPr marL="0" lvl="1" indent="0" eaLnBrk="1" hangingPunct="1">
              <a:buClr>
                <a:srgbClr val="1F497D"/>
              </a:buClr>
              <a:buSzTx/>
              <a:buNone/>
              <a:defRPr/>
            </a:pPr>
            <a:endParaRPr lang="en-US" sz="1800" kern="0" dirty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90775"/>
            <a:ext cx="7710816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85800" y="3581400"/>
            <a:ext cx="1219200" cy="995363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6002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Current Search screen in AMS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8600"/>
            <a:ext cx="8534400" cy="758828"/>
          </a:xfrm>
          <a:prstGeom prst="rect">
            <a:avLst/>
          </a:prstGeom>
        </p:spPr>
        <p:txBody>
          <a:bodyPr vert="horz" lIns="91422" tIns="45711" rIns="91422" bIns="45711" anchor="b">
            <a:normAutofit fontScale="8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5pPr>
            <a:lvl6pPr marL="45711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6pPr>
            <a:lvl7pPr marL="91422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7pPr>
            <a:lvl8pPr marL="1371341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8pPr>
            <a:lvl9pPr marL="182845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9pPr>
          </a:lstStyle>
          <a:p>
            <a:r>
              <a:rPr lang="en-US" dirty="0" smtClean="0"/>
              <a:t>Proposed Streamline Workflow </a:t>
            </a:r>
            <a:br>
              <a:rPr lang="en-US" dirty="0" smtClean="0"/>
            </a:br>
            <a:r>
              <a:rPr lang="en-US" dirty="0" smtClean="0"/>
              <a:t>– Current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2743200" cy="57912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3100" dirty="0"/>
              <a:t>Agenda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124200" y="533400"/>
            <a:ext cx="5638800" cy="5410200"/>
          </a:xfrm>
        </p:spPr>
        <p:txBody>
          <a:bodyPr/>
          <a:lstStyle/>
          <a:p>
            <a:pPr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F497D"/>
                </a:solidFill>
              </a:rPr>
              <a:t>Account Management System (AMS) </a:t>
            </a:r>
            <a:r>
              <a:rPr lang="en-US" sz="2400" dirty="0" smtClean="0">
                <a:solidFill>
                  <a:srgbClr val="1F497D"/>
                </a:solidFill>
              </a:rPr>
              <a:t>Redesign</a:t>
            </a:r>
            <a:endParaRPr lang="en-US" sz="2400" dirty="0" smtClean="0">
              <a:solidFill>
                <a:srgbClr val="1F497D"/>
              </a:solidFill>
            </a:endParaRPr>
          </a:p>
          <a:p>
            <a:pPr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F497D"/>
                </a:solidFill>
              </a:rPr>
              <a:t>What will change?</a:t>
            </a:r>
          </a:p>
          <a:p>
            <a:pPr lvl="1"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F497D"/>
                </a:solidFill>
              </a:rPr>
              <a:t>New Look and Feel – eRA UI Elements</a:t>
            </a:r>
          </a:p>
          <a:p>
            <a:pPr lvl="1"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F497D"/>
                </a:solidFill>
              </a:rPr>
              <a:t>Proposed Streamline Workflows</a:t>
            </a:r>
          </a:p>
          <a:p>
            <a:pPr>
              <a:buClr>
                <a:srgbClr val="1F497D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F497D"/>
                </a:solidFill>
              </a:rPr>
              <a:t>Questions</a:t>
            </a:r>
            <a:endParaRPr lang="en-US" sz="2400" dirty="0">
              <a:solidFill>
                <a:srgbClr val="1F497D"/>
              </a:solidFill>
            </a:endParaRPr>
          </a:p>
          <a:p>
            <a:endParaRPr lang="en-US" sz="2300" dirty="0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057A446-9BC9-43AE-8342-D14CD2C5672F}" type="slidenum"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04800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br>
              <a:rPr lang="en-US" dirty="0"/>
            </a:br>
            <a:r>
              <a:rPr lang="en-US" dirty="0" smtClean="0"/>
              <a:t>–Run Report </a:t>
            </a:r>
            <a:r>
              <a:rPr lang="en-US" dirty="0"/>
              <a:t>Proposed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2" y="1752600"/>
            <a:ext cx="8444538" cy="367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47262" y="2458048"/>
            <a:ext cx="762000" cy="304800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8462" y="3753448"/>
            <a:ext cx="3581400" cy="762000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88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br>
              <a:rPr lang="en-US" dirty="0"/>
            </a:br>
            <a:r>
              <a:rPr lang="en-US" dirty="0"/>
              <a:t>–Run Report Proposed </a:t>
            </a:r>
            <a:r>
              <a:rPr lang="en-US" dirty="0" smtClean="0"/>
              <a:t>Flow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4375" y="1514475"/>
            <a:ext cx="7696200" cy="4724400"/>
            <a:chOff x="-1571626" y="133350"/>
            <a:chExt cx="12163426" cy="81534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71626" y="133350"/>
              <a:ext cx="12163426" cy="291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7800" y="3048000"/>
              <a:ext cx="12039600" cy="523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7239000" y="3212863"/>
            <a:ext cx="1219200" cy="216137"/>
          </a:xfrm>
          <a:prstGeom prst="rect">
            <a:avLst/>
          </a:prstGeom>
          <a:noFill/>
          <a:ln w="28575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2133600"/>
            <a:ext cx="1219200" cy="216137"/>
          </a:xfrm>
          <a:prstGeom prst="rect">
            <a:avLst/>
          </a:prstGeom>
          <a:noFill/>
          <a:ln w="28575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22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514" y="4038600"/>
            <a:ext cx="8839200" cy="569368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en-US" sz="3100" b="1" dirty="0">
                <a:solidFill>
                  <a:srgbClr val="1F497D"/>
                </a:solidFill>
                <a:latin typeface="+mj-lt"/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24063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Consolidation </a:t>
            </a:r>
            <a:r>
              <a:rPr lang="en-US" dirty="0" smtClean="0"/>
              <a:t>Redesign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3" y="1828800"/>
            <a:ext cx="8503920" cy="4572000"/>
          </a:xfrm>
        </p:spPr>
        <p:txBody>
          <a:bodyPr/>
          <a:lstStyle/>
          <a:p>
            <a:pPr marL="0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Extend the current AMS functions to support NIH and other agency accounts that are currently handled in the other system.  </a:t>
            </a:r>
            <a:endParaRPr lang="en-US" sz="2800" kern="0" dirty="0" smtClean="0">
              <a:solidFill>
                <a:srgbClr val="1F497D"/>
              </a:solidFill>
              <a:cs typeface="Arial"/>
            </a:endParaRPr>
          </a:p>
          <a:p>
            <a:pPr marL="0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Enhance current AMS to be a tool with </a:t>
            </a:r>
            <a:r>
              <a:rPr lang="en-US" sz="2800" kern="0" smtClean="0">
                <a:solidFill>
                  <a:srgbClr val="1F497D"/>
                </a:solidFill>
                <a:cs typeface="Arial"/>
              </a:rPr>
              <a:t>better usability.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5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What will Change?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03920" cy="4724400"/>
          </a:xfrm>
        </p:spPr>
        <p:txBody>
          <a:bodyPr/>
          <a:lstStyle/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New Look and Feel </a:t>
            </a:r>
          </a:p>
          <a:p>
            <a:pPr marL="274586" lvl="1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200" kern="0" dirty="0" smtClean="0">
                <a:solidFill>
                  <a:srgbClr val="1F497D"/>
                </a:solidFill>
                <a:cs typeface="Arial"/>
              </a:rPr>
              <a:t>- eRA User Interface Standard</a:t>
            </a:r>
            <a:endParaRPr lang="en-US" sz="2200" dirty="0"/>
          </a:p>
          <a:p>
            <a:pPr marL="274586" lvl="1" indent="0">
              <a:buClr>
                <a:srgbClr val="1F497D"/>
              </a:buClr>
              <a:buSzPct val="100000"/>
              <a:buNone/>
            </a:pPr>
            <a:endParaRPr lang="en-US" sz="2000" dirty="0">
              <a:solidFill>
                <a:srgbClr val="1F497D"/>
              </a:solidFill>
            </a:endParaRPr>
          </a:p>
          <a:p>
            <a:pPr lvl="1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000" kern="0" dirty="0" smtClean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4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7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What will Change (cont’d)?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676400"/>
            <a:ext cx="8503920" cy="4724400"/>
          </a:xfrm>
        </p:spPr>
        <p:txBody>
          <a:bodyPr/>
          <a:lstStyle/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smtClean="0">
                <a:solidFill>
                  <a:srgbClr val="1F497D"/>
                </a:solidFill>
                <a:cs typeface="Arial"/>
              </a:rPr>
              <a:t>Proposed Streamline Workflows</a:t>
            </a:r>
          </a:p>
          <a:p>
            <a:pPr marL="274586" lvl="1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000" kern="0" dirty="0" smtClean="0">
                <a:solidFill>
                  <a:srgbClr val="1F497D"/>
                </a:solidFill>
                <a:cs typeface="Arial"/>
              </a:rPr>
              <a:t>- Create Account without Search</a:t>
            </a:r>
          </a:p>
          <a:p>
            <a:pPr marL="274586" lvl="1" indent="0" eaLnBrk="1" hangingPunct="1">
              <a:buClr>
                <a:srgbClr val="1F497D"/>
              </a:buClr>
              <a:buSzTx/>
              <a:buNone/>
              <a:defRPr/>
            </a:pPr>
            <a:r>
              <a:rPr lang="en-US" sz="2000" dirty="0" smtClean="0">
                <a:solidFill>
                  <a:srgbClr val="1F497D"/>
                </a:solidFill>
              </a:rPr>
              <a:t>- Improved </a:t>
            </a:r>
            <a:r>
              <a:rPr lang="en-US" sz="2000" dirty="0">
                <a:solidFill>
                  <a:srgbClr val="1F497D"/>
                </a:solidFill>
              </a:rPr>
              <a:t>Role Assignment Function</a:t>
            </a:r>
          </a:p>
          <a:p>
            <a:pPr marL="274586" lvl="1" indent="0">
              <a:buClr>
                <a:srgbClr val="1F497D"/>
              </a:buClr>
              <a:buSzPct val="100000"/>
              <a:buNone/>
            </a:pPr>
            <a:r>
              <a:rPr lang="en-US" sz="2000" dirty="0" smtClean="0">
                <a:solidFill>
                  <a:srgbClr val="1F497D"/>
                </a:solidFill>
              </a:rPr>
              <a:t>- Consolidated </a:t>
            </a:r>
            <a:r>
              <a:rPr lang="en-US" sz="2000" dirty="0">
                <a:solidFill>
                  <a:srgbClr val="1F497D"/>
                </a:solidFill>
              </a:rPr>
              <a:t>Actions on Search </a:t>
            </a:r>
            <a:r>
              <a:rPr lang="en-US" sz="2000" dirty="0" smtClean="0">
                <a:solidFill>
                  <a:srgbClr val="1F497D"/>
                </a:solidFill>
              </a:rPr>
              <a:t>Result screen</a:t>
            </a:r>
          </a:p>
          <a:p>
            <a:pPr marL="274586" lvl="1" indent="0">
              <a:buClr>
                <a:srgbClr val="1F497D"/>
              </a:buClr>
              <a:buSzPct val="100000"/>
              <a:buNone/>
            </a:pPr>
            <a:r>
              <a:rPr lang="en-US" sz="2000" kern="0" dirty="0" smtClean="0">
                <a:solidFill>
                  <a:srgbClr val="1F497D"/>
                </a:solidFill>
                <a:cs typeface="Arial"/>
              </a:rPr>
              <a:t>- Provide </a:t>
            </a:r>
            <a:r>
              <a:rPr lang="en-US" sz="2000" kern="0" dirty="0">
                <a:solidFill>
                  <a:srgbClr val="1F497D"/>
                </a:solidFill>
                <a:cs typeface="Arial"/>
              </a:rPr>
              <a:t>Report function</a:t>
            </a:r>
          </a:p>
          <a:p>
            <a:pPr marL="274586" lvl="1" indent="0">
              <a:buClr>
                <a:srgbClr val="1F497D"/>
              </a:buClr>
              <a:buSzPct val="100000"/>
              <a:buNone/>
            </a:pPr>
            <a:endParaRPr lang="en-US" sz="2000" dirty="0">
              <a:solidFill>
                <a:srgbClr val="1F497D"/>
              </a:solidFill>
            </a:endParaRPr>
          </a:p>
          <a:p>
            <a:pPr lvl="1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000" kern="0" dirty="0" smtClean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5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Streamline Workflow – Create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819400"/>
            <a:ext cx="64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	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Create Account 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  <a:p>
            <a:r>
              <a:rPr lang="en-US" dirty="0">
                <a:solidFill>
                  <a:schemeClr val="tx2"/>
                </a:solidFill>
                <a:latin typeface="+mn-lt"/>
              </a:rPr>
              <a:t>		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5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84172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Current Create </a:t>
            </a:r>
            <a:r>
              <a:rPr lang="en-US" dirty="0"/>
              <a:t>Account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3" y="1752599"/>
            <a:ext cx="8503920" cy="4346445"/>
          </a:xfrm>
        </p:spPr>
        <p:txBody>
          <a:bodyPr/>
          <a:lstStyle/>
          <a:p>
            <a:pPr marL="731786" lvl="2" indent="-4572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User needs to perform search prior to creating account to prevent duplicate account creation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2400" kern="0" dirty="0" smtClean="0">
                <a:solidFill>
                  <a:srgbClr val="1F497D"/>
                </a:solidFill>
                <a:cs typeface="Arial"/>
              </a:rPr>
              <a:t>System brings user back to Search Result page for further action once the account creation is completed</a:t>
            </a:r>
            <a:endParaRPr lang="en-US" sz="2400" kern="0" dirty="0">
              <a:solidFill>
                <a:srgbClr val="1F497D"/>
              </a:solidFill>
              <a:cs typeface="Arial"/>
            </a:endParaRPr>
          </a:p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800" kern="0" dirty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571875"/>
            <a:ext cx="6172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9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en-US" dirty="0"/>
              <a:t>Proposed Streamline Workflow 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Proposed Create </a:t>
            </a:r>
            <a:r>
              <a:rPr lang="en-US" dirty="0"/>
              <a:t>Account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371600"/>
            <a:ext cx="8503920" cy="4724400"/>
          </a:xfrm>
        </p:spPr>
        <p:txBody>
          <a:bodyPr/>
          <a:lstStyle/>
          <a:p>
            <a:pPr marL="457200" lvl="1" indent="-4572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1800" kern="0" dirty="0" smtClean="0">
                <a:solidFill>
                  <a:srgbClr val="1F497D"/>
                </a:solidFill>
                <a:cs typeface="Arial"/>
              </a:rPr>
              <a:t>Search Screen will remain to be the landing screen when entering AMS</a:t>
            </a:r>
          </a:p>
          <a:p>
            <a:pPr marL="457200" lvl="1" indent="-4572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1800" kern="0" dirty="0" smtClean="0">
                <a:solidFill>
                  <a:srgbClr val="1F497D"/>
                </a:solidFill>
                <a:cs typeface="Arial"/>
              </a:rPr>
              <a:t>User has the capability to create account without searching 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1F497D"/>
                </a:solidFill>
                <a:cs typeface="Arial"/>
              </a:rPr>
              <a:t>Based on the data statistics, most users are searching without criteria to get to the Create Account screen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1F497D"/>
                </a:solidFill>
                <a:cs typeface="Arial"/>
              </a:rPr>
              <a:t>Same validations will be provided to prevent duplicate account creation</a:t>
            </a:r>
          </a:p>
          <a:p>
            <a:pPr marL="457200" lvl="1" indent="-457200" eaLnBrk="1" hangingPunct="1">
              <a:buClr>
                <a:srgbClr val="1F497D"/>
              </a:buClr>
              <a:buSzTx/>
              <a:buAutoNum type="arabicPeriod"/>
              <a:defRPr/>
            </a:pPr>
            <a:r>
              <a:rPr lang="en-US" sz="1800" kern="0" dirty="0" smtClean="0">
                <a:solidFill>
                  <a:srgbClr val="1F497D"/>
                </a:solidFill>
                <a:cs typeface="Arial"/>
              </a:rPr>
              <a:t>After account creation is completed, user is able to 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1F497D"/>
                </a:solidFill>
                <a:cs typeface="Arial"/>
              </a:rPr>
              <a:t>C</a:t>
            </a:r>
            <a:r>
              <a:rPr lang="en-US" sz="1600" kern="0" dirty="0" smtClean="0">
                <a:solidFill>
                  <a:srgbClr val="1F497D"/>
                </a:solidFill>
                <a:cs typeface="Arial"/>
              </a:rPr>
              <a:t>ontinue create another account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1F497D"/>
                </a:solidFill>
                <a:cs typeface="Arial"/>
              </a:rPr>
              <a:t>Manage the newly created account</a:t>
            </a:r>
          </a:p>
          <a:p>
            <a:pPr marL="731786" lvl="2" indent="-457200"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1F497D"/>
                </a:solidFill>
                <a:cs typeface="Arial"/>
              </a:rPr>
              <a:t>Go back to Search Page perform search</a:t>
            </a:r>
            <a:endParaRPr lang="en-US" sz="1600" kern="0" dirty="0">
              <a:solidFill>
                <a:srgbClr val="1F497D"/>
              </a:solidFill>
              <a:cs typeface="Arial"/>
            </a:endParaRPr>
          </a:p>
          <a:p>
            <a:pPr marL="274586" lvl="2" indent="0" eaLnBrk="1" hangingPunct="1">
              <a:buClr>
                <a:srgbClr val="1F497D"/>
              </a:buClr>
              <a:buSzTx/>
              <a:buNone/>
              <a:defRPr/>
            </a:pPr>
            <a:endParaRPr lang="en-US" sz="1800" kern="0" dirty="0" smtClean="0">
              <a:solidFill>
                <a:srgbClr val="1F497D"/>
              </a:solidFill>
              <a:cs typeface="Arial"/>
            </a:endParaRPr>
          </a:p>
          <a:p>
            <a:pPr eaLnBrk="1" hangingPunct="1">
              <a:buClr>
                <a:srgbClr val="1F497D"/>
              </a:buClr>
              <a:buSzTx/>
              <a:buFont typeface="Arial" panose="020B0604020202020204" pitchFamily="34" charset="0"/>
              <a:buChar char="•"/>
              <a:defRPr/>
            </a:pPr>
            <a:endParaRPr lang="en-US" sz="2800" kern="0" dirty="0" smtClean="0">
              <a:solidFill>
                <a:srgbClr val="1F497D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2A70DE3-2F75-431A-9D09-64CA1AB2227F}" type="slidenum">
              <a:rPr lang="en-US" b="1" smtClean="0">
                <a:solidFill>
                  <a:srgbClr val="9BBB59">
                    <a:lumMod val="75000"/>
                  </a:srgbClr>
                </a:solidFill>
              </a:rPr>
              <a:pPr>
                <a:defRPr/>
              </a:pPr>
              <a:t>8</a:t>
            </a:fld>
            <a:endParaRPr lang="en-US" b="1" dirty="0">
              <a:solidFill>
                <a:srgbClr val="9BBB59">
                  <a:lumMod val="75000"/>
                </a:srgb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5629275" cy="195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2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307972"/>
            <a:ext cx="8534400" cy="758828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Proposed Streamline Workflow </a:t>
            </a:r>
            <a:br>
              <a:rPr lang="en-US" dirty="0"/>
            </a:br>
            <a:r>
              <a:rPr lang="en-US" dirty="0"/>
              <a:t>– Proposed Create Account </a:t>
            </a:r>
            <a:r>
              <a:rPr lang="en-US" dirty="0" smtClean="0"/>
              <a:t>Flow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303DC8-D049-4606-B080-DDC65A2B61F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1676400"/>
            <a:ext cx="7096124" cy="4233821"/>
            <a:chOff x="752475" y="1447800"/>
            <a:chExt cx="7639050" cy="491962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447800"/>
              <a:ext cx="7629525" cy="4245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75" y="5486400"/>
              <a:ext cx="7629525" cy="88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1828800" y="2209800"/>
            <a:ext cx="762000" cy="304800"/>
          </a:xfrm>
          <a:prstGeom prst="rect">
            <a:avLst/>
          </a:prstGeom>
          <a:noFill/>
          <a:ln w="2222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cess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698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00000"/>
              </a:schemeClr>
            </a:gs>
            <a:gs pos="45000">
              <a:schemeClr val="phClr">
                <a:tint val="93000"/>
                <a:satMod val="20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58359243886D498107C50F288A0FDE" ma:contentTypeVersion="0" ma:contentTypeDescription="Create a new document." ma:contentTypeScope="" ma:versionID="e4199b960f696e1abfdff999ce227b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7DAA70-C3F4-4123-B315-B54B2E6FBDE6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D3669A-886F-4989-AB3B-67DA970F5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F279A0-1B72-4A0F-A7CA-0934D0E5A7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On-screen Show (4:3)</PresentationFormat>
  <Paragraphs>146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ProcessDiagram</vt:lpstr>
      <vt:lpstr>eRA Commons Working Group (CWG)  Account Management System Redesign May 12, 2015 </vt:lpstr>
      <vt:lpstr>Agenda </vt:lpstr>
      <vt:lpstr>AMS Consolidation Redesign</vt:lpstr>
      <vt:lpstr>What will Change?</vt:lpstr>
      <vt:lpstr>What will Change (cont’d)?</vt:lpstr>
      <vt:lpstr>Proposed Streamline Workflow – Create Account</vt:lpstr>
      <vt:lpstr>Proposed Streamline Workflow  – Current Create Account Process</vt:lpstr>
      <vt:lpstr>Proposed Streamline Workflow  – Proposed Create Account Flow</vt:lpstr>
      <vt:lpstr>Proposed Streamline Workflow  – Proposed Create Account Flow (Cont’d)</vt:lpstr>
      <vt:lpstr>Proposed Streamline Workflow  – Proposed Create Account Flow (Cont’d)</vt:lpstr>
      <vt:lpstr>Proposed Streamline Workflow – Assign Roles</vt:lpstr>
      <vt:lpstr>Proposed Streamline Workflow  – Current Assign Roles Process</vt:lpstr>
      <vt:lpstr>Proposed Streamline Workflow  – Proposed Assign Roles Flow</vt:lpstr>
      <vt:lpstr>Proposed Streamline Workflow – Search</vt:lpstr>
      <vt:lpstr>Proposed Streamline Workflow – Search</vt:lpstr>
      <vt:lpstr>Proposed Streamline Workflow – Search (cont’d)</vt:lpstr>
      <vt:lpstr>Proposed Streamline Workflow – Report</vt:lpstr>
      <vt:lpstr>Proposed Streamline Workflow  – Report Proposed Flow</vt:lpstr>
      <vt:lpstr>PowerPoint Presentation</vt:lpstr>
      <vt:lpstr>Proposed Streamline Workflow  –Run Report Proposed Flow</vt:lpstr>
      <vt:lpstr>Proposed Streamline Workflow  –Run Report Proposed Flow (Cont’d)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 Systems and the Grants Process - June 2011</dc:title>
  <dc:subject>eRA Systems and the Grants Process - June 2011</dc:subject>
  <dc:creator/>
  <cp:keywords>eRA Systems and the Grants Process - June 2011</cp:keywords>
  <cp:lastModifiedBy/>
  <cp:revision>1</cp:revision>
  <dcterms:created xsi:type="dcterms:W3CDTF">2011-05-13T19:52:12Z</dcterms:created>
  <dcterms:modified xsi:type="dcterms:W3CDTF">2015-05-12T14:51:01Z</dcterms:modified>
  <cp:contentStatus>Final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0x0101005B58359243886D498107C50F288A0FDE</vt:lpwstr>
  </property>
</Properties>
</file>