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65" r:id="rId5"/>
    <p:sldId id="534" r:id="rId6"/>
    <p:sldId id="656" r:id="rId7"/>
    <p:sldId id="636" r:id="rId8"/>
    <p:sldId id="657" r:id="rId9"/>
    <p:sldId id="646" r:id="rId10"/>
    <p:sldId id="645" r:id="rId11"/>
    <p:sldId id="639" r:id="rId12"/>
    <p:sldId id="644" r:id="rId13"/>
    <p:sldId id="658" r:id="rId14"/>
    <p:sldId id="642" r:id="rId15"/>
    <p:sldId id="647" r:id="rId16"/>
    <p:sldId id="648" r:id="rId17"/>
    <p:sldId id="653" r:id="rId18"/>
    <p:sldId id="633" r:id="rId19"/>
    <p:sldId id="655" r:id="rId20"/>
    <p:sldId id="641" r:id="rId21"/>
    <p:sldId id="649" r:id="rId22"/>
    <p:sldId id="650" r:id="rId23"/>
    <p:sldId id="652" r:id="rId24"/>
    <p:sldId id="651" r:id="rId25"/>
    <p:sldId id="572" r:id="rId2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11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22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34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45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5566" algn="l" defTabSz="914226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2679" algn="l" defTabSz="914226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199794" algn="l" defTabSz="914226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6907" algn="l" defTabSz="914226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669900"/>
    <a:srgbClr val="336699"/>
    <a:srgbClr val="FF6600"/>
    <a:srgbClr val="990000"/>
    <a:srgbClr val="993300"/>
    <a:srgbClr val="CC3300"/>
    <a:srgbClr val="0099CC"/>
    <a:srgbClr val="9966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8634" autoAdjust="0"/>
    <p:restoredTop sz="86343" autoAdjust="0"/>
  </p:normalViewPr>
  <p:slideViewPr>
    <p:cSldViewPr>
      <p:cViewPr>
        <p:scale>
          <a:sx n="70" d="100"/>
          <a:sy n="70" d="100"/>
        </p:scale>
        <p:origin x="-1374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1602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7840" cy="465138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5138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83090ED-F84E-4702-8628-4EFC554E2090}" type="datetimeFigureOut">
              <a:rPr lang="en-US"/>
              <a:pPr>
                <a:defRPr/>
              </a:pPr>
              <a:t>5/12/2015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6"/>
            <a:ext cx="3037840" cy="465138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676"/>
            <a:ext cx="3037840" cy="465138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1F3931D-20C8-4A83-A683-04A5575D7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2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7840" cy="465138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5138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2ECC29C-75CC-46FE-8B5A-86290649DD64}" type="datetimeFigureOut">
              <a:rPr lang="en-US"/>
              <a:pPr>
                <a:defRPr/>
              </a:pPr>
              <a:t>5/12/2015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429"/>
            <a:ext cx="5608320" cy="41830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6"/>
            <a:ext cx="3037840" cy="465138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676"/>
            <a:ext cx="3037840" cy="465138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AD43B8-FF20-4D5F-A0AE-68337BAD22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21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2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4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5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66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79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94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07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D015D4-4796-4D21-BAD0-1641EFC35A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  <p:sp>
        <p:nvSpPr>
          <p:cNvPr id="221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11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AD43B8-FF20-4D5F-A0AE-68337BAD22D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35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AD43B8-FF20-4D5F-A0AE-68337BAD22D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58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AD43B8-FF20-4D5F-A0AE-68337BAD22D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58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AD43B8-FF20-4D5F-A0AE-68337BAD22D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58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AD43B8-FF20-4D5F-A0AE-68337BAD22D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582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AD43B8-FF20-4D5F-A0AE-68337BAD22D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58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AD43B8-FF20-4D5F-A0AE-68337BAD22D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58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6400804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55584"/>
            <a:ext cx="8832850" cy="654684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9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1" baseline="0">
                <a:solidFill>
                  <a:schemeClr val="tx2"/>
                </a:solidFill>
              </a:defRPr>
            </a:lvl1pPr>
            <a:lvl2pPr marL="457113" indent="0" algn="ctr">
              <a:buNone/>
            </a:lvl2pPr>
            <a:lvl3pPr marL="914226" indent="0" algn="ctr">
              <a:buNone/>
            </a:lvl3pPr>
            <a:lvl4pPr marL="1371341" indent="0" algn="ctr">
              <a:buNone/>
            </a:lvl4pPr>
            <a:lvl5pPr marL="1828453" indent="0" algn="ctr">
              <a:buNone/>
            </a:lvl5pPr>
            <a:lvl6pPr marL="2285566" indent="0" algn="ctr">
              <a:buNone/>
            </a:lvl6pPr>
            <a:lvl7pPr marL="2742679" indent="0" algn="ctr">
              <a:buNone/>
            </a:lvl7pPr>
            <a:lvl8pPr marL="3199794" indent="0" algn="ctr">
              <a:buNone/>
            </a:lvl8pPr>
            <a:lvl9pPr marL="3656907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3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1E5E2-8DB1-43E7-9F30-43DCA2DED281}" type="datetime1">
              <a:rPr lang="en-US" smtClean="0"/>
              <a:pPr>
                <a:defRPr/>
              </a:pPr>
              <a:t>5/12/2015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96"/>
            <a:ext cx="457200" cy="44132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5BECE6F-C8B3-4AFE-ABE6-7969150810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01753" y="1527045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75D32-94B1-43D8-A037-FE67FB015E27}" type="datetime1">
              <a:rPr lang="en-US" smtClean="0"/>
              <a:pPr>
                <a:defRPr/>
              </a:pPr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03DC8-D049-4606-B080-DDC65A2B61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9"/>
            <a:ext cx="8832850" cy="2139953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9225" y="6383344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84"/>
            <a:ext cx="8832850" cy="654684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9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3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7" y="2743204"/>
            <a:ext cx="6480174" cy="1673228"/>
          </a:xfrm>
        </p:spPr>
        <p:txBody>
          <a:bodyPr/>
          <a:lstStyle>
            <a:lvl1pPr algn="ctr">
              <a:buNone/>
              <a:defRPr sz="1600" b="1" cap="all" spc="251" baseline="0">
                <a:solidFill>
                  <a:schemeClr val="tx2"/>
                </a:solidFill>
              </a:defRPr>
            </a:lvl1pPr>
            <a:lvl2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12B73-6AA9-43D6-828E-9D5759009A62}" type="datetime1">
              <a:rPr lang="en-US" smtClean="0"/>
              <a:pPr>
                <a:defRPr/>
              </a:pPr>
              <a:t>5/12/2015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78056"/>
            <a:ext cx="457200" cy="44132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2A70DE3-2F75-431A-9D09-64CA1AB222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72000" y="1549406"/>
            <a:ext cx="0" cy="4845053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3" y="228600"/>
            <a:ext cx="8534400" cy="75895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301753" y="1371600"/>
            <a:ext cx="4038600" cy="4681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</p:nvPr>
        </p:nvSpPr>
        <p:spPr>
          <a:xfrm>
            <a:off x="4800600" y="1371600"/>
            <a:ext cx="4038600" cy="4681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5"/>
          </p:nvPr>
        </p:nvSpPr>
        <p:spPr>
          <a:xfrm>
            <a:off x="5791200" y="6410329"/>
            <a:ext cx="3044825" cy="36512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C86F5-7B55-4F9B-9C6C-C8D64859BA57}" type="datetime1">
              <a:rPr lang="en-US" smtClean="0"/>
              <a:pPr>
                <a:defRPr/>
              </a:pPr>
              <a:t>5/12/2015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5609F-50E7-4B9A-B62F-6598EDD47D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04925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264025" y="91599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83344"/>
            <a:ext cx="8832850" cy="31115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2079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 flipV="1">
            <a:off x="4572000" y="2200279"/>
            <a:ext cx="0" cy="4187828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359275" y="1009650"/>
            <a:ext cx="420688" cy="42069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52400" y="155584"/>
            <a:ext cx="8832850" cy="6546848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447800"/>
            <a:ext cx="4040188" cy="67044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300" b="1" dirty="0" smtClean="0">
                <a:solidFill>
                  <a:srgbClr val="FFFFFF"/>
                </a:solidFill>
              </a:defRPr>
            </a:lvl1pPr>
            <a:lvl2pPr>
              <a:buNone/>
              <a:defRPr sz="1900" b="1"/>
            </a:lvl2pPr>
            <a:lvl3pPr>
              <a:buNone/>
              <a:defRPr sz="17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1330" y="1447800"/>
            <a:ext cx="4041775" cy="67044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100" b="1"/>
            </a:lvl1pPr>
            <a:lvl2pPr>
              <a:buNone/>
              <a:defRPr sz="1900" b="1"/>
            </a:lvl2pPr>
            <a:lvl3pPr>
              <a:buNone/>
              <a:defRPr sz="17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1353" cy="75895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3"/>
          </p:nvPr>
        </p:nvSpPr>
        <p:spPr>
          <a:xfrm>
            <a:off x="301752" y="2286000"/>
            <a:ext cx="4041648" cy="39319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14"/>
          </p:nvPr>
        </p:nvSpPr>
        <p:spPr>
          <a:xfrm>
            <a:off x="4800600" y="2286000"/>
            <a:ext cx="4038600" cy="39319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3D102-3436-4C70-948A-2E06042B4189}" type="datetime1">
              <a:rPr lang="en-US" smtClean="0"/>
              <a:pPr>
                <a:defRPr/>
              </a:pPr>
              <a:t>5/12/2015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7"/>
          </p:nvPr>
        </p:nvSpPr>
        <p:spPr>
          <a:xfrm>
            <a:off x="4340225" y="1000129"/>
            <a:ext cx="457200" cy="441323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A4FF90E-4C55-4D59-BE6A-CE57DBB6E3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7B7B-168F-4CA2-B7C0-9C0234D0AAA4}" type="datetime1">
              <a:rPr lang="en-US" smtClean="0"/>
              <a:pPr>
                <a:defRPr/>
              </a:pPr>
              <a:t>5/12/2015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46"/>
            <a:ext cx="457200" cy="44132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5206B-4A4A-47B0-BA21-D142872E96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49225" y="6383344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5584"/>
            <a:ext cx="8832850" cy="6546848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4"/>
            <a:ext cx="9144000" cy="15557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ECA61-1D6E-4EF8-96C1-58BE1EB49553}" type="datetime1">
              <a:rPr lang="en-US" smtClean="0"/>
              <a:pPr>
                <a:defRPr/>
              </a:pPr>
              <a:t>5/12/2015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4"/>
            <a:ext cx="609600" cy="44132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E5F9C02-60A3-4AB1-8821-EDEFB4936D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4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6430969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5575" y="119063"/>
            <a:ext cx="8832850" cy="66294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1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981200"/>
            <a:ext cx="2362200" cy="4144965"/>
          </a:xfrm>
        </p:spPr>
        <p:txBody>
          <a:bodyPr/>
          <a:lstStyle>
            <a:lvl1pPr marL="0" indent="0">
              <a:spcAft>
                <a:spcPts val="999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3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CC166-2605-4167-A7CB-707BA64C0BF4}" type="datetime1">
              <a:rPr lang="en-US" smtClean="0"/>
              <a:pPr>
                <a:defRPr/>
              </a:pPr>
              <a:t>5/12/2015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381000" y="6410329"/>
            <a:ext cx="2895600" cy="36512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1371600" y="304804"/>
            <a:ext cx="457200" cy="44132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057A446-9BC9-43AE-8342-D14CD2C567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2400"/>
            <a:ext cx="8832850" cy="3810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6388106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84"/>
            <a:ext cx="8832850" cy="654684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61925" y="527048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>
              <a:buNone/>
              <a:defRPr sz="31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999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025" y="6405566"/>
            <a:ext cx="3044825" cy="36512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774A6-CAF0-4AEC-8C1D-35A027BB91C9}" type="datetime1">
              <a:rPr lang="en-US" smtClean="0"/>
              <a:pPr>
                <a:defRPr/>
              </a:pPr>
              <a:t>5/12/2015</a:t>
            </a:fld>
            <a:endParaRPr lang="en-US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625" y="6410329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09566"/>
            <a:ext cx="457200" cy="44132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19ED5-8942-4B81-BD67-FB5B28D591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6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6"/>
            <a:ext cx="3044825" cy="365123"/>
          </a:xfrm>
          <a:prstGeom prst="rect">
            <a:avLst/>
          </a:prstGeom>
        </p:spPr>
        <p:txBody>
          <a:bodyPr vert="horz" lIns="91422" tIns="45711" rIns="91422" bIns="4571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DCB83A63-723B-4EF9-AF25-40ABF8B3FA4E}" type="datetime1">
              <a:rPr lang="en-US" smtClean="0"/>
              <a:pPr>
                <a:defRPr/>
              </a:pPr>
              <a:t>5/12/2015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9"/>
            <a:ext cx="3581400" cy="366713"/>
          </a:xfrm>
          <a:prstGeom prst="rect">
            <a:avLst/>
          </a:prstGeom>
        </p:spPr>
        <p:txBody>
          <a:bodyPr vert="horz" lIns="91422" tIns="45711" rIns="91422" bIns="4571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84"/>
            <a:ext cx="8832850" cy="654684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5571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lIns="91422" tIns="45711" rIns="91422" bIns="4571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3"/>
            <a:ext cx="419100" cy="42069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2" tIns="45711" rIns="91422" bIns="4571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27121"/>
            <a:ext cx="457200" cy="441323"/>
          </a:xfrm>
          <a:prstGeom prst="rect">
            <a:avLst/>
          </a:prstGeom>
        </p:spPr>
        <p:txBody>
          <a:bodyPr vert="horz" lIns="45711" tIns="45711" rIns="45711" bIns="45711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48F9F7B-CFD3-427C-AA27-636EAEBF98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625" y="228604"/>
            <a:ext cx="8534400" cy="758828"/>
          </a:xfrm>
          <a:prstGeom prst="rect">
            <a:avLst/>
          </a:prstGeom>
        </p:spPr>
        <p:txBody>
          <a:bodyPr vert="horz" lIns="91422" tIns="45711" rIns="91422" bIns="45711"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1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88A44D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5pPr>
      <a:lvl6pPr marL="457113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6pPr>
      <a:lvl7pPr marL="914226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7pPr>
      <a:lvl8pPr marL="1371341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8pPr>
      <a:lvl9pPr marL="1828453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9pPr>
    </p:titleStyle>
    <p:bodyStyle>
      <a:lvl1pPr marL="272998" indent="-27299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584" indent="-27299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100" kern="1200">
          <a:solidFill>
            <a:schemeClr val="tx2"/>
          </a:solidFill>
          <a:latin typeface="+mn-lt"/>
          <a:ea typeface="+mn-ea"/>
          <a:cs typeface="+mn-cs"/>
        </a:defRPr>
      </a:lvl2pPr>
      <a:lvl3pPr marL="822170" indent="-228556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75000"/>
        <a:buFont typeface="Wingdings 2" pitchFamily="18" charset="2"/>
        <a:buChar char="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754" indent="-228556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itchFamily="2" charset="2"/>
        <a:buChar char=""/>
        <a:defRPr sz="19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341" indent="-228556" algn="l" rtl="0" eaLnBrk="0" fontAlgn="base" hangingPunct="0">
        <a:spcBef>
          <a:spcPct val="20000"/>
        </a:spcBef>
        <a:spcAft>
          <a:spcPct val="0"/>
        </a:spcAft>
        <a:buClr>
          <a:srgbClr val="4BACC6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608" indent="-182846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1919875" indent="-182846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2721" indent="-182846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6990" indent="-182846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113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226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341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453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5566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2679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199794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6907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public.dev.era.nih.gov/am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2" descr="Graphic showing medical images such as test tubes, lady in a white coat, etc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437" y="228600"/>
            <a:ext cx="879316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7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3200400"/>
            <a:ext cx="7543800" cy="1752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1F497D"/>
                </a:solidFill>
              </a:rPr>
              <a:t>eRA </a:t>
            </a:r>
            <a:r>
              <a:rPr lang="en-US" sz="3600" b="1" dirty="0" smtClean="0">
                <a:solidFill>
                  <a:srgbClr val="1F497D"/>
                </a:solidFill>
              </a:rPr>
              <a:t>Commons Working Group (CWG) </a:t>
            </a:r>
            <a:r>
              <a:rPr lang="en-US" sz="2900" b="1" dirty="0" smtClean="0">
                <a:solidFill>
                  <a:srgbClr val="1F497D"/>
                </a:solidFill>
              </a:rPr>
              <a:t/>
            </a:r>
            <a:br>
              <a:rPr lang="en-US" sz="2900" b="1" dirty="0" smtClean="0">
                <a:solidFill>
                  <a:srgbClr val="1F497D"/>
                </a:solidFill>
              </a:rPr>
            </a:br>
            <a:r>
              <a:rPr lang="en-US" sz="2900" b="1" dirty="0" smtClean="0">
                <a:solidFill>
                  <a:srgbClr val="1F497D"/>
                </a:solidFill>
              </a:rPr>
              <a:t>Account Management System Redesign</a:t>
            </a:r>
            <a:r>
              <a:rPr lang="en-US" sz="2900" b="1" dirty="0" smtClean="0">
                <a:solidFill>
                  <a:srgbClr val="1F497D"/>
                </a:solidFill>
              </a:rPr>
              <a:t/>
            </a:r>
            <a:br>
              <a:rPr lang="en-US" sz="2900" b="1" dirty="0" smtClean="0">
                <a:solidFill>
                  <a:srgbClr val="1F497D"/>
                </a:solidFill>
              </a:rPr>
            </a:br>
            <a:r>
              <a:rPr lang="en-US" sz="2900" b="1" dirty="0" smtClean="0">
                <a:solidFill>
                  <a:srgbClr val="1F497D"/>
                </a:solidFill>
              </a:rPr>
              <a:t>May 12, 2015</a:t>
            </a:r>
            <a:r>
              <a:rPr lang="en-US" sz="2900" b="1" dirty="0">
                <a:solidFill>
                  <a:srgbClr val="1F497D"/>
                </a:solidFill>
              </a:rPr>
              <a:t/>
            </a:r>
            <a:br>
              <a:rPr lang="en-US" sz="2900" b="1" dirty="0">
                <a:solidFill>
                  <a:srgbClr val="1F497D"/>
                </a:solidFill>
              </a:rPr>
            </a:br>
            <a:endParaRPr lang="en-US" sz="2900" b="1" dirty="0">
              <a:solidFill>
                <a:schemeClr val="tx2"/>
              </a:solidFill>
            </a:endParaRP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648200"/>
            <a:ext cx="6629400" cy="16764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cap="none" spc="0" dirty="0">
                <a:ea typeface="+mj-ea"/>
                <a:cs typeface="+mj-cs"/>
              </a:rPr>
              <a:t>electronic Research Administration (eRA)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cap="none" spc="0" dirty="0">
                <a:ea typeface="+mj-ea"/>
                <a:cs typeface="+mj-cs"/>
              </a:rPr>
              <a:t>OER, OD, National Institutes of Health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cap="none" spc="0" dirty="0">
              <a:ea typeface="+mj-ea"/>
              <a:cs typeface="+mj-cs"/>
            </a:endParaRPr>
          </a:p>
        </p:txBody>
      </p:sp>
      <p:pic>
        <p:nvPicPr>
          <p:cNvPr id="4" name="Picture 3" descr="A logo of the Office of Extramural Research at NIH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90" y="5638800"/>
            <a:ext cx="4380953" cy="812700"/>
          </a:xfrm>
          <a:prstGeom prst="rect">
            <a:avLst/>
          </a:prstGeom>
        </p:spPr>
      </p:pic>
      <p:pic>
        <p:nvPicPr>
          <p:cNvPr id="8" name="Picture 7" descr="eRA logo stating that it is a program of the NIH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46" y="228600"/>
            <a:ext cx="985423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1303DC8-D049-4606-B080-DDC65A2B61F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1625" y="384172"/>
            <a:ext cx="8534400" cy="758828"/>
          </a:xfrm>
        </p:spPr>
        <p:txBody>
          <a:bodyPr>
            <a:normAutofit fontScale="90000"/>
          </a:bodyPr>
          <a:lstStyle/>
          <a:p>
            <a:r>
              <a:rPr lang="en-US" dirty="0"/>
              <a:t>Proposed Streamline Workflow </a:t>
            </a:r>
            <a:br>
              <a:rPr lang="en-US" dirty="0"/>
            </a:br>
            <a:r>
              <a:rPr lang="en-US" dirty="0"/>
              <a:t>– Proposed Create Account </a:t>
            </a:r>
            <a:r>
              <a:rPr lang="en-US" dirty="0" smtClean="0"/>
              <a:t>Flow (Cont’d)</a:t>
            </a:r>
            <a:endParaRPr lang="en-US" dirty="0"/>
          </a:p>
        </p:txBody>
      </p:sp>
      <p:pic>
        <p:nvPicPr>
          <p:cNvPr id="1026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24000"/>
            <a:ext cx="5638800" cy="5081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9024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>
            <a:normAutofit fontScale="90000"/>
          </a:bodyPr>
          <a:lstStyle/>
          <a:p>
            <a:r>
              <a:rPr lang="en-US" dirty="0"/>
              <a:t>Proposed Streamline Workflow – </a:t>
            </a:r>
            <a:r>
              <a:rPr lang="en-US" dirty="0" smtClean="0"/>
              <a:t>Assign Roles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04800" y="1447800"/>
            <a:ext cx="8503920" cy="4724400"/>
          </a:xfrm>
        </p:spPr>
        <p:txBody>
          <a:bodyPr/>
          <a:lstStyle/>
          <a:p>
            <a:pPr eaLnBrk="1" hangingPunct="1">
              <a:buClr>
                <a:srgbClr val="1F497D"/>
              </a:buClr>
              <a:buSzTx/>
              <a:buFont typeface="Arial" panose="020B0604020202020204" pitchFamily="34" charset="0"/>
              <a:buChar char="•"/>
              <a:defRPr/>
            </a:pPr>
            <a:endParaRPr lang="en-US" sz="2400" kern="0" dirty="0" smtClean="0">
              <a:solidFill>
                <a:srgbClr val="1F497D"/>
              </a:solidFill>
              <a:cs typeface="Arial"/>
            </a:endParaRPr>
          </a:p>
          <a:p>
            <a:pPr lvl="1" eaLnBrk="1" hangingPunct="1">
              <a:buClr>
                <a:srgbClr val="1F497D"/>
              </a:buClr>
              <a:buSzTx/>
              <a:buFont typeface="Arial" panose="020B0604020202020204" pitchFamily="34" charset="0"/>
              <a:buChar char="•"/>
              <a:defRPr/>
            </a:pPr>
            <a:endParaRPr lang="en-US" sz="1800" kern="0" dirty="0" smtClean="0">
              <a:solidFill>
                <a:srgbClr val="1F497D"/>
              </a:solidFill>
              <a:cs typeface="Arial"/>
            </a:endParaRPr>
          </a:p>
          <a:p>
            <a:pPr eaLnBrk="1" hangingPunct="1">
              <a:buClr>
                <a:srgbClr val="1F497D"/>
              </a:buClr>
              <a:buSzTx/>
              <a:buFont typeface="Arial" panose="020B0604020202020204" pitchFamily="34" charset="0"/>
              <a:buChar char="•"/>
              <a:defRPr/>
            </a:pPr>
            <a:endParaRPr lang="en-US" sz="1800" kern="0" dirty="0" smtClean="0">
              <a:solidFill>
                <a:srgbClr val="1F497D"/>
              </a:solidFill>
              <a:cs typeface="Arial"/>
            </a:endParaRPr>
          </a:p>
          <a:p>
            <a:pPr eaLnBrk="1" hangingPunct="1">
              <a:buClr>
                <a:srgbClr val="1F497D"/>
              </a:buClr>
              <a:buSzTx/>
              <a:buFont typeface="Arial" panose="020B0604020202020204" pitchFamily="34" charset="0"/>
              <a:buChar char="•"/>
              <a:defRPr/>
            </a:pPr>
            <a:endParaRPr lang="en-US" sz="2400" kern="0" dirty="0">
              <a:solidFill>
                <a:srgbClr val="1F497D"/>
              </a:solidFill>
              <a:cs typeface="Arial"/>
            </a:endParaRPr>
          </a:p>
          <a:p>
            <a:pPr marL="0" lvl="0" indent="0" eaLnBrk="1" hangingPunct="1">
              <a:buClr>
                <a:srgbClr val="1F497D"/>
              </a:buClr>
              <a:buSzTx/>
              <a:buNone/>
              <a:defRPr/>
            </a:pPr>
            <a:endParaRPr lang="en-US" sz="2400" kern="0" dirty="0" smtClean="0">
              <a:solidFill>
                <a:srgbClr val="1F497D"/>
              </a:solidFill>
              <a:cs typeface="Arial"/>
            </a:endParaRPr>
          </a:p>
          <a:p>
            <a:pPr marL="547584" lvl="2" eaLnBrk="1" hangingPunct="1">
              <a:buClr>
                <a:srgbClr val="1F497D"/>
              </a:buClr>
              <a:buSzTx/>
              <a:buFont typeface="Arial" panose="020B0604020202020204" pitchFamily="34" charset="0"/>
              <a:buChar char="•"/>
              <a:defRPr/>
            </a:pPr>
            <a:endParaRPr lang="en-US" sz="1800" kern="0" dirty="0" smtClean="0">
              <a:solidFill>
                <a:srgbClr val="1F497D"/>
              </a:solidFill>
              <a:cs typeface="Arial"/>
            </a:endParaRPr>
          </a:p>
          <a:p>
            <a:pPr eaLnBrk="1" hangingPunct="1">
              <a:buClr>
                <a:srgbClr val="1F497D"/>
              </a:buClr>
              <a:buSzTx/>
              <a:buFont typeface="Arial" panose="020B0604020202020204" pitchFamily="34" charset="0"/>
              <a:buChar char="•"/>
              <a:defRPr/>
            </a:pPr>
            <a:endParaRPr lang="en-US" sz="2400" kern="0" dirty="0" smtClean="0">
              <a:solidFill>
                <a:srgbClr val="1F497D"/>
              </a:solidFill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22A70DE3-2F75-431A-9D09-64CA1AB2227F}" type="slidenum">
              <a:rPr lang="en-US" b="1" smtClean="0">
                <a:solidFill>
                  <a:srgbClr val="9BBB59">
                    <a:lumMod val="75000"/>
                  </a:srgbClr>
                </a:solidFill>
              </a:rPr>
              <a:pPr>
                <a:defRPr/>
              </a:pPr>
              <a:t>11</a:t>
            </a:fld>
            <a:endParaRPr lang="en-US" b="1" dirty="0">
              <a:solidFill>
                <a:srgbClr val="9BBB59">
                  <a:lumMod val="75000"/>
                </a:srgb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2819400"/>
            <a:ext cx="6400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	</a:t>
            </a:r>
            <a:r>
              <a:rPr lang="en-US" sz="4000" dirty="0" smtClean="0">
                <a:solidFill>
                  <a:schemeClr val="tx2"/>
                </a:solidFill>
                <a:latin typeface="+mn-lt"/>
              </a:rPr>
              <a:t>Assign Roles</a:t>
            </a:r>
            <a:endParaRPr lang="en-US" sz="4000" dirty="0">
              <a:solidFill>
                <a:schemeClr val="tx2"/>
              </a:solidFill>
              <a:latin typeface="+mn-lt"/>
            </a:endParaRPr>
          </a:p>
          <a:p>
            <a:r>
              <a:rPr lang="en-US" dirty="0">
                <a:solidFill>
                  <a:schemeClr val="tx2"/>
                </a:solidFill>
                <a:latin typeface="+mn-lt"/>
              </a:rPr>
              <a:t>		</a:t>
            </a:r>
            <a:endParaRPr lang="en-US" sz="20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4777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307972"/>
            <a:ext cx="8534400" cy="758828"/>
          </a:xfrm>
        </p:spPr>
        <p:txBody>
          <a:bodyPr>
            <a:normAutofit fontScale="90000"/>
          </a:bodyPr>
          <a:lstStyle/>
          <a:p>
            <a:r>
              <a:rPr lang="en-US" dirty="0"/>
              <a:t>Proposed Streamline Workflow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– Current Assign Roles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74586" lvl="2" indent="0" eaLnBrk="1" hangingPunct="1">
              <a:buClr>
                <a:srgbClr val="1F497D"/>
              </a:buClr>
              <a:buSzTx/>
              <a:buNone/>
              <a:defRPr/>
            </a:pPr>
            <a:r>
              <a:rPr lang="en-US" sz="2400" kern="0" dirty="0" smtClean="0">
                <a:solidFill>
                  <a:srgbClr val="1F497D"/>
                </a:solidFill>
                <a:cs typeface="Arial"/>
              </a:rPr>
              <a:t>It is confusing to the first time user how to assign a role during the account creation</a:t>
            </a:r>
          </a:p>
          <a:p>
            <a:pPr marL="731786" lvl="2" indent="-457200" eaLnBrk="1" hangingPunct="1">
              <a:buClr>
                <a:srgbClr val="1F497D"/>
              </a:buClr>
              <a:buSzTx/>
              <a:buAutoNum type="arabicPeriod"/>
              <a:defRPr/>
            </a:pPr>
            <a:endParaRPr lang="en-US" sz="2400" kern="0" dirty="0">
              <a:solidFill>
                <a:srgbClr val="1F497D"/>
              </a:solidFill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1303DC8-D049-4606-B080-DDC65A2B61F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362200"/>
            <a:ext cx="8669935" cy="345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8001000" y="5029200"/>
            <a:ext cx="762000" cy="533400"/>
          </a:xfrm>
          <a:prstGeom prst="rect">
            <a:avLst/>
          </a:prstGeom>
          <a:noFill/>
          <a:ln w="31750" cmpd="sng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611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307972"/>
            <a:ext cx="8534400" cy="758828"/>
          </a:xfrm>
        </p:spPr>
        <p:txBody>
          <a:bodyPr>
            <a:normAutofit fontScale="90000"/>
          </a:bodyPr>
          <a:lstStyle/>
          <a:p>
            <a:r>
              <a:rPr lang="en-US" dirty="0"/>
              <a:t>Proposed Streamline Workflow </a:t>
            </a:r>
            <a:br>
              <a:rPr lang="en-US" dirty="0"/>
            </a:br>
            <a:r>
              <a:rPr lang="en-US" dirty="0"/>
              <a:t>– </a:t>
            </a:r>
            <a:r>
              <a:rPr lang="en-US" dirty="0" smtClean="0"/>
              <a:t>Proposed Assign </a:t>
            </a:r>
            <a:r>
              <a:rPr lang="en-US" dirty="0"/>
              <a:t>Roles </a:t>
            </a:r>
            <a:r>
              <a:rPr lang="en-US" dirty="0" smtClean="0"/>
              <a:t>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1753" y="1600199"/>
            <a:ext cx="8503920" cy="4498845"/>
          </a:xfrm>
        </p:spPr>
        <p:txBody>
          <a:bodyPr/>
          <a:lstStyle/>
          <a:p>
            <a:pPr marL="0" indent="0">
              <a:buNone/>
            </a:pPr>
            <a:r>
              <a:rPr lang="en-US" sz="2800" kern="0" dirty="0" smtClean="0">
                <a:solidFill>
                  <a:srgbClr val="1F497D"/>
                </a:solidFill>
                <a:cs typeface="Arial"/>
              </a:rPr>
              <a:t>System provides </a:t>
            </a:r>
          </a:p>
          <a:p>
            <a:pPr marL="788936" lvl="1" indent="-514350">
              <a:buAutoNum type="arabicPeriod"/>
            </a:pPr>
            <a:r>
              <a:rPr lang="en-US" sz="2400" kern="0" dirty="0" smtClean="0">
                <a:solidFill>
                  <a:srgbClr val="1F497D"/>
                </a:solidFill>
                <a:cs typeface="Arial"/>
              </a:rPr>
              <a:t>a clear indicator for role assignment</a:t>
            </a:r>
          </a:p>
          <a:p>
            <a:pPr marL="788936" lvl="1" indent="-514350">
              <a:buAutoNum type="arabicPeriod"/>
            </a:pPr>
            <a:r>
              <a:rPr lang="en-US" sz="2400" kern="0" dirty="0">
                <a:solidFill>
                  <a:srgbClr val="1F497D"/>
                </a:solidFill>
                <a:cs typeface="Arial"/>
              </a:rPr>
              <a:t>c</a:t>
            </a:r>
            <a:r>
              <a:rPr lang="en-US" sz="2400" kern="0" dirty="0" smtClean="0">
                <a:solidFill>
                  <a:srgbClr val="1F497D"/>
                </a:solidFill>
                <a:cs typeface="Arial"/>
              </a:rPr>
              <a:t>apability to multiple role selections for one organization</a:t>
            </a:r>
          </a:p>
          <a:p>
            <a:pPr marL="788936" lvl="1" indent="-514350">
              <a:buAutoNum type="arabicPeriod"/>
            </a:pPr>
            <a:r>
              <a:rPr lang="en-US" sz="2400" kern="0" dirty="0" smtClean="0">
                <a:solidFill>
                  <a:srgbClr val="1F497D"/>
                </a:solidFill>
                <a:cs typeface="Arial"/>
              </a:rPr>
              <a:t>capability to remove the selected roles</a:t>
            </a:r>
            <a:endParaRPr lang="en-US" sz="24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kern="0" dirty="0" smtClean="0">
                <a:solidFill>
                  <a:srgbClr val="1F497D"/>
                </a:solidFill>
                <a:cs typeface="Arial"/>
              </a:rPr>
              <a:t>Development URL:</a:t>
            </a:r>
            <a:endParaRPr lang="en-US" dirty="0"/>
          </a:p>
          <a:p>
            <a:pPr marL="0" lvl="2" indent="0">
              <a:buClr>
                <a:schemeClr val="accent1"/>
              </a:buClr>
              <a:buSzPct val="85000"/>
              <a:buNone/>
            </a:pPr>
            <a:r>
              <a:rPr lang="en-US" sz="1800" kern="0" dirty="0" smtClean="0">
                <a:solidFill>
                  <a:srgbClr val="1F497D"/>
                </a:solidFill>
                <a:cs typeface="Arial"/>
              </a:rPr>
              <a:t>	</a:t>
            </a:r>
            <a:r>
              <a:rPr lang="en-US" sz="1800" dirty="0">
                <a:hlinkClick r:id="rId2" tooltip="https://public.dev.era.nih.gov/ams"/>
              </a:rPr>
              <a:t> https://public.dev.era.nih.gov/ams</a:t>
            </a:r>
            <a:endParaRPr lang="en-US" sz="1800" kern="0" dirty="0" smtClean="0">
              <a:solidFill>
                <a:srgbClr val="1F497D"/>
              </a:solidFill>
              <a:cs typeface="Arial"/>
            </a:endParaRPr>
          </a:p>
          <a:p>
            <a:pPr marL="0" lvl="2" indent="0">
              <a:buClr>
                <a:schemeClr val="accent1"/>
              </a:buClr>
              <a:buSzPct val="85000"/>
              <a:buNone/>
            </a:pPr>
            <a:endParaRPr lang="en-US" sz="1800" kern="0" dirty="0">
              <a:solidFill>
                <a:srgbClr val="1F497D"/>
              </a:solidFill>
              <a:cs typeface="Arial"/>
            </a:endParaRPr>
          </a:p>
          <a:p>
            <a:pPr marL="0" lvl="2" indent="0">
              <a:buClr>
                <a:schemeClr val="accent1"/>
              </a:buClr>
              <a:buSzPct val="85000"/>
              <a:buNone/>
            </a:pPr>
            <a:endParaRPr lang="en-US" sz="1800" kern="0" dirty="0" smtClean="0">
              <a:solidFill>
                <a:srgbClr val="1F497D"/>
              </a:solidFill>
              <a:cs typeface="Arial"/>
            </a:endParaRPr>
          </a:p>
          <a:p>
            <a:pPr marL="0" lvl="2" indent="0">
              <a:buClr>
                <a:schemeClr val="accent1"/>
              </a:buClr>
              <a:buSzPct val="85000"/>
              <a:buNone/>
            </a:pPr>
            <a:endParaRPr lang="en-US" sz="1800" kern="0" dirty="0">
              <a:solidFill>
                <a:srgbClr val="1F497D"/>
              </a:solidFill>
              <a:cs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1303DC8-D049-4606-B080-DDC65A2B61F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542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Streamline Workflow –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1303DC8-D049-4606-B080-DDC65A2B61F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19200" y="2819400"/>
            <a:ext cx="6400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	</a:t>
            </a:r>
            <a:r>
              <a:rPr lang="en-US" sz="4000" dirty="0" smtClean="0">
                <a:solidFill>
                  <a:schemeClr val="tx2"/>
                </a:solidFill>
                <a:latin typeface="+mn-lt"/>
              </a:rPr>
              <a:t>Search Account</a:t>
            </a:r>
            <a:endParaRPr lang="en-US" sz="4000" dirty="0">
              <a:solidFill>
                <a:schemeClr val="tx2"/>
              </a:solidFill>
              <a:latin typeface="+mn-lt"/>
            </a:endParaRPr>
          </a:p>
          <a:p>
            <a:r>
              <a:rPr lang="en-US" dirty="0">
                <a:solidFill>
                  <a:schemeClr val="tx2"/>
                </a:solidFill>
                <a:latin typeface="+mn-lt"/>
              </a:rPr>
              <a:t>		</a:t>
            </a:r>
            <a:endParaRPr lang="en-US" sz="20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50073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dirty="0"/>
              <a:t>Proposed Streamline Workflow – Search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04800" y="1524000"/>
            <a:ext cx="8503920" cy="4572000"/>
          </a:xfrm>
        </p:spPr>
        <p:txBody>
          <a:bodyPr/>
          <a:lstStyle/>
          <a:p>
            <a:pPr marL="457200" lvl="0" indent="-457200">
              <a:buClr>
                <a:srgbClr val="1F497D"/>
              </a:buClr>
              <a:buAutoNum type="arabicPeriod"/>
            </a:pPr>
            <a:r>
              <a:rPr lang="en-US" sz="2000" dirty="0" smtClean="0">
                <a:solidFill>
                  <a:srgbClr val="1F497D"/>
                </a:solidFill>
              </a:rPr>
              <a:t>Default to Search Outside Your Organization (including user’s own organization)</a:t>
            </a:r>
          </a:p>
          <a:p>
            <a:pPr marL="457200" lvl="0" indent="-457200">
              <a:buClr>
                <a:srgbClr val="1F497D"/>
              </a:buClr>
              <a:buAutoNum type="arabicPeriod"/>
            </a:pPr>
            <a:r>
              <a:rPr lang="en-US" sz="2000" dirty="0" smtClean="0">
                <a:solidFill>
                  <a:srgbClr val="1F497D"/>
                </a:solidFill>
              </a:rPr>
              <a:t>Capability to provide view funding &amp; profile information for verification</a:t>
            </a:r>
          </a:p>
          <a:p>
            <a:pPr marL="0" lvl="0" indent="0">
              <a:buClr>
                <a:srgbClr val="1F497D"/>
              </a:buClr>
              <a:buNone/>
            </a:pPr>
            <a:r>
              <a:rPr lang="en-US" sz="2000" i="1" dirty="0" smtClean="0">
                <a:solidFill>
                  <a:srgbClr val="FF0000"/>
                </a:solidFill>
              </a:rPr>
              <a:t>Question</a:t>
            </a:r>
            <a:r>
              <a:rPr lang="en-US" sz="2000" dirty="0" smtClean="0">
                <a:solidFill>
                  <a:srgbClr val="1F497D"/>
                </a:solidFill>
              </a:rPr>
              <a:t>:</a:t>
            </a:r>
          </a:p>
          <a:p>
            <a:pPr lvl="1">
              <a:buClr>
                <a:srgbClr val="1F497D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1F497D"/>
                </a:solidFill>
              </a:rPr>
              <a:t>Should the system provide View Profile Information without  viewing any PII data capability?</a:t>
            </a:r>
          </a:p>
          <a:p>
            <a:pPr lvl="1">
              <a:buClr>
                <a:srgbClr val="1F497D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1F497D"/>
                </a:solidFill>
              </a:rPr>
              <a:t>Should the View Funding information be icons or as part of the Action drop down?</a:t>
            </a:r>
          </a:p>
          <a:p>
            <a:pPr marL="0" indent="0">
              <a:buClr>
                <a:srgbClr val="1F497D"/>
              </a:buClr>
              <a:buNone/>
            </a:pPr>
            <a:endParaRPr lang="en-US" sz="2000" dirty="0" smtClean="0">
              <a:solidFill>
                <a:srgbClr val="1F497D"/>
              </a:solidFill>
            </a:endParaRPr>
          </a:p>
          <a:p>
            <a:pPr marL="457200" indent="-457200">
              <a:buClr>
                <a:srgbClr val="1F497D"/>
              </a:buClr>
              <a:buFont typeface="Wingdings 2" pitchFamily="18" charset="2"/>
              <a:buAutoNum type="arabicPeriod"/>
            </a:pPr>
            <a:endParaRPr lang="en-US" sz="2000" dirty="0">
              <a:solidFill>
                <a:srgbClr val="1F497D"/>
              </a:solidFill>
            </a:endParaRPr>
          </a:p>
          <a:p>
            <a:pPr marL="457200" lvl="0" indent="-457200">
              <a:buClr>
                <a:srgbClr val="1F497D"/>
              </a:buClr>
              <a:buAutoNum type="arabicPeriod"/>
            </a:pPr>
            <a:endParaRPr lang="en-US" sz="2000" dirty="0" smtClean="0">
              <a:solidFill>
                <a:srgbClr val="1F497D"/>
              </a:solidFill>
            </a:endParaRPr>
          </a:p>
          <a:p>
            <a:pPr marL="0" lvl="0" indent="0">
              <a:buNone/>
            </a:pPr>
            <a:endParaRPr lang="en-US" sz="1600" kern="0" dirty="0" smtClean="0">
              <a:solidFill>
                <a:srgbClr val="1F497D"/>
              </a:solidFill>
              <a:cs typeface="Arial"/>
            </a:endParaRPr>
          </a:p>
          <a:p>
            <a:pPr lvl="0"/>
            <a:endParaRPr lang="en-US" sz="1600" kern="0" dirty="0">
              <a:solidFill>
                <a:srgbClr val="1F497D"/>
              </a:solidFill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22A70DE3-2F75-431A-9D09-64CA1AB2227F}" type="slidenum">
              <a:rPr lang="en-US" b="1" smtClean="0">
                <a:solidFill>
                  <a:srgbClr val="9BBB59">
                    <a:lumMod val="75000"/>
                  </a:srgbClr>
                </a:solidFill>
              </a:rPr>
              <a:pPr>
                <a:defRPr/>
              </a:pPr>
              <a:t>15</a:t>
            </a:fld>
            <a:endParaRPr lang="en-US" b="1" dirty="0">
              <a:solidFill>
                <a:srgbClr val="9BBB59">
                  <a:lumMod val="75000"/>
                </a:srgbClr>
              </a:solidFill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301625" y="2006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18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Proposed Streamline Workflow – </a:t>
            </a:r>
            <a:r>
              <a:rPr lang="en-US" dirty="0" smtClean="0"/>
              <a:t>Search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1303DC8-D049-4606-B080-DDC65A2B61F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12935"/>
              </p:ext>
            </p:extLst>
          </p:nvPr>
        </p:nvGraphicFramePr>
        <p:xfrm>
          <a:off x="609600" y="2209800"/>
          <a:ext cx="7997824" cy="41917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8757"/>
                <a:gridCol w="1720019"/>
                <a:gridCol w="2058393"/>
                <a:gridCol w="1741717"/>
                <a:gridCol w="1688938"/>
              </a:tblGrid>
              <a:tr h="2409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Current AMS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New AMS (Proposed)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734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Account Status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Actions Displayed on Search Result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Action Displayed on Manage/View/Affiliate/Un-affiliate Account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Actions Displayed on Search Result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Action Displayed on Manage Account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</a:tr>
              <a:tr h="7978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Active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View Funding Information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Un-affiliate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Edit (Manage Account)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View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Add Roles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Un-affiliate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Edit Email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Reset Password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View Funding Information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View Profile Information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View/Manage Account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Add Roles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Edit Email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Un-affiliate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Reset Password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</a:tr>
              <a:tr h="6383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Active (Outside my Org.)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View Funding Information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Create Affiliation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Create Affiliation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Edit Email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View Funding Information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View Profile Information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View/Manage Account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Create Affiliation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Edit Email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</a:tr>
              <a:tr h="6383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Pending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View Funding Information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Resend Email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N/A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View Funding Information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View Profile Information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Resend Email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N/A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</a:tr>
              <a:tr h="6383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Not Affiliate (Profile Only)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View Funding Information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Create Account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N/A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View Funding Information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View Profile Information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Create Account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N/A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84" marR="67584" marT="0" marB="0" anchor="b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09600" y="1563469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F497D"/>
              </a:buClr>
            </a:pPr>
            <a:r>
              <a:rPr lang="en-US" dirty="0" smtClean="0">
                <a:solidFill>
                  <a:srgbClr val="1F497D"/>
                </a:solidFill>
              </a:rPr>
              <a:t>3. Consolidated </a:t>
            </a:r>
            <a:r>
              <a:rPr lang="en-US" dirty="0">
                <a:solidFill>
                  <a:srgbClr val="1F497D"/>
                </a:solidFill>
              </a:rPr>
              <a:t>Actions on Search Result Page depending on the user’s privileges and account status</a:t>
            </a:r>
          </a:p>
        </p:txBody>
      </p:sp>
    </p:spTree>
    <p:extLst>
      <p:ext uri="{BB962C8B-B14F-4D97-AF65-F5344CB8AC3E}">
        <p14:creationId xmlns:p14="http://schemas.microsoft.com/office/powerpoint/2010/main" val="26696874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828"/>
          </a:xfrm>
        </p:spPr>
        <p:txBody>
          <a:bodyPr anchor="ctr" anchorCtr="0">
            <a:normAutofit/>
          </a:bodyPr>
          <a:lstStyle/>
          <a:p>
            <a:r>
              <a:rPr lang="en-US" dirty="0"/>
              <a:t>Proposed </a:t>
            </a:r>
            <a:r>
              <a:rPr lang="en-US" dirty="0" smtClean="0"/>
              <a:t>Streamline Workflow </a:t>
            </a:r>
            <a:r>
              <a:rPr lang="en-US" dirty="0"/>
              <a:t>–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endParaRPr lang="en-US" sz="1400" kern="0" dirty="0" smtClean="0">
              <a:solidFill>
                <a:srgbClr val="1F497D"/>
              </a:solidFill>
              <a:cs typeface="Arial"/>
            </a:endParaRPr>
          </a:p>
          <a:p>
            <a:pPr lvl="0"/>
            <a:endParaRPr lang="en-US" sz="1600" kern="0" dirty="0" smtClean="0">
              <a:solidFill>
                <a:srgbClr val="1F497D"/>
              </a:solidFill>
              <a:cs typeface="Arial"/>
            </a:endParaRPr>
          </a:p>
          <a:p>
            <a:pPr lvl="0"/>
            <a:endParaRPr lang="en-US" sz="1600" kern="0" dirty="0">
              <a:solidFill>
                <a:srgbClr val="1F497D"/>
              </a:solidFill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22A70DE3-2F75-431A-9D09-64CA1AB2227F}" type="slidenum">
              <a:rPr lang="en-US" b="1" smtClean="0">
                <a:solidFill>
                  <a:srgbClr val="9BBB59">
                    <a:lumMod val="75000"/>
                  </a:srgbClr>
                </a:solidFill>
              </a:rPr>
              <a:pPr>
                <a:defRPr/>
              </a:pPr>
              <a:t>17</a:t>
            </a:fld>
            <a:endParaRPr lang="en-US" b="1" dirty="0">
              <a:solidFill>
                <a:srgbClr val="9BBB59">
                  <a:lumMod val="75000"/>
                </a:srgb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9200" y="2819400"/>
            <a:ext cx="6400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	</a:t>
            </a:r>
            <a:r>
              <a:rPr lang="en-US" sz="4000" dirty="0" smtClean="0">
                <a:solidFill>
                  <a:schemeClr val="tx2"/>
                </a:solidFill>
                <a:latin typeface="+mn-lt"/>
              </a:rPr>
              <a:t>Run Report</a:t>
            </a:r>
            <a:endParaRPr lang="en-US" sz="4000" dirty="0">
              <a:solidFill>
                <a:schemeClr val="tx2"/>
              </a:solidFill>
              <a:latin typeface="+mn-lt"/>
            </a:endParaRPr>
          </a:p>
          <a:p>
            <a:r>
              <a:rPr lang="en-US" dirty="0">
                <a:solidFill>
                  <a:schemeClr val="tx2"/>
                </a:solidFill>
                <a:latin typeface="+mn-lt"/>
              </a:rPr>
              <a:t>		</a:t>
            </a:r>
            <a:endParaRPr lang="en-US" sz="20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929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828"/>
          </a:xfrm>
        </p:spPr>
        <p:txBody>
          <a:bodyPr>
            <a:normAutofit fontScale="90000"/>
          </a:bodyPr>
          <a:lstStyle/>
          <a:p>
            <a:r>
              <a:rPr lang="en-US" dirty="0"/>
              <a:t>Proposed Streamline Workflow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– Report </a:t>
            </a:r>
            <a:r>
              <a:rPr lang="en-US" dirty="0"/>
              <a:t>Proposed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1753" y="1524000"/>
            <a:ext cx="8503920" cy="4422645"/>
          </a:xfrm>
        </p:spPr>
        <p:txBody>
          <a:bodyPr/>
          <a:lstStyle/>
          <a:p>
            <a:pPr marL="0" lvl="1" indent="0" eaLnBrk="1" hangingPunct="1">
              <a:buClr>
                <a:srgbClr val="1F497D"/>
              </a:buClr>
              <a:buSzTx/>
              <a:buNone/>
              <a:defRPr/>
            </a:pPr>
            <a:r>
              <a:rPr lang="en-US" sz="2800" kern="0" dirty="0" smtClean="0">
                <a:solidFill>
                  <a:srgbClr val="1F497D"/>
                </a:solidFill>
                <a:cs typeface="Arial"/>
              </a:rPr>
              <a:t>System provides the Report feature:</a:t>
            </a:r>
          </a:p>
          <a:p>
            <a:pPr marL="0" lvl="1" indent="0" eaLnBrk="1" hangingPunct="1">
              <a:buClr>
                <a:srgbClr val="1F497D"/>
              </a:buClr>
              <a:buSzTx/>
              <a:buNone/>
              <a:defRPr/>
            </a:pPr>
            <a:endParaRPr lang="en-US" sz="2400" kern="0" dirty="0" smtClean="0">
              <a:solidFill>
                <a:srgbClr val="1F497D"/>
              </a:solidFill>
              <a:cs typeface="Arial"/>
            </a:endParaRPr>
          </a:p>
          <a:p>
            <a:pPr marL="342900" lvl="1" indent="-342900" eaLnBrk="1" hangingPunct="1">
              <a:buClr>
                <a:srgbClr val="1F497D"/>
              </a:buClr>
              <a:buSzTx/>
              <a:buAutoNum type="arabicPeriod"/>
              <a:defRPr/>
            </a:pPr>
            <a:r>
              <a:rPr lang="en-US" sz="2400" kern="0" dirty="0" smtClean="0">
                <a:solidFill>
                  <a:srgbClr val="1F497D"/>
                </a:solidFill>
                <a:cs typeface="Arial"/>
              </a:rPr>
              <a:t>List of account with Profile Incompletion</a:t>
            </a:r>
          </a:p>
          <a:p>
            <a:pPr marL="342900" lvl="1" indent="-342900" eaLnBrk="1" hangingPunct="1">
              <a:buClr>
                <a:srgbClr val="1F497D"/>
              </a:buClr>
              <a:buSzTx/>
              <a:buAutoNum type="arabicPeriod"/>
              <a:defRPr/>
            </a:pPr>
            <a:r>
              <a:rPr lang="en-US" sz="2400" kern="0" dirty="0" smtClean="0">
                <a:solidFill>
                  <a:srgbClr val="1F497D"/>
                </a:solidFill>
                <a:cs typeface="Arial"/>
              </a:rPr>
              <a:t>List of account with Role Selection</a:t>
            </a:r>
          </a:p>
          <a:p>
            <a:pPr marL="0" lvl="1" indent="0" eaLnBrk="1" hangingPunct="1">
              <a:buClr>
                <a:srgbClr val="1F497D"/>
              </a:buClr>
              <a:buSzTx/>
              <a:buNone/>
              <a:defRPr/>
            </a:pPr>
            <a:endParaRPr lang="en-US" sz="2400" kern="0" dirty="0">
              <a:solidFill>
                <a:srgbClr val="1F497D"/>
              </a:solidFill>
              <a:cs typeface="Arial"/>
            </a:endParaRPr>
          </a:p>
          <a:p>
            <a:pPr marL="0" lvl="1" indent="0" eaLnBrk="1" hangingPunct="1">
              <a:buClr>
                <a:srgbClr val="1F497D"/>
              </a:buClr>
              <a:buSzTx/>
              <a:buNone/>
              <a:defRPr/>
            </a:pPr>
            <a:r>
              <a:rPr lang="en-US" sz="2400" i="1" kern="0" dirty="0" smtClean="0">
                <a:solidFill>
                  <a:srgbClr val="FF0000"/>
                </a:solidFill>
                <a:cs typeface="Arial"/>
              </a:rPr>
              <a:t>Question</a:t>
            </a:r>
            <a:r>
              <a:rPr lang="en-US" sz="2400" kern="0" dirty="0" smtClean="0">
                <a:solidFill>
                  <a:srgbClr val="1F497D"/>
                </a:solidFill>
                <a:cs typeface="Arial"/>
              </a:rPr>
              <a:t>: Currently user searches account with particular roles in the Search Screen.  Can this function be replaced as a Report if no further action is taken on the returned accounts?  </a:t>
            </a:r>
          </a:p>
          <a:p>
            <a:pPr marL="0" lvl="1" indent="0" eaLnBrk="1" hangingPunct="1">
              <a:buClr>
                <a:srgbClr val="1F497D"/>
              </a:buClr>
              <a:buSzTx/>
              <a:buNone/>
              <a:defRPr/>
            </a:pPr>
            <a:endParaRPr lang="en-US" sz="1800" kern="0" dirty="0">
              <a:solidFill>
                <a:srgbClr val="1F497D"/>
              </a:solidFill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1303DC8-D049-4606-B080-DDC65A2B61F5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22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1303DC8-D049-4606-B080-DDC65A2B61F5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390775"/>
            <a:ext cx="7710816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685800" y="3581400"/>
            <a:ext cx="1219200" cy="995363"/>
          </a:xfrm>
          <a:prstGeom prst="rect">
            <a:avLst/>
          </a:prstGeom>
          <a:noFill/>
          <a:ln w="28575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04800" y="1600200"/>
            <a:ext cx="7924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kern="0" dirty="0" smtClean="0">
                <a:solidFill>
                  <a:srgbClr val="1F497D"/>
                </a:solidFill>
                <a:cs typeface="Arial"/>
              </a:rPr>
              <a:t>Current Search screen in AMS</a:t>
            </a:r>
            <a:endParaRPr lang="en-US" sz="28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4800" y="228600"/>
            <a:ext cx="8534400" cy="758828"/>
          </a:xfrm>
          <a:prstGeom prst="rect">
            <a:avLst/>
          </a:prstGeom>
        </p:spPr>
        <p:txBody>
          <a:bodyPr vert="horz" lIns="91422" tIns="45711" rIns="91422" bIns="45711" anchor="b">
            <a:normAutofit fontScale="825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itchFamily="18" charset="0"/>
              </a:defRPr>
            </a:lvl5pPr>
            <a:lvl6pPr marL="457113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itchFamily="18" charset="0"/>
              </a:defRPr>
            </a:lvl6pPr>
            <a:lvl7pPr marL="914226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itchFamily="18" charset="0"/>
              </a:defRPr>
            </a:lvl7pPr>
            <a:lvl8pPr marL="1371341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itchFamily="18" charset="0"/>
              </a:defRPr>
            </a:lvl8pPr>
            <a:lvl9pPr marL="1828453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itchFamily="18" charset="0"/>
              </a:defRPr>
            </a:lvl9pPr>
          </a:lstStyle>
          <a:p>
            <a:r>
              <a:rPr lang="en-US" dirty="0" smtClean="0"/>
              <a:t>Proposed Streamline Workflow </a:t>
            </a:r>
            <a:br>
              <a:rPr lang="en-US" dirty="0" smtClean="0"/>
            </a:br>
            <a:r>
              <a:rPr lang="en-US" dirty="0" smtClean="0"/>
              <a:t>– Current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69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2743200" cy="5791200"/>
          </a:xfrm>
        </p:spPr>
        <p:txBody>
          <a:bodyPr anchor="ctr" anchorCtr="0">
            <a:noAutofit/>
          </a:bodyPr>
          <a:lstStyle/>
          <a:p>
            <a:pPr algn="ctr"/>
            <a:r>
              <a:rPr lang="en-US" sz="3100" dirty="0"/>
              <a:t>Agenda</a:t>
            </a:r>
            <a:br>
              <a:rPr lang="en-US" sz="3100" dirty="0"/>
            </a:br>
            <a:endParaRPr lang="en-US" sz="31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3124200" y="533400"/>
            <a:ext cx="5638800" cy="5410200"/>
          </a:xfrm>
        </p:spPr>
        <p:txBody>
          <a:bodyPr/>
          <a:lstStyle/>
          <a:p>
            <a:pPr>
              <a:buClr>
                <a:srgbClr val="1F497D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1F497D"/>
                </a:solidFill>
              </a:rPr>
              <a:t>Account Management System (AMS) </a:t>
            </a:r>
            <a:r>
              <a:rPr lang="en-US" sz="2400" dirty="0" smtClean="0">
                <a:solidFill>
                  <a:srgbClr val="1F497D"/>
                </a:solidFill>
              </a:rPr>
              <a:t>Redesign</a:t>
            </a:r>
            <a:endParaRPr lang="en-US" sz="2400" dirty="0" smtClean="0">
              <a:solidFill>
                <a:srgbClr val="1F497D"/>
              </a:solidFill>
            </a:endParaRPr>
          </a:p>
          <a:p>
            <a:pPr>
              <a:buClr>
                <a:srgbClr val="1F497D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1F497D"/>
                </a:solidFill>
              </a:rPr>
              <a:t>What will change?</a:t>
            </a:r>
          </a:p>
          <a:p>
            <a:pPr lvl="1">
              <a:buClr>
                <a:srgbClr val="1F497D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F497D"/>
                </a:solidFill>
              </a:rPr>
              <a:t>New Look and Feel – eRA UI Elements</a:t>
            </a:r>
          </a:p>
          <a:p>
            <a:pPr lvl="1">
              <a:buClr>
                <a:srgbClr val="1F497D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F497D"/>
                </a:solidFill>
              </a:rPr>
              <a:t>Proposed Streamline Workflows</a:t>
            </a:r>
          </a:p>
          <a:p>
            <a:pPr>
              <a:buClr>
                <a:srgbClr val="1F497D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1F497D"/>
                </a:solidFill>
              </a:rPr>
              <a:t>Questions</a:t>
            </a:r>
            <a:endParaRPr lang="en-US" sz="2400" dirty="0">
              <a:solidFill>
                <a:srgbClr val="1F497D"/>
              </a:solidFill>
            </a:endParaRPr>
          </a:p>
          <a:p>
            <a:endParaRPr lang="en-US" sz="2300" dirty="0">
              <a:solidFill>
                <a:srgbClr val="1F497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0057A446-9BC9-43AE-8342-D14CD2C5672F}" type="slidenum">
              <a:rPr lang="en-US" b="1" smtClean="0">
                <a:solidFill>
                  <a:schemeClr val="accent3">
                    <a:lumMod val="75000"/>
                  </a:schemeClr>
                </a:solidFill>
              </a:rPr>
              <a:pPr>
                <a:defRPr/>
              </a:pPr>
              <a:t>2</a:t>
            </a:fld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304800"/>
            <a:ext cx="8534400" cy="758828"/>
          </a:xfrm>
        </p:spPr>
        <p:txBody>
          <a:bodyPr>
            <a:normAutofit fontScale="90000"/>
          </a:bodyPr>
          <a:lstStyle/>
          <a:p>
            <a:r>
              <a:rPr lang="en-US" dirty="0"/>
              <a:t>Proposed Streamline Workflow </a:t>
            </a:r>
            <a:br>
              <a:rPr lang="en-US" dirty="0"/>
            </a:br>
            <a:r>
              <a:rPr lang="en-US" dirty="0" smtClean="0"/>
              <a:t>–Run Report </a:t>
            </a:r>
            <a:r>
              <a:rPr lang="en-US" dirty="0"/>
              <a:t>Proposed Flow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1303DC8-D049-4606-B080-DDC65A2B61F5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62" y="1752600"/>
            <a:ext cx="8444538" cy="367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147262" y="2458048"/>
            <a:ext cx="762000" cy="304800"/>
          </a:xfrm>
          <a:prstGeom prst="rect">
            <a:avLst/>
          </a:prstGeom>
          <a:noFill/>
          <a:ln w="28575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18462" y="3753448"/>
            <a:ext cx="3581400" cy="762000"/>
          </a:xfrm>
          <a:prstGeom prst="rect">
            <a:avLst/>
          </a:prstGeom>
          <a:noFill/>
          <a:ln w="28575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6886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Proposed Streamline Workflow </a:t>
            </a:r>
            <a:br>
              <a:rPr lang="en-US" dirty="0"/>
            </a:br>
            <a:r>
              <a:rPr lang="en-US" dirty="0"/>
              <a:t>–Run Report Proposed </a:t>
            </a:r>
            <a:r>
              <a:rPr lang="en-US" dirty="0" smtClean="0"/>
              <a:t>Flow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1303DC8-D049-4606-B080-DDC65A2B61F5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14375" y="1514475"/>
            <a:ext cx="7696200" cy="4724400"/>
            <a:chOff x="-1571626" y="133350"/>
            <a:chExt cx="12163426" cy="8153400"/>
          </a:xfrm>
        </p:grpSpPr>
        <p:pic>
          <p:nvPicPr>
            <p:cNvPr id="614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571626" y="133350"/>
              <a:ext cx="12163426" cy="2914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4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447800" y="3048000"/>
              <a:ext cx="12039600" cy="5238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Rectangle 6"/>
          <p:cNvSpPr/>
          <p:nvPr/>
        </p:nvSpPr>
        <p:spPr>
          <a:xfrm>
            <a:off x="7239000" y="3212863"/>
            <a:ext cx="1219200" cy="216137"/>
          </a:xfrm>
          <a:prstGeom prst="rect">
            <a:avLst/>
          </a:prstGeom>
          <a:noFill/>
          <a:ln w="28575" cmpd="sng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86000" y="2133600"/>
            <a:ext cx="1219200" cy="216137"/>
          </a:xfrm>
          <a:prstGeom prst="rect">
            <a:avLst/>
          </a:prstGeom>
          <a:noFill/>
          <a:ln w="28575" cmpd="sng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6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70DE3-2F75-431A-9D09-64CA1AB2227F}" type="slidenum">
              <a:rPr lang="en-US" b="1" smtClean="0">
                <a:solidFill>
                  <a:srgbClr val="9BBB59">
                    <a:lumMod val="75000"/>
                  </a:srgbClr>
                </a:solidFill>
              </a:rPr>
              <a:pPr>
                <a:defRPr/>
              </a:pPr>
              <a:t>22</a:t>
            </a:fld>
            <a:endParaRPr lang="en-US" b="1" dirty="0">
              <a:solidFill>
                <a:srgbClr val="9BBB59">
                  <a:lumMod val="75000"/>
                </a:srgb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1514" y="4038600"/>
            <a:ext cx="8839200" cy="569368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en-US" sz="3100" b="1" dirty="0">
                <a:solidFill>
                  <a:srgbClr val="1F497D"/>
                </a:solidFill>
                <a:latin typeface="+mj-lt"/>
              </a:rPr>
              <a:t>Questions??</a:t>
            </a:r>
          </a:p>
        </p:txBody>
      </p:sp>
    </p:spTree>
    <p:extLst>
      <p:ext uri="{BB962C8B-B14F-4D97-AF65-F5344CB8AC3E}">
        <p14:creationId xmlns:p14="http://schemas.microsoft.com/office/powerpoint/2010/main" val="240636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AMS Consolidation </a:t>
            </a:r>
            <a:r>
              <a:rPr lang="en-US" dirty="0" smtClean="0"/>
              <a:t>Redesign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1753" y="1828800"/>
            <a:ext cx="8503920" cy="4572000"/>
          </a:xfrm>
        </p:spPr>
        <p:txBody>
          <a:bodyPr/>
          <a:lstStyle/>
          <a:p>
            <a:pPr marL="0" indent="0" eaLnBrk="1" hangingPunct="1">
              <a:buClr>
                <a:srgbClr val="1F497D"/>
              </a:buClr>
              <a:buSzTx/>
              <a:buNone/>
              <a:defRPr/>
            </a:pPr>
            <a:r>
              <a:rPr lang="en-US" sz="2800" kern="0" dirty="0" smtClean="0">
                <a:solidFill>
                  <a:srgbClr val="1F497D"/>
                </a:solidFill>
                <a:cs typeface="Arial"/>
              </a:rPr>
              <a:t>Extend the current AMS functions to support NIH and other agency accounts that are currently handled in the other system.  </a:t>
            </a:r>
            <a:endParaRPr lang="en-US" sz="2800" kern="0" dirty="0" smtClean="0">
              <a:solidFill>
                <a:srgbClr val="1F497D"/>
              </a:solidFill>
              <a:cs typeface="Arial"/>
            </a:endParaRPr>
          </a:p>
          <a:p>
            <a:pPr marL="0" indent="0" eaLnBrk="1" hangingPunct="1">
              <a:buClr>
                <a:srgbClr val="1F497D"/>
              </a:buClr>
              <a:buSzTx/>
              <a:buNone/>
              <a:defRPr/>
            </a:pPr>
            <a:r>
              <a:rPr lang="en-US" sz="2800" kern="0" dirty="0" smtClean="0">
                <a:solidFill>
                  <a:srgbClr val="1F497D"/>
                </a:solidFill>
                <a:cs typeface="Arial"/>
              </a:rPr>
              <a:t>Enhance current AMS to be a tool with </a:t>
            </a:r>
            <a:r>
              <a:rPr lang="en-US" sz="2800" kern="0" smtClean="0">
                <a:solidFill>
                  <a:srgbClr val="1F497D"/>
                </a:solidFill>
                <a:cs typeface="Arial"/>
              </a:rPr>
              <a:t>better usability.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1303DC8-D049-4606-B080-DDC65A2B61F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554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dirty="0" smtClean="0"/>
              <a:t>What will Change?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04800" y="1676400"/>
            <a:ext cx="8503920" cy="4724400"/>
          </a:xfrm>
        </p:spPr>
        <p:txBody>
          <a:bodyPr/>
          <a:lstStyle/>
          <a:p>
            <a:pPr eaLnBrk="1" hangingPunct="1">
              <a:buClr>
                <a:srgbClr val="1F497D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sz="2800" kern="0" dirty="0" smtClean="0">
                <a:solidFill>
                  <a:srgbClr val="1F497D"/>
                </a:solidFill>
                <a:cs typeface="Arial"/>
              </a:rPr>
              <a:t>New Look and Feel </a:t>
            </a:r>
          </a:p>
          <a:p>
            <a:pPr marL="274586" lvl="1" indent="0" eaLnBrk="1" hangingPunct="1">
              <a:buClr>
                <a:srgbClr val="1F497D"/>
              </a:buClr>
              <a:buSzTx/>
              <a:buNone/>
              <a:defRPr/>
            </a:pPr>
            <a:r>
              <a:rPr lang="en-US" sz="2200" kern="0" dirty="0" smtClean="0">
                <a:solidFill>
                  <a:srgbClr val="1F497D"/>
                </a:solidFill>
                <a:cs typeface="Arial"/>
              </a:rPr>
              <a:t>- eRA User Interface Standard</a:t>
            </a:r>
            <a:endParaRPr lang="en-US" sz="2200" dirty="0"/>
          </a:p>
          <a:p>
            <a:pPr marL="274586" lvl="1" indent="0">
              <a:buClr>
                <a:srgbClr val="1F497D"/>
              </a:buClr>
              <a:buSzPct val="100000"/>
              <a:buNone/>
            </a:pPr>
            <a:endParaRPr lang="en-US" sz="2000" dirty="0">
              <a:solidFill>
                <a:srgbClr val="1F497D"/>
              </a:solidFill>
            </a:endParaRPr>
          </a:p>
          <a:p>
            <a:pPr lvl="1" eaLnBrk="1" hangingPunct="1">
              <a:buClr>
                <a:srgbClr val="1F497D"/>
              </a:buClr>
              <a:buSzTx/>
              <a:buFont typeface="Arial" panose="020B0604020202020204" pitchFamily="34" charset="0"/>
              <a:buChar char="•"/>
              <a:defRPr/>
            </a:pPr>
            <a:endParaRPr lang="en-US" sz="2000" kern="0" dirty="0" smtClean="0">
              <a:solidFill>
                <a:srgbClr val="1F497D"/>
              </a:solidFill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22A70DE3-2F75-431A-9D09-64CA1AB2227F}" type="slidenum">
              <a:rPr lang="en-US" b="1" smtClean="0">
                <a:solidFill>
                  <a:srgbClr val="9BBB59">
                    <a:lumMod val="75000"/>
                  </a:srgbClr>
                </a:solidFill>
              </a:rPr>
              <a:pPr>
                <a:defRPr/>
              </a:pPr>
              <a:t>4</a:t>
            </a:fld>
            <a:endParaRPr lang="en-US" b="1" dirty="0">
              <a:solidFill>
                <a:srgbClr val="9BBB59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70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dirty="0" smtClean="0"/>
              <a:t>What will Change (cont’d)?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04800" y="1676400"/>
            <a:ext cx="8503920" cy="4724400"/>
          </a:xfrm>
        </p:spPr>
        <p:txBody>
          <a:bodyPr/>
          <a:lstStyle/>
          <a:p>
            <a:pPr eaLnBrk="1" hangingPunct="1">
              <a:buClr>
                <a:srgbClr val="1F497D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sz="2800" kern="0" dirty="0" smtClean="0">
                <a:solidFill>
                  <a:srgbClr val="1F497D"/>
                </a:solidFill>
                <a:cs typeface="Arial"/>
              </a:rPr>
              <a:t>Proposed Streamline Workflows</a:t>
            </a:r>
          </a:p>
          <a:p>
            <a:pPr marL="274586" lvl="1" indent="0" eaLnBrk="1" hangingPunct="1">
              <a:buClr>
                <a:srgbClr val="1F497D"/>
              </a:buClr>
              <a:buSzTx/>
              <a:buNone/>
              <a:defRPr/>
            </a:pPr>
            <a:r>
              <a:rPr lang="en-US" sz="2000" kern="0" dirty="0" smtClean="0">
                <a:solidFill>
                  <a:srgbClr val="1F497D"/>
                </a:solidFill>
                <a:cs typeface="Arial"/>
              </a:rPr>
              <a:t>- Create Account without Search</a:t>
            </a:r>
          </a:p>
          <a:p>
            <a:pPr marL="274586" lvl="1" indent="0" eaLnBrk="1" hangingPunct="1">
              <a:buClr>
                <a:srgbClr val="1F497D"/>
              </a:buClr>
              <a:buSzTx/>
              <a:buNone/>
              <a:defRPr/>
            </a:pPr>
            <a:r>
              <a:rPr lang="en-US" sz="2000" dirty="0" smtClean="0">
                <a:solidFill>
                  <a:srgbClr val="1F497D"/>
                </a:solidFill>
              </a:rPr>
              <a:t>- Improved </a:t>
            </a:r>
            <a:r>
              <a:rPr lang="en-US" sz="2000" dirty="0">
                <a:solidFill>
                  <a:srgbClr val="1F497D"/>
                </a:solidFill>
              </a:rPr>
              <a:t>Role Assignment Function</a:t>
            </a:r>
          </a:p>
          <a:p>
            <a:pPr marL="274586" lvl="1" indent="0">
              <a:buClr>
                <a:srgbClr val="1F497D"/>
              </a:buClr>
              <a:buSzPct val="100000"/>
              <a:buNone/>
            </a:pPr>
            <a:r>
              <a:rPr lang="en-US" sz="2000" dirty="0" smtClean="0">
                <a:solidFill>
                  <a:srgbClr val="1F497D"/>
                </a:solidFill>
              </a:rPr>
              <a:t>- Consolidated </a:t>
            </a:r>
            <a:r>
              <a:rPr lang="en-US" sz="2000" dirty="0">
                <a:solidFill>
                  <a:srgbClr val="1F497D"/>
                </a:solidFill>
              </a:rPr>
              <a:t>Actions on Search </a:t>
            </a:r>
            <a:r>
              <a:rPr lang="en-US" sz="2000" dirty="0" smtClean="0">
                <a:solidFill>
                  <a:srgbClr val="1F497D"/>
                </a:solidFill>
              </a:rPr>
              <a:t>Result screen</a:t>
            </a:r>
          </a:p>
          <a:p>
            <a:pPr marL="274586" lvl="1" indent="0">
              <a:buClr>
                <a:srgbClr val="1F497D"/>
              </a:buClr>
              <a:buSzPct val="100000"/>
              <a:buNone/>
            </a:pPr>
            <a:r>
              <a:rPr lang="en-US" sz="2000" kern="0" dirty="0" smtClean="0">
                <a:solidFill>
                  <a:srgbClr val="1F497D"/>
                </a:solidFill>
                <a:cs typeface="Arial"/>
              </a:rPr>
              <a:t>- Provide </a:t>
            </a:r>
            <a:r>
              <a:rPr lang="en-US" sz="2000" kern="0" dirty="0">
                <a:solidFill>
                  <a:srgbClr val="1F497D"/>
                </a:solidFill>
                <a:cs typeface="Arial"/>
              </a:rPr>
              <a:t>Report function</a:t>
            </a:r>
          </a:p>
          <a:p>
            <a:pPr marL="274586" lvl="1" indent="0">
              <a:buClr>
                <a:srgbClr val="1F497D"/>
              </a:buClr>
              <a:buSzPct val="100000"/>
              <a:buNone/>
            </a:pPr>
            <a:endParaRPr lang="en-US" sz="2000" dirty="0">
              <a:solidFill>
                <a:srgbClr val="1F497D"/>
              </a:solidFill>
            </a:endParaRPr>
          </a:p>
          <a:p>
            <a:pPr lvl="1" eaLnBrk="1" hangingPunct="1">
              <a:buClr>
                <a:srgbClr val="1F497D"/>
              </a:buClr>
              <a:buSzTx/>
              <a:buFont typeface="Arial" panose="020B0604020202020204" pitchFamily="34" charset="0"/>
              <a:buChar char="•"/>
              <a:defRPr/>
            </a:pPr>
            <a:endParaRPr lang="en-US" sz="2000" kern="0" dirty="0" smtClean="0">
              <a:solidFill>
                <a:srgbClr val="1F497D"/>
              </a:solidFill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22A70DE3-2F75-431A-9D09-64CA1AB2227F}" type="slidenum">
              <a:rPr lang="en-US" b="1" smtClean="0">
                <a:solidFill>
                  <a:srgbClr val="9BBB59">
                    <a:lumMod val="75000"/>
                  </a:srgbClr>
                </a:solidFill>
              </a:rPr>
              <a:pPr>
                <a:defRPr/>
              </a:pPr>
              <a:t>5</a:t>
            </a:fld>
            <a:endParaRPr lang="en-US" b="1" dirty="0">
              <a:solidFill>
                <a:srgbClr val="9BBB59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5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Streamline Workflow – Create Account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1303DC8-D049-4606-B080-DDC65A2B61F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66800" y="2819400"/>
            <a:ext cx="6400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	</a:t>
            </a:r>
            <a:r>
              <a:rPr lang="en-US" sz="4000" dirty="0" smtClean="0">
                <a:solidFill>
                  <a:schemeClr val="tx2"/>
                </a:solidFill>
                <a:latin typeface="+mn-lt"/>
              </a:rPr>
              <a:t>Create Account </a:t>
            </a:r>
            <a:endParaRPr lang="en-US" sz="4000" dirty="0">
              <a:solidFill>
                <a:schemeClr val="tx2"/>
              </a:solidFill>
              <a:latin typeface="+mn-lt"/>
            </a:endParaRPr>
          </a:p>
          <a:p>
            <a:r>
              <a:rPr lang="en-US" dirty="0">
                <a:solidFill>
                  <a:schemeClr val="tx2"/>
                </a:solidFill>
                <a:latin typeface="+mn-lt"/>
              </a:rPr>
              <a:t>		</a:t>
            </a:r>
            <a:endParaRPr lang="en-US" sz="20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058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384172"/>
            <a:ext cx="8534400" cy="758828"/>
          </a:xfrm>
        </p:spPr>
        <p:txBody>
          <a:bodyPr>
            <a:normAutofit fontScale="90000"/>
          </a:bodyPr>
          <a:lstStyle/>
          <a:p>
            <a:r>
              <a:rPr lang="en-US" dirty="0"/>
              <a:t>Proposed Streamline Workflow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– Current Create </a:t>
            </a:r>
            <a:r>
              <a:rPr lang="en-US" dirty="0"/>
              <a:t>Account </a:t>
            </a:r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1753" y="1752599"/>
            <a:ext cx="8503920" cy="4346445"/>
          </a:xfrm>
        </p:spPr>
        <p:txBody>
          <a:bodyPr/>
          <a:lstStyle/>
          <a:p>
            <a:pPr marL="731786" lvl="2" indent="-457200" eaLnBrk="1" hangingPunct="1">
              <a:buClr>
                <a:srgbClr val="1F497D"/>
              </a:buClr>
              <a:buSzTx/>
              <a:buAutoNum type="arabicPeriod"/>
              <a:defRPr/>
            </a:pPr>
            <a:r>
              <a:rPr lang="en-US" sz="2400" kern="0" dirty="0" smtClean="0">
                <a:solidFill>
                  <a:srgbClr val="1F497D"/>
                </a:solidFill>
                <a:cs typeface="Arial"/>
              </a:rPr>
              <a:t>User needs to perform search prior to creating account to prevent duplicate account creation</a:t>
            </a:r>
          </a:p>
          <a:p>
            <a:pPr marL="731786" lvl="2" indent="-457200" eaLnBrk="1" hangingPunct="1">
              <a:buClr>
                <a:srgbClr val="1F497D"/>
              </a:buClr>
              <a:buSzTx/>
              <a:buAutoNum type="arabicPeriod"/>
              <a:defRPr/>
            </a:pPr>
            <a:r>
              <a:rPr lang="en-US" sz="2400" kern="0" dirty="0" smtClean="0">
                <a:solidFill>
                  <a:srgbClr val="1F497D"/>
                </a:solidFill>
                <a:cs typeface="Arial"/>
              </a:rPr>
              <a:t>System brings user back to Search Result page for further action once the account creation is completed</a:t>
            </a:r>
            <a:endParaRPr lang="en-US" sz="2400" kern="0" dirty="0">
              <a:solidFill>
                <a:srgbClr val="1F497D"/>
              </a:solidFill>
              <a:cs typeface="Arial"/>
            </a:endParaRPr>
          </a:p>
          <a:p>
            <a:pPr eaLnBrk="1" hangingPunct="1">
              <a:buClr>
                <a:srgbClr val="1F497D"/>
              </a:buClr>
              <a:buSzTx/>
              <a:buFont typeface="Arial" panose="020B0604020202020204" pitchFamily="34" charset="0"/>
              <a:buChar char="•"/>
              <a:defRPr/>
            </a:pPr>
            <a:endParaRPr lang="en-US" sz="2800" kern="0" dirty="0">
              <a:solidFill>
                <a:srgbClr val="1F497D"/>
              </a:solidFill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1303DC8-D049-4606-B080-DDC65A2B61F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3571875"/>
            <a:ext cx="61722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496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>
            <a:normAutofit fontScale="90000"/>
          </a:bodyPr>
          <a:lstStyle/>
          <a:p>
            <a:r>
              <a:rPr lang="en-US" dirty="0"/>
              <a:t>Proposed Streamline Workflow </a:t>
            </a:r>
            <a:br>
              <a:rPr lang="en-US" dirty="0"/>
            </a:br>
            <a:r>
              <a:rPr lang="en-US" dirty="0"/>
              <a:t>– </a:t>
            </a:r>
            <a:r>
              <a:rPr lang="en-US" dirty="0" smtClean="0"/>
              <a:t>Proposed Create </a:t>
            </a:r>
            <a:r>
              <a:rPr lang="en-US" dirty="0"/>
              <a:t>Account </a:t>
            </a:r>
            <a:r>
              <a:rPr lang="en-US" dirty="0" smtClean="0"/>
              <a:t>Flow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04800" y="1371600"/>
            <a:ext cx="8503920" cy="4724400"/>
          </a:xfrm>
        </p:spPr>
        <p:txBody>
          <a:bodyPr/>
          <a:lstStyle/>
          <a:p>
            <a:pPr marL="457200" lvl="1" indent="-457200" eaLnBrk="1" hangingPunct="1">
              <a:buClr>
                <a:srgbClr val="1F497D"/>
              </a:buClr>
              <a:buSzTx/>
              <a:buAutoNum type="arabicPeriod"/>
              <a:defRPr/>
            </a:pPr>
            <a:r>
              <a:rPr lang="en-US" sz="1800" kern="0" dirty="0" smtClean="0">
                <a:solidFill>
                  <a:srgbClr val="1F497D"/>
                </a:solidFill>
                <a:cs typeface="Arial"/>
              </a:rPr>
              <a:t>Search Screen will remain to be the landing screen when entering AMS</a:t>
            </a:r>
          </a:p>
          <a:p>
            <a:pPr marL="457200" lvl="1" indent="-457200" eaLnBrk="1" hangingPunct="1">
              <a:buClr>
                <a:srgbClr val="1F497D"/>
              </a:buClr>
              <a:buSzTx/>
              <a:buAutoNum type="arabicPeriod"/>
              <a:defRPr/>
            </a:pPr>
            <a:r>
              <a:rPr lang="en-US" sz="1800" kern="0" dirty="0" smtClean="0">
                <a:solidFill>
                  <a:srgbClr val="1F497D"/>
                </a:solidFill>
                <a:cs typeface="Arial"/>
              </a:rPr>
              <a:t>User has the capability to create account without searching </a:t>
            </a:r>
          </a:p>
          <a:p>
            <a:pPr marL="731786" lvl="2" indent="-457200" eaLnBrk="1" hangingPunct="1">
              <a:buClr>
                <a:srgbClr val="1F497D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sz="1600" kern="0" dirty="0" smtClean="0">
                <a:solidFill>
                  <a:srgbClr val="1F497D"/>
                </a:solidFill>
                <a:cs typeface="Arial"/>
              </a:rPr>
              <a:t>Based on the data statistics, most users are searching without criteria to get to the Create Account screen</a:t>
            </a:r>
          </a:p>
          <a:p>
            <a:pPr marL="731786" lvl="2" indent="-457200" eaLnBrk="1" hangingPunct="1">
              <a:buClr>
                <a:srgbClr val="1F497D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sz="1600" kern="0" dirty="0" smtClean="0">
                <a:solidFill>
                  <a:srgbClr val="1F497D"/>
                </a:solidFill>
                <a:cs typeface="Arial"/>
              </a:rPr>
              <a:t>Same validations will be provided to prevent duplicate account creation</a:t>
            </a:r>
          </a:p>
          <a:p>
            <a:pPr marL="457200" lvl="1" indent="-457200" eaLnBrk="1" hangingPunct="1">
              <a:buClr>
                <a:srgbClr val="1F497D"/>
              </a:buClr>
              <a:buSzTx/>
              <a:buAutoNum type="arabicPeriod"/>
              <a:defRPr/>
            </a:pPr>
            <a:r>
              <a:rPr lang="en-US" sz="1800" kern="0" dirty="0" smtClean="0">
                <a:solidFill>
                  <a:srgbClr val="1F497D"/>
                </a:solidFill>
                <a:cs typeface="Arial"/>
              </a:rPr>
              <a:t>After account creation is completed, user is able to </a:t>
            </a:r>
          </a:p>
          <a:p>
            <a:pPr marL="731786" lvl="2" indent="-457200" eaLnBrk="1" hangingPunct="1">
              <a:buClr>
                <a:srgbClr val="1F497D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sz="1600" kern="0" dirty="0">
                <a:solidFill>
                  <a:srgbClr val="1F497D"/>
                </a:solidFill>
                <a:cs typeface="Arial"/>
              </a:rPr>
              <a:t>C</a:t>
            </a:r>
            <a:r>
              <a:rPr lang="en-US" sz="1600" kern="0" dirty="0" smtClean="0">
                <a:solidFill>
                  <a:srgbClr val="1F497D"/>
                </a:solidFill>
                <a:cs typeface="Arial"/>
              </a:rPr>
              <a:t>ontinue create another account</a:t>
            </a:r>
          </a:p>
          <a:p>
            <a:pPr marL="731786" lvl="2" indent="-457200" eaLnBrk="1" hangingPunct="1">
              <a:buClr>
                <a:srgbClr val="1F497D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sz="1600" kern="0" dirty="0" smtClean="0">
                <a:solidFill>
                  <a:srgbClr val="1F497D"/>
                </a:solidFill>
                <a:cs typeface="Arial"/>
              </a:rPr>
              <a:t>Manage the newly created account</a:t>
            </a:r>
          </a:p>
          <a:p>
            <a:pPr marL="731786" lvl="2" indent="-457200" eaLnBrk="1" hangingPunct="1">
              <a:buClr>
                <a:srgbClr val="1F497D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sz="1600" kern="0" dirty="0" smtClean="0">
                <a:solidFill>
                  <a:srgbClr val="1F497D"/>
                </a:solidFill>
                <a:cs typeface="Arial"/>
              </a:rPr>
              <a:t>Go back to Search Page perform search</a:t>
            </a:r>
            <a:endParaRPr lang="en-US" sz="1600" kern="0" dirty="0">
              <a:solidFill>
                <a:srgbClr val="1F497D"/>
              </a:solidFill>
              <a:cs typeface="Arial"/>
            </a:endParaRPr>
          </a:p>
          <a:p>
            <a:pPr marL="274586" lvl="2" indent="0" eaLnBrk="1" hangingPunct="1">
              <a:buClr>
                <a:srgbClr val="1F497D"/>
              </a:buClr>
              <a:buSzTx/>
              <a:buNone/>
              <a:defRPr/>
            </a:pPr>
            <a:endParaRPr lang="en-US" sz="1800" kern="0" dirty="0" smtClean="0">
              <a:solidFill>
                <a:srgbClr val="1F497D"/>
              </a:solidFill>
              <a:cs typeface="Arial"/>
            </a:endParaRPr>
          </a:p>
          <a:p>
            <a:pPr eaLnBrk="1" hangingPunct="1">
              <a:buClr>
                <a:srgbClr val="1F497D"/>
              </a:buClr>
              <a:buSzTx/>
              <a:buFont typeface="Arial" panose="020B0604020202020204" pitchFamily="34" charset="0"/>
              <a:buChar char="•"/>
              <a:defRPr/>
            </a:pPr>
            <a:endParaRPr lang="en-US" sz="2800" kern="0" dirty="0" smtClean="0">
              <a:solidFill>
                <a:srgbClr val="1F497D"/>
              </a:solidFill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22A70DE3-2F75-431A-9D09-64CA1AB2227F}" type="slidenum">
              <a:rPr lang="en-US" b="1" smtClean="0">
                <a:solidFill>
                  <a:srgbClr val="9BBB59">
                    <a:lumMod val="75000"/>
                  </a:srgbClr>
                </a:solidFill>
              </a:rPr>
              <a:pPr>
                <a:defRPr/>
              </a:pPr>
              <a:t>8</a:t>
            </a:fld>
            <a:endParaRPr lang="en-US" b="1" dirty="0">
              <a:solidFill>
                <a:srgbClr val="9BBB59">
                  <a:lumMod val="75000"/>
                </a:srgbClr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267200"/>
            <a:ext cx="5629275" cy="1950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723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307972"/>
            <a:ext cx="8534400" cy="758828"/>
          </a:xfrm>
        </p:spPr>
        <p:txBody>
          <a:bodyPr>
            <a:normAutofit fontScale="90000"/>
          </a:bodyPr>
          <a:lstStyle/>
          <a:p>
            <a:r>
              <a:rPr lang="en-US" dirty="0"/>
              <a:t>Proposed Streamline Workflow </a:t>
            </a:r>
            <a:br>
              <a:rPr lang="en-US" dirty="0"/>
            </a:br>
            <a:r>
              <a:rPr lang="en-US" dirty="0"/>
              <a:t>– Proposed Create Account </a:t>
            </a:r>
            <a:r>
              <a:rPr lang="en-US" dirty="0" smtClean="0"/>
              <a:t>Flow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1303DC8-D049-4606-B080-DDC65A2B61F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990600" y="1676400"/>
            <a:ext cx="7096124" cy="4233821"/>
            <a:chOff x="752475" y="1447800"/>
            <a:chExt cx="7639050" cy="4919621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1447800"/>
              <a:ext cx="7629525" cy="4245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2475" y="5486400"/>
              <a:ext cx="7629525" cy="8810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Rectangle 6"/>
          <p:cNvSpPr/>
          <p:nvPr/>
        </p:nvSpPr>
        <p:spPr>
          <a:xfrm>
            <a:off x="1828800" y="2209800"/>
            <a:ext cx="762000" cy="304800"/>
          </a:xfrm>
          <a:prstGeom prst="rect">
            <a:avLst/>
          </a:prstGeom>
          <a:noFill/>
          <a:ln w="2222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0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cessDiagra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698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00000"/>
              </a:schemeClr>
            </a:gs>
            <a:gs pos="45000">
              <a:schemeClr val="phClr">
                <a:tint val="93000"/>
                <a:satMod val="20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58359243886D498107C50F288A0FDE" ma:contentTypeVersion="0" ma:contentTypeDescription="Create a new document." ma:contentTypeScope="" ma:versionID="e4199b960f696e1abfdff999ce227bb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7DAA70-C3F4-4123-B315-B54B2E6FBDE6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ED3669A-886F-4989-AB3B-67DA970F5A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F279A0-1B72-4A0F-A7CA-0934D0E5A71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575</Words>
  <Application>Microsoft Office PowerPoint</Application>
  <PresentationFormat>On-screen Show (4:3)</PresentationFormat>
  <Paragraphs>146</Paragraphs>
  <Slides>22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ProcessDiagram</vt:lpstr>
      <vt:lpstr>eRA Commons Working Group (CWG)  Account Management System Redesign May 12, 2015 </vt:lpstr>
      <vt:lpstr>Agenda </vt:lpstr>
      <vt:lpstr>AMS Consolidation Redesign</vt:lpstr>
      <vt:lpstr>What will Change?</vt:lpstr>
      <vt:lpstr>What will Change (cont’d)?</vt:lpstr>
      <vt:lpstr>Proposed Streamline Workflow – Create Account</vt:lpstr>
      <vt:lpstr>Proposed Streamline Workflow  – Current Create Account Process</vt:lpstr>
      <vt:lpstr>Proposed Streamline Workflow  – Proposed Create Account Flow</vt:lpstr>
      <vt:lpstr>Proposed Streamline Workflow  – Proposed Create Account Flow (Cont’d)</vt:lpstr>
      <vt:lpstr>Proposed Streamline Workflow  – Proposed Create Account Flow (Cont’d)</vt:lpstr>
      <vt:lpstr>Proposed Streamline Workflow – Assign Roles</vt:lpstr>
      <vt:lpstr>Proposed Streamline Workflow  – Current Assign Roles Process</vt:lpstr>
      <vt:lpstr>Proposed Streamline Workflow  – Proposed Assign Roles Flow</vt:lpstr>
      <vt:lpstr>Proposed Streamline Workflow – Search</vt:lpstr>
      <vt:lpstr>Proposed Streamline Workflow – Search</vt:lpstr>
      <vt:lpstr>Proposed Streamline Workflow – Search (cont’d)</vt:lpstr>
      <vt:lpstr>Proposed Streamline Workflow – Report</vt:lpstr>
      <vt:lpstr>Proposed Streamline Workflow  – Report Proposed Flow</vt:lpstr>
      <vt:lpstr>PowerPoint Presentation</vt:lpstr>
      <vt:lpstr>Proposed Streamline Workflow  –Run Report Proposed Flow</vt:lpstr>
      <vt:lpstr>Proposed Streamline Workflow  –Run Report Proposed Flow (Cont’d)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 Systems and the Grants Process - June 2011</dc:title>
  <dc:subject>eRA Systems and the Grants Process - June 2011</dc:subject>
  <dc:creator/>
  <cp:keywords>eRA Systems and the Grants Process - June 2011</cp:keywords>
  <cp:lastModifiedBy/>
  <cp:revision>1</cp:revision>
  <dcterms:created xsi:type="dcterms:W3CDTF">2011-05-13T19:52:12Z</dcterms:created>
  <dcterms:modified xsi:type="dcterms:W3CDTF">2015-05-12T14:51:01Z</dcterms:modified>
  <cp:contentStatus>Final</cp:contentStatus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  <property fmtid="{D5CDD505-2E9C-101B-9397-08002B2CF9AE}" pid="3" name="ContentTypeId">
    <vt:lpwstr>0x0101005B58359243886D498107C50F288A0FDE</vt:lpwstr>
  </property>
</Properties>
</file>