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2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09"/>
  </p:notesMasterIdLst>
  <p:handoutMasterIdLst>
    <p:handoutMasterId r:id="rId110"/>
  </p:handoutMasterIdLst>
  <p:sldIdLst>
    <p:sldId id="265" r:id="rId5"/>
    <p:sldId id="797" r:id="rId6"/>
    <p:sldId id="652" r:id="rId7"/>
    <p:sldId id="701" r:id="rId8"/>
    <p:sldId id="1144" r:id="rId9"/>
    <p:sldId id="945" r:id="rId10"/>
    <p:sldId id="1081" r:id="rId11"/>
    <p:sldId id="1096" r:id="rId12"/>
    <p:sldId id="1145" r:id="rId13"/>
    <p:sldId id="946" r:id="rId14"/>
    <p:sldId id="1150" r:id="rId15"/>
    <p:sldId id="1097" r:id="rId16"/>
    <p:sldId id="948" r:id="rId17"/>
    <p:sldId id="949" r:id="rId18"/>
    <p:sldId id="950" r:id="rId19"/>
    <p:sldId id="951" r:id="rId20"/>
    <p:sldId id="939" r:id="rId21"/>
    <p:sldId id="1090" r:id="rId22"/>
    <p:sldId id="1129" r:id="rId23"/>
    <p:sldId id="645" r:id="rId24"/>
    <p:sldId id="646" r:id="rId25"/>
    <p:sldId id="831" r:id="rId26"/>
    <p:sldId id="643" r:id="rId27"/>
    <p:sldId id="642" r:id="rId28"/>
    <p:sldId id="942" r:id="rId29"/>
    <p:sldId id="708" r:id="rId30"/>
    <p:sldId id="709" r:id="rId31"/>
    <p:sldId id="779" r:id="rId32"/>
    <p:sldId id="838" r:id="rId33"/>
    <p:sldId id="1146" r:id="rId34"/>
    <p:sldId id="940" r:id="rId35"/>
    <p:sldId id="820" r:id="rId36"/>
    <p:sldId id="649" r:id="rId37"/>
    <p:sldId id="1084" r:id="rId38"/>
    <p:sldId id="1142" r:id="rId39"/>
    <p:sldId id="833" r:id="rId40"/>
    <p:sldId id="1010" r:id="rId41"/>
    <p:sldId id="835" r:id="rId42"/>
    <p:sldId id="836" r:id="rId43"/>
    <p:sldId id="610" r:id="rId44"/>
    <p:sldId id="1128" r:id="rId45"/>
    <p:sldId id="651" r:id="rId46"/>
    <p:sldId id="837" r:id="rId47"/>
    <p:sldId id="612" r:id="rId48"/>
    <p:sldId id="1025" r:id="rId49"/>
    <p:sldId id="1086" r:id="rId50"/>
    <p:sldId id="1087" r:id="rId51"/>
    <p:sldId id="1088" r:id="rId52"/>
    <p:sldId id="668" r:id="rId53"/>
    <p:sldId id="958" r:id="rId54"/>
    <p:sldId id="959" r:id="rId55"/>
    <p:sldId id="960" r:id="rId56"/>
    <p:sldId id="1057" r:id="rId57"/>
    <p:sldId id="1058" r:id="rId58"/>
    <p:sldId id="980" r:id="rId59"/>
    <p:sldId id="981" r:id="rId60"/>
    <p:sldId id="984" r:id="rId61"/>
    <p:sldId id="985" r:id="rId62"/>
    <p:sldId id="986" r:id="rId63"/>
    <p:sldId id="987" r:id="rId64"/>
    <p:sldId id="963" r:id="rId65"/>
    <p:sldId id="964" r:id="rId66"/>
    <p:sldId id="1147" r:id="rId67"/>
    <p:sldId id="1148" r:id="rId68"/>
    <p:sldId id="966" r:id="rId69"/>
    <p:sldId id="967" r:id="rId70"/>
    <p:sldId id="968" r:id="rId71"/>
    <p:sldId id="973" r:id="rId72"/>
    <p:sldId id="971" r:id="rId73"/>
    <p:sldId id="969" r:id="rId74"/>
    <p:sldId id="970" r:id="rId75"/>
    <p:sldId id="974" r:id="rId76"/>
    <p:sldId id="972" r:id="rId77"/>
    <p:sldId id="1085" r:id="rId78"/>
    <p:sldId id="1130" r:id="rId79"/>
    <p:sldId id="990" r:id="rId80"/>
    <p:sldId id="993" r:id="rId81"/>
    <p:sldId id="1014" r:id="rId82"/>
    <p:sldId id="1106" r:id="rId83"/>
    <p:sldId id="1107" r:id="rId84"/>
    <p:sldId id="1112" r:id="rId85"/>
    <p:sldId id="1153" r:id="rId86"/>
    <p:sldId id="1108" r:id="rId87"/>
    <p:sldId id="1103" r:id="rId88"/>
    <p:sldId id="1104" r:id="rId89"/>
    <p:sldId id="1125" r:id="rId90"/>
    <p:sldId id="1060" r:id="rId91"/>
    <p:sldId id="1127" r:id="rId92"/>
    <p:sldId id="1015" r:id="rId93"/>
    <p:sldId id="1016" r:id="rId94"/>
    <p:sldId id="1123" r:id="rId95"/>
    <p:sldId id="1124" r:id="rId96"/>
    <p:sldId id="1059" r:id="rId97"/>
    <p:sldId id="1126" r:id="rId98"/>
    <p:sldId id="1061" r:id="rId99"/>
    <p:sldId id="1062" r:id="rId100"/>
    <p:sldId id="1008" r:id="rId101"/>
    <p:sldId id="996" r:id="rId102"/>
    <p:sldId id="998" r:id="rId103"/>
    <p:sldId id="999" r:id="rId104"/>
    <p:sldId id="788" r:id="rId105"/>
    <p:sldId id="789" r:id="rId106"/>
    <p:sldId id="1143" r:id="rId107"/>
    <p:sldId id="1151" r:id="rId108"/>
  </p:sldIdLst>
  <p:sldSz cx="9144000" cy="6858000" type="screen4x3"/>
  <p:notesSz cx="9296400" cy="7010400"/>
  <p:custDataLst>
    <p:tags r:id="rId11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C3300"/>
    <a:srgbClr val="4F81BD"/>
    <a:srgbClr val="9BBB59"/>
    <a:srgbClr val="FFFF66"/>
    <a:srgbClr val="FFFFCC"/>
    <a:srgbClr val="336699"/>
    <a:srgbClr val="0099CC"/>
    <a:srgbClr val="FF6600"/>
    <a:srgbClr val="6699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28" autoAdjust="0"/>
    <p:restoredTop sz="96586" autoAdjust="0"/>
  </p:normalViewPr>
  <p:slideViewPr>
    <p:cSldViewPr>
      <p:cViewPr varScale="1">
        <p:scale>
          <a:sx n="114" d="100"/>
          <a:sy n="114" d="100"/>
        </p:scale>
        <p:origin x="112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16" d="100"/>
          <a:sy n="116" d="100"/>
        </p:scale>
        <p:origin x="1686" y="102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presProps" Target="pres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4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99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2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7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7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2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0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361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65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20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6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4008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5575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7FBA3-BC0C-4FA5-9740-4A3D7FCF8714}" type="datetime1">
              <a:rPr lang="en-US" smtClean="0"/>
              <a:t>9/26/2018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01625" y="1524000"/>
            <a:ext cx="850392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EF802-7436-4D14-BE80-ED3C48469A43}" type="datetime1">
              <a:rPr lang="en-US" smtClean="0"/>
              <a:t>9/26/2018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4343400" y="1108275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68C2B88-4510-4B91-A627-4BCF207B2413}" type="slidenum">
              <a:rPr lang="en-US" sz="1200" smtClean="0">
                <a:solidFill>
                  <a:srgbClr val="669900"/>
                </a:solidFill>
              </a:rPr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0F3CD-C62D-4197-9961-A908716A9C47}" type="datetime1">
              <a:rPr lang="en-US" smtClean="0"/>
              <a:t>9/26/2018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267200" y="2282825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6772C8F-A25A-4C80-A8E3-8E11D1A45A4D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72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1752" y="1371600"/>
            <a:ext cx="40386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800600" y="1371600"/>
            <a:ext cx="40386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9662F-CDDF-4675-B6D9-1F45F74C094E}" type="datetime1">
              <a:rPr lang="en-US" smtClean="0"/>
              <a:t>9/26/2018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04925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4025" y="915988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83338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20788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4359275" y="1009650"/>
            <a:ext cx="420688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447800"/>
            <a:ext cx="4040188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1329" y="1447800"/>
            <a:ext cx="4041775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1352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301752" y="2286000"/>
            <a:ext cx="4041648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4800600" y="2286000"/>
            <a:ext cx="4038600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AD013-E86F-4442-A394-D6D676EC279B}" type="datetime1">
              <a:rPr lang="en-US" smtClean="0"/>
              <a:t>9/26/2018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D4C63-E2C2-446B-9AAA-E10C96BEBC3B}" type="datetime1">
              <a:rPr lang="en-US" smtClean="0"/>
              <a:t>9/26/2018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267200" y="109460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126945-4829-4448-B435-C685196C7D8B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149225" y="6383338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9557F-346B-479C-A9A4-C5B89F1B5AAC}" type="datetime1">
              <a:rPr lang="en-US" smtClean="0"/>
              <a:t>9/26/2018</a:t>
            </a:fld>
            <a:endParaRPr lang="en-US"/>
          </a:p>
        </p:txBody>
      </p:sp>
      <p:sp>
        <p:nvSpPr>
          <p:cNvPr id="11" name="Title 1" hidden="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6430963"/>
            <a:ext cx="8832850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5575" y="119063"/>
            <a:ext cx="8832850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23622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32D06-D2C1-4AFE-A93C-8154BBD674D9}" type="datetime1">
              <a:rPr lang="en-US" smtClean="0"/>
              <a:t>9/26/2018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18633" y="374880"/>
            <a:ext cx="565785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FC12AE0-4C26-4AAF-B526-01D0A9B9F6A2}" type="slidenum">
              <a:rPr lang="en-US" sz="1200" smtClean="0">
                <a:solidFill>
                  <a:srgbClr val="669900"/>
                </a:solidFill>
              </a:rPr>
              <a:pPr algn="ctr"/>
              <a:t>‹#›</a:t>
            </a:fld>
            <a:endParaRPr lang="en-US" sz="1200" dirty="0">
              <a:solidFill>
                <a:srgbClr val="6699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2400"/>
            <a:ext cx="8832850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61925" y="527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688BD-1FB8-455D-88F0-1E6DA375257D}" type="datetime1">
              <a:rPr lang="en-US" smtClean="0"/>
              <a:t>9/26/2018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E9C76E5-D363-45C9-929D-F68706FF6533}" type="datetime1">
              <a:rPr lang="en-US" smtClean="0"/>
              <a:t>9/26/2018</a:t>
            </a:fld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55713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2-152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Relationship Id="rId5" Type="http://schemas.openxmlformats.org/officeDocument/2006/relationships/image" Target="../media/image73.png"/><Relationship Id="rId4" Type="http://schemas.openxmlformats.org/officeDocument/2006/relationships/hyperlink" Target="http://grants.nih.gov/grants/closeout/faq_grants_closeout.htm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support/index.html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3.xml"/><Relationship Id="rId4" Type="http://schemas.openxmlformats.org/officeDocument/2006/relationships/hyperlink" Target="http://www.grants.gov/web/grants/support.html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era.nih.gov/commons/" TargetMode="External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Relationship Id="rId6" Type="http://schemas.openxmlformats.org/officeDocument/2006/relationships/hyperlink" Target="http://grants.nih.gov/grants/oer.htm" TargetMode="External"/><Relationship Id="rId5" Type="http://schemas.openxmlformats.org/officeDocument/2006/relationships/hyperlink" Target="http://grants.nih.gov/grants/how-to-apply-application-guide.htm" TargetMode="External"/><Relationship Id="rId4" Type="http://schemas.openxmlformats.org/officeDocument/2006/relationships/hyperlink" Target="http://era.nih.gov/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faq_full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8.png"/><Relationship Id="rId4" Type="http://schemas.openxmlformats.org/officeDocument/2006/relationships/hyperlink" Target="http://era.nih.gov/era_training/tutorials/NIH_Reference_Letter/NIH%20Reference%20Letter.ht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hyperlink" Target="https://era.nih.gov/news_and_events/era-item-Oct2017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files/NIH_eRA_Password_Policy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files/eRA_Commons_Roles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5" Type="http://schemas.openxmlformats.org/officeDocument/2006/relationships/image" Target="../media/image40.png"/><Relationship Id="rId4" Type="http://schemas.openxmlformats.org/officeDocument/2006/relationships/hyperlink" Target="https://orcid.org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new_investigators/index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42.png"/><Relationship Id="rId5" Type="http://schemas.openxmlformats.org/officeDocument/2006/relationships/hyperlink" Target="http://grants.nih.gov/grants/peer/continuous_submission.htm" TargetMode="External"/><Relationship Id="rId4" Type="http://schemas.openxmlformats.org/officeDocument/2006/relationships/hyperlink" Target="https://grants.nih.gov/policy/early-investigators/index.ht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ra.nih.gov/news_and_events/era_item_June_2015.htm#expanded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era.nih.gov/files/eRA_Commons_Admin-Supp_UG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5" Type="http://schemas.openxmlformats.org/officeDocument/2006/relationships/image" Target="../media/image18.png"/><Relationship Id="rId4" Type="http://schemas.openxmlformats.org/officeDocument/2006/relationships/hyperlink" Target="http://era.nih.gov/commons/faq_commons.cfm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rppr/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Relationship Id="rId4" Type="http://schemas.openxmlformats.org/officeDocument/2006/relationships/image" Target="../media/image52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m.nih.gov/pubs/techbull/nd12/nd12_myncbi_pdf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hms.nih.gov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hyperlink" Target="mailto:PublicAccess@nih.gov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rppr/sample_project_outcomes_RPPR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5" Type="http://schemas.openxmlformats.org/officeDocument/2006/relationships/image" Target="../media/image66.png"/><Relationship Id="rId4" Type="http://schemas.openxmlformats.org/officeDocument/2006/relationships/hyperlink" Target="https://era.nih.gov/news_and_events/era-item-Nov2017.htm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4-103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6" Type="http://schemas.openxmlformats.org/officeDocument/2006/relationships/image" Target="../media/image73.png"/><Relationship Id="rId5" Type="http://schemas.openxmlformats.org/officeDocument/2006/relationships/hyperlink" Target="http://grants.nih.gov/grants/guide/notice-files/NOT-OD-14-084.html" TargetMode="External"/><Relationship Id="rId4" Type="http://schemas.openxmlformats.org/officeDocument/2006/relationships/hyperlink" Target="http://grants.nih.gov/grants/guide/notice-files/NOT-OD-14-093.html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9.xml"/><Relationship Id="rId4" Type="http://schemas.openxmlformats.org/officeDocument/2006/relationships/image" Target="../media/image7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 title="&quot;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38" y="228601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823119" y="2667000"/>
            <a:ext cx="7543800" cy="1676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1F497D"/>
                </a:solidFill>
              </a:rPr>
              <a:t>NIH </a:t>
            </a:r>
            <a:r>
              <a:rPr lang="en-US" sz="3000" b="1" dirty="0" smtClean="0">
                <a:solidFill>
                  <a:srgbClr val="1F497D"/>
                </a:solidFill>
              </a:rPr>
              <a:t>Regional Seminar</a:t>
            </a:r>
            <a:r>
              <a:rPr lang="en-US" sz="3000" b="1" dirty="0">
                <a:solidFill>
                  <a:srgbClr val="1F497D"/>
                </a:solidFill>
              </a:rPr>
              <a:t/>
            </a:r>
            <a:br>
              <a:rPr lang="en-US" sz="3000" b="1" dirty="0">
                <a:solidFill>
                  <a:srgbClr val="1F497D"/>
                </a:solidFill>
              </a:rPr>
            </a:br>
            <a:r>
              <a:rPr lang="en-US" sz="2800" b="1" dirty="0" smtClean="0"/>
              <a:t>Interacting Electronically with NIH:</a:t>
            </a:r>
            <a:br>
              <a:rPr lang="en-US" sz="2800" b="1" dirty="0" smtClean="0"/>
            </a:br>
            <a:r>
              <a:rPr lang="en-US" sz="2800" b="1" dirty="0" smtClean="0"/>
              <a:t>Post-Submission</a:t>
            </a:r>
            <a:r>
              <a:rPr lang="en-US" sz="3000" dirty="0">
                <a:solidFill>
                  <a:srgbClr val="1F497D"/>
                </a:solidFill>
              </a:rPr>
              <a:t/>
            </a:r>
            <a:br>
              <a:rPr lang="en-US" sz="3000" dirty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7300" y="3962400"/>
            <a:ext cx="6629400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 smtClean="0">
                <a:ea typeface="+mj-ea"/>
                <a:cs typeface="+mj-cs"/>
              </a:rPr>
              <a:t>October 2018</a:t>
            </a:r>
            <a:endParaRPr lang="en-US" b="0" cap="none" spc="0" dirty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cap="none" spc="0" dirty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0" cap="none" spc="0" dirty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cap="none" spc="0" dirty="0">
              <a:ea typeface="+mj-ea"/>
              <a:cs typeface="+mj-cs"/>
            </a:endParaRPr>
          </a:p>
        </p:txBody>
      </p:sp>
      <p:pic>
        <p:nvPicPr>
          <p:cNvPr id="4" name="Picture 3" descr="A logo of the Office of Extramural Research at NIH" title="NIH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" y="5638800"/>
            <a:ext cx="4380953" cy="812698"/>
          </a:xfrm>
          <a:prstGeom prst="rect">
            <a:avLst/>
          </a:prstGeom>
        </p:spPr>
      </p:pic>
      <p:pic>
        <p:nvPicPr>
          <p:cNvPr id="8" name="Picture 7" descr="eRA logo stating that it is a program of the NIH" title="eRA 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6" y="228601"/>
            <a:ext cx="985422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Result from General Search for SO</a:t>
            </a:r>
          </a:p>
        </p:txBody>
      </p:sp>
      <p:grpSp>
        <p:nvGrpSpPr>
          <p:cNvPr id="3" name="Group 2" descr="Shows results of a  general search by an SO with links to actions and application details" title="SO Search Result"/>
          <p:cNvGrpSpPr/>
          <p:nvPr/>
        </p:nvGrpSpPr>
        <p:grpSpPr>
          <a:xfrm>
            <a:off x="426556" y="1559140"/>
            <a:ext cx="8395491" cy="4917860"/>
            <a:chOff x="426556" y="1559140"/>
            <a:chExt cx="8395491" cy="4917860"/>
          </a:xfrm>
        </p:grpSpPr>
        <p:pic>
          <p:nvPicPr>
            <p:cNvPr id="5" name="Picture 4" title="Status Result 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6556" y="1559140"/>
              <a:ext cx="8395491" cy="4917860"/>
            </a:xfrm>
            <a:prstGeom prst="rect">
              <a:avLst/>
            </a:prstGeom>
            <a:noFill/>
            <a:ln w="190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 title="&quot;&quot;"/>
            <p:cNvSpPr>
              <a:spLocks noChangeArrowheads="1"/>
            </p:cNvSpPr>
            <p:nvPr/>
          </p:nvSpPr>
          <p:spPr bwMode="auto">
            <a:xfrm>
              <a:off x="457200" y="3810000"/>
              <a:ext cx="1170692" cy="304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 title="&quot;&quot;"/>
            <p:cNvSpPr>
              <a:spLocks noChangeShapeType="1"/>
            </p:cNvSpPr>
            <p:nvPr/>
          </p:nvSpPr>
          <p:spPr bwMode="auto">
            <a:xfrm flipH="1" flipV="1">
              <a:off x="1163356" y="4114800"/>
              <a:ext cx="929072" cy="1066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1230536" y="5140517"/>
              <a:ext cx="6846664" cy="830997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2"/>
                  </a:solidFill>
                  <a:latin typeface="+mn-lt"/>
                  <a:cs typeface="Arial" charset="0"/>
                </a:rPr>
                <a:t>Select the </a:t>
              </a:r>
              <a:r>
                <a:rPr lang="en-US" sz="2400" i="1" dirty="0">
                  <a:solidFill>
                    <a:schemeClr val="accent2"/>
                  </a:solidFill>
                  <a:latin typeface="+mn-lt"/>
                  <a:cs typeface="Arial" charset="0"/>
                </a:rPr>
                <a:t>Application ID</a:t>
              </a:r>
              <a:r>
                <a:rPr lang="en-US" sz="2400" dirty="0">
                  <a:solidFill>
                    <a:schemeClr val="accent2"/>
                  </a:solidFill>
                  <a:latin typeface="+mn-lt"/>
                  <a:cs typeface="Arial" charset="0"/>
                </a:rPr>
                <a:t> link to view detailed status information for that particular application.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59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Closeout – Policy Notices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Guide Notice NOT-OD-14-084</a:t>
            </a:r>
            <a:endParaRPr lang="en-US" dirty="0" smtClean="0">
              <a:hlinkClick r:id="rId3"/>
            </a:endParaRPr>
          </a:p>
          <a:p>
            <a:pPr lvl="1"/>
            <a:r>
              <a:rPr lang="en-US" dirty="0" smtClean="0"/>
              <a:t>NIH </a:t>
            </a:r>
            <a:r>
              <a:rPr lang="en-US" dirty="0"/>
              <a:t>Updating Grant Closeout Policies and Procedures to Align with New HHS </a:t>
            </a:r>
            <a:r>
              <a:rPr lang="en-US" dirty="0" smtClean="0"/>
              <a:t>Requirements</a:t>
            </a:r>
          </a:p>
          <a:p>
            <a:pPr marL="274638" lvl="1" indent="0">
              <a:buNone/>
            </a:pPr>
            <a:r>
              <a:rPr lang="en-US" sz="2000" dirty="0">
                <a:hlinkClick r:id="rId3" tooltip="Guide Notice NOT-OD-14-084"/>
              </a:rPr>
              <a:t>http://grants.nih.gov/grants/guide/notice-files/NOT-OD-12-152.html</a:t>
            </a:r>
            <a:endParaRPr lang="en-US" sz="2000" dirty="0">
              <a:hlinkClick r:id="rId3"/>
            </a:endParaRPr>
          </a:p>
          <a:p>
            <a:pPr marL="274638" lvl="1" indent="0">
              <a:buNone/>
            </a:pPr>
            <a:endParaRPr lang="en-US" dirty="0">
              <a:hlinkClick r:id="rId3"/>
            </a:endParaRPr>
          </a:p>
          <a:p>
            <a:r>
              <a:rPr lang="en-US" dirty="0"/>
              <a:t>Closeout FAQs</a:t>
            </a:r>
          </a:p>
          <a:p>
            <a:pPr lvl="1"/>
            <a:r>
              <a:rPr lang="en-US" sz="2000" dirty="0">
                <a:hlinkClick r:id="rId4" tooltip="Closeout FAQs"/>
              </a:rPr>
              <a:t>http://grants.nih.gov/grants/closeout/faq_grants_closeout.htm</a:t>
            </a:r>
            <a:endParaRPr lang="en-US" sz="20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293995"/>
            <a:ext cx="3048000" cy="1668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36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 Desks</a:t>
            </a:r>
          </a:p>
          <a:p>
            <a:r>
              <a:rPr lang="en-US" dirty="0"/>
              <a:t>On-line resources &amp;Web sites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eRA Commons </a:t>
            </a:r>
          </a:p>
          <a:p>
            <a:r>
              <a:rPr lang="en-US" dirty="0"/>
              <a:t>Service Desk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500" dirty="0"/>
              <a:t>Web: </a:t>
            </a:r>
            <a:endParaRPr lang="en-US" sz="2500" dirty="0" smtClean="0"/>
          </a:p>
          <a:p>
            <a:pPr marL="274638" lvl="1" indent="0">
              <a:buNone/>
            </a:pPr>
            <a:r>
              <a:rPr lang="en-US" sz="2000" dirty="0" smtClean="0">
                <a:hlinkClick r:id="rId3"/>
              </a:rPr>
              <a:t>https://grants.nih.gov/support/index.html</a:t>
            </a:r>
            <a:endParaRPr lang="en-US" sz="2000" dirty="0" smtClean="0"/>
          </a:p>
          <a:p>
            <a:pPr marL="274638" lvl="1" indent="0">
              <a:buNone/>
            </a:pPr>
            <a:r>
              <a:rPr lang="en-US" sz="2500" dirty="0" smtClean="0">
                <a:solidFill>
                  <a:schemeClr val="tx1"/>
                </a:solidFill>
              </a:rPr>
              <a:t>Phone</a:t>
            </a:r>
            <a:r>
              <a:rPr lang="en-US" sz="2500" dirty="0">
                <a:solidFill>
                  <a:schemeClr val="tx1"/>
                </a:solidFill>
              </a:rPr>
              <a:t>: 1-866-504-9552</a:t>
            </a:r>
          </a:p>
          <a:p>
            <a:r>
              <a:rPr lang="en-US" sz="2500" dirty="0"/>
              <a:t>Hours : Mon-Fri, 7a.m. to 8 p.m. 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Grants.gov Contact </a:t>
            </a:r>
            <a:br>
              <a:rPr lang="en-US" dirty="0"/>
            </a:br>
            <a:r>
              <a:rPr lang="en-US" dirty="0"/>
              <a:t>Center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48200" y="2286000"/>
            <a:ext cx="41910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support@grants.gov</a:t>
            </a:r>
          </a:p>
          <a:p>
            <a:r>
              <a:rPr lang="en-US" sz="2500" dirty="0"/>
              <a:t>Help Resources: </a:t>
            </a:r>
            <a:r>
              <a:rPr lang="en-US" sz="1800" dirty="0" smtClean="0">
                <a:hlinkClick r:id="rId4"/>
              </a:rPr>
              <a:t>https://</a:t>
            </a:r>
            <a:r>
              <a:rPr lang="en-US" sz="1800" dirty="0">
                <a:hlinkClick r:id="rId4"/>
              </a:rPr>
              <a:t>www.grants.gov/web/grants/support.html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3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eRA Commons</a:t>
            </a:r>
            <a:r>
              <a:rPr lang="en-US" dirty="0"/>
              <a:t>: </a:t>
            </a:r>
            <a:endParaRPr lang="en-US" dirty="0" smtClean="0"/>
          </a:p>
          <a:p>
            <a:pPr marL="274638" lvl="1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https</a:t>
            </a:r>
            <a:r>
              <a:rPr lang="en-US" sz="2000" dirty="0">
                <a:solidFill>
                  <a:schemeClr val="tx1"/>
                </a:solidFill>
              </a:rPr>
              <a:t>://commons.era.nih.gov/commons</a:t>
            </a:r>
            <a:r>
              <a:rPr lang="en-US" sz="2000" dirty="0" smtClean="0">
                <a:solidFill>
                  <a:schemeClr val="tx1"/>
                </a:solidFill>
              </a:rPr>
              <a:t>/     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dirty="0">
                <a:hlinkClick r:id="rId4"/>
              </a:rPr>
              <a:t>Electronic Research Administration</a:t>
            </a:r>
            <a:r>
              <a:rPr lang="en-US" dirty="0"/>
              <a:t>: </a:t>
            </a:r>
            <a:endParaRPr lang="en-US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http</a:t>
            </a:r>
            <a:r>
              <a:rPr lang="en-US" sz="2000" dirty="0"/>
              <a:t>://era.nih.gov</a:t>
            </a:r>
            <a:r>
              <a:rPr lang="en-US" sz="2000" dirty="0" smtClean="0"/>
              <a:t>/ </a:t>
            </a:r>
            <a:endParaRPr lang="en-US" dirty="0"/>
          </a:p>
          <a:p>
            <a:r>
              <a:rPr lang="en-US" dirty="0" smtClean="0">
                <a:hlinkClick r:id="rId5"/>
              </a:rPr>
              <a:t>How to Apply – Application  Guide</a:t>
            </a:r>
            <a:r>
              <a:rPr lang="en-US" dirty="0" smtClean="0"/>
              <a:t>: </a:t>
            </a:r>
            <a:r>
              <a:rPr lang="en-US" sz="2000" dirty="0"/>
              <a:t>http://</a:t>
            </a:r>
            <a:r>
              <a:rPr lang="en-US" sz="2000" dirty="0" smtClean="0"/>
              <a:t>grants.nih.gov/grants/how-to-apply-application-guide.htm </a:t>
            </a:r>
            <a:endParaRPr lang="en-US" sz="2000" dirty="0"/>
          </a:p>
          <a:p>
            <a:r>
              <a:rPr lang="en-US" dirty="0">
                <a:hlinkClick r:id="rId6"/>
              </a:rPr>
              <a:t>NIH About Grants</a:t>
            </a:r>
            <a:r>
              <a:rPr lang="en-US" dirty="0"/>
              <a:t>: </a:t>
            </a:r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     http</a:t>
            </a:r>
            <a:r>
              <a:rPr lang="en-US" sz="2000" dirty="0"/>
              <a:t>://</a:t>
            </a:r>
            <a:r>
              <a:rPr lang="en-US" sz="2000" dirty="0" smtClean="0"/>
              <a:t>grants.nih.gov/grants/oer.htm 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5" descr="www_surfing_hg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4038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44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 title="thank yo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71875" cy="3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5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Human Subjects Link</a:t>
            </a:r>
            <a:br>
              <a:rPr lang="en-US" sz="2800" dirty="0" smtClean="0"/>
            </a:br>
            <a:r>
              <a:rPr lang="en-US" sz="2800" dirty="0"/>
              <a:t> </a:t>
            </a:r>
            <a:r>
              <a:rPr lang="en-US" sz="2800" dirty="0" smtClean="0"/>
              <a:t>in </a:t>
            </a:r>
            <a:r>
              <a:rPr lang="en-US" sz="2800" dirty="0"/>
              <a:t>SO Status </a:t>
            </a:r>
            <a:r>
              <a:rPr lang="en-US" sz="2800" dirty="0" smtClean="0"/>
              <a:t>View</a:t>
            </a:r>
            <a:endParaRPr lang="en-US" sz="2800" dirty="0"/>
          </a:p>
        </p:txBody>
      </p:sp>
      <p:pic>
        <p:nvPicPr>
          <p:cNvPr id="6" name="Picture 3" descr="&quot;&quot;" title="SO Status Search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052837"/>
            <a:ext cx="8361032" cy="4204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new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0779"/>
            <a:ext cx="2130425" cy="112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&quot;&quot;" title="SO STatus Results Scre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32" y="3810000"/>
            <a:ext cx="7620000" cy="273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407025" y="1624559"/>
            <a:ext cx="3429000" cy="2677656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Signing Officials can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search/view for Pending Human Subjects data, and will connect with HSS via link in the Action column. 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9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Status Information Screen</a:t>
            </a:r>
          </a:p>
        </p:txBody>
      </p:sp>
      <p:pic>
        <p:nvPicPr>
          <p:cNvPr id="5" name="Picture 4" descr="Show new layout and design of the status information screen with warnings section, contact, text filter and control buttons" title="New status information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018" y="1559140"/>
            <a:ext cx="7864566" cy="491786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5057" y="941258"/>
            <a:ext cx="2743200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Provides warnings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995050" y="4018070"/>
            <a:ext cx="2743200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All tiles open by default.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81799" y="987425"/>
            <a:ext cx="1468533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Control Buttons</a:t>
            </a:r>
          </a:p>
        </p:txBody>
      </p:sp>
      <p:sp>
        <p:nvSpPr>
          <p:cNvPr id="3" name="Rounded Rectangle 2" descr="&quot;&quot;" title="&quot;&quot;"/>
          <p:cNvSpPr/>
          <p:nvPr/>
        </p:nvSpPr>
        <p:spPr>
          <a:xfrm>
            <a:off x="762000" y="1559140"/>
            <a:ext cx="1905000" cy="15650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 descr="&quot;&quot;" title="&quot;&quot;"/>
          <p:cNvSpPr/>
          <p:nvPr/>
        </p:nvSpPr>
        <p:spPr>
          <a:xfrm>
            <a:off x="2716580" y="1818784"/>
            <a:ext cx="1905000" cy="40404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360871" y="1405208"/>
            <a:ext cx="1600654" cy="457094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Text Filter</a:t>
            </a:r>
          </a:p>
        </p:txBody>
      </p:sp>
      <p:sp>
        <p:nvSpPr>
          <p:cNvPr id="14" name="Rounded Rectangle 13" descr="&quot;&quot;" title="&quot;&quot;"/>
          <p:cNvSpPr/>
          <p:nvPr/>
        </p:nvSpPr>
        <p:spPr>
          <a:xfrm>
            <a:off x="6366650" y="1863252"/>
            <a:ext cx="1905000" cy="40404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 descr="&quot;&quot;" title="&quot;&quot;"/>
          <p:cNvSpPr/>
          <p:nvPr/>
        </p:nvSpPr>
        <p:spPr>
          <a:xfrm>
            <a:off x="762000" y="3177637"/>
            <a:ext cx="1905000" cy="32159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362200" y="5562600"/>
            <a:ext cx="1981200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eRA Contacts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8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3" grpId="0" animBg="1"/>
      <p:bldP spid="13" grpId="0" animBg="1"/>
      <p:bldP spid="11" grpId="0" animBg="1"/>
      <p:bldP spid="14" grpId="0" animBg="1"/>
      <p:bldP spid="1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Letters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NIH grant programs require the submission of reference letters in addition to the grant application (e.g., Mentored Career Development program)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791200" cy="5562600"/>
          </a:xfrm>
        </p:spPr>
        <p:txBody>
          <a:bodyPr/>
          <a:lstStyle/>
          <a:p>
            <a:r>
              <a:rPr lang="en-US" sz="2200" dirty="0"/>
              <a:t>NOT part of the application through Grants.gov </a:t>
            </a:r>
          </a:p>
          <a:p>
            <a:r>
              <a:rPr lang="en-US" sz="2200" dirty="0"/>
              <a:t>Submitted directly by the referee through </a:t>
            </a:r>
            <a:r>
              <a:rPr lang="en-US" sz="2200" dirty="0" err="1"/>
              <a:t>eRA</a:t>
            </a:r>
            <a:r>
              <a:rPr lang="en-US" sz="2200" dirty="0"/>
              <a:t> Commons</a:t>
            </a:r>
          </a:p>
          <a:p>
            <a:r>
              <a:rPr lang="en-US" sz="2200" dirty="0"/>
              <a:t>Commons registration not required</a:t>
            </a:r>
          </a:p>
          <a:p>
            <a:r>
              <a:rPr lang="en-US" sz="2200" dirty="0"/>
              <a:t>Can be submitted in advance of application submission</a:t>
            </a:r>
          </a:p>
          <a:p>
            <a:r>
              <a:rPr lang="en-US" sz="2200" dirty="0"/>
              <a:t>Due by the application submission deadline</a:t>
            </a:r>
          </a:p>
          <a:p>
            <a:r>
              <a:rPr lang="en-US" sz="2200" dirty="0"/>
              <a:t>Applicants can track the submission of reference letters in the Commons, but cannot view the actual letter</a:t>
            </a:r>
          </a:p>
          <a:p>
            <a:r>
              <a:rPr lang="en-US" sz="2200" dirty="0"/>
              <a:t>Fellowship reference letters no longer have a required format – just a letter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1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Letters Links</a:t>
            </a:r>
          </a:p>
        </p:txBody>
      </p:sp>
      <p:grpSp>
        <p:nvGrpSpPr>
          <p:cNvPr id="3" name="Group 2" descr="Shows link to Submit Reference letter" title="Commons Home Page"/>
          <p:cNvGrpSpPr/>
          <p:nvPr/>
        </p:nvGrpSpPr>
        <p:grpSpPr>
          <a:xfrm>
            <a:off x="457200" y="1600200"/>
            <a:ext cx="8058025" cy="5048250"/>
            <a:chOff x="457200" y="1600200"/>
            <a:chExt cx="8058025" cy="5048250"/>
          </a:xfrm>
        </p:grpSpPr>
        <p:pic>
          <p:nvPicPr>
            <p:cNvPr id="4" name="Picture 2" title="eRA Commons home page highlighting link to Submit Reference Lett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600200"/>
              <a:ext cx="8058025" cy="419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Oval 5" title="&quot;&quot;"/>
            <p:cNvSpPr>
              <a:spLocks noChangeArrowheads="1"/>
            </p:cNvSpPr>
            <p:nvPr/>
          </p:nvSpPr>
          <p:spPr bwMode="auto">
            <a:xfrm>
              <a:off x="2438400" y="5257800"/>
              <a:ext cx="1936264" cy="3429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6" title="&quot;&quot;"/>
            <p:cNvSpPr>
              <a:spLocks noChangeShapeType="1"/>
            </p:cNvSpPr>
            <p:nvPr/>
          </p:nvSpPr>
          <p:spPr bwMode="auto">
            <a:xfrm flipH="1" flipV="1">
              <a:off x="4320932" y="5514975"/>
              <a:ext cx="1171450" cy="5524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5438650" y="5429250"/>
              <a:ext cx="3048000" cy="1219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2"/>
                  </a:solidFill>
                  <a:latin typeface="+mn-lt"/>
                  <a:cs typeface="Arial" charset="0"/>
                </a:rPr>
                <a:t>Referees do not need to login to Commons to submit.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83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Letters Status Information</a:t>
            </a:r>
          </a:p>
        </p:txBody>
      </p:sp>
      <p:grpSp>
        <p:nvGrpSpPr>
          <p:cNvPr id="4" name="Group 3" descr="Reference letter section with reference letters listed" title="Status Information screen"/>
          <p:cNvGrpSpPr/>
          <p:nvPr/>
        </p:nvGrpSpPr>
        <p:grpSpPr>
          <a:xfrm>
            <a:off x="838200" y="905003"/>
            <a:ext cx="6046219" cy="5753413"/>
            <a:chOff x="838200" y="905003"/>
            <a:chExt cx="6046219" cy="5753413"/>
          </a:xfrm>
        </p:grpSpPr>
        <p:pic>
          <p:nvPicPr>
            <p:cNvPr id="1026" name="Picture 2" title="Status Information 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8200" y="905003"/>
              <a:ext cx="6046219" cy="57534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2362200" y="3886200"/>
              <a:ext cx="4419600" cy="2667000"/>
            </a:xfrm>
            <a:prstGeom prst="roundRect">
              <a:avLst>
                <a:gd name="adj" fmla="val 8096"/>
              </a:avLst>
            </a:prstGeom>
            <a:noFill/>
            <a:ln w="28575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88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 Letter Resources</a:t>
            </a:r>
          </a:p>
        </p:txBody>
      </p:sp>
      <p:sp>
        <p:nvSpPr>
          <p:cNvPr id="3" name="Content Placeholder 2" descr="FAQs &amp; Referene Letter video" title="Reference Letter Resources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  <a:p>
            <a:pPr marL="274638" lvl="1" indent="0">
              <a:buNone/>
            </a:pPr>
            <a:r>
              <a:rPr lang="en-US" sz="1500" dirty="0">
                <a:hlinkClick r:id="rId3" tooltip="FAQs"/>
              </a:rPr>
              <a:t>http://</a:t>
            </a:r>
            <a:r>
              <a:rPr lang="en-US" sz="1500" dirty="0" smtClean="0">
                <a:hlinkClick r:id="rId3" tooltip="FAQs"/>
              </a:rPr>
              <a:t>grants.nih.gov/grants/ElectronicReceipt/faq_full.htm</a:t>
            </a:r>
            <a:endParaRPr lang="en-US" sz="1500" dirty="0" smtClean="0"/>
          </a:p>
          <a:p>
            <a:r>
              <a:rPr lang="en-US" dirty="0" smtClean="0"/>
              <a:t>Submitting </a:t>
            </a:r>
            <a:r>
              <a:rPr lang="en-US" dirty="0"/>
              <a:t>Reference Letters through eRA Commons (Demo)</a:t>
            </a:r>
          </a:p>
          <a:p>
            <a:pPr marL="274638" lvl="1" indent="0">
              <a:buNone/>
            </a:pPr>
            <a:r>
              <a:rPr lang="en-US" sz="1500" dirty="0">
                <a:hlinkClick r:id="rId4" tooltip="Submitting Reference Letters through eRA Commons "/>
              </a:rPr>
              <a:t>http://era.nih.gov/era_training/tutorials/NIH_Reference_Letter/NIH Reference Letter.htm</a:t>
            </a:r>
            <a:endParaRPr lang="en-US" sz="15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02" y="4343400"/>
            <a:ext cx="1656398" cy="2819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0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600200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dirty="0"/>
              <a:t>eRA Commons </a:t>
            </a:r>
            <a:br>
              <a:rPr lang="en-US" dirty="0"/>
            </a:br>
            <a:r>
              <a:rPr lang="en-US" dirty="0"/>
              <a:t>Account </a:t>
            </a:r>
            <a:r>
              <a:rPr lang="en-US" dirty="0" smtClean="0"/>
              <a:t>Administration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 smtClean="0">
                <a:solidFill>
                  <a:srgbClr val="4F81BD"/>
                </a:solidFill>
              </a:rPr>
              <a:t>Account Management</a:t>
            </a:r>
            <a:endParaRPr lang="en-US" sz="3100" dirty="0">
              <a:solidFill>
                <a:srgbClr val="4F81B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34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Official (SO)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During Commons registration, an applicant organization designates a Signing Official (SO) </a:t>
            </a:r>
          </a:p>
          <a:p>
            <a:pPr lvl="1"/>
            <a:r>
              <a:rPr lang="en-US" sz="2400" dirty="0"/>
              <a:t>SO has authority to legally bind the organization in grants administration matters </a:t>
            </a:r>
          </a:p>
          <a:p>
            <a:pPr lvl="1"/>
            <a:r>
              <a:rPr lang="en-US" sz="2400" dirty="0"/>
              <a:t>Equivalent to the Authorized Organization Representative (AOR) in Grants.gov</a:t>
            </a:r>
          </a:p>
          <a:p>
            <a:pPr lvl="1"/>
            <a:r>
              <a:rPr lang="en-US" sz="2400" dirty="0"/>
              <a:t>SO is responsible for:</a:t>
            </a:r>
          </a:p>
          <a:p>
            <a:pPr lvl="2"/>
            <a:r>
              <a:rPr lang="en-US" dirty="0"/>
              <a:t>maintaining institutional information</a:t>
            </a:r>
          </a:p>
          <a:p>
            <a:pPr lvl="2"/>
            <a:r>
              <a:rPr lang="en-US" dirty="0"/>
              <a:t>submitting documents that require signature </a:t>
            </a:r>
            <a:br>
              <a:rPr lang="en-US" dirty="0"/>
            </a:br>
            <a:r>
              <a:rPr lang="en-US" dirty="0"/>
              <a:t>authority to act on behalf of the organization</a:t>
            </a:r>
          </a:p>
          <a:p>
            <a:pPr lvl="2"/>
            <a:r>
              <a:rPr lang="en-US" dirty="0"/>
              <a:t>managing accounts</a:t>
            </a:r>
          </a:p>
          <a:p>
            <a:pPr lvl="2"/>
            <a:endParaRPr lang="en-US" dirty="0"/>
          </a:p>
        </p:txBody>
      </p:sp>
      <p:pic>
        <p:nvPicPr>
          <p:cNvPr id="5" name="Picture 4" descr="Stickman contrac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72000"/>
            <a:ext cx="2416628" cy="2114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2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Official (SO</a:t>
            </a:r>
            <a:r>
              <a:rPr lang="en-US" dirty="0" smtClean="0"/>
              <a:t>) &amp; Managing Accounts</a:t>
            </a:r>
            <a:endParaRPr lang="en-US" dirty="0"/>
          </a:p>
        </p:txBody>
      </p:sp>
      <p:sp>
        <p:nvSpPr>
          <p:cNvPr id="3" name="Content Placeholder 2" descr="&quot;&quot;" title="Items of Interest Link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Signing Officials (and Account Administrators) have a responsibility to ensure duplicate accounts are not created for users.</a:t>
            </a:r>
            <a:endParaRPr lang="en-US" sz="2400" dirty="0"/>
          </a:p>
          <a:p>
            <a:pPr lvl="1"/>
            <a:r>
              <a:rPr lang="en-US" sz="2400" dirty="0" smtClean="0"/>
              <a:t>Users with Scientific roles should only have one (1) eRA Commons account for their entire career</a:t>
            </a:r>
          </a:p>
          <a:p>
            <a:pPr lvl="2"/>
            <a:r>
              <a:rPr lang="en-US" dirty="0" smtClean="0"/>
              <a:t>NIH needs to track funded researchers</a:t>
            </a:r>
          </a:p>
          <a:p>
            <a:pPr lvl="2"/>
            <a:r>
              <a:rPr lang="en-US" dirty="0" smtClean="0"/>
              <a:t>Used for reviewers to determine Continuous Submission status</a:t>
            </a:r>
            <a:endParaRPr lang="en-US" dirty="0"/>
          </a:p>
          <a:p>
            <a:pPr lvl="2"/>
            <a:r>
              <a:rPr lang="en-US" dirty="0" smtClean="0"/>
              <a:t>Used to determine New/Early Stage Investigator status</a:t>
            </a:r>
            <a:endParaRPr lang="en-US" dirty="0"/>
          </a:p>
          <a:p>
            <a:pPr lvl="1"/>
            <a:r>
              <a:rPr lang="en-US" sz="2400" dirty="0" smtClean="0"/>
              <a:t>Before creating new accounts, search across all eRA Commons accounts using AMS</a:t>
            </a:r>
          </a:p>
          <a:p>
            <a:pPr lvl="1"/>
            <a:r>
              <a:rPr lang="en-US" sz="2400" dirty="0" smtClean="0"/>
              <a:t>For more information, see:</a:t>
            </a:r>
          </a:p>
          <a:p>
            <a:pPr lvl="2"/>
            <a:r>
              <a:rPr lang="en-US" dirty="0">
                <a:hlinkClick r:id="rId4" tooltip="eRA Items of Interest October 2017"/>
              </a:rPr>
              <a:t>https://era.nih.gov/news_and_events/era-item-Oct2017.htm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15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Workshop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949952"/>
          </a:xfrm>
        </p:spPr>
        <p:txBody>
          <a:bodyPr/>
          <a:lstStyle/>
          <a:p>
            <a:r>
              <a:rPr lang="en-US" sz="2400" dirty="0"/>
              <a:t>Scarlett Gibb</a:t>
            </a:r>
          </a:p>
          <a:p>
            <a:pPr lvl="1"/>
            <a:r>
              <a:rPr lang="en-US" sz="1900" dirty="0"/>
              <a:t>eRA Customer Relationship Manager, eRA </a:t>
            </a:r>
            <a:r>
              <a:rPr lang="en-US" sz="1900" dirty="0" smtClean="0"/>
              <a:t>Commons</a:t>
            </a:r>
          </a:p>
          <a:p>
            <a:pPr marL="274638" lvl="1" indent="0">
              <a:buNone/>
            </a:pPr>
            <a:endParaRPr lang="en-US" sz="1900" dirty="0"/>
          </a:p>
          <a:p>
            <a:r>
              <a:rPr lang="en-US" sz="2400" dirty="0"/>
              <a:t>Joe </a:t>
            </a:r>
            <a:r>
              <a:rPr lang="en-US" sz="2400" dirty="0" smtClean="0"/>
              <a:t>Schumaker</a:t>
            </a:r>
          </a:p>
          <a:p>
            <a:pPr lvl="1"/>
            <a:r>
              <a:rPr lang="en-US" sz="1900" dirty="0" smtClean="0"/>
              <a:t>eRA </a:t>
            </a:r>
            <a:r>
              <a:rPr lang="en-US" sz="1900" dirty="0"/>
              <a:t>Communications and Outreach</a:t>
            </a:r>
          </a:p>
          <a:p>
            <a:endParaRPr lang="en-US" sz="24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5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-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Designate more than one Signing Official</a:t>
            </a:r>
          </a:p>
          <a:p>
            <a:pPr lvl="1"/>
            <a:r>
              <a:rPr lang="en-US" dirty="0"/>
              <a:t>Certain Commons actions can only be taken by users with the SO role and you will want a back-up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Administrators should always check to see if a user already has a Commons account before creating a new account with a scientific role</a:t>
            </a:r>
          </a:p>
          <a:p>
            <a:pPr lvl="1"/>
            <a:r>
              <a:rPr lang="en-US" dirty="0"/>
              <a:t>Ask the person if they already have an account, or search within the Commons</a:t>
            </a:r>
          </a:p>
          <a:p>
            <a:pPr lvl="2"/>
            <a:r>
              <a:rPr lang="en-US" dirty="0"/>
              <a:t>If a user already has an account with a different organization,</a:t>
            </a:r>
            <a:br>
              <a:rPr lang="en-US" dirty="0"/>
            </a:br>
            <a:r>
              <a:rPr lang="en-US" dirty="0"/>
              <a:t> the SO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</a:t>
            </a:r>
            <a:br>
              <a:rPr lang="en-US" dirty="0"/>
            </a:br>
            <a:r>
              <a:rPr lang="en-US" dirty="0"/>
              <a:t>new organization</a:t>
            </a:r>
          </a:p>
        </p:txBody>
      </p:sp>
      <p:pic>
        <p:nvPicPr>
          <p:cNvPr id="5" name="Picture 4" descr="String on finger reminder" titl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7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295400"/>
            <a:ext cx="8503920" cy="4797552"/>
          </a:xfrm>
        </p:spPr>
        <p:txBody>
          <a:bodyPr/>
          <a:lstStyle/>
          <a:p>
            <a:r>
              <a:rPr lang="en-US" sz="2000" dirty="0"/>
              <a:t>Password policy: </a:t>
            </a:r>
          </a:p>
          <a:p>
            <a:pPr lvl="1"/>
            <a:r>
              <a:rPr lang="en-US" sz="1800" dirty="0">
                <a:hlinkClick r:id="rId3" tooltip="NIH Password Policy"/>
              </a:rPr>
              <a:t>http://era.nih.gov/files/NIH_eRA_Password_Policy.pdf</a:t>
            </a:r>
            <a:endParaRPr lang="en-US" sz="1800" dirty="0"/>
          </a:p>
          <a:p>
            <a:pPr marL="274638" lvl="1" indent="0">
              <a:buNone/>
            </a:pPr>
            <a:r>
              <a:rPr lang="en-US" sz="2000" dirty="0"/>
              <a:t>Passwords must:</a:t>
            </a:r>
          </a:p>
          <a:p>
            <a:pPr lvl="1"/>
            <a:r>
              <a:rPr lang="en-US" sz="1800" dirty="0"/>
              <a:t>Contain at least eight (8) characters: </a:t>
            </a:r>
            <a:r>
              <a:rPr lang="en-US" sz="1800" dirty="0">
                <a:solidFill>
                  <a:srgbClr val="FF6600"/>
                </a:solidFill>
              </a:rPr>
              <a:t>no more than 16; </a:t>
            </a:r>
            <a:r>
              <a:rPr lang="en-US" sz="1800" dirty="0"/>
              <a:t>no blank spaces</a:t>
            </a:r>
          </a:p>
          <a:p>
            <a:pPr lvl="1"/>
            <a:r>
              <a:rPr lang="en-US" sz="1800" dirty="0"/>
              <a:t>Contain a combination of at least 3 of the following:</a:t>
            </a:r>
          </a:p>
          <a:p>
            <a:pPr lvl="2"/>
            <a:r>
              <a:rPr lang="en-US" sz="1600" dirty="0"/>
              <a:t>Upper case letters</a:t>
            </a:r>
          </a:p>
          <a:p>
            <a:pPr lvl="2"/>
            <a:r>
              <a:rPr lang="en-US" sz="1600" dirty="0"/>
              <a:t>Lower case letters</a:t>
            </a:r>
          </a:p>
          <a:p>
            <a:pPr lvl="2"/>
            <a:r>
              <a:rPr lang="en-US" sz="1600" dirty="0"/>
              <a:t>Numbers, </a:t>
            </a:r>
            <a:r>
              <a:rPr lang="en-US" sz="1600" dirty="0">
                <a:solidFill>
                  <a:srgbClr val="FF6600"/>
                </a:solidFill>
              </a:rPr>
              <a:t>not at beginning or end of the password</a:t>
            </a:r>
          </a:p>
          <a:p>
            <a:pPr lvl="2"/>
            <a:r>
              <a:rPr lang="en-US" sz="1600" dirty="0"/>
              <a:t>Special characters:  ! # $ % - _ = + &lt; &gt;</a:t>
            </a:r>
          </a:p>
          <a:p>
            <a:pPr lvl="2"/>
            <a:r>
              <a:rPr lang="en-US" sz="1600" dirty="0"/>
              <a:t>The following special characters are NOT allowed: @ ^ &amp; ( ) | " \ ' { } [ ] : ; ` ? , . /</a:t>
            </a:r>
          </a:p>
          <a:p>
            <a:pPr lvl="2"/>
            <a:r>
              <a:rPr lang="en-US" sz="1600" dirty="0"/>
              <a:t>Not contain username</a:t>
            </a:r>
          </a:p>
          <a:p>
            <a:pPr lvl="1"/>
            <a:r>
              <a:rPr lang="en-US" sz="1800" dirty="0"/>
              <a:t>Not be reused within eight (8) years, </a:t>
            </a:r>
            <a:r>
              <a:rPr lang="en-US" sz="1800" dirty="0">
                <a:solidFill>
                  <a:srgbClr val="FF6600"/>
                </a:solidFill>
              </a:rPr>
              <a:t> 24 password cycles</a:t>
            </a:r>
          </a:p>
          <a:p>
            <a:pPr lvl="1"/>
            <a:r>
              <a:rPr lang="en-US" sz="1800" dirty="0"/>
              <a:t>Be changed every 120 days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2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873752"/>
          </a:xfrm>
        </p:spPr>
        <p:txBody>
          <a:bodyPr/>
          <a:lstStyle/>
          <a:p>
            <a:r>
              <a:rPr lang="en-US" dirty="0"/>
              <a:t>The functions that a user can perform in the Commons are based on the role(s) assigned to his or her Commons account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Full, printable list of eRA Commons roles: </a:t>
            </a:r>
          </a:p>
          <a:p>
            <a:pPr lvl="1"/>
            <a:r>
              <a:rPr lang="en-US" dirty="0">
                <a:hlinkClick r:id="rId3" tooltip="eRA Commons Roles PDF"/>
              </a:rPr>
              <a:t>http://</a:t>
            </a:r>
            <a:r>
              <a:rPr lang="en-US" dirty="0" smtClean="0">
                <a:hlinkClick r:id="rId3" tooltip="eRA Commons Roles PDF"/>
              </a:rPr>
              <a:t>era.nih.gov/files/eRA_Commons_Roles.pdf </a:t>
            </a:r>
            <a:endParaRPr lang="en-US" dirty="0" smtClean="0"/>
          </a:p>
          <a:p>
            <a:pPr marL="274638" lvl="1" indent="0" algn="ctr">
              <a:buNone/>
            </a:pPr>
            <a:r>
              <a:rPr lang="en-US" dirty="0" smtClean="0">
                <a:solidFill>
                  <a:srgbClr val="CC3300"/>
                </a:solidFill>
              </a:rPr>
              <a:t>Updated 08/2018!</a:t>
            </a:r>
            <a:endParaRPr lang="en-US" dirty="0">
              <a:solidFill>
                <a:srgbClr val="CC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6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" y="1597269"/>
            <a:ext cx="3276600" cy="5105400"/>
          </a:xfrm>
        </p:spPr>
        <p:txBody>
          <a:bodyPr/>
          <a:lstStyle/>
          <a:p>
            <a:r>
              <a:rPr lang="en-US" sz="2400" dirty="0"/>
              <a:t>Administrative</a:t>
            </a:r>
          </a:p>
          <a:p>
            <a:pPr lvl="1"/>
            <a:r>
              <a:rPr lang="en-US" sz="2000" dirty="0"/>
              <a:t>AA – Account Administrator</a:t>
            </a:r>
          </a:p>
          <a:p>
            <a:pPr lvl="1"/>
            <a:r>
              <a:rPr lang="en-US" sz="2000" dirty="0"/>
              <a:t>AO – Administrative Official</a:t>
            </a:r>
          </a:p>
          <a:p>
            <a:pPr lvl="1"/>
            <a:r>
              <a:rPr lang="en-US" sz="2000" dirty="0"/>
              <a:t>ASST – Assistant </a:t>
            </a:r>
          </a:p>
          <a:p>
            <a:pPr lvl="1"/>
            <a:r>
              <a:rPr lang="en-US" sz="2000" dirty="0"/>
              <a:t>BO – Business Official</a:t>
            </a:r>
          </a:p>
          <a:p>
            <a:pPr lvl="1"/>
            <a:r>
              <a:rPr lang="en-US" sz="2000" dirty="0"/>
              <a:t>SO – Signing Official</a:t>
            </a:r>
          </a:p>
          <a:p>
            <a:pPr lvl="1"/>
            <a:r>
              <a:rPr lang="en-US" sz="2000" dirty="0"/>
              <a:t>ASSIST Access Maintainer Role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011424" y="1601285"/>
            <a:ext cx="3273552" cy="5101384"/>
          </a:xfrm>
        </p:spPr>
        <p:txBody>
          <a:bodyPr/>
          <a:lstStyle/>
          <a:p>
            <a:r>
              <a:rPr lang="en-US" sz="2400" dirty="0"/>
              <a:t>Scientific</a:t>
            </a:r>
          </a:p>
          <a:p>
            <a:pPr lvl="1"/>
            <a:r>
              <a:rPr lang="en-US" sz="2000" dirty="0"/>
              <a:t>Graduate Student</a:t>
            </a:r>
          </a:p>
          <a:p>
            <a:pPr lvl="1"/>
            <a:r>
              <a:rPr lang="en-US" sz="2000" dirty="0"/>
              <a:t>IAR – Internet Assisted Review</a:t>
            </a:r>
          </a:p>
          <a:p>
            <a:pPr lvl="1"/>
            <a:r>
              <a:rPr lang="en-US" sz="2000" dirty="0"/>
              <a:t>PI - Principal Investigator</a:t>
            </a:r>
          </a:p>
          <a:p>
            <a:pPr lvl="1"/>
            <a:r>
              <a:rPr lang="en-US" sz="2000" dirty="0"/>
              <a:t>Post-Doc </a:t>
            </a:r>
          </a:p>
          <a:p>
            <a:pPr lvl="1"/>
            <a:r>
              <a:rPr lang="en-US" sz="2000" dirty="0"/>
              <a:t>Project Personnel</a:t>
            </a:r>
          </a:p>
          <a:p>
            <a:pPr lvl="1"/>
            <a:r>
              <a:rPr lang="en-US" sz="2000" dirty="0"/>
              <a:t>Scientist</a:t>
            </a:r>
          </a:p>
          <a:p>
            <a:pPr lvl="1"/>
            <a:r>
              <a:rPr lang="en-US" sz="2000" dirty="0"/>
              <a:t>Sponsor</a:t>
            </a:r>
          </a:p>
          <a:p>
            <a:pPr lvl="1"/>
            <a:r>
              <a:rPr lang="en-US" sz="2000" dirty="0"/>
              <a:t>Trainee</a:t>
            </a:r>
          </a:p>
          <a:p>
            <a:pPr lvl="1"/>
            <a:r>
              <a:rPr lang="en-US" sz="2000" dirty="0"/>
              <a:t>Undergraduate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943600" y="1600200"/>
            <a:ext cx="3273552" cy="51054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Other</a:t>
            </a:r>
          </a:p>
          <a:p>
            <a:pPr lvl="1"/>
            <a:r>
              <a:rPr lang="en-US" sz="2000" dirty="0"/>
              <a:t>FCOI (Financial Conflict of Interest)</a:t>
            </a:r>
          </a:p>
          <a:p>
            <a:pPr lvl="1"/>
            <a:r>
              <a:rPr lang="en-US" sz="2000" dirty="0"/>
              <a:t>FCOI_ASST </a:t>
            </a:r>
          </a:p>
          <a:p>
            <a:pPr lvl="1"/>
            <a:r>
              <a:rPr lang="en-US" sz="2000" dirty="0"/>
              <a:t>FCOI_VIEW</a:t>
            </a:r>
          </a:p>
          <a:p>
            <a:pPr lvl="1"/>
            <a:r>
              <a:rPr lang="en-US" sz="2000" dirty="0"/>
              <a:t>FSR (Financial Status Reporter)</a:t>
            </a:r>
          </a:p>
          <a:p>
            <a:pPr lvl="1"/>
            <a:r>
              <a:rPr lang="en-US" sz="2000" dirty="0"/>
              <a:t>PACR (Public Access Compliance Reporting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OLAW (Reporting Animal Welfare)</a:t>
            </a:r>
            <a:endParaRPr lang="en-US" sz="2000" dirty="0"/>
          </a:p>
        </p:txBody>
      </p:sp>
      <p:grpSp>
        <p:nvGrpSpPr>
          <p:cNvPr id="13" name="Group 12" descr="Roles stickmen " title="image"/>
          <p:cNvGrpSpPr/>
          <p:nvPr/>
        </p:nvGrpSpPr>
        <p:grpSpPr>
          <a:xfrm>
            <a:off x="6705600" y="0"/>
            <a:ext cx="2307180" cy="1752600"/>
            <a:chOff x="4495800" y="1298910"/>
            <a:chExt cx="2696848" cy="2286000"/>
          </a:xfrm>
        </p:grpSpPr>
        <p:pic>
          <p:nvPicPr>
            <p:cNvPr id="14" name="Picture 13" descr="roles stickm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298910"/>
              <a:ext cx="2696848" cy="228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193527">
              <a:off x="4604186" y="1668124"/>
              <a:ext cx="407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SO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41832">
              <a:off x="6530148" y="1668123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21423966">
              <a:off x="5441562" y="1428307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PI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20544353">
              <a:off x="4987408" y="153221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IAR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281189">
              <a:off x="5709371" y="1436146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07231">
              <a:off x="6084067" y="1508171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FSR</a:t>
              </a:r>
            </a:p>
          </p:txBody>
        </p:sp>
      </p:grpSp>
      <p:sp>
        <p:nvSpPr>
          <p:cNvPr id="5" name="Rounded Rectangle 4" descr="&quot;&quot;" title="&quot;&quot;"/>
          <p:cNvSpPr/>
          <p:nvPr/>
        </p:nvSpPr>
        <p:spPr>
          <a:xfrm>
            <a:off x="301625" y="4419600"/>
            <a:ext cx="2365375" cy="8382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1625" y="5420284"/>
            <a:ext cx="2365375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NEWEST!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1625" y="5955268"/>
            <a:ext cx="8004176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Permits user to manage access to all ASSIST applications in their institution.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68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-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Can’t </a:t>
            </a:r>
            <a:r>
              <a:rPr lang="en-US" dirty="0"/>
              <a:t>combine scientific roles with administrative or other roles on the same account</a:t>
            </a:r>
          </a:p>
          <a:p>
            <a:pPr lvl="1"/>
            <a:r>
              <a:rPr lang="en-US" dirty="0"/>
              <a:t>Other combinations are fine (e.g., PI and IAR; AO and FSR)</a:t>
            </a:r>
          </a:p>
          <a:p>
            <a:pPr lvl="1"/>
            <a:r>
              <a:rPr lang="en-US" dirty="0"/>
              <a:t>A person needing both scientific and administrative roles should have two separate accounts (one for scientific roles and another for other roles)</a:t>
            </a:r>
          </a:p>
        </p:txBody>
      </p:sp>
      <p:pic>
        <p:nvPicPr>
          <p:cNvPr id="5" name="Picture 4" descr="reminder string on finger" titl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7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2313" y="304800"/>
            <a:ext cx="7772400" cy="3124200"/>
          </a:xfrm>
        </p:spPr>
        <p:txBody>
          <a:bodyPr>
            <a:normAutofit/>
          </a:bodyPr>
          <a:lstStyle/>
          <a:p>
            <a:r>
              <a:rPr lang="en-US" dirty="0"/>
              <a:t>eRA Commons </a:t>
            </a:r>
            <a:br>
              <a:rPr lang="en-US" dirty="0"/>
            </a:br>
            <a:r>
              <a:rPr lang="en-US" dirty="0"/>
              <a:t>Account </a:t>
            </a:r>
            <a:r>
              <a:rPr lang="en-US" dirty="0" smtClean="0"/>
              <a:t>Administration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 smtClean="0">
                <a:solidFill>
                  <a:srgbClr val="4F81BD"/>
                </a:solidFill>
              </a:rPr>
              <a:t>Delegations</a:t>
            </a:r>
            <a:endParaRPr lang="en-US" sz="3100" dirty="0">
              <a:solidFill>
                <a:srgbClr val="4F81B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6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eRA</a:t>
            </a:r>
            <a:r>
              <a:rPr lang="en-US" dirty="0"/>
              <a:t> Commons allows users to give other users permission to do specific actions on their behalf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Progress Report </a:t>
            </a:r>
          </a:p>
          <a:p>
            <a:r>
              <a:rPr lang="en-US" dirty="0"/>
              <a:t>Sponsor</a:t>
            </a:r>
          </a:p>
          <a:p>
            <a:r>
              <a:rPr lang="en-US" dirty="0"/>
              <a:t>Status</a:t>
            </a:r>
          </a:p>
          <a:p>
            <a:r>
              <a:rPr lang="en-US" dirty="0" smtClean="0"/>
              <a:t>Personal Profile</a:t>
            </a:r>
            <a:endParaRPr lang="en-US" dirty="0"/>
          </a:p>
          <a:p>
            <a:r>
              <a:rPr lang="en-US" dirty="0"/>
              <a:t>Submit</a:t>
            </a:r>
          </a:p>
          <a:p>
            <a:r>
              <a:rPr lang="en-US" dirty="0"/>
              <a:t>xTrain</a:t>
            </a:r>
          </a:p>
        </p:txBody>
      </p:sp>
      <p:pic>
        <p:nvPicPr>
          <p:cNvPr id="6" name="Picture 5" descr="Stickman with key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3825"/>
            <a:ext cx="2857500" cy="381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4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34400" cy="758825"/>
          </a:xfrm>
        </p:spPr>
        <p:txBody>
          <a:bodyPr/>
          <a:lstStyle/>
          <a:p>
            <a:r>
              <a:rPr lang="en-US" dirty="0"/>
              <a:t>Delegations Chart</a:t>
            </a:r>
          </a:p>
        </p:txBody>
      </p:sp>
      <p:graphicFrame>
        <p:nvGraphicFramePr>
          <p:cNvPr id="4" name="Content Placeholder 3" title="Delgations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9812119"/>
              </p:ext>
            </p:extLst>
          </p:nvPr>
        </p:nvGraphicFramePr>
        <p:xfrm>
          <a:off x="149225" y="990600"/>
          <a:ext cx="8839200" cy="571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9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254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716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(Name)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it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358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SO, AA, 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 on behalf </a:t>
                      </a:r>
                    </a:p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a 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Enables the delegated PI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work on progress reports of another 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includes Interim and Final RPPR</a:t>
                      </a:r>
                      <a:endParaRPr lang="en-US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within</a:t>
                      </a:r>
                    </a:p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the authorized user to work on progress reports for the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includes Interim and Final RPPR</a:t>
                      </a:r>
                      <a:endParaRPr lang="en-US" sz="1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SO, AA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(on behalf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of Sponsor)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Allows the ASST to access the xTrain module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Allows the ASST to work with the Status module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5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Users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within Institution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another user to edit someone else's personal profile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Enables the PI to submit RPPR and MYPR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now needed for PI if they are to submit Interim and Final RPPR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09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xTrain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PI, Sponsor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Enables the ASST to work with the xTrain </a:t>
                      </a:r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module </a:t>
                      </a:r>
                      <a:r>
                        <a:rPr lang="en-US" sz="1600" b="0" i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xTRACT</a:t>
                      </a:r>
                      <a:endParaRPr lang="en-US" sz="1600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5" name="Picture 4" descr="Stickman with key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6" y="0"/>
            <a:ext cx="971549" cy="1295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9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175"/>
            <a:ext cx="8534400" cy="758825"/>
          </a:xfrm>
        </p:spPr>
        <p:txBody>
          <a:bodyPr/>
          <a:lstStyle/>
          <a:p>
            <a:r>
              <a:rPr lang="en-US" dirty="0"/>
              <a:t>Delegation (SO)</a:t>
            </a:r>
          </a:p>
        </p:txBody>
      </p:sp>
      <p:pic>
        <p:nvPicPr>
          <p:cNvPr id="3" name="Picture 2" descr="&quot;&quot;" title="Delegation List Scre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838200"/>
            <a:ext cx="8534401" cy="2147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&quot;&quot;" title="Delgation Search Screen Result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3124200"/>
            <a:ext cx="8534401" cy="342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0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Delegation Menu </a:t>
            </a:r>
            <a:r>
              <a:rPr lang="en-US" dirty="0"/>
              <a:t>(PI)</a:t>
            </a:r>
          </a:p>
        </p:txBody>
      </p:sp>
      <p:pic>
        <p:nvPicPr>
          <p:cNvPr id="3" name="Picture 2" descr="&quot;&quot;" title="Set Delega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69473"/>
            <a:ext cx="8686800" cy="2369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2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eRA Commons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/>
              <a:t>What is era Commons?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7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76200"/>
            <a:ext cx="8534400" cy="758825"/>
          </a:xfrm>
        </p:spPr>
        <p:txBody>
          <a:bodyPr/>
          <a:lstStyle/>
          <a:p>
            <a:r>
              <a:rPr lang="en-US" dirty="0" smtClean="0"/>
              <a:t>Delegation Selection </a:t>
            </a:r>
            <a:r>
              <a:rPr lang="en-US" dirty="0"/>
              <a:t>(PI)</a:t>
            </a:r>
          </a:p>
        </p:txBody>
      </p:sp>
      <p:pic>
        <p:nvPicPr>
          <p:cNvPr id="5" name="Picture 4" descr="&quot;&quot;" title="Select Delega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23269"/>
            <a:ext cx="8686800" cy="1982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title="Delegations HIT Lis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67421"/>
            <a:ext cx="8686800" cy="3980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7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eRA Commons </a:t>
            </a:r>
            <a:br>
              <a:rPr lang="en-US" dirty="0"/>
            </a:br>
            <a:r>
              <a:rPr lang="en-US" dirty="0"/>
              <a:t>Profiles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743200"/>
            <a:ext cx="8839200" cy="3124200"/>
          </a:xfrm>
        </p:spPr>
        <p:txBody>
          <a:bodyPr/>
          <a:lstStyle/>
          <a:p>
            <a:pPr marL="0" indent="0"/>
            <a:r>
              <a:rPr lang="en-US" dirty="0"/>
              <a:t>Institutional Profiles (</a:t>
            </a:r>
            <a:r>
              <a:rPr lang="en-US" dirty="0" err="1"/>
              <a:t>Ipf</a:t>
            </a:r>
            <a:r>
              <a:rPr lang="en-US" dirty="0"/>
              <a:t>)</a:t>
            </a:r>
          </a:p>
          <a:p>
            <a:pPr marL="0" indent="0"/>
            <a:r>
              <a:rPr lang="en-US" dirty="0"/>
              <a:t>&amp; </a:t>
            </a:r>
          </a:p>
          <a:p>
            <a:pPr marL="0" indent="0"/>
            <a:r>
              <a:rPr lang="en-US" dirty="0"/>
              <a:t>Personal Profiles (PPF)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7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1295400"/>
          </a:xfrm>
        </p:spPr>
        <p:txBody>
          <a:bodyPr/>
          <a:lstStyle/>
          <a:p>
            <a:r>
              <a:rPr lang="en-US" dirty="0"/>
              <a:t>Institutional Profile File (IPF)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repository for registered organization information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Each organization establishes and maintains their organization’s profile data</a:t>
            </a:r>
          </a:p>
          <a:p>
            <a:r>
              <a:rPr lang="en-US" dirty="0"/>
              <a:t>Depending on their role, users can view and/or update Institution Profile information</a:t>
            </a:r>
          </a:p>
          <a:p>
            <a:pPr lvl="1"/>
            <a:r>
              <a:rPr lang="en-US" dirty="0"/>
              <a:t>Only SOs can edit IPF information</a:t>
            </a:r>
          </a:p>
          <a:p>
            <a:pPr lvl="1"/>
            <a:r>
              <a:rPr lang="en-US" dirty="0"/>
              <a:t>IPF displayed as a read-only page for users with all other Commons roles</a:t>
            </a:r>
          </a:p>
          <a:p>
            <a:pPr lvl="1"/>
            <a:r>
              <a:rPr lang="en-US" dirty="0"/>
              <a:t>Includes two sections: Basic and Assurances &amp; Certifications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71600" y="5715000"/>
            <a:ext cx="6629400" cy="800213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charset="0"/>
              </a:rPr>
              <a:t>Terminology Check: </a:t>
            </a: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/>
            </a:r>
            <a:b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</a:br>
            <a:r>
              <a:rPr lang="en-US" sz="2200" b="1" dirty="0">
                <a:solidFill>
                  <a:srgbClr val="C0504D"/>
                </a:solidFill>
                <a:latin typeface="Arial" pitchFamily="34" charset="0"/>
                <a:cs typeface="Arial" charset="0"/>
              </a:rPr>
              <a:t>‘Organization’ = ‘Institution’ = ‘Entity’</a:t>
            </a:r>
          </a:p>
        </p:txBody>
      </p:sp>
      <p:pic>
        <p:nvPicPr>
          <p:cNvPr id="7" name="Picture 6" descr="Institution" titl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67" y="3974307"/>
            <a:ext cx="2773067" cy="25026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IPF - Basic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Basic: general information about the institution</a:t>
            </a:r>
          </a:p>
          <a:p>
            <a:pPr lvl="1"/>
            <a:r>
              <a:rPr lang="en-US" dirty="0"/>
              <a:t>Name, address, Institution Contact information, list of Signing Officials, 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title="IPF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361203"/>
            <a:ext cx="5867399" cy="422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 descr="SO edit box"/>
          <p:cNvGrpSpPr/>
          <p:nvPr/>
        </p:nvGrpSpPr>
        <p:grpSpPr>
          <a:xfrm>
            <a:off x="6248400" y="2609850"/>
            <a:ext cx="2667000" cy="1497747"/>
            <a:chOff x="6248400" y="2609850"/>
            <a:chExt cx="2667000" cy="149774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162925" y="2609850"/>
              <a:ext cx="304800" cy="19050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7848600" y="2800349"/>
              <a:ext cx="314325" cy="53670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248400" y="3276600"/>
              <a:ext cx="2667000" cy="830997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chemeClr val="accent2"/>
                  </a:solidFill>
                  <a:latin typeface="+mn-lt"/>
                </a:rPr>
                <a:t>Only SOs can edit Institution Profile</a:t>
              </a:r>
            </a:p>
          </p:txBody>
        </p:sp>
      </p:grpSp>
      <p:sp>
        <p:nvSpPr>
          <p:cNvPr id="4" name="Rounded Rectangle 3" descr="&quot;&quot;" title="&quot;&quot;"/>
          <p:cNvSpPr/>
          <p:nvPr/>
        </p:nvSpPr>
        <p:spPr>
          <a:xfrm>
            <a:off x="2692167" y="5105400"/>
            <a:ext cx="10668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 title="Text box with arrow"/>
          <p:cNvGrpSpPr/>
          <p:nvPr/>
        </p:nvGrpSpPr>
        <p:grpSpPr>
          <a:xfrm>
            <a:off x="287463" y="4657635"/>
            <a:ext cx="2404704" cy="1200329"/>
            <a:chOff x="287463" y="4657635"/>
            <a:chExt cx="2404704" cy="1200329"/>
          </a:xfrm>
        </p:grpSpPr>
        <p:sp>
          <p:nvSpPr>
            <p:cNvPr id="15" name="Text Box 4" descr="SAM Registration Expiration&#10;" title="Tetx box"/>
            <p:cNvSpPr txBox="1">
              <a:spLocks noChangeArrowheads="1"/>
            </p:cNvSpPr>
            <p:nvPr/>
          </p:nvSpPr>
          <p:spPr bwMode="auto">
            <a:xfrm>
              <a:off x="287463" y="4657635"/>
              <a:ext cx="2009876" cy="1200329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chemeClr val="accent2"/>
                  </a:solidFill>
                  <a:latin typeface="+mn-lt"/>
                </a:rPr>
                <a:t>SAM Registration Expiration</a:t>
              </a: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2321288" y="5257800"/>
              <a:ext cx="370879" cy="1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27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IPF – Institution Contacts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447800"/>
            <a:ext cx="2593848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Newer</a:t>
            </a:r>
          </a:p>
          <a:p>
            <a:pPr marL="0" indent="0">
              <a:buNone/>
            </a:pPr>
            <a:r>
              <a:rPr lang="en-US" dirty="0"/>
              <a:t>Contact </a:t>
            </a:r>
          </a:p>
          <a:p>
            <a:pPr marL="0" indent="0">
              <a:buNone/>
            </a:pPr>
            <a:r>
              <a:rPr lang="en-US" dirty="0"/>
              <a:t>Fields:</a:t>
            </a:r>
          </a:p>
          <a:p>
            <a:r>
              <a:rPr lang="en-US" sz="2000" dirty="0">
                <a:solidFill>
                  <a:srgbClr val="336699"/>
                </a:solidFill>
              </a:rPr>
              <a:t>Closeout Correspondence</a:t>
            </a:r>
          </a:p>
          <a:p>
            <a:r>
              <a:rPr lang="en-US" sz="2000" dirty="0">
                <a:solidFill>
                  <a:srgbClr val="336699"/>
                </a:solidFill>
              </a:rPr>
              <a:t>FCOI Correspondence</a:t>
            </a:r>
          </a:p>
        </p:txBody>
      </p:sp>
      <p:grpSp>
        <p:nvGrpSpPr>
          <p:cNvPr id="4" name="Group 3" descr="Show closeout and FCOI contact information" title="IPF screen"/>
          <p:cNvGrpSpPr/>
          <p:nvPr/>
        </p:nvGrpSpPr>
        <p:grpSpPr>
          <a:xfrm>
            <a:off x="2580358" y="1524000"/>
            <a:ext cx="6290622" cy="4530428"/>
            <a:chOff x="2580358" y="1524000"/>
            <a:chExt cx="6290622" cy="4530428"/>
          </a:xfrm>
        </p:grpSpPr>
        <p:pic>
          <p:nvPicPr>
            <p:cNvPr id="2050" name="Picture 2" descr="Basic Information form" title="IPF 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0358" y="1524000"/>
              <a:ext cx="6290622" cy="45304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4035424" y="4343400"/>
              <a:ext cx="2136775" cy="685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97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IPF – </a:t>
            </a:r>
            <a:r>
              <a:rPr lang="en-US" dirty="0" smtClean="0"/>
              <a:t>DUNS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0" y="3429000"/>
            <a:ext cx="419100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Changes to </a:t>
            </a:r>
            <a:r>
              <a:rPr lang="en-US" i="1" dirty="0" smtClean="0"/>
              <a:t>Institution Basic Information </a:t>
            </a:r>
            <a:r>
              <a:rPr lang="en-US" dirty="0" smtClean="0"/>
              <a:t>Section</a:t>
            </a:r>
            <a:endParaRPr lang="en-US" dirty="0"/>
          </a:p>
          <a:p>
            <a:r>
              <a:rPr lang="en-US" sz="2000" dirty="0" smtClean="0">
                <a:solidFill>
                  <a:srgbClr val="336699"/>
                </a:solidFill>
              </a:rPr>
              <a:t>New fields coming soon…</a:t>
            </a:r>
            <a:endParaRPr lang="en-US" sz="2000" dirty="0">
              <a:solidFill>
                <a:srgbClr val="336699"/>
              </a:solidFill>
            </a:endParaRPr>
          </a:p>
          <a:p>
            <a:pPr lvl="1"/>
            <a:r>
              <a:rPr lang="en-US" sz="1500" dirty="0">
                <a:solidFill>
                  <a:srgbClr val="336699"/>
                </a:solidFill>
              </a:rPr>
              <a:t>T</a:t>
            </a:r>
            <a:r>
              <a:rPr lang="en-US" sz="1500" dirty="0" smtClean="0">
                <a:solidFill>
                  <a:srgbClr val="336699"/>
                </a:solidFill>
              </a:rPr>
              <a:t>o </a:t>
            </a:r>
            <a:r>
              <a:rPr lang="en-US" sz="1500" dirty="0">
                <a:solidFill>
                  <a:srgbClr val="336699"/>
                </a:solidFill>
              </a:rPr>
              <a:t>support Other Transaction Authority funding opportunities </a:t>
            </a:r>
            <a:endParaRPr lang="en-US" sz="1500" dirty="0" smtClean="0">
              <a:solidFill>
                <a:srgbClr val="336699"/>
              </a:solidFill>
            </a:endParaRPr>
          </a:p>
          <a:p>
            <a:pPr lvl="1"/>
            <a:r>
              <a:rPr lang="en-US" sz="1500" dirty="0">
                <a:solidFill>
                  <a:srgbClr val="336699"/>
                </a:solidFill>
              </a:rPr>
              <a:t>T</a:t>
            </a:r>
            <a:r>
              <a:rPr lang="en-US" sz="1500" dirty="0" smtClean="0">
                <a:solidFill>
                  <a:srgbClr val="336699"/>
                </a:solidFill>
              </a:rPr>
              <a:t>o </a:t>
            </a:r>
            <a:r>
              <a:rPr lang="en-US" sz="1500" dirty="0">
                <a:solidFill>
                  <a:srgbClr val="336699"/>
                </a:solidFill>
              </a:rPr>
              <a:t>summarize your institution’s eligibility to submit to the different types of </a:t>
            </a:r>
            <a:r>
              <a:rPr lang="en-US" sz="1500" dirty="0" smtClean="0">
                <a:solidFill>
                  <a:srgbClr val="336699"/>
                </a:solidFill>
              </a:rPr>
              <a:t>opportunities</a:t>
            </a:r>
            <a:endParaRPr lang="en-US" sz="1500" dirty="0">
              <a:solidFill>
                <a:srgbClr val="336699"/>
              </a:solidFill>
            </a:endParaRPr>
          </a:p>
        </p:txBody>
      </p:sp>
      <p:pic>
        <p:nvPicPr>
          <p:cNvPr id="5" name="Picture 4" descr="Shows Eligibility options" title="About the Institution section of IP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47800"/>
            <a:ext cx="8442939" cy="167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title="IPF Scre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335" y="3276600"/>
            <a:ext cx="4102208" cy="2954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urved Left Arrow 6" title="&quot;&quot;"/>
          <p:cNvSpPr/>
          <p:nvPr/>
        </p:nvSpPr>
        <p:spPr>
          <a:xfrm rot="10800000">
            <a:off x="439390" y="2743200"/>
            <a:ext cx="838200" cy="2223860"/>
          </a:xfrm>
          <a:prstGeom prst="curvedLeftArrow">
            <a:avLst>
              <a:gd name="adj1" fmla="val 22889"/>
              <a:gd name="adj2" fmla="val 50000"/>
              <a:gd name="adj3" fmla="val 45779"/>
            </a:avLst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“”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0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IPF – Assurances and Certifications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Assurances and Certifications: data elements that comprise assurance/certification information about an institution</a:t>
            </a:r>
          </a:p>
          <a:p>
            <a:pPr lvl="1"/>
            <a:r>
              <a:rPr lang="en-US" dirty="0"/>
              <a:t>List of certifications </a:t>
            </a:r>
            <a:br>
              <a:rPr lang="en-US" dirty="0"/>
            </a:br>
            <a:r>
              <a:rPr lang="en-US" dirty="0"/>
              <a:t>(e.g., Financial Conflict of </a:t>
            </a:r>
            <a:br>
              <a:rPr lang="en-US" dirty="0"/>
            </a:br>
            <a:r>
              <a:rPr lang="en-US" dirty="0"/>
              <a:t>Interest, Human Subjects </a:t>
            </a:r>
            <a:br>
              <a:rPr lang="en-US" dirty="0"/>
            </a:br>
            <a:r>
              <a:rPr lang="en-US" dirty="0"/>
              <a:t>Research, Vertebrate </a:t>
            </a:r>
            <a:br>
              <a:rPr lang="en-US" dirty="0"/>
            </a:br>
            <a:r>
              <a:rPr lang="en-US" dirty="0"/>
              <a:t>Animals, etc.)</a:t>
            </a:r>
          </a:p>
          <a:p>
            <a:endParaRPr lang="en-US" dirty="0"/>
          </a:p>
        </p:txBody>
      </p:sp>
      <p:pic>
        <p:nvPicPr>
          <p:cNvPr id="1026" name="Picture 2" title="IPF Assura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2438401"/>
            <a:ext cx="4773344" cy="3588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5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IPF – OLAW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Integration with Office of Laboratory Animal Welfare’s (OLAW) Animal Assurance Number</a:t>
            </a:r>
          </a:p>
          <a:p>
            <a:pPr lvl="1"/>
            <a:r>
              <a:rPr lang="en-US" sz="2000" dirty="0"/>
              <a:t>IPF will pull OLAW’s </a:t>
            </a:r>
          </a:p>
          <a:p>
            <a:pPr marL="274638" lvl="1" indent="0">
              <a:buNone/>
            </a:pPr>
            <a:r>
              <a:rPr lang="en-US" sz="2000" dirty="0"/>
              <a:t>Animal Assurance Number</a:t>
            </a:r>
          </a:p>
          <a:p>
            <a:pPr lvl="1"/>
            <a:r>
              <a:rPr lang="en-US" sz="2000" dirty="0"/>
              <a:t>Under the About the </a:t>
            </a:r>
          </a:p>
          <a:p>
            <a:pPr marL="274638" lvl="1" indent="0">
              <a:buNone/>
            </a:pPr>
            <a:r>
              <a:rPr lang="en-US" sz="2000" dirty="0"/>
              <a:t>Institution tile</a:t>
            </a:r>
          </a:p>
          <a:p>
            <a:pPr lvl="1"/>
            <a:r>
              <a:rPr lang="en-US" sz="2000" dirty="0"/>
              <a:t>Will also update:</a:t>
            </a:r>
          </a:p>
          <a:p>
            <a:pPr lvl="2"/>
            <a:r>
              <a:rPr lang="en-US" dirty="0"/>
              <a:t>Animal Subject Code</a:t>
            </a:r>
          </a:p>
          <a:p>
            <a:pPr lvl="2"/>
            <a:r>
              <a:rPr lang="en-US" dirty="0"/>
              <a:t>IACUC Date</a:t>
            </a:r>
          </a:p>
          <a:p>
            <a:pPr lvl="1"/>
            <a:r>
              <a:rPr lang="en-US" sz="2000" dirty="0"/>
              <a:t>New # Format</a:t>
            </a:r>
          </a:p>
          <a:p>
            <a:pPr lvl="1"/>
            <a:r>
              <a:rPr lang="en-US" sz="2000" dirty="0"/>
              <a:t>Can not be edited via IPF</a:t>
            </a:r>
          </a:p>
          <a:p>
            <a:endParaRPr lang="en-US" dirty="0"/>
          </a:p>
        </p:txBody>
      </p:sp>
      <p:pic>
        <p:nvPicPr>
          <p:cNvPr id="1026" name="Picture 2" title="IPF with OLAW numb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2426" y="2438401"/>
            <a:ext cx="5231918" cy="39336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3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IPF 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2136648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Signing </a:t>
            </a:r>
          </a:p>
          <a:p>
            <a:pPr marL="0" indent="0">
              <a:buNone/>
            </a:pPr>
            <a:r>
              <a:rPr lang="en-US" sz="2000" dirty="0" smtClean="0"/>
              <a:t>Officials</a:t>
            </a:r>
          </a:p>
          <a:p>
            <a:pPr marL="0" indent="0">
              <a:buNone/>
            </a:pPr>
            <a:r>
              <a:rPr lang="en-US" sz="2000" dirty="0"/>
              <a:t>&amp; </a:t>
            </a:r>
          </a:p>
          <a:p>
            <a:pPr marL="0" indent="0">
              <a:buNone/>
            </a:pPr>
            <a:r>
              <a:rPr lang="en-US" sz="2000" dirty="0"/>
              <a:t>Technology Transfer Officers</a:t>
            </a:r>
          </a:p>
          <a:p>
            <a:pPr marL="0" indent="0">
              <a:buNone/>
            </a:pPr>
            <a:r>
              <a:rPr lang="en-US" sz="2000" dirty="0"/>
              <a:t>(TTO)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074" name="Picture 2" title="IPF list of Signing Offici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24000"/>
            <a:ext cx="6545339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 title="Rounded rectangle"/>
          <p:cNvSpPr/>
          <p:nvPr/>
        </p:nvSpPr>
        <p:spPr>
          <a:xfrm>
            <a:off x="3810000" y="4114800"/>
            <a:ext cx="4953000" cy="228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Profile (PPF)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Central repository for individual user information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15000"/>
          </a:xfrm>
        </p:spPr>
        <p:txBody>
          <a:bodyPr/>
          <a:lstStyle/>
          <a:p>
            <a:r>
              <a:rPr lang="en-US" sz="2400" dirty="0"/>
              <a:t>Individual Commons users are responsible for keeping their profile information accurate</a:t>
            </a:r>
          </a:p>
          <a:p>
            <a:r>
              <a:rPr lang="en-US" sz="2400" dirty="0"/>
              <a:t>Includes information such as:</a:t>
            </a:r>
          </a:p>
          <a:p>
            <a:pPr lvl="1"/>
            <a:r>
              <a:rPr lang="en-US" sz="2000" dirty="0"/>
              <a:t>Name</a:t>
            </a:r>
          </a:p>
          <a:p>
            <a:pPr lvl="1"/>
            <a:r>
              <a:rPr lang="en-US" sz="2000" dirty="0" smtClean="0"/>
              <a:t>Demographics (important for Trainees)</a:t>
            </a:r>
            <a:endParaRPr lang="en-US" sz="2000" dirty="0"/>
          </a:p>
          <a:p>
            <a:pPr lvl="1"/>
            <a:r>
              <a:rPr lang="en-US" sz="2000" dirty="0"/>
              <a:t>Employment </a:t>
            </a:r>
            <a:r>
              <a:rPr lang="en-US" sz="2000" dirty="0" smtClean="0"/>
              <a:t>history (important for COI)</a:t>
            </a:r>
            <a:endParaRPr lang="en-US" sz="2000" dirty="0"/>
          </a:p>
          <a:p>
            <a:pPr lvl="1"/>
            <a:r>
              <a:rPr lang="en-US" sz="2000" dirty="0" smtClean="0"/>
              <a:t>Education (important for NSI &amp; ESI)</a:t>
            </a:r>
            <a:endParaRPr lang="en-US" sz="2000" dirty="0"/>
          </a:p>
          <a:p>
            <a:pPr lvl="1"/>
            <a:r>
              <a:rPr lang="en-US" sz="2000" dirty="0"/>
              <a:t>Reference Letters</a:t>
            </a:r>
          </a:p>
          <a:p>
            <a:pPr lvl="1"/>
            <a:r>
              <a:rPr lang="en-US" sz="2000" dirty="0"/>
              <a:t>Publications</a:t>
            </a:r>
          </a:p>
          <a:p>
            <a:r>
              <a:rPr lang="en-US" sz="2400" dirty="0"/>
              <a:t>Very few staff members at NIH have access to change information (for emergencies only)</a:t>
            </a:r>
          </a:p>
        </p:txBody>
      </p:sp>
      <p:pic>
        <p:nvPicPr>
          <p:cNvPr id="7" name="Picture 6" descr="Pers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7" y="3657600"/>
            <a:ext cx="1790700" cy="1790700"/>
          </a:xfrm>
          <a:prstGeom prst="rect">
            <a:avLst/>
          </a:prstGeom>
        </p:spPr>
      </p:pic>
      <p:pic>
        <p:nvPicPr>
          <p:cNvPr id="8" name="Picture 7" descr="Pers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1846023" cy="1846023"/>
          </a:xfrm>
          <a:prstGeom prst="rect">
            <a:avLst/>
          </a:prstGeom>
        </p:spPr>
      </p:pic>
      <p:pic>
        <p:nvPicPr>
          <p:cNvPr id="6" name="Picture 5" descr="Pers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1752600" cy="175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9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eRA</a:t>
            </a:r>
            <a:r>
              <a:rPr lang="en-US" dirty="0"/>
              <a:t> Commons?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625" y="1524000"/>
            <a:ext cx="850392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dirty="0" err="1"/>
              <a:t>eRA</a:t>
            </a:r>
            <a:r>
              <a:rPr lang="en-US" sz="2000" dirty="0"/>
              <a:t> Commons is an online interface where grant applicants, grantees and federal staff can access and share administrative information related to grant applications and awarded research grants.</a:t>
            </a:r>
          </a:p>
        </p:txBody>
      </p:sp>
      <p:grpSp>
        <p:nvGrpSpPr>
          <p:cNvPr id="4" name="Group 3" descr="List of features of Commons, surrounding a computer network graphic" title="What is eRA Commons graphic"/>
          <p:cNvGrpSpPr/>
          <p:nvPr/>
        </p:nvGrpSpPr>
        <p:grpSpPr>
          <a:xfrm>
            <a:off x="276836" y="2589220"/>
            <a:ext cx="8714764" cy="3608478"/>
            <a:chOff x="276836" y="2589220"/>
            <a:chExt cx="8714764" cy="3608478"/>
          </a:xfrm>
        </p:grpSpPr>
        <p:pic>
          <p:nvPicPr>
            <p:cNvPr id="5" name="Picture 5" descr="&quot;&quot;" title="Hub graphi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13704" y="2931682"/>
              <a:ext cx="2972696" cy="1910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200275" y="2589220"/>
              <a:ext cx="1685077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CC3300"/>
                  </a:solidFill>
                  <a:latin typeface="Georgia" pitchFamily="18" charset="0"/>
                </a:rPr>
                <a:t>Applications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648200" y="5053265"/>
              <a:ext cx="3557384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C3300"/>
                  </a:solidFill>
                  <a:latin typeface="Georgia" pitchFamily="18" charset="0"/>
                </a:rPr>
                <a:t>Post-award Correspondence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486400" y="3411622"/>
              <a:ext cx="2504212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C3300"/>
                  </a:solidFill>
                  <a:latin typeface="Georgia" pitchFamily="18" charset="0"/>
                </a:rPr>
                <a:t>Review Assignment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715000" y="3822033"/>
              <a:ext cx="1850185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C3300"/>
                  </a:solidFill>
                  <a:latin typeface="Georgia" pitchFamily="18" charset="0"/>
                </a:rPr>
                <a:t>Priority Score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5831845" y="4232444"/>
              <a:ext cx="2621230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CC3300"/>
                  </a:solidFill>
                  <a:latin typeface="Georgia" pitchFamily="18" charset="0"/>
                </a:rPr>
                <a:t>Summary Statement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410200" y="4642855"/>
              <a:ext cx="2095445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C3300"/>
                  </a:solidFill>
                  <a:latin typeface="Georgia" pitchFamily="18" charset="0"/>
                </a:rPr>
                <a:t>Notice of Award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886640" y="2962321"/>
              <a:ext cx="1542410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CC3300"/>
                  </a:solidFill>
                  <a:latin typeface="Georgia" pitchFamily="18" charset="0"/>
                </a:rPr>
                <a:t>Assurances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536111" y="3350968"/>
              <a:ext cx="1806905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CC3300"/>
                  </a:solidFill>
                  <a:latin typeface="Georgia" pitchFamily="18" charset="0"/>
                </a:rPr>
                <a:t>Certifications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76836" y="4067631"/>
              <a:ext cx="2241319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CC3300"/>
                  </a:solidFill>
                  <a:latin typeface="Georgia" pitchFamily="18" charset="0"/>
                </a:rPr>
                <a:t>Progress Reports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05112" y="4440732"/>
              <a:ext cx="2305438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CC3300"/>
                  </a:solidFill>
                  <a:latin typeface="Georgia" pitchFamily="18" charset="0"/>
                </a:rPr>
                <a:t>Financial Reports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541412" y="4813833"/>
              <a:ext cx="2351926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CC3300"/>
                  </a:solidFill>
                  <a:latin typeface="Georgia" pitchFamily="18" charset="0"/>
                </a:rPr>
                <a:t>Invention Reports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37051" y="3738059"/>
              <a:ext cx="1617751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CC3300"/>
                  </a:solidFill>
                  <a:latin typeface="Georgia" pitchFamily="18" charset="0"/>
                </a:rPr>
                <a:t>Profile Data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5277122" y="2971800"/>
              <a:ext cx="3714478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C3300"/>
                  </a:solidFill>
                  <a:latin typeface="Georgia" pitchFamily="18" charset="0"/>
                </a:rPr>
                <a:t>Assembled Application Image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5029200" y="2590800"/>
              <a:ext cx="3841116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C3300"/>
                  </a:solidFill>
                  <a:latin typeface="Georgia" pitchFamily="18" charset="0"/>
                </a:rPr>
                <a:t>eSubmission Errors/Warnings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86753" y="5505725"/>
              <a:ext cx="3804247" cy="36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C3300"/>
                  </a:solidFill>
                  <a:latin typeface="Georgia" pitchFamily="18" charset="0"/>
                </a:rPr>
                <a:t>Training Appointment Actions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073639" y="5181600"/>
              <a:ext cx="20505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CC3300"/>
                  </a:solidFill>
                  <a:latin typeface="Georgia" pitchFamily="18" charset="0"/>
                </a:rPr>
                <a:t>Training </a:t>
              </a:r>
              <a:r>
                <a:rPr lang="en-US" b="1" dirty="0" smtClean="0">
                  <a:solidFill>
                    <a:srgbClr val="CC3300"/>
                  </a:solidFill>
                  <a:latin typeface="Georgia" pitchFamily="18" charset="0"/>
                </a:rPr>
                <a:t>Tables</a:t>
              </a:r>
              <a:endParaRPr lang="en-US" b="1" dirty="0">
                <a:solidFill>
                  <a:srgbClr val="CC3300"/>
                </a:solidFill>
                <a:latin typeface="Georgia" pitchFamily="18" charset="0"/>
              </a:endParaRP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4327439" y="5459034"/>
              <a:ext cx="27751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3300"/>
                  </a:solidFill>
                  <a:latin typeface="Georgia" pitchFamily="18" charset="0"/>
                </a:rPr>
                <a:t>HSS Data/Integration</a:t>
              </a:r>
              <a:endParaRPr lang="en-US" b="1" dirty="0">
                <a:solidFill>
                  <a:srgbClr val="CC3300"/>
                </a:solidFill>
                <a:latin typeface="Georgia" pitchFamily="18" charset="0"/>
              </a:endParaRP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3275708" y="5828366"/>
              <a:ext cx="13724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3300"/>
                  </a:solidFill>
                  <a:latin typeface="Georgia" pitchFamily="18" charset="0"/>
                </a:rPr>
                <a:t>ORCID ID</a:t>
              </a:r>
              <a:endParaRPr lang="en-US" b="1" dirty="0">
                <a:solidFill>
                  <a:srgbClr val="CC3300"/>
                </a:solidFill>
                <a:latin typeface="Georgia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05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Profile</a:t>
            </a:r>
          </a:p>
        </p:txBody>
      </p:sp>
      <p:pic>
        <p:nvPicPr>
          <p:cNvPr id="4" name="Picture 2" descr="New ORCID iD link to create an ID" title="Personal Profile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524000"/>
            <a:ext cx="6900740" cy="5047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8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on the Personal </a:t>
            </a:r>
            <a:r>
              <a:rPr lang="en-US" dirty="0"/>
              <a:t>Profile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4441" y="1384269"/>
            <a:ext cx="46115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ORCID ID (</a:t>
            </a:r>
            <a:r>
              <a:rPr lang="en-US" sz="2400" i="1" dirty="0"/>
              <a:t>Open Researcher and Contributor </a:t>
            </a:r>
            <a:r>
              <a:rPr lang="en-US" sz="2400" i="1" dirty="0" smtClean="0"/>
              <a:t>ID)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personal digital identifier that distinguishes every </a:t>
            </a:r>
            <a:r>
              <a:rPr lang="en-US" sz="2400" dirty="0" smtClean="0"/>
              <a:t>researcher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new link to access </a:t>
            </a:r>
            <a:r>
              <a:rPr lang="en-US" sz="2400" u="sng" dirty="0">
                <a:hlinkClick r:id="rId4"/>
              </a:rPr>
              <a:t>ORCID.org</a:t>
            </a:r>
            <a:r>
              <a:rPr lang="en-US" sz="2400" dirty="0"/>
              <a:t> </a:t>
            </a:r>
            <a:r>
              <a:rPr lang="en-US" sz="2400" dirty="0" smtClean="0"/>
              <a:t>added </a:t>
            </a:r>
            <a:r>
              <a:rPr lang="en-US" sz="2400" dirty="0"/>
              <a:t>to the Personal </a:t>
            </a:r>
            <a:r>
              <a:rPr lang="en-US" sz="2400" dirty="0" smtClean="0"/>
              <a:t>Profile.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4495800"/>
            <a:ext cx="693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Allows principal investigators to create an ORCID ID to link to their Commons account, so that their publications can be linked to their grants. </a:t>
            </a:r>
          </a:p>
          <a:p>
            <a:pPr algn="ctr"/>
            <a:endParaRPr lang="en-US" sz="2800" dirty="0"/>
          </a:p>
        </p:txBody>
      </p:sp>
      <p:grpSp>
        <p:nvGrpSpPr>
          <p:cNvPr id="9" name="Group 8" descr="&quot;&quot;" title="Enlarged picture of ORCID iD Link"/>
          <p:cNvGrpSpPr/>
          <p:nvPr/>
        </p:nvGrpSpPr>
        <p:grpSpPr>
          <a:xfrm>
            <a:off x="257926" y="1384269"/>
            <a:ext cx="4155396" cy="2951165"/>
            <a:chOff x="257926" y="1384269"/>
            <a:chExt cx="4155396" cy="2951165"/>
          </a:xfrm>
        </p:grpSpPr>
        <p:pic>
          <p:nvPicPr>
            <p:cNvPr id="3" name="Picture 2" descr="&quot;&quot;" title="&quot;&quot;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08" y="1384269"/>
              <a:ext cx="3777633" cy="2882931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57926" y="3748694"/>
              <a:ext cx="4155396" cy="58674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29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Profile Information is used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r>
              <a:rPr lang="en-US" dirty="0"/>
              <a:t>Verify information submitted in grant applications</a:t>
            </a:r>
          </a:p>
          <a:p>
            <a:r>
              <a:rPr lang="en-US" dirty="0"/>
              <a:t>Send you agency notifications</a:t>
            </a:r>
          </a:p>
          <a:p>
            <a:r>
              <a:rPr lang="en-US" dirty="0"/>
              <a:t>Complete aggregate reporting</a:t>
            </a:r>
          </a:p>
          <a:p>
            <a:r>
              <a:rPr lang="en-US" dirty="0"/>
              <a:t>Determine eligibility for Early Stage Investigator (ESI) and Early Established Investigator (EEI) status</a:t>
            </a:r>
          </a:p>
          <a:p>
            <a:r>
              <a:rPr lang="en-US" dirty="0"/>
              <a:t>Determine a reviewer’s eligibility for the Continuous Submission application submission policy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humbns Up stickm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43400"/>
            <a:ext cx="2362200" cy="236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7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295400"/>
            <a:ext cx="8503920" cy="5257800"/>
          </a:xfrm>
        </p:spPr>
        <p:txBody>
          <a:bodyPr/>
          <a:lstStyle/>
          <a:p>
            <a:r>
              <a:rPr lang="en-US" sz="1600" dirty="0"/>
              <a:t>New Investigator</a:t>
            </a:r>
          </a:p>
          <a:p>
            <a:pPr lvl="1"/>
            <a:r>
              <a:rPr lang="en-US" sz="1600" dirty="0"/>
              <a:t>A PD/PI who has not previously competed successfully as a PD/PI for a substantial independent research award. </a:t>
            </a:r>
          </a:p>
          <a:p>
            <a:pPr lvl="2"/>
            <a:r>
              <a:rPr lang="en-US" sz="1400" dirty="0"/>
              <a:t>See: </a:t>
            </a:r>
            <a:r>
              <a:rPr lang="en-US" sz="1400" dirty="0">
                <a:hlinkClick r:id="rId3" tooltip="New Investigator information"/>
              </a:rPr>
              <a:t>http://</a:t>
            </a:r>
            <a:r>
              <a:rPr lang="en-US" sz="1400" dirty="0" smtClean="0">
                <a:hlinkClick r:id="rId3" tooltip="New Investigator information"/>
              </a:rPr>
              <a:t>grants.nih.gov/grants/new_investigators/index.htm</a:t>
            </a:r>
            <a:endParaRPr lang="en-US" sz="1400" dirty="0" smtClean="0"/>
          </a:p>
          <a:p>
            <a:r>
              <a:rPr lang="en-US" sz="1600" dirty="0" smtClean="0"/>
              <a:t>Early </a:t>
            </a:r>
            <a:r>
              <a:rPr lang="en-US" sz="1600" dirty="0"/>
              <a:t>Stage Investigator (ESI)</a:t>
            </a:r>
          </a:p>
          <a:p>
            <a:pPr lvl="1"/>
            <a:r>
              <a:rPr lang="en-US" sz="1600" dirty="0"/>
              <a:t>An individual who has completed their terminal research degree or end of post-graduate clinical training, whichever date is later, within the past 10 years and who has not previously competed successfully as PD/PI for a substantial NIH independent research award. </a:t>
            </a:r>
          </a:p>
          <a:p>
            <a:r>
              <a:rPr lang="en-US" sz="1600" dirty="0"/>
              <a:t>Early Established Investigator (EEI)</a:t>
            </a:r>
          </a:p>
          <a:p>
            <a:pPr lvl="1"/>
            <a:r>
              <a:rPr lang="en-US" sz="1600" dirty="0"/>
              <a:t>An individual who is within 10 years of receiving their first substantial, independent competing NIH R01 equivalent research award as an ESI.</a:t>
            </a:r>
          </a:p>
          <a:p>
            <a:pPr lvl="2"/>
            <a:r>
              <a:rPr lang="en-US" sz="1400" dirty="0">
                <a:solidFill>
                  <a:schemeClr val="tx2"/>
                </a:solidFill>
              </a:rPr>
              <a:t>See: </a:t>
            </a:r>
            <a:r>
              <a:rPr lang="en-US" sz="1400" dirty="0">
                <a:hlinkClick r:id="rId4" tooltip="Early Investigator Information"/>
              </a:rPr>
              <a:t>https://</a:t>
            </a:r>
            <a:r>
              <a:rPr lang="en-US" sz="1400" dirty="0" smtClean="0">
                <a:hlinkClick r:id="rId4" tooltip="Early Investigator Information"/>
              </a:rPr>
              <a:t>grants.nih.gov/policy/early-investigators/index.htm</a:t>
            </a:r>
            <a:endParaRPr lang="en-US" sz="1400" dirty="0" smtClean="0"/>
          </a:p>
          <a:p>
            <a:r>
              <a:rPr lang="en-US" sz="1600" dirty="0" smtClean="0"/>
              <a:t>Continuous </a:t>
            </a:r>
            <a:r>
              <a:rPr lang="en-US" sz="1600" dirty="0"/>
              <a:t>Submission</a:t>
            </a:r>
          </a:p>
          <a:p>
            <a:pPr lvl="1"/>
            <a:r>
              <a:rPr lang="en-US" sz="1600" dirty="0"/>
              <a:t>As a way of recognizing their service to NIH, reviewers with substantial review service are permitted to submit their research grant applications (R01, R21, or R34) on a continuous basis and to have those applications undergo initial peer review in a timely manner.</a:t>
            </a:r>
          </a:p>
          <a:p>
            <a:pPr lvl="2"/>
            <a:r>
              <a:rPr lang="en-US" sz="1400" dirty="0"/>
              <a:t>See: </a:t>
            </a:r>
            <a:r>
              <a:rPr lang="en-US" sz="1400" dirty="0">
                <a:hlinkClick r:id="rId5" tooltip="!Continiuos Submission Information"/>
              </a:rPr>
              <a:t>http://grants.nih.gov/grants/peer/continuous_submission.htm</a:t>
            </a:r>
            <a:endParaRPr lang="en-US" sz="1400" dirty="0"/>
          </a:p>
        </p:txBody>
      </p:sp>
      <p:pic>
        <p:nvPicPr>
          <p:cNvPr id="7" name="Picture 6" descr="Questioning stickma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2400"/>
            <a:ext cx="1495425" cy="1709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0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PPF-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Each year, on the anniversary of the date the account was created, you will receive a reminder email to make sure your profile is up-to-date and accurate.</a:t>
            </a:r>
          </a:p>
          <a:p>
            <a:r>
              <a:rPr lang="en-US" dirty="0" smtClean="0"/>
              <a:t>When </a:t>
            </a:r>
            <a:r>
              <a:rPr lang="en-US" dirty="0"/>
              <a:t>you change your password, you will be automatically redirected to the Personal Profile tab—take  a moment to review and update your information</a:t>
            </a:r>
          </a:p>
          <a:p>
            <a:r>
              <a:rPr lang="en-US" dirty="0"/>
              <a:t>Be especially diligent about keeping your email addresses current </a:t>
            </a:r>
          </a:p>
          <a:p>
            <a:pPr lvl="1"/>
            <a:r>
              <a:rPr lang="en-US" dirty="0"/>
              <a:t>Email addresses are used to retrieve forgotten passwords and for communicating grants-related information</a:t>
            </a:r>
          </a:p>
        </p:txBody>
      </p:sp>
      <p:pic>
        <p:nvPicPr>
          <p:cNvPr id="5" name="Picture 4" descr="reminder string on fing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82353"/>
            <a:ext cx="2362200" cy="2362200"/>
          </a:xfrm>
          <a:prstGeom prst="rect">
            <a:avLst/>
          </a:prstGeom>
        </p:spPr>
      </p:pic>
      <p:pic>
        <p:nvPicPr>
          <p:cNvPr id="4" name="Picture 3" descr="&quot;&quot;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945" y="1905000"/>
            <a:ext cx="913110" cy="684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1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PPF – Reference Letters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52400" y="1295400"/>
            <a:ext cx="4343400" cy="3124200"/>
          </a:xfrm>
        </p:spPr>
        <p:txBody>
          <a:bodyPr/>
          <a:lstStyle/>
          <a:p>
            <a:pPr marL="0" indent="0"/>
            <a:r>
              <a:rPr lang="en-US" sz="2400" dirty="0"/>
              <a:t>Tracking Reference letters</a:t>
            </a:r>
          </a:p>
          <a:p>
            <a:pPr marL="274638" lvl="1" indent="0"/>
            <a:r>
              <a:rPr lang="en-US" sz="1900" dirty="0"/>
              <a:t>Shown in Profile</a:t>
            </a:r>
          </a:p>
          <a:p>
            <a:pPr marL="274638" lvl="1" indent="0"/>
            <a:r>
              <a:rPr lang="en-US" sz="1900" dirty="0"/>
              <a:t>Can see:</a:t>
            </a:r>
          </a:p>
          <a:p>
            <a:pPr marL="549275" lvl="2" indent="0"/>
            <a:r>
              <a:rPr lang="en-US" sz="1700" dirty="0"/>
              <a:t>When it was submitted</a:t>
            </a:r>
          </a:p>
          <a:p>
            <a:pPr marL="549275" lvl="2" indent="0"/>
            <a:r>
              <a:rPr lang="en-US" sz="1700" dirty="0"/>
              <a:t>Who submitted it</a:t>
            </a:r>
          </a:p>
          <a:p>
            <a:pPr marL="549275" lvl="2" indent="0"/>
            <a:r>
              <a:rPr lang="en-US" sz="1700" dirty="0"/>
              <a:t>What grant it is linked to</a:t>
            </a:r>
          </a:p>
          <a:p>
            <a:pPr marL="274638" lvl="1" indent="0"/>
            <a:r>
              <a:rPr lang="en-US" sz="1900" dirty="0"/>
              <a:t>Cannot see the </a:t>
            </a:r>
          </a:p>
          <a:p>
            <a:pPr marL="274638" lvl="1" indent="0">
              <a:buNone/>
            </a:pPr>
            <a:r>
              <a:rPr lang="en-US" sz="1900" dirty="0"/>
              <a:t>	actual letter</a:t>
            </a:r>
          </a:p>
        </p:txBody>
      </p:sp>
      <p:pic>
        <p:nvPicPr>
          <p:cNvPr id="6" name="Picture 5" title="Reference letters on PPF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021" y="1676400"/>
            <a:ext cx="5786532" cy="4619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10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3429000"/>
          </a:xfrm>
        </p:spPr>
        <p:txBody>
          <a:bodyPr anchor="t">
            <a:normAutofit fontScale="90000"/>
          </a:bodyPr>
          <a:lstStyle/>
          <a:p>
            <a:r>
              <a:rPr lang="en-US" dirty="0" smtClean="0"/>
              <a:t>Key eRA Commons</a:t>
            </a:r>
            <a:br>
              <a:rPr lang="en-US" dirty="0" smtClean="0"/>
            </a:br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>
                <a:solidFill>
                  <a:srgbClr val="4F81BD"/>
                </a:solidFill>
              </a:rPr>
              <a:t>Submitting Just-in-time (JIT)</a:t>
            </a:r>
            <a:br>
              <a:rPr lang="en-US" sz="2700" dirty="0">
                <a:solidFill>
                  <a:srgbClr val="4F81BD"/>
                </a:solidFill>
              </a:rPr>
            </a:br>
            <a:r>
              <a:rPr lang="en-US" sz="2700" dirty="0">
                <a:solidFill>
                  <a:srgbClr val="4F81BD"/>
                </a:solidFill>
              </a:rPr>
              <a:t> </a:t>
            </a:r>
            <a:r>
              <a:rPr lang="en-US" sz="2700" dirty="0" smtClean="0">
                <a:solidFill>
                  <a:srgbClr val="4F81BD"/>
                </a:solidFill>
              </a:rPr>
              <a:t>Information </a:t>
            </a:r>
            <a:r>
              <a:rPr lang="en-US" sz="2700" dirty="0">
                <a:solidFill>
                  <a:srgbClr val="4F81BD"/>
                </a:solidFill>
              </a:rPr>
              <a:t>U</a:t>
            </a:r>
            <a:r>
              <a:rPr lang="en-US" sz="2700" dirty="0" smtClean="0">
                <a:solidFill>
                  <a:srgbClr val="4F81BD"/>
                </a:solidFill>
              </a:rPr>
              <a:t>pon NIH </a:t>
            </a:r>
            <a:r>
              <a:rPr lang="en-US" sz="2700" dirty="0">
                <a:solidFill>
                  <a:srgbClr val="4F81BD"/>
                </a:solidFill>
              </a:rPr>
              <a:t>Request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6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Just-In-Time (JIT)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Allows an applicant organization to submit additional grant application information after the completion of the peer review, and prior to funding.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Applicants should never submit JIT info until specifically requested to do so by NIH. A JIT link or request from NIH are not indications that a grant award will be made.</a:t>
            </a:r>
          </a:p>
          <a:p>
            <a:pPr lvl="1"/>
            <a:r>
              <a:rPr lang="en-US" dirty="0"/>
              <a:t>Other Support File, Budget Upload, Other Upload, Institutional Review Board (IRB) Date, Human Subject Education</a:t>
            </a:r>
          </a:p>
          <a:p>
            <a:pPr lvl="1"/>
            <a:r>
              <a:rPr lang="en-US" dirty="0"/>
              <a:t>PD/PI can save info in Commons, but only SO can submit JIT info to NIH</a:t>
            </a:r>
          </a:p>
          <a:p>
            <a:pPr lvl="1"/>
            <a:r>
              <a:rPr lang="en-US" dirty="0"/>
              <a:t>Must be PDF format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0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JIT Link on Status Result Screen (SO View)</a:t>
            </a:r>
          </a:p>
        </p:txBody>
      </p:sp>
      <p:pic>
        <p:nvPicPr>
          <p:cNvPr id="6" name="Picture 5" title="Status Results - Just in Time searc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77200" cy="5098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3" name="Group 2" descr="Select JIT link" title="Text box"/>
          <p:cNvGrpSpPr/>
          <p:nvPr/>
        </p:nvGrpSpPr>
        <p:grpSpPr>
          <a:xfrm>
            <a:off x="4419600" y="3733800"/>
            <a:ext cx="2971800" cy="2819400"/>
            <a:chOff x="4419600" y="3733800"/>
            <a:chExt cx="2971800" cy="2819400"/>
          </a:xfrm>
        </p:grpSpPr>
        <p:sp>
          <p:nvSpPr>
            <p:cNvPr id="7" name="Rounded Rectangle 6" title="rounded rectangle"/>
            <p:cNvSpPr/>
            <p:nvPr/>
          </p:nvSpPr>
          <p:spPr>
            <a:xfrm>
              <a:off x="7162800" y="4495800"/>
              <a:ext cx="228600" cy="20574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 title="arrow"/>
            <p:cNvCxnSpPr/>
            <p:nvPr/>
          </p:nvCxnSpPr>
          <p:spPr>
            <a:xfrm>
              <a:off x="6096000" y="4195465"/>
              <a:ext cx="1066800" cy="8337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4419600" y="3733800"/>
              <a:ext cx="2146742" cy="46166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cs typeface="Arial" charset="0"/>
                </a:rPr>
                <a:t>Select 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cs typeface="Arial" charset="0"/>
                </a:rPr>
                <a:t>JIT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cs typeface="Arial" charset="0"/>
                </a:rPr>
                <a:t> link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98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Just-In-Time (SO View)</a:t>
            </a:r>
          </a:p>
        </p:txBody>
      </p:sp>
      <p:pic>
        <p:nvPicPr>
          <p:cNvPr id="8" name="Picture 10" title="JIT details, SO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38" y="914401"/>
            <a:ext cx="4656958" cy="57333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 title="Text box with arrow"/>
          <p:cNvGrpSpPr/>
          <p:nvPr/>
        </p:nvGrpSpPr>
        <p:grpSpPr>
          <a:xfrm>
            <a:off x="3733800" y="2133600"/>
            <a:ext cx="5226640" cy="2308324"/>
            <a:chOff x="3733800" y="2133600"/>
            <a:chExt cx="5226640" cy="2308324"/>
          </a:xfrm>
        </p:grpSpPr>
        <p:sp>
          <p:nvSpPr>
            <p:cNvPr id="11" name="Line 6" title="&quot;&quot;"/>
            <p:cNvSpPr>
              <a:spLocks noChangeShapeType="1"/>
            </p:cNvSpPr>
            <p:nvPr/>
          </p:nvSpPr>
          <p:spPr bwMode="auto">
            <a:xfrm flipH="1">
              <a:off x="3733800" y="3823395"/>
              <a:ext cx="1600200" cy="215205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5" descr="PDF document with Other Support documentation is required. Use the Import button to begin the upload.&#10;" title="text box"/>
            <p:cNvSpPr txBox="1">
              <a:spLocks noChangeArrowheads="1"/>
            </p:cNvSpPr>
            <p:nvPr/>
          </p:nvSpPr>
          <p:spPr bwMode="auto">
            <a:xfrm>
              <a:off x="5334000" y="2133600"/>
              <a:ext cx="3626440" cy="2308324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200000"/>
                <a:defRPr sz="2000" b="1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200000"/>
                <a:defRPr b="1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200000"/>
                <a:defRPr sz="1600" b="1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200000"/>
                <a:defRPr sz="1400" b="1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200000"/>
                <a:defRPr sz="1400" b="1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SzPct val="200000"/>
                <a:defRPr sz="1400" b="1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SzPct val="200000"/>
                <a:defRPr sz="1400" b="1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SzPct val="200000"/>
                <a:defRPr sz="1400" b="1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SzPct val="200000"/>
                <a:defRPr sz="1400" b="1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200000"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ahoma"/>
                  <a:ea typeface="+mn-ea"/>
                  <a:cs typeface="Arial" charset="0"/>
                </a:rPr>
                <a:t>	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ea typeface="+mn-ea"/>
                  <a:cs typeface="Arial" charset="0"/>
                </a:rPr>
                <a:t>PDF document with </a:t>
              </a:r>
              <a:r>
                <a:rPr kumimoji="0" lang="en-US" sz="240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ea typeface="+mn-ea"/>
                  <a:cs typeface="Arial" charset="0"/>
                </a:rPr>
                <a:t>Other Support</a:t>
              </a: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ea typeface="+mn-ea"/>
                  <a:cs typeface="Arial" charset="0"/>
                </a:rPr>
                <a:t>documentation is required. Use the </a:t>
              </a:r>
              <a:r>
                <a:rPr kumimoji="0" lang="en-US" sz="240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ea typeface="+mn-ea"/>
                  <a:cs typeface="Arial" charset="0"/>
                </a:rPr>
                <a:t>Import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ea typeface="+mn-ea"/>
                  <a:cs typeface="Arial" charset="0"/>
                </a:rPr>
                <a:t> button to begin the upload.</a:t>
              </a:r>
            </a:p>
          </p:txBody>
        </p:sp>
      </p:grpSp>
      <p:grpSp>
        <p:nvGrpSpPr>
          <p:cNvPr id="4" name="Group 3" title="Text box with arrow"/>
          <p:cNvGrpSpPr/>
          <p:nvPr/>
        </p:nvGrpSpPr>
        <p:grpSpPr>
          <a:xfrm>
            <a:off x="2895600" y="4648200"/>
            <a:ext cx="5791200" cy="1200329"/>
            <a:chOff x="2895600" y="4648200"/>
            <a:chExt cx="5791200" cy="1200329"/>
          </a:xfrm>
        </p:grpSpPr>
        <p:sp>
          <p:nvSpPr>
            <p:cNvPr id="10" name="Text Box 7" descr="IRB Approval Date should be within the last 12 months.&#10;" title="text box"/>
            <p:cNvSpPr txBox="1">
              <a:spLocks noChangeArrowheads="1"/>
            </p:cNvSpPr>
            <p:nvPr/>
          </p:nvSpPr>
          <p:spPr bwMode="auto">
            <a:xfrm>
              <a:off x="5638800" y="4648200"/>
              <a:ext cx="3048000" cy="120032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cs typeface="Arial" charset="0"/>
                </a:rPr>
                <a:t>IRB </a:t>
              </a:r>
              <a:r>
                <a:rPr lang="en-US" sz="2400" b="1" i="1" kern="0" dirty="0">
                  <a:solidFill>
                    <a:srgbClr val="C00000"/>
                  </a:solidFill>
                  <a:latin typeface="Tahoma"/>
                  <a:cs typeface="Arial" charset="0"/>
                </a:rPr>
                <a:t>A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cs typeface="Arial" charset="0"/>
                </a:rPr>
                <a:t>pproval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cs typeface="Arial" charset="0"/>
                </a:rPr>
                <a:t> Date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  <a:cs typeface="Arial" charset="0"/>
                </a:rPr>
                <a:t>should be within the last 12 months.</a:t>
              </a:r>
            </a:p>
          </p:txBody>
        </p:sp>
        <p:sp>
          <p:nvSpPr>
            <p:cNvPr id="12" name="Line 5" title="&quot;&quot;"/>
            <p:cNvSpPr>
              <a:spLocks noChangeShapeType="1"/>
            </p:cNvSpPr>
            <p:nvPr/>
          </p:nvSpPr>
          <p:spPr bwMode="auto">
            <a:xfrm flipH="1" flipV="1">
              <a:off x="2895600" y="4648200"/>
              <a:ext cx="2743200" cy="3810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05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Commons Status Screen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3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200" b="1" dirty="0">
                <a:solidFill>
                  <a:srgbClr val="1F497D"/>
                </a:solidFill>
                <a:latin typeface="Georgia" panose="02040502050405020303" pitchFamily="18" charset="0"/>
              </a:rPr>
              <a:t>Submitting </a:t>
            </a:r>
            <a:br>
              <a:rPr lang="en-US" sz="2200" b="1" dirty="0">
                <a:solidFill>
                  <a:srgbClr val="1F497D"/>
                </a:solidFill>
                <a:latin typeface="Georgia" panose="02040502050405020303" pitchFamily="18" charset="0"/>
              </a:rPr>
            </a:br>
            <a:r>
              <a:rPr lang="en-US" sz="2200" b="1" dirty="0">
                <a:solidFill>
                  <a:srgbClr val="1F497D"/>
                </a:solidFill>
                <a:latin typeface="Georgia" panose="02040502050405020303" pitchFamily="18" charset="0"/>
              </a:rPr>
              <a:t>a </a:t>
            </a:r>
            <a:r>
              <a:rPr lang="en-US" sz="2200" b="1" dirty="0" smtClean="0">
                <a:solidFill>
                  <a:srgbClr val="1F497D"/>
                </a:solidFill>
                <a:latin typeface="Georgia" panose="02040502050405020303" pitchFamily="18" charset="0"/>
              </a:rPr>
              <a:t>No Cost Extension </a:t>
            </a:r>
            <a:r>
              <a:rPr lang="en-US" sz="2200" b="1" dirty="0">
                <a:solidFill>
                  <a:srgbClr val="1F497D"/>
                </a:solidFill>
                <a:latin typeface="Georgia" panose="02040502050405020303" pitchFamily="18" charset="0"/>
              </a:rPr>
              <a:t>(NCE)</a:t>
            </a:r>
            <a:br>
              <a:rPr lang="en-US" sz="2200" b="1" dirty="0">
                <a:solidFill>
                  <a:srgbClr val="1F497D"/>
                </a:solidFill>
                <a:latin typeface="Georgia" panose="02040502050405020303" pitchFamily="18" charset="0"/>
              </a:rPr>
            </a:br>
            <a:r>
              <a:rPr lang="en-US" sz="2200" b="1" dirty="0">
                <a:solidFill>
                  <a:srgbClr val="1F497D"/>
                </a:solidFill>
                <a:latin typeface="Georgia" panose="02040502050405020303" pitchFamily="18" charset="0"/>
              </a:rPr>
              <a:t>Via </a:t>
            </a:r>
            <a:r>
              <a:rPr lang="en-US" sz="2200" b="1" dirty="0" smtClean="0">
                <a:solidFill>
                  <a:srgbClr val="1F497D"/>
                </a:solidFill>
                <a:latin typeface="Georgia" panose="02040502050405020303" pitchFamily="18" charset="0"/>
              </a:rPr>
              <a:t>Status </a:t>
            </a:r>
            <a:r>
              <a:rPr lang="en-US" sz="2200" b="1" dirty="0">
                <a:solidFill>
                  <a:srgbClr val="1F497D"/>
                </a:solidFill>
                <a:latin typeface="Georgia" panose="02040502050405020303" pitchFamily="18" charset="0"/>
              </a:rPr>
              <a:t>S</a:t>
            </a:r>
            <a:r>
              <a:rPr lang="en-US" sz="2200" b="1" dirty="0" smtClean="0">
                <a:solidFill>
                  <a:srgbClr val="1F497D"/>
                </a:solidFill>
                <a:latin typeface="Georgia" panose="02040502050405020303" pitchFamily="18" charset="0"/>
              </a:rPr>
              <a:t>creen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a notification to exercise one-time authority to extend without funds the final budget period of a project period of a grant.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Only SOs can submit the NCE notification</a:t>
            </a:r>
          </a:p>
          <a:p>
            <a:r>
              <a:rPr lang="en-US" dirty="0"/>
              <a:t>May be submitted no earlier than 90 days before end of project and no later than project end date</a:t>
            </a:r>
          </a:p>
          <a:p>
            <a:r>
              <a:rPr lang="en-US" dirty="0"/>
              <a:t>Can request extension of 1-12 months, in one-month increments</a:t>
            </a:r>
          </a:p>
          <a:p>
            <a:r>
              <a:rPr lang="en-US" dirty="0"/>
              <a:t>E-mail notification sent to NIH Grants Management staff when SO processes the extension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link in Status screen</a:t>
            </a:r>
          </a:p>
        </p:txBody>
      </p:sp>
      <p:pic>
        <p:nvPicPr>
          <p:cNvPr id="4" name="Picture 6" title="Extenstion Link in Statu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35" y="990600"/>
            <a:ext cx="884573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 title="rounded rectangle"/>
          <p:cNvSpPr/>
          <p:nvPr/>
        </p:nvSpPr>
        <p:spPr>
          <a:xfrm>
            <a:off x="7239000" y="3962400"/>
            <a:ext cx="685800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2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Screen</a:t>
            </a:r>
          </a:p>
        </p:txBody>
      </p:sp>
      <p:pic>
        <p:nvPicPr>
          <p:cNvPr id="4" name="Picture 7" descr="Not Cost externsio screen, select number of months" title="NCE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17770"/>
            <a:ext cx="8034837" cy="24568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 title="Text box with arrow"/>
          <p:cNvGrpSpPr/>
          <p:nvPr/>
        </p:nvGrpSpPr>
        <p:grpSpPr>
          <a:xfrm>
            <a:off x="5410200" y="4191000"/>
            <a:ext cx="3352800" cy="707886"/>
            <a:chOff x="5410200" y="4191000"/>
            <a:chExt cx="3352800" cy="707886"/>
          </a:xfrm>
        </p:grpSpPr>
        <p:sp>
          <p:nvSpPr>
            <p:cNvPr id="7" name="Text Box 4" descr="New calculated project end date&#10;" title="Text box"/>
            <p:cNvSpPr txBox="1">
              <a:spLocks noChangeArrowheads="1"/>
            </p:cNvSpPr>
            <p:nvPr/>
          </p:nvSpPr>
          <p:spPr bwMode="auto">
            <a:xfrm>
              <a:off x="6629400" y="4191000"/>
              <a:ext cx="2133600" cy="707886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C00000"/>
                  </a:solidFill>
                </a:rPr>
                <a:t>New calculated project end date</a:t>
              </a:r>
            </a:p>
          </p:txBody>
        </p:sp>
        <p:cxnSp>
          <p:nvCxnSpPr>
            <p:cNvPr id="18" name="Straight Arrow Connector 17" title="arrow to new date"/>
            <p:cNvCxnSpPr/>
            <p:nvPr/>
          </p:nvCxnSpPr>
          <p:spPr>
            <a:xfrm flipH="1">
              <a:off x="5410200" y="4648200"/>
              <a:ext cx="1219201" cy="76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 descr="Choose an extension of 1 to 12 months.&#10;" title="text box"/>
          <p:cNvGrpSpPr/>
          <p:nvPr/>
        </p:nvGrpSpPr>
        <p:grpSpPr>
          <a:xfrm>
            <a:off x="437408" y="1981200"/>
            <a:ext cx="3657600" cy="2362200"/>
            <a:chOff x="437408" y="1981200"/>
            <a:chExt cx="3657600" cy="2362200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37408" y="1981200"/>
              <a:ext cx="3657600" cy="707886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srgbClr val="C00000"/>
                  </a:solidFill>
                </a:rPr>
                <a:t>Choose an extension of 1 to 12 months.</a:t>
              </a:r>
            </a:p>
          </p:txBody>
        </p:sp>
        <p:cxnSp>
          <p:nvCxnSpPr>
            <p:cNvPr id="21" name="Straight Arrow Connector 20" title="arrow to number of months"/>
            <p:cNvCxnSpPr/>
            <p:nvPr/>
          </p:nvCxnSpPr>
          <p:spPr>
            <a:xfrm>
              <a:off x="2857995" y="2689086"/>
              <a:ext cx="0" cy="16543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21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Expanded Authority – You Get Just 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No Cost Extension (NCE) part of ‘expanded authorities’</a:t>
            </a:r>
          </a:p>
          <a:p>
            <a:r>
              <a:rPr lang="en-US" dirty="0"/>
              <a:t>Can only extend once without express approval</a:t>
            </a:r>
          </a:p>
          <a:p>
            <a:r>
              <a:rPr lang="en-US" dirty="0"/>
              <a:t>Increasing trend of extending in the middle of the project period (i.e. end of year 2 of 5 year grant)</a:t>
            </a:r>
          </a:p>
          <a:p>
            <a:pPr lvl="1"/>
            <a:r>
              <a:rPr lang="en-US" dirty="0"/>
              <a:t>If this is done, the Extension link will NOT appear 90 days from end of project end-date</a:t>
            </a:r>
          </a:p>
          <a:p>
            <a:pPr lvl="1"/>
            <a:r>
              <a:rPr lang="en-US" dirty="0"/>
              <a:t>If in need of an NCE, submit Prior Approval NCE request</a:t>
            </a:r>
          </a:p>
          <a:p>
            <a:r>
              <a:rPr lang="en-US" dirty="0"/>
              <a:t>See June’s 2015 eRA Items of Interest for more:</a:t>
            </a:r>
          </a:p>
          <a:p>
            <a:pPr lvl="1"/>
            <a:r>
              <a:rPr lang="en-US" sz="1600" dirty="0">
                <a:hlinkClick r:id="rId3" tooltip="June 2015 Items of Interest"/>
              </a:rPr>
              <a:t>https://era.nih.gov/news_and_events/era_item_June_2015.htm#expanded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42672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rgbClr val="4F81BD"/>
                </a:solidFill>
              </a:rPr>
              <a:t>Submitting </a:t>
            </a:r>
            <a:r>
              <a:rPr lang="en-US" sz="2700" dirty="0" smtClean="0">
                <a:solidFill>
                  <a:srgbClr val="4F81BD"/>
                </a:solidFill>
              </a:rPr>
              <a:t>Administrative Supplements</a:t>
            </a:r>
            <a:r>
              <a:rPr lang="en-US" sz="2700" dirty="0">
                <a:solidFill>
                  <a:srgbClr val="4F81BD"/>
                </a:solidFill>
              </a:rPr>
              <a:t/>
            </a:r>
            <a:br>
              <a:rPr lang="en-US" sz="2700" dirty="0">
                <a:solidFill>
                  <a:srgbClr val="4F81BD"/>
                </a:solidFill>
              </a:rPr>
            </a:br>
            <a:r>
              <a:rPr lang="en-US" sz="2700" dirty="0" smtClean="0">
                <a:solidFill>
                  <a:srgbClr val="4F81BD"/>
                </a:solidFill>
              </a:rPr>
              <a:t>(Type </a:t>
            </a:r>
            <a:r>
              <a:rPr lang="en-US" sz="2700" dirty="0">
                <a:solidFill>
                  <a:srgbClr val="4F81BD"/>
                </a:solidFill>
              </a:rPr>
              <a:t>3s)</a:t>
            </a:r>
            <a:br>
              <a:rPr lang="en-US" sz="2700" dirty="0">
                <a:solidFill>
                  <a:srgbClr val="4F81BD"/>
                </a:solidFill>
              </a:rPr>
            </a:br>
            <a:r>
              <a:rPr lang="en-US" sz="2700" dirty="0">
                <a:solidFill>
                  <a:srgbClr val="4F81BD"/>
                </a:solidFill>
              </a:rPr>
              <a:t>Using </a:t>
            </a:r>
            <a:r>
              <a:rPr lang="en-US" sz="2700" dirty="0" smtClean="0">
                <a:solidFill>
                  <a:srgbClr val="4F81BD"/>
                </a:solidFill>
              </a:rPr>
              <a:t>eRA </a:t>
            </a:r>
            <a:r>
              <a:rPr lang="en-US" sz="2700" dirty="0">
                <a:solidFill>
                  <a:srgbClr val="4F81BD"/>
                </a:solidFill>
              </a:rPr>
              <a:t>Commons</a:t>
            </a:r>
            <a:br>
              <a:rPr lang="en-US" sz="2700" dirty="0">
                <a:solidFill>
                  <a:srgbClr val="4F81BD"/>
                </a:solidFill>
              </a:rPr>
            </a:br>
            <a:endParaRPr lang="en-US" sz="2700" dirty="0">
              <a:solidFill>
                <a:srgbClr val="4F81B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8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sz="2400" dirty="0"/>
              <a:t>Administrative Supplements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request for additional funds during a current project period to provide for an increase in costs due to unforeseen circumstances.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715963"/>
            <a:ext cx="5638800" cy="5410200"/>
          </a:xfrm>
        </p:spPr>
        <p:txBody>
          <a:bodyPr/>
          <a:lstStyle/>
          <a:p>
            <a:r>
              <a:rPr lang="en-US" sz="2400" dirty="0"/>
              <a:t>Requested additional costs must be within the scope of the peer reviewed and approved project</a:t>
            </a:r>
          </a:p>
          <a:p>
            <a:r>
              <a:rPr lang="en-US" sz="2500" dirty="0" smtClean="0"/>
              <a:t>Streamlined </a:t>
            </a:r>
            <a:r>
              <a:rPr lang="en-US" sz="2500" dirty="0"/>
              <a:t>eRA Commons process</a:t>
            </a:r>
            <a:r>
              <a:rPr lang="en-US" sz="2500" baseline="30000" dirty="0"/>
              <a:t>1</a:t>
            </a:r>
          </a:p>
          <a:p>
            <a:pPr lvl="1"/>
            <a:r>
              <a:rPr lang="en-US" dirty="0"/>
              <a:t>Commons pre-populates much of the data needed for request from awarded grant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74023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Available for single-project activity codes for which competing applications are submitted through Grants.gov.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7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Admin. Supplement Requests </a:t>
            </a:r>
            <a:r>
              <a:rPr lang="en-US" dirty="0" smtClean="0"/>
              <a:t>– Initiate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Starting an Administrative Supplement request in Commons you must find eligible grant and </a:t>
            </a:r>
            <a:r>
              <a:rPr lang="en-US" sz="2800" i="1" dirty="0"/>
              <a:t>Initiate Request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title="Manage Administrative Suplement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276600"/>
            <a:ext cx="86455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0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Admin. Supplement Requests </a:t>
            </a:r>
            <a:r>
              <a:rPr lang="en-US" dirty="0" smtClean="0"/>
              <a:t>– Required Fields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Complete Form – Required Fields are indicated with red asterisk</a:t>
            </a:r>
          </a:p>
        </p:txBody>
      </p:sp>
      <p:pic>
        <p:nvPicPr>
          <p:cNvPr id="3074" name="Picture 2" descr=" data entry screen, required fields" title="Administrative Sulpp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458200" cy="706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0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Admin. Supplement Requests </a:t>
            </a:r>
            <a:r>
              <a:rPr lang="en-US" dirty="0" smtClean="0"/>
              <a:t>– Budget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For each Budget Period enter appropriate sections:</a:t>
            </a:r>
          </a:p>
          <a:p>
            <a:pPr lvl="1"/>
            <a:r>
              <a:rPr lang="en-US" sz="2000" dirty="0"/>
              <a:t>Personnel, Equipment, Travel, Participant/Trainee, Other Direct, Total F&amp;A (Indirect) Costs</a:t>
            </a:r>
          </a:p>
          <a:p>
            <a:r>
              <a:rPr lang="en-US" sz="2400" dirty="0"/>
              <a:t>Total Requested will be calculated automatically</a:t>
            </a:r>
          </a:p>
          <a:p>
            <a:endParaRPr lang="en-US" dirty="0"/>
          </a:p>
        </p:txBody>
      </p:sp>
      <p:pic>
        <p:nvPicPr>
          <p:cNvPr id="5" name="Picture 5" descr="A message across the top of the screen reads: The information has been updated successfully. &#10;&#10;The Summary of Administrative Supplement Funds Requested (in Dollars) has updated to show the total quantity of personnel in the Personnel column (Total Requested column has also updated)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5713931" cy="34861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0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 &amp; SO Status Views</a:t>
            </a:r>
          </a:p>
        </p:txBody>
      </p:sp>
      <p:grpSp>
        <p:nvGrpSpPr>
          <p:cNvPr id="3" name="Group 2" descr="PI Search screen with description" title="PI Search Screen"/>
          <p:cNvGrpSpPr/>
          <p:nvPr/>
        </p:nvGrpSpPr>
        <p:grpSpPr>
          <a:xfrm>
            <a:off x="301625" y="1316415"/>
            <a:ext cx="8732487" cy="3352592"/>
            <a:chOff x="301625" y="1316415"/>
            <a:chExt cx="8732487" cy="3352592"/>
          </a:xfrm>
        </p:grpSpPr>
        <p:pic>
          <p:nvPicPr>
            <p:cNvPr id="4" name="Picture 3" title="PI Search 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625" y="1378359"/>
              <a:ext cx="4651375" cy="3290648"/>
            </a:xfrm>
            <a:prstGeom prst="rect">
              <a:avLst/>
            </a:prstGeom>
            <a:noFill/>
            <a:ln w="3810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6" title="&quot;&quot;"/>
            <p:cNvSpPr>
              <a:spLocks noChangeShapeType="1"/>
            </p:cNvSpPr>
            <p:nvPr/>
          </p:nvSpPr>
          <p:spPr bwMode="auto">
            <a:xfrm flipH="1">
              <a:off x="3345581" y="2164080"/>
              <a:ext cx="1828800" cy="2286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071712" y="1316415"/>
              <a:ext cx="3962400" cy="15696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2"/>
                  </a:solidFill>
                  <a:latin typeface="+mn-lt"/>
                </a:rPr>
                <a:t>Principal Investigators can view their </a:t>
              </a:r>
              <a:r>
                <a:rPr lang="en-US" sz="2400" i="1" dirty="0">
                  <a:solidFill>
                    <a:schemeClr val="accent2"/>
                  </a:solidFill>
                  <a:latin typeface="+mn-lt"/>
                </a:rPr>
                <a:t>Recent/Pending </a:t>
              </a:r>
              <a:r>
                <a:rPr lang="en-US" sz="2400" i="1" dirty="0" err="1">
                  <a:solidFill>
                    <a:schemeClr val="accent2"/>
                  </a:solidFill>
                  <a:latin typeface="+mn-lt"/>
                </a:rPr>
                <a:t>eSubmissions</a:t>
              </a:r>
              <a:r>
                <a:rPr lang="en-US" sz="2400" i="1" dirty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en-US" sz="2400" dirty="0">
                  <a:solidFill>
                    <a:schemeClr val="accent2"/>
                  </a:solidFill>
                  <a:latin typeface="+mn-lt"/>
                </a:rPr>
                <a:t>or </a:t>
              </a:r>
              <a:r>
                <a:rPr lang="en-US" sz="2400" i="1" dirty="0">
                  <a:solidFill>
                    <a:schemeClr val="accent2"/>
                  </a:solidFill>
                  <a:latin typeface="+mn-lt"/>
                </a:rPr>
                <a:t>List of Applications/Grants</a:t>
              </a:r>
              <a:r>
                <a:rPr lang="en-US" sz="2400" dirty="0">
                  <a:solidFill>
                    <a:schemeClr val="accent2"/>
                  </a:solidFill>
                  <a:latin typeface="+mn-lt"/>
                </a:rPr>
                <a:t>.</a:t>
              </a:r>
            </a:p>
          </p:txBody>
        </p:sp>
      </p:grpSp>
      <p:grpSp>
        <p:nvGrpSpPr>
          <p:cNvPr id="10" name="Group 9" descr="SO Search Screen with desciption, more search options because they manage all grants/award for their institution." title="SO Search Screen"/>
          <p:cNvGrpSpPr/>
          <p:nvPr/>
        </p:nvGrpSpPr>
        <p:grpSpPr>
          <a:xfrm>
            <a:off x="798095" y="2944536"/>
            <a:ext cx="8248737" cy="3532464"/>
            <a:chOff x="798095" y="2944536"/>
            <a:chExt cx="8248737" cy="3532464"/>
          </a:xfrm>
        </p:grpSpPr>
        <p:pic>
          <p:nvPicPr>
            <p:cNvPr id="6" name="Picture 3" title="SO Search Scre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0399" y="2944536"/>
              <a:ext cx="5846433" cy="3532464"/>
            </a:xfrm>
            <a:prstGeom prst="rect">
              <a:avLst/>
            </a:prstGeom>
            <a:noFill/>
            <a:ln w="190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6" title="&quot;&quot;"/>
            <p:cNvSpPr>
              <a:spLocks noChangeShapeType="1"/>
            </p:cNvSpPr>
            <p:nvPr/>
          </p:nvSpPr>
          <p:spPr bwMode="auto">
            <a:xfrm flipV="1">
              <a:off x="2990248" y="4114800"/>
              <a:ext cx="355333" cy="639761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798095" y="4754562"/>
              <a:ext cx="3429000" cy="157003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accent2"/>
                  </a:solidFill>
                  <a:latin typeface="+mn-lt"/>
                </a:rPr>
                <a:t>Signing Officials can search/view all submissions for their institution.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14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Admin. Supplement Requests -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Resources:</a:t>
            </a:r>
          </a:p>
          <a:p>
            <a:pPr lvl="1"/>
            <a:r>
              <a:rPr lang="en-US" dirty="0" err="1"/>
              <a:t>eRA</a:t>
            </a:r>
            <a:r>
              <a:rPr lang="en-US" dirty="0"/>
              <a:t> Commons Administrative Supplement Module User Guide</a:t>
            </a:r>
          </a:p>
          <a:p>
            <a:pPr marL="593725" lvl="2" indent="0">
              <a:buNone/>
            </a:pPr>
            <a:r>
              <a:rPr lang="en-US" dirty="0">
                <a:hlinkClick r:id="rId3" tooltip="eRA Commons Administrative Supplement Module User Guide"/>
              </a:rPr>
              <a:t>http://</a:t>
            </a:r>
            <a:r>
              <a:rPr lang="en-US" dirty="0" smtClean="0">
                <a:hlinkClick r:id="rId3" tooltip="eRA Commons Administrative Supplement Module User Guide"/>
              </a:rPr>
              <a:t>era.nih.gov/files/eRA_Commons_Admin-Supp_UG.pdf</a:t>
            </a:r>
            <a:endParaRPr lang="en-US" dirty="0" smtClean="0"/>
          </a:p>
          <a:p>
            <a:pPr lvl="1"/>
            <a:r>
              <a:rPr lang="en-US" dirty="0" smtClean="0"/>
              <a:t>Administrative </a:t>
            </a:r>
            <a:r>
              <a:rPr lang="en-US" dirty="0"/>
              <a:t>Supplements (Type 3s) Frequently Asked Questions</a:t>
            </a:r>
          </a:p>
          <a:p>
            <a:pPr marL="593725" lvl="2" indent="0">
              <a:buNone/>
            </a:pPr>
            <a:r>
              <a:rPr lang="en-US" dirty="0">
                <a:hlinkClick r:id="rId4" tooltip="Administrative Supplements (Type 3s) Frequently Asked Questions"/>
              </a:rPr>
              <a:t>http://era.nih.gov/commons/faq_commons.cfm</a:t>
            </a:r>
            <a:endParaRPr lang="en-US" dirty="0"/>
          </a:p>
        </p:txBody>
      </p:sp>
      <p:pic>
        <p:nvPicPr>
          <p:cNvPr id="5" name="Picture 4" title="Stickman on mous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43" y="4302369"/>
            <a:ext cx="1522095" cy="259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8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3657600"/>
          </a:xfrm>
        </p:spPr>
        <p:txBody>
          <a:bodyPr anchor="t"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>
                <a:solidFill>
                  <a:srgbClr val="4F81BD"/>
                </a:solidFill>
              </a:rPr>
              <a:t>Research Performance </a:t>
            </a:r>
            <a:br>
              <a:rPr lang="en-US" sz="2400" dirty="0">
                <a:solidFill>
                  <a:srgbClr val="4F81BD"/>
                </a:solidFill>
              </a:rPr>
            </a:br>
            <a:r>
              <a:rPr lang="en-US" sz="2400" dirty="0">
                <a:solidFill>
                  <a:srgbClr val="4F81BD"/>
                </a:solidFill>
              </a:rPr>
              <a:t>Progress Report </a:t>
            </a:r>
            <a:r>
              <a:rPr lang="en-US" sz="2400" dirty="0" smtClean="0">
                <a:solidFill>
                  <a:srgbClr val="4F81BD"/>
                </a:solidFill>
              </a:rPr>
              <a:t>(RPPR)</a:t>
            </a:r>
            <a:endParaRPr lang="en-US" sz="2400" dirty="0">
              <a:solidFill>
                <a:srgbClr val="4F81B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24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 progress report to document grantee accomplishments and compliance with terms of award.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r>
              <a:rPr lang="en-US" sz="2400" dirty="0"/>
              <a:t>Describes scientific progress, identify significant changes, report on personnel, and describe plans for the subsequent budget period or year.</a:t>
            </a:r>
          </a:p>
          <a:p>
            <a:pPr lvl="1"/>
            <a:r>
              <a:rPr lang="en-US" sz="2000" dirty="0">
                <a:hlinkClick r:id="rId3" tooltip="RPPR Information Page"/>
              </a:rPr>
              <a:t>http://grants.nih.gov/grants/rppr/</a:t>
            </a:r>
            <a:endParaRPr lang="en-US" sz="2000" dirty="0"/>
          </a:p>
          <a:p>
            <a:r>
              <a:rPr lang="en-US" sz="2400" dirty="0"/>
              <a:t>Now available for all SNAP and non-SNAP progress reports.</a:t>
            </a:r>
          </a:p>
          <a:p>
            <a:r>
              <a:rPr lang="en-US" sz="2400" dirty="0"/>
              <a:t>Progress Report Additional Material (PRAM) functionality available for publication compliancy explanations and additional information requested by grants management staff.</a:t>
            </a:r>
          </a:p>
          <a:p>
            <a:endParaRPr lang="en-US" dirty="0"/>
          </a:p>
        </p:txBody>
      </p:sp>
      <p:pic>
        <p:nvPicPr>
          <p:cNvPr id="6" name="Picture 5" title="Stick man with sig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1000"/>
            <a:ext cx="20574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1784" y="5250418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Hello, RPPR!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08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</a:t>
            </a:r>
            <a:r>
              <a:rPr lang="en-US" dirty="0" smtClean="0"/>
              <a:t>&amp; Human Subjects System (HSS)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800" dirty="0" smtClean="0"/>
              <a:t>HSS is the </a:t>
            </a:r>
            <a:r>
              <a:rPr lang="en-US" sz="2800" dirty="0"/>
              <a:t>electronic system to manage human subjects and clinical trials information. </a:t>
            </a:r>
            <a:endParaRPr lang="en-US" sz="2800" dirty="0" smtClean="0"/>
          </a:p>
          <a:p>
            <a:r>
              <a:rPr lang="en-US" sz="2800" dirty="0"/>
              <a:t>A</a:t>
            </a:r>
            <a:r>
              <a:rPr lang="en-US" sz="2800" dirty="0" smtClean="0"/>
              <a:t>llows </a:t>
            </a:r>
            <a:r>
              <a:rPr lang="en-US" sz="2800" dirty="0"/>
              <a:t>principal investigators and signing officials to access and update all the human subjects and clinical trials data associated with their grants in one place. </a:t>
            </a:r>
            <a:endParaRPr lang="en-US" sz="2800" dirty="0" smtClean="0"/>
          </a:p>
          <a:p>
            <a:pPr lvl="1"/>
            <a:r>
              <a:rPr lang="en-US" sz="1800" dirty="0"/>
              <a:t>update </a:t>
            </a:r>
            <a:r>
              <a:rPr lang="en-US" sz="1800" dirty="0" smtClean="0"/>
              <a:t>participant information</a:t>
            </a:r>
          </a:p>
          <a:p>
            <a:pPr lvl="1"/>
            <a:r>
              <a:rPr lang="en-US" sz="1800" dirty="0" smtClean="0"/>
              <a:t>enrollment information</a:t>
            </a:r>
          </a:p>
          <a:p>
            <a:pPr lvl="1"/>
            <a:r>
              <a:rPr lang="en-US" sz="1800" dirty="0" smtClean="0"/>
              <a:t>inform </a:t>
            </a:r>
            <a:r>
              <a:rPr lang="en-US" sz="1800" dirty="0"/>
              <a:t>NIH of ClinicalTrials.gov </a:t>
            </a:r>
            <a:r>
              <a:rPr lang="en-US" sz="1800" dirty="0" smtClean="0"/>
              <a:t>registration</a:t>
            </a:r>
          </a:p>
          <a:p>
            <a:pPr lvl="1"/>
            <a:r>
              <a:rPr lang="en-US" sz="1800" dirty="0" smtClean="0"/>
              <a:t>and </a:t>
            </a:r>
            <a:r>
              <a:rPr lang="en-US" sz="1800" dirty="0"/>
              <a:t>revise other human subjects-related information as necessary, just-in-time for award or after a grant award is made. </a:t>
            </a:r>
          </a:p>
        </p:txBody>
      </p:sp>
      <p:pic>
        <p:nvPicPr>
          <p:cNvPr id="1026" name="Picture 2" descr="Image result for new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" y="28662"/>
            <a:ext cx="1416694" cy="746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0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</a:t>
            </a:r>
            <a:r>
              <a:rPr lang="en-US" dirty="0" smtClean="0"/>
              <a:t>&amp; Accessing HSS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most common use of the Human Subjects System is for updates needed to the </a:t>
            </a:r>
            <a:r>
              <a:rPr lang="en-US" sz="2400" dirty="0" smtClean="0"/>
              <a:t>RPPR</a:t>
            </a:r>
          </a:p>
          <a:p>
            <a:r>
              <a:rPr lang="en-US" sz="2400" dirty="0"/>
              <a:t>Y</a:t>
            </a:r>
            <a:r>
              <a:rPr lang="en-US" sz="2400" dirty="0" smtClean="0"/>
              <a:t>ou </a:t>
            </a:r>
            <a:r>
              <a:rPr lang="en-US" sz="2400" dirty="0"/>
              <a:t>will find the Human Subjects link in Section G.4.b Inclusion Enrollment </a:t>
            </a:r>
            <a:r>
              <a:rPr lang="en-US" sz="2400" dirty="0" smtClean="0"/>
              <a:t>Data</a:t>
            </a:r>
            <a:r>
              <a:rPr lang="en-US" sz="2400" dirty="0"/>
              <a:t> </a:t>
            </a:r>
            <a:r>
              <a:rPr lang="en-US" sz="2400" dirty="0" smtClean="0"/>
              <a:t>of the RPPR</a:t>
            </a:r>
          </a:p>
          <a:p>
            <a:r>
              <a:rPr lang="en-US" sz="2400" dirty="0"/>
              <a:t>The human subjects link is visible only for NIH applications and grants involving human subjects. </a:t>
            </a:r>
          </a:p>
          <a:p>
            <a:endParaRPr lang="en-US" sz="2400" dirty="0"/>
          </a:p>
        </p:txBody>
      </p:sp>
      <p:pic>
        <p:nvPicPr>
          <p:cNvPr id="1026" name="Picture 2" descr="Image result for new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" y="28662"/>
            <a:ext cx="1416694" cy="746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&quot;&quot;" title="Inclusion Enrollment Data Human Subjects Lin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4390568"/>
            <a:ext cx="8534401" cy="1629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5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Menu Screen</a:t>
            </a:r>
          </a:p>
        </p:txBody>
      </p:sp>
      <p:pic>
        <p:nvPicPr>
          <p:cNvPr id="6146" name="Picture 2" title="RPPR Men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028" y="1828801"/>
            <a:ext cx="853594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3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Data 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7048"/>
            <a:ext cx="8839200" cy="4797552"/>
          </a:xfrm>
        </p:spPr>
        <p:txBody>
          <a:bodyPr/>
          <a:lstStyle/>
          <a:p>
            <a:r>
              <a:rPr lang="en-US" sz="1800" dirty="0" smtClean="0"/>
              <a:t>Initiation of RPPR by</a:t>
            </a:r>
          </a:p>
          <a:p>
            <a:pPr lvl="1"/>
            <a:r>
              <a:rPr lang="en-US" sz="1600" dirty="0" smtClean="0"/>
              <a:t>Principal Investigator</a:t>
            </a:r>
          </a:p>
          <a:p>
            <a:pPr lvl="1"/>
            <a:r>
              <a:rPr lang="en-US" sz="1600" dirty="0" smtClean="0"/>
              <a:t>ASST with the RPPR Delegation</a:t>
            </a:r>
            <a:endParaRPr lang="en-US" sz="1600" dirty="0"/>
          </a:p>
          <a:p>
            <a:r>
              <a:rPr lang="en-US" sz="1800" dirty="0" smtClean="0"/>
              <a:t>RPPR </a:t>
            </a:r>
            <a:r>
              <a:rPr lang="en-US" sz="1800" dirty="0"/>
              <a:t>sections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1600" dirty="0"/>
              <a:t>Cover Page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1600" dirty="0"/>
              <a:t>Accomplishments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1600" dirty="0"/>
              <a:t>Products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1600" dirty="0"/>
              <a:t>Participants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1600" dirty="0"/>
              <a:t>Impact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1600" dirty="0"/>
              <a:t>Changes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1600" dirty="0"/>
              <a:t>Special Reporting </a:t>
            </a:r>
          </a:p>
          <a:p>
            <a:pPr marL="731838" lvl="1" indent="-457200">
              <a:buFont typeface="+mj-lt"/>
              <a:buAutoNum type="arabicPeriod"/>
            </a:pPr>
            <a:r>
              <a:rPr lang="en-US" sz="1600" dirty="0"/>
              <a:t>Budget (non-SNAP)</a:t>
            </a:r>
          </a:p>
          <a:p>
            <a:r>
              <a:rPr lang="en-US" sz="1800" dirty="0"/>
              <a:t>Watch for character limits in data entry fields</a:t>
            </a:r>
          </a:p>
          <a:p>
            <a:r>
              <a:rPr lang="en-US" sz="1800" dirty="0"/>
              <a:t>Ensure uploads are in PDF format</a:t>
            </a:r>
          </a:p>
          <a:p>
            <a:r>
              <a:rPr lang="en-US" sz="1800" dirty="0"/>
              <a:t>When completing data tables remember to click ‘Add/New’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RPPR Screen</a:t>
            </a:r>
          </a:p>
        </p:txBody>
      </p:sp>
      <p:pic>
        <p:nvPicPr>
          <p:cNvPr id="5123" name="Picture 3" title="RPPR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668" y="990600"/>
            <a:ext cx="7004664" cy="569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7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Complex, Multi-Project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for complex, multi-project grants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After RPPR is initiated, PI will need to identify if RPPR should contain components.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RPPR should have the same structure as the originally submitted application.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Some sections are not available on Overall component (i.e. Budget)</a:t>
            </a:r>
          </a:p>
          <a:p>
            <a:pPr lvl="1">
              <a:buClr>
                <a:srgbClr val="C0504D"/>
              </a:buClr>
            </a:pPr>
            <a:r>
              <a:rPr lang="en-US" dirty="0">
                <a:solidFill>
                  <a:srgbClr val="1F497D"/>
                </a:solidFill>
              </a:rPr>
              <a:t>Some sections are not available on component level (i.e. Participants and Publications are reported on Overall)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5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Multi-Year RPPR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MYRPPR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Multi Year Progress Reports now use RPPR format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Link available under the Action Column in Status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1" y="2819400"/>
            <a:ext cx="8301507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89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31775"/>
            <a:ext cx="8534400" cy="758825"/>
          </a:xfrm>
        </p:spPr>
        <p:txBody>
          <a:bodyPr/>
          <a:lstStyle/>
          <a:p>
            <a:r>
              <a:rPr lang="en-US" dirty="0"/>
              <a:t>Status Result from General Search </a:t>
            </a:r>
            <a:r>
              <a:rPr lang="en-US"/>
              <a:t>for PI</a:t>
            </a:r>
            <a:endParaRPr lang="en-US" dirty="0"/>
          </a:p>
        </p:txBody>
      </p:sp>
      <p:grpSp>
        <p:nvGrpSpPr>
          <p:cNvPr id="3" name="Group 2" descr="Show list of applications grants grouped into families for a PI" title="PI Search Results Screen"/>
          <p:cNvGrpSpPr/>
          <p:nvPr/>
        </p:nvGrpSpPr>
        <p:grpSpPr>
          <a:xfrm>
            <a:off x="1148668" y="1324168"/>
            <a:ext cx="6846664" cy="5386009"/>
            <a:chOff x="1148668" y="1324168"/>
            <a:chExt cx="6846664" cy="5386009"/>
          </a:xfrm>
        </p:grpSpPr>
        <p:pic>
          <p:nvPicPr>
            <p:cNvPr id="5" name="Picture 4" title="PI Search Results 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71600" y="1324168"/>
              <a:ext cx="6492139" cy="5124063"/>
            </a:xfrm>
            <a:prstGeom prst="rect">
              <a:avLst/>
            </a:prstGeom>
            <a:noFill/>
            <a:ln w="190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6" title="&quot;&quot;"/>
            <p:cNvSpPr>
              <a:spLocks noChangeShapeType="1"/>
            </p:cNvSpPr>
            <p:nvPr/>
          </p:nvSpPr>
          <p:spPr bwMode="auto">
            <a:xfrm flipV="1">
              <a:off x="1371600" y="3886200"/>
              <a:ext cx="533399" cy="1254317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1148668" y="5140517"/>
              <a:ext cx="6846664" cy="15696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2"/>
                  </a:solidFill>
                  <a:latin typeface="+mn-lt"/>
                  <a:cs typeface="Arial" charset="0"/>
                </a:rPr>
                <a:t>Click anywhere in the blue to get to more information, then select the </a:t>
              </a:r>
              <a:r>
                <a:rPr lang="en-US" sz="2400" i="1" dirty="0">
                  <a:solidFill>
                    <a:schemeClr val="accent2"/>
                  </a:solidFill>
                  <a:latin typeface="+mn-lt"/>
                  <a:cs typeface="Arial" charset="0"/>
                </a:rPr>
                <a:t>Application ID</a:t>
              </a:r>
              <a:r>
                <a:rPr lang="en-US" sz="2400" dirty="0">
                  <a:solidFill>
                    <a:schemeClr val="accent2"/>
                  </a:solidFill>
                  <a:latin typeface="+mn-lt"/>
                  <a:cs typeface="Arial" charset="0"/>
                </a:rPr>
                <a:t> link to view detailed status information for that particular application.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94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Report Additional Materials (PRAM)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721352"/>
          </a:xfrm>
        </p:spPr>
        <p:txBody>
          <a:bodyPr/>
          <a:lstStyle/>
          <a:p>
            <a:r>
              <a:rPr lang="en-US" dirty="0"/>
              <a:t>The PRAM feature provides a means for the grantee to enter, review, route, and submit information to agency following the submission of an RPPR.</a:t>
            </a:r>
          </a:p>
          <a:p>
            <a:pPr lvl="1"/>
            <a:r>
              <a:rPr lang="en-US" dirty="0"/>
              <a:t>Public Access (PA) PRAM - Generated automatically after an RPPR is submitted with publications that are not compliant with Public Access Policy</a:t>
            </a:r>
          </a:p>
          <a:p>
            <a:pPr lvl="1"/>
            <a:r>
              <a:rPr lang="en-US" dirty="0"/>
              <a:t>IC (Agency) Requested PRAM – Only available if requested by the Grants Management Specialist (GMS)</a:t>
            </a:r>
          </a:p>
          <a:p>
            <a:pPr lvl="1"/>
            <a:endParaRPr lang="en-US" dirty="0"/>
          </a:p>
          <a:p>
            <a:r>
              <a:rPr lang="en-US" sz="2000" dirty="0"/>
              <a:t>PD/PI can enter the PRAM, but can only submit it if they are delegated with Submit Progress Report authority. Otherwise, only the SO can submit the PRAM to Agency.</a:t>
            </a:r>
          </a:p>
          <a:p>
            <a:pPr marL="274638" lvl="1" indent="0">
              <a:buNone/>
            </a:pPr>
            <a:endParaRPr lang="en-US" dirty="0"/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8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/>
              <a:t>Progress Report Additional Materials (PRAM</a:t>
            </a:r>
            <a:r>
              <a:rPr lang="en-US" sz="2800" dirty="0" smtClean="0"/>
              <a:t>) Link</a:t>
            </a:r>
            <a:endParaRPr lang="en-US" sz="2800" dirty="0"/>
          </a:p>
        </p:txBody>
      </p:sp>
      <p:pic>
        <p:nvPicPr>
          <p:cNvPr id="1026" name="Picture 2" title="PRAM upload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4197" y="3352801"/>
            <a:ext cx="7483729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 descr="showing PRAM link" title="Status Screen"/>
          <p:cNvGrpSpPr/>
          <p:nvPr/>
        </p:nvGrpSpPr>
        <p:grpSpPr>
          <a:xfrm>
            <a:off x="228599" y="990600"/>
            <a:ext cx="8396111" cy="2286000"/>
            <a:chOff x="228599" y="990600"/>
            <a:chExt cx="8396111" cy="2286000"/>
          </a:xfrm>
        </p:grpSpPr>
        <p:pic>
          <p:nvPicPr>
            <p:cNvPr id="1027" name="Picture 3" descr="&quot;&quot;" title="Agency Requested PRAM Lin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599" y="990600"/>
              <a:ext cx="8396111" cy="2285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 title="oval"/>
            <p:cNvSpPr/>
            <p:nvPr/>
          </p:nvSpPr>
          <p:spPr>
            <a:xfrm>
              <a:off x="6858000" y="2895600"/>
              <a:ext cx="16002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05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for PA PRAM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Public Access (PA) PRAM will require an attachment.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The PA PRAM will no longer contain a free form text box.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Using My NCBI the institution will need to generate a PDF of their reported publications showing their compliance.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For instructions on generating the report please see: </a:t>
            </a:r>
            <a:endParaRPr lang="en-US" sz="2300" dirty="0" smtClean="0">
              <a:solidFill>
                <a:srgbClr val="1F497D"/>
              </a:solidFill>
            </a:endParaRPr>
          </a:p>
          <a:p>
            <a:pPr marL="549275" lvl="2" indent="0">
              <a:buClr>
                <a:srgbClr val="C0504D"/>
              </a:buClr>
              <a:buNone/>
            </a:pPr>
            <a:r>
              <a:rPr lang="en-US" sz="1800" dirty="0">
                <a:hlinkClick r:id="rId3" tooltip="Instructions on generating PRAM Report"/>
              </a:rPr>
              <a:t>http://www.nlm.nih.gov/pubs/techbull/nd12/nd12_myncbi_pdf.html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5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RPPR – Budgets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Submitting progress reports with budgets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R&amp;R budget and PHS 398 budgets are now available for Non-SNAP RPPR.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If presented with an option of budget forms, the type that was submitted with the application should be used.</a:t>
            </a:r>
          </a:p>
          <a:p>
            <a:pPr lvl="2">
              <a:buClr>
                <a:srgbClr val="C0504D"/>
              </a:buClr>
            </a:pPr>
            <a:r>
              <a:rPr lang="en-US" sz="2100" dirty="0">
                <a:solidFill>
                  <a:srgbClr val="1F497D"/>
                </a:solidFill>
              </a:rPr>
              <a:t>PHS 398 Budget is available only on training grants.</a:t>
            </a:r>
          </a:p>
          <a:p>
            <a:pPr lvl="1">
              <a:buClr>
                <a:srgbClr val="C0504D"/>
              </a:buClr>
            </a:pPr>
            <a:r>
              <a:rPr lang="en-US" sz="2300" dirty="0">
                <a:solidFill>
                  <a:srgbClr val="1F497D"/>
                </a:solidFill>
              </a:rPr>
              <a:t>Help for R&amp;R Budget and PHS 398 Budget forms can be found in the SF424 R&amp;R User Guides.</a:t>
            </a:r>
            <a:endParaRPr lang="en-US" dirty="0">
              <a:solidFill>
                <a:srgbClr val="1F497D"/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7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 RPPR Publications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r>
              <a:rPr lang="en-US" sz="2900" dirty="0"/>
              <a:t>When selecting/deselecting publications for RPPR submissions</a:t>
            </a:r>
          </a:p>
          <a:p>
            <a:pPr lvl="1"/>
            <a:r>
              <a:rPr lang="en-US" sz="2000" dirty="0"/>
              <a:t>Users will see a gold lock icon next to those publications added to their grant into NIHMS.</a:t>
            </a:r>
          </a:p>
          <a:p>
            <a:pPr lvl="1"/>
            <a:r>
              <a:rPr lang="en-US" sz="2000" dirty="0"/>
              <a:t>Users see a silver lock icon for publications that have been reported on a previous RPPR.</a:t>
            </a:r>
          </a:p>
          <a:p>
            <a:pPr lvl="1"/>
            <a:r>
              <a:rPr lang="en-US" sz="2000" dirty="0"/>
              <a:t> Neither can be removed on the RPPR, both need manual intervention.</a:t>
            </a:r>
          </a:p>
          <a:p>
            <a:pPr lvl="1"/>
            <a:r>
              <a:rPr lang="en-US" sz="2000" dirty="0"/>
              <a:t> To delete a publication with a gold lock, users will need to contact the NIHMS help desk through their web form, which is accessible at </a:t>
            </a:r>
            <a:r>
              <a:rPr lang="en-US" sz="2000" u="sng" dirty="0">
                <a:hlinkClick r:id="rId3" tooltip="Follow link"/>
              </a:rPr>
              <a:t>http://www.nihms.nih.gov/</a:t>
            </a:r>
            <a:r>
              <a:rPr lang="en-US" sz="2000" dirty="0"/>
              <a:t>. </a:t>
            </a:r>
          </a:p>
          <a:p>
            <a:pPr lvl="1"/>
            <a:r>
              <a:rPr lang="en-US" sz="2000" dirty="0"/>
              <a:t>To delete a publication with a silver lock please contact the </a:t>
            </a:r>
            <a:r>
              <a:rPr lang="en-US" sz="2000" u="sng" dirty="0">
                <a:hlinkClick r:id="rId4"/>
              </a:rPr>
              <a:t>PublicAccess@nih.gov</a:t>
            </a:r>
            <a:r>
              <a:rPr lang="en-US" sz="2000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2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4267200"/>
          </a:xfrm>
        </p:spPr>
        <p:txBody>
          <a:bodyPr anchor="t">
            <a:normAutofit/>
          </a:bodyPr>
          <a:lstStyle/>
          <a:p>
            <a:r>
              <a:rPr lang="en-US" dirty="0"/>
              <a:t>Key eRA Commons</a:t>
            </a:r>
            <a:br>
              <a:rPr lang="en-US" dirty="0"/>
            </a:br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>
                <a:solidFill>
                  <a:srgbClr val="4F81BD"/>
                </a:solidFill>
              </a:rPr>
              <a:t>Wrapping </a:t>
            </a:r>
            <a:r>
              <a:rPr lang="en-US" sz="2800" dirty="0" smtClean="0">
                <a:solidFill>
                  <a:srgbClr val="4F81BD"/>
                </a:solidFill>
              </a:rPr>
              <a:t>up </a:t>
            </a:r>
            <a:r>
              <a:rPr lang="en-US" sz="2800" dirty="0">
                <a:solidFill>
                  <a:srgbClr val="4F81BD"/>
                </a:solidFill>
              </a:rPr>
              <a:t>the </a:t>
            </a:r>
            <a:r>
              <a:rPr lang="en-US" sz="2800" dirty="0" smtClean="0">
                <a:solidFill>
                  <a:srgbClr val="4F81BD"/>
                </a:solidFill>
              </a:rPr>
              <a:t>‘Paperwork</a:t>
            </a:r>
            <a:r>
              <a:rPr lang="en-US" sz="2800" dirty="0">
                <a:solidFill>
                  <a:srgbClr val="4F81BD"/>
                </a:solidFill>
              </a:rPr>
              <a:t>’ with </a:t>
            </a:r>
            <a:r>
              <a:rPr lang="en-US" sz="2800" dirty="0" smtClean="0">
                <a:solidFill>
                  <a:srgbClr val="4F81BD"/>
                </a:solidFill>
              </a:rPr>
              <a:t>Closeout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8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Electronically submit required Closeout documents for grants in Closeout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638800"/>
          </a:xfrm>
        </p:spPr>
        <p:txBody>
          <a:bodyPr/>
          <a:lstStyle/>
          <a:p>
            <a:pPr eaLnBrk="1" hangingPunct="1"/>
            <a:r>
              <a:rPr lang="en-US" sz="2800" dirty="0"/>
              <a:t>Closeout items include:</a:t>
            </a:r>
          </a:p>
          <a:p>
            <a:pPr lvl="1" eaLnBrk="1" hangingPunct="1"/>
            <a:r>
              <a:rPr lang="en-US" sz="2400" dirty="0"/>
              <a:t>Final Research Performance Progress Report (FRPPR)</a:t>
            </a:r>
          </a:p>
          <a:p>
            <a:pPr lvl="1" eaLnBrk="1" hangingPunct="1"/>
            <a:r>
              <a:rPr lang="en-US" sz="2400" dirty="0"/>
              <a:t>Federal Financial Report (FFR)</a:t>
            </a:r>
          </a:p>
          <a:p>
            <a:pPr lvl="1" eaLnBrk="1" hangingPunct="1"/>
            <a:r>
              <a:rPr lang="en-US" sz="2400" dirty="0"/>
              <a:t>Final Invention Statement</a:t>
            </a:r>
          </a:p>
          <a:p>
            <a:pPr eaLnBrk="1" hangingPunct="1"/>
            <a:r>
              <a:rPr lang="en-US" sz="2800" dirty="0" smtClean="0"/>
              <a:t>NIH automatically marks </a:t>
            </a:r>
            <a:r>
              <a:rPr lang="en-US" sz="2800" dirty="0"/>
              <a:t>the grant “ready for close </a:t>
            </a:r>
            <a:r>
              <a:rPr lang="en-US" sz="2800" dirty="0" smtClean="0"/>
              <a:t>out,” making the </a:t>
            </a:r>
            <a:r>
              <a:rPr lang="en-US" sz="2800" dirty="0"/>
              <a:t>link </a:t>
            </a:r>
            <a:r>
              <a:rPr lang="en-US" sz="2800" dirty="0" smtClean="0"/>
              <a:t>appear </a:t>
            </a:r>
            <a:r>
              <a:rPr lang="en-US" sz="2800" dirty="0"/>
              <a:t>in Commons  </a:t>
            </a:r>
            <a:r>
              <a:rPr lang="en-US" sz="2800" dirty="0" smtClean="0"/>
              <a:t>when:</a:t>
            </a:r>
            <a:endParaRPr lang="en-US" sz="2800" dirty="0"/>
          </a:p>
          <a:p>
            <a:pPr lvl="1" eaLnBrk="1" hangingPunct="1"/>
            <a:r>
              <a:rPr lang="en-US" sz="2400" dirty="0" smtClean="0"/>
              <a:t>The project period end date has passed, and</a:t>
            </a:r>
          </a:p>
          <a:p>
            <a:pPr lvl="1" eaLnBrk="1" hangingPunct="1"/>
            <a:r>
              <a:rPr lang="en-US" sz="2400" dirty="0" smtClean="0"/>
              <a:t>No Typ2 application has </a:t>
            </a:r>
            <a:r>
              <a:rPr lang="en-US" sz="2400" smtClean="0"/>
              <a:t>been submitted</a:t>
            </a:r>
            <a:endParaRPr lang="en-US" sz="24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1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New Closeout Search screen provides </a:t>
            </a:r>
            <a:br>
              <a:rPr lang="en-US" dirty="0"/>
            </a:br>
            <a:r>
              <a:rPr lang="en-US" dirty="0"/>
              <a:t>additional search criteria</a:t>
            </a:r>
          </a:p>
        </p:txBody>
      </p:sp>
      <p:grpSp>
        <p:nvGrpSpPr>
          <p:cNvPr id="5" name="Group 4" descr="Closeout options" title="SO Status search"/>
          <p:cNvGrpSpPr/>
          <p:nvPr/>
        </p:nvGrpSpPr>
        <p:grpSpPr>
          <a:xfrm>
            <a:off x="190500" y="1569063"/>
            <a:ext cx="8763000" cy="4315974"/>
            <a:chOff x="190500" y="1569063"/>
            <a:chExt cx="8763000" cy="4315974"/>
          </a:xfrm>
        </p:grpSpPr>
        <p:pic>
          <p:nvPicPr>
            <p:cNvPr id="4" name="Picture 6" title="SO Search Screen Closeou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0500" y="1569063"/>
              <a:ext cx="8763000" cy="4315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ounded Rectangle 2"/>
            <p:cNvSpPr/>
            <p:nvPr/>
          </p:nvSpPr>
          <p:spPr>
            <a:xfrm>
              <a:off x="2743200" y="4495800"/>
              <a:ext cx="2286000" cy="838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7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 screen shows grants that are Closed or Requires Closeout</a:t>
            </a:r>
          </a:p>
        </p:txBody>
      </p:sp>
      <p:pic>
        <p:nvPicPr>
          <p:cNvPr id="4" name="Picture 6" title="Closeout Search Result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524000"/>
            <a:ext cx="8819366" cy="48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0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07848"/>
            <a:ext cx="8534400" cy="758952"/>
          </a:xfrm>
        </p:spPr>
        <p:txBody>
          <a:bodyPr>
            <a:noAutofit/>
          </a:bodyPr>
          <a:lstStyle/>
          <a:p>
            <a:r>
              <a:rPr lang="en-US" sz="2800" dirty="0"/>
              <a:t>IRPPR vs FRPPR</a:t>
            </a:r>
            <a:br>
              <a:rPr lang="en-US" sz="2800" dirty="0"/>
            </a:br>
            <a:r>
              <a:rPr lang="en-US" sz="2800" dirty="0"/>
              <a:t>(Interim vs Final RPPR)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I-RPPR</a:t>
            </a:r>
            <a:endParaRPr lang="en-US" dirty="0"/>
          </a:p>
          <a:p>
            <a:pPr lvl="1"/>
            <a:r>
              <a:rPr lang="en-US" sz="1800" dirty="0"/>
              <a:t>The Interim RPPR link will made available to the SO and the PI in the Status screen when a grant is eligible for submission of a Competing Renewal application.</a:t>
            </a:r>
          </a:p>
          <a:p>
            <a:pPr lvl="1"/>
            <a:r>
              <a:rPr lang="en-US" sz="1800" dirty="0"/>
              <a:t>Only Section D.1 of </a:t>
            </a:r>
            <a:r>
              <a:rPr lang="en-US" sz="1800" i="1" dirty="0"/>
              <a:t>Participants</a:t>
            </a:r>
            <a:r>
              <a:rPr lang="en-US" sz="1800" dirty="0"/>
              <a:t> is required</a:t>
            </a:r>
          </a:p>
          <a:p>
            <a:pPr lvl="1"/>
            <a:r>
              <a:rPr lang="en-US" sz="1800" dirty="0"/>
              <a:t>Sections F: </a:t>
            </a:r>
            <a:r>
              <a:rPr lang="en-US" sz="1800" i="1" dirty="0"/>
              <a:t>Changes</a:t>
            </a:r>
            <a:r>
              <a:rPr lang="en-US" sz="1800" dirty="0"/>
              <a:t> and Section H: </a:t>
            </a:r>
            <a:r>
              <a:rPr lang="en-US" sz="1800" i="1" dirty="0"/>
              <a:t>Budget</a:t>
            </a:r>
            <a:r>
              <a:rPr lang="en-US" sz="1800" dirty="0"/>
              <a:t> are not part of the Interim RPPR</a:t>
            </a:r>
          </a:p>
          <a:p>
            <a:pPr lvl="1"/>
            <a:r>
              <a:rPr lang="en-US" sz="1800" dirty="0"/>
              <a:t>Section I: Outcomes is new. Section I is required for the Interim RPPR</a:t>
            </a:r>
          </a:p>
          <a:p>
            <a:pPr lvl="1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F-RPPR</a:t>
            </a:r>
            <a:endParaRPr lang="en-US" dirty="0"/>
          </a:p>
          <a:p>
            <a:pPr lvl="1"/>
            <a:r>
              <a:rPr lang="en-US" sz="1800" dirty="0"/>
              <a:t>The Final RPPR is only available as part of the Closeout process and the Process Final RPPR link only appears on the Closeout Status screen. </a:t>
            </a:r>
          </a:p>
          <a:p>
            <a:pPr lvl="1"/>
            <a:r>
              <a:rPr lang="en-US" sz="1800" dirty="0"/>
              <a:t>Only Section D.1 of </a:t>
            </a:r>
            <a:r>
              <a:rPr lang="en-US" sz="1800" i="1" dirty="0"/>
              <a:t>Participants</a:t>
            </a:r>
            <a:r>
              <a:rPr lang="en-US" sz="1800" dirty="0"/>
              <a:t> is required</a:t>
            </a:r>
          </a:p>
          <a:p>
            <a:pPr lvl="1"/>
            <a:r>
              <a:rPr lang="en-US" sz="1800" dirty="0"/>
              <a:t>Sections F: </a:t>
            </a:r>
            <a:r>
              <a:rPr lang="en-US" sz="1800" i="1" dirty="0"/>
              <a:t>Changes</a:t>
            </a:r>
            <a:r>
              <a:rPr lang="en-US" sz="1800" dirty="0"/>
              <a:t> and Section H: </a:t>
            </a:r>
            <a:r>
              <a:rPr lang="en-US" sz="1800" i="1" dirty="0"/>
              <a:t>Budget</a:t>
            </a:r>
            <a:r>
              <a:rPr lang="en-US" sz="1800" dirty="0"/>
              <a:t> are not part of the Final RPPR</a:t>
            </a:r>
          </a:p>
          <a:p>
            <a:pPr lvl="1"/>
            <a:r>
              <a:rPr lang="en-US" sz="1800" dirty="0"/>
              <a:t>Section I: Outcomes is new. Section I is required for the Final RPPR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6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31775"/>
            <a:ext cx="8534400" cy="758825"/>
          </a:xfrm>
        </p:spPr>
        <p:txBody>
          <a:bodyPr>
            <a:noAutofit/>
          </a:bodyPr>
          <a:lstStyle/>
          <a:p>
            <a:r>
              <a:rPr lang="en-US" sz="2400" dirty="0"/>
              <a:t>Status Result from General Search for PI</a:t>
            </a:r>
            <a:br>
              <a:rPr lang="en-US" sz="2400" dirty="0"/>
            </a:br>
            <a:r>
              <a:rPr lang="en-US" sz="2400" dirty="0"/>
              <a:t>(flat view)</a:t>
            </a:r>
          </a:p>
        </p:txBody>
      </p:sp>
      <p:grpSp>
        <p:nvGrpSpPr>
          <p:cNvPr id="6" name="Group 5" descr="displayes a view of all the applications grants of a PI in a traditional view, not grouped into grant families" title="PI Search results flat vew"/>
          <p:cNvGrpSpPr/>
          <p:nvPr/>
        </p:nvGrpSpPr>
        <p:grpSpPr>
          <a:xfrm>
            <a:off x="937079" y="1302349"/>
            <a:ext cx="7140122" cy="5238338"/>
            <a:chOff x="937079" y="1302349"/>
            <a:chExt cx="7140122" cy="5238338"/>
          </a:xfrm>
        </p:grpSpPr>
        <p:pic>
          <p:nvPicPr>
            <p:cNvPr id="5" name="Picture 4" descr="Flat view of the search results screen for a PI Status search." title="Search Results P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7079" y="1302349"/>
              <a:ext cx="7140122" cy="5069751"/>
            </a:xfrm>
            <a:prstGeom prst="rect">
              <a:avLst/>
            </a:prstGeom>
            <a:noFill/>
            <a:ln w="19050">
              <a:solidFill>
                <a:srgbClr val="00206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1083808" y="6079022"/>
              <a:ext cx="6846664" cy="46166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2"/>
                  </a:solidFill>
                  <a:latin typeface="+mn-lt"/>
                  <a:cs typeface="Arial" charset="0"/>
                </a:rPr>
                <a:t>Flat view is more similar to the old view</a:t>
              </a:r>
            </a:p>
          </p:txBody>
        </p:sp>
      </p:grpSp>
      <p:sp>
        <p:nvSpPr>
          <p:cNvPr id="3" name="Rounded Rectangle 2" descr="&quot;&quot;" title="&quot;&quot;"/>
          <p:cNvSpPr/>
          <p:nvPr/>
        </p:nvSpPr>
        <p:spPr>
          <a:xfrm>
            <a:off x="6324600" y="3124200"/>
            <a:ext cx="1605872" cy="381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 descr="&quot;&quot;" title="&quot;&quot;"/>
          <p:cNvSpPr/>
          <p:nvPr/>
        </p:nvSpPr>
        <p:spPr>
          <a:xfrm>
            <a:off x="838200" y="3657600"/>
            <a:ext cx="1605872" cy="4572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1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Interim RPPR Scenarios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300" dirty="0"/>
              <a:t>Since a renewal application is competitive, there is no guarantee it will be funded. Therefor the following scenarios should be noted:</a:t>
            </a:r>
          </a:p>
          <a:p>
            <a:pPr lvl="1"/>
            <a:endParaRPr lang="en-US" sz="1800" dirty="0"/>
          </a:p>
        </p:txBody>
      </p:sp>
      <p:graphicFrame>
        <p:nvGraphicFramePr>
          <p:cNvPr id="4" name="Table 3" title="IRPPR Scenario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39410"/>
              </p:ext>
            </p:extLst>
          </p:nvPr>
        </p:nvGraphicFramePr>
        <p:xfrm>
          <a:off x="685801" y="2895599"/>
          <a:ext cx="8119743" cy="3237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5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143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1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Completing Renewal Application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Status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9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Not submitting a Competing Renewal application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Submit a Final RPPR no later than 120 days from the project period end date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227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Submitting a Competing Renewal application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Submit an Interim RPPR no later than 120 days from the project period end date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53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Funded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Not Funded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6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Interim RPPR is accepted as the annual RPPR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Interim RPPR is accepted as the Final RPPR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88" marR="45888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926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84175"/>
            <a:ext cx="8534400" cy="758825"/>
          </a:xfrm>
        </p:spPr>
        <p:txBody>
          <a:bodyPr>
            <a:noAutofit/>
          </a:bodyPr>
          <a:lstStyle/>
          <a:p>
            <a:r>
              <a:rPr lang="en-US" sz="3200" dirty="0" smtClean="0"/>
              <a:t>Permissions </a:t>
            </a:r>
            <a:r>
              <a:rPr lang="en-US" sz="3200" dirty="0"/>
              <a:t>for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F-RPPR </a:t>
            </a:r>
            <a:r>
              <a:rPr lang="en-US" sz="3200" dirty="0" smtClean="0"/>
              <a:t>and </a:t>
            </a:r>
            <a:r>
              <a:rPr lang="en-US" sz="3200" dirty="0" smtClean="0"/>
              <a:t>I-RPPR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en-US" sz="2400" dirty="0"/>
              <a:t>Interim and Final RPPR work in the same manner as the old Final Progress Report (FPR). </a:t>
            </a:r>
          </a:p>
          <a:p>
            <a:pPr lvl="1"/>
            <a:r>
              <a:rPr lang="en-US" sz="2400" dirty="0"/>
              <a:t>Both SOs and PIs can initiate</a:t>
            </a:r>
          </a:p>
          <a:p>
            <a:pPr lvl="1"/>
            <a:r>
              <a:rPr lang="en-US" sz="2400" dirty="0"/>
              <a:t>They can also route the report back and forth for review and edits. All of this done without the need to delegate any authority.</a:t>
            </a:r>
          </a:p>
          <a:p>
            <a:pPr lvl="1"/>
            <a:r>
              <a:rPr lang="en-US" sz="2400" dirty="0"/>
              <a:t>If an ASST has been delegated Progress Report Authority they will be able to initiate, edit and route. </a:t>
            </a:r>
          </a:p>
          <a:p>
            <a:pPr lvl="1"/>
            <a:r>
              <a:rPr lang="en-US" sz="2400" dirty="0"/>
              <a:t>SO may submit, PI will need Submit delegation to submit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5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34400" cy="758825"/>
          </a:xfrm>
        </p:spPr>
        <p:txBody>
          <a:bodyPr>
            <a:noAutofit/>
          </a:bodyPr>
          <a:lstStyle/>
          <a:p>
            <a:r>
              <a:rPr lang="en-US" sz="3200" dirty="0" smtClean="0"/>
              <a:t>RPPRs: Who Can Do What?</a:t>
            </a:r>
            <a:endParaRPr lang="en-US" sz="3200" dirty="0"/>
          </a:p>
        </p:txBody>
      </p:sp>
      <p:pic>
        <p:nvPicPr>
          <p:cNvPr id="5" name="Content Placeholder 4" descr="Outlines who does what with annual, final and interim RPPRs." title="RPPR Chart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01625" y="1658580"/>
            <a:ext cx="8504238" cy="4302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9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Selecting Interim RPPR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331787" y="1524000"/>
            <a:ext cx="8504238" cy="4572000"/>
          </a:xfrm>
        </p:spPr>
        <p:txBody>
          <a:bodyPr/>
          <a:lstStyle/>
          <a:p>
            <a:pPr lvl="1"/>
            <a:r>
              <a:rPr lang="en-US" sz="1800" dirty="0"/>
              <a:t>Select Interim RPPR link from </a:t>
            </a:r>
            <a:r>
              <a:rPr lang="en-US" sz="1800" i="1" dirty="0"/>
              <a:t>Status</a:t>
            </a:r>
            <a:r>
              <a:rPr lang="en-US" sz="1800" dirty="0"/>
              <a:t> search results (SO view shown)</a:t>
            </a:r>
          </a:p>
        </p:txBody>
      </p:sp>
      <p:pic>
        <p:nvPicPr>
          <p:cNvPr id="3" name="Picture 2" descr="Showing Interim RPPR link" title="SO Status Sarch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7848600" cy="4597506"/>
          </a:xfrm>
          <a:prstGeom prst="rect">
            <a:avLst/>
          </a:prstGeom>
        </p:spPr>
      </p:pic>
      <p:sp>
        <p:nvSpPr>
          <p:cNvPr id="5" name="Rounded Rectangle 4" title="&quot;&quot;"/>
          <p:cNvSpPr/>
          <p:nvPr/>
        </p:nvSpPr>
        <p:spPr>
          <a:xfrm>
            <a:off x="7315200" y="5257800"/>
            <a:ext cx="762000" cy="304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3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61" y="195353"/>
            <a:ext cx="8534400" cy="348131"/>
          </a:xfrm>
        </p:spPr>
        <p:txBody>
          <a:bodyPr>
            <a:noAutofit/>
          </a:bodyPr>
          <a:lstStyle/>
          <a:p>
            <a:r>
              <a:rPr lang="en-US" sz="2000" dirty="0"/>
              <a:t>IRPPR and FRPPR Sections</a:t>
            </a:r>
          </a:p>
        </p:txBody>
      </p:sp>
      <p:pic>
        <p:nvPicPr>
          <p:cNvPr id="3" name="Picture 2" descr="Details of FRPPR with navigation tabs" title="FRPPR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77200" cy="5367467"/>
          </a:xfrm>
          <a:prstGeom prst="rect">
            <a:avLst/>
          </a:prstGeom>
        </p:spPr>
      </p:pic>
      <p:sp>
        <p:nvSpPr>
          <p:cNvPr id="24" name="Oval 8" title="&quot;&quot;"/>
          <p:cNvSpPr>
            <a:spLocks noChangeArrowheads="1"/>
          </p:cNvSpPr>
          <p:nvPr/>
        </p:nvSpPr>
        <p:spPr bwMode="auto">
          <a:xfrm>
            <a:off x="533400" y="847636"/>
            <a:ext cx="4495800" cy="371564"/>
          </a:xfrm>
          <a:prstGeom prst="round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7" descr="Similar navigation tabs as the annual RPPR.&#10;A new section called Outcomes has been added.  &#10;" title="Text Box"/>
          <p:cNvSpPr txBox="1">
            <a:spLocks noChangeArrowheads="1"/>
          </p:cNvSpPr>
          <p:nvPr/>
        </p:nvSpPr>
        <p:spPr bwMode="auto">
          <a:xfrm>
            <a:off x="2058127" y="1361516"/>
            <a:ext cx="6751864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Similar navigation tabs as the annual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RPPR.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C00000"/>
                </a:solidFill>
                <a:latin typeface="Tahoma"/>
              </a:rPr>
              <a:t>A new section called Outcomes has been added.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0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61" y="195353"/>
            <a:ext cx="8534400" cy="348131"/>
          </a:xfrm>
        </p:spPr>
        <p:txBody>
          <a:bodyPr>
            <a:noAutofit/>
          </a:bodyPr>
          <a:lstStyle/>
          <a:p>
            <a:r>
              <a:rPr lang="en-US" sz="2000" dirty="0" smtClean="0"/>
              <a:t>Outcomes</a:t>
            </a:r>
            <a:endParaRPr lang="en-US" sz="2000" dirty="0"/>
          </a:p>
        </p:txBody>
      </p:sp>
      <p:pic>
        <p:nvPicPr>
          <p:cNvPr id="3" name="Picture 2" descr="Section I: Outcomes" title="FRPPR Screen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22831"/>
            <a:ext cx="8077200" cy="4693405"/>
          </a:xfrm>
          <a:prstGeom prst="rect">
            <a:avLst/>
          </a:prstGeom>
        </p:spPr>
      </p:pic>
      <p:sp>
        <p:nvSpPr>
          <p:cNvPr id="24" name="Oval 8" title="&quot;&quot;"/>
          <p:cNvSpPr>
            <a:spLocks noChangeArrowheads="1"/>
          </p:cNvSpPr>
          <p:nvPr/>
        </p:nvSpPr>
        <p:spPr bwMode="auto">
          <a:xfrm>
            <a:off x="5257800" y="1219200"/>
            <a:ext cx="762000" cy="272569"/>
          </a:xfrm>
          <a:prstGeom prst="round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7" descr="Information in Outcomes will be publically available. It should be written as a high level and in plain language. &#10;" title="text box"/>
          <p:cNvSpPr txBox="1">
            <a:spLocks noChangeArrowheads="1"/>
          </p:cNvSpPr>
          <p:nvPr/>
        </p:nvSpPr>
        <p:spPr bwMode="auto">
          <a:xfrm>
            <a:off x="990600" y="4114800"/>
            <a:ext cx="6751864" cy="707886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C00000"/>
                </a:solidFill>
                <a:latin typeface="Tahoma"/>
              </a:rPr>
              <a:t>Information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in Outcomes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will be publically available. It should be written as a high level and in plain language.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0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530225"/>
          </a:xfrm>
        </p:spPr>
        <p:txBody>
          <a:bodyPr>
            <a:noAutofit/>
          </a:bodyPr>
          <a:lstStyle/>
          <a:p>
            <a:r>
              <a:rPr lang="en-US" sz="2800" dirty="0"/>
              <a:t>Closeout </a:t>
            </a:r>
            <a:r>
              <a:rPr lang="en-US" sz="2800" dirty="0" smtClean="0"/>
              <a:t>– </a:t>
            </a:r>
            <a:r>
              <a:rPr lang="en-US" sz="2800" dirty="0"/>
              <a:t>Outcomes Requirements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new section of the RPPR specifically designed to be made publicly available by the agency (analogous to the abstract in the competing application)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Reporting in the Outcomes section is limited (by the federal-wide RPPR format) to 8,000 characters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Outcomes should provide a concise summary of the findings of the award written in lay language for the general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an effort to increase transparency NIH will make the Outcomes data available in </a:t>
            </a:r>
            <a:r>
              <a:rPr lang="en-US" sz="2000" dirty="0" err="1"/>
              <a:t>RePORTER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3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344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Requesting/ Receiving Revised Project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371600"/>
            <a:ext cx="8839200" cy="4572000"/>
          </a:xfrm>
        </p:spPr>
        <p:txBody>
          <a:bodyPr/>
          <a:lstStyle/>
          <a:p>
            <a:r>
              <a:rPr lang="en-US" sz="2000" dirty="0"/>
              <a:t>Requests for revised project outcomes for F-RPPR and I-RPPR will be made by the PO and submitted by the recipient using the applicable additional material functionality (FRAM or IRAM)</a:t>
            </a:r>
          </a:p>
          <a:p>
            <a:pPr lvl="1"/>
            <a:r>
              <a:rPr lang="en-US" sz="1800" dirty="0"/>
              <a:t>Note: The full automation for the Additional Material functionality for the I-RPPR was implemented in mid-September</a:t>
            </a:r>
          </a:p>
          <a:p>
            <a:r>
              <a:rPr lang="en-US" sz="2000" dirty="0"/>
              <a:t>Both modules will be enhanced in order to capture revised project outcomes in a format that could be reported out to the public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602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Scarlett</a:t>
            </a:r>
          </a:p>
        </p:txBody>
      </p:sp>
      <p:pic>
        <p:nvPicPr>
          <p:cNvPr id="5" name="Picture 4" title="IRAM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3810000"/>
            <a:ext cx="7805107" cy="2795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3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344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Outcomes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371600"/>
            <a:ext cx="88392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There has been some confusion as to what constitutes an effective Project Outcome.</a:t>
            </a:r>
          </a:p>
          <a:p>
            <a:r>
              <a:rPr lang="en-US" sz="2000" dirty="0" smtClean="0"/>
              <a:t>Please see the following resources for more information</a:t>
            </a:r>
          </a:p>
          <a:p>
            <a:pPr lvl="1"/>
            <a:r>
              <a:rPr lang="en-US" sz="1800" dirty="0" smtClean="0"/>
              <a:t>Sample Project Outcomes Summary – RPPR</a:t>
            </a:r>
          </a:p>
          <a:p>
            <a:pPr lvl="2"/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grants.nih.gov/grants/rppr/sample_project_outcomes_RPPR.htm</a:t>
            </a:r>
            <a:endParaRPr lang="en-US" sz="1600" dirty="0" smtClean="0"/>
          </a:p>
          <a:p>
            <a:pPr lvl="1"/>
            <a:r>
              <a:rPr lang="en-US" sz="1800" dirty="0" smtClean="0"/>
              <a:t>Items </a:t>
            </a:r>
            <a:r>
              <a:rPr lang="en-US" sz="1800" dirty="0" smtClean="0"/>
              <a:t>of Interest, November 2017</a:t>
            </a:r>
          </a:p>
          <a:p>
            <a:pPr marL="593725" lvl="2" indent="0">
              <a:buNone/>
            </a:pPr>
            <a:r>
              <a:rPr lang="en-US" sz="1800" dirty="0" smtClean="0"/>
              <a:t>Technical Jargon? Not for Project Outcomes</a:t>
            </a:r>
          </a:p>
          <a:p>
            <a:pPr lvl="2"/>
            <a:r>
              <a:rPr lang="en-US" sz="1800" dirty="0">
                <a:hlinkClick r:id="rId4"/>
              </a:rPr>
              <a:t>https://era.nih.gov/news_and_events/era-item-Nov2017.htm</a:t>
            </a:r>
            <a:endParaRPr lang="en-US" sz="2000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71950"/>
            <a:ext cx="3810000" cy="2152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0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Closeout – Final Report Additional Materials</a:t>
            </a:r>
            <a:br>
              <a:rPr lang="en-US" dirty="0"/>
            </a:br>
            <a:r>
              <a:rPr lang="en-US" dirty="0"/>
              <a:t>(FRAM) </a:t>
            </a:r>
          </a:p>
        </p:txBody>
      </p:sp>
      <p:grpSp>
        <p:nvGrpSpPr>
          <p:cNvPr id="3" name="Group 2" descr="Showing FRAM Request and FRAM Update Link" title="Closeout screen"/>
          <p:cNvGrpSpPr/>
          <p:nvPr/>
        </p:nvGrpSpPr>
        <p:grpSpPr>
          <a:xfrm>
            <a:off x="170563" y="1752600"/>
            <a:ext cx="8821037" cy="2623226"/>
            <a:chOff x="170563" y="1752600"/>
            <a:chExt cx="8821037" cy="2623226"/>
          </a:xfrm>
        </p:grpSpPr>
        <p:pic>
          <p:nvPicPr>
            <p:cNvPr id="20" name="Picture 19" title="Clouseout screen with FRAM Reques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63" y="1752600"/>
              <a:ext cx="8821037" cy="2623226"/>
            </a:xfrm>
            <a:prstGeom prst="rect">
              <a:avLst/>
            </a:prstGeom>
          </p:spPr>
        </p:pic>
        <p:sp>
          <p:nvSpPr>
            <p:cNvPr id="21" name="Rounded Rectangle 20" title="rounded rectangle"/>
            <p:cNvSpPr/>
            <p:nvPr/>
          </p:nvSpPr>
          <p:spPr>
            <a:xfrm>
              <a:off x="3581400" y="3729370"/>
              <a:ext cx="685800" cy="23746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 title="rounded rectangle"/>
            <p:cNvSpPr/>
            <p:nvPr/>
          </p:nvSpPr>
          <p:spPr>
            <a:xfrm>
              <a:off x="6705600" y="3682092"/>
              <a:ext cx="685801" cy="23746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57200" y="4478930"/>
            <a:ext cx="734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Awarding IC sets status to FRAM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Awarding IC triggers email for requested information to the SO &amp;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FRAM Update link appears in Action column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8996" y="1447800"/>
            <a:ext cx="6026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FRAM works in same manner as PRAM in RPPR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9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Autofit/>
          </a:bodyPr>
          <a:lstStyle/>
          <a:p>
            <a:r>
              <a:rPr lang="en-US" sz="2800" dirty="0" smtClean="0"/>
              <a:t>New Human Subjects Link</a:t>
            </a:r>
            <a:br>
              <a:rPr lang="en-US" sz="2800" dirty="0" smtClean="0"/>
            </a:br>
            <a:r>
              <a:rPr lang="en-US" sz="2800" dirty="0"/>
              <a:t> </a:t>
            </a:r>
            <a:r>
              <a:rPr lang="en-US" sz="2800" dirty="0" smtClean="0"/>
              <a:t>in PI Status View</a:t>
            </a:r>
            <a:endParaRPr lang="en-US" sz="2800" dirty="0"/>
          </a:p>
        </p:txBody>
      </p:sp>
      <p:pic>
        <p:nvPicPr>
          <p:cNvPr id="4" name="Picture 3" descr="&quot;&quot;" title="PI Status Result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121" y="1509747"/>
            <a:ext cx="7543476" cy="4849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 title="&quot;&quot;"/>
          <p:cNvSpPr>
            <a:spLocks noChangeShapeType="1"/>
          </p:cNvSpPr>
          <p:nvPr/>
        </p:nvSpPr>
        <p:spPr bwMode="auto">
          <a:xfrm flipH="1">
            <a:off x="3349076" y="2145363"/>
            <a:ext cx="1587747" cy="22244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75207" y="1297698"/>
            <a:ext cx="3440118" cy="156966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Principal Investigators can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access Human Subjects System (HSS) via the Action button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050" name="Picture 2" descr="Image result for new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0779"/>
            <a:ext cx="2130425" cy="112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3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Closeout – Final Report Additional Materials</a:t>
            </a:r>
            <a:br>
              <a:rPr lang="en-US" dirty="0"/>
            </a:br>
            <a:r>
              <a:rPr lang="en-US" dirty="0"/>
              <a:t>(FRAM) </a:t>
            </a:r>
            <a:r>
              <a:rPr lang="en-US" dirty="0" smtClean="0"/>
              <a:t> in Other Relevant Documents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4800" y="1498808"/>
            <a:ext cx="8871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Specifics about the FRAM request can also be found in Other Relevant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Documents section of the Status Information screen.</a:t>
            </a:r>
          </a:p>
        </p:txBody>
      </p:sp>
      <p:grpSp>
        <p:nvGrpSpPr>
          <p:cNvPr id="3" name="Group 2" descr="Other Relevant Documents section show link for FRAM Request" title="Status Information screen"/>
          <p:cNvGrpSpPr/>
          <p:nvPr/>
        </p:nvGrpSpPr>
        <p:grpSpPr>
          <a:xfrm>
            <a:off x="312511" y="2206694"/>
            <a:ext cx="8458200" cy="3842093"/>
            <a:chOff x="312511" y="2206694"/>
            <a:chExt cx="8458200" cy="3842093"/>
          </a:xfrm>
        </p:grpSpPr>
        <p:pic>
          <p:nvPicPr>
            <p:cNvPr id="4" name="Picture 3" descr="Showing FRAM link" title="Other Relevant Document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511" y="2206694"/>
              <a:ext cx="8458200" cy="3842093"/>
            </a:xfrm>
            <a:prstGeom prst="rect">
              <a:avLst/>
            </a:prstGeom>
          </p:spPr>
        </p:pic>
        <p:sp>
          <p:nvSpPr>
            <p:cNvPr id="10" name="Rounded Rectangle 9" title="rounded rectangle"/>
            <p:cNvSpPr/>
            <p:nvPr/>
          </p:nvSpPr>
          <p:spPr>
            <a:xfrm>
              <a:off x="381000" y="5486400"/>
              <a:ext cx="3733800" cy="3810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376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Status screen showing IRAM lin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86"/>
          <a:stretch/>
        </p:blipFill>
        <p:spPr>
          <a:xfrm>
            <a:off x="245313" y="1828800"/>
            <a:ext cx="8590712" cy="3361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Closeout – Interim Report Additional Materials</a:t>
            </a:r>
            <a:br>
              <a:rPr lang="en-US" dirty="0"/>
            </a:br>
            <a:r>
              <a:rPr lang="en-US" dirty="0"/>
              <a:t>(IRAM) Link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7467" y="5401270"/>
            <a:ext cx="734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Awarding IC sets status to IRAM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Awarding IC triggers email for requested information to the SO &amp;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IRAM Update link appears in Action column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84345" y="1352490"/>
            <a:ext cx="6351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IRAM works in same manner as PRAM in for RPPR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07975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Closeout – Interim Report Additional Materials</a:t>
            </a:r>
            <a:br>
              <a:rPr lang="en-US" dirty="0"/>
            </a:br>
            <a:r>
              <a:rPr lang="en-US" dirty="0"/>
              <a:t>(IRAM) Screen</a:t>
            </a:r>
          </a:p>
        </p:txBody>
      </p:sp>
      <p:pic>
        <p:nvPicPr>
          <p:cNvPr id="5" name="Picture 4" title="IRAM Scre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514600"/>
            <a:ext cx="8538074" cy="3772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1625" y="1600200"/>
            <a:ext cx="8534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 with the RPPR, a PD/PI (or Contact PI, in the case of multiple PIs) can enter the IRAM. However, only the SO can submit an IRAM to the agency.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1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2667000" cy="1295400"/>
          </a:xfrm>
        </p:spPr>
        <p:txBody>
          <a:bodyPr/>
          <a:lstStyle/>
          <a:p>
            <a:r>
              <a:rPr lang="en-US" dirty="0"/>
              <a:t>Federal Financial Report (FFR)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Allows grantees to electronically submit a statement of expenditures associated with their grant to NIH via </a:t>
            </a:r>
            <a:r>
              <a:rPr lang="en-US" dirty="0" err="1"/>
              <a:t>eRA</a:t>
            </a:r>
            <a:r>
              <a:rPr lang="en-US" dirty="0"/>
              <a:t> Commons.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124200" y="685800"/>
            <a:ext cx="5638800" cy="5791200"/>
          </a:xfrm>
        </p:spPr>
        <p:txBody>
          <a:bodyPr/>
          <a:lstStyle/>
          <a:p>
            <a:r>
              <a:rPr lang="en-US" dirty="0"/>
              <a:t>FFRs must be submitted in eRA Commons via the FFR/FSR module</a:t>
            </a:r>
          </a:p>
          <a:p>
            <a:pPr lvl="1"/>
            <a:r>
              <a:rPr lang="en-US" dirty="0"/>
              <a:t>Cash transaction data still submitted via Payment Management System</a:t>
            </a:r>
          </a:p>
          <a:p>
            <a:r>
              <a:rPr lang="en-US" dirty="0"/>
              <a:t>FSR role for users who have the authority to view, enter data, and submit an FFR on behalf of institution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5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Annual FFR due date: For non-SNAPs, FFR must be submitted within 120 days of the calendar quarter in which the budget period ends</a:t>
            </a:r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within 120 days of the PPED</a:t>
            </a:r>
          </a:p>
          <a:p>
            <a:pPr lvl="1"/>
            <a:r>
              <a:rPr lang="en-US" dirty="0"/>
              <a:t>Due Status: If the FFR is not submitted and it is between the PPED and 120 days past the PPED</a:t>
            </a:r>
          </a:p>
          <a:p>
            <a:pPr lvl="1"/>
            <a:r>
              <a:rPr lang="en-US" dirty="0"/>
              <a:t>Late: If the FFR is not submitted and it is more than 120 days past the PPED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9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title="FFR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00" y="1590420"/>
            <a:ext cx="8598640" cy="4390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FFR/FSR Screen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8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FFR/FSR </a:t>
            </a:r>
            <a:r>
              <a:rPr lang="en-US" dirty="0" smtClean="0"/>
              <a:t>Link</a:t>
            </a:r>
            <a:endParaRPr lang="en-US" dirty="0"/>
          </a:p>
        </p:txBody>
      </p:sp>
      <p:pic>
        <p:nvPicPr>
          <p:cNvPr id="4" name="Picture 7" title="FFR Search result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71" y="951422"/>
            <a:ext cx="8551529" cy="5826318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Line 4" descr="The Grant Number is a hyperlink that will take you to the FFR/FSR form.&#10;" title="text box"/>
          <p:cNvSpPr>
            <a:spLocks noChangeShapeType="1"/>
          </p:cNvSpPr>
          <p:nvPr/>
        </p:nvSpPr>
        <p:spPr bwMode="auto">
          <a:xfrm flipH="1" flipV="1">
            <a:off x="1019175" y="4572000"/>
            <a:ext cx="38100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5" descr="The Grant Number is a hyperlink that will take you to the FFR/FSR form.&#10;" title="text box"/>
          <p:cNvSpPr txBox="1">
            <a:spLocks noChangeArrowheads="1"/>
          </p:cNvSpPr>
          <p:nvPr/>
        </p:nvSpPr>
        <p:spPr bwMode="auto">
          <a:xfrm>
            <a:off x="942975" y="5112603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The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Grant Number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a hyperlink that will take you to the FFR/FSR form.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34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FFR Related – Policy Notices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1625" y="1524000"/>
            <a:ext cx="8503920" cy="4876800"/>
          </a:xfrm>
        </p:spPr>
        <p:txBody>
          <a:bodyPr/>
          <a:lstStyle/>
          <a:p>
            <a:r>
              <a:rPr lang="en-US" sz="2000" dirty="0" smtClean="0"/>
              <a:t>NOT-OD-14-103</a:t>
            </a:r>
            <a:endParaRPr lang="en-US" sz="2000" dirty="0"/>
          </a:p>
          <a:p>
            <a:pPr lvl="1"/>
            <a:r>
              <a:rPr lang="en-US" sz="1800" dirty="0" smtClean="0"/>
              <a:t>Revised </a:t>
            </a:r>
            <a:r>
              <a:rPr lang="en-US" sz="1800" dirty="0"/>
              <a:t>Timeline for Administrative Changes to NIH Domestic Awards to Transition to Payment Management System </a:t>
            </a:r>
            <a:r>
              <a:rPr lang="en-US" sz="1800" dirty="0" smtClean="0"/>
              <a:t>Subaccounts</a:t>
            </a:r>
          </a:p>
          <a:p>
            <a:pPr marL="274638" lvl="1" indent="0">
              <a:buNone/>
            </a:pPr>
            <a:r>
              <a:rPr lang="en-US" sz="1800" dirty="0">
                <a:hlinkClick r:id="rId3" tooltip="NOT-OD-14-093"/>
              </a:rPr>
              <a:t>http://</a:t>
            </a:r>
            <a:r>
              <a:rPr lang="en-US" sz="1800" dirty="0">
                <a:hlinkClick r:id="rId3" tooltip="NOT-OD-14-103"/>
              </a:rPr>
              <a:t>grants.nih.gov/grants/guide/notice-files/NOT-OD-14-103.html </a:t>
            </a:r>
            <a:endParaRPr lang="en-US" sz="1800" dirty="0"/>
          </a:p>
          <a:p>
            <a:pPr marL="274638" lvl="1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  <a:p>
            <a:r>
              <a:rPr lang="en-US" sz="2000" dirty="0"/>
              <a:t>NOT-OD-14-093</a:t>
            </a:r>
            <a:endParaRPr lang="en-US" sz="2000" dirty="0" smtClean="0">
              <a:hlinkClick r:id="rId4" tooltip="'Closeout Guide Notice - Domestic Awards"/>
            </a:endParaRPr>
          </a:p>
          <a:p>
            <a:pPr lvl="1"/>
            <a:r>
              <a:rPr lang="en-US" sz="1800" dirty="0" smtClean="0"/>
              <a:t>Administrative </a:t>
            </a:r>
            <a:r>
              <a:rPr lang="en-US" sz="1800" dirty="0"/>
              <a:t>Changes to NIH Domestic Awards Transition to Payment Management System </a:t>
            </a:r>
            <a:r>
              <a:rPr lang="en-US" sz="1800" dirty="0" smtClean="0"/>
              <a:t>Subaccounts</a:t>
            </a:r>
          </a:p>
          <a:p>
            <a:pPr marL="274638" lvl="1" indent="0">
              <a:buNone/>
            </a:pPr>
            <a:r>
              <a:rPr lang="en-US" sz="1800" dirty="0">
                <a:hlinkClick r:id="rId4" tooltip="'Closeout Guide Notice - Domestic Awards"/>
              </a:rPr>
              <a:t>http://grants.nih.gov/grants/guide/notice-files/NOT-OD-14-093.html</a:t>
            </a:r>
            <a:endParaRPr lang="en-US" sz="1800" dirty="0"/>
          </a:p>
          <a:p>
            <a:pPr marL="274638" lvl="1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  <a:p>
            <a:r>
              <a:rPr lang="en-US" sz="2000" dirty="0"/>
              <a:t>NOT-OD-14-084</a:t>
            </a:r>
            <a:endParaRPr lang="en-US" sz="2000" dirty="0" smtClean="0">
              <a:hlinkClick r:id="rId5" tooltip="&quot;Closeout Guide Notice - Unilateral"/>
            </a:endParaRPr>
          </a:p>
          <a:p>
            <a:pPr lvl="1"/>
            <a:r>
              <a:rPr lang="en-US" sz="1800" dirty="0" smtClean="0"/>
              <a:t>NIH </a:t>
            </a:r>
            <a:r>
              <a:rPr lang="en-US" sz="1800" dirty="0"/>
              <a:t>Updating Grant Closeout Policies and Procedures to Align with New HHS Requirements </a:t>
            </a:r>
            <a:endParaRPr lang="en-US" sz="1800" dirty="0" smtClean="0"/>
          </a:p>
          <a:p>
            <a:pPr marL="274638" lvl="1" indent="0">
              <a:buNone/>
            </a:pPr>
            <a:r>
              <a:rPr lang="en-US" sz="1800" dirty="0">
                <a:hlinkClick r:id="rId5" tooltip="&quot;Closeout Guide Notice - Unilateral"/>
              </a:rPr>
              <a:t>http://grants.nih.gov/grants/guide/notice-files/NOT-OD-14-084.html</a:t>
            </a:r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5" name="Picture 4" title="gavel and keyboar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0"/>
            <a:ext cx="2819400" cy="1543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Closeout – Final Invention Statement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If inventions are to be reported, the specific inventions must be listed.</a:t>
            </a:r>
          </a:p>
          <a:p>
            <a:r>
              <a:rPr lang="en-US" sz="2000" dirty="0"/>
              <a:t>Either the PI or the SO can start the process, but the SO must verify the report before submitting it to the agency.</a:t>
            </a:r>
          </a:p>
        </p:txBody>
      </p:sp>
      <p:pic>
        <p:nvPicPr>
          <p:cNvPr id="5" name="Picture 3" title="Final Invention Statement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99" y="2743200"/>
            <a:ext cx="8759451" cy="1211574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 title="&quot;&quot;"/>
          <p:cNvSpPr>
            <a:spLocks noChangeArrowheads="1"/>
          </p:cNvSpPr>
          <p:nvPr/>
        </p:nvSpPr>
        <p:spPr bwMode="auto">
          <a:xfrm>
            <a:off x="6781800" y="3581400"/>
            <a:ext cx="22860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6" descr="Confirmation screen " title="Submit Final Invetion Stat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7542213" cy="200025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7" title="&quot;&quot;"/>
          <p:cNvSpPr>
            <a:spLocks noChangeArrowheads="1"/>
          </p:cNvSpPr>
          <p:nvPr/>
        </p:nvSpPr>
        <p:spPr bwMode="auto">
          <a:xfrm>
            <a:off x="3733800" y="6038850"/>
            <a:ext cx="838200" cy="3810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9" descr="If Yes is selected, Add Invention screen appears.&#10;" title="Text box"/>
          <p:cNvSpPr txBox="1">
            <a:spLocks noChangeArrowheads="1"/>
          </p:cNvSpPr>
          <p:nvPr/>
        </p:nvSpPr>
        <p:spPr bwMode="auto">
          <a:xfrm>
            <a:off x="152400" y="5581650"/>
            <a:ext cx="3124200" cy="1200150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If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Yes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selected,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Add Invention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screen appears.</a:t>
            </a:r>
          </a:p>
        </p:txBody>
      </p:sp>
      <p:sp>
        <p:nvSpPr>
          <p:cNvPr id="11" name="Line 12" title="&quot;&quot;"/>
          <p:cNvSpPr>
            <a:spLocks noChangeShapeType="1"/>
          </p:cNvSpPr>
          <p:nvPr/>
        </p:nvSpPr>
        <p:spPr bwMode="auto">
          <a:xfrm>
            <a:off x="3276600" y="6191250"/>
            <a:ext cx="381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Line 8" title="&quot;&quot;"/>
          <p:cNvSpPr>
            <a:spLocks noChangeShapeType="1"/>
          </p:cNvSpPr>
          <p:nvPr/>
        </p:nvSpPr>
        <p:spPr bwMode="auto">
          <a:xfrm flipH="1">
            <a:off x="6096000" y="3954774"/>
            <a:ext cx="838200" cy="61722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6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Closeout – Awaiting SO Verification</a:t>
            </a:r>
          </a:p>
        </p:txBody>
      </p:sp>
      <p:pic>
        <p:nvPicPr>
          <p:cNvPr id="4" name="Picture 3" title="Closeout screen showing Awaiting SO Verification st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0037"/>
            <a:ext cx="7446963" cy="4257675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 title="&quot;&quot;"/>
          <p:cNvSpPr>
            <a:spLocks noChangeArrowheads="1"/>
          </p:cNvSpPr>
          <p:nvPr/>
        </p:nvSpPr>
        <p:spPr bwMode="auto">
          <a:xfrm>
            <a:off x="3352800" y="4465637"/>
            <a:ext cx="838200" cy="4572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Group 2" title="Text box with arrow"/>
          <p:cNvGrpSpPr/>
          <p:nvPr/>
        </p:nvGrpSpPr>
        <p:grpSpPr>
          <a:xfrm>
            <a:off x="3962400" y="4830762"/>
            <a:ext cx="4876800" cy="1570038"/>
            <a:chOff x="3962400" y="4830762"/>
            <a:chExt cx="4876800" cy="1570038"/>
          </a:xfrm>
        </p:grpSpPr>
        <p:sp>
          <p:nvSpPr>
            <p:cNvPr id="6" name="Line 5" title="&quot;&quot;"/>
            <p:cNvSpPr>
              <a:spLocks noChangeShapeType="1"/>
            </p:cNvSpPr>
            <p:nvPr/>
          </p:nvSpPr>
          <p:spPr bwMode="auto">
            <a:xfrm flipH="1" flipV="1">
              <a:off x="3962400" y="4999037"/>
              <a:ext cx="762000" cy="3810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 Box 6" descr="Status of Final Invention Statement is changed to Awaiting SO Verification. SO can now verify and submit.&#10;" title="text box"/>
            <p:cNvSpPr txBox="1">
              <a:spLocks noChangeArrowheads="1"/>
            </p:cNvSpPr>
            <p:nvPr/>
          </p:nvSpPr>
          <p:spPr bwMode="auto">
            <a:xfrm>
              <a:off x="4724400" y="4830762"/>
              <a:ext cx="4114800" cy="157003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</a:rPr>
                <a:t>Status of Final Invention Statement is changed to </a:t>
              </a:r>
              <a:r>
                <a: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</a:rPr>
                <a:t>Awaiting SO Verification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/>
                </a:rPr>
                <a:t>. SO can now verify and submit.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550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ROCESSDIAGRAM" val="iujUFsWO"/>
  <p:tag name="ARTICULATE_DESIGN_ID_1_PROCESSDIAGRAM" val="VdiXatn7"/>
  <p:tag name="ARTICULATE_SLIDE_COUNT" val="10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7DAA70-C3F4-4123-B315-B54B2E6FBDE6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66B62C6-D87B-42A2-A1A1-04880FF3D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4096</Words>
  <Application>Microsoft Office PowerPoint</Application>
  <PresentationFormat>On-screen Show (4:3)</PresentationFormat>
  <Paragraphs>574</Paragraphs>
  <Slides>104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2" baseType="lpstr">
      <vt:lpstr>Arial</vt:lpstr>
      <vt:lpstr>Calibri</vt:lpstr>
      <vt:lpstr>Georgia</vt:lpstr>
      <vt:lpstr>Tahoma</vt:lpstr>
      <vt:lpstr>Times New Roman</vt:lpstr>
      <vt:lpstr>Wingdings</vt:lpstr>
      <vt:lpstr>Wingdings 2</vt:lpstr>
      <vt:lpstr>ProcessDiagram</vt:lpstr>
      <vt:lpstr>NIH Regional Seminar Interacting Electronically with NIH: Post-Submission </vt:lpstr>
      <vt:lpstr>Your Workshop Team</vt:lpstr>
      <vt:lpstr>eRA Commons</vt:lpstr>
      <vt:lpstr>What is eRA Commons?</vt:lpstr>
      <vt:lpstr>eRA Commons Status Screen</vt:lpstr>
      <vt:lpstr>PI &amp; SO Status Views</vt:lpstr>
      <vt:lpstr>Status Result from General Search for PI</vt:lpstr>
      <vt:lpstr>Status Result from General Search for PI (flat view)</vt:lpstr>
      <vt:lpstr>New Human Subjects Link  in PI Status View</vt:lpstr>
      <vt:lpstr>Status Result from General Search for SO</vt:lpstr>
      <vt:lpstr>New Human Subjects Link  in SO Status View</vt:lpstr>
      <vt:lpstr>New Status Information Screen</vt:lpstr>
      <vt:lpstr>Reference Letters</vt:lpstr>
      <vt:lpstr>Reference Letters Links</vt:lpstr>
      <vt:lpstr>Reference Letters Status Information</vt:lpstr>
      <vt:lpstr>Reference Letter Resources</vt:lpstr>
      <vt:lpstr>eRA Commons  Account Administration   Account Management</vt:lpstr>
      <vt:lpstr>Signing Official (SO)</vt:lpstr>
      <vt:lpstr>Signing Official (SO) &amp; Managing Accounts</vt:lpstr>
      <vt:lpstr>Account - Tips</vt:lpstr>
      <vt:lpstr>Account Passwords</vt:lpstr>
      <vt:lpstr>eRA Commons Roles</vt:lpstr>
      <vt:lpstr>Roles</vt:lpstr>
      <vt:lpstr>Role - Tips</vt:lpstr>
      <vt:lpstr>eRA Commons  Account Administration   Delegations</vt:lpstr>
      <vt:lpstr>Delegations</vt:lpstr>
      <vt:lpstr>Delegations Chart</vt:lpstr>
      <vt:lpstr>Delegation (SO)</vt:lpstr>
      <vt:lpstr>Delegation Menu (PI)</vt:lpstr>
      <vt:lpstr>Delegation Selection (PI)</vt:lpstr>
      <vt:lpstr>eRA Commons  Profiles</vt:lpstr>
      <vt:lpstr>Institutional Profile File (IPF)</vt:lpstr>
      <vt:lpstr>IPF - Basic</vt:lpstr>
      <vt:lpstr>IPF – Institution Contacts</vt:lpstr>
      <vt:lpstr>IPF – DUNS</vt:lpstr>
      <vt:lpstr>IPF – Assurances and Certifications</vt:lpstr>
      <vt:lpstr>IPF – OLAW</vt:lpstr>
      <vt:lpstr>IPF Sections</vt:lpstr>
      <vt:lpstr>Personal Profile (PPF)</vt:lpstr>
      <vt:lpstr>Personal Profile</vt:lpstr>
      <vt:lpstr>New on the Personal Profile</vt:lpstr>
      <vt:lpstr>Personal Profile Information is used to…</vt:lpstr>
      <vt:lpstr>Terminology Check</vt:lpstr>
      <vt:lpstr>PPF- Tips</vt:lpstr>
      <vt:lpstr>PPF – Reference Letters</vt:lpstr>
      <vt:lpstr>Key eRA Commons Features   Submitting Just-in-time (JIT)  Information Upon NIH Request </vt:lpstr>
      <vt:lpstr>Just-In-Time (JIT)</vt:lpstr>
      <vt:lpstr>JIT Link on Status Result Screen (SO View)</vt:lpstr>
      <vt:lpstr>Just-In-Time (SO View)</vt:lpstr>
      <vt:lpstr>Key eRA Commons Features   Submitting  a No Cost Extension (NCE) Via Status Screen</vt:lpstr>
      <vt:lpstr>NCE</vt:lpstr>
      <vt:lpstr>Extension link in Status screen</vt:lpstr>
      <vt:lpstr>Extension Screen</vt:lpstr>
      <vt:lpstr>Expanded Authority – You Get Just One</vt:lpstr>
      <vt:lpstr>Key eRA Commons Features   Submitting Administrative Supplements (Type 3s) Using eRA Commons </vt:lpstr>
      <vt:lpstr>Administrative Supplements</vt:lpstr>
      <vt:lpstr>Admin. Supplement Requests – Initiate Request</vt:lpstr>
      <vt:lpstr>Admin. Supplement Requests – Required Fields</vt:lpstr>
      <vt:lpstr>Admin. Supplement Requests – Budget Period</vt:lpstr>
      <vt:lpstr>Admin. Supplement Requests - Resources</vt:lpstr>
      <vt:lpstr>Key eRA Commons Features   Research Performance  Progress Report (RPPR)</vt:lpstr>
      <vt:lpstr>RPPR</vt:lpstr>
      <vt:lpstr>RPPR &amp; Human Subjects System (HSS)</vt:lpstr>
      <vt:lpstr>RPPR &amp; Accessing HSS</vt:lpstr>
      <vt:lpstr>RPPR Menu Screen</vt:lpstr>
      <vt:lpstr>RPPR Data Entry</vt:lpstr>
      <vt:lpstr>Sample RPPR Screen</vt:lpstr>
      <vt:lpstr>RPPR – Complex, Multi-Project</vt:lpstr>
      <vt:lpstr>RPPR – Multi-Year RPPR</vt:lpstr>
      <vt:lpstr>Progress Report Additional Materials (PRAM)</vt:lpstr>
      <vt:lpstr>Progress Report Additional Materials (PRAM) Link</vt:lpstr>
      <vt:lpstr>Format for PA PRAM</vt:lpstr>
      <vt:lpstr>RPPR – Budgets</vt:lpstr>
      <vt:lpstr>Feature RPPR Publications</vt:lpstr>
      <vt:lpstr>Key eRA Commons Features   Wrapping up the ‘Paperwork’ with Closeout </vt:lpstr>
      <vt:lpstr>Closeout</vt:lpstr>
      <vt:lpstr>New Closeout Search screen provides  additional search criteria</vt:lpstr>
      <vt:lpstr>Search screen shows grants that are Closed or Requires Closeout</vt:lpstr>
      <vt:lpstr>IRPPR vs FRPPR (Interim vs Final RPPR)</vt:lpstr>
      <vt:lpstr>Interim RPPR Scenarios</vt:lpstr>
      <vt:lpstr>Permissions for  F-RPPR and I-RPPR</vt:lpstr>
      <vt:lpstr>RPPRs: Who Can Do What?</vt:lpstr>
      <vt:lpstr>Selecting Interim RPPR</vt:lpstr>
      <vt:lpstr>IRPPR and FRPPR Sections</vt:lpstr>
      <vt:lpstr>Outcomes</vt:lpstr>
      <vt:lpstr>Closeout – Outcomes Requirements</vt:lpstr>
      <vt:lpstr>Requesting/ Receiving Revised Project Outcomes</vt:lpstr>
      <vt:lpstr>Project Outcomes Resources</vt:lpstr>
      <vt:lpstr>Closeout – Final Report Additional Materials (FRAM) </vt:lpstr>
      <vt:lpstr>Closeout – Final Report Additional Materials (FRAM)  in Other Relevant Documents</vt:lpstr>
      <vt:lpstr>Closeout – Interim Report Additional Materials (IRAM) Link</vt:lpstr>
      <vt:lpstr>Closeout – Interim Report Additional Materials (IRAM) Screen</vt:lpstr>
      <vt:lpstr>Federal Financial Report (FFR)</vt:lpstr>
      <vt:lpstr>FFR</vt:lpstr>
      <vt:lpstr>FFR/FSR Screen</vt:lpstr>
      <vt:lpstr>FFR/FSR Link</vt:lpstr>
      <vt:lpstr>FFR Related – Policy Notices</vt:lpstr>
      <vt:lpstr>Closeout – Final Invention Statement</vt:lpstr>
      <vt:lpstr>Closeout – Awaiting SO Verification</vt:lpstr>
      <vt:lpstr>Closeout – Policy Notices</vt:lpstr>
      <vt:lpstr>Finding Help</vt:lpstr>
      <vt:lpstr>Help Desks</vt:lpstr>
      <vt:lpstr>Web Sites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 Systems and the Grants Process - 2014 NIH Regional Seminar</dc:title>
  <dc:subject>eRA Systems and the Grants Process - June 2011</dc:subject>
  <dc:creator/>
  <cp:keywords>eRA Systems and the Grants Process - June 2011</cp:keywords>
  <cp:lastModifiedBy/>
  <cp:revision>1</cp:revision>
  <dcterms:created xsi:type="dcterms:W3CDTF">2011-05-13T19:52:12Z</dcterms:created>
  <dcterms:modified xsi:type="dcterms:W3CDTF">2018-09-26T19:40:35Z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0x010100B813932BB50E0F40A2A420C0FA0699AE</vt:lpwstr>
  </property>
  <property fmtid="{D5CDD505-2E9C-101B-9397-08002B2CF9AE}" pid="4" name="ArticulateGUID">
    <vt:lpwstr>2696980F-5071-457E-834C-247E880A185C</vt:lpwstr>
  </property>
  <property fmtid="{D5CDD505-2E9C-101B-9397-08002B2CF9AE}" pid="5" name="ArticulatePath">
    <vt:lpwstr>eRA WORKSHOP eRA Commons Admin Post Sub Oct 2017 </vt:lpwstr>
  </property>
</Properties>
</file>