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112"/>
  </p:notesMasterIdLst>
  <p:handoutMasterIdLst>
    <p:handoutMasterId r:id="rId113"/>
  </p:handoutMasterIdLst>
  <p:sldIdLst>
    <p:sldId id="265" r:id="rId5"/>
    <p:sldId id="797" r:id="rId6"/>
    <p:sldId id="652" r:id="rId7"/>
    <p:sldId id="701" r:id="rId8"/>
    <p:sldId id="1078" r:id="rId9"/>
    <p:sldId id="1089" r:id="rId10"/>
    <p:sldId id="1090" r:id="rId11"/>
    <p:sldId id="1091" r:id="rId12"/>
    <p:sldId id="1092" r:id="rId13"/>
    <p:sldId id="1093" r:id="rId14"/>
    <p:sldId id="1094" r:id="rId15"/>
    <p:sldId id="1095" r:id="rId16"/>
    <p:sldId id="1097" r:id="rId17"/>
    <p:sldId id="1085" r:id="rId18"/>
    <p:sldId id="1098" r:id="rId19"/>
    <p:sldId id="1099" r:id="rId20"/>
    <p:sldId id="1100" r:id="rId21"/>
    <p:sldId id="1101" r:id="rId22"/>
    <p:sldId id="1102" r:id="rId23"/>
    <p:sldId id="1103" r:id="rId24"/>
    <p:sldId id="1082" r:id="rId25"/>
    <p:sldId id="1083" r:id="rId26"/>
    <p:sldId id="1084" r:id="rId27"/>
    <p:sldId id="672" r:id="rId28"/>
    <p:sldId id="666" r:id="rId29"/>
    <p:sldId id="669" r:id="rId30"/>
    <p:sldId id="958" r:id="rId31"/>
    <p:sldId id="959" r:id="rId32"/>
    <p:sldId id="960" r:id="rId33"/>
    <p:sldId id="961" r:id="rId34"/>
    <p:sldId id="1067" r:id="rId35"/>
    <p:sldId id="1060" r:id="rId36"/>
    <p:sldId id="964" r:id="rId37"/>
    <p:sldId id="965" r:id="rId38"/>
    <p:sldId id="966" r:id="rId39"/>
    <p:sldId id="967" r:id="rId40"/>
    <p:sldId id="969" r:id="rId41"/>
    <p:sldId id="970" r:id="rId42"/>
    <p:sldId id="971" r:id="rId43"/>
    <p:sldId id="972" r:id="rId44"/>
    <p:sldId id="973" r:id="rId45"/>
    <p:sldId id="974" r:id="rId46"/>
    <p:sldId id="1012" r:id="rId47"/>
    <p:sldId id="980" r:id="rId48"/>
    <p:sldId id="981" r:id="rId49"/>
    <p:sldId id="984" r:id="rId50"/>
    <p:sldId id="985" r:id="rId51"/>
    <p:sldId id="986" r:id="rId52"/>
    <p:sldId id="987" r:id="rId53"/>
    <p:sldId id="1023" r:id="rId54"/>
    <p:sldId id="1024" r:id="rId55"/>
    <p:sldId id="1025" r:id="rId56"/>
    <p:sldId id="1026" r:id="rId57"/>
    <p:sldId id="989" r:id="rId58"/>
    <p:sldId id="1027" r:id="rId59"/>
    <p:sldId id="1028" r:id="rId60"/>
    <p:sldId id="1029" r:id="rId61"/>
    <p:sldId id="1030" r:id="rId62"/>
    <p:sldId id="1031" r:id="rId63"/>
    <p:sldId id="1032" r:id="rId64"/>
    <p:sldId id="1037" r:id="rId65"/>
    <p:sldId id="1039" r:id="rId66"/>
    <p:sldId id="1040" r:id="rId67"/>
    <p:sldId id="1041" r:id="rId68"/>
    <p:sldId id="1044" r:id="rId69"/>
    <p:sldId id="1047" r:id="rId70"/>
    <p:sldId id="1049" r:id="rId71"/>
    <p:sldId id="1022" r:id="rId72"/>
    <p:sldId id="1104" r:id="rId73"/>
    <p:sldId id="1105" r:id="rId74"/>
    <p:sldId id="1106" r:id="rId75"/>
    <p:sldId id="1107" r:id="rId76"/>
    <p:sldId id="1118" r:id="rId77"/>
    <p:sldId id="1119" r:id="rId78"/>
    <p:sldId id="1120" r:id="rId79"/>
    <p:sldId id="1121" r:id="rId80"/>
    <p:sldId id="1122" r:id="rId81"/>
    <p:sldId id="1123" r:id="rId82"/>
    <p:sldId id="1124" r:id="rId83"/>
    <p:sldId id="1125" r:id="rId84"/>
    <p:sldId id="1126" r:id="rId85"/>
    <p:sldId id="1127" r:id="rId86"/>
    <p:sldId id="1128" r:id="rId87"/>
    <p:sldId id="1129" r:id="rId88"/>
    <p:sldId id="1130" r:id="rId89"/>
    <p:sldId id="1134" r:id="rId90"/>
    <p:sldId id="1135" r:id="rId91"/>
    <p:sldId id="1136" r:id="rId92"/>
    <p:sldId id="1137" r:id="rId93"/>
    <p:sldId id="1138" r:id="rId94"/>
    <p:sldId id="1139" r:id="rId95"/>
    <p:sldId id="1140" r:id="rId96"/>
    <p:sldId id="1131" r:id="rId97"/>
    <p:sldId id="1132" r:id="rId98"/>
    <p:sldId id="1133" r:id="rId99"/>
    <p:sldId id="1033" r:id="rId100"/>
    <p:sldId id="1069" r:id="rId101"/>
    <p:sldId id="1070" r:id="rId102"/>
    <p:sldId id="1071" r:id="rId103"/>
    <p:sldId id="1072" r:id="rId104"/>
    <p:sldId id="1073" r:id="rId105"/>
    <p:sldId id="1074" r:id="rId106"/>
    <p:sldId id="1075" r:id="rId107"/>
    <p:sldId id="788" r:id="rId108"/>
    <p:sldId id="789" r:id="rId109"/>
    <p:sldId id="790" r:id="rId110"/>
    <p:sldId id="919" r:id="rId111"/>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993300"/>
    <a:srgbClr val="669900"/>
    <a:srgbClr val="FFFF66"/>
    <a:srgbClr val="FF6600"/>
    <a:srgbClr val="336699"/>
    <a:srgbClr val="990000"/>
    <a:srgbClr val="CC33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1" autoAdjust="0"/>
    <p:restoredTop sz="98349" autoAdjust="0"/>
  </p:normalViewPr>
  <p:slideViewPr>
    <p:cSldViewPr>
      <p:cViewPr varScale="1">
        <p:scale>
          <a:sx n="87" d="100"/>
          <a:sy n="87" d="100"/>
        </p:scale>
        <p:origin x="13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18606"/>
    </p:cViewPr>
  </p:sorterViewPr>
  <p:notesViewPr>
    <p:cSldViewPr>
      <p:cViewPr varScale="1">
        <p:scale>
          <a:sx n="65" d="100"/>
          <a:sy n="65" d="100"/>
        </p:scale>
        <p:origin x="-1602" y="-108"/>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5/4/2017</a:t>
            </a:fld>
            <a:endParaRPr lang="en-US"/>
          </a:p>
        </p:txBody>
      </p:sp>
      <p:sp>
        <p:nvSpPr>
          <p:cNvPr id="4" name="Footer Placeholder 3"/>
          <p:cNvSpPr>
            <a:spLocks noGrp="1"/>
          </p:cNvSpPr>
          <p:nvPr>
            <p:ph type="ftr" sz="quarter" idx="2"/>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298482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5/4/2017</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929640" y="3330422"/>
            <a:ext cx="7437120" cy="3154441"/>
          </a:xfrm>
          <a:prstGeom prst="rect">
            <a:avLst/>
          </a:prstGeom>
        </p:spPr>
        <p:txBody>
          <a:bodyPr vert="horz"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3473621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E9D015D4-4796-4D21-BAD0-1641EFC35A77}" type="slidenum">
              <a:rPr lang="en-US" smtClean="0"/>
              <a:pPr fontAlgn="base">
                <a:spcBef>
                  <a:spcPct val="0"/>
                </a:spcBef>
                <a:spcAft>
                  <a:spcPct val="0"/>
                </a:spcAft>
                <a:defRPr/>
              </a:pPr>
              <a:t>1</a:t>
            </a:fld>
            <a:endParaRPr lang="en-US" smtClean="0"/>
          </a:p>
        </p:txBody>
      </p:sp>
      <p:sp>
        <p:nvSpPr>
          <p:cNvPr id="221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1188" name="Rectangle 3"/>
          <p:cNvSpPr>
            <a:spLocks noGrp="1" noChangeArrowheads="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56918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20</a:t>
            </a:fld>
            <a:endParaRPr lang="en-US"/>
          </a:p>
        </p:txBody>
      </p:sp>
    </p:spTree>
    <p:extLst>
      <p:ext uri="{BB962C8B-B14F-4D97-AF65-F5344CB8AC3E}">
        <p14:creationId xmlns:p14="http://schemas.microsoft.com/office/powerpoint/2010/main" val="3068218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35</a:t>
            </a:fld>
            <a:endParaRPr lang="en-US"/>
          </a:p>
        </p:txBody>
      </p:sp>
    </p:spTree>
    <p:extLst>
      <p:ext uri="{BB962C8B-B14F-4D97-AF65-F5344CB8AC3E}">
        <p14:creationId xmlns:p14="http://schemas.microsoft.com/office/powerpoint/2010/main" val="97167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50</a:t>
            </a:fld>
            <a:endParaRPr lang="en-US"/>
          </a:p>
        </p:txBody>
      </p:sp>
    </p:spTree>
    <p:extLst>
      <p:ext uri="{BB962C8B-B14F-4D97-AF65-F5344CB8AC3E}">
        <p14:creationId xmlns:p14="http://schemas.microsoft.com/office/powerpoint/2010/main" val="337898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3131E5E2-8DB1-43E7-9F30-43DCA2DED281}" type="datetime1">
              <a:rPr lang="en-US" smtClean="0"/>
              <a:pPr>
                <a:defRPr/>
              </a:pPr>
              <a:t>5/4/2017</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4"/>
          </p:nvPr>
        </p:nvSpPr>
        <p:spPr/>
        <p:txBody>
          <a:bodyPr/>
          <a:lstStyle>
            <a:lvl1pPr>
              <a:defRPr/>
            </a:lvl1pPr>
          </a:lstStyle>
          <a:p>
            <a:pPr>
              <a:defRPr/>
            </a:pPr>
            <a:fld id="{01A75D32-94B1-43D8-A037-FE67FB015E27}" type="datetime1">
              <a:rPr lang="en-US" smtClean="0"/>
              <a:pPr>
                <a:defRPr/>
              </a:pPr>
              <a:t>5/4/2017</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52A12B73-6AA9-43D6-828E-9D5759009A62}" type="datetime1">
              <a:rPr lang="en-US" smtClean="0"/>
              <a:pPr>
                <a:defRPr/>
              </a:pPr>
              <a:t>5/4/2017</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301752" y="1371600"/>
            <a:ext cx="4038600" cy="4681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554C86F5-7B55-4F9B-9C6C-C8D64859BA57}" type="datetime1">
              <a:rPr lang="en-US" smtClean="0"/>
              <a:pPr>
                <a:defRPr/>
              </a:pPr>
              <a:t>5/4/2017</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smtClean="0"/>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B883D102-3436-4C70-948A-2E06042B4189}" type="datetime1">
              <a:rPr lang="en-US" smtClean="0"/>
              <a:pPr>
                <a:defRPr/>
              </a:pPr>
              <a:t>5/4/2017</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99F07B7B-168F-4CA2-B7C0-9C0234D0AAA4}" type="datetime1">
              <a:rPr lang="en-US" smtClean="0"/>
              <a:pPr>
                <a:defRPr/>
              </a:pPr>
              <a:t>5/4/2017</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Date Placeholder 1"/>
          <p:cNvSpPr>
            <a:spLocks noGrp="1"/>
          </p:cNvSpPr>
          <p:nvPr>
            <p:ph type="dt" sz="half" idx="10"/>
          </p:nvPr>
        </p:nvSpPr>
        <p:spPr/>
        <p:txBody>
          <a:bodyPr/>
          <a:lstStyle>
            <a:lvl1pPr>
              <a:defRPr/>
            </a:lvl1pPr>
          </a:lstStyle>
          <a:p>
            <a:pPr>
              <a:defRPr/>
            </a:pPr>
            <a:fld id="{7E9ECA61-1D6E-4EF8-96C1-58BE1EB49553}" type="datetime1">
              <a:rPr lang="en-US" smtClean="0"/>
              <a:pPr>
                <a:defRPr/>
              </a:pPr>
              <a:t>5/4/2017</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smtClean="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8BDCC166-2605-4167-A7CB-707BA64C0BF4}" type="datetime1">
              <a:rPr lang="en-US" smtClean="0"/>
              <a:pPr>
                <a:defRPr/>
              </a:pPr>
              <a:t>5/4/2017</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E47774A6-CAF0-4AEC-8C1D-35A027BB91C9}" type="datetime1">
              <a:rPr lang="en-US" smtClean="0"/>
              <a:pPr>
                <a:defRPr/>
              </a:pPr>
              <a:t>5/4/2017</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DCB83A63-723B-4EF9-AF25-40ABF8B3FA4E}" type="datetime1">
              <a:rPr lang="en-US" smtClean="0"/>
              <a:pPr>
                <a:defRPr/>
              </a:pPr>
              <a:t>5/4/2017</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pPr>
                <a:defRPr/>
              </a:pPr>
              <a:t>‹#›</a:t>
            </a:fld>
            <a:endParaRPr lang="en-US" dirty="0"/>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smtClean="0"/>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era.nih.gov/era_training/era_videos.cfm#xTRACT" TargetMode="External"/><Relationship Id="rId2" Type="http://schemas.openxmlformats.org/officeDocument/2006/relationships/hyperlink" Target="https://era.nih.gov/services_for_applicants/other/xTract.cfm" TargetMode="External"/><Relationship Id="rId1" Type="http://schemas.openxmlformats.org/officeDocument/2006/relationships/slideLayout" Target="../slideLayouts/slideLayout2.xml"/><Relationship Id="rId6" Type="http://schemas.openxmlformats.org/officeDocument/2006/relationships/hyperlink" Target="https://era.nih.gov/files/xTRACT_userguide.pdf" TargetMode="External"/><Relationship Id="rId5" Type="http://schemas.openxmlformats.org/officeDocument/2006/relationships/hyperlink" Target="https://era.nih.gov/commons/faq_commons.cfm#XX" TargetMode="External"/><Relationship Id="rId4" Type="http://schemas.openxmlformats.org/officeDocument/2006/relationships/hyperlink" Target="https://era.nih.gov/erahelp/xtract/"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hyperlink" Target="https://public.era.nih.gov/commonshelp" TargetMode="External"/><Relationship Id="rId2" Type="http://schemas.openxmlformats.org/officeDocument/2006/relationships/hyperlink" Target="http://grants.nih.gov/support/index.html" TargetMode="External"/><Relationship Id="rId1" Type="http://schemas.openxmlformats.org/officeDocument/2006/relationships/slideLayout" Target="../slideLayouts/slideLayout5.xml"/><Relationship Id="rId6" Type="http://schemas.openxmlformats.org/officeDocument/2006/relationships/hyperlink" Target="http://www.grants.gov/web/grants/support.html" TargetMode="External"/><Relationship Id="rId5" Type="http://schemas.openxmlformats.org/officeDocument/2006/relationships/hyperlink" Target="mailto:support@grants.gov" TargetMode="External"/><Relationship Id="rId4" Type="http://schemas.openxmlformats.org/officeDocument/2006/relationships/hyperlink" Target="https://www.opm.gov/policy-data-oversight/snow-dismissal-procedures/federal-holidays/#url=2015"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era.nih.gov/" TargetMode="External"/><Relationship Id="rId2" Type="http://schemas.openxmlformats.org/officeDocument/2006/relationships/hyperlink" Target="https://commons.era.nih.gov/commons/" TargetMode="External"/><Relationship Id="rId1" Type="http://schemas.openxmlformats.org/officeDocument/2006/relationships/slideLayout" Target="../slideLayouts/slideLayout2.xml"/><Relationship Id="rId6" Type="http://schemas.openxmlformats.org/officeDocument/2006/relationships/image" Target="../media/image71.gif"/><Relationship Id="rId5" Type="http://schemas.openxmlformats.org/officeDocument/2006/relationships/hyperlink" Target="http://grants.nih.gov/grants/oer.htm" TargetMode="External"/><Relationship Id="rId4" Type="http://schemas.openxmlformats.org/officeDocument/2006/relationships/hyperlink" Target="http://grants.nih.gov/grants/how-to-apply-application-guide.htm"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ra.nih.gov/news_and_events/era_item_February_2017.htm#Prior" TargetMode="External"/><Relationship Id="rId2" Type="http://schemas.openxmlformats.org/officeDocument/2006/relationships/hyperlink" Target="https://era.nih.gov/news_and_events/era_item_February_2017.htm#NCE"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era.nih.gov/era_training/era_videos.cfm#eracommon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hyperlink" Target="https://era.nih.gov/news_and_events/era_item_June_2015.htm#expanded"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http://grants.nih.gov/grants/rppr/"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hyperlink" Target="http://grants.nih.gov/grants/guide/notice-files/NOT-OD-15-014.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nlm.nih.gov/pubs/techbull/nd12/nd12_myncbi_pdf.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grants.nih.gov/grants/guide/notice-files/NOT-OD-15-005.html" TargetMode="External"/><Relationship Id="rId2" Type="http://schemas.openxmlformats.org/officeDocument/2006/relationships/hyperlink" Target="http://grants.nih.gov/grants/guide/notice-files/NOT-OD-15-078.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era.nih.gov/commons/faq_commons.cfm#XVIII" TargetMode="External"/><Relationship Id="rId2" Type="http://schemas.openxmlformats.org/officeDocument/2006/relationships/hyperlink" Target="http://era.nih.gov/files/eRA_Commons_Admin-Supp_UG.pdf"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era.nih.gov/files/ccoi_userguide.pdf" TargetMode="Externa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grants.nih.gov/grants/guide/parent_announcements.htm#post"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hyperlink" Target="http://grants.nih.gov/grants/guide/notice-files/NOT-OD-14-084.html" TargetMode="Externa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Alt=&quot;&quot;"/>
          <p:cNvPicPr>
            <a:picLocks noChangeAspect="1" noChangeArrowheads="1"/>
          </p:cNvPicPr>
          <p:nvPr/>
        </p:nvPicPr>
        <p:blipFill>
          <a:blip r:embed="rId3" cstate="print"/>
          <a:srcRect/>
          <a:stretch>
            <a:fillRect/>
          </a:stretch>
        </p:blipFill>
        <p:spPr bwMode="auto">
          <a:xfrm>
            <a:off x="198438" y="228601"/>
            <a:ext cx="8793162" cy="1828799"/>
          </a:xfrm>
          <a:prstGeom prst="rect">
            <a:avLst/>
          </a:prstGeom>
          <a:noFill/>
          <a:ln w="9525">
            <a:noFill/>
            <a:miter lim="800000"/>
            <a:headEnd/>
            <a:tailEnd/>
          </a:ln>
        </p:spPr>
      </p:pic>
      <p:sp>
        <p:nvSpPr>
          <p:cNvPr id="62470" name="Rectangle 6"/>
          <p:cNvSpPr>
            <a:spLocks noGrp="1" noChangeArrowheads="1"/>
          </p:cNvSpPr>
          <p:nvPr>
            <p:ph type="ctrTitle"/>
          </p:nvPr>
        </p:nvSpPr>
        <p:spPr>
          <a:xfrm>
            <a:off x="823119" y="2667000"/>
            <a:ext cx="7543800" cy="1676400"/>
          </a:xfrm>
        </p:spPr>
        <p:txBody>
          <a:bodyPr>
            <a:normAutofit/>
          </a:bodyPr>
          <a:lstStyle/>
          <a:p>
            <a:pPr eaLnBrk="1" fontAlgn="auto" hangingPunct="1">
              <a:spcAft>
                <a:spcPts val="0"/>
              </a:spcAft>
              <a:defRPr/>
            </a:pPr>
            <a:r>
              <a:rPr lang="en-US" sz="3000" b="1" dirty="0" smtClean="0">
                <a:solidFill>
                  <a:srgbClr val="1F497D"/>
                </a:solidFill>
              </a:rPr>
              <a:t>Interacting Electronically with NIH</a:t>
            </a:r>
            <a:br>
              <a:rPr lang="en-US" sz="3000" b="1" dirty="0" smtClean="0">
                <a:solidFill>
                  <a:srgbClr val="1F497D"/>
                </a:solidFill>
              </a:rPr>
            </a:br>
            <a:r>
              <a:rPr lang="en-US" sz="2800" b="1" dirty="0" smtClean="0"/>
              <a:t>Post-submission </a:t>
            </a:r>
            <a:r>
              <a:rPr lang="en-US" sz="2800" b="1" dirty="0"/>
              <a:t>Processing </a:t>
            </a:r>
            <a:r>
              <a:rPr lang="en-US" sz="3000" dirty="0" smtClean="0">
                <a:solidFill>
                  <a:srgbClr val="1F497D"/>
                </a:solidFill>
              </a:rPr>
              <a:t/>
            </a:r>
            <a:br>
              <a:rPr lang="en-US" sz="3000" dirty="0" smtClean="0">
                <a:solidFill>
                  <a:srgbClr val="1F497D"/>
                </a:solidFill>
              </a:rPr>
            </a:br>
            <a:endParaRPr lang="en-US" sz="3000" dirty="0">
              <a:solidFill>
                <a:schemeClr val="tx2"/>
              </a:solidFill>
            </a:endParaRPr>
          </a:p>
        </p:txBody>
      </p:sp>
      <p:sp>
        <p:nvSpPr>
          <p:cNvPr id="62468" name="Rectangle 4"/>
          <p:cNvSpPr>
            <a:spLocks noGrp="1" noChangeArrowheads="1"/>
          </p:cNvSpPr>
          <p:nvPr>
            <p:ph type="subTitle" idx="1"/>
          </p:nvPr>
        </p:nvSpPr>
        <p:spPr>
          <a:xfrm>
            <a:off x="1257300" y="3962400"/>
            <a:ext cx="6629400" cy="1524000"/>
          </a:xfrm>
        </p:spPr>
        <p:txBody>
          <a:bodyPr>
            <a:noAutofit/>
          </a:bodyPr>
          <a:lstStyle/>
          <a:p>
            <a:pPr eaLnBrk="1" fontAlgn="auto" hangingPunct="1">
              <a:spcAft>
                <a:spcPts val="0"/>
              </a:spcAft>
              <a:buFont typeface="Wingdings 2"/>
              <a:buNone/>
              <a:defRPr/>
            </a:pPr>
            <a:r>
              <a:rPr lang="en-US" b="0" cap="none" spc="0" dirty="0" smtClean="0">
                <a:ea typeface="+mj-ea"/>
                <a:cs typeface="+mj-cs"/>
              </a:rPr>
              <a:t>May 2017</a:t>
            </a:r>
          </a:p>
          <a:p>
            <a:pPr eaLnBrk="1" fontAlgn="auto" hangingPunct="1">
              <a:spcAft>
                <a:spcPts val="0"/>
              </a:spcAft>
              <a:buFont typeface="Wingdings 2"/>
              <a:buNone/>
              <a:defRPr/>
            </a:pPr>
            <a:endParaRPr lang="en-US" sz="800" cap="none" spc="0" dirty="0" smtClean="0">
              <a:ea typeface="+mj-ea"/>
              <a:cs typeface="+mj-cs"/>
            </a:endParaRPr>
          </a:p>
          <a:p>
            <a:pPr eaLnBrk="1" fontAlgn="auto" hangingPunct="1">
              <a:spcAft>
                <a:spcPts val="0"/>
              </a:spcAft>
              <a:buFont typeface="Wingdings 2"/>
              <a:buNone/>
              <a:defRPr/>
            </a:pPr>
            <a:r>
              <a:rPr lang="en-US" b="0" cap="none" spc="0" dirty="0" smtClean="0">
                <a:ea typeface="+mj-ea"/>
                <a:cs typeface="+mj-cs"/>
              </a:rPr>
              <a:t>electronic Research Administration (eRA)</a:t>
            </a:r>
          </a:p>
          <a:p>
            <a:pPr eaLnBrk="1" fontAlgn="auto" hangingPunct="1">
              <a:spcAft>
                <a:spcPts val="0"/>
              </a:spcAft>
              <a:defRPr/>
            </a:pPr>
            <a:r>
              <a:rPr lang="en-US" b="0" cap="none" spc="0" dirty="0" smtClean="0">
                <a:ea typeface="+mj-ea"/>
                <a:cs typeface="+mj-cs"/>
              </a:rPr>
              <a:t>OER, OD, National Institutes of Health </a:t>
            </a:r>
          </a:p>
          <a:p>
            <a:pPr eaLnBrk="1" fontAlgn="auto" hangingPunct="1">
              <a:spcAft>
                <a:spcPts val="0"/>
              </a:spcAft>
              <a:buFont typeface="Wingdings 2"/>
              <a:buNone/>
              <a:defRPr/>
            </a:pPr>
            <a:endParaRPr lang="en-US" cap="none" spc="0" dirty="0" smtClean="0">
              <a:ea typeface="+mj-ea"/>
              <a:cs typeface="+mj-cs"/>
            </a:endParaRPr>
          </a:p>
        </p:txBody>
      </p:sp>
      <p:pic>
        <p:nvPicPr>
          <p:cNvPr id="4" name="Picture 3" descr="A logo of the Office of Extramural Research at NIH"/>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389" y="5638800"/>
            <a:ext cx="4380953" cy="812698"/>
          </a:xfrm>
          <a:prstGeom prst="rect">
            <a:avLst/>
          </a:prstGeom>
        </p:spPr>
      </p:pic>
      <p:pic>
        <p:nvPicPr>
          <p:cNvPr id="8" name="Picture 7" descr="eRA logo stating that it is a program of the NIH"/>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046" y="228601"/>
            <a:ext cx="985422" cy="914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 – No Cost Extension: What?</a:t>
            </a:r>
            <a:endParaRPr lang="en-US" dirty="0"/>
          </a:p>
        </p:txBody>
      </p:sp>
      <p:sp>
        <p:nvSpPr>
          <p:cNvPr id="3" name="Content Placeholder 2"/>
          <p:cNvSpPr>
            <a:spLocks noGrp="1"/>
          </p:cNvSpPr>
          <p:nvPr>
            <p:ph sz="quarter" idx="13"/>
          </p:nvPr>
        </p:nvSpPr>
        <p:spPr>
          <a:xfrm>
            <a:off x="301625" y="1524000"/>
            <a:ext cx="8503920" cy="4724400"/>
          </a:xfrm>
        </p:spPr>
        <p:txBody>
          <a:bodyPr/>
          <a:lstStyle/>
          <a:p>
            <a:r>
              <a:rPr lang="en-US" sz="2400" dirty="0">
                <a:latin typeface="Arial" panose="020B0604020202020204" pitchFamily="34" charset="0"/>
                <a:cs typeface="Arial" panose="020B0604020202020204" pitchFamily="34" charset="0"/>
              </a:rPr>
              <a:t>What information will you need to provide?</a:t>
            </a:r>
          </a:p>
          <a:p>
            <a:pPr lvl="1"/>
            <a:r>
              <a:rPr lang="en-US" dirty="0">
                <a:latin typeface="Arial" panose="020B0604020202020204" pitchFamily="34" charset="0"/>
                <a:cs typeface="Arial" panose="020B0604020202020204" pitchFamily="34" charset="0"/>
              </a:rPr>
              <a:t>The NCE request form consists of 4 </a:t>
            </a:r>
            <a:r>
              <a:rPr lang="en-US" dirty="0" smtClean="0">
                <a:latin typeface="Arial" panose="020B0604020202020204" pitchFamily="34" charset="0"/>
                <a:cs typeface="Arial" panose="020B0604020202020204" pitchFamily="34" charset="0"/>
              </a:rPr>
              <a:t>parts:</a:t>
            </a:r>
          </a:p>
          <a:p>
            <a:pPr lvl="2"/>
            <a:r>
              <a:rPr lang="en-US" dirty="0" smtClean="0">
                <a:latin typeface="Arial" panose="020B0604020202020204" pitchFamily="34" charset="0"/>
                <a:cs typeface="Arial" panose="020B0604020202020204" pitchFamily="34" charset="0"/>
              </a:rPr>
              <a:t>Request </a:t>
            </a:r>
            <a:r>
              <a:rPr lang="en-US" dirty="0">
                <a:latin typeface="Arial" panose="020B0604020202020204" pitchFamily="34" charset="0"/>
                <a:cs typeface="Arial" panose="020B0604020202020204" pitchFamily="34" charset="0"/>
              </a:rPr>
              <a:t>Detail – Here you will be asked such things as the number of months you wish to extend the project end date;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amount of unobligated money still available, </a:t>
            </a:r>
            <a:r>
              <a:rPr lang="en-US" dirty="0" smtClean="0">
                <a:latin typeface="Arial" panose="020B0604020202020204" pitchFamily="34" charset="0"/>
                <a:cs typeface="Arial" panose="020B0604020202020204" pitchFamily="34" charset="0"/>
              </a:rPr>
              <a:t>etc.</a:t>
            </a:r>
          </a:p>
          <a:p>
            <a:pPr lvl="2"/>
            <a:r>
              <a:rPr lang="en-US" dirty="0" smtClean="0">
                <a:latin typeface="Arial" panose="020B0604020202020204" pitchFamily="34" charset="0"/>
                <a:cs typeface="Arial" panose="020B0604020202020204" pitchFamily="34" charset="0"/>
              </a:rPr>
              <a:t>Three </a:t>
            </a:r>
            <a:r>
              <a:rPr lang="en-US" dirty="0">
                <a:latin typeface="Arial" panose="020B0604020202020204" pitchFamily="34" charset="0"/>
                <a:cs typeface="Arial" panose="020B0604020202020204" pitchFamily="34" charset="0"/>
              </a:rPr>
              <a:t>PDF upload fields: </a:t>
            </a:r>
            <a:endParaRPr lang="en-US" dirty="0" smtClean="0">
              <a:latin typeface="Arial" panose="020B0604020202020204" pitchFamily="34" charset="0"/>
              <a:cs typeface="Arial" panose="020B0604020202020204" pitchFamily="34" charset="0"/>
            </a:endParaRPr>
          </a:p>
          <a:p>
            <a:pPr lvl="3"/>
            <a:r>
              <a:rPr lang="en-US" dirty="0" smtClean="0">
                <a:latin typeface="Arial" panose="020B0604020202020204" pitchFamily="34" charset="0"/>
                <a:cs typeface="Arial" panose="020B0604020202020204" pitchFamily="34" charset="0"/>
              </a:rPr>
              <a:t>Progress Report</a:t>
            </a:r>
          </a:p>
          <a:p>
            <a:pPr lvl="3"/>
            <a:r>
              <a:rPr lang="en-US" dirty="0" smtClean="0">
                <a:latin typeface="Arial" panose="020B0604020202020204" pitchFamily="34" charset="0"/>
                <a:cs typeface="Arial" panose="020B0604020202020204" pitchFamily="34" charset="0"/>
              </a:rPr>
              <a:t>Budget Document</a:t>
            </a:r>
          </a:p>
          <a:p>
            <a:pPr lvl="3"/>
            <a:r>
              <a:rPr lang="en-US" dirty="0" smtClean="0">
                <a:latin typeface="Arial" panose="020B0604020202020204" pitchFamily="34" charset="0"/>
                <a:cs typeface="Arial" panose="020B0604020202020204" pitchFamily="34" charset="0"/>
              </a:rPr>
              <a:t>Justification </a:t>
            </a:r>
            <a:r>
              <a:rPr lang="en-US" dirty="0">
                <a:latin typeface="Arial" panose="020B0604020202020204" pitchFamily="34" charset="0"/>
                <a:cs typeface="Arial" panose="020B0604020202020204" pitchFamily="34" charset="0"/>
              </a:rPr>
              <a:t>Document</a:t>
            </a:r>
          </a:p>
          <a:p>
            <a:pPr marL="274638" lvl="1" indent="0">
              <a:buNone/>
            </a:pPr>
            <a:endParaRPr lang="en-US" dirty="0" smtClean="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4749577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Training Grants</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100</a:t>
            </a:fld>
            <a:endParaRPr lang="en-US" dirty="0">
              <a:solidFill>
                <a:srgbClr val="9BBB59">
                  <a:shade val="75000"/>
                </a:srgbClr>
              </a:solidFill>
            </a:endParaRPr>
          </a:p>
        </p:txBody>
      </p:sp>
      <p:pic>
        <p:nvPicPr>
          <p:cNvPr id="10" name="Content Placeholder 9" title="Training Grant Search Scree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90437" y="986972"/>
            <a:ext cx="6510563" cy="533762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80109389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xTRACT Navigation</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101</a:t>
            </a:fld>
            <a:endParaRPr lang="en-US" dirty="0">
              <a:solidFill>
                <a:srgbClr val="9BBB59">
                  <a:shade val="75000"/>
                </a:srgbClr>
              </a:solidFill>
            </a:endParaRPr>
          </a:p>
        </p:txBody>
      </p:sp>
      <p:sp>
        <p:nvSpPr>
          <p:cNvPr id="3" name="Content Placeholder 2"/>
          <p:cNvSpPr>
            <a:spLocks noGrp="1"/>
          </p:cNvSpPr>
          <p:nvPr>
            <p:ph sz="quarter" idx="13"/>
          </p:nvPr>
        </p:nvSpPr>
        <p:spPr/>
        <p:txBody>
          <a:bodyPr/>
          <a:lstStyle/>
          <a:p>
            <a:r>
              <a:rPr lang="en-US" dirty="0" smtClean="0"/>
              <a:t>Edit existing RTDs or</a:t>
            </a:r>
          </a:p>
          <a:p>
            <a:r>
              <a:rPr lang="en-US" dirty="0" smtClean="0"/>
              <a:t>Initiate New RTDs</a:t>
            </a:r>
          </a:p>
          <a:p>
            <a:r>
              <a:rPr lang="en-US" dirty="0" smtClean="0"/>
              <a:t>Easy step by step navigation</a:t>
            </a:r>
          </a:p>
          <a:p>
            <a:r>
              <a:rPr lang="en-US" dirty="0" smtClean="0"/>
              <a:t>Advanced search features</a:t>
            </a:r>
          </a:p>
          <a:p>
            <a:endParaRPr lang="en-US" dirty="0" smtClean="0"/>
          </a:p>
          <a:p>
            <a:endParaRPr lang="en-US" dirty="0"/>
          </a:p>
        </p:txBody>
      </p:sp>
      <p:pic>
        <p:nvPicPr>
          <p:cNvPr id="6" name="Picture 5" title="search screen dynamic resul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505200"/>
            <a:ext cx="7162800" cy="2742057"/>
          </a:xfrm>
          <a:prstGeom prst="rect">
            <a:avLst/>
          </a:prstGeom>
          <a:effectLst>
            <a:outerShdw blurRad="63500" sx="102000" sy="102000" algn="ctr" rotWithShape="0">
              <a:prstClr val="black">
                <a:alpha val="40000"/>
              </a:prstClr>
            </a:outerShdw>
          </a:effectLst>
        </p:spPr>
      </p:pic>
      <p:pic>
        <p:nvPicPr>
          <p:cNvPr id="5" name="Picture 4" title="navigation men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371600"/>
            <a:ext cx="3352800" cy="4525364"/>
          </a:xfrm>
          <a:prstGeom prst="rect">
            <a:avLst/>
          </a:prstGeom>
          <a:effectLst>
            <a:outerShdw blurRad="63500" sx="102000" sy="102000" algn="ctr" rotWithShape="0">
              <a:prstClr val="black">
                <a:alpha val="40000"/>
              </a:prstClr>
            </a:outerShdw>
          </a:effectLst>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9183995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Generate PDFs</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102</a:t>
            </a:fld>
            <a:endParaRPr lang="en-US" dirty="0">
              <a:solidFill>
                <a:srgbClr val="9BBB59">
                  <a:shade val="75000"/>
                </a:srgbClr>
              </a:solidFill>
            </a:endParaRPr>
          </a:p>
        </p:txBody>
      </p:sp>
      <p:sp>
        <p:nvSpPr>
          <p:cNvPr id="3" name="Content Placeholder 2"/>
          <p:cNvSpPr>
            <a:spLocks noGrp="1"/>
          </p:cNvSpPr>
          <p:nvPr>
            <p:ph sz="quarter" idx="13"/>
          </p:nvPr>
        </p:nvSpPr>
        <p:spPr>
          <a:xfrm>
            <a:off x="301752" y="1527048"/>
            <a:ext cx="4803648" cy="4572000"/>
          </a:xfrm>
        </p:spPr>
        <p:txBody>
          <a:bodyPr/>
          <a:lstStyle/>
          <a:p>
            <a:r>
              <a:rPr lang="en-US" dirty="0" smtClean="0"/>
              <a:t>Review PDFs before using</a:t>
            </a:r>
          </a:p>
          <a:p>
            <a:pPr lvl="1"/>
            <a:r>
              <a:rPr lang="en-US" dirty="0" smtClean="0"/>
              <a:t>Check for accuracy</a:t>
            </a:r>
          </a:p>
          <a:p>
            <a:r>
              <a:rPr lang="en-US" dirty="0" smtClean="0"/>
              <a:t>Generate Final PDF for</a:t>
            </a:r>
          </a:p>
          <a:p>
            <a:pPr lvl="1"/>
            <a:r>
              <a:rPr lang="en-US" dirty="0" smtClean="0"/>
              <a:t>RPPR</a:t>
            </a:r>
          </a:p>
          <a:p>
            <a:pPr lvl="1"/>
            <a:r>
              <a:rPr lang="en-US" dirty="0" smtClean="0"/>
              <a:t>New Applications</a:t>
            </a:r>
          </a:p>
          <a:p>
            <a:pPr lvl="1"/>
            <a:r>
              <a:rPr lang="en-US" dirty="0" smtClean="0"/>
              <a:t>Attach as you would for manually generated PDFs</a:t>
            </a:r>
          </a:p>
          <a:p>
            <a:endParaRPr lang="en-US" dirty="0" smtClean="0"/>
          </a:p>
          <a:p>
            <a:endParaRPr lang="en-US" dirty="0"/>
          </a:p>
        </p:txBody>
      </p:sp>
      <p:pic>
        <p:nvPicPr>
          <p:cNvPr id="8" name="Picture 7" title="RTD PDF"/>
          <p:cNvPicPr>
            <a:picLocks noChangeAspect="1"/>
          </p:cNvPicPr>
          <p:nvPr/>
        </p:nvPicPr>
        <p:blipFill rotWithShape="1">
          <a:blip r:embed="rId2" cstate="print">
            <a:extLst>
              <a:ext uri="{28A0092B-C50C-407E-A947-70E740481C1C}">
                <a14:useLocalDpi xmlns:a14="http://schemas.microsoft.com/office/drawing/2010/main" val="0"/>
              </a:ext>
            </a:extLst>
          </a:blip>
          <a:srcRect b="65555"/>
          <a:stretch/>
        </p:blipFill>
        <p:spPr>
          <a:xfrm>
            <a:off x="5105400" y="1386412"/>
            <a:ext cx="3700272" cy="5242988"/>
          </a:xfrm>
          <a:prstGeom prst="rect">
            <a:avLst/>
          </a:prstGeom>
          <a:effectLst>
            <a:outerShdw blurRad="63500" sx="102000" sy="102000" algn="ctr" rotWithShape="0">
              <a:prstClr val="black">
                <a:alpha val="40000"/>
              </a:prstClr>
            </a:outerShdw>
          </a:effec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1715324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xTRACT Resources</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103</a:t>
            </a:fld>
            <a:endParaRPr lang="en-US" dirty="0">
              <a:solidFill>
                <a:srgbClr val="9BBB59">
                  <a:shade val="75000"/>
                </a:srgbClr>
              </a:solidFill>
            </a:endParaRPr>
          </a:p>
        </p:txBody>
      </p:sp>
      <p:sp>
        <p:nvSpPr>
          <p:cNvPr id="3" name="Content Placeholder 2"/>
          <p:cNvSpPr>
            <a:spLocks noGrp="1"/>
          </p:cNvSpPr>
          <p:nvPr>
            <p:ph sz="quarter" idx="13"/>
          </p:nvPr>
        </p:nvSpPr>
        <p:spPr>
          <a:xfrm>
            <a:off x="301752" y="1527048"/>
            <a:ext cx="8461248" cy="4873752"/>
          </a:xfrm>
        </p:spPr>
        <p:txBody>
          <a:bodyPr/>
          <a:lstStyle/>
          <a:p>
            <a:r>
              <a:rPr lang="en-US" dirty="0"/>
              <a:t>Extramural Trainee Reporting And Career Tracking (</a:t>
            </a:r>
            <a:r>
              <a:rPr lang="en-US" dirty="0" smtClean="0"/>
              <a:t>xTRACT) Web Page</a:t>
            </a:r>
          </a:p>
          <a:p>
            <a:pPr lvl="1"/>
            <a:r>
              <a:rPr lang="en-US" dirty="0">
                <a:hlinkClick r:id="rId2"/>
              </a:rPr>
              <a:t>https://</a:t>
            </a:r>
            <a:r>
              <a:rPr lang="en-US" dirty="0" smtClean="0">
                <a:hlinkClick r:id="rId2"/>
              </a:rPr>
              <a:t>era.nih.gov/services_for_applicants/other/xTract.cfm</a:t>
            </a:r>
            <a:endParaRPr lang="en-US" dirty="0" smtClean="0"/>
          </a:p>
          <a:p>
            <a:r>
              <a:rPr lang="en-US" dirty="0" smtClean="0"/>
              <a:t>Video Tutorials</a:t>
            </a:r>
          </a:p>
          <a:p>
            <a:pPr lvl="1"/>
            <a:r>
              <a:rPr lang="en-US" dirty="0">
                <a:hlinkClick r:id="rId3"/>
              </a:rPr>
              <a:t>https://</a:t>
            </a:r>
            <a:r>
              <a:rPr lang="en-US" dirty="0" smtClean="0">
                <a:hlinkClick r:id="rId3"/>
              </a:rPr>
              <a:t>era.nih.gov/era_training/era_videos.cfm#xTRACT</a:t>
            </a:r>
            <a:r>
              <a:rPr lang="en-US" dirty="0" smtClean="0"/>
              <a:t> </a:t>
            </a:r>
          </a:p>
          <a:p>
            <a:r>
              <a:rPr lang="en-US" dirty="0" smtClean="0"/>
              <a:t>Online Help</a:t>
            </a:r>
          </a:p>
          <a:p>
            <a:pPr lvl="1"/>
            <a:r>
              <a:rPr lang="en-US" dirty="0">
                <a:hlinkClick r:id="rId4"/>
              </a:rPr>
              <a:t>https://era.nih.gov/erahelp/xtract</a:t>
            </a:r>
            <a:r>
              <a:rPr lang="en-US" dirty="0" smtClean="0">
                <a:hlinkClick r:id="rId4"/>
              </a:rPr>
              <a:t>/</a:t>
            </a:r>
            <a:r>
              <a:rPr lang="en-US" dirty="0" smtClean="0"/>
              <a:t> </a:t>
            </a:r>
          </a:p>
          <a:p>
            <a:r>
              <a:rPr lang="en-US" dirty="0" smtClean="0"/>
              <a:t>FAQs</a:t>
            </a:r>
          </a:p>
          <a:p>
            <a:pPr lvl="1"/>
            <a:r>
              <a:rPr lang="en-US" dirty="0">
                <a:hlinkClick r:id="rId5"/>
              </a:rPr>
              <a:t>https://</a:t>
            </a:r>
            <a:r>
              <a:rPr lang="en-US" dirty="0" smtClean="0">
                <a:hlinkClick r:id="rId5"/>
              </a:rPr>
              <a:t>era.nih.gov/commons/faq_commons.cfm#XX</a:t>
            </a:r>
            <a:r>
              <a:rPr lang="en-US" dirty="0" smtClean="0"/>
              <a:t> </a:t>
            </a:r>
          </a:p>
          <a:p>
            <a:r>
              <a:rPr lang="en-US" dirty="0" smtClean="0"/>
              <a:t>User Guide</a:t>
            </a:r>
          </a:p>
          <a:p>
            <a:pPr lvl="1"/>
            <a:r>
              <a:rPr lang="en-US" dirty="0">
                <a:hlinkClick r:id="rId6"/>
              </a:rPr>
              <a:t>https://</a:t>
            </a:r>
            <a:r>
              <a:rPr lang="en-US" dirty="0" smtClean="0">
                <a:hlinkClick r:id="rId6"/>
              </a:rPr>
              <a:t>era.nih.gov/files/xTRACT_userguide.pdf</a:t>
            </a:r>
            <a:r>
              <a:rPr lang="en-US" dirty="0" smtClean="0"/>
              <a:t> </a:t>
            </a:r>
          </a:p>
          <a:p>
            <a:pPr lvl="1"/>
            <a:endParaRPr lang="en-US" dirty="0" smtClean="0"/>
          </a:p>
          <a:p>
            <a:endParaRPr lang="en-US" dirty="0"/>
          </a:p>
        </p:txBody>
      </p:sp>
      <p:sp>
        <p:nvSpPr>
          <p:cNvPr id="5" name="TextBox 4"/>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01763164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Help</a:t>
            </a:r>
            <a:endParaRPr lang="en-US" dirty="0"/>
          </a:p>
        </p:txBody>
      </p:sp>
      <p:sp>
        <p:nvSpPr>
          <p:cNvPr id="3" name="Text Placeholder 2"/>
          <p:cNvSpPr>
            <a:spLocks noGrp="1"/>
          </p:cNvSpPr>
          <p:nvPr>
            <p:ph type="body" idx="1"/>
          </p:nvPr>
        </p:nvSpPr>
        <p:spPr/>
        <p:txBody>
          <a:bodyPr/>
          <a:lstStyle/>
          <a:p>
            <a:r>
              <a:rPr lang="en-US" dirty="0" smtClean="0"/>
              <a:t>Help Desks</a:t>
            </a:r>
          </a:p>
          <a:p>
            <a:r>
              <a:rPr lang="en-US" dirty="0" smtClean="0"/>
              <a:t>On-line resources &amp;Web sites</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104</a:t>
            </a:fld>
            <a:endParaRPr lang="en-US" dirty="0"/>
          </a:p>
        </p:txBody>
      </p:sp>
    </p:spTree>
    <p:extLst>
      <p:ext uri="{BB962C8B-B14F-4D97-AF65-F5344CB8AC3E}">
        <p14:creationId xmlns:p14="http://schemas.microsoft.com/office/powerpoint/2010/main" val="28268701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eRA Service Desk</a:t>
            </a:r>
            <a:endParaRPr lang="en-US" dirty="0"/>
          </a:p>
        </p:txBody>
      </p:sp>
      <p:sp>
        <p:nvSpPr>
          <p:cNvPr id="3" name="Text Placeholder 2"/>
          <p:cNvSpPr>
            <a:spLocks noGrp="1"/>
          </p:cNvSpPr>
          <p:nvPr>
            <p:ph type="body" sz="half" idx="2"/>
          </p:nvPr>
        </p:nvSpPr>
        <p:spPr/>
        <p:txBody>
          <a:bodyPr/>
          <a:lstStyle/>
          <a:p>
            <a:r>
              <a:rPr lang="en-US" dirty="0" smtClean="0"/>
              <a:t>Grants.gov Contact </a:t>
            </a:r>
            <a:br>
              <a:rPr lang="en-US" dirty="0" smtClean="0"/>
            </a:br>
            <a:r>
              <a:rPr lang="en-US" dirty="0" smtClean="0"/>
              <a:t>Center</a:t>
            </a:r>
            <a:endParaRPr lang="en-US" dirty="0"/>
          </a:p>
        </p:txBody>
      </p:sp>
      <p:sp>
        <p:nvSpPr>
          <p:cNvPr id="4" name="Title 3"/>
          <p:cNvSpPr>
            <a:spLocks noGrp="1"/>
          </p:cNvSpPr>
          <p:nvPr>
            <p:ph type="title"/>
          </p:nvPr>
        </p:nvSpPr>
        <p:spPr/>
        <p:txBody>
          <a:bodyPr/>
          <a:lstStyle/>
          <a:p>
            <a:r>
              <a:rPr lang="en-US" dirty="0" smtClean="0"/>
              <a:t>Service &amp; Help Desks</a:t>
            </a:r>
            <a:endParaRPr lang="en-US" dirty="0"/>
          </a:p>
        </p:txBody>
      </p:sp>
      <p:sp>
        <p:nvSpPr>
          <p:cNvPr id="5" name="Content Placeholder 4"/>
          <p:cNvSpPr>
            <a:spLocks noGrp="1"/>
          </p:cNvSpPr>
          <p:nvPr>
            <p:ph sz="quarter" idx="13"/>
          </p:nvPr>
        </p:nvSpPr>
        <p:spPr/>
        <p:txBody>
          <a:bodyPr/>
          <a:lstStyle/>
          <a:p>
            <a:pPr lvl="0"/>
            <a:r>
              <a:rPr lang="en-US" sz="2400" u="sng" dirty="0">
                <a:hlinkClick r:id="rId2"/>
              </a:rPr>
              <a:t>Need Help? website</a:t>
            </a:r>
            <a:endParaRPr lang="en-US" sz="2400" dirty="0"/>
          </a:p>
          <a:p>
            <a:pPr lvl="0"/>
            <a:r>
              <a:rPr lang="en-US" sz="2400" u="sng" dirty="0">
                <a:hlinkClick r:id="rId3"/>
              </a:rPr>
              <a:t>Web ticketing</a:t>
            </a:r>
            <a:r>
              <a:rPr lang="en-US" sz="2400" dirty="0"/>
              <a:t> (preferred method of contact)</a:t>
            </a:r>
          </a:p>
          <a:p>
            <a:pPr lvl="0"/>
            <a:r>
              <a:rPr lang="en-US" sz="2400" dirty="0"/>
              <a:t>Toll-free: 1-866-504-9552</a:t>
            </a:r>
          </a:p>
          <a:p>
            <a:pPr lvl="0"/>
            <a:r>
              <a:rPr lang="en-US" sz="2400" dirty="0"/>
              <a:t>Phone: 301-402-7469</a:t>
            </a:r>
          </a:p>
          <a:p>
            <a:pPr lvl="0"/>
            <a:r>
              <a:rPr lang="en-US" sz="2400" dirty="0"/>
              <a:t>Hours: Monday-Friday (excluding </a:t>
            </a:r>
            <a:r>
              <a:rPr lang="en-US" sz="2400" u="sng" dirty="0">
                <a:hlinkClick r:id="rId4"/>
              </a:rPr>
              <a:t>Federal holidays</a:t>
            </a:r>
            <a:r>
              <a:rPr lang="en-US" sz="2400" dirty="0"/>
              <a:t>)</a:t>
            </a:r>
          </a:p>
        </p:txBody>
      </p:sp>
      <p:sp>
        <p:nvSpPr>
          <p:cNvPr id="6" name="Content Placeholder 5"/>
          <p:cNvSpPr>
            <a:spLocks noGrp="1"/>
          </p:cNvSpPr>
          <p:nvPr>
            <p:ph sz="quarter" idx="14"/>
          </p:nvPr>
        </p:nvSpPr>
        <p:spPr>
          <a:xfrm>
            <a:off x="4648200" y="2286000"/>
            <a:ext cx="4191000" cy="3931920"/>
          </a:xfrm>
        </p:spPr>
        <p:txBody>
          <a:bodyPr/>
          <a:lstStyle/>
          <a:p>
            <a:r>
              <a:rPr lang="en-US" sz="2500" dirty="0"/>
              <a:t>Toll-free: 1-800-518-4726</a:t>
            </a:r>
          </a:p>
          <a:p>
            <a:r>
              <a:rPr lang="en-US" sz="2500" dirty="0"/>
              <a:t>Hours : 24x7  (Except Federal Holidays)</a:t>
            </a:r>
          </a:p>
          <a:p>
            <a:r>
              <a:rPr lang="en-US" sz="2500" dirty="0"/>
              <a:t>Email : </a:t>
            </a:r>
            <a:r>
              <a:rPr lang="en-US" sz="2500" dirty="0">
                <a:hlinkClick r:id="rId5" tooltip="Grants. gov Help Page"/>
              </a:rPr>
              <a:t>support@grants.gov</a:t>
            </a:r>
            <a:endParaRPr lang="en-US" sz="2500" dirty="0"/>
          </a:p>
          <a:p>
            <a:r>
              <a:rPr lang="en-US" sz="2500" dirty="0" smtClean="0"/>
              <a:t>Help Resources</a:t>
            </a:r>
            <a:r>
              <a:rPr lang="en-US" sz="2500" dirty="0"/>
              <a:t>: </a:t>
            </a:r>
            <a:r>
              <a:rPr lang="en-US" sz="2500" dirty="0">
                <a:hlinkClick r:id="rId6" tooltip="Grants.gov help resources"/>
              </a:rPr>
              <a:t>http://</a:t>
            </a:r>
            <a:r>
              <a:rPr lang="en-US" sz="2500" dirty="0" smtClean="0">
                <a:hlinkClick r:id="rId6" tooltip="Grants.gov help resources"/>
              </a:rPr>
              <a:t>www.grants.gov/web/grants/support.html</a:t>
            </a:r>
            <a:r>
              <a:rPr lang="en-US" sz="2500" dirty="0" smtClean="0"/>
              <a:t> </a:t>
            </a:r>
            <a:endParaRPr lang="en-US" dirty="0"/>
          </a:p>
        </p:txBody>
      </p:sp>
      <p:sp>
        <p:nvSpPr>
          <p:cNvPr id="7" name="Slide Number Placeholder 6"/>
          <p:cNvSpPr>
            <a:spLocks noGrp="1"/>
          </p:cNvSpPr>
          <p:nvPr>
            <p:ph type="sldNum" sz="quarter" idx="17"/>
          </p:nvPr>
        </p:nvSpPr>
        <p:spPr/>
        <p:txBody>
          <a:bodyPr/>
          <a:lstStyle/>
          <a:p>
            <a:pPr>
              <a:defRPr/>
            </a:pPr>
            <a:fld id="{3A4FF90E-4C55-4D59-BE6A-CE57DBB6E3FF}" type="slidenum">
              <a:rPr lang="en-US" smtClean="0"/>
              <a:pPr>
                <a:defRPr/>
              </a:pPr>
              <a:t>105</a:t>
            </a:fld>
            <a:endParaRPr lang="en-US" dirty="0"/>
          </a:p>
        </p:txBody>
      </p:sp>
    </p:spTree>
    <p:extLst>
      <p:ext uri="{BB962C8B-B14F-4D97-AF65-F5344CB8AC3E}">
        <p14:creationId xmlns:p14="http://schemas.microsoft.com/office/powerpoint/2010/main" val="99235638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Sites</a:t>
            </a:r>
            <a:endParaRPr lang="en-US" dirty="0"/>
          </a:p>
        </p:txBody>
      </p:sp>
      <p:sp>
        <p:nvSpPr>
          <p:cNvPr id="3" name="Content Placeholder 2"/>
          <p:cNvSpPr>
            <a:spLocks noGrp="1"/>
          </p:cNvSpPr>
          <p:nvPr>
            <p:ph sz="quarter" idx="13"/>
          </p:nvPr>
        </p:nvSpPr>
        <p:spPr/>
        <p:txBody>
          <a:bodyPr/>
          <a:lstStyle/>
          <a:p>
            <a:r>
              <a:rPr lang="en-US" dirty="0" err="1"/>
              <a:t>eRA</a:t>
            </a:r>
            <a:r>
              <a:rPr lang="en-US" dirty="0"/>
              <a:t> Commons: </a:t>
            </a:r>
            <a:r>
              <a:rPr lang="en-US" dirty="0">
                <a:hlinkClick r:id="rId2" tooltip="eRA Commons Home Page"/>
              </a:rPr>
              <a:t>https://commons.era.nih.gov/commons</a:t>
            </a:r>
            <a:r>
              <a:rPr lang="en-US" dirty="0" smtClean="0">
                <a:hlinkClick r:id="rId2" tooltip="eRA Commons Home Page"/>
              </a:rPr>
              <a:t>/</a:t>
            </a:r>
            <a:r>
              <a:rPr lang="en-US" dirty="0" smtClean="0"/>
              <a:t>     </a:t>
            </a:r>
            <a:endParaRPr lang="en-US" dirty="0"/>
          </a:p>
          <a:p>
            <a:r>
              <a:rPr lang="en-US" dirty="0"/>
              <a:t>Electronic Research Administration: </a:t>
            </a:r>
            <a:r>
              <a:rPr lang="en-US" dirty="0">
                <a:hlinkClick r:id="rId3" tooltip="eRA Home Page"/>
              </a:rPr>
              <a:t>http://era.nih.gov</a:t>
            </a:r>
            <a:r>
              <a:rPr lang="en-US" dirty="0" smtClean="0">
                <a:hlinkClick r:id="rId3" tooltip="eRA Home Page"/>
              </a:rPr>
              <a:t>/</a:t>
            </a:r>
            <a:r>
              <a:rPr lang="en-US" dirty="0" smtClean="0"/>
              <a:t> </a:t>
            </a:r>
            <a:endParaRPr lang="en-US" dirty="0"/>
          </a:p>
          <a:p>
            <a:r>
              <a:rPr lang="en-US" dirty="0" smtClean="0"/>
              <a:t>How to Apply – Application  Guide: </a:t>
            </a:r>
            <a:r>
              <a:rPr lang="en-US" dirty="0">
                <a:hlinkClick r:id="rId4"/>
              </a:rPr>
              <a:t>http://</a:t>
            </a:r>
            <a:r>
              <a:rPr lang="en-US" dirty="0" smtClean="0">
                <a:hlinkClick r:id="rId4"/>
              </a:rPr>
              <a:t>grants.nih.gov/grants/how-to-apply-application-guide.htm</a:t>
            </a:r>
            <a:r>
              <a:rPr lang="en-US" dirty="0" smtClean="0"/>
              <a:t> </a:t>
            </a:r>
            <a:endParaRPr lang="en-US" dirty="0"/>
          </a:p>
          <a:p>
            <a:r>
              <a:rPr lang="en-US" dirty="0"/>
              <a:t>NIH About Grants: </a:t>
            </a:r>
            <a:r>
              <a:rPr lang="en-US" dirty="0">
                <a:hlinkClick r:id="rId5" tooltip="About Grants Information page"/>
              </a:rPr>
              <a:t>http://</a:t>
            </a:r>
            <a:r>
              <a:rPr lang="en-US" dirty="0" smtClean="0">
                <a:hlinkClick r:id="rId5" tooltip="About Grants Information page"/>
              </a:rPr>
              <a:t>grants.nih.gov/grants/oer.htm</a:t>
            </a:r>
            <a:r>
              <a:rPr lang="en-US" dirty="0" smtClean="0"/>
              <a:t> </a:t>
            </a:r>
            <a:endParaRPr lang="en-US" dirty="0"/>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106</a:t>
            </a:fld>
            <a:endParaRPr lang="en-US" dirty="0"/>
          </a:p>
        </p:txBody>
      </p:sp>
      <p:pic>
        <p:nvPicPr>
          <p:cNvPr id="5" name="Picture 5" descr="www_surfing_hg_cl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5638800"/>
            <a:ext cx="4038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3776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5F9C02-60A3-4AB1-8821-EDEFB4936DEB}" type="slidenum">
              <a:rPr lang="en-US" smtClean="0"/>
              <a:pPr>
                <a:defRPr/>
              </a:pPr>
              <a:t>107</a:t>
            </a:fld>
            <a:endParaRPr lang="en-US" dirty="0"/>
          </a:p>
        </p:txBody>
      </p:sp>
      <p:sp>
        <p:nvSpPr>
          <p:cNvPr id="3" name="Title 2" hidden="1"/>
          <p:cNvSpPr>
            <a:spLocks noGrp="1"/>
          </p:cNvSpPr>
          <p:nvPr>
            <p:ph type="title"/>
          </p:nvPr>
        </p:nvSpPr>
        <p:spPr/>
        <p:txBody>
          <a:bodyPr/>
          <a:lstStyle/>
          <a:p>
            <a:r>
              <a:rPr lang="en-US" dirty="0" smtClean="0"/>
              <a:t>Thank you</a:t>
            </a:r>
            <a:endParaRPr lang="en-US" dirty="0"/>
          </a:p>
        </p:txBody>
      </p:sp>
      <p:pic>
        <p:nvPicPr>
          <p:cNvPr id="4" name="Picture 3" title="thank yo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524000"/>
            <a:ext cx="3571875" cy="3810000"/>
          </a:xfrm>
          <a:prstGeom prst="rect">
            <a:avLst/>
          </a:prstGeom>
        </p:spPr>
      </p:pic>
    </p:spTree>
    <p:extLst>
      <p:ext uri="{BB962C8B-B14F-4D97-AF65-F5344CB8AC3E}">
        <p14:creationId xmlns:p14="http://schemas.microsoft.com/office/powerpoint/2010/main" val="1296793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 – Change of PD/PI </a:t>
            </a:r>
            <a:endParaRPr lang="en-US" dirty="0"/>
          </a:p>
        </p:txBody>
      </p:sp>
      <p:sp>
        <p:nvSpPr>
          <p:cNvPr id="3" name="Content Placeholder 2"/>
          <p:cNvSpPr>
            <a:spLocks noGrp="1"/>
          </p:cNvSpPr>
          <p:nvPr>
            <p:ph sz="quarter" idx="13"/>
          </p:nvPr>
        </p:nvSpPr>
        <p:spPr>
          <a:xfrm>
            <a:off x="301625" y="1524000"/>
            <a:ext cx="8503920" cy="4724400"/>
          </a:xfrm>
        </p:spPr>
        <p:txBody>
          <a:bodyPr/>
          <a:lstStyle/>
          <a:p>
            <a:r>
              <a:rPr lang="en-US" dirty="0" smtClean="0"/>
              <a:t>Request for an Institution to change the Program Director (PD) or Principal Investigator (PI) on an award.</a:t>
            </a:r>
          </a:p>
          <a:p>
            <a:pPr lvl="1"/>
            <a:r>
              <a:rPr lang="en-US" dirty="0" smtClean="0"/>
              <a:t>Only a Signing Official (SO) can initiate and submit this type of request.</a:t>
            </a:r>
          </a:p>
          <a:p>
            <a:pPr lvl="1"/>
            <a:r>
              <a:rPr lang="en-US" dirty="0" smtClean="0"/>
              <a:t>Request can only be made for a grant year that is currently awarded and in the budget period.</a:t>
            </a:r>
          </a:p>
          <a:p>
            <a:pPr lvl="1"/>
            <a:r>
              <a:rPr lang="en-US" dirty="0" smtClean="0"/>
              <a:t>Biosketch and Other Support documents (PDFs only) are required with the submission when adding a new PD/PI.</a:t>
            </a:r>
          </a:p>
          <a:p>
            <a:pPr lvl="1"/>
            <a:r>
              <a:rPr lang="en-US" dirty="0" smtClean="0"/>
              <a:t>1 PDF for each document requested, each not exceed 5 MB in size</a:t>
            </a:r>
          </a:p>
          <a:p>
            <a:pPr lvl="1"/>
            <a:endParaRPr lang="en-US" dirty="0" smtClean="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7130840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 – $500K Request</a:t>
            </a:r>
            <a:endParaRPr lang="en-US" dirty="0"/>
          </a:p>
        </p:txBody>
      </p:sp>
      <p:sp>
        <p:nvSpPr>
          <p:cNvPr id="3" name="Content Placeholder 2"/>
          <p:cNvSpPr>
            <a:spLocks noGrp="1"/>
          </p:cNvSpPr>
          <p:nvPr>
            <p:ph sz="quarter" idx="13"/>
          </p:nvPr>
        </p:nvSpPr>
        <p:spPr/>
        <p:txBody>
          <a:bodyPr/>
          <a:lstStyle/>
          <a:p>
            <a:r>
              <a:rPr lang="en-US" dirty="0" smtClean="0"/>
              <a:t>Request for Direct Cost exceeding $500K for a single budget year</a:t>
            </a:r>
          </a:p>
          <a:p>
            <a:pPr lvl="1"/>
            <a:r>
              <a:rPr lang="en-US" dirty="0" smtClean="0"/>
              <a:t>PI is invited to submit the request after discussion with Program Official (PO) of the institute/center they are working with</a:t>
            </a:r>
          </a:p>
          <a:p>
            <a:pPr lvl="1"/>
            <a:r>
              <a:rPr lang="en-US" dirty="0" smtClean="0"/>
              <a:t>PI provides justification (500 characters) and supporting documents (PDF, 1o max)</a:t>
            </a:r>
          </a:p>
          <a:p>
            <a:pPr lvl="1"/>
            <a:r>
              <a:rPr lang="en-US" dirty="0" smtClean="0"/>
              <a:t>PI can submit the request to NIH, or route to SO for review (depending on their institution’s business processes)</a:t>
            </a:r>
          </a:p>
          <a:p>
            <a:pPr lvl="1"/>
            <a:r>
              <a:rPr lang="en-US" dirty="0" smtClean="0"/>
              <a:t>SO can view, and recall a request made by a PI</a:t>
            </a:r>
          </a:p>
          <a:p>
            <a:pPr lvl="1"/>
            <a:r>
              <a:rPr lang="en-US" dirty="0" smtClean="0"/>
              <a:t>If approved, notifications go to the PI and </a:t>
            </a:r>
            <a:r>
              <a:rPr lang="en-US" dirty="0" err="1" smtClean="0"/>
              <a:t>NoA</a:t>
            </a:r>
            <a:r>
              <a:rPr lang="en-US" dirty="0" smtClean="0"/>
              <a:t> address</a:t>
            </a:r>
            <a:endParaRPr lang="en-US" dirty="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144050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 – Resources</a:t>
            </a:r>
            <a:endParaRPr lang="en-US" dirty="0"/>
          </a:p>
        </p:txBody>
      </p:sp>
      <p:sp>
        <p:nvSpPr>
          <p:cNvPr id="3" name="Content Placeholder 2"/>
          <p:cNvSpPr>
            <a:spLocks noGrp="1"/>
          </p:cNvSpPr>
          <p:nvPr>
            <p:ph sz="quarter" idx="13"/>
          </p:nvPr>
        </p:nvSpPr>
        <p:spPr>
          <a:xfrm>
            <a:off x="301625" y="1295400"/>
            <a:ext cx="8503920" cy="5076700"/>
          </a:xfrm>
        </p:spPr>
        <p:txBody>
          <a:bodyPr/>
          <a:lstStyle/>
          <a:p>
            <a:r>
              <a:rPr lang="en-US" dirty="0" smtClean="0"/>
              <a:t>NIH eRA Items of Interest Articles</a:t>
            </a:r>
          </a:p>
          <a:p>
            <a:pPr lvl="1"/>
            <a:r>
              <a:rPr lang="en-US" dirty="0" smtClean="0">
                <a:hlinkClick r:id="rId2"/>
              </a:rPr>
              <a:t>No NCE? No Problem!</a:t>
            </a:r>
            <a:endParaRPr lang="en-US" dirty="0" smtClean="0"/>
          </a:p>
          <a:p>
            <a:pPr lvl="1"/>
            <a:r>
              <a:rPr lang="en-US" dirty="0" smtClean="0">
                <a:hlinkClick r:id="rId3"/>
              </a:rPr>
              <a:t>Prior Approval Changes How PIs Change</a:t>
            </a:r>
            <a:endParaRPr lang="en-US" dirty="0" smtClean="0"/>
          </a:p>
          <a:p>
            <a:pPr marL="274638" lvl="1" indent="0">
              <a:buNone/>
            </a:pPr>
            <a:endParaRPr lang="en-US" dirty="0" smtClean="0"/>
          </a:p>
          <a:p>
            <a:r>
              <a:rPr lang="en-US" dirty="0" smtClean="0"/>
              <a:t>Video Tutorials</a:t>
            </a:r>
          </a:p>
          <a:p>
            <a:pPr marL="0" indent="0">
              <a:buNone/>
            </a:pPr>
            <a:r>
              <a:rPr lang="en-US" sz="1800" dirty="0">
                <a:hlinkClick r:id="rId4"/>
              </a:rPr>
              <a:t>https://</a:t>
            </a:r>
            <a:r>
              <a:rPr lang="en-US" sz="1800" dirty="0" smtClean="0">
                <a:hlinkClick r:id="rId4"/>
              </a:rPr>
              <a:t>era.nih.gov/era_training/era_videos.cfm#eracommons</a:t>
            </a:r>
            <a:r>
              <a:rPr lang="en-US" sz="1800" dirty="0" smtClean="0"/>
              <a:t> </a:t>
            </a:r>
          </a:p>
          <a:p>
            <a:pPr lvl="1"/>
            <a:r>
              <a:rPr lang="en-US" dirty="0" smtClean="0"/>
              <a:t>Withdrawal of an Application</a:t>
            </a:r>
          </a:p>
          <a:p>
            <a:pPr lvl="1"/>
            <a:r>
              <a:rPr lang="en-US" dirty="0" smtClean="0"/>
              <a:t>$500 or More Requests</a:t>
            </a:r>
          </a:p>
          <a:p>
            <a:pPr lvl="1"/>
            <a:r>
              <a:rPr lang="en-US" dirty="0" smtClean="0"/>
              <a:t>Change of PD/PI</a:t>
            </a:r>
          </a:p>
          <a:p>
            <a:pPr lvl="1"/>
            <a:r>
              <a:rPr lang="en-US" dirty="0" smtClean="0"/>
              <a:t>No Cost Extension (coming soon)</a:t>
            </a:r>
          </a:p>
          <a:p>
            <a:pPr lvl="1"/>
            <a:endParaRPr lang="en-US" dirty="0"/>
          </a:p>
        </p:txBody>
      </p:sp>
      <p:pic>
        <p:nvPicPr>
          <p:cNvPr id="5" name="Picture 4"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9825" y="5653277"/>
            <a:ext cx="2391776" cy="1309498"/>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593770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New Status views</a:t>
            </a:r>
            <a:endParaRPr lang="en-US" dirty="0"/>
          </a:p>
        </p:txBody>
      </p:sp>
      <p:sp>
        <p:nvSpPr>
          <p:cNvPr id="3" name="Title 2"/>
          <p:cNvSpPr>
            <a:spLocks noGrp="1"/>
          </p:cNvSpPr>
          <p:nvPr>
            <p:ph type="title"/>
          </p:nvPr>
        </p:nvSpPr>
        <p:spPr/>
        <p:txBody>
          <a:bodyPr>
            <a:normAutofit/>
          </a:bodyPr>
          <a:lstStyle/>
          <a:p>
            <a:r>
              <a:rPr lang="en-US" dirty="0" smtClean="0"/>
              <a:t>What’s New in </a:t>
            </a:r>
            <a:br>
              <a:rPr lang="en-US" dirty="0" smtClean="0"/>
            </a:br>
            <a:r>
              <a:rPr lang="en-US" dirty="0" smtClean="0"/>
              <a:t>eRA Commons Status</a:t>
            </a:r>
            <a:endParaRPr lang="en-US" dirty="0"/>
          </a:p>
        </p:txBody>
      </p:sp>
      <p:sp>
        <p:nvSpPr>
          <p:cNvPr id="4" name="TextBox 3"/>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2224289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 &amp; SO Status Views</a:t>
            </a:r>
            <a:endParaRPr lang="en-US" dirty="0"/>
          </a:p>
        </p:txBody>
      </p:sp>
      <p:grpSp>
        <p:nvGrpSpPr>
          <p:cNvPr id="3" name="Group 2" descr="PI Search screen with description" title="PI Search Screen"/>
          <p:cNvGrpSpPr/>
          <p:nvPr/>
        </p:nvGrpSpPr>
        <p:grpSpPr>
          <a:xfrm>
            <a:off x="301625" y="1316415"/>
            <a:ext cx="8732487" cy="3352592"/>
            <a:chOff x="301625" y="1316415"/>
            <a:chExt cx="8732487" cy="3352592"/>
          </a:xfrm>
        </p:grpSpPr>
        <p:pic>
          <p:nvPicPr>
            <p:cNvPr id="4" name="Picture 3" title="PI Search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1625" y="1378359"/>
              <a:ext cx="4651375" cy="3290648"/>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8" name="Line 6" title="&quot;&quot;"/>
            <p:cNvSpPr>
              <a:spLocks noChangeShapeType="1"/>
            </p:cNvSpPr>
            <p:nvPr/>
          </p:nvSpPr>
          <p:spPr bwMode="auto">
            <a:xfrm flipH="1">
              <a:off x="3345581" y="2164080"/>
              <a:ext cx="1828800" cy="2286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 Box 4"/>
            <p:cNvSpPr txBox="1">
              <a:spLocks noChangeArrowheads="1"/>
            </p:cNvSpPr>
            <p:nvPr/>
          </p:nvSpPr>
          <p:spPr bwMode="auto">
            <a:xfrm>
              <a:off x="5071712" y="1316415"/>
              <a:ext cx="3962400"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rPr>
                <a:t>Principal Investigators can view their </a:t>
              </a:r>
              <a:r>
                <a:rPr lang="en-US" sz="2400" i="1" dirty="0">
                  <a:solidFill>
                    <a:schemeClr val="accent2"/>
                  </a:solidFill>
                  <a:latin typeface="+mn-lt"/>
                </a:rPr>
                <a:t>Recent/Pending </a:t>
              </a:r>
              <a:r>
                <a:rPr lang="en-US" sz="2400" i="1" dirty="0" err="1">
                  <a:solidFill>
                    <a:schemeClr val="accent2"/>
                  </a:solidFill>
                  <a:latin typeface="+mn-lt"/>
                </a:rPr>
                <a:t>eSubmissions</a:t>
              </a:r>
              <a:r>
                <a:rPr lang="en-US" sz="2400" i="1" dirty="0">
                  <a:solidFill>
                    <a:schemeClr val="accent2"/>
                  </a:solidFill>
                  <a:latin typeface="+mn-lt"/>
                </a:rPr>
                <a:t> </a:t>
              </a:r>
              <a:r>
                <a:rPr lang="en-US" sz="2400" dirty="0">
                  <a:solidFill>
                    <a:schemeClr val="accent2"/>
                  </a:solidFill>
                  <a:latin typeface="+mn-lt"/>
                </a:rPr>
                <a:t>or </a:t>
              </a:r>
              <a:r>
                <a:rPr lang="en-US" sz="2400" i="1" dirty="0">
                  <a:solidFill>
                    <a:schemeClr val="accent2"/>
                  </a:solidFill>
                  <a:latin typeface="+mn-lt"/>
                </a:rPr>
                <a:t>List of Applications/Grants</a:t>
              </a:r>
              <a:r>
                <a:rPr lang="en-US" sz="2400" dirty="0">
                  <a:solidFill>
                    <a:schemeClr val="accent2"/>
                  </a:solidFill>
                  <a:latin typeface="+mn-lt"/>
                </a:rPr>
                <a:t>.</a:t>
              </a:r>
            </a:p>
          </p:txBody>
        </p:sp>
      </p:grpSp>
      <p:grpSp>
        <p:nvGrpSpPr>
          <p:cNvPr id="10" name="Group 9" descr="SO Search Screen with desciption, more search options because they manage all grants/award for their institution." title="SO Search Screen"/>
          <p:cNvGrpSpPr/>
          <p:nvPr/>
        </p:nvGrpSpPr>
        <p:grpSpPr>
          <a:xfrm>
            <a:off x="798095" y="2944536"/>
            <a:ext cx="8248737" cy="3532464"/>
            <a:chOff x="798095" y="2944536"/>
            <a:chExt cx="8248737" cy="3532464"/>
          </a:xfrm>
        </p:grpSpPr>
        <p:pic>
          <p:nvPicPr>
            <p:cNvPr id="6" name="Picture 3" title="SO Search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0399" y="2944536"/>
              <a:ext cx="5846433" cy="3532464"/>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9" name="Line 6" title="&quot;&quot;"/>
            <p:cNvSpPr>
              <a:spLocks noChangeShapeType="1"/>
            </p:cNvSpPr>
            <p:nvPr/>
          </p:nvSpPr>
          <p:spPr bwMode="auto">
            <a:xfrm flipV="1">
              <a:off x="2990248" y="4114800"/>
              <a:ext cx="355333" cy="639761"/>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6"/>
            <p:cNvSpPr txBox="1">
              <a:spLocks noChangeArrowheads="1"/>
            </p:cNvSpPr>
            <p:nvPr/>
          </p:nvSpPr>
          <p:spPr bwMode="auto">
            <a:xfrm>
              <a:off x="798095" y="4754562"/>
              <a:ext cx="3429000" cy="1570038"/>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rPr>
                <a:t>Signing Officials can </a:t>
              </a:r>
              <a:r>
                <a:rPr lang="en-US" sz="2400" dirty="0" smtClean="0">
                  <a:solidFill>
                    <a:schemeClr val="accent2"/>
                  </a:solidFill>
                  <a:latin typeface="+mn-lt"/>
                </a:rPr>
                <a:t>search/view </a:t>
              </a:r>
              <a:r>
                <a:rPr lang="en-US" sz="2400" dirty="0">
                  <a:solidFill>
                    <a:schemeClr val="accent2"/>
                  </a:solidFill>
                  <a:latin typeface="+mn-lt"/>
                </a:rPr>
                <a:t>all submissions for their institution.</a:t>
              </a:r>
            </a:p>
          </p:txBody>
        </p:sp>
      </p:grpSp>
      <p:sp>
        <p:nvSpPr>
          <p:cNvPr id="11" name="TextBox 10"/>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67308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Result from General Search </a:t>
            </a:r>
            <a:r>
              <a:rPr lang="en-US" smtClean="0"/>
              <a:t>for PI</a:t>
            </a:r>
            <a:endParaRPr lang="en-US" dirty="0"/>
          </a:p>
        </p:txBody>
      </p:sp>
      <p:grpSp>
        <p:nvGrpSpPr>
          <p:cNvPr id="3" name="Group 2" descr="Show list of applications grants grouped into families for a PI" title="PI Search Results Screen"/>
          <p:cNvGrpSpPr/>
          <p:nvPr/>
        </p:nvGrpSpPr>
        <p:grpSpPr>
          <a:xfrm>
            <a:off x="1148668" y="1352936"/>
            <a:ext cx="6846664" cy="5357241"/>
            <a:chOff x="1148668" y="1352936"/>
            <a:chExt cx="6846664" cy="5357241"/>
          </a:xfrm>
        </p:grpSpPr>
        <p:pic>
          <p:nvPicPr>
            <p:cNvPr id="5" name="Picture 4" title="PI Search Results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5931" y="1352936"/>
              <a:ext cx="6492139" cy="5124063"/>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7" name="Line 6" title="&quot;&quot;"/>
            <p:cNvSpPr>
              <a:spLocks noChangeShapeType="1"/>
            </p:cNvSpPr>
            <p:nvPr/>
          </p:nvSpPr>
          <p:spPr bwMode="auto">
            <a:xfrm flipV="1">
              <a:off x="1371600" y="3886200"/>
              <a:ext cx="533399" cy="1254317"/>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148668" y="5140517"/>
              <a:ext cx="6846664"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Click anywhere in the blue to get to more information, then select </a:t>
              </a:r>
              <a:r>
                <a:rPr lang="en-US" sz="2400" dirty="0">
                  <a:solidFill>
                    <a:schemeClr val="accent2"/>
                  </a:solidFill>
                  <a:latin typeface="+mn-lt"/>
                  <a:cs typeface="Arial" charset="0"/>
                </a:rPr>
                <a:t>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
        <p:nvSpPr>
          <p:cNvPr id="9" name="TextBox 8"/>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412857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Status Result from General Search for PI</a:t>
            </a:r>
            <a:br>
              <a:rPr lang="en-US" sz="2400" dirty="0" smtClean="0"/>
            </a:br>
            <a:r>
              <a:rPr lang="en-US" sz="2400" dirty="0" smtClean="0"/>
              <a:t>(flat view)</a:t>
            </a:r>
            <a:endParaRPr lang="en-US" sz="2400" dirty="0"/>
          </a:p>
        </p:txBody>
      </p:sp>
      <p:grpSp>
        <p:nvGrpSpPr>
          <p:cNvPr id="6" name="Group 5" descr="displayes a view of all the applications grants of a PI in a traditional view, not grouped into grant families" title="PI Search results flat vew"/>
          <p:cNvGrpSpPr/>
          <p:nvPr/>
        </p:nvGrpSpPr>
        <p:grpSpPr>
          <a:xfrm>
            <a:off x="937079" y="1302349"/>
            <a:ext cx="7140122" cy="5238338"/>
            <a:chOff x="937079" y="1302349"/>
            <a:chExt cx="7140122" cy="5238338"/>
          </a:xfrm>
        </p:grpSpPr>
        <p:pic>
          <p:nvPicPr>
            <p:cNvPr id="5" name="Picture 4" descr="Flat view of the search results screen for a PI Status search." title="Search Results PI"/>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7079" y="1302349"/>
              <a:ext cx="7140122" cy="5069751"/>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083808" y="6079022"/>
              <a:ext cx="6846664" cy="461665"/>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Flat view is more similar to the old view</a:t>
              </a:r>
              <a:endParaRPr lang="en-US" sz="2400" dirty="0">
                <a:solidFill>
                  <a:schemeClr val="accent2"/>
                </a:solidFill>
                <a:latin typeface="+mn-lt"/>
                <a:cs typeface="Arial" charset="0"/>
              </a:endParaRPr>
            </a:p>
          </p:txBody>
        </p:sp>
      </p:grpSp>
      <p:sp>
        <p:nvSpPr>
          <p:cNvPr id="9" name="TextBox 8"/>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
        <p:nvSpPr>
          <p:cNvPr id="3" name="Rounded Rectangle 2"/>
          <p:cNvSpPr/>
          <p:nvPr/>
        </p:nvSpPr>
        <p:spPr>
          <a:xfrm>
            <a:off x="6324600" y="3124200"/>
            <a:ext cx="1605872" cy="3810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38200" y="3657600"/>
            <a:ext cx="1605872" cy="457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25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Result from General Search for SO</a:t>
            </a:r>
            <a:endParaRPr lang="en-US" dirty="0"/>
          </a:p>
        </p:txBody>
      </p:sp>
      <p:grpSp>
        <p:nvGrpSpPr>
          <p:cNvPr id="3" name="Group 2" descr="Shows results of a  general search by an SO with links to actions and application details" title="SO Search Result"/>
          <p:cNvGrpSpPr/>
          <p:nvPr/>
        </p:nvGrpSpPr>
        <p:grpSpPr>
          <a:xfrm>
            <a:off x="426556" y="1559140"/>
            <a:ext cx="8395491" cy="4917860"/>
            <a:chOff x="426556" y="1559140"/>
            <a:chExt cx="8395491" cy="4917860"/>
          </a:xfrm>
        </p:grpSpPr>
        <p:pic>
          <p:nvPicPr>
            <p:cNvPr id="5" name="Picture 4" title="Status Result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6556" y="1559140"/>
              <a:ext cx="8395491"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title="&quot;&quot;"/>
            <p:cNvSpPr>
              <a:spLocks noChangeArrowheads="1"/>
            </p:cNvSpPr>
            <p:nvPr/>
          </p:nvSpPr>
          <p:spPr bwMode="auto">
            <a:xfrm>
              <a:off x="457200" y="3810000"/>
              <a:ext cx="1170692"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1163356" y="4114800"/>
              <a:ext cx="929072"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230536" y="5140517"/>
              <a:ext cx="6846664" cy="830997"/>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a:solidFill>
                    <a:schemeClr val="accent2"/>
                  </a:solidFill>
                  <a:latin typeface="+mn-lt"/>
                  <a:cs typeface="Arial" charset="0"/>
                </a:rPr>
                <a:t>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
        <p:nvSpPr>
          <p:cNvPr id="9" name="TextBox 8"/>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3740588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Status Information Screen</a:t>
            </a:r>
            <a:endParaRPr lang="en-US" dirty="0"/>
          </a:p>
        </p:txBody>
      </p:sp>
      <p:pic>
        <p:nvPicPr>
          <p:cNvPr id="5" name="Picture 4" descr="Show new layout and design of the status information screen with warnings section, contact, text filter and control buttons" title="New status information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2018" y="1559140"/>
            <a:ext cx="7864566"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85057" y="941258"/>
            <a:ext cx="2743200" cy="461665"/>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Provides warnings</a:t>
            </a:r>
            <a:endParaRPr lang="en-US" sz="2400" dirty="0">
              <a:solidFill>
                <a:schemeClr val="accent2"/>
              </a:solidFill>
              <a:latin typeface="+mn-lt"/>
              <a:cs typeface="Arial" charset="0"/>
            </a:endParaRPr>
          </a:p>
        </p:txBody>
      </p:sp>
      <p:sp>
        <p:nvSpPr>
          <p:cNvPr id="9" name="TextBox 8"/>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
        <p:nvSpPr>
          <p:cNvPr id="8" name="Text Box 3"/>
          <p:cNvSpPr txBox="1">
            <a:spLocks noChangeArrowheads="1"/>
          </p:cNvSpPr>
          <p:nvPr/>
        </p:nvSpPr>
        <p:spPr bwMode="auto">
          <a:xfrm>
            <a:off x="4995050" y="4018070"/>
            <a:ext cx="2743200"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smtClean="0">
                <a:solidFill>
                  <a:schemeClr val="accent2"/>
                </a:solidFill>
                <a:latin typeface="+mn-lt"/>
                <a:cs typeface="Arial" charset="0"/>
              </a:rPr>
              <a:t>All tiles open by default.</a:t>
            </a:r>
            <a:endParaRPr lang="en-US" sz="2400" dirty="0">
              <a:solidFill>
                <a:schemeClr val="accent2"/>
              </a:solidFill>
              <a:latin typeface="+mn-lt"/>
              <a:cs typeface="Arial" charset="0"/>
            </a:endParaRPr>
          </a:p>
        </p:txBody>
      </p:sp>
      <p:sp>
        <p:nvSpPr>
          <p:cNvPr id="12" name="Text Box 3"/>
          <p:cNvSpPr txBox="1">
            <a:spLocks noChangeArrowheads="1"/>
          </p:cNvSpPr>
          <p:nvPr/>
        </p:nvSpPr>
        <p:spPr bwMode="auto">
          <a:xfrm>
            <a:off x="6781799" y="987425"/>
            <a:ext cx="1468533"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smtClean="0">
                <a:solidFill>
                  <a:schemeClr val="accent2"/>
                </a:solidFill>
                <a:latin typeface="+mn-lt"/>
                <a:cs typeface="Arial" charset="0"/>
              </a:rPr>
              <a:t>Control Buttons</a:t>
            </a:r>
            <a:endParaRPr lang="en-US" sz="2400" dirty="0">
              <a:solidFill>
                <a:schemeClr val="accent2"/>
              </a:solidFill>
              <a:latin typeface="+mn-lt"/>
              <a:cs typeface="Arial" charset="0"/>
            </a:endParaRPr>
          </a:p>
        </p:txBody>
      </p:sp>
      <p:sp>
        <p:nvSpPr>
          <p:cNvPr id="3" name="Rounded Rectangle 2"/>
          <p:cNvSpPr/>
          <p:nvPr/>
        </p:nvSpPr>
        <p:spPr>
          <a:xfrm>
            <a:off x="762000" y="1559140"/>
            <a:ext cx="1905000" cy="156506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716580" y="1818784"/>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a:spLocks noChangeArrowheads="1"/>
          </p:cNvSpPr>
          <p:nvPr/>
        </p:nvSpPr>
        <p:spPr bwMode="auto">
          <a:xfrm>
            <a:off x="4360871" y="1405208"/>
            <a:ext cx="1600654" cy="457094"/>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Text Filter</a:t>
            </a:r>
            <a:endParaRPr lang="en-US" sz="2400" dirty="0">
              <a:solidFill>
                <a:schemeClr val="accent2"/>
              </a:solidFill>
              <a:latin typeface="+mn-lt"/>
              <a:cs typeface="Arial" charset="0"/>
            </a:endParaRPr>
          </a:p>
        </p:txBody>
      </p:sp>
      <p:sp>
        <p:nvSpPr>
          <p:cNvPr id="14" name="Rounded Rectangle 13"/>
          <p:cNvSpPr/>
          <p:nvPr/>
        </p:nvSpPr>
        <p:spPr>
          <a:xfrm>
            <a:off x="6366650" y="1863252"/>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762000" y="3177637"/>
            <a:ext cx="1905000" cy="3215959"/>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2362200" y="5562600"/>
            <a:ext cx="1981200" cy="830997"/>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smtClean="0">
                <a:solidFill>
                  <a:schemeClr val="accent2"/>
                </a:solidFill>
                <a:latin typeface="+mn-lt"/>
                <a:cs typeface="Arial" charset="0"/>
              </a:rPr>
              <a:t>eRA Contacts</a:t>
            </a:r>
            <a:endParaRPr lang="en-US" sz="2400" dirty="0">
              <a:solidFill>
                <a:schemeClr val="accent2"/>
              </a:solidFill>
              <a:latin typeface="+mn-lt"/>
              <a:cs typeface="Arial" charset="0"/>
            </a:endParaRPr>
          </a:p>
        </p:txBody>
      </p:sp>
    </p:spTree>
    <p:extLst>
      <p:ext uri="{BB962C8B-B14F-4D97-AF65-F5344CB8AC3E}">
        <p14:creationId xmlns:p14="http://schemas.microsoft.com/office/powerpoint/2010/main" val="15185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3" grpId="0" animBg="1"/>
      <p:bldP spid="13" grpId="0" animBg="1"/>
      <p:bldP spid="11" grpId="0" animBg="1"/>
      <p:bldP spid="14" grpId="0" animBg="1"/>
      <p:bldP spid="15"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Workshop Team</a:t>
            </a:r>
            <a:endParaRPr lang="en-US" dirty="0"/>
          </a:p>
        </p:txBody>
      </p:sp>
      <p:sp>
        <p:nvSpPr>
          <p:cNvPr id="3" name="Content Placeholder 2"/>
          <p:cNvSpPr>
            <a:spLocks noGrp="1"/>
          </p:cNvSpPr>
          <p:nvPr>
            <p:ph sz="quarter" idx="13"/>
          </p:nvPr>
        </p:nvSpPr>
        <p:spPr>
          <a:xfrm>
            <a:off x="301752" y="1527048"/>
            <a:ext cx="8503920" cy="4949952"/>
          </a:xfrm>
        </p:spPr>
        <p:txBody>
          <a:bodyPr/>
          <a:lstStyle/>
          <a:p>
            <a:r>
              <a:rPr lang="en-US" sz="2400" dirty="0" smtClean="0"/>
              <a:t>Scarlett Gibb</a:t>
            </a:r>
          </a:p>
          <a:p>
            <a:pPr lvl="1"/>
            <a:r>
              <a:rPr lang="en-US" sz="1900" dirty="0"/>
              <a:t>eRA Customer Relationship Manager</a:t>
            </a:r>
            <a:r>
              <a:rPr lang="en-US" sz="1900" dirty="0" smtClean="0"/>
              <a:t>, eRA Commons</a:t>
            </a:r>
          </a:p>
          <a:p>
            <a:r>
              <a:rPr lang="en-US" sz="2400" dirty="0" smtClean="0"/>
              <a:t>Joe Schumaker</a:t>
            </a:r>
            <a:endParaRPr lang="en-US" sz="2400" dirty="0"/>
          </a:p>
          <a:p>
            <a:pPr lvl="1"/>
            <a:r>
              <a:rPr lang="en-US" sz="1900" dirty="0" smtClean="0"/>
              <a:t>eRA Communications and Outreach</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a:t>
            </a:fld>
            <a:endParaRPr lang="en-US" dirty="0"/>
          </a:p>
        </p:txBody>
      </p:sp>
    </p:spTree>
    <p:extLst>
      <p:ext uri="{BB962C8B-B14F-4D97-AF65-F5344CB8AC3E}">
        <p14:creationId xmlns:p14="http://schemas.microsoft.com/office/powerpoint/2010/main" val="2483557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Other Relevant Documents Screens</a:t>
            </a:r>
            <a:endParaRPr lang="en-US" dirty="0"/>
          </a:p>
        </p:txBody>
      </p:sp>
      <p:pic>
        <p:nvPicPr>
          <p:cNvPr id="7" name="Picture 6" descr="Admin Supplement and Relinquishing Statement links" title="Other Relevant Docu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35" y="1266406"/>
            <a:ext cx="5387365" cy="3762794"/>
          </a:xfrm>
          <a:prstGeom prst="rect">
            <a:avLst/>
          </a:prstGeom>
          <a:ln>
            <a:noFill/>
          </a:ln>
          <a:effectLst>
            <a:outerShdw blurRad="190500" algn="tl" rotWithShape="0">
              <a:srgbClr val="000000">
                <a:alpha val="70000"/>
              </a:srgbClr>
            </a:outerShdw>
          </a:effectLst>
        </p:spPr>
      </p:pic>
      <p:pic>
        <p:nvPicPr>
          <p:cNvPr id="8" name="Picture 7" descr="matches new UI" title="New Admin Supplement form"/>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981982"/>
            <a:ext cx="6553200" cy="2684443"/>
          </a:xfrm>
          <a:prstGeom prst="rect">
            <a:avLst/>
          </a:prstGeom>
          <a:ln>
            <a:noFill/>
          </a:ln>
          <a:effectLst>
            <a:outerShdw blurRad="190500" algn="tl" rotWithShape="0">
              <a:srgbClr val="000000">
                <a:alpha val="70000"/>
              </a:srgbClr>
            </a:outerShdw>
          </a:effectLst>
        </p:spPr>
      </p:pic>
      <p:pic>
        <p:nvPicPr>
          <p:cNvPr id="12" name="Picture 11" descr="matches new UI" title="Relinquishing Statement scre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3925466"/>
            <a:ext cx="6541297" cy="2679567"/>
          </a:xfrm>
          <a:prstGeom prst="rect">
            <a:avLst/>
          </a:prstGeom>
          <a:ln>
            <a:noFill/>
          </a:ln>
          <a:effectLst>
            <a:outerShdw blurRad="190500" algn="tl" rotWithShape="0">
              <a:srgbClr val="000000">
                <a:alpha val="70000"/>
              </a:srgbClr>
            </a:outerShdw>
          </a:effec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17192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Features in</a:t>
            </a:r>
          </a:p>
          <a:p>
            <a:r>
              <a:rPr lang="en-US" dirty="0" smtClean="0"/>
              <a:t>Institution Profile</a:t>
            </a:r>
            <a:endParaRPr lang="en-US" dirty="0"/>
          </a:p>
        </p:txBody>
      </p:sp>
      <p:sp>
        <p:nvSpPr>
          <p:cNvPr id="3" name="Title 2"/>
          <p:cNvSpPr>
            <a:spLocks noGrp="1"/>
          </p:cNvSpPr>
          <p:nvPr>
            <p:ph type="title"/>
          </p:nvPr>
        </p:nvSpPr>
        <p:spPr/>
        <p:txBody>
          <a:bodyPr/>
          <a:lstStyle/>
          <a:p>
            <a:r>
              <a:rPr lang="en-US" dirty="0" smtClean="0"/>
              <a:t>What’s New in </a:t>
            </a:r>
            <a:br>
              <a:rPr lang="en-US" dirty="0" smtClean="0"/>
            </a:br>
            <a:r>
              <a:rPr lang="en-US" dirty="0" smtClean="0"/>
              <a:t>eRA Commons IPF</a:t>
            </a:r>
            <a:endParaRPr lang="en-US" dirty="0"/>
          </a:p>
        </p:txBody>
      </p:sp>
      <p:sp>
        <p:nvSpPr>
          <p:cNvPr id="4" name="TextBox 3"/>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4670956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IPF - Basic</a:t>
            </a:r>
            <a:endParaRPr lang="en-US" dirty="0"/>
          </a:p>
        </p:txBody>
      </p:sp>
      <p:sp>
        <p:nvSpPr>
          <p:cNvPr id="3" name="Content Placeholder 2"/>
          <p:cNvSpPr>
            <a:spLocks noGrp="1"/>
          </p:cNvSpPr>
          <p:nvPr>
            <p:ph sz="quarter" idx="13"/>
          </p:nvPr>
        </p:nvSpPr>
        <p:spPr>
          <a:xfrm>
            <a:off x="301752" y="1447800"/>
            <a:ext cx="8503920" cy="4572000"/>
          </a:xfrm>
        </p:spPr>
        <p:txBody>
          <a:bodyPr/>
          <a:lstStyle/>
          <a:p>
            <a:pPr marL="0" indent="0">
              <a:buNone/>
            </a:pPr>
            <a:r>
              <a:rPr lang="en-US" dirty="0" smtClean="0"/>
              <a:t>Basic: general </a:t>
            </a:r>
            <a:r>
              <a:rPr lang="en-US" dirty="0"/>
              <a:t>information about the institution</a:t>
            </a:r>
            <a:endParaRPr lang="en-US" dirty="0" smtClean="0"/>
          </a:p>
          <a:p>
            <a:pPr lvl="1"/>
            <a:r>
              <a:rPr lang="en-US" dirty="0"/>
              <a:t>N</a:t>
            </a:r>
            <a:r>
              <a:rPr lang="en-US" dirty="0" smtClean="0"/>
              <a:t>ame</a:t>
            </a:r>
            <a:r>
              <a:rPr lang="en-US" dirty="0"/>
              <a:t>, address, Institution Contact information, list of Signing Officials, etc.</a:t>
            </a:r>
          </a:p>
          <a:p>
            <a:pPr marL="0" indent="0">
              <a:buNone/>
            </a:pPr>
            <a:endParaRPr lang="en-US" dirty="0"/>
          </a:p>
        </p:txBody>
      </p:sp>
      <p:pic>
        <p:nvPicPr>
          <p:cNvPr id="2050" name="Picture 2" title="IPF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7000" y="2361203"/>
            <a:ext cx="5867399" cy="4225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descr="SO edit box"/>
          <p:cNvGrpSpPr/>
          <p:nvPr/>
        </p:nvGrpSpPr>
        <p:grpSpPr>
          <a:xfrm>
            <a:off x="6248400" y="2609850"/>
            <a:ext cx="2667000" cy="1497747"/>
            <a:chOff x="6248400" y="2609850"/>
            <a:chExt cx="2667000" cy="1497747"/>
          </a:xfrm>
        </p:grpSpPr>
        <p:sp>
          <p:nvSpPr>
            <p:cNvPr id="6" name="Rectangle 5"/>
            <p:cNvSpPr>
              <a:spLocks noChangeArrowheads="1"/>
            </p:cNvSpPr>
            <p:nvPr/>
          </p:nvSpPr>
          <p:spPr bwMode="auto">
            <a:xfrm>
              <a:off x="8162925" y="2609850"/>
              <a:ext cx="304800" cy="190500"/>
            </a:xfrm>
            <a:prstGeom prst="rect">
              <a:avLst/>
            </a:prstGeom>
            <a:noFill/>
            <a:ln w="28575">
              <a:solidFill>
                <a:srgbClr val="CC3300"/>
              </a:solidFill>
              <a:miter lim="800000"/>
              <a:headEnd/>
              <a:tailEnd/>
            </a:ln>
          </p:spPr>
          <p:txBody>
            <a:bodyPr wrap="none" anchor="ctr"/>
            <a:lstStyle/>
            <a:p>
              <a:endParaRPr lang="en-US"/>
            </a:p>
          </p:txBody>
        </p:sp>
        <p:sp>
          <p:nvSpPr>
            <p:cNvPr id="7" name="Line 5"/>
            <p:cNvSpPr>
              <a:spLocks noChangeShapeType="1"/>
            </p:cNvSpPr>
            <p:nvPr/>
          </p:nvSpPr>
          <p:spPr bwMode="auto">
            <a:xfrm flipV="1">
              <a:off x="7848600" y="2800349"/>
              <a:ext cx="314325" cy="536705"/>
            </a:xfrm>
            <a:prstGeom prst="line">
              <a:avLst/>
            </a:prstGeom>
            <a:noFill/>
            <a:ln w="38100">
              <a:solidFill>
                <a:srgbClr val="CC3300"/>
              </a:solidFill>
              <a:round/>
              <a:headEnd/>
              <a:tailEnd type="triangle" w="med" len="med"/>
            </a:ln>
          </p:spPr>
          <p:txBody>
            <a:bodyPr/>
            <a:lstStyle/>
            <a:p>
              <a:endParaRPr lang="en-US"/>
            </a:p>
          </p:txBody>
        </p:sp>
        <p:sp>
          <p:nvSpPr>
            <p:cNvPr id="8" name="Text Box 4"/>
            <p:cNvSpPr txBox="1">
              <a:spLocks noChangeArrowheads="1"/>
            </p:cNvSpPr>
            <p:nvPr/>
          </p:nvSpPr>
          <p:spPr bwMode="auto">
            <a:xfrm>
              <a:off x="6248400" y="3276600"/>
              <a:ext cx="2667000" cy="830997"/>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smtClean="0">
                  <a:solidFill>
                    <a:schemeClr val="accent2"/>
                  </a:solidFill>
                  <a:latin typeface="+mn-lt"/>
                </a:rPr>
                <a:t>Only SOs can edit Institution Profile</a:t>
              </a:r>
              <a:endParaRPr lang="en-US" sz="2400" dirty="0">
                <a:solidFill>
                  <a:schemeClr val="accent2"/>
                </a:solidFill>
                <a:latin typeface="+mn-lt"/>
              </a:endParaRPr>
            </a:p>
          </p:txBody>
        </p:sp>
      </p:grpSp>
      <p:sp>
        <p:nvSpPr>
          <p:cNvPr id="4" name="Rounded Rectangle 3"/>
          <p:cNvSpPr/>
          <p:nvPr/>
        </p:nvSpPr>
        <p:spPr>
          <a:xfrm>
            <a:off x="2692167" y="5105400"/>
            <a:ext cx="1066800" cy="3048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4"/>
          <p:cNvSpPr txBox="1">
            <a:spLocks noChangeArrowheads="1"/>
          </p:cNvSpPr>
          <p:nvPr/>
        </p:nvSpPr>
        <p:spPr bwMode="auto">
          <a:xfrm>
            <a:off x="311412" y="4657635"/>
            <a:ext cx="2009876" cy="1200329"/>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smtClean="0">
                <a:solidFill>
                  <a:schemeClr val="accent2"/>
                </a:solidFill>
                <a:latin typeface="+mn-lt"/>
              </a:rPr>
              <a:t>SAM Registration Expiration</a:t>
            </a:r>
            <a:endParaRPr lang="en-US" sz="2400" dirty="0">
              <a:solidFill>
                <a:schemeClr val="accent2"/>
              </a:solidFill>
              <a:latin typeface="+mn-lt"/>
            </a:endParaRPr>
          </a:p>
        </p:txBody>
      </p:sp>
      <p:sp>
        <p:nvSpPr>
          <p:cNvPr id="16" name="Line 5"/>
          <p:cNvSpPr>
            <a:spLocks noChangeShapeType="1"/>
          </p:cNvSpPr>
          <p:nvPr/>
        </p:nvSpPr>
        <p:spPr bwMode="auto">
          <a:xfrm flipV="1">
            <a:off x="2321288" y="5257800"/>
            <a:ext cx="370879" cy="1"/>
          </a:xfrm>
          <a:prstGeom prst="line">
            <a:avLst/>
          </a:prstGeom>
          <a:noFill/>
          <a:ln w="38100">
            <a:solidFill>
              <a:srgbClr val="CC3300"/>
            </a:solidFill>
            <a:round/>
            <a:headEnd/>
            <a:tailEnd type="triangle" w="med" len="med"/>
          </a:ln>
        </p:spPr>
        <p:txBody>
          <a:bodyPr/>
          <a:lstStyle/>
          <a:p>
            <a:endParaRPr lang="en-US"/>
          </a:p>
        </p:txBody>
      </p:sp>
      <p:sp>
        <p:nvSpPr>
          <p:cNvPr id="12" name="TextBox 11"/>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84874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IPF – Institution Contacts</a:t>
            </a:r>
            <a:endParaRPr lang="en-US" dirty="0"/>
          </a:p>
        </p:txBody>
      </p:sp>
      <p:sp>
        <p:nvSpPr>
          <p:cNvPr id="3" name="Content Placeholder 2"/>
          <p:cNvSpPr>
            <a:spLocks noGrp="1"/>
          </p:cNvSpPr>
          <p:nvPr>
            <p:ph sz="quarter" idx="13"/>
          </p:nvPr>
        </p:nvSpPr>
        <p:spPr>
          <a:xfrm>
            <a:off x="301752" y="1447800"/>
            <a:ext cx="2593848" cy="4572000"/>
          </a:xfrm>
        </p:spPr>
        <p:txBody>
          <a:bodyPr/>
          <a:lstStyle/>
          <a:p>
            <a:pPr marL="0" indent="0">
              <a:buNone/>
            </a:pPr>
            <a:r>
              <a:rPr lang="en-US" dirty="0" smtClean="0"/>
              <a:t>Newer</a:t>
            </a:r>
          </a:p>
          <a:p>
            <a:pPr marL="0" indent="0">
              <a:buNone/>
            </a:pPr>
            <a:r>
              <a:rPr lang="en-US" dirty="0" smtClean="0"/>
              <a:t>Contact </a:t>
            </a:r>
          </a:p>
          <a:p>
            <a:pPr marL="0" indent="0">
              <a:buNone/>
            </a:pPr>
            <a:r>
              <a:rPr lang="en-US" dirty="0" smtClean="0"/>
              <a:t>Fields:</a:t>
            </a:r>
          </a:p>
          <a:p>
            <a:r>
              <a:rPr lang="en-US" sz="2000" dirty="0" smtClean="0">
                <a:solidFill>
                  <a:srgbClr val="336699"/>
                </a:solidFill>
              </a:rPr>
              <a:t>Closeout Correspondence</a:t>
            </a:r>
          </a:p>
          <a:p>
            <a:r>
              <a:rPr lang="en-US" sz="2000" dirty="0" smtClean="0">
                <a:solidFill>
                  <a:srgbClr val="336699"/>
                </a:solidFill>
              </a:rPr>
              <a:t>FCOI Correspondence</a:t>
            </a:r>
          </a:p>
        </p:txBody>
      </p:sp>
      <p:pic>
        <p:nvPicPr>
          <p:cNvPr id="2050" name="Picture 2" descr="Showing closeout and FCOI contacts" title="IPT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80358" y="1524000"/>
            <a:ext cx="6290622" cy="45304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ounded Rectangle 12"/>
          <p:cNvSpPr/>
          <p:nvPr/>
        </p:nvSpPr>
        <p:spPr>
          <a:xfrm>
            <a:off x="4035424" y="4343400"/>
            <a:ext cx="2136775" cy="685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64008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1636233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eRA Commons</a:t>
            </a:r>
            <a:br>
              <a:rPr lang="en-US" dirty="0" smtClean="0"/>
            </a:br>
            <a:r>
              <a:rPr lang="en-US" dirty="0" smtClean="0"/>
              <a:t>Features</a:t>
            </a:r>
            <a:endParaRPr lang="en-US" dirty="0"/>
          </a:p>
        </p:txBody>
      </p:sp>
      <p:sp>
        <p:nvSpPr>
          <p:cNvPr id="3" name="Text Placeholder 2"/>
          <p:cNvSpPr>
            <a:spLocks noGrp="1"/>
          </p:cNvSpPr>
          <p:nvPr>
            <p:ph type="body" idx="1"/>
          </p:nvPr>
        </p:nvSpPr>
        <p:spPr>
          <a:xfrm>
            <a:off x="838200" y="2743200"/>
            <a:ext cx="7620000" cy="1673225"/>
          </a:xfrm>
        </p:spPr>
        <p:txBody>
          <a:bodyPr/>
          <a:lstStyle/>
          <a:p>
            <a:r>
              <a:rPr lang="en-US" dirty="0" smtClean="0"/>
              <a:t>Submitting Just-in-time (JIT)</a:t>
            </a:r>
          </a:p>
          <a:p>
            <a:r>
              <a:rPr lang="en-US" dirty="0" smtClean="0"/>
              <a:t> information upon </a:t>
            </a:r>
            <a:r>
              <a:rPr lang="en-US" dirty="0" err="1" smtClean="0"/>
              <a:t>nih</a:t>
            </a:r>
            <a:r>
              <a:rPr lang="en-US" dirty="0" smtClean="0"/>
              <a:t> Request</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24</a:t>
            </a:fld>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127980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Just-In-Time (JIT)</a:t>
            </a:r>
            <a:endParaRPr lang="en-US" dirty="0"/>
          </a:p>
        </p:txBody>
      </p:sp>
      <p:sp>
        <p:nvSpPr>
          <p:cNvPr id="3" name="Text Placeholder 2"/>
          <p:cNvSpPr>
            <a:spLocks noGrp="1"/>
          </p:cNvSpPr>
          <p:nvPr>
            <p:ph type="body" idx="1"/>
          </p:nvPr>
        </p:nvSpPr>
        <p:spPr/>
        <p:txBody>
          <a:bodyPr/>
          <a:lstStyle/>
          <a:p>
            <a:r>
              <a:rPr lang="en-US" dirty="0" smtClean="0"/>
              <a:t>Allows </a:t>
            </a:r>
            <a:r>
              <a:rPr lang="en-US" dirty="0"/>
              <a:t>an applicant organization to submit additional grant application information after the completion of the peer review, and prior to funding. </a:t>
            </a:r>
          </a:p>
          <a:p>
            <a:endParaRPr lang="en-US" dirty="0"/>
          </a:p>
        </p:txBody>
      </p:sp>
      <p:sp>
        <p:nvSpPr>
          <p:cNvPr id="4" name="Content Placeholder 3"/>
          <p:cNvSpPr>
            <a:spLocks noGrp="1"/>
          </p:cNvSpPr>
          <p:nvPr>
            <p:ph sz="quarter" idx="13"/>
          </p:nvPr>
        </p:nvSpPr>
        <p:spPr/>
        <p:txBody>
          <a:bodyPr/>
          <a:lstStyle/>
          <a:p>
            <a:pPr marL="0" indent="0">
              <a:buNone/>
            </a:pPr>
            <a:r>
              <a:rPr lang="en-US" dirty="0"/>
              <a:t>Applicants should never submit JIT info until specifically requested to do so by NIH. A JIT link or request from NIH are not indications that a grant award will be made.</a:t>
            </a:r>
          </a:p>
          <a:p>
            <a:pPr lvl="1"/>
            <a:r>
              <a:rPr lang="en-US" dirty="0"/>
              <a:t>Other Support File, Budget Upload, Other Upload, Institutional Review Board (IRB) Date, Human Subject Education</a:t>
            </a:r>
          </a:p>
          <a:p>
            <a:pPr lvl="1"/>
            <a:r>
              <a:rPr lang="en-US" dirty="0"/>
              <a:t>PD/PI can save info in Commons, but only SO can submit JIT info to NIH</a:t>
            </a:r>
          </a:p>
          <a:p>
            <a:pPr lvl="1"/>
            <a:r>
              <a:rPr lang="en-US" dirty="0"/>
              <a:t>Must be PDF format</a:t>
            </a:r>
          </a:p>
          <a:p>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25</a:t>
            </a:fld>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793475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JIT Link on Status Result Screen (SO View)</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26</a:t>
            </a:fld>
            <a:endParaRPr lang="en-US" dirty="0"/>
          </a:p>
        </p:txBody>
      </p:sp>
      <p:pic>
        <p:nvPicPr>
          <p:cNvPr id="6" name="Picture 5" title="Status Results - Just in Time searc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24000"/>
            <a:ext cx="8077200" cy="5098539"/>
          </a:xfrm>
          <a:prstGeom prst="rect">
            <a:avLst/>
          </a:prstGeom>
          <a:ln>
            <a:solidFill>
              <a:schemeClr val="accent1"/>
            </a:solidFill>
          </a:ln>
          <a:effectLst>
            <a:outerShdw blurRad="63500" sx="102000" sy="102000" algn="ctr" rotWithShape="0">
              <a:prstClr val="black">
                <a:alpha val="40000"/>
              </a:prstClr>
            </a:outerShdw>
          </a:effectLst>
        </p:spPr>
      </p:pic>
      <p:sp>
        <p:nvSpPr>
          <p:cNvPr id="7" name="Rounded Rectangle 6" title="rounded rectangle"/>
          <p:cNvSpPr/>
          <p:nvPr/>
        </p:nvSpPr>
        <p:spPr>
          <a:xfrm>
            <a:off x="7162800" y="4495800"/>
            <a:ext cx="228600" cy="20574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title="arrow"/>
          <p:cNvCxnSpPr/>
          <p:nvPr/>
        </p:nvCxnSpPr>
        <p:spPr>
          <a:xfrm>
            <a:off x="6096000" y="4195465"/>
            <a:ext cx="1066800" cy="833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 Box 7"/>
          <p:cNvSpPr txBox="1">
            <a:spLocks noChangeArrowheads="1"/>
          </p:cNvSpPr>
          <p:nvPr/>
        </p:nvSpPr>
        <p:spPr bwMode="auto">
          <a:xfrm>
            <a:off x="4419600" y="3733800"/>
            <a:ext cx="2146742" cy="461665"/>
          </a:xfrm>
          <a:prstGeom prst="rect">
            <a:avLst/>
          </a:prstGeom>
          <a:solidFill>
            <a:srgbClr val="FFFFCC"/>
          </a:solidFill>
          <a:ln w="9525">
            <a:solidFill>
              <a:srgbClr val="C00000"/>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Select </a:t>
            </a:r>
            <a:r>
              <a:rPr kumimoji="0" lang="en-US" sz="2400" b="1" i="1" u="none" strike="noStrike" kern="0" cap="none" spc="0" normalizeH="0" baseline="0" noProof="0" dirty="0">
                <a:ln>
                  <a:noFill/>
                </a:ln>
                <a:solidFill>
                  <a:srgbClr val="C00000"/>
                </a:solidFill>
                <a:effectLst/>
                <a:uLnTx/>
                <a:uFillTx/>
                <a:latin typeface="Tahoma"/>
                <a:cs typeface="Arial" charset="0"/>
              </a:rPr>
              <a:t>JIT</a:t>
            </a:r>
            <a:r>
              <a:rPr kumimoji="0" lang="en-US" sz="2400" b="0" i="0" u="none" strike="noStrike" kern="0" cap="none" spc="0" normalizeH="0" baseline="0" noProof="0" dirty="0">
                <a:ln>
                  <a:noFill/>
                </a:ln>
                <a:solidFill>
                  <a:srgbClr val="C00000"/>
                </a:solidFill>
                <a:effectLst/>
                <a:uLnTx/>
                <a:uFillTx/>
                <a:latin typeface="Tahoma"/>
                <a:cs typeface="Arial" charset="0"/>
              </a:rPr>
              <a:t> </a:t>
            </a:r>
            <a:r>
              <a:rPr kumimoji="0" lang="en-US" sz="2400" b="0" i="0" u="none" strike="noStrike" kern="0" cap="none" spc="0" normalizeH="0" baseline="0" noProof="0" dirty="0" smtClean="0">
                <a:ln>
                  <a:noFill/>
                </a:ln>
                <a:solidFill>
                  <a:srgbClr val="C00000"/>
                </a:solidFill>
                <a:effectLst/>
                <a:uLnTx/>
                <a:uFillTx/>
                <a:latin typeface="Tahoma"/>
                <a:cs typeface="Arial" charset="0"/>
              </a:rPr>
              <a:t>link</a:t>
            </a:r>
            <a:endParaRPr kumimoji="0" lang="en-US" sz="2400" b="0" i="0" u="none" strike="noStrike" kern="0" cap="none" spc="0" normalizeH="0" baseline="0" noProof="0" dirty="0">
              <a:ln>
                <a:noFill/>
              </a:ln>
              <a:solidFill>
                <a:srgbClr val="C00000"/>
              </a:solidFill>
              <a:effectLst/>
              <a:uLnTx/>
              <a:uFillTx/>
              <a:latin typeface="Tahoma"/>
              <a:cs typeface="Arial" charset="0"/>
            </a:endParaRPr>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42011171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eRA Commons</a:t>
            </a:r>
            <a:br>
              <a:rPr lang="en-US" dirty="0"/>
            </a:br>
            <a:r>
              <a:rPr lang="en-US" dirty="0" smtClean="0"/>
              <a:t>Features - NCE</a:t>
            </a:r>
            <a:endParaRPr lang="en-US" dirty="0"/>
          </a:p>
        </p:txBody>
      </p:sp>
      <p:sp>
        <p:nvSpPr>
          <p:cNvPr id="3" name="Text Placeholder 2"/>
          <p:cNvSpPr>
            <a:spLocks noGrp="1"/>
          </p:cNvSpPr>
          <p:nvPr>
            <p:ph type="body" idx="1"/>
          </p:nvPr>
        </p:nvSpPr>
        <p:spPr/>
        <p:txBody>
          <a:bodyPr/>
          <a:lstStyle/>
          <a:p>
            <a:r>
              <a:rPr lang="en-US" dirty="0" smtClean="0"/>
              <a:t>Submitting </a:t>
            </a:r>
          </a:p>
          <a:p>
            <a:r>
              <a:rPr lang="en-US" dirty="0" smtClean="0"/>
              <a:t>a no cost extension (NCE)</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27</a:t>
            </a:fld>
            <a:endParaRPr lang="en-US" dirty="0"/>
          </a:p>
        </p:txBody>
      </p:sp>
      <p:sp>
        <p:nvSpPr>
          <p:cNvPr id="5" name="TextBox 4"/>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185450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NCE</a:t>
            </a:r>
            <a:endParaRPr lang="en-US" dirty="0"/>
          </a:p>
        </p:txBody>
      </p:sp>
      <p:sp>
        <p:nvSpPr>
          <p:cNvPr id="3" name="Text Placeholder 2"/>
          <p:cNvSpPr>
            <a:spLocks noGrp="1"/>
          </p:cNvSpPr>
          <p:nvPr>
            <p:ph type="body" idx="1"/>
          </p:nvPr>
        </p:nvSpPr>
        <p:spPr/>
        <p:txBody>
          <a:bodyPr/>
          <a:lstStyle/>
          <a:p>
            <a:r>
              <a:rPr lang="en-US" dirty="0"/>
              <a:t>Electronically submit a notification to exercise one-time authority to extend without funds the final budget period of a project period of a </a:t>
            </a:r>
            <a:r>
              <a:rPr lang="en-US" dirty="0" smtClean="0"/>
              <a:t>grant.</a:t>
            </a:r>
            <a:endParaRPr lang="en-US" dirty="0"/>
          </a:p>
        </p:txBody>
      </p:sp>
      <p:sp>
        <p:nvSpPr>
          <p:cNvPr id="4" name="Content Placeholder 3"/>
          <p:cNvSpPr>
            <a:spLocks noGrp="1"/>
          </p:cNvSpPr>
          <p:nvPr>
            <p:ph sz="quarter" idx="13"/>
          </p:nvPr>
        </p:nvSpPr>
        <p:spPr/>
        <p:txBody>
          <a:bodyPr/>
          <a:lstStyle/>
          <a:p>
            <a:r>
              <a:rPr lang="en-US" dirty="0"/>
              <a:t>Only SOs can submit the NCE notification</a:t>
            </a:r>
          </a:p>
          <a:p>
            <a:r>
              <a:rPr lang="en-US" dirty="0"/>
              <a:t>May be submitted no earlier than 90 days before end of project and no later than project end date</a:t>
            </a:r>
          </a:p>
          <a:p>
            <a:r>
              <a:rPr lang="en-US" dirty="0"/>
              <a:t>Can request extension of 1-12 months, in one-month increments</a:t>
            </a:r>
          </a:p>
          <a:p>
            <a:r>
              <a:rPr lang="en-US" dirty="0" smtClean="0"/>
              <a:t>E-mail </a:t>
            </a:r>
            <a:r>
              <a:rPr lang="en-US" dirty="0"/>
              <a:t>notification sent to NIH Grants Management staff when SO processes the </a:t>
            </a:r>
            <a:r>
              <a:rPr lang="en-US" dirty="0" smtClean="0"/>
              <a:t>extension</a:t>
            </a:r>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28</a:t>
            </a:fld>
            <a:endParaRPr lang="en-US" dirty="0"/>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45572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link in Status screen</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29</a:t>
            </a:fld>
            <a:endParaRPr lang="en-US" dirty="0"/>
          </a:p>
        </p:txBody>
      </p:sp>
      <p:pic>
        <p:nvPicPr>
          <p:cNvPr id="4" name="Picture 6" title="Extenstion Link in Status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135" y="1143000"/>
            <a:ext cx="8845730" cy="533400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 name="Rounded Rectangle 4" title="rounded rectangle"/>
          <p:cNvSpPr/>
          <p:nvPr/>
        </p:nvSpPr>
        <p:spPr>
          <a:xfrm>
            <a:off x="7239000" y="4114800"/>
            <a:ext cx="685800" cy="3048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046259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eRA Commons Status</a:t>
            </a:r>
            <a:endParaRPr lang="en-US" dirty="0"/>
          </a:p>
        </p:txBody>
      </p:sp>
      <p:sp>
        <p:nvSpPr>
          <p:cNvPr id="3" name="Text Placeholder 2"/>
          <p:cNvSpPr>
            <a:spLocks noGrp="1"/>
          </p:cNvSpPr>
          <p:nvPr>
            <p:ph type="body" idx="1"/>
          </p:nvPr>
        </p:nvSpPr>
        <p:spPr>
          <a:xfrm>
            <a:off x="152400" y="2743200"/>
            <a:ext cx="8839200" cy="3124200"/>
          </a:xfrm>
        </p:spPr>
        <p:txBody>
          <a:bodyPr/>
          <a:lstStyle/>
          <a:p>
            <a:pPr marL="0" indent="0"/>
            <a:r>
              <a:rPr lang="en-US" dirty="0" smtClean="0"/>
              <a:t>What is era Commons?</a:t>
            </a:r>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3</a:t>
            </a:fld>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215702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Screen</a:t>
            </a:r>
            <a:endParaRPr lang="en-US" dirty="0"/>
          </a:p>
        </p:txBody>
      </p:sp>
      <p:pic>
        <p:nvPicPr>
          <p:cNvPr id="4" name="Picture 7" title="NCE extension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2817770"/>
            <a:ext cx="8034837" cy="2456805"/>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437408" y="1981200"/>
            <a:ext cx="3657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smtClean="0">
                <a:solidFill>
                  <a:srgbClr val="C00000"/>
                </a:solidFill>
              </a:rPr>
              <a:t>Choose </a:t>
            </a:r>
            <a:r>
              <a:rPr lang="en-US" sz="2000" kern="0" dirty="0">
                <a:solidFill>
                  <a:srgbClr val="C00000"/>
                </a:solidFill>
              </a:rPr>
              <a:t>an extension of 1 to 12 </a:t>
            </a:r>
            <a:r>
              <a:rPr lang="en-US" sz="2000" kern="0" dirty="0" smtClean="0">
                <a:solidFill>
                  <a:srgbClr val="C00000"/>
                </a:solidFill>
              </a:rPr>
              <a:t>months.</a:t>
            </a:r>
          </a:p>
        </p:txBody>
      </p:sp>
      <p:sp>
        <p:nvSpPr>
          <p:cNvPr id="7" name="Text Box 4"/>
          <p:cNvSpPr txBox="1">
            <a:spLocks noChangeArrowheads="1"/>
          </p:cNvSpPr>
          <p:nvPr/>
        </p:nvSpPr>
        <p:spPr bwMode="auto">
          <a:xfrm>
            <a:off x="6629400" y="4191000"/>
            <a:ext cx="2133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smtClean="0">
                <a:solidFill>
                  <a:srgbClr val="C00000"/>
                </a:solidFill>
              </a:rPr>
              <a:t>New calculated project</a:t>
            </a:r>
            <a:r>
              <a:rPr lang="en-US" sz="2000" kern="0" dirty="0">
                <a:solidFill>
                  <a:srgbClr val="C00000"/>
                </a:solidFill>
              </a:rPr>
              <a:t> </a:t>
            </a:r>
            <a:r>
              <a:rPr lang="en-US" sz="2000" kern="0" dirty="0" smtClean="0">
                <a:solidFill>
                  <a:srgbClr val="C00000"/>
                </a:solidFill>
              </a:rPr>
              <a:t>end date</a:t>
            </a:r>
          </a:p>
        </p:txBody>
      </p:sp>
      <p:cxnSp>
        <p:nvCxnSpPr>
          <p:cNvPr id="18" name="Straight Arrow Connector 17"/>
          <p:cNvCxnSpPr/>
          <p:nvPr/>
        </p:nvCxnSpPr>
        <p:spPr>
          <a:xfrm flipH="1">
            <a:off x="5410200" y="4648200"/>
            <a:ext cx="1219201"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57995" y="2689086"/>
            <a:ext cx="0" cy="165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4343400" y="1006475"/>
            <a:ext cx="457200" cy="441325"/>
          </a:xfrm>
        </p:spPr>
        <p:txBody>
          <a:bodyPr/>
          <a:lstStyle/>
          <a:p>
            <a:pPr>
              <a:defRPr/>
            </a:pPr>
            <a:fld id="{D535206B-4A4A-47B0-BA21-D142872E963A}" type="slidenum">
              <a:rPr lang="en-US" smtClean="0"/>
              <a:pPr>
                <a:defRPr/>
              </a:pPr>
              <a:t>30</a:t>
            </a:fld>
            <a:endParaRPr lang="en-US" dirty="0"/>
          </a:p>
        </p:txBody>
      </p:sp>
      <p:sp>
        <p:nvSpPr>
          <p:cNvPr id="9" name="TextBox 8"/>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7805852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Expanded Authority – You Get Just One</a:t>
            </a:r>
            <a:endParaRPr lang="en-US" dirty="0"/>
          </a:p>
        </p:txBody>
      </p:sp>
      <p:sp>
        <p:nvSpPr>
          <p:cNvPr id="8" name="Content Placeholder 7"/>
          <p:cNvSpPr>
            <a:spLocks noGrp="1"/>
          </p:cNvSpPr>
          <p:nvPr>
            <p:ph sz="quarter" idx="13"/>
          </p:nvPr>
        </p:nvSpPr>
        <p:spPr/>
        <p:txBody>
          <a:bodyPr/>
          <a:lstStyle/>
          <a:p>
            <a:r>
              <a:rPr lang="en-US" dirty="0" smtClean="0"/>
              <a:t>No Cost Extension (NCE) part of ‘expanded authorities’</a:t>
            </a:r>
          </a:p>
          <a:p>
            <a:r>
              <a:rPr lang="en-US" dirty="0" smtClean="0"/>
              <a:t>Can only extend once without express approval</a:t>
            </a:r>
          </a:p>
          <a:p>
            <a:r>
              <a:rPr lang="en-US" dirty="0" smtClean="0"/>
              <a:t>Increasing trend of extending in the middle of the project period (i.e. end of year 2 of 5 year grant)</a:t>
            </a:r>
          </a:p>
          <a:p>
            <a:r>
              <a:rPr lang="en-US" dirty="0" smtClean="0"/>
              <a:t>If this is done, the Extension link will NOT appear 90 days from end of project end-date</a:t>
            </a:r>
          </a:p>
          <a:p>
            <a:r>
              <a:rPr lang="en-US" dirty="0" smtClean="0"/>
              <a:t>See June’s 2015 eRA Items of Interest for more:</a:t>
            </a:r>
          </a:p>
          <a:p>
            <a:pPr lvl="1"/>
            <a:r>
              <a:rPr lang="en-US" sz="1600" dirty="0">
                <a:hlinkClick r:id="rId2" tooltip="June 2015 Items of Interest"/>
              </a:rPr>
              <a:t>https://era.nih.gov/news_and_events/era_item_June_2015.htm#expanded</a:t>
            </a:r>
            <a:endParaRPr lang="en-US" sz="1600" dirty="0"/>
          </a:p>
        </p:txBody>
      </p:sp>
      <p:sp>
        <p:nvSpPr>
          <p:cNvPr id="3" name="Slide Number Placeholder 2"/>
          <p:cNvSpPr>
            <a:spLocks noGrp="1"/>
          </p:cNvSpPr>
          <p:nvPr>
            <p:ph type="sldNum" sz="quarter" idx="16"/>
          </p:nvPr>
        </p:nvSpPr>
        <p:spPr/>
        <p:txBody>
          <a:bodyPr/>
          <a:lstStyle/>
          <a:p>
            <a:fld id="{D535206B-4A4A-47B0-BA21-D142872E963A}" type="slidenum">
              <a:rPr lang="en-US" smtClean="0"/>
              <a:pPr/>
              <a:t>31</a:t>
            </a:fld>
            <a:endParaRPr lang="en-US" dirty="0"/>
          </a:p>
        </p:txBody>
      </p:sp>
      <p:sp>
        <p:nvSpPr>
          <p:cNvPr id="5" name="TextBox 4"/>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8112819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743200"/>
            <a:ext cx="7848600" cy="1673225"/>
          </a:xfrm>
        </p:spPr>
        <p:txBody>
          <a:bodyPr/>
          <a:lstStyle/>
          <a:p>
            <a:r>
              <a:rPr lang="en-US" dirty="0" smtClean="0"/>
              <a:t>Research Performance </a:t>
            </a:r>
          </a:p>
          <a:p>
            <a:r>
              <a:rPr lang="en-US" dirty="0" smtClean="0"/>
              <a:t>Progress Report (</a:t>
            </a:r>
            <a:r>
              <a:rPr lang="en-US" dirty="0" err="1" smtClean="0"/>
              <a:t>rppr</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32</a:t>
            </a:fld>
            <a:endParaRPr lang="en-US" dirty="0"/>
          </a:p>
        </p:txBody>
      </p:sp>
      <p:sp>
        <p:nvSpPr>
          <p:cNvPr id="6" name="Title 5"/>
          <p:cNvSpPr>
            <a:spLocks noGrp="1"/>
          </p:cNvSpPr>
          <p:nvPr>
            <p:ph type="title"/>
          </p:nvPr>
        </p:nvSpPr>
        <p:spPr/>
        <p:txBody>
          <a:bodyPr>
            <a:normAutofit/>
          </a:bodyPr>
          <a:lstStyle/>
          <a:p>
            <a:r>
              <a:rPr lang="en-US" dirty="0"/>
              <a:t>Key eRA Commons</a:t>
            </a:r>
            <a:br>
              <a:rPr lang="en-US" dirty="0"/>
            </a:br>
            <a:r>
              <a:rPr lang="en-US" dirty="0" smtClean="0"/>
              <a:t>Features - RPPR</a:t>
            </a:r>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40636995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RPPR</a:t>
            </a:r>
            <a:endParaRPr lang="en-US" dirty="0"/>
          </a:p>
        </p:txBody>
      </p:sp>
      <p:sp>
        <p:nvSpPr>
          <p:cNvPr id="3" name="Text Placeholder 2"/>
          <p:cNvSpPr>
            <a:spLocks noGrp="1"/>
          </p:cNvSpPr>
          <p:nvPr>
            <p:ph type="body" idx="1"/>
          </p:nvPr>
        </p:nvSpPr>
        <p:spPr/>
        <p:txBody>
          <a:bodyPr/>
          <a:lstStyle/>
          <a:p>
            <a:r>
              <a:rPr lang="en-US" dirty="0" smtClean="0"/>
              <a:t>Annual progress report to </a:t>
            </a:r>
            <a:r>
              <a:rPr lang="en-US" dirty="0"/>
              <a:t>document grantee accomplishments and compliance with terms of award. </a:t>
            </a:r>
          </a:p>
        </p:txBody>
      </p:sp>
      <p:sp>
        <p:nvSpPr>
          <p:cNvPr id="4" name="Content Placeholder 3"/>
          <p:cNvSpPr>
            <a:spLocks noGrp="1"/>
          </p:cNvSpPr>
          <p:nvPr>
            <p:ph sz="quarter" idx="13"/>
          </p:nvPr>
        </p:nvSpPr>
        <p:spPr>
          <a:xfrm>
            <a:off x="3124200" y="685800"/>
            <a:ext cx="5638800" cy="5638800"/>
          </a:xfrm>
        </p:spPr>
        <p:txBody>
          <a:bodyPr/>
          <a:lstStyle/>
          <a:p>
            <a:r>
              <a:rPr lang="en-US" sz="2400" dirty="0" smtClean="0"/>
              <a:t>Describes </a:t>
            </a:r>
            <a:r>
              <a:rPr lang="en-US" sz="2400" dirty="0"/>
              <a:t>scientific progress, identify significant changes, report on personnel, and describe plans for the subsequent budget period or year</a:t>
            </a:r>
            <a:r>
              <a:rPr lang="en-US" sz="2400" dirty="0" smtClean="0"/>
              <a:t>.</a:t>
            </a:r>
          </a:p>
          <a:p>
            <a:pPr lvl="1"/>
            <a:r>
              <a:rPr lang="en-US" sz="2000" dirty="0">
                <a:hlinkClick r:id="rId2" tooltip="RPPR web page"/>
              </a:rPr>
              <a:t>http://grants.nih.gov/grants/rppr</a:t>
            </a:r>
            <a:r>
              <a:rPr lang="en-US" sz="2000" dirty="0" smtClean="0">
                <a:hlinkClick r:id="rId2" tooltip="RPPR web page"/>
              </a:rPr>
              <a:t>/</a:t>
            </a:r>
            <a:endParaRPr lang="en-US" sz="2000" dirty="0" smtClean="0"/>
          </a:p>
          <a:p>
            <a:r>
              <a:rPr lang="en-US" sz="2400" dirty="0" smtClean="0"/>
              <a:t>Now available for all SNAP and non-SNAP progress reports.</a:t>
            </a:r>
          </a:p>
          <a:p>
            <a:r>
              <a:rPr lang="en-US" sz="2400" dirty="0" smtClean="0"/>
              <a:t>Progress </a:t>
            </a:r>
            <a:r>
              <a:rPr lang="en-US" sz="2400" dirty="0"/>
              <a:t>Report Additional Material (PRAM) functionality </a:t>
            </a:r>
            <a:r>
              <a:rPr lang="en-US" sz="2400" dirty="0" smtClean="0"/>
              <a:t>available </a:t>
            </a:r>
            <a:r>
              <a:rPr lang="en-US" sz="2400" dirty="0"/>
              <a:t>for publication compliancy </a:t>
            </a:r>
            <a:r>
              <a:rPr lang="en-US" sz="2400" dirty="0" smtClean="0"/>
              <a:t>explanations and additional information requested by grants management staff.</a:t>
            </a:r>
            <a:endParaRPr lang="en-US" sz="2400" dirty="0"/>
          </a:p>
          <a:p>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33</a:t>
            </a:fld>
            <a:endParaRPr lang="en-US" dirty="0"/>
          </a:p>
        </p:txBody>
      </p:sp>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191000"/>
            <a:ext cx="2057400" cy="2857500"/>
          </a:xfrm>
          <a:prstGeom prst="rect">
            <a:avLst/>
          </a:prstGeom>
        </p:spPr>
      </p:pic>
      <p:sp>
        <p:nvSpPr>
          <p:cNvPr id="7" name="TextBox 6"/>
          <p:cNvSpPr txBox="1"/>
          <p:nvPr/>
        </p:nvSpPr>
        <p:spPr>
          <a:xfrm>
            <a:off x="1791784" y="5250418"/>
            <a:ext cx="1390124" cy="338554"/>
          </a:xfrm>
          <a:prstGeom prst="rect">
            <a:avLst/>
          </a:prstGeom>
          <a:noFill/>
        </p:spPr>
        <p:txBody>
          <a:bodyPr wrap="none" rtlCol="0">
            <a:spAutoFit/>
          </a:bodyPr>
          <a:lstStyle/>
          <a:p>
            <a:r>
              <a:rPr lang="en-US" sz="1600" dirty="0" smtClean="0"/>
              <a:t>Hello, RPPR!</a:t>
            </a:r>
            <a:endParaRPr lang="en-US" sz="1600" dirty="0"/>
          </a:p>
        </p:txBody>
      </p:sp>
      <p:sp>
        <p:nvSpPr>
          <p:cNvPr id="9" name="TextBox 8"/>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720880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RPPR Transition Timeline</a:t>
            </a:r>
            <a:endParaRPr lang="en-US" dirty="0"/>
          </a:p>
        </p:txBody>
      </p:sp>
      <p:sp>
        <p:nvSpPr>
          <p:cNvPr id="3" name="Content Placeholder 2"/>
          <p:cNvSpPr>
            <a:spLocks noGrp="1"/>
          </p:cNvSpPr>
          <p:nvPr>
            <p:ph sz="quarter" idx="13"/>
          </p:nvPr>
        </p:nvSpPr>
        <p:spPr/>
        <p:txBody>
          <a:bodyPr/>
          <a:lstStyle/>
          <a:p>
            <a:r>
              <a:rPr lang="en-US" sz="2800" b="1" dirty="0"/>
              <a:t>Required</a:t>
            </a:r>
            <a:r>
              <a:rPr lang="en-US" sz="2800" dirty="0"/>
              <a:t> for SNAP and Fellowship Awards with budget start dates on or after July 1, 2013</a:t>
            </a:r>
            <a:r>
              <a:rPr lang="en-US" sz="2800" dirty="0" smtClean="0"/>
              <a:t>.</a:t>
            </a:r>
            <a:br>
              <a:rPr lang="en-US" sz="2800" dirty="0" smtClean="0"/>
            </a:br>
            <a:endParaRPr lang="en-US" sz="2800" dirty="0" smtClean="0"/>
          </a:p>
          <a:p>
            <a:r>
              <a:rPr lang="en-US" sz="2800" b="1" dirty="0" smtClean="0"/>
              <a:t>Required </a:t>
            </a:r>
            <a:r>
              <a:rPr lang="en-US" sz="2800" dirty="0" smtClean="0"/>
              <a:t>for type 5 non-SNAP progress reports as of April 24, 2014.</a:t>
            </a:r>
          </a:p>
          <a:p>
            <a:pPr lvl="1"/>
            <a:r>
              <a:rPr lang="en-US" sz="2300" dirty="0"/>
              <a:t>Reminder: NIH Requires the Research Performance Progress Report (RPPR) for All Type 5 Progress </a:t>
            </a:r>
            <a:r>
              <a:rPr lang="en-US" sz="2300" dirty="0" smtClean="0"/>
              <a:t>Reports</a:t>
            </a:r>
            <a:r>
              <a:rPr lang="en-US" dirty="0"/>
              <a:t> </a:t>
            </a:r>
            <a:r>
              <a:rPr lang="en-US" dirty="0">
                <a:hlinkClick r:id="rId2"/>
              </a:rPr>
              <a:t>NOT-OD-15-014</a:t>
            </a:r>
            <a:endParaRPr lang="en-US" sz="2300" dirty="0" smtClean="0"/>
          </a:p>
        </p:txBody>
      </p:sp>
      <p:sp>
        <p:nvSpPr>
          <p:cNvPr id="4" name="Slide Number Placeholder 3"/>
          <p:cNvSpPr>
            <a:spLocks noGrp="1"/>
          </p:cNvSpPr>
          <p:nvPr>
            <p:ph type="sldNum" sz="quarter" idx="16"/>
          </p:nvPr>
        </p:nvSpPr>
        <p:spPr/>
        <p:txBody>
          <a:bodyPr/>
          <a:lstStyle/>
          <a:p>
            <a:pPr>
              <a:defRPr/>
            </a:pPr>
            <a:r>
              <a:rPr lang="en-US" dirty="0" smtClean="0">
                <a:solidFill>
                  <a:srgbClr val="9BBB59">
                    <a:shade val="75000"/>
                  </a:srgbClr>
                </a:solidFill>
              </a:rPr>
              <a:t>129</a:t>
            </a:r>
            <a:endParaRPr lang="en-US" dirty="0">
              <a:solidFill>
                <a:srgbClr val="9BBB59">
                  <a:shade val="75000"/>
                </a:srgbClr>
              </a:solidFill>
            </a:endParaRPr>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6472743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RPPR Menu Screen</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35</a:t>
            </a:fld>
            <a:endParaRPr lang="en-US" dirty="0"/>
          </a:p>
        </p:txBody>
      </p:sp>
      <p:pic>
        <p:nvPicPr>
          <p:cNvPr id="6146" name="Picture 2" title="RPPR Menu"/>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028" y="1828801"/>
            <a:ext cx="8535945" cy="40386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7923617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RPPR Data Entry</a:t>
            </a:r>
            <a:endParaRPr lang="en-US" dirty="0"/>
          </a:p>
        </p:txBody>
      </p:sp>
      <p:sp>
        <p:nvSpPr>
          <p:cNvPr id="3" name="Content Placeholder 2"/>
          <p:cNvSpPr>
            <a:spLocks noGrp="1"/>
          </p:cNvSpPr>
          <p:nvPr>
            <p:ph sz="quarter" idx="13"/>
          </p:nvPr>
        </p:nvSpPr>
        <p:spPr>
          <a:xfrm>
            <a:off x="152400" y="1527048"/>
            <a:ext cx="8839200" cy="4797552"/>
          </a:xfrm>
        </p:spPr>
        <p:txBody>
          <a:bodyPr/>
          <a:lstStyle/>
          <a:p>
            <a:r>
              <a:rPr lang="en-US" sz="2400" dirty="0" smtClean="0"/>
              <a:t>RPPR sections</a:t>
            </a:r>
          </a:p>
          <a:p>
            <a:pPr marL="731838" lvl="1" indent="-457200">
              <a:buFont typeface="+mj-lt"/>
              <a:buAutoNum type="arabicPeriod"/>
            </a:pPr>
            <a:r>
              <a:rPr lang="en-US" sz="2000" dirty="0" smtClean="0"/>
              <a:t>Cover Page </a:t>
            </a:r>
          </a:p>
          <a:p>
            <a:pPr marL="731838" lvl="1" indent="-457200">
              <a:buFont typeface="+mj-lt"/>
              <a:buAutoNum type="arabicPeriod"/>
            </a:pPr>
            <a:r>
              <a:rPr lang="en-US" sz="2000" dirty="0" smtClean="0"/>
              <a:t>Accomplishments </a:t>
            </a:r>
          </a:p>
          <a:p>
            <a:pPr marL="731838" lvl="1" indent="-457200">
              <a:buFont typeface="+mj-lt"/>
              <a:buAutoNum type="arabicPeriod"/>
            </a:pPr>
            <a:r>
              <a:rPr lang="en-US" sz="2000" dirty="0" smtClean="0"/>
              <a:t>Products </a:t>
            </a:r>
          </a:p>
          <a:p>
            <a:pPr marL="731838" lvl="1" indent="-457200">
              <a:buFont typeface="+mj-lt"/>
              <a:buAutoNum type="arabicPeriod"/>
            </a:pPr>
            <a:r>
              <a:rPr lang="en-US" sz="2000" dirty="0" smtClean="0"/>
              <a:t>Participants</a:t>
            </a:r>
          </a:p>
          <a:p>
            <a:pPr marL="731838" lvl="1" indent="-457200">
              <a:buFont typeface="+mj-lt"/>
              <a:buAutoNum type="arabicPeriod"/>
            </a:pPr>
            <a:r>
              <a:rPr lang="en-US" sz="2000" dirty="0" smtClean="0"/>
              <a:t>Impact </a:t>
            </a:r>
          </a:p>
          <a:p>
            <a:pPr marL="731838" lvl="1" indent="-457200">
              <a:buFont typeface="+mj-lt"/>
              <a:buAutoNum type="arabicPeriod"/>
            </a:pPr>
            <a:r>
              <a:rPr lang="en-US" sz="2000" dirty="0" smtClean="0"/>
              <a:t>Changes</a:t>
            </a:r>
          </a:p>
          <a:p>
            <a:pPr marL="731838" lvl="1" indent="-457200">
              <a:buFont typeface="+mj-lt"/>
              <a:buAutoNum type="arabicPeriod"/>
            </a:pPr>
            <a:r>
              <a:rPr lang="en-US" sz="2000" dirty="0" smtClean="0"/>
              <a:t>Special Reporting </a:t>
            </a:r>
          </a:p>
          <a:p>
            <a:pPr marL="731838" lvl="1" indent="-457200">
              <a:buFont typeface="+mj-lt"/>
              <a:buAutoNum type="arabicPeriod"/>
            </a:pPr>
            <a:r>
              <a:rPr lang="en-US" sz="2000" dirty="0" smtClean="0"/>
              <a:t>Budget (non-SNAP)</a:t>
            </a:r>
          </a:p>
          <a:p>
            <a:r>
              <a:rPr lang="en-US" sz="2500" dirty="0" smtClean="0"/>
              <a:t>Watch for character limits in data entry fields</a:t>
            </a:r>
          </a:p>
          <a:p>
            <a:r>
              <a:rPr lang="en-US" sz="2500" dirty="0" smtClean="0"/>
              <a:t>Ensure uploads are in PDF format</a:t>
            </a:r>
          </a:p>
          <a:p>
            <a:r>
              <a:rPr lang="en-US" sz="2500" dirty="0" smtClean="0"/>
              <a:t>When completing data tables remember to click ‘Add/New’</a:t>
            </a:r>
            <a:endParaRPr lang="en-US" sz="2500"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36</a:t>
            </a:fld>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553453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Progress Report Additional Materials (PRAM)</a:t>
            </a:r>
            <a:endParaRPr lang="en-US" dirty="0"/>
          </a:p>
        </p:txBody>
      </p:sp>
      <p:sp>
        <p:nvSpPr>
          <p:cNvPr id="3" name="Content Placeholder 2"/>
          <p:cNvSpPr>
            <a:spLocks noGrp="1"/>
          </p:cNvSpPr>
          <p:nvPr>
            <p:ph sz="quarter" idx="13"/>
          </p:nvPr>
        </p:nvSpPr>
        <p:spPr>
          <a:xfrm>
            <a:off x="301752" y="1527048"/>
            <a:ext cx="8503920" cy="4721352"/>
          </a:xfrm>
        </p:spPr>
        <p:txBody>
          <a:bodyPr/>
          <a:lstStyle/>
          <a:p>
            <a:r>
              <a:rPr lang="en-US" dirty="0" smtClean="0"/>
              <a:t>The PRAM </a:t>
            </a:r>
            <a:r>
              <a:rPr lang="en-US" dirty="0"/>
              <a:t>feature provides a </a:t>
            </a:r>
            <a:r>
              <a:rPr lang="en-US" dirty="0" smtClean="0"/>
              <a:t>means </a:t>
            </a:r>
            <a:r>
              <a:rPr lang="en-US" dirty="0"/>
              <a:t>for the grantee </a:t>
            </a:r>
            <a:r>
              <a:rPr lang="en-US" dirty="0" smtClean="0"/>
              <a:t>to </a:t>
            </a:r>
            <a:r>
              <a:rPr lang="en-US" dirty="0"/>
              <a:t>enter, </a:t>
            </a:r>
            <a:r>
              <a:rPr lang="en-US" dirty="0" smtClean="0"/>
              <a:t>review, route, and </a:t>
            </a:r>
            <a:r>
              <a:rPr lang="en-US" dirty="0"/>
              <a:t>submit </a:t>
            </a:r>
            <a:r>
              <a:rPr lang="en-US" dirty="0" smtClean="0"/>
              <a:t>information to agency following the submission of an RPPR.</a:t>
            </a:r>
          </a:p>
          <a:p>
            <a:pPr lvl="1"/>
            <a:r>
              <a:rPr lang="en-US" dirty="0" smtClean="0"/>
              <a:t>Public Access (PA) PRAM - Generated </a:t>
            </a:r>
            <a:r>
              <a:rPr lang="en-US" dirty="0"/>
              <a:t>automatically after an RPPR is submitted with publications that are not compliant with Public Access Policy</a:t>
            </a:r>
          </a:p>
          <a:p>
            <a:pPr lvl="1"/>
            <a:r>
              <a:rPr lang="en-US" dirty="0" smtClean="0"/>
              <a:t>IC (Agency) Requested PRAM – Only available if requested </a:t>
            </a:r>
            <a:r>
              <a:rPr lang="en-US" dirty="0"/>
              <a:t>by the Grants Management Specialist (GMS</a:t>
            </a:r>
            <a:r>
              <a:rPr lang="en-US" dirty="0" smtClean="0"/>
              <a:t>)</a:t>
            </a:r>
          </a:p>
          <a:p>
            <a:pPr lvl="1"/>
            <a:endParaRPr lang="en-US" dirty="0"/>
          </a:p>
          <a:p>
            <a:r>
              <a:rPr lang="en-US" sz="2000" dirty="0"/>
              <a:t>PD/PI </a:t>
            </a:r>
            <a:r>
              <a:rPr lang="en-US" sz="2000" dirty="0" smtClean="0"/>
              <a:t>can </a:t>
            </a:r>
            <a:r>
              <a:rPr lang="en-US" sz="2000" dirty="0"/>
              <a:t>enter the PRAM, but </a:t>
            </a:r>
            <a:r>
              <a:rPr lang="en-US" sz="2000" dirty="0" smtClean="0"/>
              <a:t>can </a:t>
            </a:r>
            <a:r>
              <a:rPr lang="en-US" sz="2000" dirty="0"/>
              <a:t>only submit it if </a:t>
            </a:r>
            <a:r>
              <a:rPr lang="en-US" sz="2000" dirty="0" smtClean="0"/>
              <a:t>they are delegated </a:t>
            </a:r>
            <a:r>
              <a:rPr lang="en-US" sz="2000" dirty="0"/>
              <a:t>with </a:t>
            </a:r>
            <a:r>
              <a:rPr lang="en-US" sz="2000" dirty="0" smtClean="0"/>
              <a:t>Submit </a:t>
            </a:r>
            <a:r>
              <a:rPr lang="en-US" sz="2000" dirty="0"/>
              <a:t>Progress </a:t>
            </a:r>
            <a:r>
              <a:rPr lang="en-US" sz="2000" dirty="0" smtClean="0"/>
              <a:t>Report authority</a:t>
            </a:r>
            <a:r>
              <a:rPr lang="en-US" sz="2000" dirty="0"/>
              <a:t>. </a:t>
            </a:r>
            <a:r>
              <a:rPr lang="en-US" sz="2000" dirty="0" smtClean="0"/>
              <a:t>Otherwise</a:t>
            </a:r>
            <a:r>
              <a:rPr lang="en-US" sz="2000" dirty="0"/>
              <a:t>, </a:t>
            </a:r>
            <a:r>
              <a:rPr lang="en-US" sz="2000" dirty="0" smtClean="0"/>
              <a:t>only </a:t>
            </a:r>
            <a:r>
              <a:rPr lang="en-US" sz="2000" dirty="0"/>
              <a:t>the SO can submit the PRAM to </a:t>
            </a:r>
            <a:r>
              <a:rPr lang="en-US" sz="2000" dirty="0" smtClean="0"/>
              <a:t>Agency.</a:t>
            </a:r>
            <a:endParaRPr lang="en-US" sz="2000" dirty="0"/>
          </a:p>
          <a:p>
            <a:pPr marL="274638" lvl="1" indent="0">
              <a:buNone/>
            </a:pPr>
            <a:endParaRPr lang="en-US" dirty="0" smtClean="0"/>
          </a:p>
          <a:p>
            <a:pPr marL="274638" lvl="1" indent="0">
              <a:buNone/>
            </a:pPr>
            <a:endParaRPr lang="en-US" dirty="0"/>
          </a:p>
          <a:p>
            <a:pPr lvl="1"/>
            <a:endParaRPr lang="en-US" dirty="0" smtClean="0"/>
          </a:p>
          <a:p>
            <a:endParaRPr lang="en-US" dirty="0"/>
          </a:p>
        </p:txBody>
      </p:sp>
      <p:sp>
        <p:nvSpPr>
          <p:cNvPr id="4" name="Slide Number Placeholder 3"/>
          <p:cNvSpPr>
            <a:spLocks noGrp="1"/>
          </p:cNvSpPr>
          <p:nvPr>
            <p:ph type="sldNum" sz="quarter" idx="16"/>
          </p:nvPr>
        </p:nvSpPr>
        <p:spPr/>
        <p:txBody>
          <a:bodyPr/>
          <a:lstStyle/>
          <a:p>
            <a:pPr>
              <a:defRPr/>
            </a:pPr>
            <a:r>
              <a:rPr lang="en-US" dirty="0" smtClean="0">
                <a:solidFill>
                  <a:srgbClr val="9BBB59">
                    <a:shade val="75000"/>
                  </a:srgbClr>
                </a:solidFill>
              </a:rPr>
              <a:t>133</a:t>
            </a:r>
            <a:endParaRPr lang="en-US" dirty="0">
              <a:solidFill>
                <a:srgbClr val="9BBB59">
                  <a:shade val="75000"/>
                </a:srgbClr>
              </a:solidFill>
            </a:endParaRPr>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0998178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Report Additional </a:t>
            </a:r>
            <a:r>
              <a:rPr lang="en-US" dirty="0" smtClean="0"/>
              <a:t>Materials - PRAM</a:t>
            </a:r>
            <a:endParaRPr lang="en-US" dirty="0"/>
          </a:p>
        </p:txBody>
      </p:sp>
      <p:sp>
        <p:nvSpPr>
          <p:cNvPr id="4" name="Slide Number Placeholder 3"/>
          <p:cNvSpPr>
            <a:spLocks noGrp="1"/>
          </p:cNvSpPr>
          <p:nvPr>
            <p:ph type="sldNum" sz="quarter" idx="16"/>
          </p:nvPr>
        </p:nvSpPr>
        <p:spPr/>
        <p:txBody>
          <a:bodyPr/>
          <a:lstStyle/>
          <a:p>
            <a:pPr>
              <a:defRPr/>
            </a:pPr>
            <a:r>
              <a:rPr lang="en-US" dirty="0" smtClean="0">
                <a:solidFill>
                  <a:srgbClr val="9BBB59">
                    <a:shade val="75000"/>
                  </a:srgbClr>
                </a:solidFill>
              </a:rPr>
              <a:t>134</a:t>
            </a:r>
            <a:endParaRPr lang="en-US" dirty="0">
              <a:solidFill>
                <a:srgbClr val="9BBB59">
                  <a:shade val="75000"/>
                </a:srgbClr>
              </a:solidFill>
            </a:endParaRPr>
          </a:p>
        </p:txBody>
      </p:sp>
      <p:pic>
        <p:nvPicPr>
          <p:cNvPr id="1026" name="Picture 2" title="PRAM upload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4197" y="3352801"/>
            <a:ext cx="7483729"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title="PRAM lin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599" y="990600"/>
            <a:ext cx="8396111"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Oval 2" title="oval"/>
          <p:cNvSpPr/>
          <p:nvPr/>
        </p:nvSpPr>
        <p:spPr>
          <a:xfrm>
            <a:off x="6858000" y="2895600"/>
            <a:ext cx="1219200" cy="381000"/>
          </a:xfrm>
          <a:prstGeom prst="ellipse">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5605960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a:t>
            </a:r>
            <a:r>
              <a:rPr lang="en-US" dirty="0" smtClean="0"/>
              <a:t>Multi-Year RPPR</a:t>
            </a:r>
            <a:endParaRPr lang="en-US" dirty="0"/>
          </a:p>
        </p:txBody>
      </p:sp>
      <p:sp>
        <p:nvSpPr>
          <p:cNvPr id="3" name="Content Placeholder 2"/>
          <p:cNvSpPr>
            <a:spLocks noGrp="1"/>
          </p:cNvSpPr>
          <p:nvPr>
            <p:ph sz="quarter" idx="13"/>
          </p:nvPr>
        </p:nvSpPr>
        <p:spPr/>
        <p:txBody>
          <a:bodyPr/>
          <a:lstStyle/>
          <a:p>
            <a:pPr marL="0" lvl="0" indent="0">
              <a:buClr>
                <a:srgbClr val="4F81BD"/>
              </a:buClr>
              <a:buNone/>
            </a:pPr>
            <a:r>
              <a:rPr lang="en-US" dirty="0" smtClean="0">
                <a:solidFill>
                  <a:prstClr val="black"/>
                </a:solidFill>
              </a:rPr>
              <a:t>MYRPPR</a:t>
            </a:r>
            <a:endParaRPr lang="en-US" dirty="0">
              <a:solidFill>
                <a:prstClr val="black"/>
              </a:solidFill>
            </a:endParaRPr>
          </a:p>
          <a:p>
            <a:pPr lvl="1">
              <a:buClr>
                <a:srgbClr val="C0504D"/>
              </a:buClr>
            </a:pPr>
            <a:r>
              <a:rPr lang="en-US" sz="2300" dirty="0">
                <a:solidFill>
                  <a:srgbClr val="1F497D"/>
                </a:solidFill>
              </a:rPr>
              <a:t>Multi Year Progress Reports now use RPPR format</a:t>
            </a:r>
          </a:p>
          <a:p>
            <a:pPr lvl="1">
              <a:buClr>
                <a:srgbClr val="C0504D"/>
              </a:buClr>
            </a:pPr>
            <a:r>
              <a:rPr lang="en-US" sz="2300" dirty="0">
                <a:solidFill>
                  <a:srgbClr val="1F497D"/>
                </a:solidFill>
              </a:rPr>
              <a:t>Link available under the Action Column in Status</a:t>
            </a:r>
          </a:p>
          <a:p>
            <a:endParaRPr lang="en-US" dirty="0"/>
          </a:p>
        </p:txBody>
      </p:sp>
      <p:sp>
        <p:nvSpPr>
          <p:cNvPr id="4" name="Slide Number Placeholder 3"/>
          <p:cNvSpPr>
            <a:spLocks noGrp="1"/>
          </p:cNvSpPr>
          <p:nvPr>
            <p:ph type="sldNum" sz="quarter" idx="16"/>
          </p:nvPr>
        </p:nvSpPr>
        <p:spPr/>
        <p:txBody>
          <a:bodyPr/>
          <a:lstStyle/>
          <a:p>
            <a:pPr>
              <a:defRPr/>
            </a:pPr>
            <a:r>
              <a:rPr lang="en-US" dirty="0" smtClean="0">
                <a:solidFill>
                  <a:srgbClr val="9BBB59">
                    <a:shade val="75000"/>
                  </a:srgbClr>
                </a:solidFill>
              </a:rPr>
              <a:t>135</a:t>
            </a:r>
            <a:endParaRPr lang="en-US" dirty="0">
              <a:solidFill>
                <a:srgbClr val="9BBB59">
                  <a:shade val="75000"/>
                </a:srgbClr>
              </a:solidFill>
            </a:endParaRPr>
          </a:p>
        </p:txBody>
      </p:sp>
      <p:pic>
        <p:nvPicPr>
          <p:cNvPr id="4098" name="Picture 2" descr="C:\Users\hardisona\Desktop\rpprStatus_figuresFromFlare\rppr_link_multiYear.png" title="MYRPPR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19" y="2969886"/>
            <a:ext cx="8282763" cy="33547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1589872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eRA</a:t>
            </a:r>
            <a:r>
              <a:rPr lang="en-US" dirty="0" smtClean="0"/>
              <a:t> Commons?</a:t>
            </a:r>
            <a:endParaRPr lang="en-US" dirty="0"/>
          </a:p>
        </p:txBody>
      </p:sp>
      <p:sp>
        <p:nvSpPr>
          <p:cNvPr id="3" name="Content Placeholder 2"/>
          <p:cNvSpPr>
            <a:spLocks noGrp="1"/>
          </p:cNvSpPr>
          <p:nvPr>
            <p:ph sz="quarter" idx="13"/>
          </p:nvPr>
        </p:nvSpPr>
        <p:spPr/>
        <p:txBody>
          <a:bodyPr/>
          <a:lstStyle/>
          <a:p>
            <a:pPr marL="0" indent="0">
              <a:buNone/>
            </a:pPr>
            <a:r>
              <a:rPr lang="en-US" dirty="0"/>
              <a:t>The </a:t>
            </a:r>
            <a:r>
              <a:rPr lang="en-US" dirty="0" err="1"/>
              <a:t>eRA</a:t>
            </a:r>
            <a:r>
              <a:rPr lang="en-US" dirty="0"/>
              <a:t> Commons is an online interface where grant applicants, grantees and federal staff can access and share administrative information related to grant applications and awarded research grants</a:t>
            </a:r>
            <a:r>
              <a:rPr lang="en-US" dirty="0" smtClean="0"/>
              <a:t>.</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a:t>
            </a:fld>
            <a:endParaRPr lang="en-US" dirty="0"/>
          </a:p>
        </p:txBody>
      </p:sp>
      <p:pic>
        <p:nvPicPr>
          <p:cNvPr id="5" name="Picture 5" descr="MCBD06931_0000[1]"/>
          <p:cNvPicPr>
            <a:picLocks noChangeAspect="1" noChangeArrowheads="1"/>
          </p:cNvPicPr>
          <p:nvPr/>
        </p:nvPicPr>
        <p:blipFill>
          <a:blip r:embed="rId2" cstate="print"/>
          <a:srcRect/>
          <a:stretch>
            <a:fillRect/>
          </a:stretch>
        </p:blipFill>
        <p:spPr bwMode="auto">
          <a:xfrm>
            <a:off x="3344303" y="3329677"/>
            <a:ext cx="2972696" cy="2802745"/>
          </a:xfrm>
          <a:prstGeom prst="rect">
            <a:avLst/>
          </a:prstGeom>
          <a:noFill/>
          <a:ln w="9525">
            <a:noFill/>
            <a:miter lim="800000"/>
            <a:headEnd/>
            <a:tailEnd/>
          </a:ln>
        </p:spPr>
      </p:pic>
      <p:sp>
        <p:nvSpPr>
          <p:cNvPr id="6" name="Text Box 6"/>
          <p:cNvSpPr txBox="1">
            <a:spLocks noChangeArrowheads="1"/>
          </p:cNvSpPr>
          <p:nvPr/>
        </p:nvSpPr>
        <p:spPr bwMode="auto">
          <a:xfrm>
            <a:off x="1994175" y="3155745"/>
            <a:ext cx="1685077"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Applications</a:t>
            </a:r>
          </a:p>
        </p:txBody>
      </p:sp>
      <p:sp>
        <p:nvSpPr>
          <p:cNvPr id="7" name="Text Box 7"/>
          <p:cNvSpPr txBox="1">
            <a:spLocks noChangeArrowheads="1"/>
          </p:cNvSpPr>
          <p:nvPr/>
        </p:nvSpPr>
        <p:spPr bwMode="auto">
          <a:xfrm>
            <a:off x="5311380" y="6019800"/>
            <a:ext cx="3557384"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Post-award Correspondence</a:t>
            </a:r>
          </a:p>
        </p:txBody>
      </p:sp>
      <p:sp>
        <p:nvSpPr>
          <p:cNvPr id="8" name="Text Box 8"/>
          <p:cNvSpPr txBox="1">
            <a:spLocks noChangeArrowheads="1"/>
          </p:cNvSpPr>
          <p:nvPr/>
        </p:nvSpPr>
        <p:spPr bwMode="auto">
          <a:xfrm>
            <a:off x="671979" y="4587773"/>
            <a:ext cx="2504212"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Review Assignment</a:t>
            </a:r>
          </a:p>
        </p:txBody>
      </p:sp>
      <p:sp>
        <p:nvSpPr>
          <p:cNvPr id="9" name="Text Box 9"/>
          <p:cNvSpPr txBox="1">
            <a:spLocks noChangeArrowheads="1"/>
          </p:cNvSpPr>
          <p:nvPr/>
        </p:nvSpPr>
        <p:spPr bwMode="auto">
          <a:xfrm>
            <a:off x="1426415" y="4945780"/>
            <a:ext cx="1850185"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Priority Score</a:t>
            </a:r>
          </a:p>
        </p:txBody>
      </p:sp>
      <p:sp>
        <p:nvSpPr>
          <p:cNvPr id="10" name="Text Box 10"/>
          <p:cNvSpPr txBox="1">
            <a:spLocks noChangeArrowheads="1"/>
          </p:cNvSpPr>
          <p:nvPr/>
        </p:nvSpPr>
        <p:spPr bwMode="auto">
          <a:xfrm>
            <a:off x="903487" y="5303787"/>
            <a:ext cx="2621230"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Summary Statement</a:t>
            </a:r>
          </a:p>
        </p:txBody>
      </p:sp>
      <p:sp>
        <p:nvSpPr>
          <p:cNvPr id="11" name="Text Box 11"/>
          <p:cNvSpPr txBox="1">
            <a:spLocks noChangeArrowheads="1"/>
          </p:cNvSpPr>
          <p:nvPr/>
        </p:nvSpPr>
        <p:spPr bwMode="auto">
          <a:xfrm>
            <a:off x="1647424" y="5661794"/>
            <a:ext cx="2095445"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Notice of Award</a:t>
            </a:r>
          </a:p>
        </p:txBody>
      </p:sp>
      <p:sp>
        <p:nvSpPr>
          <p:cNvPr id="13" name="Text Box 13"/>
          <p:cNvSpPr txBox="1">
            <a:spLocks noChangeArrowheads="1"/>
          </p:cNvSpPr>
          <p:nvPr/>
        </p:nvSpPr>
        <p:spPr bwMode="auto">
          <a:xfrm>
            <a:off x="161484" y="4229766"/>
            <a:ext cx="3467617" cy="369332"/>
          </a:xfrm>
          <a:prstGeom prst="rect">
            <a:avLst/>
          </a:prstGeom>
          <a:noFill/>
          <a:ln w="9525">
            <a:noFill/>
            <a:miter lim="800000"/>
            <a:headEnd/>
            <a:tailEnd/>
          </a:ln>
        </p:spPr>
        <p:txBody>
          <a:bodyPr wrap="none">
            <a:spAutoFit/>
          </a:bodyPr>
          <a:lstStyle/>
          <a:p>
            <a:pPr algn="ctr"/>
            <a:r>
              <a:rPr lang="en-US" b="1" dirty="0" smtClean="0">
                <a:solidFill>
                  <a:srgbClr val="CC3300"/>
                </a:solidFill>
                <a:latin typeface="Georgia" pitchFamily="18" charset="0"/>
              </a:rPr>
              <a:t>Certifications &amp; Assurances</a:t>
            </a:r>
            <a:endParaRPr lang="en-US" b="1" dirty="0">
              <a:solidFill>
                <a:srgbClr val="CC3300"/>
              </a:solidFill>
              <a:latin typeface="Georgia" pitchFamily="18" charset="0"/>
            </a:endParaRPr>
          </a:p>
        </p:txBody>
      </p:sp>
      <p:sp>
        <p:nvSpPr>
          <p:cNvPr id="14" name="Text Box 14"/>
          <p:cNvSpPr txBox="1">
            <a:spLocks noChangeArrowheads="1"/>
          </p:cNvSpPr>
          <p:nvPr/>
        </p:nvSpPr>
        <p:spPr bwMode="auto">
          <a:xfrm>
            <a:off x="6577476" y="4587773"/>
            <a:ext cx="2241319"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Progress Reports</a:t>
            </a:r>
          </a:p>
        </p:txBody>
      </p:sp>
      <p:sp>
        <p:nvSpPr>
          <p:cNvPr id="15" name="Text Box 15"/>
          <p:cNvSpPr txBox="1">
            <a:spLocks noChangeArrowheads="1"/>
          </p:cNvSpPr>
          <p:nvPr/>
        </p:nvSpPr>
        <p:spPr bwMode="auto">
          <a:xfrm>
            <a:off x="6228153" y="5303787"/>
            <a:ext cx="2305438"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Financial Reports</a:t>
            </a:r>
          </a:p>
        </p:txBody>
      </p:sp>
      <p:sp>
        <p:nvSpPr>
          <p:cNvPr id="16" name="Text Box 16"/>
          <p:cNvSpPr txBox="1">
            <a:spLocks noChangeArrowheads="1"/>
          </p:cNvSpPr>
          <p:nvPr/>
        </p:nvSpPr>
        <p:spPr bwMode="auto">
          <a:xfrm>
            <a:off x="5914109" y="5661794"/>
            <a:ext cx="2351926"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Invention Reports</a:t>
            </a:r>
          </a:p>
        </p:txBody>
      </p:sp>
      <p:sp>
        <p:nvSpPr>
          <p:cNvPr id="17" name="Text Box 17"/>
          <p:cNvSpPr txBox="1">
            <a:spLocks noChangeArrowheads="1"/>
          </p:cNvSpPr>
          <p:nvPr/>
        </p:nvSpPr>
        <p:spPr bwMode="auto">
          <a:xfrm>
            <a:off x="7053451" y="4229766"/>
            <a:ext cx="1617751"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Profile Data</a:t>
            </a:r>
          </a:p>
        </p:txBody>
      </p:sp>
      <p:sp>
        <p:nvSpPr>
          <p:cNvPr id="18" name="Text Box 18"/>
          <p:cNvSpPr txBox="1">
            <a:spLocks noChangeArrowheads="1"/>
          </p:cNvSpPr>
          <p:nvPr/>
        </p:nvSpPr>
        <p:spPr bwMode="auto">
          <a:xfrm>
            <a:off x="288629" y="3871759"/>
            <a:ext cx="3714478"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Assembled Application Image</a:t>
            </a:r>
          </a:p>
        </p:txBody>
      </p:sp>
      <p:sp>
        <p:nvSpPr>
          <p:cNvPr id="19" name="Text Box 19"/>
          <p:cNvSpPr txBox="1">
            <a:spLocks noChangeArrowheads="1"/>
          </p:cNvSpPr>
          <p:nvPr/>
        </p:nvSpPr>
        <p:spPr bwMode="auto">
          <a:xfrm>
            <a:off x="195805" y="3513752"/>
            <a:ext cx="3841116"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eSubmission Errors/Warnings</a:t>
            </a:r>
          </a:p>
        </p:txBody>
      </p:sp>
      <p:sp>
        <p:nvSpPr>
          <p:cNvPr id="20" name="Text Box 20"/>
          <p:cNvSpPr txBox="1">
            <a:spLocks noChangeArrowheads="1"/>
          </p:cNvSpPr>
          <p:nvPr/>
        </p:nvSpPr>
        <p:spPr bwMode="auto">
          <a:xfrm>
            <a:off x="903487" y="6019800"/>
            <a:ext cx="3804247"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Training Appointment Actions</a:t>
            </a:r>
          </a:p>
        </p:txBody>
      </p:sp>
      <p:sp>
        <p:nvSpPr>
          <p:cNvPr id="21" name="Text Box 7"/>
          <p:cNvSpPr txBox="1">
            <a:spLocks noChangeArrowheads="1"/>
          </p:cNvSpPr>
          <p:nvPr/>
        </p:nvSpPr>
        <p:spPr bwMode="auto">
          <a:xfrm>
            <a:off x="6531850" y="4945780"/>
            <a:ext cx="2452916" cy="369332"/>
          </a:xfrm>
          <a:prstGeom prst="rect">
            <a:avLst/>
          </a:prstGeom>
          <a:noFill/>
          <a:ln w="9525">
            <a:noFill/>
            <a:miter lim="800000"/>
            <a:headEnd/>
            <a:tailEnd/>
          </a:ln>
        </p:spPr>
        <p:txBody>
          <a:bodyPr wrap="none">
            <a:spAutoFit/>
          </a:bodyPr>
          <a:lstStyle/>
          <a:p>
            <a:pPr algn="ctr"/>
            <a:r>
              <a:rPr lang="en-US" b="1" dirty="0" smtClean="0">
                <a:solidFill>
                  <a:srgbClr val="CC3300"/>
                </a:solidFill>
                <a:latin typeface="Georgia" pitchFamily="18" charset="0"/>
              </a:rPr>
              <a:t>Closeout Processes</a:t>
            </a:r>
            <a:endParaRPr lang="en-US" b="1" dirty="0">
              <a:solidFill>
                <a:srgbClr val="CC3300"/>
              </a:solidFill>
              <a:latin typeface="Georgia" pitchFamily="18" charset="0"/>
            </a:endParaRPr>
          </a:p>
        </p:txBody>
      </p:sp>
      <p:sp>
        <p:nvSpPr>
          <p:cNvPr id="22" name="Text Box 7"/>
          <p:cNvSpPr txBox="1">
            <a:spLocks noChangeArrowheads="1"/>
          </p:cNvSpPr>
          <p:nvPr/>
        </p:nvSpPr>
        <p:spPr bwMode="auto">
          <a:xfrm>
            <a:off x="5393298" y="3155745"/>
            <a:ext cx="1972015" cy="369332"/>
          </a:xfrm>
          <a:prstGeom prst="rect">
            <a:avLst/>
          </a:prstGeom>
          <a:noFill/>
          <a:ln w="9525">
            <a:noFill/>
            <a:miter lim="800000"/>
            <a:headEnd/>
            <a:tailEnd/>
          </a:ln>
        </p:spPr>
        <p:txBody>
          <a:bodyPr wrap="none">
            <a:spAutoFit/>
          </a:bodyPr>
          <a:lstStyle/>
          <a:p>
            <a:pPr algn="ctr"/>
            <a:r>
              <a:rPr lang="en-US" b="1" dirty="0" smtClean="0">
                <a:solidFill>
                  <a:srgbClr val="CC3300"/>
                </a:solidFill>
                <a:latin typeface="Georgia" pitchFamily="18" charset="0"/>
              </a:rPr>
              <a:t>Prior Approval</a:t>
            </a:r>
            <a:endParaRPr lang="en-US" b="1" dirty="0">
              <a:solidFill>
                <a:srgbClr val="CC3300"/>
              </a:solidFill>
              <a:latin typeface="Georgia" pitchFamily="18" charset="0"/>
            </a:endParaRPr>
          </a:p>
        </p:txBody>
      </p:sp>
      <p:sp>
        <p:nvSpPr>
          <p:cNvPr id="23" name="Text Box 7"/>
          <p:cNvSpPr txBox="1">
            <a:spLocks noChangeArrowheads="1"/>
          </p:cNvSpPr>
          <p:nvPr/>
        </p:nvSpPr>
        <p:spPr bwMode="auto">
          <a:xfrm>
            <a:off x="6136361" y="3513752"/>
            <a:ext cx="1930337" cy="369332"/>
          </a:xfrm>
          <a:prstGeom prst="rect">
            <a:avLst/>
          </a:prstGeom>
          <a:noFill/>
          <a:ln w="9525">
            <a:noFill/>
            <a:miter lim="800000"/>
            <a:headEnd/>
            <a:tailEnd/>
          </a:ln>
        </p:spPr>
        <p:txBody>
          <a:bodyPr wrap="none">
            <a:spAutoFit/>
          </a:bodyPr>
          <a:lstStyle/>
          <a:p>
            <a:pPr algn="ctr"/>
            <a:r>
              <a:rPr lang="en-US" b="1" dirty="0" smtClean="0">
                <a:solidFill>
                  <a:srgbClr val="CC3300"/>
                </a:solidFill>
                <a:latin typeface="Georgia" pitchFamily="18" charset="0"/>
              </a:rPr>
              <a:t>Inclusion Data</a:t>
            </a:r>
            <a:endParaRPr lang="en-US" b="1" dirty="0">
              <a:solidFill>
                <a:srgbClr val="CC3300"/>
              </a:solidFill>
              <a:latin typeface="Georgia" pitchFamily="18" charset="0"/>
            </a:endParaRPr>
          </a:p>
        </p:txBody>
      </p:sp>
      <p:sp>
        <p:nvSpPr>
          <p:cNvPr id="24" name="Text Box 7"/>
          <p:cNvSpPr txBox="1">
            <a:spLocks noChangeArrowheads="1"/>
          </p:cNvSpPr>
          <p:nvPr/>
        </p:nvSpPr>
        <p:spPr bwMode="auto">
          <a:xfrm>
            <a:off x="6514694" y="3871759"/>
            <a:ext cx="2050561" cy="369332"/>
          </a:xfrm>
          <a:prstGeom prst="rect">
            <a:avLst/>
          </a:prstGeom>
          <a:noFill/>
          <a:ln w="9525">
            <a:noFill/>
            <a:miter lim="800000"/>
            <a:headEnd/>
            <a:tailEnd/>
          </a:ln>
        </p:spPr>
        <p:txBody>
          <a:bodyPr wrap="none">
            <a:spAutoFit/>
          </a:bodyPr>
          <a:lstStyle/>
          <a:p>
            <a:pPr algn="ctr"/>
            <a:r>
              <a:rPr lang="en-US" b="1" dirty="0" smtClean="0">
                <a:solidFill>
                  <a:srgbClr val="CC3300"/>
                </a:solidFill>
                <a:latin typeface="Georgia" pitchFamily="18" charset="0"/>
              </a:rPr>
              <a:t>Training Tables</a:t>
            </a:r>
            <a:endParaRPr lang="en-US" b="1" dirty="0">
              <a:solidFill>
                <a:srgbClr val="CC3300"/>
              </a:solidFill>
              <a:latin typeface="Georgia" pitchFamily="18" charset="0"/>
            </a:endParaRPr>
          </a:p>
        </p:txBody>
      </p:sp>
      <p:sp>
        <p:nvSpPr>
          <p:cNvPr id="25" name="TextBox 2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480529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a:t>
            </a:r>
            <a:r>
              <a:rPr lang="en-US" dirty="0" smtClean="0"/>
              <a:t>Budgets</a:t>
            </a:r>
            <a:endParaRPr lang="en-US" dirty="0"/>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with budgets</a:t>
            </a:r>
          </a:p>
          <a:p>
            <a:pPr lvl="1">
              <a:buClr>
                <a:srgbClr val="C0504D"/>
              </a:buClr>
            </a:pPr>
            <a:r>
              <a:rPr lang="en-US" sz="2300" dirty="0" smtClean="0">
                <a:solidFill>
                  <a:srgbClr val="1F497D"/>
                </a:solidFill>
              </a:rPr>
              <a:t>R&amp;R </a:t>
            </a:r>
            <a:r>
              <a:rPr lang="en-US" sz="2300" dirty="0">
                <a:solidFill>
                  <a:srgbClr val="1F497D"/>
                </a:solidFill>
              </a:rPr>
              <a:t>budget </a:t>
            </a:r>
            <a:r>
              <a:rPr lang="en-US" sz="2300" dirty="0" smtClean="0">
                <a:solidFill>
                  <a:srgbClr val="1F497D"/>
                </a:solidFill>
              </a:rPr>
              <a:t>and PHS </a:t>
            </a:r>
            <a:r>
              <a:rPr lang="en-US" sz="2300" dirty="0">
                <a:solidFill>
                  <a:srgbClr val="1F497D"/>
                </a:solidFill>
              </a:rPr>
              <a:t>398 </a:t>
            </a:r>
            <a:r>
              <a:rPr lang="en-US" sz="2300" dirty="0" smtClean="0">
                <a:solidFill>
                  <a:srgbClr val="1F497D"/>
                </a:solidFill>
              </a:rPr>
              <a:t>budgets are </a:t>
            </a:r>
            <a:r>
              <a:rPr lang="en-US" sz="2300" dirty="0">
                <a:solidFill>
                  <a:srgbClr val="1F497D"/>
                </a:solidFill>
              </a:rPr>
              <a:t>now available for Non-SNAP </a:t>
            </a:r>
            <a:r>
              <a:rPr lang="en-US" sz="2300" dirty="0" smtClean="0">
                <a:solidFill>
                  <a:srgbClr val="1F497D"/>
                </a:solidFill>
              </a:rPr>
              <a:t>RPPR.</a:t>
            </a:r>
          </a:p>
          <a:p>
            <a:pPr lvl="1">
              <a:buClr>
                <a:srgbClr val="C0504D"/>
              </a:buClr>
            </a:pPr>
            <a:r>
              <a:rPr lang="en-US" sz="2300" dirty="0" smtClean="0">
                <a:solidFill>
                  <a:srgbClr val="1F497D"/>
                </a:solidFill>
              </a:rPr>
              <a:t>If presented with an option of budget forms, the type that was submitted with the application should be used.</a:t>
            </a:r>
          </a:p>
          <a:p>
            <a:pPr lvl="2">
              <a:buClr>
                <a:srgbClr val="C0504D"/>
              </a:buClr>
            </a:pPr>
            <a:r>
              <a:rPr lang="en-US" sz="2100" dirty="0" smtClean="0">
                <a:solidFill>
                  <a:srgbClr val="1F497D"/>
                </a:solidFill>
              </a:rPr>
              <a:t>PHS 398 Budget is available only on training grants.</a:t>
            </a:r>
          </a:p>
          <a:p>
            <a:pPr lvl="1">
              <a:buClr>
                <a:srgbClr val="C0504D"/>
              </a:buClr>
            </a:pPr>
            <a:r>
              <a:rPr lang="en-US" sz="2300" dirty="0" smtClean="0">
                <a:solidFill>
                  <a:srgbClr val="1F497D"/>
                </a:solidFill>
              </a:rPr>
              <a:t>Help for R&amp;R Budget and </a:t>
            </a:r>
            <a:r>
              <a:rPr lang="en-US" sz="2300" dirty="0">
                <a:solidFill>
                  <a:srgbClr val="1F497D"/>
                </a:solidFill>
              </a:rPr>
              <a:t>PHS 398 Budget </a:t>
            </a:r>
            <a:r>
              <a:rPr lang="en-US" sz="2300" dirty="0" smtClean="0">
                <a:solidFill>
                  <a:srgbClr val="1F497D"/>
                </a:solidFill>
              </a:rPr>
              <a:t>forms can be found in the SF424 R&amp;R User Guides.</a:t>
            </a:r>
            <a:endParaRPr lang="en-US" dirty="0">
              <a:solidFill>
                <a:srgbClr val="1F497D"/>
              </a:solidFill>
            </a:endParaRPr>
          </a:p>
          <a:p>
            <a:endParaRPr lang="en-US" dirty="0"/>
          </a:p>
        </p:txBody>
      </p:sp>
      <p:sp>
        <p:nvSpPr>
          <p:cNvPr id="4" name="Slide Number Placeholder 3"/>
          <p:cNvSpPr>
            <a:spLocks noGrp="1"/>
          </p:cNvSpPr>
          <p:nvPr>
            <p:ph type="sldNum" sz="quarter" idx="16"/>
          </p:nvPr>
        </p:nvSpPr>
        <p:spPr/>
        <p:txBody>
          <a:bodyPr>
            <a:normAutofit/>
          </a:bodyPr>
          <a:lstStyle/>
          <a:p>
            <a:pPr>
              <a:defRPr/>
            </a:pPr>
            <a:r>
              <a:rPr lang="en-US" dirty="0" smtClean="0">
                <a:solidFill>
                  <a:srgbClr val="9BBB59">
                    <a:shade val="75000"/>
                  </a:srgbClr>
                </a:solidFill>
              </a:rPr>
              <a:t>136</a:t>
            </a:r>
            <a:endParaRPr lang="en-US" dirty="0">
              <a:solidFill>
                <a:srgbClr val="9BBB59">
                  <a:shade val="75000"/>
                </a:srgbClr>
              </a:solidFill>
            </a:endParaRPr>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3687554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a:t>
            </a:r>
            <a:r>
              <a:rPr lang="en-US" dirty="0" smtClean="0"/>
              <a:t>Complex, Multi-Project</a:t>
            </a:r>
            <a:endParaRPr lang="en-US" dirty="0"/>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for complex, multi-project grants</a:t>
            </a:r>
          </a:p>
          <a:p>
            <a:pPr lvl="1">
              <a:buClr>
                <a:srgbClr val="C0504D"/>
              </a:buClr>
            </a:pPr>
            <a:r>
              <a:rPr lang="en-US" sz="2300" dirty="0" smtClean="0">
                <a:solidFill>
                  <a:srgbClr val="1F497D"/>
                </a:solidFill>
              </a:rPr>
              <a:t>After RPPR is initiated, PI will need to identify if RPPR should contain components.</a:t>
            </a:r>
          </a:p>
          <a:p>
            <a:pPr lvl="1">
              <a:buClr>
                <a:srgbClr val="C0504D"/>
              </a:buClr>
            </a:pPr>
            <a:r>
              <a:rPr lang="en-US" sz="2300" dirty="0" smtClean="0">
                <a:solidFill>
                  <a:srgbClr val="1F497D"/>
                </a:solidFill>
              </a:rPr>
              <a:t>RPPR </a:t>
            </a:r>
            <a:r>
              <a:rPr lang="en-US" sz="2300" dirty="0">
                <a:solidFill>
                  <a:srgbClr val="1F497D"/>
                </a:solidFill>
              </a:rPr>
              <a:t>should have the same structure as the originally submitted application</a:t>
            </a:r>
            <a:r>
              <a:rPr lang="en-US" sz="2300" dirty="0" smtClean="0">
                <a:solidFill>
                  <a:srgbClr val="1F497D"/>
                </a:solidFill>
              </a:rPr>
              <a:t>.</a:t>
            </a:r>
          </a:p>
          <a:p>
            <a:pPr lvl="1">
              <a:buClr>
                <a:srgbClr val="C0504D"/>
              </a:buClr>
            </a:pPr>
            <a:r>
              <a:rPr lang="en-US" sz="2300" dirty="0" smtClean="0">
                <a:solidFill>
                  <a:srgbClr val="1F497D"/>
                </a:solidFill>
              </a:rPr>
              <a:t>Some sections are not available on Overall component (i.e. Budget)</a:t>
            </a:r>
          </a:p>
          <a:p>
            <a:pPr lvl="1">
              <a:buClr>
                <a:srgbClr val="C0504D"/>
              </a:buClr>
            </a:pPr>
            <a:r>
              <a:rPr lang="en-US" dirty="0" smtClean="0">
                <a:solidFill>
                  <a:srgbClr val="1F497D"/>
                </a:solidFill>
              </a:rPr>
              <a:t>Some sections are not available on component level (i.e. Participants and Publications are reported on Overall)</a:t>
            </a:r>
            <a:endParaRPr lang="en-US" dirty="0">
              <a:solidFill>
                <a:srgbClr val="1F497D"/>
              </a:solidFill>
            </a:endParaRPr>
          </a:p>
          <a:p>
            <a:endParaRPr lang="en-US" dirty="0"/>
          </a:p>
        </p:txBody>
      </p:sp>
      <p:sp>
        <p:nvSpPr>
          <p:cNvPr id="4" name="Slide Number Placeholder 3"/>
          <p:cNvSpPr>
            <a:spLocks noGrp="1"/>
          </p:cNvSpPr>
          <p:nvPr>
            <p:ph type="sldNum" sz="quarter" idx="16"/>
          </p:nvPr>
        </p:nvSpPr>
        <p:spPr/>
        <p:txBody>
          <a:bodyPr/>
          <a:lstStyle/>
          <a:p>
            <a:pPr>
              <a:defRPr/>
            </a:pPr>
            <a:r>
              <a:rPr lang="en-US" dirty="0" smtClean="0">
                <a:solidFill>
                  <a:srgbClr val="9BBB59">
                    <a:shade val="75000"/>
                  </a:srgbClr>
                </a:solidFill>
              </a:rPr>
              <a:t>137</a:t>
            </a:r>
            <a:endParaRPr lang="en-US" dirty="0">
              <a:solidFill>
                <a:srgbClr val="9BBB59">
                  <a:shade val="75000"/>
                </a:srgbClr>
              </a:solidFill>
            </a:endParaRPr>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6005000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Format for PA PRAM</a:t>
            </a:r>
            <a:endParaRPr lang="en-US" dirty="0"/>
          </a:p>
        </p:txBody>
      </p:sp>
      <p:sp>
        <p:nvSpPr>
          <p:cNvPr id="4" name="Slide Number Placeholder 3"/>
          <p:cNvSpPr>
            <a:spLocks noGrp="1"/>
          </p:cNvSpPr>
          <p:nvPr>
            <p:ph type="sldNum" sz="quarter" idx="16"/>
          </p:nvPr>
        </p:nvSpPr>
        <p:spPr/>
        <p:txBody>
          <a:bodyPr/>
          <a:lstStyle/>
          <a:p>
            <a:pPr>
              <a:defRPr/>
            </a:pPr>
            <a:r>
              <a:rPr lang="en-US" dirty="0" smtClean="0">
                <a:solidFill>
                  <a:srgbClr val="9BBB59">
                    <a:shade val="75000"/>
                  </a:srgbClr>
                </a:solidFill>
              </a:rPr>
              <a:t>138</a:t>
            </a:r>
            <a:endParaRPr lang="en-US" dirty="0">
              <a:solidFill>
                <a:srgbClr val="9BBB59">
                  <a:shade val="75000"/>
                </a:srgbClr>
              </a:solidFill>
            </a:endParaRPr>
          </a:p>
        </p:txBody>
      </p:sp>
      <p:sp>
        <p:nvSpPr>
          <p:cNvPr id="7" name="Content Placeholder 2"/>
          <p:cNvSpPr>
            <a:spLocks noGrp="1"/>
          </p:cNvSpPr>
          <p:nvPr>
            <p:ph sz="quarter" idx="13"/>
          </p:nvPr>
        </p:nvSpPr>
        <p:spPr>
          <a:xfrm>
            <a:off x="301752" y="1527048"/>
            <a:ext cx="8503920" cy="4572000"/>
          </a:xfrm>
        </p:spPr>
        <p:txBody>
          <a:bodyPr/>
          <a:lstStyle/>
          <a:p>
            <a:pPr marL="0" lvl="0" indent="0">
              <a:buClr>
                <a:srgbClr val="4F81BD"/>
              </a:buClr>
              <a:buNone/>
            </a:pPr>
            <a:r>
              <a:rPr lang="en-US" dirty="0" smtClean="0">
                <a:solidFill>
                  <a:prstClr val="black"/>
                </a:solidFill>
              </a:rPr>
              <a:t>Public Access (PA) PRAM will require an attachment.</a:t>
            </a:r>
            <a:endParaRPr lang="en-US" dirty="0">
              <a:solidFill>
                <a:prstClr val="black"/>
              </a:solidFill>
            </a:endParaRPr>
          </a:p>
          <a:p>
            <a:pPr lvl="1">
              <a:buClr>
                <a:srgbClr val="C0504D"/>
              </a:buClr>
            </a:pPr>
            <a:r>
              <a:rPr lang="en-US" sz="2300" dirty="0" smtClean="0">
                <a:solidFill>
                  <a:srgbClr val="1F497D"/>
                </a:solidFill>
              </a:rPr>
              <a:t>The PA PRAM will no longer contain a free form text box.</a:t>
            </a:r>
          </a:p>
          <a:p>
            <a:pPr lvl="1">
              <a:buClr>
                <a:srgbClr val="C0504D"/>
              </a:buClr>
            </a:pPr>
            <a:r>
              <a:rPr lang="en-US" sz="2300" dirty="0" smtClean="0">
                <a:solidFill>
                  <a:srgbClr val="1F497D"/>
                </a:solidFill>
              </a:rPr>
              <a:t>Using My NCBI the institution will need to generate a PDF of their reported publications showing their compliance.</a:t>
            </a:r>
          </a:p>
          <a:p>
            <a:pPr lvl="1">
              <a:buClr>
                <a:srgbClr val="C0504D"/>
              </a:buClr>
            </a:pPr>
            <a:r>
              <a:rPr lang="en-US" sz="2300" dirty="0" smtClean="0">
                <a:solidFill>
                  <a:srgbClr val="1F497D"/>
                </a:solidFill>
              </a:rPr>
              <a:t>For instructions on generating the report please see: </a:t>
            </a:r>
            <a:r>
              <a:rPr lang="en-US" dirty="0" smtClean="0">
                <a:hlinkClick r:id="rId2" tooltip="PA PRAM instructional page"/>
              </a:rPr>
              <a:t>http</a:t>
            </a:r>
            <a:r>
              <a:rPr lang="en-US" dirty="0">
                <a:hlinkClick r:id="rId2" tooltip="PA PRAM instructional page"/>
              </a:rPr>
              <a:t>://</a:t>
            </a:r>
            <a:r>
              <a:rPr lang="en-US" dirty="0" smtClean="0">
                <a:hlinkClick r:id="rId2" tooltip="PA PRAM instructional page"/>
              </a:rPr>
              <a:t>www.nlm.nih.gov/pubs/techbull/nd12/nd12_myncbi_pdf.html</a:t>
            </a:r>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4187591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RPPR – What’s New</a:t>
            </a:r>
            <a:endParaRPr lang="en-US" dirty="0"/>
          </a:p>
        </p:txBody>
      </p:sp>
      <p:sp>
        <p:nvSpPr>
          <p:cNvPr id="4" name="Slide Number Placeholder 3"/>
          <p:cNvSpPr>
            <a:spLocks noGrp="1"/>
          </p:cNvSpPr>
          <p:nvPr>
            <p:ph type="sldNum" sz="quarter" idx="16"/>
          </p:nvPr>
        </p:nvSpPr>
        <p:spPr/>
        <p:txBody>
          <a:bodyPr/>
          <a:lstStyle/>
          <a:p>
            <a:pPr>
              <a:defRPr/>
            </a:pPr>
            <a:r>
              <a:rPr lang="en-US" dirty="0" smtClean="0">
                <a:solidFill>
                  <a:srgbClr val="9BBB59">
                    <a:shade val="75000"/>
                  </a:srgbClr>
                </a:solidFill>
              </a:rPr>
              <a:t>138</a:t>
            </a:r>
            <a:endParaRPr lang="en-US" dirty="0">
              <a:solidFill>
                <a:srgbClr val="9BBB59">
                  <a:shade val="75000"/>
                </a:srgbClr>
              </a:solidFill>
            </a:endParaRPr>
          </a:p>
        </p:txBody>
      </p:sp>
      <p:sp>
        <p:nvSpPr>
          <p:cNvPr id="7" name="Content Placeholder 2"/>
          <p:cNvSpPr>
            <a:spLocks noGrp="1"/>
          </p:cNvSpPr>
          <p:nvPr>
            <p:ph sz="quarter" idx="13"/>
          </p:nvPr>
        </p:nvSpPr>
        <p:spPr>
          <a:xfrm>
            <a:off x="301752" y="1371600"/>
            <a:ext cx="8503920" cy="4953000"/>
          </a:xfrm>
        </p:spPr>
        <p:txBody>
          <a:bodyPr/>
          <a:lstStyle/>
          <a:p>
            <a:pPr>
              <a:buClr>
                <a:srgbClr val="4F81BD"/>
              </a:buClr>
            </a:pPr>
            <a:r>
              <a:rPr lang="en-US" dirty="0"/>
              <a:t>Use of Updated Inclusion Enrollment Format Now Required for Successful Submission of RPPR. Old formatted inclusion data results in an error.</a:t>
            </a:r>
          </a:p>
          <a:p>
            <a:pPr lvl="1">
              <a:buClr>
                <a:srgbClr val="4F81BD"/>
              </a:buClr>
            </a:pPr>
            <a:r>
              <a:rPr lang="en-US" dirty="0">
                <a:hlinkClick r:id="rId2" tooltip="Guide Notice RPPR"/>
              </a:rPr>
              <a:t>NOT-OD-15-078</a:t>
            </a:r>
            <a:endParaRPr lang="en-US" dirty="0"/>
          </a:p>
          <a:p>
            <a:r>
              <a:rPr lang="en-US" dirty="0" smtClean="0"/>
              <a:t>Use </a:t>
            </a:r>
            <a:r>
              <a:rPr lang="en-US" dirty="0"/>
              <a:t>of New Inclusion Management System Required as of October 17, </a:t>
            </a:r>
            <a:r>
              <a:rPr lang="en-US" dirty="0" smtClean="0"/>
              <a:t>2014</a:t>
            </a:r>
          </a:p>
          <a:p>
            <a:pPr lvl="1"/>
            <a:r>
              <a:rPr lang="en-US" dirty="0" smtClean="0">
                <a:hlinkClick r:id="rId3" tooltip="Guide Notice for Inclusion Management System"/>
              </a:rPr>
              <a:t>NOT-OD-15-005</a:t>
            </a:r>
            <a:endParaRPr lang="en-US" dirty="0"/>
          </a:p>
          <a:p>
            <a:endParaRPr lang="en-US" dirty="0" smtClean="0">
              <a:solidFill>
                <a:prstClr val="black"/>
              </a:solidFill>
            </a:endParaRPr>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7463029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eRA Commons</a:t>
            </a:r>
            <a:br>
              <a:rPr lang="en-US" dirty="0"/>
            </a:br>
            <a:r>
              <a:rPr lang="en-US" dirty="0" smtClean="0"/>
              <a:t>Features – T3</a:t>
            </a:r>
            <a:endParaRPr lang="en-US" dirty="0"/>
          </a:p>
        </p:txBody>
      </p:sp>
      <p:sp>
        <p:nvSpPr>
          <p:cNvPr id="3" name="Text Placeholder 2"/>
          <p:cNvSpPr>
            <a:spLocks noGrp="1"/>
          </p:cNvSpPr>
          <p:nvPr>
            <p:ph type="body" idx="1"/>
          </p:nvPr>
        </p:nvSpPr>
        <p:spPr>
          <a:xfrm>
            <a:off x="457200" y="2743200"/>
            <a:ext cx="8229600" cy="1673225"/>
          </a:xfrm>
        </p:spPr>
        <p:txBody>
          <a:bodyPr/>
          <a:lstStyle/>
          <a:p>
            <a:r>
              <a:rPr lang="en-US" dirty="0" smtClean="0"/>
              <a:t>Submitting an administrative supplement</a:t>
            </a:r>
          </a:p>
          <a:p>
            <a:r>
              <a:rPr lang="en-US" dirty="0" smtClean="0"/>
              <a:t>(type 3s)</a:t>
            </a:r>
            <a:endParaRPr lang="en-US" dirty="0"/>
          </a:p>
          <a:p>
            <a:r>
              <a:rPr lang="en-US" dirty="0" smtClean="0"/>
              <a:t>Using era Commons</a:t>
            </a:r>
          </a:p>
          <a:p>
            <a:pPr marL="285750" indent="-285750">
              <a:buFontTx/>
              <a:buChar char="-"/>
            </a:pP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44</a:t>
            </a:fld>
            <a:endParaRPr lang="en-US" dirty="0"/>
          </a:p>
        </p:txBody>
      </p:sp>
      <p:sp>
        <p:nvSpPr>
          <p:cNvPr id="5" name="TextBox 4"/>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39308837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sz="2400" dirty="0" smtClean="0"/>
              <a:t>Administrative Supplements</a:t>
            </a:r>
            <a:endParaRPr lang="en-US" sz="2400" dirty="0"/>
          </a:p>
        </p:txBody>
      </p:sp>
      <p:sp>
        <p:nvSpPr>
          <p:cNvPr id="3" name="Text Placeholder 2"/>
          <p:cNvSpPr>
            <a:spLocks noGrp="1"/>
          </p:cNvSpPr>
          <p:nvPr>
            <p:ph type="body" idx="1"/>
          </p:nvPr>
        </p:nvSpPr>
        <p:spPr/>
        <p:txBody>
          <a:bodyPr/>
          <a:lstStyle/>
          <a:p>
            <a:r>
              <a:rPr lang="en-US" dirty="0"/>
              <a:t>A request for </a:t>
            </a:r>
            <a:r>
              <a:rPr lang="en-US" dirty="0" smtClean="0"/>
              <a:t>additional </a:t>
            </a:r>
            <a:r>
              <a:rPr lang="en-US" dirty="0"/>
              <a:t>funds during a current project period to provide for an increase in costs due to unforeseen circumstances. </a:t>
            </a:r>
          </a:p>
        </p:txBody>
      </p:sp>
      <p:sp>
        <p:nvSpPr>
          <p:cNvPr id="4" name="Content Placeholder 3"/>
          <p:cNvSpPr>
            <a:spLocks noGrp="1"/>
          </p:cNvSpPr>
          <p:nvPr>
            <p:ph sz="quarter" idx="13"/>
          </p:nvPr>
        </p:nvSpPr>
        <p:spPr/>
        <p:txBody>
          <a:bodyPr/>
          <a:lstStyle/>
          <a:p>
            <a:r>
              <a:rPr lang="en-US" dirty="0"/>
              <a:t>Requested additional costs must be within the scope of the peer reviewed and approved project</a:t>
            </a:r>
          </a:p>
          <a:p>
            <a:r>
              <a:rPr lang="en-US" dirty="0" smtClean="0"/>
              <a:t>Multiple submission methods available:</a:t>
            </a:r>
          </a:p>
          <a:p>
            <a:pPr lvl="1"/>
            <a:r>
              <a:rPr lang="en-US" dirty="0"/>
              <a:t>SF424 (R&amp;R) application forms &amp; standard Grants.gov submission </a:t>
            </a:r>
            <a:r>
              <a:rPr lang="en-US" dirty="0" smtClean="0"/>
              <a:t>process</a:t>
            </a:r>
            <a:r>
              <a:rPr lang="en-US" baseline="30000" dirty="0" smtClean="0"/>
              <a:t>1</a:t>
            </a:r>
            <a:endParaRPr lang="en-US" baseline="30000" dirty="0"/>
          </a:p>
          <a:p>
            <a:pPr lvl="2"/>
            <a:r>
              <a:rPr lang="en-US" dirty="0"/>
              <a:t>Great for system-to-system users</a:t>
            </a:r>
          </a:p>
          <a:p>
            <a:pPr lvl="1"/>
            <a:r>
              <a:rPr lang="en-US" dirty="0"/>
              <a:t>Streamlined </a:t>
            </a:r>
            <a:r>
              <a:rPr lang="en-US" dirty="0" err="1"/>
              <a:t>eRA</a:t>
            </a:r>
            <a:r>
              <a:rPr lang="en-US" dirty="0"/>
              <a:t> Commons </a:t>
            </a:r>
            <a:r>
              <a:rPr lang="en-US" dirty="0" smtClean="0"/>
              <a:t>process</a:t>
            </a:r>
            <a:r>
              <a:rPr lang="en-US" baseline="30000" dirty="0" smtClean="0"/>
              <a:t>1</a:t>
            </a:r>
            <a:endParaRPr lang="en-US" baseline="30000" dirty="0"/>
          </a:p>
          <a:p>
            <a:pPr lvl="2"/>
            <a:r>
              <a:rPr lang="en-US" dirty="0"/>
              <a:t>Commons pre-populates much of the data needed for request from awarded grant</a:t>
            </a:r>
          </a:p>
          <a:p>
            <a:pPr lvl="1"/>
            <a:r>
              <a:rPr lang="en-US" dirty="0"/>
              <a:t>Paper process</a:t>
            </a:r>
          </a:p>
          <a:p>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45</a:t>
            </a:fld>
            <a:endParaRPr lang="en-US" dirty="0"/>
          </a:p>
        </p:txBody>
      </p:sp>
      <p:sp>
        <p:nvSpPr>
          <p:cNvPr id="6" name="TextBox 5"/>
          <p:cNvSpPr txBox="1"/>
          <p:nvPr/>
        </p:nvSpPr>
        <p:spPr>
          <a:xfrm>
            <a:off x="152400" y="6474023"/>
            <a:ext cx="8839200" cy="307777"/>
          </a:xfrm>
          <a:prstGeom prst="rect">
            <a:avLst/>
          </a:prstGeom>
          <a:noFill/>
        </p:spPr>
        <p:txBody>
          <a:bodyPr wrap="square" rtlCol="0">
            <a:spAutoFit/>
          </a:bodyPr>
          <a:lstStyle/>
          <a:p>
            <a:r>
              <a:rPr lang="en-US" sz="1400" baseline="30000" dirty="0" smtClean="0"/>
              <a:t>1</a:t>
            </a:r>
            <a:r>
              <a:rPr lang="en-US" sz="1400" dirty="0" smtClean="0"/>
              <a:t>Available </a:t>
            </a:r>
            <a:r>
              <a:rPr lang="en-US" sz="1400" dirty="0"/>
              <a:t>for single-project activity codes for which competing applications are submitted through </a:t>
            </a:r>
            <a:r>
              <a:rPr lang="en-US" sz="1400" dirty="0" smtClean="0"/>
              <a:t>Grants.gov.</a:t>
            </a:r>
            <a:endParaRPr lang="en-US" sz="1400" dirty="0"/>
          </a:p>
        </p:txBody>
      </p:sp>
      <p:sp>
        <p:nvSpPr>
          <p:cNvPr id="7" name="TextBox 6"/>
          <p:cNvSpPr txBox="1"/>
          <p:nvPr/>
        </p:nvSpPr>
        <p:spPr>
          <a:xfrm>
            <a:off x="224928" y="60960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0407919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 Supplement Requests - Initiate</a:t>
            </a:r>
            <a:endParaRPr lang="en-US" dirty="0"/>
          </a:p>
        </p:txBody>
      </p:sp>
      <p:sp>
        <p:nvSpPr>
          <p:cNvPr id="3" name="Content Placeholder 2"/>
          <p:cNvSpPr>
            <a:spLocks noGrp="1"/>
          </p:cNvSpPr>
          <p:nvPr>
            <p:ph sz="quarter" idx="13"/>
          </p:nvPr>
        </p:nvSpPr>
        <p:spPr/>
        <p:txBody>
          <a:bodyPr/>
          <a:lstStyle/>
          <a:p>
            <a:pPr marL="0" indent="0">
              <a:buNone/>
            </a:pPr>
            <a:r>
              <a:rPr lang="en-US" sz="2800" dirty="0"/>
              <a:t>Starting an Administrative Supplement </a:t>
            </a:r>
            <a:r>
              <a:rPr lang="en-US" sz="2800" dirty="0" smtClean="0"/>
              <a:t>request in </a:t>
            </a:r>
            <a:r>
              <a:rPr lang="en-US" sz="2800" dirty="0"/>
              <a:t>Commons you must find </a:t>
            </a:r>
            <a:r>
              <a:rPr lang="en-US" sz="2800" dirty="0" smtClean="0"/>
              <a:t>eligible </a:t>
            </a:r>
            <a:r>
              <a:rPr lang="en-US" sz="2800" dirty="0"/>
              <a:t>grant and </a:t>
            </a:r>
            <a:r>
              <a:rPr lang="en-US" sz="2800" i="1" dirty="0"/>
              <a:t>Initiate Request</a:t>
            </a:r>
          </a:p>
          <a:p>
            <a:pPr marL="0" indent="0">
              <a:buNone/>
            </a:pP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46</a:t>
            </a:fld>
            <a:endParaRPr lang="en-US" dirty="0"/>
          </a:p>
        </p:txBody>
      </p:sp>
      <p:pic>
        <p:nvPicPr>
          <p:cNvPr id="2050" name="Picture 2" title="Manage Administrative Suplement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7" y="3276600"/>
            <a:ext cx="86455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3030056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Admin. Supplement Requests </a:t>
            </a:r>
            <a:r>
              <a:rPr lang="en-US" dirty="0" smtClean="0"/>
              <a:t>– Required Fields</a:t>
            </a:r>
            <a:endParaRPr lang="en-US" dirty="0"/>
          </a:p>
        </p:txBody>
      </p:sp>
      <p:sp>
        <p:nvSpPr>
          <p:cNvPr id="3" name="Content Placeholder 2"/>
          <p:cNvSpPr>
            <a:spLocks noGrp="1"/>
          </p:cNvSpPr>
          <p:nvPr>
            <p:ph sz="quarter" idx="13"/>
          </p:nvPr>
        </p:nvSpPr>
        <p:spPr/>
        <p:txBody>
          <a:bodyPr/>
          <a:lstStyle/>
          <a:p>
            <a:pPr marL="0" indent="0">
              <a:buNone/>
            </a:pPr>
            <a:r>
              <a:rPr lang="en-US" dirty="0"/>
              <a:t>Complete Form – Required Fields are indicated with red </a:t>
            </a:r>
            <a:r>
              <a:rPr lang="en-US" dirty="0" smtClean="0"/>
              <a:t>asterisk</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47</a:t>
            </a:fld>
            <a:endParaRPr lang="en-US" dirty="0"/>
          </a:p>
        </p:txBody>
      </p:sp>
      <p:pic>
        <p:nvPicPr>
          <p:cNvPr id="3074" name="Picture 2" title="Administrative Sulpplement data entry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2431480"/>
            <a:ext cx="8305800" cy="694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2470426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 </a:t>
            </a:r>
            <a:r>
              <a:rPr lang="en-US" dirty="0" smtClean="0"/>
              <a:t>Save</a:t>
            </a:r>
            <a:endParaRPr lang="en-US" dirty="0"/>
          </a:p>
        </p:txBody>
      </p:sp>
      <p:sp>
        <p:nvSpPr>
          <p:cNvPr id="3" name="Content Placeholder 2"/>
          <p:cNvSpPr>
            <a:spLocks noGrp="1"/>
          </p:cNvSpPr>
          <p:nvPr>
            <p:ph sz="quarter" idx="13"/>
          </p:nvPr>
        </p:nvSpPr>
        <p:spPr/>
        <p:txBody>
          <a:bodyPr/>
          <a:lstStyle/>
          <a:p>
            <a:r>
              <a:rPr lang="en-US" sz="2400" dirty="0"/>
              <a:t>For each Budget Period </a:t>
            </a:r>
            <a:r>
              <a:rPr lang="en-US" sz="2400" dirty="0" smtClean="0"/>
              <a:t>enter appropriate sections</a:t>
            </a:r>
            <a:r>
              <a:rPr lang="en-US" sz="2400" dirty="0"/>
              <a:t>:</a:t>
            </a:r>
          </a:p>
          <a:p>
            <a:pPr lvl="1"/>
            <a:r>
              <a:rPr lang="en-US" sz="2000" dirty="0" smtClean="0"/>
              <a:t>Personnel</a:t>
            </a:r>
            <a:r>
              <a:rPr lang="en-US" sz="2000" dirty="0"/>
              <a:t>, Equipment, Travel, Participant/Trainee, Other </a:t>
            </a:r>
            <a:r>
              <a:rPr lang="en-US" sz="2000" dirty="0" smtClean="0"/>
              <a:t>Direct, Total </a:t>
            </a:r>
            <a:r>
              <a:rPr lang="en-US" sz="2000" dirty="0"/>
              <a:t>F&amp;A (Indirect) Costs</a:t>
            </a:r>
          </a:p>
          <a:p>
            <a:r>
              <a:rPr lang="en-US" sz="2400" dirty="0"/>
              <a:t>Total Requested will be calculated automatically</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48</a:t>
            </a:fld>
            <a:endParaRPr lang="en-US" dirty="0"/>
          </a:p>
        </p:txBody>
      </p:sp>
      <p:pic>
        <p:nvPicPr>
          <p:cNvPr id="5" name="Picture 5" descr="A message across the top of the screen reads: The information has been updated successfully. &#10;&#10;The Summary of Administrative Supplement Funds Requested (in Dollars) has updated to show the total quantity of personnel in the Personnel column (Total Requested column has also upd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200401"/>
            <a:ext cx="5713931" cy="34861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0140384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 Commons</a:t>
            </a:r>
          </a:p>
        </p:txBody>
      </p:sp>
      <p:sp>
        <p:nvSpPr>
          <p:cNvPr id="3" name="Content Placeholder 2"/>
          <p:cNvSpPr>
            <a:spLocks noGrp="1"/>
          </p:cNvSpPr>
          <p:nvPr>
            <p:ph sz="quarter" idx="13"/>
          </p:nvPr>
        </p:nvSpPr>
        <p:spPr/>
        <p:txBody>
          <a:bodyPr/>
          <a:lstStyle/>
          <a:p>
            <a:pPr marL="0" indent="0">
              <a:buNone/>
            </a:pPr>
            <a:r>
              <a:rPr lang="en-US" dirty="0" smtClean="0"/>
              <a:t>Resources:</a:t>
            </a:r>
          </a:p>
          <a:p>
            <a:pPr lvl="1"/>
            <a:r>
              <a:rPr lang="en-US" dirty="0" err="1"/>
              <a:t>eRA</a:t>
            </a:r>
            <a:r>
              <a:rPr lang="en-US" dirty="0"/>
              <a:t> Commons Administrative Supplement Module User </a:t>
            </a:r>
            <a:r>
              <a:rPr lang="en-US" dirty="0" smtClean="0"/>
              <a:t>Guide</a:t>
            </a:r>
            <a:endParaRPr lang="en-US" dirty="0"/>
          </a:p>
          <a:p>
            <a:pPr lvl="2"/>
            <a:r>
              <a:rPr lang="en-US" dirty="0">
                <a:hlinkClick r:id="rId2" tooltip="Administrative Supplement User Guide"/>
              </a:rPr>
              <a:t>http://</a:t>
            </a:r>
            <a:r>
              <a:rPr lang="en-US" dirty="0" smtClean="0">
                <a:hlinkClick r:id="rId2" tooltip="Administrative Supplement User Guide"/>
              </a:rPr>
              <a:t>era.nih.gov/files/eRA_Commons_Admin-Supp_UG.pdf</a:t>
            </a:r>
            <a:endParaRPr lang="en-US" dirty="0"/>
          </a:p>
          <a:p>
            <a:pPr lvl="1"/>
            <a:r>
              <a:rPr lang="en-US" dirty="0"/>
              <a:t>Administrative Supplements (Type 3s) Frequently Asked </a:t>
            </a:r>
            <a:r>
              <a:rPr lang="en-US" dirty="0" smtClean="0"/>
              <a:t>Questions</a:t>
            </a:r>
            <a:endParaRPr lang="en-US" dirty="0"/>
          </a:p>
          <a:p>
            <a:pPr lvl="2"/>
            <a:r>
              <a:rPr lang="en-US" dirty="0">
                <a:hlinkClick r:id="rId3" tooltip="Admin Supplement FAQs page"/>
              </a:rPr>
              <a:t>http://</a:t>
            </a:r>
            <a:r>
              <a:rPr lang="en-US" dirty="0" smtClean="0">
                <a:hlinkClick r:id="rId3" tooltip="Admin Supplement FAQs page"/>
              </a:rPr>
              <a:t>era.nih.gov/commons/faq_commons.cfm#XVIII</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49</a:t>
            </a:fld>
            <a:endParaRPr lang="en-US" dirty="0"/>
          </a:p>
        </p:txBody>
      </p:sp>
      <p:pic>
        <p:nvPicPr>
          <p:cNvPr id="5" name="Picture 4"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043" y="4302369"/>
            <a:ext cx="1522095" cy="2590800"/>
          </a:xfrm>
          <a:prstGeom prst="rect">
            <a:avLst/>
          </a:prstGeom>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619885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Prior Approval</a:t>
            </a:r>
            <a:endParaRPr lang="en-US" dirty="0"/>
          </a:p>
        </p:txBody>
      </p:sp>
      <p:sp>
        <p:nvSpPr>
          <p:cNvPr id="3" name="Title 2"/>
          <p:cNvSpPr>
            <a:spLocks noGrp="1"/>
          </p:cNvSpPr>
          <p:nvPr>
            <p:ph type="title"/>
          </p:nvPr>
        </p:nvSpPr>
        <p:spPr/>
        <p:txBody>
          <a:bodyPr/>
          <a:lstStyle/>
          <a:p>
            <a:r>
              <a:rPr lang="en-US" dirty="0" smtClean="0"/>
              <a:t>What’s New in </a:t>
            </a:r>
            <a:br>
              <a:rPr lang="en-US" dirty="0" smtClean="0"/>
            </a:br>
            <a:r>
              <a:rPr lang="en-US" dirty="0" smtClean="0"/>
              <a:t>eRA Commons</a:t>
            </a:r>
            <a:endParaRPr lang="en-US" dirty="0"/>
          </a:p>
        </p:txBody>
      </p:sp>
      <p:sp>
        <p:nvSpPr>
          <p:cNvPr id="4" name="TextBox 3"/>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8707189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eRA Commons</a:t>
            </a:r>
            <a:br>
              <a:rPr lang="en-US" dirty="0"/>
            </a:br>
            <a:r>
              <a:rPr lang="en-US" dirty="0" smtClean="0"/>
              <a:t>Features – Relinquishing Statement</a:t>
            </a:r>
            <a:endParaRPr lang="en-US" dirty="0"/>
          </a:p>
        </p:txBody>
      </p:sp>
      <p:sp>
        <p:nvSpPr>
          <p:cNvPr id="3" name="Text Placeholder 2"/>
          <p:cNvSpPr>
            <a:spLocks noGrp="1"/>
          </p:cNvSpPr>
          <p:nvPr>
            <p:ph type="body" idx="1"/>
          </p:nvPr>
        </p:nvSpPr>
        <p:spPr>
          <a:xfrm>
            <a:off x="762000" y="2743200"/>
            <a:ext cx="7543800" cy="1673225"/>
          </a:xfrm>
        </p:spPr>
        <p:txBody>
          <a:bodyPr/>
          <a:lstStyle/>
          <a:p>
            <a:r>
              <a:rPr lang="en-US" dirty="0" smtClean="0"/>
              <a:t>Submitting a relinquishing statement</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50</a:t>
            </a:fld>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9953451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514600" cy="1295400"/>
          </a:xfrm>
        </p:spPr>
        <p:txBody>
          <a:bodyPr/>
          <a:lstStyle/>
          <a:p>
            <a:r>
              <a:rPr lang="en-US" sz="2400" dirty="0" smtClean="0"/>
              <a:t>Relinquishing Statement</a:t>
            </a:r>
            <a:endParaRPr lang="en-US" sz="2400" dirty="0"/>
          </a:p>
        </p:txBody>
      </p:sp>
      <p:sp>
        <p:nvSpPr>
          <p:cNvPr id="3" name="Text Placeholder 2"/>
          <p:cNvSpPr>
            <a:spLocks noGrp="1"/>
          </p:cNvSpPr>
          <p:nvPr>
            <p:ph type="body" idx="1"/>
          </p:nvPr>
        </p:nvSpPr>
        <p:spPr/>
        <p:txBody>
          <a:bodyPr/>
          <a:lstStyle/>
          <a:p>
            <a:r>
              <a:rPr lang="en-US" dirty="0" smtClean="0"/>
              <a:t>PHS 3734 form</a:t>
            </a:r>
            <a:endParaRPr lang="en-US" dirty="0"/>
          </a:p>
        </p:txBody>
      </p:sp>
      <p:sp>
        <p:nvSpPr>
          <p:cNvPr id="4" name="Content Placeholder 3"/>
          <p:cNvSpPr>
            <a:spLocks noGrp="1"/>
          </p:cNvSpPr>
          <p:nvPr>
            <p:ph sz="quarter" idx="13"/>
          </p:nvPr>
        </p:nvSpPr>
        <p:spPr>
          <a:xfrm>
            <a:off x="3124200" y="685800"/>
            <a:ext cx="5638800" cy="5715000"/>
          </a:xfrm>
        </p:spPr>
        <p:txBody>
          <a:bodyPr/>
          <a:lstStyle/>
          <a:p>
            <a:r>
              <a:rPr lang="en-US" sz="2400" dirty="0"/>
              <a:t>Processed in </a:t>
            </a:r>
            <a:r>
              <a:rPr lang="en-US" sz="2400" dirty="0" err="1"/>
              <a:t>eRA</a:t>
            </a:r>
            <a:r>
              <a:rPr lang="en-US" sz="2400" dirty="0"/>
              <a:t> Commons</a:t>
            </a:r>
          </a:p>
          <a:p>
            <a:pPr lvl="1"/>
            <a:r>
              <a:rPr lang="en-US" sz="2000" dirty="0"/>
              <a:t>To relinquish any awarded </a:t>
            </a:r>
            <a:r>
              <a:rPr lang="en-US" sz="2000" dirty="0" smtClean="0"/>
              <a:t>grant</a:t>
            </a:r>
            <a:endParaRPr lang="en-US" sz="2000" dirty="0"/>
          </a:p>
          <a:p>
            <a:r>
              <a:rPr lang="en-US" sz="2400" dirty="0"/>
              <a:t>Original institution</a:t>
            </a:r>
          </a:p>
          <a:p>
            <a:pPr lvl="1"/>
            <a:r>
              <a:rPr lang="en-US" sz="2000" dirty="0"/>
              <a:t>Submits relinquishing statement</a:t>
            </a:r>
          </a:p>
          <a:p>
            <a:pPr lvl="1"/>
            <a:r>
              <a:rPr lang="en-US" sz="2000" dirty="0"/>
              <a:t>Can select new grantee organization or enter contact information if organization is not Commons Registered</a:t>
            </a:r>
          </a:p>
          <a:p>
            <a:r>
              <a:rPr lang="en-US" sz="2400" dirty="0" smtClean="0"/>
              <a:t>New institution</a:t>
            </a:r>
          </a:p>
          <a:p>
            <a:pPr lvl="1"/>
            <a:r>
              <a:rPr lang="en-US" sz="2000" dirty="0" smtClean="0"/>
              <a:t>Receives </a:t>
            </a:r>
            <a:r>
              <a:rPr lang="en-US" sz="2000" dirty="0" err="1"/>
              <a:t>eNotification</a:t>
            </a:r>
            <a:r>
              <a:rPr lang="en-US" sz="2000" dirty="0"/>
              <a:t> from </a:t>
            </a:r>
            <a:r>
              <a:rPr lang="en-US" sz="2000" dirty="0" err="1"/>
              <a:t>eRA</a:t>
            </a:r>
            <a:r>
              <a:rPr lang="en-US" sz="2000" dirty="0"/>
              <a:t> Commons</a:t>
            </a:r>
          </a:p>
          <a:p>
            <a:pPr lvl="1"/>
            <a:r>
              <a:rPr lang="en-US" sz="2000" dirty="0"/>
              <a:t>Can view in </a:t>
            </a:r>
            <a:r>
              <a:rPr lang="en-US" sz="2000" dirty="0" err="1"/>
              <a:t>eRA</a:t>
            </a:r>
            <a:r>
              <a:rPr lang="en-US" sz="2000" dirty="0"/>
              <a:t> </a:t>
            </a:r>
            <a:r>
              <a:rPr lang="en-US" sz="2000" dirty="0" smtClean="0"/>
              <a:t>Commons</a:t>
            </a:r>
            <a:endParaRPr lang="en-US" sz="2000" dirty="0"/>
          </a:p>
          <a:p>
            <a:r>
              <a:rPr lang="en-US" sz="2400" dirty="0" smtClean="0"/>
              <a:t>NIH Awarding Institute </a:t>
            </a:r>
            <a:endParaRPr lang="en-US" sz="2400" dirty="0"/>
          </a:p>
          <a:p>
            <a:pPr lvl="1"/>
            <a:r>
              <a:rPr lang="en-US" sz="2000" dirty="0"/>
              <a:t>Reviews and accepts or returns for correction</a:t>
            </a:r>
          </a:p>
          <a:p>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51</a:t>
            </a:fld>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8061275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Relinquishing Statement - Search</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52</a:t>
            </a:fld>
            <a:endParaRPr lang="en-US" dirty="0"/>
          </a:p>
        </p:txBody>
      </p:sp>
      <p:sp>
        <p:nvSpPr>
          <p:cNvPr id="9" name="Content Placeholder 2"/>
          <p:cNvSpPr txBox="1">
            <a:spLocks/>
          </p:cNvSpPr>
          <p:nvPr/>
        </p:nvSpPr>
        <p:spPr>
          <a:xfrm>
            <a:off x="301752" y="1527048"/>
            <a:ext cx="8503920" cy="45720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None/>
            </a:pPr>
            <a:r>
              <a:rPr lang="en-US" dirty="0" smtClean="0"/>
              <a:t>Use Change of Institution Search</a:t>
            </a:r>
          </a:p>
          <a:p>
            <a:pPr lvl="1"/>
            <a:r>
              <a:rPr lang="en-US" dirty="0" smtClean="0"/>
              <a:t>Must provide at least the Institute Code and Serial Number as search parameters</a:t>
            </a:r>
          </a:p>
        </p:txBody>
      </p:sp>
      <p:pic>
        <p:nvPicPr>
          <p:cNvPr id="4" name="Picture 3" title="Relinquishing Statement Search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012" y="2840997"/>
            <a:ext cx="7391400" cy="3797674"/>
          </a:xfrm>
          <a:prstGeom prst="rect">
            <a:avLst/>
          </a:prstGeom>
          <a:effectLst>
            <a:outerShdw blurRad="63500" sx="102000" sy="102000" algn="ctr" rotWithShape="0">
              <a:prstClr val="black">
                <a:alpha val="40000"/>
              </a:prstClr>
            </a:outerShdw>
          </a:effectLst>
        </p:spPr>
      </p:pic>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6921724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Relinquishing Statement Data Entry Screen</a:t>
            </a:r>
            <a:endParaRPr lang="en-US" dirty="0"/>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53</a:t>
            </a:fld>
            <a:endParaRPr lang="en-US" dirty="0"/>
          </a:p>
        </p:txBody>
      </p:sp>
      <p:sp>
        <p:nvSpPr>
          <p:cNvPr id="8" name="Text Box 5"/>
          <p:cNvSpPr txBox="1">
            <a:spLocks noChangeArrowheads="1"/>
          </p:cNvSpPr>
          <p:nvPr/>
        </p:nvSpPr>
        <p:spPr bwMode="auto">
          <a:xfrm>
            <a:off x="533400" y="5798403"/>
            <a:ext cx="8077200" cy="830997"/>
          </a:xfrm>
          <a:prstGeom prst="rect">
            <a:avLst/>
          </a:prstGeom>
          <a:solidFill>
            <a:srgbClr val="FFFFCC"/>
          </a:solidFill>
          <a:ln w="12700">
            <a:solidFill>
              <a:srgbClr val="000000"/>
            </a:solid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smtClean="0">
                <a:solidFill>
                  <a:srgbClr val="993300"/>
                </a:solidFill>
                <a:latin typeface="Tahoma"/>
              </a:rPr>
              <a:t>Change of Institution User Guide:</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ysClr val="windowText" lastClr="000000"/>
                </a:solidFill>
                <a:latin typeface="Tahoma"/>
                <a:hlinkClick r:id="rId2" tooltip="Change of Institutuin User Guide"/>
              </a:rPr>
              <a:t>http://</a:t>
            </a:r>
            <a:r>
              <a:rPr lang="en-US" sz="2400" kern="0" dirty="0" smtClean="0">
                <a:solidFill>
                  <a:sysClr val="windowText" lastClr="000000"/>
                </a:solidFill>
                <a:latin typeface="Tahoma"/>
                <a:hlinkClick r:id="rId2" tooltip="Change of Institutuin User Guide"/>
              </a:rPr>
              <a:t>era.nih.gov/files/ccoi_userguide.pdf</a:t>
            </a:r>
            <a:r>
              <a:rPr lang="en-US" sz="2400" kern="0" dirty="0" smtClean="0">
                <a:solidFill>
                  <a:sysClr val="windowText" lastClr="000000"/>
                </a:solidFill>
                <a:latin typeface="Tahoma"/>
              </a:rPr>
              <a:t> </a:t>
            </a:r>
            <a:endParaRPr lang="en-US" sz="2400" kern="0" dirty="0">
              <a:solidFill>
                <a:sysClr val="windowText" lastClr="000000"/>
              </a:solidFill>
              <a:latin typeface="Tahoma"/>
            </a:endParaRPr>
          </a:p>
        </p:txBody>
      </p:sp>
      <p:pic>
        <p:nvPicPr>
          <p:cNvPr id="7" name="Picture 6" title="Reliquishing Statement data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62" y="1036638"/>
            <a:ext cx="7355675" cy="4565189"/>
          </a:xfrm>
          <a:prstGeom prst="rect">
            <a:avLst/>
          </a:prstGeom>
          <a:effectLst>
            <a:outerShdw blurRad="63500" sx="102000" sy="102000" algn="ctr" rotWithShape="0">
              <a:prstClr val="black">
                <a:alpha val="40000"/>
              </a:prstClr>
            </a:outerShdw>
          </a:effectLst>
        </p:spPr>
      </p:pic>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9908953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eRA Commons</a:t>
            </a:r>
            <a:br>
              <a:rPr lang="en-US" dirty="0"/>
            </a:br>
            <a:r>
              <a:rPr lang="en-US" dirty="0" smtClean="0"/>
              <a:t>Features - T7 &amp; T6</a:t>
            </a:r>
            <a:endParaRPr lang="en-US" dirty="0"/>
          </a:p>
        </p:txBody>
      </p:sp>
      <p:sp>
        <p:nvSpPr>
          <p:cNvPr id="3" name="Text Placeholder 2"/>
          <p:cNvSpPr>
            <a:spLocks noGrp="1"/>
          </p:cNvSpPr>
          <p:nvPr>
            <p:ph type="body" idx="1"/>
          </p:nvPr>
        </p:nvSpPr>
        <p:spPr>
          <a:xfrm>
            <a:off x="762000" y="2743200"/>
            <a:ext cx="7543800" cy="1673225"/>
          </a:xfrm>
        </p:spPr>
        <p:txBody>
          <a:bodyPr/>
          <a:lstStyle/>
          <a:p>
            <a:r>
              <a:rPr lang="en-US" dirty="0" smtClean="0"/>
              <a:t>Change of institution (type 7)</a:t>
            </a:r>
          </a:p>
          <a:p>
            <a:r>
              <a:rPr lang="en-US" dirty="0" smtClean="0"/>
              <a:t>Change of Organization status (type6)</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54</a:t>
            </a:fld>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41274909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828800"/>
          </a:xfrm>
        </p:spPr>
        <p:txBody>
          <a:bodyPr/>
          <a:lstStyle/>
          <a:p>
            <a:r>
              <a:rPr lang="en-US" dirty="0" smtClean="0"/>
              <a:t>Change of Grantee (Type 7) Requests</a:t>
            </a:r>
            <a:endParaRPr lang="en-US" dirty="0"/>
          </a:p>
        </p:txBody>
      </p:sp>
      <p:sp>
        <p:nvSpPr>
          <p:cNvPr id="3" name="Text Placeholder 2"/>
          <p:cNvSpPr>
            <a:spLocks noGrp="1"/>
          </p:cNvSpPr>
          <p:nvPr>
            <p:ph type="body" idx="1"/>
          </p:nvPr>
        </p:nvSpPr>
        <p:spPr>
          <a:xfrm>
            <a:off x="381000" y="3200400"/>
            <a:ext cx="2362200" cy="2925763"/>
          </a:xfrm>
        </p:spPr>
        <p:txBody>
          <a:bodyPr/>
          <a:lstStyle/>
          <a:p>
            <a:r>
              <a:rPr lang="en-US" dirty="0" smtClean="0"/>
              <a:t>Also known as Change of Institution or transfer.</a:t>
            </a:r>
            <a:endParaRPr lang="en-US" dirty="0"/>
          </a:p>
        </p:txBody>
      </p:sp>
      <p:sp>
        <p:nvSpPr>
          <p:cNvPr id="4" name="Content Placeholder 3"/>
          <p:cNvSpPr>
            <a:spLocks noGrp="1"/>
          </p:cNvSpPr>
          <p:nvPr>
            <p:ph sz="quarter" idx="13"/>
          </p:nvPr>
        </p:nvSpPr>
        <p:spPr/>
        <p:txBody>
          <a:bodyPr/>
          <a:lstStyle/>
          <a:p>
            <a:pPr marL="0" indent="0">
              <a:buNone/>
            </a:pPr>
            <a:r>
              <a:rPr lang="en-US" dirty="0"/>
              <a:t>Request for support of a funded project that has been transferred from one grantee or training institution to another</a:t>
            </a:r>
            <a:r>
              <a:rPr lang="en-US" dirty="0" smtClean="0"/>
              <a:t>.</a:t>
            </a:r>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55</a:t>
            </a:fld>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5969914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2667000" cy="2133600"/>
          </a:xfrm>
        </p:spPr>
        <p:txBody>
          <a:bodyPr/>
          <a:lstStyle/>
          <a:p>
            <a:r>
              <a:rPr lang="en-US" dirty="0" smtClean="0"/>
              <a:t>Change of Organization Status (Type 6) Request</a:t>
            </a:r>
            <a:endParaRPr lang="en-US" dirty="0"/>
          </a:p>
        </p:txBody>
      </p:sp>
      <p:sp>
        <p:nvSpPr>
          <p:cNvPr id="3" name="Text Placeholder 2"/>
          <p:cNvSpPr>
            <a:spLocks noGrp="1"/>
          </p:cNvSpPr>
          <p:nvPr>
            <p:ph type="body" idx="1"/>
          </p:nvPr>
        </p:nvSpPr>
        <p:spPr>
          <a:xfrm>
            <a:off x="381000" y="3200400"/>
            <a:ext cx="2362200" cy="2925763"/>
          </a:xfrm>
        </p:spPr>
        <p:txBody>
          <a:bodyPr/>
          <a:lstStyle/>
          <a:p>
            <a:r>
              <a:rPr lang="en-US" dirty="0" smtClean="0"/>
              <a:t>Formerly known as Successor-In-Interest.</a:t>
            </a:r>
            <a:endParaRPr lang="en-US" dirty="0"/>
          </a:p>
        </p:txBody>
      </p:sp>
      <p:sp>
        <p:nvSpPr>
          <p:cNvPr id="4" name="Content Placeholder 3"/>
          <p:cNvSpPr>
            <a:spLocks noGrp="1"/>
          </p:cNvSpPr>
          <p:nvPr>
            <p:ph sz="quarter" idx="13"/>
          </p:nvPr>
        </p:nvSpPr>
        <p:spPr/>
        <p:txBody>
          <a:bodyPr/>
          <a:lstStyle/>
          <a:p>
            <a:pPr marL="0" indent="0">
              <a:buNone/>
            </a:pPr>
            <a:r>
              <a:rPr lang="en-US" dirty="0"/>
              <a:t>Request for support of a funded project at </a:t>
            </a:r>
            <a:r>
              <a:rPr lang="en-US"/>
              <a:t>an </a:t>
            </a:r>
            <a:r>
              <a:rPr lang="en-US" smtClean="0"/>
              <a:t>institution where </a:t>
            </a:r>
            <a:r>
              <a:rPr lang="en-US" dirty="0"/>
              <a:t>the legal status has been changed</a:t>
            </a:r>
            <a:r>
              <a:rPr lang="en-US" dirty="0" smtClean="0"/>
              <a:t>.</a:t>
            </a:r>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56</a:t>
            </a:fld>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5122709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6/7 Requests – Grants.gov</a:t>
            </a:r>
          </a:p>
        </p:txBody>
      </p:sp>
      <p:sp>
        <p:nvSpPr>
          <p:cNvPr id="3" name="Content Placeholder 2"/>
          <p:cNvSpPr>
            <a:spLocks noGrp="1"/>
          </p:cNvSpPr>
          <p:nvPr>
            <p:ph sz="quarter" idx="13"/>
          </p:nvPr>
        </p:nvSpPr>
        <p:spPr/>
        <p:txBody>
          <a:bodyPr/>
          <a:lstStyle/>
          <a:p>
            <a:r>
              <a:rPr lang="en-US" dirty="0"/>
              <a:t>Available for post-award requests for single-project activity codes for which competing applications are submitted through Grants.gov</a:t>
            </a:r>
          </a:p>
          <a:p>
            <a:r>
              <a:rPr lang="en-US" dirty="0"/>
              <a:t>Though not yet required, applicants are encouraged to use and become familiar with the electronic option</a:t>
            </a:r>
          </a:p>
          <a:p>
            <a:r>
              <a:rPr lang="en-US" dirty="0" smtClean="0"/>
              <a:t>Talk to your awarding Institute prior to submission</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57</a:t>
            </a:fld>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6120" y="4343400"/>
            <a:ext cx="1771650" cy="2362200"/>
          </a:xfrm>
          <a:prstGeom prst="rect">
            <a:avLst/>
          </a:prstGeom>
        </p:spPr>
      </p:pic>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8743842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smtClean="0"/>
              <a:t>Type 6/7 Requests – Grants.gov Application Package</a:t>
            </a:r>
            <a:endParaRPr lang="en-US" dirty="0"/>
          </a:p>
        </p:txBody>
      </p:sp>
      <p:sp>
        <p:nvSpPr>
          <p:cNvPr id="3" name="Content Placeholder 2"/>
          <p:cNvSpPr>
            <a:spLocks noGrp="1"/>
          </p:cNvSpPr>
          <p:nvPr>
            <p:ph sz="quarter" idx="13"/>
          </p:nvPr>
        </p:nvSpPr>
        <p:spPr/>
        <p:txBody>
          <a:bodyPr/>
          <a:lstStyle/>
          <a:p>
            <a:r>
              <a:rPr lang="en-US" dirty="0" smtClean="0"/>
              <a:t>Parent Announcement page has general use FOAs</a:t>
            </a:r>
          </a:p>
          <a:p>
            <a:pPr lvl="1"/>
            <a:r>
              <a:rPr lang="en-US" dirty="0" smtClean="0">
                <a:hlinkClick r:id="rId2" tooltip="Parent Announcement for T6 and T7"/>
              </a:rPr>
              <a:t>http</a:t>
            </a:r>
            <a:r>
              <a:rPr lang="en-US" dirty="0">
                <a:hlinkClick r:id="rId2" tooltip="Parent Announcement for T6 and T7"/>
              </a:rPr>
              <a:t>://</a:t>
            </a:r>
            <a:r>
              <a:rPr lang="en-US" dirty="0" smtClean="0">
                <a:hlinkClick r:id="rId2" tooltip="Parent Announcement for T6 and T7"/>
              </a:rPr>
              <a:t>grants.nih.gov/grants/guide/parent_announcements.htm#post</a:t>
            </a:r>
            <a:r>
              <a:rPr lang="en-US" dirty="0" smtClean="0"/>
              <a:t> </a:t>
            </a:r>
          </a:p>
          <a:p>
            <a:endParaRPr lang="en-US" dirty="0" smtClean="0"/>
          </a:p>
          <a:p>
            <a:r>
              <a:rPr lang="en-US" dirty="0" smtClean="0"/>
              <a:t>When </a:t>
            </a:r>
            <a:r>
              <a:rPr lang="en-US" dirty="0"/>
              <a:t>completing package…</a:t>
            </a:r>
          </a:p>
          <a:p>
            <a:pPr lvl="1"/>
            <a:r>
              <a:rPr lang="en-US" dirty="0"/>
              <a:t>Follow all FOA-specific instructions</a:t>
            </a:r>
          </a:p>
          <a:p>
            <a:pPr lvl="1"/>
            <a:r>
              <a:rPr lang="en-US" dirty="0"/>
              <a:t>Carefully choose appropriate application package</a:t>
            </a:r>
          </a:p>
          <a:p>
            <a:pPr lvl="1"/>
            <a:r>
              <a:rPr lang="en-US" dirty="0"/>
              <a:t>Use Revision as the Application Type (SF424 RR, item #8)</a:t>
            </a:r>
          </a:p>
          <a:p>
            <a:pPr lvl="1"/>
            <a:r>
              <a:rPr lang="en-US" dirty="0"/>
              <a:t>Include IC and Serial number of awarded grant as the Federal Identifier (SF424 RR, item #4a)</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58</a:t>
            </a:fld>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5507297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6/7 </a:t>
            </a:r>
            <a:r>
              <a:rPr lang="en-US" dirty="0" smtClean="0"/>
              <a:t>Requests </a:t>
            </a:r>
            <a:r>
              <a:rPr lang="en-US" dirty="0"/>
              <a:t>&amp;</a:t>
            </a:r>
            <a:r>
              <a:rPr lang="en-US" dirty="0" smtClean="0"/>
              <a:t> Grants.gov</a:t>
            </a:r>
            <a:endParaRPr lang="en-US" dirty="0"/>
          </a:p>
        </p:txBody>
      </p:sp>
      <p:sp>
        <p:nvSpPr>
          <p:cNvPr id="3" name="Content Placeholder 2"/>
          <p:cNvSpPr>
            <a:spLocks noGrp="1"/>
          </p:cNvSpPr>
          <p:nvPr>
            <p:ph sz="quarter" idx="13"/>
          </p:nvPr>
        </p:nvSpPr>
        <p:spPr>
          <a:xfrm>
            <a:off x="301752" y="1527048"/>
            <a:ext cx="8689848" cy="4873752"/>
          </a:xfrm>
        </p:spPr>
        <p:txBody>
          <a:bodyPr/>
          <a:lstStyle/>
          <a:p>
            <a:pPr marL="0" indent="0">
              <a:buNone/>
            </a:pPr>
            <a:r>
              <a:rPr lang="en-US" dirty="0"/>
              <a:t>Similar to competing </a:t>
            </a:r>
            <a:r>
              <a:rPr lang="en-US" dirty="0" smtClean="0"/>
              <a:t>application process, </a:t>
            </a:r>
            <a:r>
              <a:rPr lang="en-US" dirty="0"/>
              <a:t>except:</a:t>
            </a:r>
          </a:p>
          <a:p>
            <a:pPr lvl="1"/>
            <a:r>
              <a:rPr lang="en-US" dirty="0"/>
              <a:t>Many of the </a:t>
            </a:r>
            <a:r>
              <a:rPr lang="en-US" dirty="0" smtClean="0"/>
              <a:t>NIH business </a:t>
            </a:r>
            <a:r>
              <a:rPr lang="en-US" dirty="0"/>
              <a:t>rule validations for competing applications are not enforced</a:t>
            </a:r>
          </a:p>
          <a:p>
            <a:pPr lvl="1"/>
            <a:r>
              <a:rPr lang="en-US" dirty="0"/>
              <a:t>Required forms may vary from competing applications for the same activity code</a:t>
            </a:r>
          </a:p>
          <a:p>
            <a:pPr lvl="2"/>
            <a:r>
              <a:rPr lang="en-US" dirty="0"/>
              <a:t>Modular budget forms not an option; must use R&amp;R Budget forms</a:t>
            </a:r>
          </a:p>
          <a:p>
            <a:pPr lvl="2"/>
            <a:r>
              <a:rPr lang="en-US" dirty="0" smtClean="0"/>
              <a:t>Type 6</a:t>
            </a:r>
          </a:p>
          <a:p>
            <a:pPr lvl="3"/>
            <a:r>
              <a:rPr lang="en-US" dirty="0" smtClean="0"/>
              <a:t>Only a few required forms</a:t>
            </a:r>
            <a:endParaRPr lang="en-US" dirty="0"/>
          </a:p>
          <a:p>
            <a:pPr lvl="4"/>
            <a:r>
              <a:rPr lang="en-US" dirty="0" smtClean="0"/>
              <a:t>SF424 (R&amp;R) cover, Other Project Information, SR/Key Information</a:t>
            </a:r>
          </a:p>
          <a:p>
            <a:pPr lvl="3"/>
            <a:r>
              <a:rPr lang="en-US" dirty="0" smtClean="0"/>
              <a:t>Optional forms vary by program</a:t>
            </a:r>
          </a:p>
          <a:p>
            <a:pPr lvl="2"/>
            <a:r>
              <a:rPr lang="en-US" dirty="0" smtClean="0"/>
              <a:t>Type 7</a:t>
            </a:r>
          </a:p>
          <a:p>
            <a:pPr lvl="3"/>
            <a:r>
              <a:rPr lang="en-US" dirty="0" smtClean="0"/>
              <a:t>Budget </a:t>
            </a:r>
            <a:r>
              <a:rPr lang="en-US" dirty="0"/>
              <a:t>forms added to some Type 7 form packages (e.g., DP1, DP2, DP3)</a:t>
            </a:r>
          </a:p>
          <a:p>
            <a:pPr lvl="1"/>
            <a:endParaRPr lang="en-US" dirty="0" smtClean="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59</a:t>
            </a:fld>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098660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a:t>
            </a:r>
            <a:endParaRPr lang="en-US" dirty="0"/>
          </a:p>
        </p:txBody>
      </p:sp>
      <p:sp>
        <p:nvSpPr>
          <p:cNvPr id="3" name="Text Placeholder 2"/>
          <p:cNvSpPr>
            <a:spLocks noGrp="1"/>
          </p:cNvSpPr>
          <p:nvPr>
            <p:ph type="body" idx="1"/>
          </p:nvPr>
        </p:nvSpPr>
        <p:spPr/>
        <p:txBody>
          <a:bodyPr/>
          <a:lstStyle/>
          <a:p>
            <a:r>
              <a:rPr lang="en-US" dirty="0" smtClean="0"/>
              <a:t>Prior Approval is the process in which an applicant or grantee must have written approval by an authorized official to undertake a certain activity.</a:t>
            </a:r>
            <a:endParaRPr lang="en-US" dirty="0"/>
          </a:p>
          <a:p>
            <a:endParaRPr lang="en-US" dirty="0"/>
          </a:p>
        </p:txBody>
      </p:sp>
      <p:sp>
        <p:nvSpPr>
          <p:cNvPr id="4" name="Content Placeholder 3"/>
          <p:cNvSpPr>
            <a:spLocks noGrp="1"/>
          </p:cNvSpPr>
          <p:nvPr>
            <p:ph sz="quarter" idx="13"/>
          </p:nvPr>
        </p:nvSpPr>
        <p:spPr/>
        <p:txBody>
          <a:bodyPr/>
          <a:lstStyle/>
          <a:p>
            <a:pPr marL="0" indent="0">
              <a:buNone/>
            </a:pPr>
            <a:r>
              <a:rPr lang="en-US" dirty="0" smtClean="0"/>
              <a:t>eRA now supports four activities for Prior Approval Requests.</a:t>
            </a:r>
          </a:p>
          <a:p>
            <a:pPr lvl="1"/>
            <a:r>
              <a:rPr lang="en-US" dirty="0" smtClean="0"/>
              <a:t>Request for withdrawal of an application</a:t>
            </a:r>
          </a:p>
          <a:p>
            <a:pPr lvl="1"/>
            <a:r>
              <a:rPr lang="en-US" dirty="0" smtClean="0"/>
              <a:t>Request for No Cost Extension (NCE)</a:t>
            </a:r>
          </a:p>
          <a:p>
            <a:pPr lvl="1"/>
            <a:r>
              <a:rPr lang="en-US" dirty="0" smtClean="0"/>
              <a:t>Request for Change of PD/PI</a:t>
            </a:r>
          </a:p>
          <a:p>
            <a:pPr lvl="1"/>
            <a:r>
              <a:rPr lang="en-US" dirty="0" smtClean="0"/>
              <a:t>Request to exceed $500K in direct </a:t>
            </a:r>
            <a:r>
              <a:rPr lang="en-US" dirty="0"/>
              <a:t>c</a:t>
            </a:r>
            <a:r>
              <a:rPr lang="en-US" dirty="0" smtClean="0"/>
              <a:t>ost for any year</a:t>
            </a:r>
          </a:p>
          <a:p>
            <a:pPr marL="0" indent="0">
              <a:buNone/>
            </a:pPr>
            <a:endParaRPr lang="en-US" dirty="0"/>
          </a:p>
        </p:txBody>
      </p:sp>
      <p:sp>
        <p:nvSpPr>
          <p:cNvPr id="7" name="TextBox 6"/>
          <p:cNvSpPr txBox="1"/>
          <p:nvPr/>
        </p:nvSpPr>
        <p:spPr>
          <a:xfrm>
            <a:off x="152400" y="64008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5751435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Type 6/7 </a:t>
            </a:r>
            <a:r>
              <a:rPr lang="en-US" dirty="0" smtClean="0"/>
              <a:t>Requests – Application Viewing Window</a:t>
            </a:r>
            <a:endParaRPr lang="en-US" dirty="0"/>
          </a:p>
        </p:txBody>
      </p:sp>
      <p:sp>
        <p:nvSpPr>
          <p:cNvPr id="3" name="Content Placeholder 2"/>
          <p:cNvSpPr>
            <a:spLocks noGrp="1"/>
          </p:cNvSpPr>
          <p:nvPr>
            <p:ph sz="quarter" idx="13"/>
          </p:nvPr>
        </p:nvSpPr>
        <p:spPr>
          <a:xfrm>
            <a:off x="301752" y="1527048"/>
            <a:ext cx="8689848" cy="4873752"/>
          </a:xfrm>
        </p:spPr>
        <p:txBody>
          <a:bodyPr/>
          <a:lstStyle/>
          <a:p>
            <a:pPr lvl="1"/>
            <a:r>
              <a:rPr lang="en-US" dirty="0" smtClean="0"/>
              <a:t>After </a:t>
            </a:r>
            <a:r>
              <a:rPr lang="en-US" dirty="0"/>
              <a:t>the two-day viewing window the </a:t>
            </a:r>
            <a:r>
              <a:rPr lang="en-US" dirty="0" smtClean="0"/>
              <a:t>request bypasses </a:t>
            </a:r>
            <a:r>
              <a:rPr lang="en-US" dirty="0"/>
              <a:t>Receipt &amp; Referral and goes directly to Grants Management staff for </a:t>
            </a:r>
            <a:r>
              <a:rPr lang="en-US" dirty="0" smtClean="0"/>
              <a:t>consideration</a:t>
            </a:r>
          </a:p>
          <a:p>
            <a:pPr lvl="2"/>
            <a:r>
              <a:rPr lang="en-US" dirty="0" smtClean="0"/>
              <a:t>Requests move to List of Applications for PIs and General Search (for SOs) like competing applications</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60</a:t>
            </a:fld>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6200614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685800"/>
          </a:xfrm>
        </p:spPr>
        <p:txBody>
          <a:bodyPr>
            <a:normAutofit fontScale="90000"/>
          </a:bodyPr>
          <a:lstStyle/>
          <a:p>
            <a:r>
              <a:rPr lang="en-US" dirty="0" smtClean="0"/>
              <a:t>Re-assign Grants</a:t>
            </a:r>
            <a:endParaRPr lang="en-US" dirty="0"/>
          </a:p>
        </p:txBody>
      </p:sp>
      <p:sp>
        <p:nvSpPr>
          <p:cNvPr id="3" name="Text Placeholder 2"/>
          <p:cNvSpPr>
            <a:spLocks noGrp="1"/>
          </p:cNvSpPr>
          <p:nvPr>
            <p:ph type="body" idx="1"/>
          </p:nvPr>
        </p:nvSpPr>
        <p:spPr>
          <a:xfrm>
            <a:off x="762000" y="2743200"/>
            <a:ext cx="7543800" cy="1673225"/>
          </a:xfrm>
        </p:spPr>
        <p:txBody>
          <a:bodyPr/>
          <a:lstStyle/>
          <a:p>
            <a:r>
              <a:rPr lang="en-US" dirty="0" smtClean="0"/>
              <a:t>The option to move a grant from one department to another within the same institution</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61</a:t>
            </a:fld>
            <a:endParaRPr lang="en-US" dirty="0"/>
          </a:p>
        </p:txBody>
      </p:sp>
      <p:sp>
        <p:nvSpPr>
          <p:cNvPr id="5" name="TextBox 4"/>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24147239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New Function on Commons Status Page </a:t>
            </a:r>
            <a:endParaRPr lang="en-US" dirty="0"/>
          </a:p>
        </p:txBody>
      </p:sp>
      <p:grpSp>
        <p:nvGrpSpPr>
          <p:cNvPr id="3" name="Group 2" title="Status Search Menu"/>
          <p:cNvGrpSpPr/>
          <p:nvPr/>
        </p:nvGrpSpPr>
        <p:grpSpPr>
          <a:xfrm>
            <a:off x="245294" y="1447800"/>
            <a:ext cx="1825690" cy="2008358"/>
            <a:chOff x="2743200" y="1665455"/>
            <a:chExt cx="3733800" cy="4430545"/>
          </a:xfrm>
        </p:grpSpPr>
        <p:pic>
          <p:nvPicPr>
            <p:cNvPr id="1027" name="Picture 3" descr="Status search menu"/>
            <p:cNvPicPr>
              <a:picLocks noChangeAspect="1" noChangeArrowheads="1"/>
            </p:cNvPicPr>
            <p:nvPr/>
          </p:nvPicPr>
          <p:blipFill rotWithShape="1">
            <a:blip r:embed="rId2">
              <a:extLst>
                <a:ext uri="{28A0092B-C50C-407E-A947-70E740481C1C}">
                  <a14:useLocalDpi xmlns:a14="http://schemas.microsoft.com/office/drawing/2010/main" val="0"/>
                </a:ext>
              </a:extLst>
            </a:blip>
            <a:srcRect t="21583" r="87551" b="54782"/>
            <a:stretch/>
          </p:blipFill>
          <p:spPr bwMode="auto">
            <a:xfrm>
              <a:off x="2743200" y="1665455"/>
              <a:ext cx="3733800" cy="4430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descr="oval"/>
            <p:cNvSpPr/>
            <p:nvPr/>
          </p:nvSpPr>
          <p:spPr>
            <a:xfrm>
              <a:off x="3352800" y="5218239"/>
              <a:ext cx="1752600" cy="381000"/>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2" name="Slide Number Placeholder 1"/>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62</a:t>
            </a:fld>
            <a:endParaRPr lang="en-US" dirty="0">
              <a:solidFill>
                <a:srgbClr val="9BBB59">
                  <a:shade val="75000"/>
                </a:srgbClr>
              </a:solidFill>
            </a:endParaRPr>
          </a:p>
        </p:txBody>
      </p:sp>
      <p:pic>
        <p:nvPicPr>
          <p:cNvPr id="1026" name="Picture 2" title="ReAssign Grant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69879" y="1752600"/>
            <a:ext cx="6801400" cy="480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42322931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Search Options</a:t>
            </a:r>
            <a:endParaRPr lang="en-US" dirty="0"/>
          </a:p>
        </p:txBody>
      </p:sp>
      <p:sp>
        <p:nvSpPr>
          <p:cNvPr id="3" name="Slide Number Placeholder 2"/>
          <p:cNvSpPr>
            <a:spLocks noGrp="1"/>
          </p:cNvSpPr>
          <p:nvPr>
            <p:ph type="sldNum" sz="quarter" idx="16"/>
          </p:nvPr>
        </p:nvSpPr>
        <p:spPr/>
        <p:txBody>
          <a:bodyPr/>
          <a:lstStyle/>
          <a:p>
            <a:pPr>
              <a:defRPr/>
            </a:pPr>
            <a:fld id="{D535206B-4A4A-47B0-BA21-D142872E963A}" type="slidenum">
              <a:rPr lang="en-US" smtClean="0">
                <a:solidFill>
                  <a:srgbClr val="9BBB59">
                    <a:shade val="75000"/>
                  </a:srgbClr>
                </a:solidFill>
              </a:rPr>
              <a:pPr>
                <a:defRPr/>
              </a:pPr>
              <a:t>63</a:t>
            </a:fld>
            <a:endParaRPr lang="en-US" dirty="0">
              <a:solidFill>
                <a:srgbClr val="9BBB59">
                  <a:shade val="75000"/>
                </a:srgbClr>
              </a:solidFill>
            </a:endParaRPr>
          </a:p>
        </p:txBody>
      </p:sp>
      <p:pic>
        <p:nvPicPr>
          <p:cNvPr id="4" name="Picture 3" title="Reassign Grant Search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054" y="1027113"/>
            <a:ext cx="7419892" cy="5248216"/>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152400" y="6400800"/>
            <a:ext cx="8839200" cy="307777"/>
          </a:xfrm>
          <a:prstGeom prst="rect">
            <a:avLst/>
          </a:prstGeom>
          <a:noFill/>
        </p:spPr>
        <p:txBody>
          <a:bodyPr wrap="square" rtlCol="0">
            <a:spAutoFit/>
          </a:bodyPr>
          <a:lstStyle/>
          <a:p>
            <a:pPr algn="ctr"/>
            <a:r>
              <a:rPr lang="en-US" sz="1400" dirty="0" smtClean="0"/>
              <a:t>Step 1:  Select grant(s) to re-assign.</a:t>
            </a:r>
            <a:endParaRPr lang="en-US" sz="1400" dirty="0"/>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7619861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the School &amp; Department</a:t>
            </a:r>
            <a:endParaRPr lang="en-US" dirty="0"/>
          </a:p>
        </p:txBody>
      </p:sp>
      <p:sp>
        <p:nvSpPr>
          <p:cNvPr id="3" name="Slide Number Placeholder 2"/>
          <p:cNvSpPr>
            <a:spLocks noGrp="1"/>
          </p:cNvSpPr>
          <p:nvPr>
            <p:ph type="sldNum" sz="quarter" idx="16"/>
          </p:nvPr>
        </p:nvSpPr>
        <p:spPr/>
        <p:txBody>
          <a:bodyPr/>
          <a:lstStyle/>
          <a:p>
            <a:pPr>
              <a:defRPr/>
            </a:pPr>
            <a:fld id="{D535206B-4A4A-47B0-BA21-D142872E963A}" type="slidenum">
              <a:rPr lang="en-US" smtClean="0">
                <a:solidFill>
                  <a:srgbClr val="9BBB59">
                    <a:shade val="75000"/>
                  </a:srgbClr>
                </a:solidFill>
              </a:rPr>
              <a:pPr>
                <a:defRPr/>
              </a:pPr>
              <a:t>64</a:t>
            </a:fld>
            <a:endParaRPr lang="en-US" dirty="0">
              <a:solidFill>
                <a:srgbClr val="9BBB59">
                  <a:shade val="75000"/>
                </a:srgbClr>
              </a:solidFill>
            </a:endParaRPr>
          </a:p>
        </p:txBody>
      </p:sp>
      <p:pic>
        <p:nvPicPr>
          <p:cNvPr id="4" name="Picture 3" title="Reassign Grant Select school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625" y="987425"/>
            <a:ext cx="4734732" cy="334895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149225" y="5510904"/>
            <a:ext cx="8839200" cy="1169551"/>
          </a:xfrm>
          <a:prstGeom prst="rect">
            <a:avLst/>
          </a:prstGeom>
          <a:noFill/>
        </p:spPr>
        <p:txBody>
          <a:bodyPr wrap="square" rtlCol="0">
            <a:spAutoFit/>
          </a:bodyPr>
          <a:lstStyle/>
          <a:p>
            <a:pPr algn="ctr"/>
            <a:r>
              <a:rPr lang="en-US" sz="1400" dirty="0" smtClean="0"/>
              <a:t>School drop down menu contains all active major components for the organization (School of Medicine, School of Public Health, etc.)</a:t>
            </a:r>
          </a:p>
          <a:p>
            <a:pPr algn="ctr"/>
            <a:r>
              <a:rPr lang="en-US" sz="1400" dirty="0"/>
              <a:t>Department drop down will list all active departments associated with the selected School.  No departments are listed if a school has not been selected.</a:t>
            </a:r>
          </a:p>
          <a:p>
            <a:pPr algn="ctr"/>
            <a:endParaRPr lang="en-US" sz="1400" dirty="0"/>
          </a:p>
        </p:txBody>
      </p:sp>
      <p:pic>
        <p:nvPicPr>
          <p:cNvPr id="6" name="Picture 5" title="Reassign Grant Department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057400"/>
            <a:ext cx="4876621" cy="3449318"/>
          </a:xfrm>
          <a:prstGeom prst="rect">
            <a:avLst/>
          </a:prstGeom>
          <a:effectLst>
            <a:outerShdw blurRad="63500" sx="102000" sy="102000" algn="ctr" rotWithShape="0">
              <a:prstClr val="black">
                <a:alpha val="40000"/>
              </a:prstClr>
            </a:outerShdw>
          </a:effectLst>
        </p:spPr>
      </p:pic>
      <p:sp>
        <p:nvSpPr>
          <p:cNvPr id="8" name="TextBox 7"/>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24019647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Results &amp; Selecting Grants to Move</a:t>
            </a:r>
            <a:endParaRPr lang="en-US" dirty="0"/>
          </a:p>
        </p:txBody>
      </p:sp>
      <p:sp>
        <p:nvSpPr>
          <p:cNvPr id="3" name="Slide Number Placeholder 2"/>
          <p:cNvSpPr>
            <a:spLocks noGrp="1"/>
          </p:cNvSpPr>
          <p:nvPr>
            <p:ph type="sldNum" sz="quarter" idx="16"/>
          </p:nvPr>
        </p:nvSpPr>
        <p:spPr/>
        <p:txBody>
          <a:bodyPr/>
          <a:lstStyle/>
          <a:p>
            <a:pPr>
              <a:defRPr/>
            </a:pPr>
            <a:fld id="{D535206B-4A4A-47B0-BA21-D142872E963A}" type="slidenum">
              <a:rPr lang="en-US" smtClean="0">
                <a:solidFill>
                  <a:srgbClr val="9BBB59">
                    <a:shade val="75000"/>
                  </a:srgbClr>
                </a:solidFill>
              </a:rPr>
              <a:pPr>
                <a:defRPr/>
              </a:pPr>
              <a:t>65</a:t>
            </a:fld>
            <a:endParaRPr lang="en-US" dirty="0">
              <a:solidFill>
                <a:srgbClr val="9BBB59">
                  <a:shade val="75000"/>
                </a:srgbClr>
              </a:solidFill>
            </a:endParaRPr>
          </a:p>
        </p:txBody>
      </p:sp>
      <p:sp>
        <p:nvSpPr>
          <p:cNvPr id="8" name="TextBox 7"/>
          <p:cNvSpPr txBox="1"/>
          <p:nvPr/>
        </p:nvSpPr>
        <p:spPr>
          <a:xfrm>
            <a:off x="1295400" y="5877580"/>
            <a:ext cx="76962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Number of entries to show in the results list can be configured.</a:t>
            </a:r>
          </a:p>
          <a:p>
            <a:pPr marL="285750" indent="-285750">
              <a:buFont typeface="Arial" panose="020B0604020202020204" pitchFamily="34" charset="0"/>
              <a:buChar char="•"/>
            </a:pPr>
            <a:r>
              <a:rPr lang="en-US" sz="1400" dirty="0" smtClean="0"/>
              <a:t>Any or all grants in the results list can be selected to move to the same location.</a:t>
            </a:r>
            <a:endParaRPr lang="en-US" sz="1400" dirty="0"/>
          </a:p>
        </p:txBody>
      </p:sp>
      <p:pic>
        <p:nvPicPr>
          <p:cNvPr id="9" name="Picture 8" title="Selecting Grants to move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187806" y="1027110"/>
            <a:ext cx="6768389" cy="4796757"/>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29707224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the Target Assignment</a:t>
            </a:r>
            <a:endParaRPr lang="en-US" dirty="0"/>
          </a:p>
        </p:txBody>
      </p:sp>
      <p:sp>
        <p:nvSpPr>
          <p:cNvPr id="3" name="Slide Number Placeholder 2"/>
          <p:cNvSpPr>
            <a:spLocks noGrp="1"/>
          </p:cNvSpPr>
          <p:nvPr>
            <p:ph type="sldNum" sz="quarter" idx="16"/>
          </p:nvPr>
        </p:nvSpPr>
        <p:spPr/>
        <p:txBody>
          <a:bodyPr/>
          <a:lstStyle/>
          <a:p>
            <a:pPr>
              <a:defRPr/>
            </a:pPr>
            <a:fld id="{D535206B-4A4A-47B0-BA21-D142872E963A}" type="slidenum">
              <a:rPr lang="en-US" smtClean="0">
                <a:solidFill>
                  <a:srgbClr val="9BBB59">
                    <a:shade val="75000"/>
                  </a:srgbClr>
                </a:solidFill>
              </a:rPr>
              <a:pPr>
                <a:defRPr/>
              </a:pPr>
              <a:t>66</a:t>
            </a:fld>
            <a:endParaRPr lang="en-US" dirty="0">
              <a:solidFill>
                <a:srgbClr val="9BBB59">
                  <a:shade val="75000"/>
                </a:srgbClr>
              </a:solidFill>
            </a:endParaRPr>
          </a:p>
        </p:txBody>
      </p:sp>
      <p:pic>
        <p:nvPicPr>
          <p:cNvPr id="4" name="Picture 3" title="Choose target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81" y="2047865"/>
            <a:ext cx="8501838" cy="2762271"/>
          </a:xfrm>
          <a:prstGeom prst="rect">
            <a:avLst/>
          </a:prstGeom>
          <a:effectLst>
            <a:outerShdw blurRad="63500" sx="102000" sy="102000" algn="ctr" rotWithShape="0">
              <a:prstClr val="black">
                <a:alpha val="40000"/>
              </a:prstClr>
            </a:outerShdw>
          </a:effectLst>
        </p:spPr>
      </p:pic>
      <p:sp>
        <p:nvSpPr>
          <p:cNvPr id="6" name="TextBox 5"/>
          <p:cNvSpPr txBox="1"/>
          <p:nvPr/>
        </p:nvSpPr>
        <p:spPr>
          <a:xfrm>
            <a:off x="1597025" y="5568392"/>
            <a:ext cx="5943600" cy="307777"/>
          </a:xfrm>
          <a:prstGeom prst="rect">
            <a:avLst/>
          </a:prstGeom>
          <a:noFill/>
        </p:spPr>
        <p:txBody>
          <a:bodyPr wrap="square" rtlCol="0">
            <a:spAutoFit/>
          </a:bodyPr>
          <a:lstStyle/>
          <a:p>
            <a:pPr algn="ctr"/>
            <a:r>
              <a:rPr lang="en-US" sz="1400" dirty="0" smtClean="0"/>
              <a:t>Select the target School and Department and click the Next button.</a:t>
            </a:r>
            <a:endParaRPr lang="en-US" sz="1400" dirty="0"/>
          </a:p>
        </p:txBody>
      </p:sp>
      <p:sp>
        <p:nvSpPr>
          <p:cNvPr id="7" name="TextBox 6"/>
          <p:cNvSpPr txBox="1"/>
          <p:nvPr/>
        </p:nvSpPr>
        <p:spPr>
          <a:xfrm>
            <a:off x="149225" y="5081786"/>
            <a:ext cx="8839200" cy="307777"/>
          </a:xfrm>
          <a:prstGeom prst="rect">
            <a:avLst/>
          </a:prstGeom>
          <a:noFill/>
        </p:spPr>
        <p:txBody>
          <a:bodyPr wrap="square" rtlCol="0">
            <a:spAutoFit/>
          </a:bodyPr>
          <a:lstStyle/>
          <a:p>
            <a:pPr algn="ctr"/>
            <a:r>
              <a:rPr lang="en-US" sz="1400" dirty="0" smtClean="0"/>
              <a:t>Drop downs for School and Department work exactly like the search page drop downs.</a:t>
            </a:r>
            <a:endParaRPr lang="en-US" sz="1400" dirty="0"/>
          </a:p>
        </p:txBody>
      </p:sp>
      <p:sp>
        <p:nvSpPr>
          <p:cNvPr id="8" name="TextBox 7"/>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33323887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Confirmation of Grant Assignment</a:t>
            </a:r>
            <a:endParaRPr lang="en-US" dirty="0"/>
          </a:p>
        </p:txBody>
      </p:sp>
      <p:sp>
        <p:nvSpPr>
          <p:cNvPr id="3" name="Slide Number Placeholder 2"/>
          <p:cNvSpPr>
            <a:spLocks noGrp="1"/>
          </p:cNvSpPr>
          <p:nvPr>
            <p:ph type="sldNum" sz="quarter" idx="16"/>
          </p:nvPr>
        </p:nvSpPr>
        <p:spPr/>
        <p:txBody>
          <a:bodyPr/>
          <a:lstStyle/>
          <a:p>
            <a:pPr>
              <a:defRPr/>
            </a:pPr>
            <a:fld id="{D535206B-4A4A-47B0-BA21-D142872E963A}" type="slidenum">
              <a:rPr lang="en-US" smtClean="0">
                <a:solidFill>
                  <a:srgbClr val="9BBB59">
                    <a:shade val="75000"/>
                  </a:srgbClr>
                </a:solidFill>
              </a:rPr>
              <a:pPr>
                <a:defRPr/>
              </a:pPr>
              <a:t>67</a:t>
            </a:fld>
            <a:endParaRPr lang="en-US" dirty="0">
              <a:solidFill>
                <a:srgbClr val="9BBB59">
                  <a:shade val="75000"/>
                </a:srgbClr>
              </a:solidFill>
            </a:endParaRPr>
          </a:p>
        </p:txBody>
      </p:sp>
      <p:sp>
        <p:nvSpPr>
          <p:cNvPr id="5" name="TextBox 4"/>
          <p:cNvSpPr txBox="1"/>
          <p:nvPr/>
        </p:nvSpPr>
        <p:spPr>
          <a:xfrm>
            <a:off x="1600200" y="5754469"/>
            <a:ext cx="5943600" cy="646331"/>
          </a:xfrm>
          <a:prstGeom prst="rect">
            <a:avLst/>
          </a:prstGeom>
          <a:noFill/>
        </p:spPr>
        <p:txBody>
          <a:bodyPr wrap="square" rtlCol="0">
            <a:spAutoFit/>
          </a:bodyPr>
          <a:lstStyle/>
          <a:p>
            <a:r>
              <a:rPr lang="en-US" dirty="0" smtClean="0"/>
              <a:t>Grants have been re-assigned to the School of Medicine – Department of Anesthesiology.</a:t>
            </a:r>
            <a:endParaRPr lang="en-US" dirty="0"/>
          </a:p>
        </p:txBody>
      </p:sp>
      <p:pic>
        <p:nvPicPr>
          <p:cNvPr id="6" name="Picture 5" title="Reassign confirmation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973" y="1027115"/>
            <a:ext cx="6514054" cy="4597783"/>
          </a:xfrm>
          <a:prstGeom prst="rect">
            <a:avLst/>
          </a:prstGeom>
          <a:effectLst>
            <a:outerShdw blurRad="63500" sx="102000" sy="102000" algn="ctr" rotWithShape="0">
              <a:prstClr val="black">
                <a:alpha val="40000"/>
              </a:prstClr>
            </a:outerShdw>
          </a:effectLst>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609222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eRA Commons</a:t>
            </a:r>
            <a:br>
              <a:rPr lang="en-US" dirty="0"/>
            </a:br>
            <a:r>
              <a:rPr lang="en-US" dirty="0" smtClean="0"/>
              <a:t>Features - Closeout</a:t>
            </a:r>
            <a:endParaRPr lang="en-US" dirty="0"/>
          </a:p>
        </p:txBody>
      </p:sp>
      <p:sp>
        <p:nvSpPr>
          <p:cNvPr id="3" name="Text Placeholder 2"/>
          <p:cNvSpPr>
            <a:spLocks noGrp="1"/>
          </p:cNvSpPr>
          <p:nvPr>
            <p:ph type="body" idx="1"/>
          </p:nvPr>
        </p:nvSpPr>
        <p:spPr>
          <a:xfrm>
            <a:off x="762000" y="2743200"/>
            <a:ext cx="7543800" cy="1673225"/>
          </a:xfrm>
        </p:spPr>
        <p:txBody>
          <a:bodyPr/>
          <a:lstStyle/>
          <a:p>
            <a:r>
              <a:rPr lang="en-US" dirty="0" smtClean="0"/>
              <a:t>Wrapping up the ‘paperwork’ with closeout</a:t>
            </a:r>
            <a:endParaRPr lang="en-US" dirty="0"/>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68</a:t>
            </a:fld>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9848225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Closeout</a:t>
            </a:r>
            <a:endParaRPr lang="en-US" dirty="0"/>
          </a:p>
        </p:txBody>
      </p:sp>
      <p:sp>
        <p:nvSpPr>
          <p:cNvPr id="3" name="Text Placeholder 2"/>
          <p:cNvSpPr>
            <a:spLocks noGrp="1"/>
          </p:cNvSpPr>
          <p:nvPr>
            <p:ph type="body" idx="1"/>
          </p:nvPr>
        </p:nvSpPr>
        <p:spPr/>
        <p:txBody>
          <a:bodyPr/>
          <a:lstStyle/>
          <a:p>
            <a:r>
              <a:rPr lang="en-US" dirty="0"/>
              <a:t>Electronically submit required Closeout documents for grants in Closeout </a:t>
            </a:r>
            <a:r>
              <a:rPr lang="en-US" dirty="0" smtClean="0"/>
              <a:t>status</a:t>
            </a:r>
            <a:endParaRPr lang="en-US" dirty="0"/>
          </a:p>
        </p:txBody>
      </p:sp>
      <p:sp>
        <p:nvSpPr>
          <p:cNvPr id="4" name="Content Placeholder 3"/>
          <p:cNvSpPr>
            <a:spLocks noGrp="1"/>
          </p:cNvSpPr>
          <p:nvPr>
            <p:ph sz="quarter" idx="13"/>
          </p:nvPr>
        </p:nvSpPr>
        <p:spPr>
          <a:xfrm>
            <a:off x="3124200" y="685800"/>
            <a:ext cx="5638800" cy="5638800"/>
          </a:xfrm>
        </p:spPr>
        <p:txBody>
          <a:bodyPr/>
          <a:lstStyle/>
          <a:p>
            <a:pPr eaLnBrk="1" hangingPunct="1"/>
            <a:r>
              <a:rPr lang="en-US" sz="2800" dirty="0" smtClean="0"/>
              <a:t>Closeout </a:t>
            </a:r>
            <a:r>
              <a:rPr lang="en-US" sz="2800" dirty="0"/>
              <a:t>items include:</a:t>
            </a:r>
          </a:p>
          <a:p>
            <a:pPr lvl="1" eaLnBrk="1" hangingPunct="1"/>
            <a:r>
              <a:rPr lang="en-US" sz="2400" dirty="0" smtClean="0"/>
              <a:t>Final Research Performance Progress Report (FRPPR)</a:t>
            </a:r>
          </a:p>
          <a:p>
            <a:pPr lvl="1" eaLnBrk="1" hangingPunct="1"/>
            <a:r>
              <a:rPr lang="en-US" sz="2400" dirty="0"/>
              <a:t>Federal Financial Report (FFR)</a:t>
            </a:r>
          </a:p>
          <a:p>
            <a:pPr lvl="1" eaLnBrk="1" hangingPunct="1"/>
            <a:r>
              <a:rPr lang="en-US" sz="2400" dirty="0" smtClean="0"/>
              <a:t>Final </a:t>
            </a:r>
            <a:r>
              <a:rPr lang="en-US" sz="2400" dirty="0"/>
              <a:t>Invention Statement</a:t>
            </a:r>
          </a:p>
          <a:p>
            <a:pPr eaLnBrk="1" hangingPunct="1"/>
            <a:r>
              <a:rPr lang="en-US" sz="2800" dirty="0" smtClean="0"/>
              <a:t>NIH must </a:t>
            </a:r>
            <a:r>
              <a:rPr lang="en-US" sz="2800" dirty="0"/>
              <a:t>mark the grant “ready for close out” for link to appear in Commons  </a:t>
            </a:r>
          </a:p>
          <a:p>
            <a:pPr lvl="1" eaLnBrk="1" hangingPunct="1"/>
            <a:r>
              <a:rPr lang="en-US" sz="2400" dirty="0"/>
              <a:t>Contact </a:t>
            </a:r>
            <a:r>
              <a:rPr lang="en-US" sz="2400" dirty="0" smtClean="0"/>
              <a:t>the Division of Central Grants Processing (DCGP</a:t>
            </a:r>
            <a:r>
              <a:rPr lang="en-US" sz="2400" dirty="0"/>
              <a:t>) or assigned </a:t>
            </a:r>
            <a:r>
              <a:rPr lang="en-US" sz="2400" dirty="0" smtClean="0"/>
              <a:t>Grants </a:t>
            </a:r>
            <a:r>
              <a:rPr lang="en-US" sz="2400" dirty="0"/>
              <a:t>Management Specialist (GMS) if link is not appearing</a:t>
            </a:r>
          </a:p>
          <a:p>
            <a:endParaRPr lang="en-US" dirty="0"/>
          </a:p>
        </p:txBody>
      </p:sp>
      <p:sp>
        <p:nvSpPr>
          <p:cNvPr id="7" name="TextBox 6"/>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
        <p:nvSpPr>
          <p:cNvPr id="5" name="Explosion 2 4" title="New Icon"/>
          <p:cNvSpPr/>
          <p:nvPr/>
        </p:nvSpPr>
        <p:spPr>
          <a:xfrm>
            <a:off x="1752600" y="1066800"/>
            <a:ext cx="1981200" cy="1143000"/>
          </a:xfrm>
          <a:prstGeom prst="irregularSeal2">
            <a:avLst/>
          </a:prstGeom>
          <a:solidFill>
            <a:srgbClr val="FFFF66"/>
          </a:solidFill>
          <a:ln w="127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New!</a:t>
            </a:r>
            <a:endParaRPr lang="en-US" dirty="0">
              <a:solidFill>
                <a:schemeClr val="tx1"/>
              </a:solidFill>
            </a:endParaRPr>
          </a:p>
        </p:txBody>
      </p:sp>
    </p:spTree>
    <p:extLst>
      <p:ext uri="{BB962C8B-B14F-4D97-AF65-F5344CB8AC3E}">
        <p14:creationId xmlns:p14="http://schemas.microsoft.com/office/powerpoint/2010/main" val="347694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pic>
        <p:nvPicPr>
          <p:cNvPr id="13" name="Content Placeholder 12" descr="Showing initiate options" title="Prior Approval"/>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b="35560"/>
          <a:stretch/>
        </p:blipFill>
        <p:spPr>
          <a:xfrm>
            <a:off x="152400" y="157783"/>
            <a:ext cx="8839200" cy="3499818"/>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66559" y="3810000"/>
            <a:ext cx="7715441"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New navigation tab, Prior Approval</a:t>
            </a:r>
          </a:p>
          <a:p>
            <a:pPr marL="285750" indent="-285750">
              <a:buFont typeface="Arial" panose="020B0604020202020204" pitchFamily="34" charset="0"/>
              <a:buChar char="•"/>
            </a:pPr>
            <a:r>
              <a:rPr lang="en-US" sz="2000" dirty="0" smtClean="0"/>
              <a:t>Initiation of a </a:t>
            </a:r>
            <a:r>
              <a:rPr lang="en-US" sz="2000" dirty="0"/>
              <a:t>W</a:t>
            </a:r>
            <a:r>
              <a:rPr lang="en-US" sz="2000" dirty="0" smtClean="0"/>
              <a:t>ithdrawal Request can be done by either the Principal Investigator (PI) or Signing Official (SO)</a:t>
            </a:r>
          </a:p>
          <a:p>
            <a:pPr marL="285750" indent="-285750">
              <a:buFont typeface="Arial" panose="020B0604020202020204" pitchFamily="34" charset="0"/>
              <a:buChar char="•"/>
            </a:pPr>
            <a:r>
              <a:rPr lang="en-US" sz="2000" dirty="0" smtClean="0"/>
              <a:t>Screen supports justification (required) and supporting documents (max 10)</a:t>
            </a:r>
          </a:p>
          <a:p>
            <a:pPr marL="285750" indent="-285750">
              <a:buFont typeface="Arial" panose="020B0604020202020204" pitchFamily="34" charset="0"/>
              <a:buChar char="•"/>
            </a:pPr>
            <a:r>
              <a:rPr lang="en-US" sz="2000" dirty="0" smtClean="0"/>
              <a:t>Only the Signing Official can submit the request</a:t>
            </a:r>
          </a:p>
          <a:p>
            <a:pPr marL="285750" indent="-285750">
              <a:buFont typeface="Arial" panose="020B0604020202020204" pitchFamily="34" charset="0"/>
              <a:buChar char="•"/>
            </a:pPr>
            <a:r>
              <a:rPr lang="en-US" sz="2000" dirty="0" smtClean="0"/>
              <a:t>Signing Officials can search for requests for their institution</a:t>
            </a:r>
          </a:p>
          <a:p>
            <a:pPr marL="285750" indent="-285750">
              <a:buFont typeface="Arial" panose="020B0604020202020204" pitchFamily="34" charset="0"/>
              <a:buChar char="•"/>
            </a:pPr>
            <a:r>
              <a:rPr lang="en-US" sz="2000" dirty="0" smtClean="0"/>
              <a:t>Automatic notifications to the SO and PI upon approval</a:t>
            </a:r>
            <a:endParaRPr lang="en-US" sz="2000" dirty="0"/>
          </a:p>
        </p:txBody>
      </p:sp>
      <p:sp>
        <p:nvSpPr>
          <p:cNvPr id="11" name="Rounded Rectangle 10"/>
          <p:cNvSpPr/>
          <p:nvPr/>
        </p:nvSpPr>
        <p:spPr>
          <a:xfrm>
            <a:off x="3673956" y="771759"/>
            <a:ext cx="831273" cy="337645"/>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33400" y="2471568"/>
            <a:ext cx="2819400" cy="805032"/>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1625" y="228600"/>
            <a:ext cx="8534400" cy="492987"/>
          </a:xfrm>
        </p:spPr>
        <p:txBody>
          <a:bodyPr>
            <a:noAutofit/>
          </a:bodyPr>
          <a:lstStyle/>
          <a:p>
            <a:pPr algn="r"/>
            <a:r>
              <a:rPr lang="en-US" sz="2400" dirty="0" smtClean="0"/>
              <a:t>Prior Approval – Withdrawal Request</a:t>
            </a:r>
            <a:endParaRPr lang="en-US" sz="2400" dirty="0"/>
          </a:p>
        </p:txBody>
      </p:sp>
    </p:spTree>
    <p:extLst>
      <p:ext uri="{BB962C8B-B14F-4D97-AF65-F5344CB8AC3E}">
        <p14:creationId xmlns:p14="http://schemas.microsoft.com/office/powerpoint/2010/main" val="8659369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Closeout Capabilities</a:t>
            </a:r>
            <a:endParaRPr lang="en-US" dirty="0"/>
          </a:p>
        </p:txBody>
      </p:sp>
      <p:sp>
        <p:nvSpPr>
          <p:cNvPr id="3" name="Content Placeholder 2"/>
          <p:cNvSpPr>
            <a:spLocks noGrp="1"/>
          </p:cNvSpPr>
          <p:nvPr>
            <p:ph sz="quarter" idx="13"/>
          </p:nvPr>
        </p:nvSpPr>
        <p:spPr>
          <a:xfrm>
            <a:off x="301752" y="1828800"/>
            <a:ext cx="8503920" cy="4270248"/>
          </a:xfrm>
        </p:spPr>
        <p:txBody>
          <a:bodyPr/>
          <a:lstStyle/>
          <a:p>
            <a:pPr>
              <a:spcBef>
                <a:spcPts val="1200"/>
              </a:spcBef>
            </a:pPr>
            <a:r>
              <a:rPr lang="en-US" sz="2900" dirty="0" smtClean="0"/>
              <a:t>Identify </a:t>
            </a:r>
            <a:r>
              <a:rPr lang="en-US" sz="2900" dirty="0"/>
              <a:t>expiring and terminating grants</a:t>
            </a:r>
          </a:p>
          <a:p>
            <a:pPr>
              <a:spcBef>
                <a:spcPts val="1200"/>
              </a:spcBef>
            </a:pPr>
            <a:r>
              <a:rPr lang="en-US" sz="2900" dirty="0"/>
              <a:t>Request </a:t>
            </a:r>
            <a:r>
              <a:rPr lang="en-US" sz="2900" dirty="0" smtClean="0"/>
              <a:t>and track required </a:t>
            </a:r>
            <a:r>
              <a:rPr lang="en-US" sz="2900" dirty="0"/>
              <a:t>closeout </a:t>
            </a:r>
            <a:r>
              <a:rPr lang="en-US" sz="2900" dirty="0" smtClean="0"/>
              <a:t>documents</a:t>
            </a:r>
          </a:p>
          <a:p>
            <a:pPr>
              <a:spcBef>
                <a:spcPts val="1200"/>
              </a:spcBef>
            </a:pPr>
            <a:r>
              <a:rPr lang="en-US" sz="2900" dirty="0" smtClean="0"/>
              <a:t>Track </a:t>
            </a:r>
            <a:r>
              <a:rPr lang="en-US" sz="2900" dirty="0"/>
              <a:t>submission of boxed archived paper grant records </a:t>
            </a:r>
            <a:r>
              <a:rPr lang="en-US" sz="2900" dirty="0" smtClean="0"/>
              <a:t>at </a:t>
            </a:r>
            <a:r>
              <a:rPr lang="en-US" sz="2900" dirty="0"/>
              <a:t>the Federal Record Center (FRC</a:t>
            </a:r>
            <a:r>
              <a:rPr lang="en-US" sz="2900" dirty="0" smtClean="0"/>
              <a:t>)</a:t>
            </a:r>
            <a:endParaRPr lang="en-US" sz="2000" dirty="0"/>
          </a:p>
          <a:p>
            <a:pPr marL="0" indent="0">
              <a:buNone/>
            </a:pPr>
            <a:r>
              <a:rPr lang="en-US" sz="2800" dirty="0"/>
              <a:t> </a:t>
            </a:r>
          </a:p>
        </p:txBody>
      </p:sp>
      <p:sp>
        <p:nvSpPr>
          <p:cNvPr id="6" name="TextBox 5"/>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8306834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1"/>
            <a:ext cx="8534400" cy="990600"/>
          </a:xfrm>
        </p:spPr>
        <p:txBody>
          <a:bodyPr>
            <a:normAutofit fontScale="90000"/>
          </a:bodyPr>
          <a:lstStyle/>
          <a:p>
            <a:r>
              <a:rPr lang="en-US" dirty="0" smtClean="0"/>
              <a:t>New Closeout Search </a:t>
            </a:r>
            <a:r>
              <a:rPr lang="en-US" dirty="0"/>
              <a:t>screen </a:t>
            </a:r>
            <a:r>
              <a:rPr lang="en-US" dirty="0" smtClean="0"/>
              <a:t>provides </a:t>
            </a:r>
            <a:br>
              <a:rPr lang="en-US" dirty="0" smtClean="0"/>
            </a:br>
            <a:r>
              <a:rPr lang="en-US" dirty="0" smtClean="0"/>
              <a:t>additional search criteria</a:t>
            </a:r>
            <a:endParaRPr lang="en-US" dirty="0"/>
          </a:p>
        </p:txBody>
      </p:sp>
      <p:sp>
        <p:nvSpPr>
          <p:cNvPr id="6" name="TextBox 5"/>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grpSp>
        <p:nvGrpSpPr>
          <p:cNvPr id="5" name="Group 4" descr="Closeout options" title="SO Status search"/>
          <p:cNvGrpSpPr/>
          <p:nvPr/>
        </p:nvGrpSpPr>
        <p:grpSpPr>
          <a:xfrm>
            <a:off x="190500" y="1569063"/>
            <a:ext cx="8763000" cy="4315974"/>
            <a:chOff x="190500" y="1569063"/>
            <a:chExt cx="8763000" cy="4315974"/>
          </a:xfrm>
        </p:grpSpPr>
        <p:pic>
          <p:nvPicPr>
            <p:cNvPr id="4" name="Picture 6" title="SO Search Screen Closeo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0500" y="1569063"/>
              <a:ext cx="8763000" cy="4315974"/>
            </a:xfrm>
            <a:prstGeom prst="rect">
              <a:avLst/>
            </a:prstGeom>
            <a:noFill/>
            <a:ln w="9525">
              <a:noFill/>
              <a:miter lim="800000"/>
              <a:headEnd/>
              <a:tailEnd/>
            </a:ln>
          </p:spPr>
        </p:pic>
        <p:sp>
          <p:nvSpPr>
            <p:cNvPr id="3" name="Rounded Rectangle 2"/>
            <p:cNvSpPr/>
            <p:nvPr/>
          </p:nvSpPr>
          <p:spPr>
            <a:xfrm>
              <a:off x="2743200" y="4495800"/>
              <a:ext cx="2286000" cy="838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80164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0"/>
            <a:ext cx="8534400" cy="990600"/>
          </a:xfrm>
        </p:spPr>
        <p:txBody>
          <a:bodyPr>
            <a:normAutofit fontScale="90000"/>
          </a:bodyPr>
          <a:lstStyle/>
          <a:p>
            <a:r>
              <a:rPr lang="en-US" dirty="0" smtClean="0"/>
              <a:t>Search </a:t>
            </a:r>
            <a:r>
              <a:rPr lang="en-US" dirty="0"/>
              <a:t>screen shows grants that are Closed or Requires </a:t>
            </a:r>
            <a:r>
              <a:rPr lang="en-US" dirty="0" smtClean="0"/>
              <a:t>Closeout</a:t>
            </a:r>
            <a:endParaRPr lang="en-US" dirty="0"/>
          </a:p>
        </p:txBody>
      </p:sp>
      <p:pic>
        <p:nvPicPr>
          <p:cNvPr id="4" name="Picture 6" title="Closeout Search Results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1524000"/>
            <a:ext cx="8819366" cy="4800600"/>
          </a:xfrm>
          <a:prstGeom prst="rect">
            <a:avLst/>
          </a:prstGeom>
          <a:noFill/>
          <a:ln w="9525">
            <a:solidFill>
              <a:schemeClr val="accent1"/>
            </a:solidFill>
            <a:miter lim="800000"/>
            <a:headEnd/>
            <a:tailEnd/>
          </a:ln>
        </p:spPr>
      </p:pic>
      <p:sp>
        <p:nvSpPr>
          <p:cNvPr id="6" name="TextBox 5"/>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4546430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Closeout – Final Research Performance Progress Report (FRPPR)</a:t>
            </a:r>
            <a:endParaRPr lang="en-US" sz="2000" dirty="0"/>
          </a:p>
        </p:txBody>
      </p:sp>
      <p:pic>
        <p:nvPicPr>
          <p:cNvPr id="4" name="Picture 3" descr="Menu with link to Process Final RPPR" title="Closeout screen"/>
          <p:cNvPicPr>
            <a:picLocks noChangeAspect="1" noChangeArrowheads="1"/>
          </p:cNvPicPr>
          <p:nvPr/>
        </p:nvPicPr>
        <p:blipFill rotWithShape="1">
          <a:blip r:embed="rId2">
            <a:extLst>
              <a:ext uri="{28A0092B-C50C-407E-A947-70E740481C1C}">
                <a14:useLocalDpi xmlns:a14="http://schemas.microsoft.com/office/drawing/2010/main" val="0"/>
              </a:ext>
            </a:extLst>
          </a:blip>
          <a:srcRect l="1852" t="56974" r="926" b="7298"/>
          <a:stretch/>
        </p:blipFill>
        <p:spPr bwMode="auto">
          <a:xfrm>
            <a:off x="255361" y="593513"/>
            <a:ext cx="8659447" cy="1072122"/>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Initiate button for FPPR" title="Final RPPR status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53764"/>
            <a:ext cx="6629400" cy="2093160"/>
          </a:xfrm>
          <a:prstGeom prst="rect">
            <a:avLst/>
          </a:prstGeom>
          <a:ln>
            <a:noFill/>
          </a:ln>
          <a:effectLst>
            <a:outerShdw blurRad="190500" algn="tl" rotWithShape="0">
              <a:srgbClr val="000000">
                <a:alpha val="70000"/>
              </a:srgbClr>
            </a:outerShdw>
          </a:effectLst>
        </p:spPr>
      </p:pic>
      <p:sp>
        <p:nvSpPr>
          <p:cNvPr id="7" name="Text Box 7" descr="The Final RPPR has the same permissions and delegations as the Final Progress Report (FPR). Both SOs and PIs can initiate or submit to agency.  &#10;" title="text box"/>
          <p:cNvSpPr txBox="1">
            <a:spLocks noChangeArrowheads="1"/>
          </p:cNvSpPr>
          <p:nvPr/>
        </p:nvSpPr>
        <p:spPr bwMode="auto">
          <a:xfrm>
            <a:off x="419100" y="5124271"/>
            <a:ext cx="8305800" cy="1200329"/>
          </a:xfrm>
          <a:prstGeom prst="rect">
            <a:avLst/>
          </a:prstGeom>
          <a:solidFill>
            <a:srgbClr val="FFFFCC"/>
          </a:solidFill>
          <a:ln w="9525">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Tahoma"/>
              </a:rPr>
              <a:t>The Final RPPR has the same</a:t>
            </a:r>
            <a:r>
              <a:rPr kumimoji="0" lang="en-US" sz="2400" b="0" i="0" u="none" strike="noStrike" kern="0" cap="none" spc="0" normalizeH="0" noProof="0" dirty="0" smtClean="0">
                <a:ln>
                  <a:noFill/>
                </a:ln>
                <a:solidFill>
                  <a:srgbClr val="C00000"/>
                </a:solidFill>
                <a:effectLst/>
                <a:uLnTx/>
                <a:uFillTx/>
                <a:latin typeface="Tahoma"/>
              </a:rPr>
              <a:t> permissions and delegations as the Final Progress Report (FPR). Both SOs and PIs can initiate or submit to agency.  </a:t>
            </a:r>
            <a:endParaRPr kumimoji="0" lang="en-US" sz="2400" b="0" i="0" u="none" strike="noStrike" kern="0" cap="none" spc="0" normalizeH="0" baseline="0" noProof="0" dirty="0">
              <a:ln>
                <a:noFill/>
              </a:ln>
              <a:solidFill>
                <a:srgbClr val="C00000"/>
              </a:solidFill>
              <a:effectLst/>
              <a:uLnTx/>
              <a:uFillTx/>
              <a:latin typeface="Tahoma"/>
            </a:endParaRPr>
          </a:p>
        </p:txBody>
      </p:sp>
      <p:grpSp>
        <p:nvGrpSpPr>
          <p:cNvPr id="27" name="Group 26" title="circle with arrow"/>
          <p:cNvGrpSpPr/>
          <p:nvPr/>
        </p:nvGrpSpPr>
        <p:grpSpPr>
          <a:xfrm>
            <a:off x="5638800" y="1168914"/>
            <a:ext cx="2209800" cy="736086"/>
            <a:chOff x="5638800" y="1168914"/>
            <a:chExt cx="2209800" cy="736086"/>
          </a:xfrm>
        </p:grpSpPr>
        <p:sp>
          <p:nvSpPr>
            <p:cNvPr id="8" name="Oval 8" title="&quot;&quot;"/>
            <p:cNvSpPr>
              <a:spLocks noChangeArrowheads="1"/>
            </p:cNvSpPr>
            <p:nvPr/>
          </p:nvSpPr>
          <p:spPr bwMode="auto">
            <a:xfrm>
              <a:off x="5867400" y="1168914"/>
              <a:ext cx="1981200" cy="27888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 name="Line 14" title="&quot;&quot;"/>
            <p:cNvSpPr>
              <a:spLocks noChangeShapeType="1"/>
            </p:cNvSpPr>
            <p:nvPr/>
          </p:nvSpPr>
          <p:spPr bwMode="auto">
            <a:xfrm flipH="1">
              <a:off x="5638800" y="1439636"/>
              <a:ext cx="762000" cy="46536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8" name="Group 27" title="circle with arrow"/>
          <p:cNvGrpSpPr/>
          <p:nvPr/>
        </p:nvGrpSpPr>
        <p:grpSpPr>
          <a:xfrm>
            <a:off x="72400" y="3276600"/>
            <a:ext cx="1913154" cy="1371600"/>
            <a:chOff x="72400" y="3276600"/>
            <a:chExt cx="1913154" cy="1371600"/>
          </a:xfrm>
        </p:grpSpPr>
        <p:sp>
          <p:nvSpPr>
            <p:cNvPr id="24" name="Oval 8" title="&quot;&quot;"/>
            <p:cNvSpPr>
              <a:spLocks noChangeArrowheads="1"/>
            </p:cNvSpPr>
            <p:nvPr/>
          </p:nvSpPr>
          <p:spPr bwMode="auto">
            <a:xfrm>
              <a:off x="72400" y="3276600"/>
              <a:ext cx="762000" cy="41132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Line 14" title="&quot;&quot;"/>
            <p:cNvSpPr>
              <a:spLocks noChangeShapeType="1"/>
            </p:cNvSpPr>
            <p:nvPr/>
          </p:nvSpPr>
          <p:spPr bwMode="auto">
            <a:xfrm>
              <a:off x="754994" y="3594070"/>
              <a:ext cx="1230560" cy="105413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9" name="Group 28" descr="Edit button" title="Final RPPR status screen"/>
          <p:cNvGrpSpPr/>
          <p:nvPr/>
        </p:nvGrpSpPr>
        <p:grpSpPr>
          <a:xfrm>
            <a:off x="1985554" y="2942173"/>
            <a:ext cx="6834133" cy="2087027"/>
            <a:chOff x="1985554" y="2942173"/>
            <a:chExt cx="6834133" cy="2087027"/>
          </a:xfrm>
        </p:grpSpPr>
        <p:pic>
          <p:nvPicPr>
            <p:cNvPr id="23" name="Picture 22" title="Final RPPR Menu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417" y="2942173"/>
              <a:ext cx="6596270" cy="2087027"/>
            </a:xfrm>
            <a:prstGeom prst="rect">
              <a:avLst/>
            </a:prstGeom>
            <a:ln>
              <a:noFill/>
            </a:ln>
            <a:effectLst>
              <a:outerShdw blurRad="190500" algn="tl" rotWithShape="0">
                <a:srgbClr val="000000">
                  <a:alpha val="70000"/>
                </a:srgbClr>
              </a:outerShdw>
            </a:effectLst>
          </p:spPr>
        </p:pic>
        <p:sp>
          <p:nvSpPr>
            <p:cNvPr id="26" name="Oval 8" title="&quot;&quot;"/>
            <p:cNvSpPr>
              <a:spLocks noChangeArrowheads="1"/>
            </p:cNvSpPr>
            <p:nvPr/>
          </p:nvSpPr>
          <p:spPr bwMode="auto">
            <a:xfrm>
              <a:off x="1985554" y="4472776"/>
              <a:ext cx="762000" cy="41132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15" name="TextBox 1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649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Closeout – Final Research Performance Progress Report Sections</a:t>
            </a:r>
            <a:endParaRPr lang="en-US" sz="2000" dirty="0"/>
          </a:p>
        </p:txBody>
      </p:sp>
      <p:pic>
        <p:nvPicPr>
          <p:cNvPr id="3" name="Picture 2" descr="Details of FRPPR with navigation tabs" title="FRPPR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85800"/>
            <a:ext cx="8077200" cy="5367467"/>
          </a:xfrm>
          <a:prstGeom prst="rect">
            <a:avLst/>
          </a:prstGeom>
        </p:spPr>
      </p:pic>
      <p:sp>
        <p:nvSpPr>
          <p:cNvPr id="24" name="Oval 8" title="&quot;&quot;"/>
          <p:cNvSpPr>
            <a:spLocks noChangeArrowheads="1"/>
          </p:cNvSpPr>
          <p:nvPr/>
        </p:nvSpPr>
        <p:spPr bwMode="auto">
          <a:xfrm>
            <a:off x="533400" y="847636"/>
            <a:ext cx="4495800" cy="371564"/>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Text Box 7" descr="Similar navigation tabs as the annual RPPR.&#10;A new section called Outcomes has been added.  &#10;" title="Text Box"/>
          <p:cNvSpPr txBox="1">
            <a:spLocks noChangeArrowheads="1"/>
          </p:cNvSpPr>
          <p:nvPr/>
        </p:nvSpPr>
        <p:spPr bwMode="auto">
          <a:xfrm>
            <a:off x="2058127" y="1361516"/>
            <a:ext cx="6751864" cy="830997"/>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Tahoma"/>
              </a:rPr>
              <a:t>Similar navigation tabs as the annual</a:t>
            </a:r>
            <a:r>
              <a:rPr kumimoji="0" lang="en-US" sz="2400" b="0" i="0" u="none" strike="noStrike" kern="0" cap="none" spc="0" normalizeH="0" noProof="0" dirty="0" smtClean="0">
                <a:ln>
                  <a:noFill/>
                </a:ln>
                <a:solidFill>
                  <a:srgbClr val="C00000"/>
                </a:solidFill>
                <a:effectLst/>
                <a:uLnTx/>
                <a:uFillTx/>
                <a:latin typeface="Tahoma"/>
              </a:rPr>
              <a:t> RPPR.</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smtClean="0">
                <a:solidFill>
                  <a:srgbClr val="C00000"/>
                </a:solidFill>
                <a:latin typeface="Tahoma"/>
              </a:rPr>
              <a:t>A new section called Outcomes has been added.</a:t>
            </a:r>
            <a:r>
              <a:rPr kumimoji="0" lang="en-US" sz="2400" b="0" i="0" u="none" strike="noStrike" kern="0" cap="none" spc="0" normalizeH="0" noProof="0" dirty="0" smtClean="0">
                <a:ln>
                  <a:noFill/>
                </a:ln>
                <a:solidFill>
                  <a:srgbClr val="C00000"/>
                </a:solidFill>
                <a:effectLst/>
                <a:uLnTx/>
                <a:uFillTx/>
                <a:latin typeface="Tahoma"/>
              </a:rPr>
              <a:t>  </a:t>
            </a:r>
            <a:endParaRPr kumimoji="0" lang="en-US" sz="2400" b="0" i="0" u="none" strike="noStrike" kern="0" cap="none" spc="0" normalizeH="0" baseline="0" noProof="0" dirty="0">
              <a:ln>
                <a:noFill/>
              </a:ln>
              <a:solidFill>
                <a:srgbClr val="C00000"/>
              </a:solidFill>
              <a:effectLst/>
              <a:uLnTx/>
              <a:uFillTx/>
              <a:latin typeface="Tahoma"/>
            </a:endParaRPr>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0941572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smtClean="0"/>
              <a:t>Closeout – Final Research Performance Progress Report Outcomes</a:t>
            </a:r>
            <a:endParaRPr lang="en-US" sz="2000" dirty="0"/>
          </a:p>
        </p:txBody>
      </p:sp>
      <p:pic>
        <p:nvPicPr>
          <p:cNvPr id="3" name="Picture 2" descr="Section I: Outcomes" title="FRPPR Scree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022831"/>
            <a:ext cx="8077200" cy="4693405"/>
          </a:xfrm>
          <a:prstGeom prst="rect">
            <a:avLst/>
          </a:prstGeom>
        </p:spPr>
      </p:pic>
      <p:sp>
        <p:nvSpPr>
          <p:cNvPr id="24" name="Oval 8" title="&quot;&quot;"/>
          <p:cNvSpPr>
            <a:spLocks noChangeArrowheads="1"/>
          </p:cNvSpPr>
          <p:nvPr/>
        </p:nvSpPr>
        <p:spPr bwMode="auto">
          <a:xfrm>
            <a:off x="5257800" y="1219200"/>
            <a:ext cx="762000" cy="272569"/>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Text Box 7" descr="Information in Outcomes will be publically available. It should be written as a high level and in plain language. &#10;" title="text box"/>
          <p:cNvSpPr txBox="1">
            <a:spLocks noChangeArrowheads="1"/>
          </p:cNvSpPr>
          <p:nvPr/>
        </p:nvSpPr>
        <p:spPr bwMode="auto">
          <a:xfrm>
            <a:off x="990600" y="4114800"/>
            <a:ext cx="6751864" cy="707886"/>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smtClean="0">
                <a:solidFill>
                  <a:srgbClr val="C00000"/>
                </a:solidFill>
                <a:latin typeface="Tahoma"/>
              </a:rPr>
              <a:t>Information</a:t>
            </a:r>
            <a:r>
              <a:rPr kumimoji="0" lang="en-US" sz="2000" b="0" i="0" u="none" strike="noStrike" kern="0" cap="none" spc="0" normalizeH="0" baseline="0" noProof="0" dirty="0" smtClean="0">
                <a:ln>
                  <a:noFill/>
                </a:ln>
                <a:solidFill>
                  <a:srgbClr val="C00000"/>
                </a:solidFill>
                <a:effectLst/>
                <a:uLnTx/>
                <a:uFillTx/>
                <a:latin typeface="Tahoma"/>
              </a:rPr>
              <a:t> in Outcomes</a:t>
            </a:r>
            <a:r>
              <a:rPr kumimoji="0" lang="en-US" sz="2000" b="0" i="0" u="none" strike="noStrike" kern="0" cap="none" spc="0" normalizeH="0" noProof="0" dirty="0" smtClean="0">
                <a:ln>
                  <a:noFill/>
                </a:ln>
                <a:solidFill>
                  <a:srgbClr val="C00000"/>
                </a:solidFill>
                <a:effectLst/>
                <a:uLnTx/>
                <a:uFillTx/>
                <a:latin typeface="Tahoma"/>
              </a:rPr>
              <a:t> will be publically available. It should be written as a high level and in plain language. </a:t>
            </a:r>
            <a:endParaRPr kumimoji="0" lang="en-US" sz="2000" b="0" i="0" u="none" strike="noStrike" kern="0" cap="none" spc="0" normalizeH="0" baseline="0" noProof="0" dirty="0">
              <a:ln>
                <a:noFill/>
              </a:ln>
              <a:solidFill>
                <a:srgbClr val="C00000"/>
              </a:solidFill>
              <a:effectLst/>
              <a:uLnTx/>
              <a:uFillTx/>
              <a:latin typeface="Tahoma"/>
            </a:endParaRPr>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4554843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Autofit/>
          </a:bodyPr>
          <a:lstStyle/>
          <a:p>
            <a:r>
              <a:rPr lang="en-US" sz="2800" dirty="0" smtClean="0"/>
              <a:t>New! Interim Research Performance Progress Report (IRPPR)</a:t>
            </a:r>
            <a:endParaRPr lang="en-US" sz="2800" dirty="0"/>
          </a:p>
        </p:txBody>
      </p:sp>
      <p:sp>
        <p:nvSpPr>
          <p:cNvPr id="6" name="Content Placeholder 5"/>
          <p:cNvSpPr>
            <a:spLocks noGrp="1"/>
          </p:cNvSpPr>
          <p:nvPr>
            <p:ph sz="quarter" idx="13"/>
          </p:nvPr>
        </p:nvSpPr>
        <p:spPr/>
        <p:txBody>
          <a:bodyPr/>
          <a:lstStyle/>
          <a:p>
            <a:r>
              <a:rPr lang="en-US" dirty="0"/>
              <a:t>Effective February 9, </a:t>
            </a:r>
            <a:r>
              <a:rPr lang="en-US" dirty="0" smtClean="0"/>
              <a:t>2017 </a:t>
            </a:r>
          </a:p>
          <a:p>
            <a:pPr lvl="1"/>
            <a:r>
              <a:rPr lang="en-US" dirty="0"/>
              <a:t>I</a:t>
            </a:r>
            <a:r>
              <a:rPr lang="en-US" dirty="0" smtClean="0"/>
              <a:t>f </a:t>
            </a:r>
            <a:r>
              <a:rPr lang="en-US" dirty="0"/>
              <a:t>the recipient organization has submitted a Competing Renewal application (Type </a:t>
            </a:r>
            <a:r>
              <a:rPr lang="en-US" dirty="0" smtClean="0"/>
              <a:t>2) on </a:t>
            </a:r>
            <a:r>
              <a:rPr lang="en-US" dirty="0"/>
              <a:t>or before the date by which a Final Research Performance Progress Report (Final-RPPR) would be required for the current competitive segment, then submission of an "Interim RPPR" via eRA Commons is now required.  </a:t>
            </a:r>
          </a:p>
        </p:txBody>
      </p:sp>
      <p:sp>
        <p:nvSpPr>
          <p:cNvPr id="4" name="TextBox 3"/>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4874679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800" dirty="0" smtClean="0"/>
              <a:t>IRPPR vs FRPPR</a:t>
            </a:r>
            <a:br>
              <a:rPr lang="en-US" sz="2800" dirty="0" smtClean="0"/>
            </a:br>
            <a:r>
              <a:rPr lang="en-US" sz="2800" dirty="0" smtClean="0"/>
              <a:t>(Interim vs Final RPPR)</a:t>
            </a:r>
            <a:endParaRPr lang="en-US" sz="2800" dirty="0"/>
          </a:p>
        </p:txBody>
      </p:sp>
      <p:sp>
        <p:nvSpPr>
          <p:cNvPr id="6" name="Content Placeholder 5"/>
          <p:cNvSpPr>
            <a:spLocks noGrp="1"/>
          </p:cNvSpPr>
          <p:nvPr>
            <p:ph sz="quarter" idx="13"/>
          </p:nvPr>
        </p:nvSpPr>
        <p:spPr/>
        <p:txBody>
          <a:bodyPr/>
          <a:lstStyle/>
          <a:p>
            <a:r>
              <a:rPr lang="en-US" dirty="0" smtClean="0"/>
              <a:t>IRPPR</a:t>
            </a:r>
          </a:p>
          <a:p>
            <a:pPr lvl="1"/>
            <a:r>
              <a:rPr lang="en-US" sz="1800" dirty="0"/>
              <a:t>The Interim RPPR link will made available to the </a:t>
            </a:r>
            <a:r>
              <a:rPr lang="en-US" sz="1800" dirty="0" smtClean="0"/>
              <a:t>SO </a:t>
            </a:r>
            <a:r>
              <a:rPr lang="en-US" sz="1800" dirty="0"/>
              <a:t>and the </a:t>
            </a:r>
            <a:r>
              <a:rPr lang="en-US" sz="1800" dirty="0" smtClean="0"/>
              <a:t>PI </a:t>
            </a:r>
            <a:r>
              <a:rPr lang="en-US" sz="1800" dirty="0"/>
              <a:t>in the Status screen when a grant is eligible for submission of a Competing Renewal application</a:t>
            </a:r>
            <a:r>
              <a:rPr lang="en-US" sz="1800" dirty="0" smtClean="0"/>
              <a:t>.</a:t>
            </a:r>
          </a:p>
          <a:p>
            <a:pPr lvl="1"/>
            <a:r>
              <a:rPr lang="en-US" sz="1800" dirty="0" smtClean="0"/>
              <a:t>Only Section D.1 of </a:t>
            </a:r>
            <a:r>
              <a:rPr lang="en-US" sz="1800" i="1" dirty="0" smtClean="0"/>
              <a:t>Participants</a:t>
            </a:r>
            <a:r>
              <a:rPr lang="en-US" sz="1800" dirty="0" smtClean="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a:t>
            </a:r>
            <a:r>
              <a:rPr lang="en-US" sz="1800" dirty="0" smtClean="0"/>
              <a:t>Interim RPPR</a:t>
            </a:r>
          </a:p>
          <a:p>
            <a:pPr lvl="1"/>
            <a:r>
              <a:rPr lang="en-US" sz="1800" dirty="0"/>
              <a:t>Section I: Outcomes is new. Section I is required for </a:t>
            </a:r>
            <a:r>
              <a:rPr lang="en-US" sz="1800" dirty="0" smtClean="0"/>
              <a:t>the Interim RPPR</a:t>
            </a:r>
            <a:endParaRPr lang="en-US" sz="1800" dirty="0"/>
          </a:p>
          <a:p>
            <a:pPr lvl="1"/>
            <a:endParaRPr lang="en-US" sz="1800" dirty="0"/>
          </a:p>
        </p:txBody>
      </p:sp>
      <p:sp>
        <p:nvSpPr>
          <p:cNvPr id="3" name="Content Placeholder 2"/>
          <p:cNvSpPr>
            <a:spLocks noGrp="1"/>
          </p:cNvSpPr>
          <p:nvPr>
            <p:ph sz="quarter" idx="14"/>
          </p:nvPr>
        </p:nvSpPr>
        <p:spPr/>
        <p:txBody>
          <a:bodyPr/>
          <a:lstStyle/>
          <a:p>
            <a:r>
              <a:rPr lang="en-US" dirty="0" smtClean="0"/>
              <a:t>FRPPR</a:t>
            </a:r>
          </a:p>
          <a:p>
            <a:pPr lvl="1"/>
            <a:r>
              <a:rPr lang="en-US" sz="1800" dirty="0"/>
              <a:t>The Final RPPR is only available as part of the Closeout process and the Process Final RPPR link only appears on the Closeout Status screen. </a:t>
            </a:r>
          </a:p>
          <a:p>
            <a:pPr lvl="1"/>
            <a:r>
              <a:rPr lang="en-US" sz="1800" dirty="0"/>
              <a:t>Only Section D.1 of </a:t>
            </a:r>
            <a:r>
              <a:rPr lang="en-US" sz="1800" i="1" dirty="0"/>
              <a:t>Participants</a:t>
            </a:r>
            <a:r>
              <a:rPr lang="en-US" sz="1800" dirty="0"/>
              <a:t> is </a:t>
            </a:r>
            <a:r>
              <a:rPr lang="en-US" sz="1800" dirty="0" smtClean="0"/>
              <a:t>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a:t>
            </a:r>
            <a:r>
              <a:rPr lang="en-US" sz="1800" dirty="0" smtClean="0"/>
              <a:t>Final RPPR</a:t>
            </a:r>
          </a:p>
          <a:p>
            <a:pPr lvl="1"/>
            <a:r>
              <a:rPr lang="en-US" sz="1800" dirty="0"/>
              <a:t>Section I: Outcomes is new. Section I is required for </a:t>
            </a:r>
            <a:r>
              <a:rPr lang="en-US" sz="1800" dirty="0" smtClean="0"/>
              <a:t>the Final </a:t>
            </a:r>
            <a:r>
              <a:rPr lang="en-US" sz="1800" dirty="0"/>
              <a:t>RPPR</a:t>
            </a:r>
          </a:p>
          <a:p>
            <a:pPr lvl="1"/>
            <a:endParaRPr lang="en-US" sz="1800" dirty="0"/>
          </a:p>
          <a:p>
            <a:pPr lvl="1"/>
            <a:endParaRPr lang="en-US" dirty="0"/>
          </a:p>
          <a:p>
            <a:pPr lvl="1"/>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105365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Interim RPPR Scenarios</a:t>
            </a:r>
            <a:endParaRPr lang="en-US" sz="4000" dirty="0"/>
          </a:p>
        </p:txBody>
      </p:sp>
      <p:sp>
        <p:nvSpPr>
          <p:cNvPr id="6" name="Content Placeholder 5"/>
          <p:cNvSpPr>
            <a:spLocks noGrp="1"/>
          </p:cNvSpPr>
          <p:nvPr>
            <p:ph sz="quarter" idx="13"/>
          </p:nvPr>
        </p:nvSpPr>
        <p:spPr/>
        <p:txBody>
          <a:bodyPr/>
          <a:lstStyle/>
          <a:p>
            <a:r>
              <a:rPr lang="en-US" sz="2300" dirty="0"/>
              <a:t>Since a renewal application is competitive, there is no guarantee it will be funded. Therefor the following scenarios should be noted:</a:t>
            </a:r>
          </a:p>
          <a:p>
            <a:pPr lvl="1"/>
            <a:endParaRPr lang="en-US" sz="1800" dirty="0"/>
          </a:p>
        </p:txBody>
      </p:sp>
      <p:graphicFrame>
        <p:nvGraphicFramePr>
          <p:cNvPr id="4" name="Table 3" title="IRPPR Scenarios"/>
          <p:cNvGraphicFramePr>
            <a:graphicFrameLocks noGrp="1"/>
          </p:cNvGraphicFramePr>
          <p:nvPr/>
        </p:nvGraphicFramePr>
        <p:xfrm>
          <a:off x="685801" y="2895599"/>
          <a:ext cx="8119743" cy="3237934"/>
        </p:xfrm>
        <a:graphic>
          <a:graphicData uri="http://schemas.openxmlformats.org/drawingml/2006/table">
            <a:tbl>
              <a:tblPr firstRow="1" firstCol="1" bandRow="1">
                <a:tableStyleId>{5C22544A-7EE6-4342-B048-85BDC9FD1C3A}</a:tableStyleId>
              </a:tblPr>
              <a:tblGrid>
                <a:gridCol w="2133599"/>
                <a:gridCol w="2971800"/>
                <a:gridCol w="3014344"/>
              </a:tblGrid>
              <a:tr h="571840">
                <a:tc>
                  <a:txBody>
                    <a:bodyPr/>
                    <a:lstStyle/>
                    <a:p>
                      <a:pPr marL="0" marR="0" algn="ctr">
                        <a:spcBef>
                          <a:spcPts val="0"/>
                        </a:spcBef>
                        <a:spcAft>
                          <a:spcPts val="0"/>
                        </a:spcAft>
                      </a:pPr>
                      <a:r>
                        <a:rPr lang="en-US" sz="1400" dirty="0">
                          <a:effectLst/>
                        </a:rPr>
                        <a:t>Completing Renewal Application</a:t>
                      </a:r>
                    </a:p>
                    <a:p>
                      <a:pPr marL="0" marR="0" algn="ctr">
                        <a:spcBef>
                          <a:spcPts val="0"/>
                        </a:spcBef>
                        <a:spcAft>
                          <a:spcPts val="0"/>
                        </a:spcAft>
                      </a:pPr>
                      <a:r>
                        <a:rPr lang="en-US" sz="1400" dirty="0">
                          <a:effectLst/>
                        </a:rPr>
                        <a:t>Status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lgn="ctr">
                        <a:spcBef>
                          <a:spcPts val="0"/>
                        </a:spcBef>
                        <a:spcAft>
                          <a:spcPts val="0"/>
                        </a:spcAft>
                      </a:pPr>
                      <a:r>
                        <a:rPr lang="en-US" sz="1400">
                          <a:effectLst/>
                        </a:rPr>
                        <a:t>Action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hMerge="1">
                  <a:txBody>
                    <a:bodyPr/>
                    <a:lstStyle/>
                    <a:p>
                      <a:endParaRPr lang="en-US"/>
                    </a:p>
                  </a:txBody>
                  <a:tcPr/>
                </a:tc>
              </a:tr>
              <a:tr h="789685">
                <a:tc>
                  <a:txBody>
                    <a:bodyPr/>
                    <a:lstStyle/>
                    <a:p>
                      <a:pPr marL="0" marR="0" algn="ctr">
                        <a:spcBef>
                          <a:spcPts val="0"/>
                        </a:spcBef>
                        <a:spcAft>
                          <a:spcPts val="0"/>
                        </a:spcAft>
                      </a:pPr>
                      <a:r>
                        <a:rPr lang="en-US" sz="1400" dirty="0">
                          <a:effectLst/>
                        </a:rPr>
                        <a:t>Not 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 Final RPPR no later than 120 days from the project period end date</a:t>
                      </a: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tr>
              <a:tr h="381227">
                <a:tc rowSpan="3">
                  <a:txBody>
                    <a:bodyPr/>
                    <a:lstStyle/>
                    <a:p>
                      <a:pPr marL="0" marR="0" algn="ctr">
                        <a:spcBef>
                          <a:spcPts val="0"/>
                        </a:spcBef>
                        <a:spcAft>
                          <a:spcPts val="0"/>
                        </a:spcAft>
                      </a:pPr>
                      <a:r>
                        <a:rPr lang="en-US" sz="1400" dirty="0">
                          <a:effectLst/>
                        </a:rPr>
                        <a:t>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a:effectLst/>
                        </a:rPr>
                        <a:t>Submit an Interim RPPR no later than 120 days from the project period end date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tr>
              <a:tr h="345362">
                <a:tc vMerge="1">
                  <a:txBody>
                    <a:bodyPr/>
                    <a:lstStyle/>
                    <a:p>
                      <a:endParaRPr lang="en-US"/>
                    </a:p>
                  </a:txBody>
                  <a:tcPr/>
                </a:tc>
                <a:tc>
                  <a:txBody>
                    <a:bodyPr/>
                    <a:lstStyle/>
                    <a:p>
                      <a:pPr marL="0" marR="0" algn="ctr">
                        <a:spcBef>
                          <a:spcPts val="0"/>
                        </a:spcBef>
                        <a:spcAft>
                          <a:spcPts val="0"/>
                        </a:spcAft>
                      </a:pPr>
                      <a:r>
                        <a:rPr lang="en-US" sz="1400">
                          <a:effectLst/>
                        </a:rPr>
                        <a:t>Funded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a:txBody>
                    <a:bodyPr/>
                    <a:lstStyle/>
                    <a:p>
                      <a:pPr marL="0" marR="0" algn="ctr">
                        <a:spcBef>
                          <a:spcPts val="0"/>
                        </a:spcBef>
                        <a:spcAft>
                          <a:spcPts val="0"/>
                        </a:spcAft>
                      </a:pPr>
                      <a:r>
                        <a:rPr lang="en-US" sz="1400">
                          <a:effectLst/>
                        </a:rPr>
                        <a:t>Not Funded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r>
              <a:tr h="1036087">
                <a:tc vMerge="1">
                  <a:txBody>
                    <a:bodyPr/>
                    <a:lstStyle/>
                    <a:p>
                      <a:endParaRPr lang="en-US"/>
                    </a:p>
                  </a:txBody>
                  <a:tcPr/>
                </a:tc>
                <a:tc>
                  <a:txBody>
                    <a:bodyPr/>
                    <a:lstStyle/>
                    <a:p>
                      <a:pPr marL="0" marR="0">
                        <a:spcBef>
                          <a:spcPts val="0"/>
                        </a:spcBef>
                        <a:spcAft>
                          <a:spcPts val="0"/>
                        </a:spcAft>
                      </a:pPr>
                      <a:r>
                        <a:rPr lang="en-US" sz="1400" dirty="0">
                          <a:effectLst/>
                        </a:rPr>
                        <a:t>The Interim RPPR is accepted as the annual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a:txBody>
                    <a:bodyPr/>
                    <a:lstStyle/>
                    <a:p>
                      <a:pPr marL="0" marR="0">
                        <a:spcBef>
                          <a:spcPts val="0"/>
                        </a:spcBef>
                        <a:spcAft>
                          <a:spcPts val="0"/>
                        </a:spcAft>
                      </a:pPr>
                      <a:r>
                        <a:rPr lang="en-US" sz="1400" dirty="0">
                          <a:effectLst/>
                        </a:rPr>
                        <a:t>The Interim RPPR is accepted as the Final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r>
            </a:tbl>
          </a:graphicData>
        </a:graphic>
      </p:graphicFrame>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8150972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Selecting Interim RPPR</a:t>
            </a:r>
            <a:endParaRPr lang="en-US" sz="4000" dirty="0"/>
          </a:p>
        </p:txBody>
      </p:sp>
      <p:sp>
        <p:nvSpPr>
          <p:cNvPr id="6" name="Content Placeholder 5"/>
          <p:cNvSpPr>
            <a:spLocks noGrp="1"/>
          </p:cNvSpPr>
          <p:nvPr>
            <p:ph sz="quarter" idx="4294967295"/>
          </p:nvPr>
        </p:nvSpPr>
        <p:spPr>
          <a:xfrm>
            <a:off x="331787" y="1524000"/>
            <a:ext cx="8504238" cy="4572000"/>
          </a:xfrm>
        </p:spPr>
        <p:txBody>
          <a:bodyPr/>
          <a:lstStyle/>
          <a:p>
            <a:pPr lvl="1"/>
            <a:r>
              <a:rPr lang="en-US" sz="1800" dirty="0" smtClean="0"/>
              <a:t>Select Interim RPPR link from </a:t>
            </a:r>
            <a:r>
              <a:rPr lang="en-US" sz="1800" i="1" dirty="0" smtClean="0"/>
              <a:t>Status</a:t>
            </a:r>
            <a:r>
              <a:rPr lang="en-US" sz="1800" dirty="0" smtClean="0"/>
              <a:t> search results (SO view shown)</a:t>
            </a:r>
            <a:endParaRPr lang="en-US" sz="1800" dirty="0"/>
          </a:p>
        </p:txBody>
      </p:sp>
      <p:pic>
        <p:nvPicPr>
          <p:cNvPr id="3" name="Picture 2" descr="Showing Interim RPPR link" title="SO Status Sarch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28800"/>
            <a:ext cx="7848600" cy="4597506"/>
          </a:xfrm>
          <a:prstGeom prst="rect">
            <a:avLst/>
          </a:prstGeom>
        </p:spPr>
      </p:pic>
      <p:sp>
        <p:nvSpPr>
          <p:cNvPr id="5" name="Rounded Rectangle 4"/>
          <p:cNvSpPr/>
          <p:nvPr/>
        </p:nvSpPr>
        <p:spPr>
          <a:xfrm>
            <a:off x="7315200" y="5257800"/>
            <a:ext cx="762000" cy="304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83713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Approval – No Cost Extension: When?</a:t>
            </a:r>
            <a:endParaRPr lang="en-US" dirty="0"/>
          </a:p>
        </p:txBody>
      </p:sp>
      <p:sp>
        <p:nvSpPr>
          <p:cNvPr id="3" name="Content Placeholder 2"/>
          <p:cNvSpPr>
            <a:spLocks noGrp="1"/>
          </p:cNvSpPr>
          <p:nvPr>
            <p:ph sz="quarter" idx="13"/>
          </p:nvPr>
        </p:nvSpPr>
        <p:spPr>
          <a:xfrm>
            <a:off x="301625" y="1524000"/>
            <a:ext cx="8503920" cy="4724400"/>
          </a:xfrm>
        </p:spPr>
        <p:txBody>
          <a:bodyPr/>
          <a:lstStyle/>
          <a:p>
            <a:r>
              <a:rPr lang="en-US" sz="2400" dirty="0" smtClean="0">
                <a:solidFill>
                  <a:srgbClr val="000000"/>
                </a:solidFill>
                <a:latin typeface="Arial" panose="020B0604020202020204" pitchFamily="34" charset="0"/>
                <a:cs typeface="Arial" panose="020B0604020202020204" pitchFamily="34" charset="0"/>
              </a:rPr>
              <a:t>When </a:t>
            </a:r>
            <a:r>
              <a:rPr lang="en-US" sz="2400" dirty="0">
                <a:solidFill>
                  <a:srgbClr val="000000"/>
                </a:solidFill>
                <a:latin typeface="Arial" panose="020B0604020202020204" pitchFamily="34" charset="0"/>
                <a:cs typeface="Arial" panose="020B0604020202020204" pitchFamily="34" charset="0"/>
              </a:rPr>
              <a:t>is a grant eligible for a NCE through Prior </a:t>
            </a:r>
            <a:r>
              <a:rPr lang="en-US" sz="2400" dirty="0" smtClean="0">
                <a:solidFill>
                  <a:srgbClr val="000000"/>
                </a:solidFill>
                <a:latin typeface="Arial" panose="020B0604020202020204" pitchFamily="34" charset="0"/>
                <a:cs typeface="Arial" panose="020B0604020202020204" pitchFamily="34" charset="0"/>
              </a:rPr>
              <a:t>Approval?</a:t>
            </a:r>
          </a:p>
          <a:p>
            <a:endParaRPr lang="en-US" sz="2400" dirty="0" smtClean="0">
              <a:solidFill>
                <a:srgbClr val="000000"/>
              </a:solidFill>
              <a:latin typeface="Arial" panose="020B0604020202020204" pitchFamily="34" charset="0"/>
              <a:cs typeface="Arial" panose="020B0604020202020204" pitchFamily="34" charset="0"/>
            </a:endParaRPr>
          </a:p>
          <a:p>
            <a:pPr lvl="1"/>
            <a:r>
              <a:rPr lang="en-US" sz="2000" dirty="0" smtClean="0">
                <a:solidFill>
                  <a:srgbClr val="000000"/>
                </a:solidFill>
                <a:latin typeface="Arial" panose="020B0604020202020204" pitchFamily="34" charset="0"/>
                <a:cs typeface="Arial" panose="020B0604020202020204" pitchFamily="34" charset="0"/>
              </a:rPr>
              <a:t>When </a:t>
            </a:r>
            <a:r>
              <a:rPr lang="en-US" sz="2000" dirty="0">
                <a:solidFill>
                  <a:srgbClr val="000000"/>
                </a:solidFill>
                <a:latin typeface="Arial" panose="020B0604020202020204" pitchFamily="34" charset="0"/>
                <a:cs typeface="Arial" panose="020B0604020202020204" pitchFamily="34" charset="0"/>
              </a:rPr>
              <a:t>you have already used a NCE under expanded authority and you are within 90 days of the project end </a:t>
            </a:r>
            <a:r>
              <a:rPr lang="en-US" sz="2000" dirty="0" smtClean="0">
                <a:solidFill>
                  <a:srgbClr val="000000"/>
                </a:solidFill>
                <a:latin typeface="Arial" panose="020B0604020202020204" pitchFamily="34" charset="0"/>
                <a:cs typeface="Arial" panose="020B0604020202020204" pitchFamily="34" charset="0"/>
              </a:rPr>
              <a:t>date.</a:t>
            </a:r>
          </a:p>
          <a:p>
            <a:pPr lvl="1"/>
            <a:endParaRPr lang="en-US" sz="2000" dirty="0" smtClean="0">
              <a:solidFill>
                <a:srgbClr val="000000"/>
              </a:solidFill>
              <a:latin typeface="Arial" panose="020B0604020202020204" pitchFamily="34" charset="0"/>
              <a:cs typeface="Arial" panose="020B0604020202020204" pitchFamily="34" charset="0"/>
            </a:endParaRPr>
          </a:p>
          <a:p>
            <a:pPr lvl="1"/>
            <a:r>
              <a:rPr lang="en-US" sz="2000" dirty="0" smtClean="0">
                <a:solidFill>
                  <a:srgbClr val="000000"/>
                </a:solidFill>
                <a:latin typeface="Arial" panose="020B0604020202020204" pitchFamily="34" charset="0"/>
                <a:cs typeface="Arial" panose="020B0604020202020204" pitchFamily="34" charset="0"/>
              </a:rPr>
              <a:t>When </a:t>
            </a:r>
            <a:r>
              <a:rPr lang="en-US" sz="2000" dirty="0">
                <a:solidFill>
                  <a:srgbClr val="000000"/>
                </a:solidFill>
                <a:latin typeface="Arial" panose="020B0604020202020204" pitchFamily="34" charset="0"/>
                <a:cs typeface="Arial" panose="020B0604020202020204" pitchFamily="34" charset="0"/>
              </a:rPr>
              <a:t>you are not under expanded authority and you are within 90 days of the project end </a:t>
            </a:r>
            <a:r>
              <a:rPr lang="en-US" sz="2000" dirty="0" smtClean="0">
                <a:solidFill>
                  <a:srgbClr val="000000"/>
                </a:solidFill>
                <a:latin typeface="Arial" panose="020B0604020202020204" pitchFamily="34" charset="0"/>
                <a:cs typeface="Arial" panose="020B0604020202020204" pitchFamily="34" charset="0"/>
              </a:rPr>
              <a:t>date.</a:t>
            </a:r>
          </a:p>
          <a:p>
            <a:pPr lvl="1"/>
            <a:endParaRPr lang="en-US" sz="2000" dirty="0" smtClean="0">
              <a:solidFill>
                <a:srgbClr val="000000"/>
              </a:solidFill>
              <a:latin typeface="Arial" panose="020B0604020202020204" pitchFamily="34" charset="0"/>
              <a:cs typeface="Arial" panose="020B0604020202020204" pitchFamily="34" charset="0"/>
            </a:endParaRPr>
          </a:p>
          <a:p>
            <a:pPr lvl="1"/>
            <a:r>
              <a:rPr lang="en-US" sz="2000" dirty="0" smtClean="0">
                <a:solidFill>
                  <a:srgbClr val="000000"/>
                </a:solidFill>
                <a:latin typeface="Arial" panose="020B0604020202020204" pitchFamily="34" charset="0"/>
                <a:cs typeface="Arial" panose="020B0604020202020204" pitchFamily="34" charset="0"/>
              </a:rPr>
              <a:t>When </a:t>
            </a:r>
            <a:r>
              <a:rPr lang="en-US" sz="2000" dirty="0">
                <a:solidFill>
                  <a:srgbClr val="000000"/>
                </a:solidFill>
                <a:latin typeface="Arial" panose="020B0604020202020204" pitchFamily="34" charset="0"/>
                <a:cs typeface="Arial" panose="020B0604020202020204" pitchFamily="34" charset="0"/>
              </a:rPr>
              <a:t>the project end date has expired and has not been closed or has not entered unilateral closeout, whichever comes first.</a:t>
            </a:r>
          </a:p>
          <a:p>
            <a:pPr marL="274638" lvl="1" indent="0">
              <a:buNone/>
            </a:pPr>
            <a:endParaRPr lang="en-US" dirty="0" smtClean="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890921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Initiate Interim RPPR</a:t>
            </a:r>
            <a:endParaRPr lang="en-US" sz="4000" dirty="0"/>
          </a:p>
        </p:txBody>
      </p:sp>
      <p:sp>
        <p:nvSpPr>
          <p:cNvPr id="6" name="Content Placeholder 5"/>
          <p:cNvSpPr>
            <a:spLocks noGrp="1"/>
          </p:cNvSpPr>
          <p:nvPr>
            <p:ph sz="quarter" idx="4294967295"/>
          </p:nvPr>
        </p:nvSpPr>
        <p:spPr>
          <a:xfrm>
            <a:off x="331787" y="1524000"/>
            <a:ext cx="8504238" cy="685800"/>
          </a:xfrm>
        </p:spPr>
        <p:txBody>
          <a:bodyPr/>
          <a:lstStyle/>
          <a:p>
            <a:pPr lvl="1"/>
            <a:r>
              <a:rPr lang="en-US" sz="1800" dirty="0" smtClean="0"/>
              <a:t>Select </a:t>
            </a:r>
            <a:r>
              <a:rPr lang="en-US" sz="1800" b="1" dirty="0" smtClean="0"/>
              <a:t>Initiate</a:t>
            </a:r>
            <a:r>
              <a:rPr lang="en-US" sz="1800" dirty="0" smtClean="0"/>
              <a:t> from the </a:t>
            </a:r>
            <a:r>
              <a:rPr lang="en-US" sz="1800" i="1" dirty="0" smtClean="0"/>
              <a:t>Interim RPPR Menu </a:t>
            </a:r>
            <a:r>
              <a:rPr lang="en-US" sz="1800" dirty="0" smtClean="0"/>
              <a:t>screen</a:t>
            </a:r>
            <a:endParaRPr lang="en-US" sz="1800" dirty="0"/>
          </a:p>
        </p:txBody>
      </p:sp>
      <p:pic>
        <p:nvPicPr>
          <p:cNvPr id="3" name="Picture 2" descr="Initiate button" title="IRPPR Menu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16796"/>
            <a:ext cx="7848600" cy="2048478"/>
          </a:xfrm>
          <a:prstGeom prst="rect">
            <a:avLst/>
          </a:prstGeom>
        </p:spPr>
      </p:pic>
      <p:sp>
        <p:nvSpPr>
          <p:cNvPr id="7" name="Content Placeholder 5"/>
          <p:cNvSpPr txBox="1">
            <a:spLocks/>
          </p:cNvSpPr>
          <p:nvPr/>
        </p:nvSpPr>
        <p:spPr bwMode="auto">
          <a:xfrm>
            <a:off x="334962" y="3962400"/>
            <a:ext cx="8504238"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lvl="1"/>
            <a:r>
              <a:rPr lang="en-US" sz="1800" dirty="0" smtClean="0"/>
              <a:t>Select </a:t>
            </a:r>
            <a:r>
              <a:rPr lang="en-US" sz="1800" b="1" dirty="0" smtClean="0"/>
              <a:t>Edit </a:t>
            </a:r>
            <a:r>
              <a:rPr lang="en-US" sz="1800" dirty="0" smtClean="0"/>
              <a:t>from the </a:t>
            </a:r>
            <a:r>
              <a:rPr lang="en-US" sz="1800" i="1" dirty="0" smtClean="0"/>
              <a:t>Interim RPPR Menu </a:t>
            </a:r>
            <a:r>
              <a:rPr lang="en-US" sz="1800" dirty="0" smtClean="0"/>
              <a:t>screen</a:t>
            </a:r>
            <a:endParaRPr lang="en-US" sz="1800" dirty="0"/>
          </a:p>
        </p:txBody>
      </p:sp>
      <p:pic>
        <p:nvPicPr>
          <p:cNvPr id="4" name="Picture 3" descr="Edit button" title="IRPPR Menu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75" y="4358070"/>
            <a:ext cx="7968649" cy="2142487"/>
          </a:xfrm>
          <a:prstGeom prst="rect">
            <a:avLst/>
          </a:prstGeom>
        </p:spPr>
      </p:pic>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42312731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Complete Interim RPPR </a:t>
            </a:r>
            <a:endParaRPr lang="en-US" sz="4000" dirty="0"/>
          </a:p>
        </p:txBody>
      </p:sp>
      <p:sp>
        <p:nvSpPr>
          <p:cNvPr id="6" name="Content Placeholder 5"/>
          <p:cNvSpPr>
            <a:spLocks noGrp="1"/>
          </p:cNvSpPr>
          <p:nvPr>
            <p:ph sz="quarter" idx="4294967295"/>
          </p:nvPr>
        </p:nvSpPr>
        <p:spPr>
          <a:xfrm>
            <a:off x="228600" y="1524000"/>
            <a:ext cx="8504238" cy="685800"/>
          </a:xfrm>
        </p:spPr>
        <p:txBody>
          <a:bodyPr/>
          <a:lstStyle/>
          <a:p>
            <a:pPr lvl="1"/>
            <a:r>
              <a:rPr lang="en-US" sz="1800" dirty="0" smtClean="0"/>
              <a:t>Complete each of the sections as required and </a:t>
            </a:r>
            <a:r>
              <a:rPr lang="en-US" sz="1800" b="1" dirty="0" smtClean="0"/>
              <a:t>Save</a:t>
            </a:r>
            <a:r>
              <a:rPr lang="en-US" sz="1800" dirty="0" smtClean="0"/>
              <a:t> when done.</a:t>
            </a:r>
            <a:endParaRPr lang="en-US" sz="1800" dirty="0"/>
          </a:p>
        </p:txBody>
      </p:sp>
      <p:pic>
        <p:nvPicPr>
          <p:cNvPr id="3" name="Picture 2" descr="Show A. cover page" title="IRPPR sect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905000"/>
            <a:ext cx="6319440" cy="4541767"/>
          </a:xfrm>
          <a:prstGeom prst="rect">
            <a:avLst/>
          </a:prstGeom>
          <a:ln>
            <a:noFill/>
          </a:ln>
          <a:effectLst>
            <a:outerShdw blurRad="190500" algn="tl" rotWithShape="0">
              <a:srgbClr val="000000">
                <a:alpha val="70000"/>
              </a:srgbClr>
            </a:outerShdw>
          </a:effectLst>
        </p:spPr>
      </p:pic>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0850148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Action on Interim RPPR </a:t>
            </a:r>
            <a:endParaRPr lang="en-US" sz="4000" dirty="0"/>
          </a:p>
        </p:txBody>
      </p:sp>
      <p:sp>
        <p:nvSpPr>
          <p:cNvPr id="6" name="Content Placeholder 5"/>
          <p:cNvSpPr>
            <a:spLocks noGrp="1"/>
          </p:cNvSpPr>
          <p:nvPr>
            <p:ph sz="quarter" idx="4294967295"/>
          </p:nvPr>
        </p:nvSpPr>
        <p:spPr>
          <a:xfrm>
            <a:off x="228600" y="1524000"/>
            <a:ext cx="8504238" cy="685800"/>
          </a:xfrm>
        </p:spPr>
        <p:txBody>
          <a:bodyPr/>
          <a:lstStyle/>
          <a:p>
            <a:pPr lvl="1"/>
            <a:r>
              <a:rPr lang="en-US" sz="1800" dirty="0"/>
              <a:t>From the </a:t>
            </a:r>
            <a:r>
              <a:rPr lang="en-US" sz="1800" i="1" dirty="0"/>
              <a:t>Interim RPPR Menu</a:t>
            </a:r>
            <a:r>
              <a:rPr lang="en-US" sz="1800" dirty="0"/>
              <a:t> screen, there are several action buttons at the bottom that can used to complete the Interim RPPR. </a:t>
            </a:r>
          </a:p>
        </p:txBody>
      </p:sp>
      <p:pic>
        <p:nvPicPr>
          <p:cNvPr id="3" name="Picture 2" descr="showing action buttons" title="IRPPR Menu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27" y="2514600"/>
            <a:ext cx="8271146" cy="2362200"/>
          </a:xfrm>
          <a:prstGeom prst="rect">
            <a:avLst/>
          </a:prstGeom>
          <a:ln>
            <a:noFill/>
          </a:ln>
          <a:effectLst>
            <a:outerShdw blurRad="190500" algn="tl" rotWithShape="0">
              <a:srgbClr val="000000">
                <a:alpha val="70000"/>
              </a:srgbClr>
            </a:outerShdw>
          </a:effectLst>
        </p:spPr>
      </p:pic>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8676151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84175"/>
            <a:ext cx="8534400" cy="758825"/>
          </a:xfrm>
        </p:spPr>
        <p:txBody>
          <a:bodyPr>
            <a:noAutofit/>
          </a:bodyPr>
          <a:lstStyle/>
          <a:p>
            <a:r>
              <a:rPr lang="en-US" sz="3200" dirty="0" smtClean="0"/>
              <a:t>Delegations and Permissions for Interim RPPR </a:t>
            </a:r>
            <a:endParaRPr lang="en-US" sz="3200" dirty="0"/>
          </a:p>
        </p:txBody>
      </p:sp>
      <p:sp>
        <p:nvSpPr>
          <p:cNvPr id="4" name="Content Placeholder 3"/>
          <p:cNvSpPr>
            <a:spLocks noGrp="1"/>
          </p:cNvSpPr>
          <p:nvPr>
            <p:ph sz="quarter" idx="13"/>
          </p:nvPr>
        </p:nvSpPr>
        <p:spPr/>
        <p:txBody>
          <a:bodyPr/>
          <a:lstStyle/>
          <a:p>
            <a:pPr lvl="1"/>
            <a:r>
              <a:rPr lang="en-US" sz="2800" dirty="0"/>
              <a:t>Interim and Final RPPR work in the same manner as the old Final Progress Report (FPR). </a:t>
            </a:r>
            <a:endParaRPr lang="en-US" sz="2800" dirty="0" smtClean="0"/>
          </a:p>
          <a:p>
            <a:pPr lvl="1"/>
            <a:r>
              <a:rPr lang="en-US" sz="2800" dirty="0"/>
              <a:t>B</a:t>
            </a:r>
            <a:r>
              <a:rPr lang="en-US" sz="2800" dirty="0" smtClean="0"/>
              <a:t>oth </a:t>
            </a:r>
            <a:r>
              <a:rPr lang="en-US" sz="2800" dirty="0"/>
              <a:t>SOs and PIs </a:t>
            </a:r>
            <a:r>
              <a:rPr lang="en-US" sz="2800" dirty="0" smtClean="0"/>
              <a:t>can initiate </a:t>
            </a:r>
            <a:r>
              <a:rPr lang="en-US" sz="2800" dirty="0"/>
              <a:t>and/or submit to agency. </a:t>
            </a:r>
            <a:endParaRPr lang="en-US" sz="2800" dirty="0" smtClean="0"/>
          </a:p>
          <a:p>
            <a:pPr lvl="1"/>
            <a:r>
              <a:rPr lang="en-US" sz="2800" dirty="0" smtClean="0"/>
              <a:t>They can also </a:t>
            </a:r>
            <a:r>
              <a:rPr lang="en-US" sz="2800" dirty="0"/>
              <a:t>route the report back and forth for review and edits. All of this done without the need to delegate any authority. </a:t>
            </a:r>
            <a:endParaRPr lang="en-US" sz="2800" dirty="0" smtClean="0"/>
          </a:p>
          <a:p>
            <a:pPr lvl="1"/>
            <a:r>
              <a:rPr lang="en-US" sz="2800" dirty="0" smtClean="0"/>
              <a:t>No </a:t>
            </a:r>
            <a:r>
              <a:rPr lang="en-US" sz="2800" dirty="0"/>
              <a:t>delegations needed for the initiation and submission of either version of these RPPRs.</a:t>
            </a:r>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6630906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smtClean="0"/>
              <a:t>Closeout – Final Report Additional Materials</a:t>
            </a:r>
            <a:br>
              <a:rPr lang="en-US" dirty="0" smtClean="0"/>
            </a:br>
            <a:r>
              <a:rPr lang="en-US" dirty="0" smtClean="0"/>
              <a:t>(FRAM) </a:t>
            </a:r>
            <a:endParaRPr lang="en-US" dirty="0"/>
          </a:p>
        </p:txBody>
      </p:sp>
      <p:grpSp>
        <p:nvGrpSpPr>
          <p:cNvPr id="3" name="Group 2" descr="Showing FRAM Request and FRAM Update Link" title="Closeout screen"/>
          <p:cNvGrpSpPr/>
          <p:nvPr/>
        </p:nvGrpSpPr>
        <p:grpSpPr>
          <a:xfrm>
            <a:off x="170563" y="1752600"/>
            <a:ext cx="8821037" cy="2623226"/>
            <a:chOff x="170563" y="1752600"/>
            <a:chExt cx="8821037" cy="2623226"/>
          </a:xfrm>
        </p:grpSpPr>
        <p:pic>
          <p:nvPicPr>
            <p:cNvPr id="20" name="Picture 19" title="Clouseout screen with FRAM Reque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63" y="1752600"/>
              <a:ext cx="8821037" cy="2623226"/>
            </a:xfrm>
            <a:prstGeom prst="rect">
              <a:avLst/>
            </a:prstGeom>
          </p:spPr>
        </p:pic>
        <p:sp>
          <p:nvSpPr>
            <p:cNvPr id="21" name="Rounded Rectangle 20" title="rounded rectangle"/>
            <p:cNvSpPr/>
            <p:nvPr/>
          </p:nvSpPr>
          <p:spPr>
            <a:xfrm>
              <a:off x="3581400" y="3729370"/>
              <a:ext cx="685800"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title="rounded rectangle"/>
            <p:cNvSpPr/>
            <p:nvPr/>
          </p:nvSpPr>
          <p:spPr>
            <a:xfrm>
              <a:off x="6705600" y="3682092"/>
              <a:ext cx="685801"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457200" y="447893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Awarding IC sets status to FRAM Requested</a:t>
            </a:r>
          </a:p>
          <a:p>
            <a:pPr marL="285750" indent="-285750">
              <a:buFont typeface="Arial" panose="020B0604020202020204" pitchFamily="34" charset="0"/>
              <a:buChar char="•"/>
            </a:pPr>
            <a:r>
              <a:rPr lang="en-US" dirty="0" smtClean="0"/>
              <a:t>Awarding IC triggers email for requested information to the SO &amp; PI</a:t>
            </a:r>
          </a:p>
          <a:p>
            <a:pPr marL="285750" indent="-285750">
              <a:buFont typeface="Arial" panose="020B0604020202020204" pitchFamily="34" charset="0"/>
              <a:buChar char="•"/>
            </a:pPr>
            <a:r>
              <a:rPr lang="en-US" dirty="0" smtClean="0"/>
              <a:t>The FRAM Update link appears in Action column</a:t>
            </a:r>
            <a:endParaRPr lang="en-US" dirty="0"/>
          </a:p>
        </p:txBody>
      </p:sp>
      <p:sp>
        <p:nvSpPr>
          <p:cNvPr id="24" name="TextBox 23"/>
          <p:cNvSpPr txBox="1"/>
          <p:nvPr/>
        </p:nvSpPr>
        <p:spPr>
          <a:xfrm>
            <a:off x="1558996" y="1447800"/>
            <a:ext cx="6026009" cy="400110"/>
          </a:xfrm>
          <a:prstGeom prst="rect">
            <a:avLst/>
          </a:prstGeom>
          <a:noFill/>
        </p:spPr>
        <p:txBody>
          <a:bodyPr wrap="none" rtlCol="0">
            <a:spAutoFit/>
          </a:bodyPr>
          <a:lstStyle/>
          <a:p>
            <a:r>
              <a:rPr lang="en-US" sz="2000" b="1" dirty="0" smtClean="0">
                <a:solidFill>
                  <a:srgbClr val="FF0000"/>
                </a:solidFill>
              </a:rPr>
              <a:t>FRAM works in same manner as PRAM in RPPR</a:t>
            </a:r>
            <a:endParaRPr lang="en-US" sz="2000" b="1" dirty="0">
              <a:solidFill>
                <a:srgbClr val="FF0000"/>
              </a:solidFill>
            </a:endParaRPr>
          </a:p>
        </p:txBody>
      </p:sp>
      <p:sp>
        <p:nvSpPr>
          <p:cNvPr id="9" name="TextBox 8"/>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3587065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smtClean="0"/>
              <a:t>Closeout – Final Report Additional Materials</a:t>
            </a:r>
            <a:br>
              <a:rPr lang="en-US" dirty="0" smtClean="0"/>
            </a:br>
            <a:r>
              <a:rPr lang="en-US" dirty="0" smtClean="0"/>
              <a:t>(FRAM) in Status Information </a:t>
            </a:r>
            <a:endParaRPr lang="en-US" dirty="0"/>
          </a:p>
        </p:txBody>
      </p:sp>
      <p:sp>
        <p:nvSpPr>
          <p:cNvPr id="24" name="TextBox 23"/>
          <p:cNvSpPr txBox="1"/>
          <p:nvPr/>
        </p:nvSpPr>
        <p:spPr>
          <a:xfrm>
            <a:off x="304800" y="1498808"/>
            <a:ext cx="8871339" cy="707886"/>
          </a:xfrm>
          <a:prstGeom prst="rect">
            <a:avLst/>
          </a:prstGeom>
          <a:noFill/>
        </p:spPr>
        <p:txBody>
          <a:bodyPr wrap="none" rtlCol="0">
            <a:spAutoFit/>
          </a:bodyPr>
          <a:lstStyle/>
          <a:p>
            <a:r>
              <a:rPr lang="en-US" sz="2000" b="1" dirty="0" smtClean="0">
                <a:solidFill>
                  <a:srgbClr val="FF0000"/>
                </a:solidFill>
              </a:rPr>
              <a:t>Specifics about the FRAM request can also be found in Other Relevant</a:t>
            </a:r>
          </a:p>
          <a:p>
            <a:r>
              <a:rPr lang="en-US" sz="2000" b="1" dirty="0" smtClean="0">
                <a:solidFill>
                  <a:srgbClr val="FF0000"/>
                </a:solidFill>
              </a:rPr>
              <a:t>Documents section of the Status Information screen.</a:t>
            </a:r>
            <a:endParaRPr lang="en-US" sz="2000" b="1" dirty="0">
              <a:solidFill>
                <a:srgbClr val="FF0000"/>
              </a:solidFill>
            </a:endParaRPr>
          </a:p>
        </p:txBody>
      </p:sp>
      <p:grpSp>
        <p:nvGrpSpPr>
          <p:cNvPr id="3" name="Group 2" descr="Other Relevant Documents section show link for FRAM Request" title="Status Information screen"/>
          <p:cNvGrpSpPr/>
          <p:nvPr/>
        </p:nvGrpSpPr>
        <p:grpSpPr>
          <a:xfrm>
            <a:off x="312511" y="2206694"/>
            <a:ext cx="8458200" cy="3842093"/>
            <a:chOff x="312511" y="2206694"/>
            <a:chExt cx="8458200" cy="3842093"/>
          </a:xfrm>
        </p:grpSpPr>
        <p:pic>
          <p:nvPicPr>
            <p:cNvPr id="4" name="Picture 3" descr="Showing FRAM link" title="Other Relevant Docume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11" y="2206694"/>
              <a:ext cx="8458200" cy="3842093"/>
            </a:xfrm>
            <a:prstGeom prst="rect">
              <a:avLst/>
            </a:prstGeom>
          </p:spPr>
        </p:pic>
        <p:sp>
          <p:nvSpPr>
            <p:cNvPr id="10" name="Rounded Rectangle 9" title="rounded rectangle"/>
            <p:cNvSpPr/>
            <p:nvPr/>
          </p:nvSpPr>
          <p:spPr>
            <a:xfrm>
              <a:off x="381000" y="5486400"/>
              <a:ext cx="3733800" cy="3810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20192319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dirty="0"/>
              <a:t>Federal Financial Report (FFR)</a:t>
            </a:r>
          </a:p>
        </p:txBody>
      </p:sp>
      <p:sp>
        <p:nvSpPr>
          <p:cNvPr id="3" name="Text Placeholder 2"/>
          <p:cNvSpPr>
            <a:spLocks noGrp="1"/>
          </p:cNvSpPr>
          <p:nvPr>
            <p:ph type="body" idx="1"/>
          </p:nvPr>
        </p:nvSpPr>
        <p:spPr/>
        <p:txBody>
          <a:bodyPr/>
          <a:lstStyle/>
          <a:p>
            <a:r>
              <a:rPr lang="en-US" dirty="0" smtClean="0"/>
              <a:t>Allows </a:t>
            </a:r>
            <a:r>
              <a:rPr lang="en-US" dirty="0"/>
              <a:t>grantees to electronically submit a statement of expenditures associated with their grant to </a:t>
            </a:r>
            <a:r>
              <a:rPr lang="en-US" dirty="0" smtClean="0"/>
              <a:t>NIH </a:t>
            </a:r>
            <a:r>
              <a:rPr lang="en-US" dirty="0"/>
              <a:t>via </a:t>
            </a:r>
            <a:r>
              <a:rPr lang="en-US" dirty="0" err="1"/>
              <a:t>eRA</a:t>
            </a:r>
            <a:r>
              <a:rPr lang="en-US" dirty="0"/>
              <a:t> </a:t>
            </a:r>
            <a:r>
              <a:rPr lang="en-US" dirty="0" smtClean="0"/>
              <a:t>Commons.</a:t>
            </a:r>
            <a:endParaRPr lang="en-US" dirty="0"/>
          </a:p>
        </p:txBody>
      </p:sp>
      <p:sp>
        <p:nvSpPr>
          <p:cNvPr id="4" name="Content Placeholder 3"/>
          <p:cNvSpPr>
            <a:spLocks noGrp="1"/>
          </p:cNvSpPr>
          <p:nvPr>
            <p:ph sz="quarter" idx="13"/>
          </p:nvPr>
        </p:nvSpPr>
        <p:spPr>
          <a:xfrm>
            <a:off x="3124200" y="685800"/>
            <a:ext cx="5638800" cy="5791200"/>
          </a:xfrm>
        </p:spPr>
        <p:txBody>
          <a:bodyPr/>
          <a:lstStyle/>
          <a:p>
            <a:r>
              <a:rPr lang="en-US" dirty="0" smtClean="0"/>
              <a:t>FFRs </a:t>
            </a:r>
            <a:r>
              <a:rPr lang="en-US" dirty="0"/>
              <a:t>must be submitted in eRA Commons via the </a:t>
            </a:r>
            <a:r>
              <a:rPr lang="en-US" dirty="0" smtClean="0"/>
              <a:t>FFR/FSR module</a:t>
            </a:r>
          </a:p>
          <a:p>
            <a:pPr lvl="1"/>
            <a:r>
              <a:rPr lang="en-US" dirty="0" smtClean="0"/>
              <a:t>Cash </a:t>
            </a:r>
            <a:r>
              <a:rPr lang="en-US" dirty="0"/>
              <a:t>transaction data still submitted via Payment Management System</a:t>
            </a:r>
          </a:p>
          <a:p>
            <a:r>
              <a:rPr lang="en-US" dirty="0"/>
              <a:t>FSR role for users who have the authority to view, enter, and submit an FFR on behalf of institution</a:t>
            </a:r>
          </a:p>
          <a:p>
            <a:endParaRPr lang="en-US" dirty="0"/>
          </a:p>
          <a:p>
            <a:endParaRPr lang="en-US" dirty="0"/>
          </a:p>
        </p:txBody>
      </p:sp>
      <p:sp>
        <p:nvSpPr>
          <p:cNvPr id="5" name="TextBox 4"/>
          <p:cNvSpPr txBox="1"/>
          <p:nvPr/>
        </p:nvSpPr>
        <p:spPr>
          <a:xfrm>
            <a:off x="152400" y="6412468"/>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693929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FFR</a:t>
            </a:r>
            <a:endParaRPr lang="en-US" dirty="0"/>
          </a:p>
        </p:txBody>
      </p:sp>
      <p:sp>
        <p:nvSpPr>
          <p:cNvPr id="3" name="Content Placeholder 2"/>
          <p:cNvSpPr>
            <a:spLocks noGrp="1"/>
          </p:cNvSpPr>
          <p:nvPr>
            <p:ph sz="quarter" idx="13"/>
          </p:nvPr>
        </p:nvSpPr>
        <p:spPr/>
        <p:txBody>
          <a:bodyPr/>
          <a:lstStyle/>
          <a:p>
            <a:r>
              <a:rPr lang="en-US" dirty="0" smtClean="0"/>
              <a:t>Annual </a:t>
            </a:r>
            <a:r>
              <a:rPr lang="en-US" dirty="0"/>
              <a:t>FFR due date: </a:t>
            </a:r>
            <a:r>
              <a:rPr lang="en-US" dirty="0" smtClean="0"/>
              <a:t>For non-SNAPs, FFR </a:t>
            </a:r>
            <a:r>
              <a:rPr lang="en-US" dirty="0"/>
              <a:t>must be submitted </a:t>
            </a:r>
            <a:r>
              <a:rPr lang="en-US" dirty="0" smtClean="0"/>
              <a:t>within 120 </a:t>
            </a:r>
            <a:r>
              <a:rPr lang="en-US" dirty="0"/>
              <a:t>days of the calendar quarter in which the budget period </a:t>
            </a:r>
            <a:r>
              <a:rPr lang="en-US" dirty="0" smtClean="0"/>
              <a:t>ends</a:t>
            </a:r>
            <a:endParaRPr lang="en-US" dirty="0"/>
          </a:p>
          <a:p>
            <a:r>
              <a:rPr lang="en-US" dirty="0"/>
              <a:t>Final FFR due date: based on the Project Period End Date (PPED):</a:t>
            </a:r>
          </a:p>
          <a:p>
            <a:pPr lvl="1"/>
            <a:r>
              <a:rPr lang="en-US" dirty="0"/>
              <a:t>Pending Status: If the FFR is not submitted and it is within </a:t>
            </a:r>
            <a:r>
              <a:rPr lang="en-US" dirty="0" smtClean="0"/>
              <a:t>120 </a:t>
            </a:r>
            <a:r>
              <a:rPr lang="en-US" dirty="0"/>
              <a:t>days of the PPED</a:t>
            </a:r>
          </a:p>
          <a:p>
            <a:pPr lvl="1"/>
            <a:r>
              <a:rPr lang="en-US" dirty="0"/>
              <a:t>Due Status: If the FFR is not submitted and it is between the PPED and </a:t>
            </a:r>
            <a:r>
              <a:rPr lang="en-US" dirty="0" smtClean="0"/>
              <a:t>120 </a:t>
            </a:r>
            <a:r>
              <a:rPr lang="en-US" dirty="0"/>
              <a:t>days past the PPED</a:t>
            </a:r>
          </a:p>
          <a:p>
            <a:pPr lvl="1"/>
            <a:r>
              <a:rPr lang="en-US" dirty="0"/>
              <a:t>Late: If the FFR is not submitted and it is more than </a:t>
            </a:r>
            <a:r>
              <a:rPr lang="en-US" dirty="0" smtClean="0"/>
              <a:t>120 </a:t>
            </a:r>
            <a:r>
              <a:rPr lang="en-US" dirty="0"/>
              <a:t>days past the PPED</a:t>
            </a:r>
          </a:p>
          <a:p>
            <a:endParaRPr lang="en-US" dirty="0"/>
          </a:p>
        </p:txBody>
      </p:sp>
      <p:sp>
        <p:nvSpPr>
          <p:cNvPr id="4" name="TextBox 3"/>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03640058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title="FFR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4100" y="1590420"/>
            <a:ext cx="8598640" cy="4390365"/>
          </a:xfrm>
          <a:prstGeom prst="rect">
            <a:avLst/>
          </a:prstGeom>
          <a:noFill/>
          <a:ln w="25400" algn="ctr">
            <a:solidFill>
              <a:srgbClr val="002060"/>
            </a:solidFill>
            <a:miter lim="800000"/>
            <a:headEnd/>
            <a:tailEnd/>
          </a:ln>
        </p:spPr>
      </p:pic>
      <p:sp>
        <p:nvSpPr>
          <p:cNvPr id="2" name="Title 1"/>
          <p:cNvSpPr>
            <a:spLocks noGrp="1"/>
          </p:cNvSpPr>
          <p:nvPr>
            <p:ph type="title"/>
          </p:nvPr>
        </p:nvSpPr>
        <p:spPr/>
        <p:txBody>
          <a:bodyPr/>
          <a:lstStyle/>
          <a:p>
            <a:r>
              <a:rPr lang="en-US" dirty="0" smtClean="0"/>
              <a:t>FFR/FSR Screen</a:t>
            </a:r>
            <a:endParaRPr lang="en-US" dirty="0"/>
          </a:p>
        </p:txBody>
      </p:sp>
      <p:sp>
        <p:nvSpPr>
          <p:cNvPr id="5" name="TextBox 4"/>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7333507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FFR/FSR Search Screen</a:t>
            </a:r>
            <a:endParaRPr lang="en-US" dirty="0"/>
          </a:p>
        </p:txBody>
      </p:sp>
      <p:pic>
        <p:nvPicPr>
          <p:cNvPr id="4" name="Picture 7" title="FFR Search results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3871" y="951422"/>
            <a:ext cx="8551529" cy="5826318"/>
          </a:xfrm>
          <a:prstGeom prst="rect">
            <a:avLst/>
          </a:prstGeom>
          <a:noFill/>
          <a:ln w="25400" algn="ctr">
            <a:solidFill>
              <a:srgbClr val="002060"/>
            </a:solidFill>
            <a:miter lim="800000"/>
            <a:headEnd/>
            <a:tailEnd/>
          </a:ln>
        </p:spPr>
      </p:pic>
      <p:sp>
        <p:nvSpPr>
          <p:cNvPr id="5" name="Line 4" descr="The Grant Number is a hyperlink that will take you to the FFR/FSR form.&#10;" title="text box"/>
          <p:cNvSpPr>
            <a:spLocks noChangeShapeType="1"/>
          </p:cNvSpPr>
          <p:nvPr/>
        </p:nvSpPr>
        <p:spPr bwMode="auto">
          <a:xfrm flipH="1" flipV="1">
            <a:off x="1019175" y="4572000"/>
            <a:ext cx="381000" cy="5334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Text Box 5" descr="The Grant Number is a hyperlink that will take you to the FFR/FSR form.&#10;" title="text box"/>
          <p:cNvSpPr txBox="1">
            <a:spLocks noChangeArrowheads="1"/>
          </p:cNvSpPr>
          <p:nvPr/>
        </p:nvSpPr>
        <p:spPr bwMode="auto">
          <a:xfrm>
            <a:off x="942975" y="5112603"/>
            <a:ext cx="7315200" cy="830997"/>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The </a:t>
            </a:r>
            <a:r>
              <a:rPr kumimoji="0" lang="en-US" sz="2400" b="0" i="1" u="none" strike="noStrike" kern="0" cap="none" spc="0" normalizeH="0" baseline="0" noProof="0" dirty="0">
                <a:ln>
                  <a:noFill/>
                </a:ln>
                <a:solidFill>
                  <a:srgbClr val="C00000"/>
                </a:solidFill>
                <a:effectLst/>
                <a:uLnTx/>
                <a:uFillTx/>
                <a:latin typeface="Tahoma"/>
              </a:rPr>
              <a:t>Grant Number</a:t>
            </a:r>
            <a:r>
              <a:rPr kumimoji="0" lang="en-US" sz="2400" b="0" i="0" u="none" strike="noStrike" kern="0" cap="none" spc="0" normalizeH="0" baseline="0" noProof="0" dirty="0">
                <a:ln>
                  <a:noFill/>
                </a:ln>
                <a:solidFill>
                  <a:srgbClr val="C00000"/>
                </a:solidFill>
                <a:effectLst/>
                <a:uLnTx/>
                <a:uFillTx/>
                <a:latin typeface="Tahoma"/>
              </a:rPr>
              <a:t> is a hyperlink that will take you to the FFR/FSR form.</a:t>
            </a:r>
          </a:p>
        </p:txBody>
      </p:sp>
    </p:spTree>
    <p:extLst>
      <p:ext uri="{BB962C8B-B14F-4D97-AF65-F5344CB8AC3E}">
        <p14:creationId xmlns:p14="http://schemas.microsoft.com/office/powerpoint/2010/main" val="4139551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Prior Approval – No Cost Extension: When Not?</a:t>
            </a:r>
            <a:endParaRPr lang="en-US" dirty="0"/>
          </a:p>
        </p:txBody>
      </p:sp>
      <p:sp>
        <p:nvSpPr>
          <p:cNvPr id="3" name="Content Placeholder 2"/>
          <p:cNvSpPr>
            <a:spLocks noGrp="1"/>
          </p:cNvSpPr>
          <p:nvPr>
            <p:ph sz="quarter" idx="13"/>
          </p:nvPr>
        </p:nvSpPr>
        <p:spPr>
          <a:xfrm>
            <a:off x="301625" y="1524000"/>
            <a:ext cx="8503920" cy="4724400"/>
          </a:xfrm>
        </p:spPr>
        <p:txBody>
          <a:bodyPr/>
          <a:lstStyle/>
          <a:p>
            <a:r>
              <a:rPr lang="en-US" dirty="0">
                <a:solidFill>
                  <a:srgbClr val="000000"/>
                </a:solidFill>
                <a:latin typeface="Verdana" panose="020B0604030504040204" pitchFamily="34" charset="0"/>
              </a:rPr>
              <a:t>When is a grant NOT eligible for a NCE through Prior Approval</a:t>
            </a:r>
            <a:r>
              <a:rPr lang="en-US" dirty="0" smtClean="0">
                <a:solidFill>
                  <a:srgbClr val="000000"/>
                </a:solidFill>
                <a:latin typeface="Verdana" panose="020B0604030504040204" pitchFamily="34" charset="0"/>
              </a:rPr>
              <a:t>?</a:t>
            </a:r>
            <a:endParaRPr lang="en-US" dirty="0">
              <a:solidFill>
                <a:srgbClr val="000000"/>
              </a:solidFill>
              <a:latin typeface="Verdana" panose="020B0604030504040204" pitchFamily="34" charset="0"/>
            </a:endParaRPr>
          </a:p>
          <a:p>
            <a:pPr lvl="1"/>
            <a:r>
              <a:rPr lang="en-US" dirty="0">
                <a:solidFill>
                  <a:srgbClr val="000000"/>
                </a:solidFill>
                <a:latin typeface="Verdana" panose="020B0604030504040204" pitchFamily="34" charset="0"/>
              </a:rPr>
              <a:t>When you have never requested a NCE under expanded authority and you are within 90 days of the project end date. In this case, the NCE </a:t>
            </a:r>
            <a:r>
              <a:rPr lang="en-US" dirty="0" smtClean="0">
                <a:solidFill>
                  <a:srgbClr val="000000"/>
                </a:solidFill>
                <a:latin typeface="Verdana" panose="020B0604030504040204" pitchFamily="34" charset="0"/>
              </a:rPr>
              <a:t>will be </a:t>
            </a:r>
            <a:r>
              <a:rPr lang="en-US" dirty="0">
                <a:solidFill>
                  <a:srgbClr val="000000"/>
                </a:solidFill>
                <a:latin typeface="Verdana" panose="020B0604030504040204" pitchFamily="34" charset="0"/>
              </a:rPr>
              <a:t>processed normally through the </a:t>
            </a:r>
            <a:r>
              <a:rPr lang="en-US" b="1" dirty="0">
                <a:solidFill>
                  <a:srgbClr val="000000"/>
                </a:solidFill>
                <a:latin typeface="Verdana" panose="020B0604030504040204" pitchFamily="34" charset="0"/>
              </a:rPr>
              <a:t>Extension</a:t>
            </a:r>
            <a:r>
              <a:rPr lang="en-US" dirty="0">
                <a:solidFill>
                  <a:srgbClr val="000000"/>
                </a:solidFill>
                <a:latin typeface="Verdana" panose="020B0604030504040204" pitchFamily="34" charset="0"/>
              </a:rPr>
              <a:t> link in </a:t>
            </a:r>
            <a:r>
              <a:rPr lang="en-US" i="1" dirty="0">
                <a:solidFill>
                  <a:srgbClr val="000000"/>
                </a:solidFill>
                <a:latin typeface="Verdana" panose="020B0604030504040204" pitchFamily="34" charset="0"/>
              </a:rPr>
              <a:t>Status</a:t>
            </a:r>
            <a:r>
              <a:rPr lang="en-US" dirty="0" smtClean="0">
                <a:solidFill>
                  <a:srgbClr val="000000"/>
                </a:solidFill>
                <a:latin typeface="Verdana" panose="020B0604030504040204" pitchFamily="34" charset="0"/>
              </a:rPr>
              <a:t>.</a:t>
            </a:r>
          </a:p>
          <a:p>
            <a:pPr lvl="1"/>
            <a:endParaRPr lang="en-US" dirty="0">
              <a:solidFill>
                <a:srgbClr val="000000"/>
              </a:solidFill>
              <a:latin typeface="Verdana" panose="020B0604030504040204" pitchFamily="34" charset="0"/>
            </a:endParaRPr>
          </a:p>
          <a:p>
            <a:pPr lvl="1"/>
            <a:r>
              <a:rPr lang="en-US" dirty="0">
                <a:solidFill>
                  <a:srgbClr val="000000"/>
                </a:solidFill>
                <a:latin typeface="Verdana" panose="020B0604030504040204" pitchFamily="34" charset="0"/>
              </a:rPr>
              <a:t>When the grant is closed</a:t>
            </a:r>
            <a:r>
              <a:rPr lang="en-US" dirty="0" smtClean="0">
                <a:solidFill>
                  <a:srgbClr val="000000"/>
                </a:solidFill>
                <a:latin typeface="Verdana" panose="020B0604030504040204" pitchFamily="34" charset="0"/>
              </a:rPr>
              <a:t>.</a:t>
            </a:r>
          </a:p>
          <a:p>
            <a:pPr lvl="1"/>
            <a:endParaRPr lang="en-US" dirty="0">
              <a:solidFill>
                <a:srgbClr val="000000"/>
              </a:solidFill>
              <a:latin typeface="Verdana" panose="020B0604030504040204" pitchFamily="34" charset="0"/>
            </a:endParaRPr>
          </a:p>
          <a:p>
            <a:pPr lvl="1"/>
            <a:r>
              <a:rPr lang="en-US" dirty="0">
                <a:solidFill>
                  <a:srgbClr val="000000"/>
                </a:solidFill>
                <a:latin typeface="Verdana" panose="020B0604030504040204" pitchFamily="34" charset="0"/>
              </a:rPr>
              <a:t>When the grant is a fellowship grant.</a:t>
            </a:r>
          </a:p>
          <a:p>
            <a:pPr marL="274638" lvl="1" indent="0">
              <a:buNone/>
            </a:pPr>
            <a:endParaRPr lang="en-US" dirty="0" smtClean="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6408520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FFR Details Screen</a:t>
            </a:r>
            <a:endParaRPr lang="en-US" dirty="0"/>
          </a:p>
        </p:txBody>
      </p:sp>
      <p:sp>
        <p:nvSpPr>
          <p:cNvPr id="3" name="Content Placeholder 2"/>
          <p:cNvSpPr>
            <a:spLocks noGrp="1"/>
          </p:cNvSpPr>
          <p:nvPr>
            <p:ph sz="quarter" idx="13"/>
          </p:nvPr>
        </p:nvSpPr>
        <p:spPr/>
        <p:txBody>
          <a:bodyPr/>
          <a:lstStyle/>
          <a:p>
            <a:pPr marL="0" indent="0">
              <a:buNone/>
            </a:pPr>
            <a:r>
              <a:rPr lang="en-US" dirty="0"/>
              <a:t>Clicking the hyperlinked grant number opens the FFR Details screen, which displays:</a:t>
            </a:r>
          </a:p>
          <a:p>
            <a:pPr lvl="1"/>
            <a:r>
              <a:rPr lang="en-US" dirty="0"/>
              <a:t>FFR Status:</a:t>
            </a:r>
          </a:p>
          <a:p>
            <a:pPr lvl="2"/>
            <a:r>
              <a:rPr lang="en-US" dirty="0"/>
              <a:t>Received, Accepted, Rejected, In Review, or Revision Pending</a:t>
            </a:r>
          </a:p>
          <a:p>
            <a:pPr lvl="1"/>
            <a:r>
              <a:rPr lang="en-US" dirty="0"/>
              <a:t>Available Actions:</a:t>
            </a:r>
          </a:p>
          <a:p>
            <a:pPr lvl="2"/>
            <a:r>
              <a:rPr lang="en-US" dirty="0"/>
              <a:t>Accepted status: View or Create New</a:t>
            </a:r>
          </a:p>
          <a:p>
            <a:pPr lvl="2"/>
            <a:r>
              <a:rPr lang="en-US" dirty="0"/>
              <a:t>Rejected status: View or Create New</a:t>
            </a:r>
          </a:p>
          <a:p>
            <a:pPr lvl="2"/>
            <a:r>
              <a:rPr lang="en-US" dirty="0"/>
              <a:t>Received status: View or Correct</a:t>
            </a:r>
          </a:p>
          <a:p>
            <a:pPr lvl="2"/>
            <a:r>
              <a:rPr lang="en-US" dirty="0"/>
              <a:t>Revision Pending status: View or Edit</a:t>
            </a:r>
          </a:p>
          <a:p>
            <a:pPr lvl="2"/>
            <a:r>
              <a:rPr lang="en-US" dirty="0"/>
              <a:t>In Review status: View</a:t>
            </a:r>
          </a:p>
          <a:p>
            <a:pPr marL="0" indent="0">
              <a:buNone/>
            </a:pPr>
            <a:endParaRPr lang="en-US" dirty="0"/>
          </a:p>
        </p:txBody>
      </p:sp>
      <p:sp>
        <p:nvSpPr>
          <p:cNvPr id="4" name="TextBox 3"/>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10282591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the FFR</a:t>
            </a:r>
            <a:endParaRPr lang="en-US" dirty="0"/>
          </a:p>
        </p:txBody>
      </p:sp>
      <p:pic>
        <p:nvPicPr>
          <p:cNvPr id="4" name="Picture 7" title="FFR data form"/>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85746" y="990600"/>
            <a:ext cx="8448707" cy="6065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4" descr="As current year entries are completed, calculations are done automatically.&#10;" title="text box"/>
          <p:cNvSpPr txBox="1">
            <a:spLocks noChangeArrowheads="1"/>
          </p:cNvSpPr>
          <p:nvPr/>
        </p:nvSpPr>
        <p:spPr bwMode="auto">
          <a:xfrm>
            <a:off x="5715000" y="2819400"/>
            <a:ext cx="2971800" cy="1938338"/>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As current year entries are completed, calculations are done automatically.</a:t>
            </a:r>
          </a:p>
        </p:txBody>
      </p:sp>
    </p:spTree>
    <p:extLst>
      <p:ext uri="{BB962C8B-B14F-4D97-AF65-F5344CB8AC3E}">
        <p14:creationId xmlns:p14="http://schemas.microsoft.com/office/powerpoint/2010/main" val="26458465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Submission of a FFR</a:t>
            </a:r>
            <a:endParaRPr lang="en-US" dirty="0"/>
          </a:p>
        </p:txBody>
      </p:sp>
      <p:pic>
        <p:nvPicPr>
          <p:cNvPr id="1026" name="Picture 2" title="FFR status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463" y="1026924"/>
            <a:ext cx="8849189" cy="454037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6" descr="If a mistake is made on the FFR and the status has changed to In Review, the institution should contact the eRA Service Desk to determine who the OFM staff is that is assigned by the NIH Institute/Center to resolve the issue.&#10;" title="text box"/>
          <p:cNvSpPr txBox="1">
            <a:spLocks noChangeArrowheads="1"/>
          </p:cNvSpPr>
          <p:nvPr/>
        </p:nvSpPr>
        <p:spPr bwMode="auto">
          <a:xfrm>
            <a:off x="228600" y="4572000"/>
            <a:ext cx="5374450" cy="2160591"/>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8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Arial" charset="0"/>
              </a:rPr>
              <a:t>If a mistake is made on the FFR and the status has changed to </a:t>
            </a:r>
            <a:r>
              <a:rPr kumimoji="0" lang="en-US" sz="2400" b="0" i="1" u="none" strike="noStrike" kern="0" cap="none" spc="0" normalizeH="0" baseline="0" noProof="0" dirty="0" smtClean="0">
                <a:ln>
                  <a:noFill/>
                </a:ln>
                <a:solidFill>
                  <a:srgbClr val="C00000"/>
                </a:solidFill>
                <a:effectLst/>
                <a:uLnTx/>
                <a:uFillTx/>
                <a:latin typeface="Arial" charset="0"/>
              </a:rPr>
              <a:t>In Review</a:t>
            </a:r>
            <a:r>
              <a:rPr kumimoji="0" lang="en-US" sz="2400" b="0" i="0" u="none" strike="noStrike" kern="0" cap="none" spc="0" normalizeH="0" baseline="0" noProof="0" dirty="0" smtClean="0">
                <a:ln>
                  <a:noFill/>
                </a:ln>
                <a:solidFill>
                  <a:srgbClr val="C00000"/>
                </a:solidFill>
                <a:effectLst/>
                <a:uLnTx/>
                <a:uFillTx/>
                <a:latin typeface="Arial" charset="0"/>
              </a:rPr>
              <a:t>, the institution should contact the </a:t>
            </a:r>
            <a:r>
              <a:rPr lang="en-US" sz="2400" kern="0" dirty="0" smtClean="0">
                <a:solidFill>
                  <a:srgbClr val="C00000"/>
                </a:solidFill>
              </a:rPr>
              <a:t>eRA Service Desk to determine who the</a:t>
            </a:r>
            <a:r>
              <a:rPr lang="en-US" sz="2400" kern="0" dirty="0">
                <a:solidFill>
                  <a:srgbClr val="C00000"/>
                </a:solidFill>
              </a:rPr>
              <a:t> </a:t>
            </a:r>
            <a:r>
              <a:rPr kumimoji="0" lang="en-US" sz="2400" b="0" i="0" u="none" strike="noStrike" kern="0" cap="none" spc="0" normalizeH="0" baseline="0" noProof="0" dirty="0" smtClean="0">
                <a:ln>
                  <a:noFill/>
                </a:ln>
                <a:solidFill>
                  <a:srgbClr val="C00000"/>
                </a:solidFill>
                <a:effectLst/>
                <a:uLnTx/>
                <a:uFillTx/>
                <a:latin typeface="Arial" charset="0"/>
              </a:rPr>
              <a:t>OFM staff is that is assigned by the NIH Institute/Center</a:t>
            </a:r>
            <a:r>
              <a:rPr lang="en-US" sz="2400" kern="0" dirty="0">
                <a:solidFill>
                  <a:srgbClr val="C00000"/>
                </a:solidFill>
              </a:rPr>
              <a:t> </a:t>
            </a:r>
            <a:r>
              <a:rPr lang="en-US" sz="2400" kern="0" dirty="0" smtClean="0">
                <a:solidFill>
                  <a:srgbClr val="C00000"/>
                </a:solidFill>
              </a:rPr>
              <a:t>to resolve the issue.</a:t>
            </a:r>
            <a:endParaRPr kumimoji="0" lang="en-US" sz="2400" b="0" i="0" u="none" strike="noStrike" kern="0" cap="none" spc="0" normalizeH="0" baseline="0" noProof="0" dirty="0" smtClean="0">
              <a:ln>
                <a:noFill/>
              </a:ln>
              <a:solidFill>
                <a:srgbClr val="C00000"/>
              </a:solidFill>
              <a:effectLst/>
              <a:uLnTx/>
              <a:uFillTx/>
              <a:latin typeface="Arial" charset="0"/>
            </a:endParaRPr>
          </a:p>
        </p:txBody>
      </p:sp>
      <p:grpSp>
        <p:nvGrpSpPr>
          <p:cNvPr id="3" name="Group 2" descr="Once FFR/FSR is Submitted, Latest FSR status changes to Received&#10;" title="text box"/>
          <p:cNvGrpSpPr/>
          <p:nvPr/>
        </p:nvGrpSpPr>
        <p:grpSpPr>
          <a:xfrm>
            <a:off x="3886200" y="2064603"/>
            <a:ext cx="4972050" cy="3196405"/>
            <a:chOff x="3886200" y="2064603"/>
            <a:chExt cx="4972050" cy="3196405"/>
          </a:xfrm>
        </p:grpSpPr>
        <p:sp>
          <p:nvSpPr>
            <p:cNvPr id="5" name="Text Box 4"/>
            <p:cNvSpPr txBox="1">
              <a:spLocks noChangeArrowheads="1"/>
            </p:cNvSpPr>
            <p:nvPr/>
          </p:nvSpPr>
          <p:spPr bwMode="auto">
            <a:xfrm>
              <a:off x="3886200" y="2064603"/>
              <a:ext cx="4972050" cy="830997"/>
            </a:xfrm>
            <a:prstGeom prst="rect">
              <a:avLst/>
            </a:prstGeom>
            <a:solidFill>
              <a:srgbClr val="FFFFCC"/>
            </a:solidFill>
            <a:ln w="12700">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Once FFR/FSR is Submitted, </a:t>
              </a:r>
              <a:r>
                <a:rPr kumimoji="0" lang="en-US" sz="2400" b="0" i="1" u="none" strike="noStrike" kern="0" cap="none" spc="0" normalizeH="0" baseline="0" noProof="0" dirty="0">
                  <a:ln>
                    <a:noFill/>
                  </a:ln>
                  <a:solidFill>
                    <a:srgbClr val="C00000"/>
                  </a:solidFill>
                  <a:effectLst/>
                  <a:uLnTx/>
                  <a:uFillTx/>
                  <a:latin typeface="Tahoma"/>
                </a:rPr>
                <a:t>Latest FSR </a:t>
              </a:r>
              <a:r>
                <a:rPr kumimoji="0" lang="en-US" sz="2400" b="0" i="0" u="none" strike="noStrike" kern="0" cap="none" spc="0" normalizeH="0" baseline="0" noProof="0" dirty="0">
                  <a:ln>
                    <a:noFill/>
                  </a:ln>
                  <a:solidFill>
                    <a:srgbClr val="C00000"/>
                  </a:solidFill>
                  <a:effectLst/>
                  <a:uLnTx/>
                  <a:uFillTx/>
                  <a:latin typeface="Tahoma"/>
                </a:rPr>
                <a:t>status changes to </a:t>
              </a:r>
              <a:r>
                <a:rPr kumimoji="0" lang="en-US" sz="2400" b="0" i="1" u="none" strike="noStrike" kern="0" cap="none" spc="0" normalizeH="0" baseline="0" noProof="0" dirty="0">
                  <a:ln>
                    <a:noFill/>
                  </a:ln>
                  <a:solidFill>
                    <a:srgbClr val="C00000"/>
                  </a:solidFill>
                  <a:effectLst/>
                  <a:uLnTx/>
                  <a:uFillTx/>
                  <a:latin typeface="Tahoma"/>
                </a:rPr>
                <a:t>Received</a:t>
              </a:r>
            </a:p>
          </p:txBody>
        </p:sp>
        <p:sp>
          <p:nvSpPr>
            <p:cNvPr id="6" name="Line 5" title="&quot;&quot;"/>
            <p:cNvSpPr>
              <a:spLocks noChangeShapeType="1"/>
            </p:cNvSpPr>
            <p:nvPr/>
          </p:nvSpPr>
          <p:spPr bwMode="auto">
            <a:xfrm flipH="1">
              <a:off x="6324600" y="2895600"/>
              <a:ext cx="762000" cy="203012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Oval 7" title="&quot;&quot;"/>
            <p:cNvSpPr>
              <a:spLocks noChangeArrowheads="1"/>
            </p:cNvSpPr>
            <p:nvPr/>
          </p:nvSpPr>
          <p:spPr bwMode="auto">
            <a:xfrm>
              <a:off x="5833110" y="4925728"/>
              <a:ext cx="754381" cy="33528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5283909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Closeout – Final Invention Statement</a:t>
            </a:r>
            <a:endParaRPr lang="en-US" dirty="0"/>
          </a:p>
        </p:txBody>
      </p:sp>
      <p:sp>
        <p:nvSpPr>
          <p:cNvPr id="4" name="Content Placeholder 2"/>
          <p:cNvSpPr txBox="1">
            <a:spLocks/>
          </p:cNvSpPr>
          <p:nvPr/>
        </p:nvSpPr>
        <p:spPr>
          <a:xfrm>
            <a:off x="301752" y="1527048"/>
            <a:ext cx="8503920" cy="45720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000" dirty="0"/>
              <a:t>If inventions are to be reported, the specific inventions must be </a:t>
            </a:r>
            <a:r>
              <a:rPr lang="en-US" sz="2000" dirty="0" smtClean="0"/>
              <a:t>listed.</a:t>
            </a:r>
          </a:p>
          <a:p>
            <a:r>
              <a:rPr lang="en-US" sz="2000" dirty="0" smtClean="0"/>
              <a:t>Either </a:t>
            </a:r>
            <a:r>
              <a:rPr lang="en-US" sz="2000" dirty="0"/>
              <a:t>the PI or the SO can start the process, but the SO must verify the report before submitting it to the agency.</a:t>
            </a:r>
          </a:p>
        </p:txBody>
      </p:sp>
      <p:pic>
        <p:nvPicPr>
          <p:cNvPr id="5" name="Picture 3" title="Final Invention Statement lin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4299" y="2743200"/>
            <a:ext cx="8759451" cy="1211574"/>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6" name="Oval 4" title="&quot;&quot;"/>
          <p:cNvSpPr>
            <a:spLocks noChangeArrowheads="1"/>
          </p:cNvSpPr>
          <p:nvPr/>
        </p:nvSpPr>
        <p:spPr bwMode="auto">
          <a:xfrm>
            <a:off x="6781800" y="3581400"/>
            <a:ext cx="22860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8" name="Picture 6" descr="Confirmation screen " title="Submit Final Invetion Stat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3400"/>
            <a:ext cx="7542213" cy="20002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9" name="Oval 7" title="&quot;&quot;"/>
          <p:cNvSpPr>
            <a:spLocks noChangeArrowheads="1"/>
          </p:cNvSpPr>
          <p:nvPr/>
        </p:nvSpPr>
        <p:spPr bwMode="auto">
          <a:xfrm>
            <a:off x="3733800" y="603885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 name="Text Box 9" descr="If Yes is selected, Add Invention screen appears.&#10;" title="Text box"/>
          <p:cNvSpPr txBox="1">
            <a:spLocks noChangeArrowheads="1"/>
          </p:cNvSpPr>
          <p:nvPr/>
        </p:nvSpPr>
        <p:spPr bwMode="auto">
          <a:xfrm>
            <a:off x="152400" y="5581650"/>
            <a:ext cx="3124200" cy="120015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If </a:t>
            </a:r>
            <a:r>
              <a:rPr kumimoji="0" lang="en-US" sz="2400" b="0" i="1" u="none" strike="noStrike" kern="0" cap="none" spc="0" normalizeH="0" baseline="0" noProof="0" dirty="0">
                <a:ln>
                  <a:noFill/>
                </a:ln>
                <a:solidFill>
                  <a:srgbClr val="C00000"/>
                </a:solidFill>
                <a:effectLst/>
                <a:uLnTx/>
                <a:uFillTx/>
                <a:latin typeface="Tahoma"/>
              </a:rPr>
              <a:t>Yes</a:t>
            </a:r>
            <a:r>
              <a:rPr kumimoji="0" lang="en-US" sz="2400" b="0" i="0" u="none" strike="noStrike" kern="0" cap="none" spc="0" normalizeH="0" baseline="0" noProof="0" dirty="0">
                <a:ln>
                  <a:noFill/>
                </a:ln>
                <a:solidFill>
                  <a:srgbClr val="C00000"/>
                </a:solidFill>
                <a:effectLst/>
                <a:uLnTx/>
                <a:uFillTx/>
                <a:latin typeface="Tahoma"/>
              </a:rPr>
              <a:t> is selected, </a:t>
            </a:r>
            <a:r>
              <a:rPr kumimoji="0" lang="en-US" sz="2400" b="0" i="1" u="none" strike="noStrike" kern="0" cap="none" spc="0" normalizeH="0" baseline="0" noProof="0" dirty="0">
                <a:ln>
                  <a:noFill/>
                </a:ln>
                <a:solidFill>
                  <a:srgbClr val="C00000"/>
                </a:solidFill>
                <a:effectLst/>
                <a:uLnTx/>
                <a:uFillTx/>
                <a:latin typeface="Tahoma"/>
              </a:rPr>
              <a:t>Add Invention</a:t>
            </a:r>
            <a:r>
              <a:rPr kumimoji="0" lang="en-US" sz="2400" b="0" i="0" u="none" strike="noStrike" kern="0" cap="none" spc="0" normalizeH="0" baseline="0" noProof="0" dirty="0">
                <a:ln>
                  <a:noFill/>
                </a:ln>
                <a:solidFill>
                  <a:srgbClr val="C00000"/>
                </a:solidFill>
                <a:effectLst/>
                <a:uLnTx/>
                <a:uFillTx/>
                <a:latin typeface="Tahoma"/>
              </a:rPr>
              <a:t> screen appears.</a:t>
            </a:r>
          </a:p>
        </p:txBody>
      </p:sp>
      <p:sp>
        <p:nvSpPr>
          <p:cNvPr id="11" name="Line 12" title="&quot;&quot;"/>
          <p:cNvSpPr>
            <a:spLocks noChangeShapeType="1"/>
          </p:cNvSpPr>
          <p:nvPr/>
        </p:nvSpPr>
        <p:spPr bwMode="auto">
          <a:xfrm>
            <a:off x="3276600" y="619125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Line 8" title="&quot;&quot;"/>
          <p:cNvSpPr>
            <a:spLocks noChangeShapeType="1"/>
          </p:cNvSpPr>
          <p:nvPr/>
        </p:nvSpPr>
        <p:spPr bwMode="auto">
          <a:xfrm flipH="1">
            <a:off x="6096000" y="3954774"/>
            <a:ext cx="838200" cy="617226"/>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28528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Closeout – Add Invention</a:t>
            </a:r>
            <a:endParaRPr lang="en-US" dirty="0"/>
          </a:p>
        </p:txBody>
      </p:sp>
      <p:pic>
        <p:nvPicPr>
          <p:cNvPr id="4" name="Picture 3" title="Add Inven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30350"/>
            <a:ext cx="5867400" cy="34226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confirmation user is providing accurate information" title="Final Invention certify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205413"/>
            <a:ext cx="5610225" cy="1576387"/>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5" descr="Verify saved inventions. &#10;Remove any that do not apply. &#10;Add any that are missing.&#10;" title="Text box"/>
          <p:cNvSpPr txBox="1">
            <a:spLocks noChangeArrowheads="1"/>
          </p:cNvSpPr>
          <p:nvPr/>
        </p:nvSpPr>
        <p:spPr bwMode="auto">
          <a:xfrm>
            <a:off x="6753225" y="1544003"/>
            <a:ext cx="1981200" cy="3046413"/>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Verify saved inventions.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Remove any that do not apply.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Add any that are missing.</a:t>
            </a:r>
          </a:p>
        </p:txBody>
      </p:sp>
      <p:sp>
        <p:nvSpPr>
          <p:cNvPr id="7" name="Oval 6" title="&quot;&quot;"/>
          <p:cNvSpPr>
            <a:spLocks noChangeArrowheads="1"/>
          </p:cNvSpPr>
          <p:nvPr/>
        </p:nvSpPr>
        <p:spPr bwMode="auto">
          <a:xfrm>
            <a:off x="3124200" y="4667250"/>
            <a:ext cx="5334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Oval 7" title="&quot;&quot;"/>
          <p:cNvSpPr>
            <a:spLocks noChangeArrowheads="1"/>
          </p:cNvSpPr>
          <p:nvPr/>
        </p:nvSpPr>
        <p:spPr bwMode="auto">
          <a:xfrm>
            <a:off x="3200400" y="640080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Text Box 8" descr="Select verify" title="text box"/>
          <p:cNvSpPr txBox="1">
            <a:spLocks noChangeArrowheads="1"/>
          </p:cNvSpPr>
          <p:nvPr/>
        </p:nvSpPr>
        <p:spPr bwMode="auto">
          <a:xfrm>
            <a:off x="533400" y="4724400"/>
            <a:ext cx="21336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Verify</a:t>
            </a:r>
            <a:r>
              <a:rPr kumimoji="0" lang="en-US" sz="2400" b="0" i="0" u="none" strike="noStrike" kern="0" cap="none" spc="0" normalizeH="0" baseline="0" noProof="0" dirty="0">
                <a:ln>
                  <a:noFill/>
                </a:ln>
                <a:solidFill>
                  <a:srgbClr val="C00000"/>
                </a:solidFill>
                <a:effectLst/>
                <a:uLnTx/>
                <a:uFillTx/>
                <a:latin typeface="Tahoma"/>
              </a:rPr>
              <a:t>.</a:t>
            </a:r>
          </a:p>
        </p:txBody>
      </p:sp>
      <p:sp>
        <p:nvSpPr>
          <p:cNvPr id="10" name="Text Box 9" descr="Select OK" title="text box"/>
          <p:cNvSpPr txBox="1">
            <a:spLocks noChangeArrowheads="1"/>
          </p:cNvSpPr>
          <p:nvPr/>
        </p:nvSpPr>
        <p:spPr bwMode="auto">
          <a:xfrm>
            <a:off x="1066800" y="6324600"/>
            <a:ext cx="16764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OK</a:t>
            </a:r>
            <a:r>
              <a:rPr kumimoji="0" lang="en-US" sz="2400" b="0" i="0" u="none" strike="noStrike" kern="0" cap="none" spc="0" normalizeH="0" baseline="0" noProof="0" dirty="0">
                <a:ln>
                  <a:noFill/>
                </a:ln>
                <a:solidFill>
                  <a:srgbClr val="C00000"/>
                </a:solidFill>
                <a:effectLst/>
                <a:uLnTx/>
                <a:uFillTx/>
                <a:latin typeface="Tahoma"/>
              </a:rPr>
              <a:t>.</a:t>
            </a:r>
          </a:p>
        </p:txBody>
      </p:sp>
      <p:sp>
        <p:nvSpPr>
          <p:cNvPr id="11" name="Line 10" title="&quot;&quot;"/>
          <p:cNvSpPr>
            <a:spLocks noChangeShapeType="1"/>
          </p:cNvSpPr>
          <p:nvPr/>
        </p:nvSpPr>
        <p:spPr bwMode="auto">
          <a:xfrm>
            <a:off x="3352800" y="5029200"/>
            <a:ext cx="0" cy="22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 name="Line 11" title="&quot;&quot;"/>
          <p:cNvSpPr>
            <a:spLocks noChangeShapeType="1"/>
          </p:cNvSpPr>
          <p:nvPr/>
        </p:nvSpPr>
        <p:spPr bwMode="auto">
          <a:xfrm>
            <a:off x="2667000" y="48768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 name="Line 12" title="&quot;&quot;"/>
          <p:cNvSpPr>
            <a:spLocks noChangeShapeType="1"/>
          </p:cNvSpPr>
          <p:nvPr/>
        </p:nvSpPr>
        <p:spPr bwMode="auto">
          <a:xfrm>
            <a:off x="2743200" y="65532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 name="TextBox 14"/>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559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Closeout – Awaiting SO Verification</a:t>
            </a:r>
            <a:endParaRPr lang="en-US" dirty="0"/>
          </a:p>
        </p:txBody>
      </p:sp>
      <p:pic>
        <p:nvPicPr>
          <p:cNvPr id="4" name="Picture 3" title="Closeout screen showing Awaiting SO Verification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70037"/>
            <a:ext cx="7446963" cy="4257675"/>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title="&quot;&quot;"/>
          <p:cNvSpPr>
            <a:spLocks noChangeArrowheads="1"/>
          </p:cNvSpPr>
          <p:nvPr/>
        </p:nvSpPr>
        <p:spPr bwMode="auto">
          <a:xfrm>
            <a:off x="3352800" y="4465637"/>
            <a:ext cx="8382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3" name="Group 2" title="Text box with arrow"/>
          <p:cNvGrpSpPr/>
          <p:nvPr/>
        </p:nvGrpSpPr>
        <p:grpSpPr>
          <a:xfrm>
            <a:off x="3962400" y="4830762"/>
            <a:ext cx="4876800" cy="1570038"/>
            <a:chOff x="3962400" y="4830762"/>
            <a:chExt cx="4876800" cy="1570038"/>
          </a:xfrm>
        </p:grpSpPr>
        <p:sp>
          <p:nvSpPr>
            <p:cNvPr id="6" name="Line 5" title="&quot;&quot;"/>
            <p:cNvSpPr>
              <a:spLocks noChangeShapeType="1"/>
            </p:cNvSpPr>
            <p:nvPr/>
          </p:nvSpPr>
          <p:spPr bwMode="auto">
            <a:xfrm flipH="1" flipV="1">
              <a:off x="3962400" y="4999037"/>
              <a:ext cx="762000" cy="3810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Text Box 6" descr="Status of Final Invention Statement is changed to Awaiting SO Verification. SO can now verify and submit.&#10;" title="text box"/>
            <p:cNvSpPr txBox="1">
              <a:spLocks noChangeArrowheads="1"/>
            </p:cNvSpPr>
            <p:nvPr/>
          </p:nvSpPr>
          <p:spPr bwMode="auto">
            <a:xfrm>
              <a:off x="4724400" y="4830762"/>
              <a:ext cx="4114800" cy="1570038"/>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Status of Final Invention Statement is changed to </a:t>
              </a:r>
              <a:r>
                <a:rPr kumimoji="0" lang="en-US" sz="2400" b="0" i="1" u="none" strike="noStrike" kern="0" cap="none" spc="0" normalizeH="0" baseline="0" noProof="0" dirty="0">
                  <a:ln>
                    <a:noFill/>
                  </a:ln>
                  <a:solidFill>
                    <a:srgbClr val="C00000"/>
                  </a:solidFill>
                  <a:effectLst/>
                  <a:uLnTx/>
                  <a:uFillTx/>
                  <a:latin typeface="Tahoma"/>
                </a:rPr>
                <a:t>Awaiting SO Verification</a:t>
              </a:r>
              <a:r>
                <a:rPr kumimoji="0" lang="en-US" sz="2400" b="0" i="0" u="none" strike="noStrike" kern="0" cap="none" spc="0" normalizeH="0" baseline="0" noProof="0" dirty="0">
                  <a:ln>
                    <a:noFill/>
                  </a:ln>
                  <a:solidFill>
                    <a:srgbClr val="C00000"/>
                  </a:solidFill>
                  <a:effectLst/>
                  <a:uLnTx/>
                  <a:uFillTx/>
                  <a:latin typeface="Tahoma"/>
                </a:rPr>
                <a:t>. SO can now verify and submit.</a:t>
              </a:r>
            </a:p>
          </p:txBody>
        </p:sp>
      </p:grpSp>
      <p:sp>
        <p:nvSpPr>
          <p:cNvPr id="9" name="TextBox 8"/>
          <p:cNvSpPr txBox="1"/>
          <p:nvPr/>
        </p:nvSpPr>
        <p:spPr>
          <a:xfrm>
            <a:off x="152400" y="6360225"/>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7638184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Closeout – Unilateral Closeout</a:t>
            </a:r>
            <a:endParaRPr lang="en-US" dirty="0"/>
          </a:p>
        </p:txBody>
      </p:sp>
      <p:sp>
        <p:nvSpPr>
          <p:cNvPr id="3" name="Slide Number Placeholder 2"/>
          <p:cNvSpPr>
            <a:spLocks noGrp="1"/>
          </p:cNvSpPr>
          <p:nvPr>
            <p:ph type="sldNum" sz="quarter" idx="12"/>
          </p:nvPr>
        </p:nvSpPr>
        <p:spPr/>
        <p:txBody>
          <a:bodyPr/>
          <a:lstStyle/>
          <a:p>
            <a:fld id="{D535206B-4A4A-47B0-BA21-D142872E963A}" type="slidenum">
              <a:rPr lang="en-US" smtClean="0"/>
              <a:pPr/>
              <a:t>96</a:t>
            </a:fld>
            <a:endParaRPr lang="en-US" dirty="0"/>
          </a:p>
        </p:txBody>
      </p:sp>
      <p:sp>
        <p:nvSpPr>
          <p:cNvPr id="10" name="Text Placeholder 9"/>
          <p:cNvSpPr>
            <a:spLocks noGrp="1"/>
          </p:cNvSpPr>
          <p:nvPr>
            <p:ph type="body" idx="4294967295"/>
          </p:nvPr>
        </p:nvSpPr>
        <p:spPr>
          <a:xfrm>
            <a:off x="152400" y="1447800"/>
            <a:ext cx="8839200" cy="4724400"/>
          </a:xfrm>
        </p:spPr>
        <p:txBody>
          <a:bodyPr/>
          <a:lstStyle/>
          <a:p>
            <a:r>
              <a:rPr lang="en-US" dirty="0" smtClean="0"/>
              <a:t>To follow HHS Uniform Guidance, NIH will implement Unilateral Closeout on awards that do not complete Closeout reports in a timely manner</a:t>
            </a:r>
          </a:p>
          <a:p>
            <a:r>
              <a:rPr lang="en-US" dirty="0" smtClean="0"/>
              <a:t>New notifications and statuses will alert grantees of impending Unilateral Closeout and what actions need to be taken or who to contact</a:t>
            </a:r>
          </a:p>
          <a:p>
            <a:r>
              <a:rPr lang="en-US" dirty="0" smtClean="0"/>
              <a:t>See Guide Notice NOT-OD-14-084</a:t>
            </a:r>
          </a:p>
          <a:p>
            <a:pPr marL="0" indent="0" algn="ctr">
              <a:buNone/>
            </a:pPr>
            <a:r>
              <a:rPr lang="en-US" sz="2000" dirty="0">
                <a:hlinkClick r:id="rId2" tooltip="NIH Updating Grant Closeout Policies"/>
              </a:rPr>
              <a:t>http://</a:t>
            </a:r>
            <a:r>
              <a:rPr lang="en-US" sz="2000" dirty="0" smtClean="0">
                <a:hlinkClick r:id="rId2" tooltip="NIH Updating Grant Closeout Policies"/>
              </a:rPr>
              <a:t>grants.nih.gov/grants/guide/notice-files/NOT-OD-14-084.html</a:t>
            </a:r>
            <a:r>
              <a:rPr lang="en-US" sz="2000" dirty="0" smtClean="0"/>
              <a:t> </a:t>
            </a:r>
          </a:p>
          <a:p>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smtClean="0">
                <a:solidFill>
                  <a:schemeClr val="bg1">
                    <a:lumMod val="95000"/>
                  </a:schemeClr>
                </a:solidFill>
              </a:rPr>
              <a:t>Scarlett</a:t>
            </a:r>
            <a:endParaRPr lang="en-US" dirty="0">
              <a:solidFill>
                <a:schemeClr val="bg1">
                  <a:lumMod val="95000"/>
                </a:schemeClr>
              </a:solidFill>
            </a:endParaRPr>
          </a:p>
        </p:txBody>
      </p:sp>
    </p:spTree>
    <p:extLst>
      <p:ext uri="{BB962C8B-B14F-4D97-AF65-F5344CB8AC3E}">
        <p14:creationId xmlns:p14="http://schemas.microsoft.com/office/powerpoint/2010/main" val="37287689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685800"/>
          </a:xfrm>
        </p:spPr>
        <p:txBody>
          <a:bodyPr>
            <a:normAutofit fontScale="90000"/>
          </a:bodyPr>
          <a:lstStyle/>
          <a:p>
            <a:r>
              <a:rPr lang="en-US" dirty="0" smtClean="0"/>
              <a:t>xTRACT</a:t>
            </a:r>
            <a:endParaRPr lang="en-US" dirty="0"/>
          </a:p>
        </p:txBody>
      </p:sp>
      <p:sp>
        <p:nvSpPr>
          <p:cNvPr id="3" name="Text Placeholder 2"/>
          <p:cNvSpPr>
            <a:spLocks noGrp="1"/>
          </p:cNvSpPr>
          <p:nvPr>
            <p:ph type="body" idx="1"/>
          </p:nvPr>
        </p:nvSpPr>
        <p:spPr>
          <a:xfrm>
            <a:off x="762000" y="2743200"/>
            <a:ext cx="7543800" cy="1673225"/>
          </a:xfrm>
        </p:spPr>
        <p:txBody>
          <a:bodyPr/>
          <a:lstStyle/>
          <a:p>
            <a:r>
              <a:rPr lang="en-US" dirty="0" smtClean="0"/>
              <a:t>xTRACT creates </a:t>
            </a:r>
            <a:r>
              <a:rPr lang="en-US" dirty="0"/>
              <a:t>research training tables for progress reports and institutional training grant applications.</a:t>
            </a:r>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97</a:t>
            </a:fld>
            <a:endParaRPr lang="en-US" dirty="0"/>
          </a:p>
        </p:txBody>
      </p:sp>
      <p:sp>
        <p:nvSpPr>
          <p:cNvPr id="5" name="TextBox 4"/>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14634038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399"/>
            <a:ext cx="2362200" cy="5211763"/>
          </a:xfrm>
        </p:spPr>
        <p:txBody>
          <a:bodyPr/>
          <a:lstStyle/>
          <a:p>
            <a:r>
              <a:rPr lang="en-US" dirty="0"/>
              <a:t>xTRACT stands for</a:t>
            </a:r>
            <a:br>
              <a:rPr lang="en-US" dirty="0"/>
            </a:br>
            <a:r>
              <a:rPr lang="en-US" dirty="0"/>
              <a:t> E</a:t>
            </a:r>
            <a:r>
              <a:rPr lang="en-US" dirty="0">
                <a:solidFill>
                  <a:srgbClr val="002060"/>
                </a:solidFill>
              </a:rPr>
              <a:t>x</a:t>
            </a:r>
            <a:r>
              <a:rPr lang="en-US" dirty="0"/>
              <a:t>tramural </a:t>
            </a:r>
            <a:br>
              <a:rPr lang="en-US" dirty="0"/>
            </a:br>
            <a:r>
              <a:rPr lang="en-US" dirty="0">
                <a:solidFill>
                  <a:srgbClr val="002060"/>
                </a:solidFill>
              </a:rPr>
              <a:t>T</a:t>
            </a:r>
            <a:r>
              <a:rPr lang="en-US" dirty="0"/>
              <a:t>rainee </a:t>
            </a:r>
            <a:br>
              <a:rPr lang="en-US" dirty="0"/>
            </a:br>
            <a:r>
              <a:rPr lang="en-US" dirty="0">
                <a:solidFill>
                  <a:srgbClr val="002060"/>
                </a:solidFill>
              </a:rPr>
              <a:t>R</a:t>
            </a:r>
            <a:r>
              <a:rPr lang="en-US" dirty="0"/>
              <a:t>eporting </a:t>
            </a:r>
            <a:br>
              <a:rPr lang="en-US" dirty="0"/>
            </a:br>
            <a:r>
              <a:rPr lang="en-US" dirty="0">
                <a:solidFill>
                  <a:srgbClr val="002060"/>
                </a:solidFill>
              </a:rPr>
              <a:t>A</a:t>
            </a:r>
            <a:r>
              <a:rPr lang="en-US" dirty="0"/>
              <a:t>nd </a:t>
            </a:r>
            <a:br>
              <a:rPr lang="en-US" dirty="0"/>
            </a:br>
            <a:r>
              <a:rPr lang="en-US" dirty="0">
                <a:solidFill>
                  <a:srgbClr val="002060"/>
                </a:solidFill>
              </a:rPr>
              <a:t>C</a:t>
            </a:r>
            <a:r>
              <a:rPr lang="en-US" dirty="0"/>
              <a:t>areer </a:t>
            </a:r>
            <a:br>
              <a:rPr lang="en-US" dirty="0"/>
            </a:br>
            <a:r>
              <a:rPr lang="en-US" dirty="0">
                <a:solidFill>
                  <a:srgbClr val="002060"/>
                </a:solidFill>
              </a:rPr>
              <a:t>T</a:t>
            </a:r>
            <a:r>
              <a:rPr lang="en-US" dirty="0"/>
              <a:t>racking</a:t>
            </a:r>
            <a:br>
              <a:rPr lang="en-US" dirty="0"/>
            </a:br>
            <a:endParaRPr lang="en-US" dirty="0"/>
          </a:p>
        </p:txBody>
      </p:sp>
      <p:sp>
        <p:nvSpPr>
          <p:cNvPr id="4" name="Content Placeholder 3"/>
          <p:cNvSpPr>
            <a:spLocks noGrp="1"/>
          </p:cNvSpPr>
          <p:nvPr>
            <p:ph sz="quarter" idx="13"/>
          </p:nvPr>
        </p:nvSpPr>
        <p:spPr>
          <a:xfrm>
            <a:off x="3124200" y="685800"/>
            <a:ext cx="5638800" cy="5638800"/>
          </a:xfrm>
        </p:spPr>
        <p:txBody>
          <a:bodyPr/>
          <a:lstStyle/>
          <a:p>
            <a:pPr eaLnBrk="1" hangingPunct="1"/>
            <a:r>
              <a:rPr lang="en-US" sz="2800" dirty="0" smtClean="0"/>
              <a:t>Accessible via eRA Commons</a:t>
            </a:r>
            <a:endParaRPr lang="en-US" sz="2800" dirty="0"/>
          </a:p>
          <a:p>
            <a:pPr lvl="1" eaLnBrk="1" hangingPunct="1"/>
            <a:r>
              <a:rPr lang="en-US" sz="2400" dirty="0" smtClean="0"/>
              <a:t>Used for Training Grants for</a:t>
            </a:r>
          </a:p>
          <a:p>
            <a:pPr lvl="2" eaLnBrk="1" hangingPunct="1"/>
            <a:r>
              <a:rPr lang="en-US" dirty="0" smtClean="0"/>
              <a:t>RPPR Submissions</a:t>
            </a:r>
          </a:p>
          <a:p>
            <a:pPr lvl="2" eaLnBrk="1" hangingPunct="1"/>
            <a:r>
              <a:rPr lang="en-US" dirty="0" smtClean="0"/>
              <a:t>New applications</a:t>
            </a:r>
            <a:endParaRPr lang="en-US" dirty="0"/>
          </a:p>
          <a:p>
            <a:pPr lvl="1" eaLnBrk="1" hangingPunct="1"/>
            <a:r>
              <a:rPr lang="en-US" sz="2400" dirty="0" smtClean="0"/>
              <a:t>Can access information already in eRA Commons</a:t>
            </a:r>
          </a:p>
          <a:p>
            <a:pPr lvl="1" eaLnBrk="1" hangingPunct="1"/>
            <a:r>
              <a:rPr lang="en-US" sz="2400" dirty="0"/>
              <a:t>Creates Research Training Datasets (RTDs) </a:t>
            </a:r>
            <a:r>
              <a:rPr lang="en-US" sz="2000" dirty="0"/>
              <a:t>[Training Tables</a:t>
            </a:r>
            <a:r>
              <a:rPr lang="en-US" sz="2000" dirty="0" smtClean="0"/>
              <a:t>]</a:t>
            </a:r>
          </a:p>
          <a:p>
            <a:pPr lvl="1" eaLnBrk="1" hangingPunct="1"/>
            <a:r>
              <a:rPr lang="en-US" sz="2400" dirty="0" smtClean="0"/>
              <a:t>Tables are formatted, no manual formatting needed</a:t>
            </a:r>
          </a:p>
          <a:p>
            <a:pPr lvl="1" eaLnBrk="1" hangingPunct="1"/>
            <a:r>
              <a:rPr lang="en-US" sz="2400" dirty="0" err="1" smtClean="0"/>
              <a:t>Accesible</a:t>
            </a:r>
            <a:r>
              <a:rPr lang="en-US" sz="2400" dirty="0" smtClean="0"/>
              <a:t> by:</a:t>
            </a:r>
          </a:p>
          <a:p>
            <a:pPr lvl="2" eaLnBrk="1" hangingPunct="1"/>
            <a:r>
              <a:rPr lang="en-US" dirty="0" smtClean="0"/>
              <a:t>Signing Officials (SOs)</a:t>
            </a:r>
          </a:p>
          <a:p>
            <a:pPr lvl="2" eaLnBrk="1" hangingPunct="1"/>
            <a:r>
              <a:rPr lang="en-US" dirty="0" smtClean="0"/>
              <a:t>Principal Investigators (PIs)</a:t>
            </a:r>
          </a:p>
          <a:p>
            <a:pPr lvl="2" eaLnBrk="1" hangingPunct="1"/>
            <a:r>
              <a:rPr lang="en-US" dirty="0" smtClean="0"/>
              <a:t>Assistants (ASST)</a:t>
            </a:r>
          </a:p>
          <a:p>
            <a:pPr lvl="1" eaLnBrk="1" hangingPunct="1"/>
            <a:endParaRPr lang="en-US" sz="2400" dirty="0"/>
          </a:p>
          <a:p>
            <a:pPr lvl="1" eaLnBrk="1" hangingPunct="1"/>
            <a:endParaRPr lang="en-US" sz="2400" dirty="0" smtClean="0"/>
          </a:p>
          <a:p>
            <a:pPr lvl="1" eaLnBrk="1" hangingPunct="1"/>
            <a:endParaRPr lang="en-US" sz="2400" dirty="0"/>
          </a:p>
          <a:p>
            <a:pPr eaLnBrk="1" hangingPunct="1"/>
            <a:r>
              <a:rPr lang="en-US" sz="2800" dirty="0" smtClean="0"/>
              <a:t>NIH must </a:t>
            </a:r>
            <a:r>
              <a:rPr lang="en-US" sz="2800" dirty="0"/>
              <a:t>mark the grant “ready for close out” for link to appear in Commons  </a:t>
            </a:r>
          </a:p>
          <a:p>
            <a:pPr lvl="1" eaLnBrk="1" hangingPunct="1"/>
            <a:r>
              <a:rPr lang="en-US" sz="2400" dirty="0"/>
              <a:t>Contact </a:t>
            </a:r>
            <a:r>
              <a:rPr lang="en-US" sz="2400" dirty="0" smtClean="0"/>
              <a:t>the Division of Central Grants Processing (DCGP</a:t>
            </a:r>
            <a:r>
              <a:rPr lang="en-US" sz="2400" dirty="0"/>
              <a:t>) or assigned </a:t>
            </a:r>
            <a:r>
              <a:rPr lang="en-US" sz="2400" dirty="0" smtClean="0"/>
              <a:t>Grants </a:t>
            </a:r>
            <a:r>
              <a:rPr lang="en-US" sz="2400" dirty="0"/>
              <a:t>Management Specialist (GMS) if link is not appearing</a:t>
            </a:r>
          </a:p>
          <a:p>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98</a:t>
            </a:fld>
            <a:endParaRPr lang="en-US" dirty="0"/>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24879685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xTRACT</a:t>
            </a:r>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99</a:t>
            </a:fld>
            <a:endParaRPr lang="en-US" dirty="0">
              <a:solidFill>
                <a:srgbClr val="9BBB59">
                  <a:shade val="75000"/>
                </a:srgbClr>
              </a:solidFill>
            </a:endParaRPr>
          </a:p>
        </p:txBody>
      </p:sp>
      <p:pic>
        <p:nvPicPr>
          <p:cNvPr id="6" name="Content Placeholder 5" title="Commons Home Page"/>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r="36568" b="50451"/>
          <a:stretch/>
        </p:blipFill>
        <p:spPr>
          <a:xfrm>
            <a:off x="304800" y="1468438"/>
            <a:ext cx="6878826" cy="3408362"/>
          </a:xfrm>
          <a:effectLst>
            <a:outerShdw blurRad="63500" sx="102000" sy="102000" algn="ctr" rotWithShape="0">
              <a:prstClr val="black">
                <a:alpha val="40000"/>
              </a:prstClr>
            </a:outerShdw>
          </a:effectLst>
        </p:spPr>
      </p:pic>
      <p:pic>
        <p:nvPicPr>
          <p:cNvPr id="7" name="Picture 6" title="xTRACT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733800"/>
            <a:ext cx="7467600" cy="2477514"/>
          </a:xfrm>
          <a:prstGeom prst="rect">
            <a:avLst/>
          </a:prstGeom>
          <a:effectLst>
            <a:outerShdw blurRad="63500" sx="102000" sy="102000" algn="ctr" rotWithShape="0">
              <a:prstClr val="black">
                <a:alpha val="40000"/>
              </a:prstClr>
            </a:outerShdw>
          </a:effectLst>
        </p:spPr>
      </p:pic>
      <p:sp>
        <p:nvSpPr>
          <p:cNvPr id="8" name="Oval 7" title="xtract oval"/>
          <p:cNvSpPr/>
          <p:nvPr/>
        </p:nvSpPr>
        <p:spPr>
          <a:xfrm>
            <a:off x="3886200" y="2743200"/>
            <a:ext cx="762000" cy="304800"/>
          </a:xfrm>
          <a:prstGeom prst="ellipse">
            <a:avLst/>
          </a:prstGeom>
          <a:noFill/>
          <a:ln w="38100">
            <a:solidFill>
              <a:srgbClr val="FF0000"/>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title="from main menu to xtract menu"/>
          <p:cNvSpPr/>
          <p:nvPr/>
        </p:nvSpPr>
        <p:spPr>
          <a:xfrm>
            <a:off x="4114800" y="3048001"/>
            <a:ext cx="304800" cy="685800"/>
          </a:xfrm>
          <a:prstGeom prst="downArrow">
            <a:avLst>
              <a:gd name="adj1" fmla="val 50000"/>
              <a:gd name="adj2" fmla="val 98485"/>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 y="6372100"/>
            <a:ext cx="556563" cy="369332"/>
          </a:xfrm>
          <a:prstGeom prst="rect">
            <a:avLst/>
          </a:prstGeom>
          <a:noFill/>
        </p:spPr>
        <p:txBody>
          <a:bodyPr wrap="none" rtlCol="0">
            <a:spAutoFit/>
          </a:bodyPr>
          <a:lstStyle/>
          <a:p>
            <a:r>
              <a:rPr lang="en-US" dirty="0" smtClean="0">
                <a:solidFill>
                  <a:schemeClr val="bg1">
                    <a:lumMod val="95000"/>
                  </a:schemeClr>
                </a:solidFill>
              </a:rPr>
              <a:t>Joe</a:t>
            </a:r>
            <a:endParaRPr lang="en-US" dirty="0">
              <a:solidFill>
                <a:schemeClr val="bg1">
                  <a:lumMod val="95000"/>
                </a:schemeClr>
              </a:solidFill>
            </a:endParaRPr>
          </a:p>
        </p:txBody>
      </p:sp>
    </p:spTree>
    <p:extLst>
      <p:ext uri="{BB962C8B-B14F-4D97-AF65-F5344CB8AC3E}">
        <p14:creationId xmlns:p14="http://schemas.microsoft.com/office/powerpoint/2010/main" val="30639539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13932BB50E0F40A2A420C0FA0699AE" ma:contentTypeVersion="0" ma:contentTypeDescription="Create a new document." ma:contentTypeScope="" ma:versionID="1ba8b3d26b8bb2e7d5ab090592e7f6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B90930-7E51-47FE-91A3-3D2BCA40E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2F279A0-1B72-4A0F-A7CA-0934D0E5A71E}">
  <ds:schemaRefs>
    <ds:schemaRef ds:uri="http://schemas.microsoft.com/sharepoint/v3/contenttype/forms"/>
  </ds:schemaRefs>
</ds:datastoreItem>
</file>

<file path=customXml/itemProps3.xml><?xml version="1.0" encoding="utf-8"?>
<ds:datastoreItem xmlns:ds="http://schemas.openxmlformats.org/officeDocument/2006/customXml" ds:itemID="{057DAA70-C3F4-4123-B315-B54B2E6FBDE6}">
  <ds:schemaRefs>
    <ds:schemaRef ds:uri="http://purl.org/dc/elements/1.1/"/>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ProcessDiagram</Template>
  <TotalTime>0</TotalTime>
  <Words>4262</Words>
  <Application>Microsoft Office PowerPoint</Application>
  <PresentationFormat>On-screen Show (4:3)</PresentationFormat>
  <Paragraphs>669</Paragraphs>
  <Slides>107</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107</vt:i4>
      </vt:variant>
    </vt:vector>
  </HeadingPairs>
  <TitlesOfParts>
    <vt:vector size="116" baseType="lpstr">
      <vt:lpstr>Arial</vt:lpstr>
      <vt:lpstr>Calibri</vt:lpstr>
      <vt:lpstr>Georgia</vt:lpstr>
      <vt:lpstr>Tahoma</vt:lpstr>
      <vt:lpstr>Times New Roman</vt:lpstr>
      <vt:lpstr>Verdana</vt:lpstr>
      <vt:lpstr>Wingdings</vt:lpstr>
      <vt:lpstr>Wingdings 2</vt:lpstr>
      <vt:lpstr>ProcessDiagram</vt:lpstr>
      <vt:lpstr>Interacting Electronically with NIH Post-submission Processing  </vt:lpstr>
      <vt:lpstr>Your Workshop Team</vt:lpstr>
      <vt:lpstr>eRA Commons Status</vt:lpstr>
      <vt:lpstr>What is eRA Commons?</vt:lpstr>
      <vt:lpstr>What’s New in  eRA Commons</vt:lpstr>
      <vt:lpstr>Prior Approval</vt:lpstr>
      <vt:lpstr>Prior Approval – Withdrawal Request</vt:lpstr>
      <vt:lpstr>Prior Approval – No Cost Extension: When?</vt:lpstr>
      <vt:lpstr>Prior Approval – No Cost Extension: When Not?</vt:lpstr>
      <vt:lpstr>Prior Approval – No Cost Extension: What?</vt:lpstr>
      <vt:lpstr>Prior Approval – Change of PD/PI </vt:lpstr>
      <vt:lpstr>Prior Approval – $500K Request</vt:lpstr>
      <vt:lpstr>Prior Approval – Resources</vt:lpstr>
      <vt:lpstr>What’s New in  eRA Commons Status</vt:lpstr>
      <vt:lpstr>PI &amp; SO Status Views</vt:lpstr>
      <vt:lpstr>Status Result from General Search for PI</vt:lpstr>
      <vt:lpstr>Status Result from General Search for PI (flat view)</vt:lpstr>
      <vt:lpstr>Status Result from General Search for SO</vt:lpstr>
      <vt:lpstr>New Status Information Screen</vt:lpstr>
      <vt:lpstr>New! Other Relevant Documents Screens</vt:lpstr>
      <vt:lpstr>What’s New in  eRA Commons IPF</vt:lpstr>
      <vt:lpstr>IPF - Basic</vt:lpstr>
      <vt:lpstr>IPF – Institution Contacts</vt:lpstr>
      <vt:lpstr>Key eRA Commons Features</vt:lpstr>
      <vt:lpstr>Just-In-Time (JIT)</vt:lpstr>
      <vt:lpstr>JIT Link on Status Result Screen (SO View)</vt:lpstr>
      <vt:lpstr>Key eRA Commons Features - NCE</vt:lpstr>
      <vt:lpstr>NCE</vt:lpstr>
      <vt:lpstr>Extension link in Status screen</vt:lpstr>
      <vt:lpstr>Extension Screen</vt:lpstr>
      <vt:lpstr>Expanded Authority – You Get Just One</vt:lpstr>
      <vt:lpstr>Key eRA Commons Features - RPPR</vt:lpstr>
      <vt:lpstr>RPPR</vt:lpstr>
      <vt:lpstr>RPPR Transition Timeline</vt:lpstr>
      <vt:lpstr>RPPR Menu Screen</vt:lpstr>
      <vt:lpstr>RPPR Data Entry</vt:lpstr>
      <vt:lpstr>Progress Report Additional Materials (PRAM)</vt:lpstr>
      <vt:lpstr>Progress Report Additional Materials - PRAM</vt:lpstr>
      <vt:lpstr>RPPR – Multi-Year RPPR</vt:lpstr>
      <vt:lpstr>RPPR – Budgets</vt:lpstr>
      <vt:lpstr>RPPR – Complex, Multi-Project</vt:lpstr>
      <vt:lpstr>New Format for PA PRAM</vt:lpstr>
      <vt:lpstr>RPPR – What’s New</vt:lpstr>
      <vt:lpstr>Key eRA Commons Features – T3</vt:lpstr>
      <vt:lpstr>Administrative Supplements</vt:lpstr>
      <vt:lpstr>Admin. Supplement Requests - Initiate</vt:lpstr>
      <vt:lpstr>Admin. Supplement Requests – Required Fields</vt:lpstr>
      <vt:lpstr>Admin. Supplement Requests - Save</vt:lpstr>
      <vt:lpstr>Admin. Supplement Requests - Commons</vt:lpstr>
      <vt:lpstr>Key eRA Commons Features – Relinquishing Statement</vt:lpstr>
      <vt:lpstr>Relinquishing Statement</vt:lpstr>
      <vt:lpstr>Relinquishing Statement - Search</vt:lpstr>
      <vt:lpstr>Relinquishing Statement Data Entry Screen</vt:lpstr>
      <vt:lpstr>Key eRA Commons Features - T7 &amp; T6</vt:lpstr>
      <vt:lpstr>Change of Grantee (Type 7) Requests</vt:lpstr>
      <vt:lpstr>Change of Organization Status (Type 6) Request</vt:lpstr>
      <vt:lpstr>Type 6/7 Requests – Grants.gov</vt:lpstr>
      <vt:lpstr>Type 6/7 Requests – Grants.gov Application Package</vt:lpstr>
      <vt:lpstr>Type 6/7 Requests &amp; Grants.gov</vt:lpstr>
      <vt:lpstr>Type 6/7 Requests – Application Viewing Window</vt:lpstr>
      <vt:lpstr>Re-assign Grants</vt:lpstr>
      <vt:lpstr>New Function on Commons Status Page </vt:lpstr>
      <vt:lpstr>Multiple Search Options</vt:lpstr>
      <vt:lpstr>Selecting the School &amp; Department</vt:lpstr>
      <vt:lpstr>Search Results &amp; Selecting Grants to Move</vt:lpstr>
      <vt:lpstr>Choose the Target Assignment</vt:lpstr>
      <vt:lpstr>Confirmation of Grant Assignment</vt:lpstr>
      <vt:lpstr>Key eRA Commons Features - Closeout</vt:lpstr>
      <vt:lpstr>Closeout</vt:lpstr>
      <vt:lpstr>Closeout Capabilities</vt:lpstr>
      <vt:lpstr>New Closeout Search screen provides  additional search criteria</vt:lpstr>
      <vt:lpstr>Search screen shows grants that are Closed or Requires Closeout</vt:lpstr>
      <vt:lpstr>Closeout – Final Research Performance Progress Report (FRPPR)</vt:lpstr>
      <vt:lpstr>Closeout – Final Research Performance Progress Report Sections</vt:lpstr>
      <vt:lpstr>Closeout – Final Research Performance Progress Report Outcomes</vt:lpstr>
      <vt:lpstr>New! Interim Research Performance Progress Report (IRPPR)</vt:lpstr>
      <vt:lpstr>IRPPR vs FRPPR (Interim vs Final RPPR)</vt:lpstr>
      <vt:lpstr>Interim RPPR Scenarios</vt:lpstr>
      <vt:lpstr>Selecting Interim RPPR</vt:lpstr>
      <vt:lpstr>Initiate Interim RPPR</vt:lpstr>
      <vt:lpstr>Complete Interim RPPR </vt:lpstr>
      <vt:lpstr>Action on Interim RPPR </vt:lpstr>
      <vt:lpstr>Delegations and Permissions for Interim RPPR </vt:lpstr>
      <vt:lpstr>Closeout – Final Report Additional Materials (FRAM) </vt:lpstr>
      <vt:lpstr>Closeout – Final Report Additional Materials (FRAM) in Status Information </vt:lpstr>
      <vt:lpstr>Federal Financial Report (FFR)</vt:lpstr>
      <vt:lpstr>FFR</vt:lpstr>
      <vt:lpstr>FFR/FSR Screen</vt:lpstr>
      <vt:lpstr>FFR/FSR Search Screen</vt:lpstr>
      <vt:lpstr>FFR Details Screen</vt:lpstr>
      <vt:lpstr>Completing the FFR</vt:lpstr>
      <vt:lpstr>Submission of a FFR</vt:lpstr>
      <vt:lpstr>Closeout – Final Invention Statement</vt:lpstr>
      <vt:lpstr>Closeout – Add Invention</vt:lpstr>
      <vt:lpstr>Closeout – Awaiting SO Verification</vt:lpstr>
      <vt:lpstr>Closeout – Unilateral Closeout</vt:lpstr>
      <vt:lpstr>xTRACT</vt:lpstr>
      <vt:lpstr>xTRACT stands for  Extramural  Trainee  Reporting  And  Career  Tracking </vt:lpstr>
      <vt:lpstr>Accessing xTRACT</vt:lpstr>
      <vt:lpstr>Searching for Training Grants</vt:lpstr>
      <vt:lpstr>xTRACT Navigation</vt:lpstr>
      <vt:lpstr>Generate PDFs</vt:lpstr>
      <vt:lpstr>xTRACT Resources</vt:lpstr>
      <vt:lpstr>Finding Help</vt:lpstr>
      <vt:lpstr>Service &amp; Help Desks</vt:lpstr>
      <vt:lpstr>Web Sites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 Systems and the Grants Process - 2014 NIH Regional Seminar</dc:title>
  <dc:subject>eRA Systems and the Grants Process - June 2011</dc:subject>
  <dc:creator/>
  <cp:keywords>eRA Systems and the Grants Process - June 2011</cp:keywords>
  <cp:lastModifiedBy/>
  <cp:revision>1</cp:revision>
  <dcterms:created xsi:type="dcterms:W3CDTF">2011-05-13T19:52:12Z</dcterms:created>
  <dcterms:modified xsi:type="dcterms:W3CDTF">2017-05-04T19:58:32Z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0x010100B813932BB50E0F40A2A420C0FA0699AE</vt:lpwstr>
  </property>
</Properties>
</file>