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766" r:id="rId5"/>
  </p:sldMasterIdLst>
  <p:notesMasterIdLst>
    <p:notesMasterId r:id="rId137"/>
  </p:notesMasterIdLst>
  <p:handoutMasterIdLst>
    <p:handoutMasterId r:id="rId138"/>
  </p:handoutMasterIdLst>
  <p:sldIdLst>
    <p:sldId id="907" r:id="rId6"/>
    <p:sldId id="908" r:id="rId7"/>
    <p:sldId id="834" r:id="rId8"/>
    <p:sldId id="871" r:id="rId9"/>
    <p:sldId id="1031" r:id="rId10"/>
    <p:sldId id="873" r:id="rId11"/>
    <p:sldId id="1032" r:id="rId12"/>
    <p:sldId id="1033" r:id="rId13"/>
    <p:sldId id="909" r:id="rId14"/>
    <p:sldId id="910" r:id="rId15"/>
    <p:sldId id="911" r:id="rId16"/>
    <p:sldId id="1034" r:id="rId17"/>
    <p:sldId id="1035" r:id="rId18"/>
    <p:sldId id="912" r:id="rId19"/>
    <p:sldId id="913" r:id="rId20"/>
    <p:sldId id="915" r:id="rId21"/>
    <p:sldId id="904" r:id="rId22"/>
    <p:sldId id="916" r:id="rId23"/>
    <p:sldId id="917" r:id="rId24"/>
    <p:sldId id="918" r:id="rId25"/>
    <p:sldId id="919" r:id="rId26"/>
    <p:sldId id="920" r:id="rId27"/>
    <p:sldId id="921" r:id="rId28"/>
    <p:sldId id="823" r:id="rId29"/>
    <p:sldId id="981" r:id="rId30"/>
    <p:sldId id="923" r:id="rId31"/>
    <p:sldId id="879" r:id="rId32"/>
    <p:sldId id="877" r:id="rId33"/>
    <p:sldId id="1049" r:id="rId34"/>
    <p:sldId id="1050" r:id="rId35"/>
    <p:sldId id="1036" r:id="rId36"/>
    <p:sldId id="1037" r:id="rId37"/>
    <p:sldId id="1038" r:id="rId38"/>
    <p:sldId id="1039" r:id="rId39"/>
    <p:sldId id="1040" r:id="rId40"/>
    <p:sldId id="1041" r:id="rId41"/>
    <p:sldId id="1042" r:id="rId42"/>
    <p:sldId id="1043" r:id="rId43"/>
    <p:sldId id="1044" r:id="rId44"/>
    <p:sldId id="1045" r:id="rId45"/>
    <p:sldId id="1074" r:id="rId46"/>
    <p:sldId id="1046" r:id="rId47"/>
    <p:sldId id="1048" r:id="rId48"/>
    <p:sldId id="557" r:id="rId49"/>
    <p:sldId id="1057" r:id="rId50"/>
    <p:sldId id="896" r:id="rId51"/>
    <p:sldId id="924" r:id="rId52"/>
    <p:sldId id="926" r:id="rId53"/>
    <p:sldId id="925" r:id="rId54"/>
    <p:sldId id="1052" r:id="rId55"/>
    <p:sldId id="884" r:id="rId56"/>
    <p:sldId id="897" r:id="rId57"/>
    <p:sldId id="885" r:id="rId58"/>
    <p:sldId id="886" r:id="rId59"/>
    <p:sldId id="1053" r:id="rId60"/>
    <p:sldId id="927" r:id="rId61"/>
    <p:sldId id="621" r:id="rId62"/>
    <p:sldId id="1073" r:id="rId63"/>
    <p:sldId id="928" r:id="rId64"/>
    <p:sldId id="929" r:id="rId65"/>
    <p:sldId id="930" r:id="rId66"/>
    <p:sldId id="931" r:id="rId67"/>
    <p:sldId id="891" r:id="rId68"/>
    <p:sldId id="1024" r:id="rId69"/>
    <p:sldId id="1025" r:id="rId70"/>
    <p:sldId id="903" r:id="rId71"/>
    <p:sldId id="1026" r:id="rId72"/>
    <p:sldId id="935" r:id="rId73"/>
    <p:sldId id="936" r:id="rId74"/>
    <p:sldId id="937" r:id="rId75"/>
    <p:sldId id="938" r:id="rId76"/>
    <p:sldId id="940" r:id="rId77"/>
    <p:sldId id="943" r:id="rId78"/>
    <p:sldId id="1054" r:id="rId79"/>
    <p:sldId id="1055" r:id="rId80"/>
    <p:sldId id="1056" r:id="rId81"/>
    <p:sldId id="1018" r:id="rId82"/>
    <p:sldId id="1019" r:id="rId83"/>
    <p:sldId id="1020" r:id="rId84"/>
    <p:sldId id="788" r:id="rId85"/>
    <p:sldId id="789" r:id="rId86"/>
    <p:sldId id="906" r:id="rId87"/>
    <p:sldId id="944" r:id="rId88"/>
    <p:sldId id="945" r:id="rId89"/>
    <p:sldId id="835" r:id="rId90"/>
    <p:sldId id="1058" r:id="rId91"/>
    <p:sldId id="1059" r:id="rId92"/>
    <p:sldId id="1060" r:id="rId93"/>
    <p:sldId id="1061" r:id="rId94"/>
    <p:sldId id="1062" r:id="rId95"/>
    <p:sldId id="1063" r:id="rId96"/>
    <p:sldId id="1064" r:id="rId97"/>
    <p:sldId id="1065" r:id="rId98"/>
    <p:sldId id="1066" r:id="rId99"/>
    <p:sldId id="1067" r:id="rId100"/>
    <p:sldId id="1068" r:id="rId101"/>
    <p:sldId id="1069" r:id="rId102"/>
    <p:sldId id="1070" r:id="rId103"/>
    <p:sldId id="1071" r:id="rId104"/>
    <p:sldId id="998" r:id="rId105"/>
    <p:sldId id="999" r:id="rId106"/>
    <p:sldId id="1000" r:id="rId107"/>
    <p:sldId id="1001" r:id="rId108"/>
    <p:sldId id="1002" r:id="rId109"/>
    <p:sldId id="1072" r:id="rId110"/>
    <p:sldId id="1003" r:id="rId111"/>
    <p:sldId id="1004" r:id="rId112"/>
    <p:sldId id="1005" r:id="rId113"/>
    <p:sldId id="1006" r:id="rId114"/>
    <p:sldId id="1007" r:id="rId115"/>
    <p:sldId id="1008" r:id="rId116"/>
    <p:sldId id="1009" r:id="rId117"/>
    <p:sldId id="1010" r:id="rId118"/>
    <p:sldId id="1021" r:id="rId119"/>
    <p:sldId id="1011" r:id="rId120"/>
    <p:sldId id="1012" r:id="rId121"/>
    <p:sldId id="1013" r:id="rId122"/>
    <p:sldId id="1014" r:id="rId123"/>
    <p:sldId id="1015" r:id="rId124"/>
    <p:sldId id="1016" r:id="rId125"/>
    <p:sldId id="956" r:id="rId126"/>
    <p:sldId id="957" r:id="rId127"/>
    <p:sldId id="958" r:id="rId128"/>
    <p:sldId id="959" r:id="rId129"/>
    <p:sldId id="960" r:id="rId130"/>
    <p:sldId id="961" r:id="rId131"/>
    <p:sldId id="962" r:id="rId132"/>
    <p:sldId id="964" r:id="rId133"/>
    <p:sldId id="965" r:id="rId134"/>
    <p:sldId id="966" r:id="rId135"/>
    <p:sldId id="819" r:id="rId136"/>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993300"/>
    <a:srgbClr val="CC3300"/>
    <a:srgbClr val="669900"/>
    <a:srgbClr val="FFFF99"/>
    <a:srgbClr val="FFFF66"/>
    <a:srgbClr val="336699"/>
    <a:srgbClr val="990000"/>
    <a:srgbClr val="0099C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97" autoAdjust="0"/>
    <p:restoredTop sz="99814" autoAdjust="0"/>
  </p:normalViewPr>
  <p:slideViewPr>
    <p:cSldViewPr>
      <p:cViewPr varScale="1">
        <p:scale>
          <a:sx n="82" d="100"/>
          <a:sy n="82" d="100"/>
        </p:scale>
        <p:origin x="84" y="50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8940"/>
    </p:cViewPr>
  </p:sorterViewPr>
  <p:notesViewPr>
    <p:cSldViewPr>
      <p:cViewPr varScale="1">
        <p:scale>
          <a:sx n="128" d="100"/>
          <a:sy n="128" d="100"/>
        </p:scale>
        <p:origin x="-1002"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handoutMaster" Target="handoutMasters/handout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'2016-2017 (2)'!$A$9</c:f>
              <c:strCache>
                <c:ptCount val="1"/>
                <c:pt idx="0">
                  <c:v>ASSIST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'2016-2017 (2)'!$B$8:$G$8</c:f>
              <c:numCache>
                <c:formatCode>mmm\-yy</c:formatCode>
                <c:ptCount val="6"/>
                <c:pt idx="0">
                  <c:v>42644</c:v>
                </c:pt>
                <c:pt idx="1">
                  <c:v>42675</c:v>
                </c:pt>
                <c:pt idx="2">
                  <c:v>42705</c:v>
                </c:pt>
                <c:pt idx="3">
                  <c:v>42736</c:v>
                </c:pt>
                <c:pt idx="4">
                  <c:v>42767</c:v>
                </c:pt>
                <c:pt idx="5" formatCode="[$-409]mmm\-yy;@">
                  <c:v>42795</c:v>
                </c:pt>
              </c:numCache>
            </c:numRef>
          </c:cat>
          <c:val>
            <c:numRef>
              <c:f>'2016-2017 (2)'!$B$9:$G$9</c:f>
              <c:numCache>
                <c:formatCode>0%</c:formatCode>
                <c:ptCount val="6"/>
                <c:pt idx="0">
                  <c:v>0.2730630268968286</c:v>
                </c:pt>
                <c:pt idx="1">
                  <c:v>0.28116199792500368</c:v>
                </c:pt>
                <c:pt idx="2">
                  <c:v>0.29058441558441561</c:v>
                </c:pt>
                <c:pt idx="3">
                  <c:v>0.39936751750621186</c:v>
                </c:pt>
                <c:pt idx="4">
                  <c:v>0.30079498547622685</c:v>
                </c:pt>
                <c:pt idx="5">
                  <c:v>0.31007879185817466</c:v>
                </c:pt>
              </c:numCache>
            </c:numRef>
          </c:val>
          <c:smooth val="0"/>
        </c:ser>
        <c:ser>
          <c:idx val="1"/>
          <c:order val="1"/>
          <c:tx>
            <c:strRef>
              <c:f>'2016-2017 (2)'!$A$10</c:f>
              <c:strCache>
                <c:ptCount val="1"/>
                <c:pt idx="0">
                  <c:v>Grants.gov Downloadable Forms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'2016-2017 (2)'!$B$8:$G$8</c:f>
              <c:numCache>
                <c:formatCode>mmm\-yy</c:formatCode>
                <c:ptCount val="6"/>
                <c:pt idx="0">
                  <c:v>42644</c:v>
                </c:pt>
                <c:pt idx="1">
                  <c:v>42675</c:v>
                </c:pt>
                <c:pt idx="2">
                  <c:v>42705</c:v>
                </c:pt>
                <c:pt idx="3">
                  <c:v>42736</c:v>
                </c:pt>
                <c:pt idx="4">
                  <c:v>42767</c:v>
                </c:pt>
                <c:pt idx="5" formatCode="[$-409]mmm\-yy;@">
                  <c:v>42795</c:v>
                </c:pt>
              </c:numCache>
            </c:numRef>
          </c:cat>
          <c:val>
            <c:numRef>
              <c:f>'2016-2017 (2)'!$B$10:$G$10</c:f>
              <c:numCache>
                <c:formatCode>0%</c:formatCode>
                <c:ptCount val="6"/>
                <c:pt idx="0">
                  <c:v>0.21380971497390605</c:v>
                </c:pt>
                <c:pt idx="1">
                  <c:v>0.18600859641322068</c:v>
                </c:pt>
                <c:pt idx="2">
                  <c:v>0.20576298701298701</c:v>
                </c:pt>
                <c:pt idx="3">
                  <c:v>0.29771854529026431</c:v>
                </c:pt>
                <c:pt idx="4">
                  <c:v>0.16358354991591501</c:v>
                </c:pt>
                <c:pt idx="5">
                  <c:v>0.14297439264609324</c:v>
                </c:pt>
              </c:numCache>
            </c:numRef>
          </c:val>
          <c:smooth val="0"/>
        </c:ser>
        <c:ser>
          <c:idx val="2"/>
          <c:order val="2"/>
          <c:tx>
            <c:strRef>
              <c:f>'2016-2017 (2)'!$A$11</c:f>
              <c:strCache>
                <c:ptCount val="1"/>
                <c:pt idx="0">
                  <c:v>Grants.gov Workspace</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'2016-2017 (2)'!$B$8:$G$8</c:f>
              <c:numCache>
                <c:formatCode>mmm\-yy</c:formatCode>
                <c:ptCount val="6"/>
                <c:pt idx="0">
                  <c:v>42644</c:v>
                </c:pt>
                <c:pt idx="1">
                  <c:v>42675</c:v>
                </c:pt>
                <c:pt idx="2">
                  <c:v>42705</c:v>
                </c:pt>
                <c:pt idx="3">
                  <c:v>42736</c:v>
                </c:pt>
                <c:pt idx="4">
                  <c:v>42767</c:v>
                </c:pt>
                <c:pt idx="5" formatCode="[$-409]mmm\-yy;@">
                  <c:v>42795</c:v>
                </c:pt>
              </c:numCache>
            </c:numRef>
          </c:cat>
          <c:val>
            <c:numRef>
              <c:f>'2016-2017 (2)'!$B$11:$G$11</c:f>
              <c:numCache>
                <c:formatCode>0%</c:formatCode>
                <c:ptCount val="6"/>
                <c:pt idx="0">
                  <c:v>1.2043356081894822E-3</c:v>
                </c:pt>
                <c:pt idx="1">
                  <c:v>2.6678523788350376E-3</c:v>
                </c:pt>
                <c:pt idx="2">
                  <c:v>5.88474025974026E-3</c:v>
                </c:pt>
                <c:pt idx="3">
                  <c:v>3.0720578269708608E-2</c:v>
                </c:pt>
                <c:pt idx="4">
                  <c:v>4.4335728481883505E-3</c:v>
                </c:pt>
                <c:pt idx="5">
                  <c:v>4.9244911359159552E-3</c:v>
                </c:pt>
              </c:numCache>
            </c:numRef>
          </c:val>
          <c:smooth val="0"/>
        </c:ser>
        <c:ser>
          <c:idx val="3"/>
          <c:order val="3"/>
          <c:tx>
            <c:strRef>
              <c:f>'2016-2017 (2)'!$A$12</c:f>
              <c:strCache>
                <c:ptCount val="1"/>
                <c:pt idx="0">
                  <c:v>S2S</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'2016-2017 (2)'!$B$8:$G$8</c:f>
              <c:numCache>
                <c:formatCode>mmm\-yy</c:formatCode>
                <c:ptCount val="6"/>
                <c:pt idx="0">
                  <c:v>42644</c:v>
                </c:pt>
                <c:pt idx="1">
                  <c:v>42675</c:v>
                </c:pt>
                <c:pt idx="2">
                  <c:v>42705</c:v>
                </c:pt>
                <c:pt idx="3">
                  <c:v>42736</c:v>
                </c:pt>
                <c:pt idx="4">
                  <c:v>42767</c:v>
                </c:pt>
                <c:pt idx="5" formatCode="[$-409]mmm\-yy;@">
                  <c:v>42795</c:v>
                </c:pt>
              </c:numCache>
            </c:numRef>
          </c:cat>
          <c:val>
            <c:numRef>
              <c:f>'2016-2017 (2)'!$B$12:$G$12</c:f>
              <c:numCache>
                <c:formatCode>0%</c:formatCode>
                <c:ptCount val="6"/>
                <c:pt idx="0">
                  <c:v>0.51192292252107585</c:v>
                </c:pt>
                <c:pt idx="1">
                  <c:v>0.53016155328294057</c:v>
                </c:pt>
                <c:pt idx="2">
                  <c:v>0.49776785714285715</c:v>
                </c:pt>
                <c:pt idx="3">
                  <c:v>0.27219335893381524</c:v>
                </c:pt>
                <c:pt idx="4">
                  <c:v>0.53118789175966974</c:v>
                </c:pt>
                <c:pt idx="5">
                  <c:v>0.54202232435981612</c:v>
                </c:pt>
              </c:numCache>
            </c:numRef>
          </c:val>
          <c:smooth val="0"/>
        </c:ser>
        <c:dLbls>
          <c:showLegendKey val="0"/>
          <c:showVal val="0"/>
          <c:showCatName val="0"/>
          <c:showSerName val="0"/>
          <c:showPercent val="0"/>
          <c:showBubbleSize val="0"/>
        </c:dLbls>
        <c:smooth val="0"/>
        <c:axId val="479701536"/>
        <c:axId val="479701928"/>
      </c:lineChart>
      <c:dateAx>
        <c:axId val="47970153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9701928"/>
        <c:crosses val="autoZero"/>
        <c:auto val="1"/>
        <c:lblOffset val="100"/>
        <c:baseTimeUnit val="months"/>
      </c:dateAx>
      <c:valAx>
        <c:axId val="4797019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797015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5265810" y="0"/>
            <a:ext cx="4028440" cy="350760"/>
          </a:xfrm>
          <a:prstGeom prst="rect">
            <a:avLst/>
          </a:prstGeom>
        </p:spPr>
        <p:txBody>
          <a:bodyPr vert="horz" rtlCol="0"/>
          <a:lstStyle>
            <a:lvl1pPr algn="r" fontAlgn="auto">
              <a:spcBef>
                <a:spcPts val="0"/>
              </a:spcBef>
              <a:spcAft>
                <a:spcPts val="0"/>
              </a:spcAft>
              <a:defRPr sz="1200">
                <a:latin typeface="+mn-lt"/>
              </a:defRPr>
            </a:lvl1pPr>
          </a:lstStyle>
          <a:p>
            <a:pPr>
              <a:defRPr/>
            </a:pPr>
            <a:fld id="{883090ED-F84E-4702-8628-4EFC554E2090}" type="datetimeFigureOut">
              <a:rPr lang="en-US"/>
              <a:pPr>
                <a:defRPr/>
              </a:pPr>
              <a:t>4/13/2017</a:t>
            </a:fld>
            <a:endParaRPr lang="en-US"/>
          </a:p>
        </p:txBody>
      </p:sp>
      <p:sp>
        <p:nvSpPr>
          <p:cNvPr id="4" name="Footer Placeholder 3"/>
          <p:cNvSpPr>
            <a:spLocks noGrp="1"/>
          </p:cNvSpPr>
          <p:nvPr>
            <p:ph type="ftr" sz="quarter" idx="2"/>
          </p:nvPr>
        </p:nvSpPr>
        <p:spPr>
          <a:xfrm>
            <a:off x="3" y="6658444"/>
            <a:ext cx="4028440" cy="35076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5265810" y="6658444"/>
            <a:ext cx="4028440" cy="350760"/>
          </a:xfrm>
          <a:prstGeom prst="rect">
            <a:avLst/>
          </a:prstGeom>
        </p:spPr>
        <p:txBody>
          <a:bodyPr vert="horz" rtlCol="0" anchor="b"/>
          <a:lstStyle>
            <a:lvl1pPr algn="r" fontAlgn="auto">
              <a:spcBef>
                <a:spcPts val="0"/>
              </a:spcBef>
              <a:spcAft>
                <a:spcPts val="0"/>
              </a:spcAft>
              <a:defRPr sz="1200">
                <a:latin typeface="+mn-lt"/>
              </a:defRPr>
            </a:lvl1pPr>
          </a:lstStyle>
          <a:p>
            <a:pPr>
              <a:defRPr/>
            </a:pPr>
            <a:fld id="{21F3931D-20C8-4A83-A683-04A5575D7158}" type="slidenum">
              <a:rPr lang="en-US"/>
              <a:pPr>
                <a:defRPr/>
              </a:pPr>
              <a:t>‹#›</a:t>
            </a:fld>
            <a:endParaRPr lang="en-US"/>
          </a:p>
        </p:txBody>
      </p:sp>
    </p:spTree>
    <p:extLst>
      <p:ext uri="{BB962C8B-B14F-4D97-AF65-F5344CB8AC3E}">
        <p14:creationId xmlns:p14="http://schemas.microsoft.com/office/powerpoint/2010/main" val="298482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265810" y="0"/>
            <a:ext cx="4028440" cy="350760"/>
          </a:xfrm>
          <a:prstGeom prst="rect">
            <a:avLst/>
          </a:prstGeom>
        </p:spPr>
        <p:txBody>
          <a:bodyPr vert="horz" rtlCol="0"/>
          <a:lstStyle>
            <a:lvl1pPr algn="r" fontAlgn="auto">
              <a:spcBef>
                <a:spcPts val="0"/>
              </a:spcBef>
              <a:spcAft>
                <a:spcPts val="0"/>
              </a:spcAft>
              <a:defRPr sz="1200">
                <a:latin typeface="+mn-lt"/>
              </a:defRPr>
            </a:lvl1pPr>
          </a:lstStyle>
          <a:p>
            <a:pPr>
              <a:defRPr/>
            </a:pPr>
            <a:fld id="{82ECC29C-75CC-46FE-8B5A-86290649DD64}" type="datetimeFigureOut">
              <a:rPr lang="en-US"/>
              <a:pPr>
                <a:defRPr/>
              </a:pPr>
              <a:t>4/13/2017</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rtlCol="0" anchor="ctr"/>
          <a:lstStyle/>
          <a:p>
            <a:pPr lvl="0"/>
            <a:endParaRPr lang="en-US" noProof="0"/>
          </a:p>
        </p:txBody>
      </p:sp>
      <p:sp>
        <p:nvSpPr>
          <p:cNvPr id="5" name="Notes Placeholder 4"/>
          <p:cNvSpPr>
            <a:spLocks noGrp="1"/>
          </p:cNvSpPr>
          <p:nvPr>
            <p:ph type="body" sz="quarter" idx="3"/>
          </p:nvPr>
        </p:nvSpPr>
        <p:spPr>
          <a:xfrm>
            <a:off x="929640" y="3330422"/>
            <a:ext cx="7437120" cy="3154441"/>
          </a:xfrm>
          <a:prstGeom prst="rect">
            <a:avLst/>
          </a:prstGeom>
        </p:spPr>
        <p:txBody>
          <a:bodyPr vert="horz"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3" y="6658444"/>
            <a:ext cx="4028440" cy="35076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265810" y="6658444"/>
            <a:ext cx="4028440" cy="350760"/>
          </a:xfrm>
          <a:prstGeom prst="rect">
            <a:avLst/>
          </a:prstGeom>
        </p:spPr>
        <p:txBody>
          <a:bodyPr vert="horz" rtlCol="0" anchor="b"/>
          <a:lstStyle>
            <a:lvl1pPr algn="r" fontAlgn="auto">
              <a:spcBef>
                <a:spcPts val="0"/>
              </a:spcBef>
              <a:spcAft>
                <a:spcPts val="0"/>
              </a:spcAft>
              <a:defRPr sz="1200">
                <a:latin typeface="+mn-lt"/>
              </a:defRPr>
            </a:lvl1pPr>
          </a:lstStyle>
          <a:p>
            <a:pPr>
              <a:defRPr/>
            </a:pPr>
            <a:fld id="{D7AD43B8-FF20-4D5F-A0AE-68337BAD22D9}" type="slidenum">
              <a:rPr lang="en-US"/>
              <a:pPr>
                <a:defRPr/>
              </a:pPr>
              <a:t>‹#›</a:t>
            </a:fld>
            <a:endParaRPr lang="en-US"/>
          </a:p>
        </p:txBody>
      </p:sp>
    </p:spTree>
    <p:extLst>
      <p:ext uri="{BB962C8B-B14F-4D97-AF65-F5344CB8AC3E}">
        <p14:creationId xmlns:p14="http://schemas.microsoft.com/office/powerpoint/2010/main" val="3473621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fedgov.dnb.com/webfor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sam.gov/"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E9D015D4-4796-4D21-BAD0-1641EFC35A77}" type="slidenum">
              <a:rPr lang="en-US" smtClean="0"/>
              <a:pPr fontAlgn="base">
                <a:spcBef>
                  <a:spcPct val="0"/>
                </a:spcBef>
                <a:spcAft>
                  <a:spcPct val="0"/>
                </a:spcAft>
                <a:defRPr/>
              </a:pPr>
              <a:t>1</a:t>
            </a:fld>
            <a:endParaRPr lang="en-US" smtClean="0"/>
          </a:p>
        </p:txBody>
      </p:sp>
      <p:sp>
        <p:nvSpPr>
          <p:cNvPr id="221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1188" name="Rectangle 3"/>
          <p:cNvSpPr>
            <a:spLocks noGrp="1" noChangeArrowheads="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732137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456BDA-8E23-4A27-A373-8E5F3F6057C9}"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2329434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456BDA-8E23-4A27-A373-8E5F3F6057C9}"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1894441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buFont typeface="Arial" panose="020B0604020202020204" pitchFamily="34" charset="0"/>
              <a:buChar char="•"/>
            </a:pPr>
            <a:r>
              <a:rPr lang="en-US" dirty="0"/>
              <a:t>Dun &amp; Bradstreet (D&amp;B) provides a </a:t>
            </a:r>
            <a:r>
              <a:rPr lang="en-US" b="1" dirty="0">
                <a:solidFill>
                  <a:srgbClr val="C00000"/>
                </a:solidFill>
              </a:rPr>
              <a:t>free</a:t>
            </a:r>
            <a:r>
              <a:rPr lang="en-US" dirty="0"/>
              <a:t>, unique nine-digit identification number for your business/institution</a:t>
            </a:r>
          </a:p>
          <a:p>
            <a:pPr marL="628650" lvl="1" indent="-171450">
              <a:spcBef>
                <a:spcPts val="0"/>
              </a:spcBef>
              <a:buFont typeface="Arial" panose="020B0604020202020204" pitchFamily="34" charset="0"/>
              <a:buChar char="•"/>
            </a:pPr>
            <a:r>
              <a:rPr lang="en-US" dirty="0" smtClean="0"/>
              <a:t>Begin </a:t>
            </a:r>
            <a:r>
              <a:rPr lang="en-US" dirty="0"/>
              <a:t>the process </a:t>
            </a:r>
            <a:r>
              <a:rPr lang="en-US" dirty="0" smtClean="0"/>
              <a:t>at:  </a:t>
            </a:r>
            <a:r>
              <a:rPr lang="en-US" dirty="0" smtClean="0">
                <a:hlinkClick r:id="rId3"/>
              </a:rPr>
              <a:t>http</a:t>
            </a:r>
            <a:r>
              <a:rPr lang="en-US" dirty="0">
                <a:hlinkClick r:id="rId3"/>
              </a:rPr>
              <a:t>://fedgov.dnb.com/webform</a:t>
            </a:r>
            <a:r>
              <a:rPr lang="en-US" dirty="0"/>
              <a:t>  </a:t>
            </a:r>
            <a:endParaRPr lang="en-US" dirty="0" smtClean="0"/>
          </a:p>
          <a:p>
            <a:pPr marL="171450" indent="-171450">
              <a:spcBef>
                <a:spcPts val="0"/>
              </a:spcBef>
              <a:buFont typeface="Arial" panose="020B0604020202020204" pitchFamily="34" charset="0"/>
              <a:buChar char="•"/>
            </a:pPr>
            <a:r>
              <a:rPr lang="en-US" dirty="0" smtClean="0"/>
              <a:t>After </a:t>
            </a:r>
            <a:r>
              <a:rPr lang="en-US" dirty="0"/>
              <a:t>obtaining your DUNS, you can begin SAM, SBA Company and eRA Commons </a:t>
            </a:r>
            <a:r>
              <a:rPr lang="en-US" dirty="0" smtClean="0"/>
              <a:t>registrations</a:t>
            </a:r>
            <a:endParaRPr lang="en-US" dirty="0"/>
          </a:p>
          <a:p>
            <a:pPr marL="171450" indent="-171450">
              <a:spcBef>
                <a:spcPts val="0"/>
              </a:spcBef>
              <a:buFont typeface="Arial" panose="020B0604020202020204" pitchFamily="34" charset="0"/>
              <a:buChar char="•"/>
            </a:pPr>
            <a:r>
              <a:rPr lang="en-US" dirty="0"/>
              <a:t>As part of SAM registration process, you will designate an E-Business Point-of-Contact (E-Biz POC)</a:t>
            </a:r>
          </a:p>
          <a:p>
            <a:pPr marL="628650" lvl="1" indent="-171450">
              <a:spcBef>
                <a:spcPts val="0"/>
              </a:spcBef>
              <a:buFont typeface="Arial" panose="020B0604020202020204" pitchFamily="34" charset="0"/>
              <a:buChar char="•"/>
            </a:pPr>
            <a:r>
              <a:rPr lang="en-US" dirty="0">
                <a:hlinkClick r:id="rId4"/>
              </a:rPr>
              <a:t>www.sam.gov</a:t>
            </a:r>
            <a:r>
              <a:rPr lang="en-US" dirty="0"/>
              <a:t> </a:t>
            </a:r>
          </a:p>
          <a:p>
            <a:pPr marL="628650" lvl="1" indent="-171450">
              <a:spcBef>
                <a:spcPts val="0"/>
              </a:spcBef>
              <a:buFont typeface="Arial" panose="020B0604020202020204" pitchFamily="34" charset="0"/>
              <a:buChar char="•"/>
            </a:pPr>
            <a:r>
              <a:rPr lang="en-US" dirty="0"/>
              <a:t>SAM registration and E-Biz POC needed for Grants.gov registration</a:t>
            </a:r>
          </a:p>
          <a:p>
            <a:pPr marL="628650" lvl="1" indent="-171450">
              <a:spcBef>
                <a:spcPts val="0"/>
              </a:spcBef>
              <a:buFont typeface="Arial" panose="020B0604020202020204" pitchFamily="34" charset="0"/>
              <a:buChar char="•"/>
            </a:pPr>
            <a:r>
              <a:rPr lang="en-US" dirty="0"/>
              <a:t>Annual renewal in SAM is needed to keep Grants.gov credentials </a:t>
            </a:r>
            <a:r>
              <a:rPr lang="en-US" dirty="0" smtClean="0"/>
              <a:t>active</a:t>
            </a:r>
          </a:p>
          <a:p>
            <a:pPr marL="171450" indent="-171450">
              <a:spcBef>
                <a:spcPts val="0"/>
              </a:spcBef>
              <a:buFont typeface="Arial" panose="020B0604020202020204" pitchFamily="34" charset="0"/>
              <a:buChar char="•"/>
            </a:pPr>
            <a:r>
              <a:rPr lang="en-US" dirty="0" smtClean="0"/>
              <a:t>Grants.gov is a federal-wide </a:t>
            </a:r>
            <a:r>
              <a:rPr lang="en-US" dirty="0"/>
              <a:t>portal to find and apply for Federal grant funding </a:t>
            </a:r>
          </a:p>
          <a:p>
            <a:pPr marL="628650" lvl="1" indent="-171450">
              <a:spcBef>
                <a:spcPts val="0"/>
              </a:spcBef>
              <a:buFont typeface="Arial" panose="020B0604020202020204" pitchFamily="34" charset="0"/>
              <a:buChar char="•"/>
            </a:pPr>
            <a:r>
              <a:rPr lang="en-US" dirty="0"/>
              <a:t>Used by all 26 Federal grant-making agencies</a:t>
            </a:r>
          </a:p>
          <a:p>
            <a:pPr marL="628650" lvl="1" indent="-171450">
              <a:spcBef>
                <a:spcPts val="0"/>
              </a:spcBef>
              <a:buFont typeface="Arial" panose="020B0604020202020204" pitchFamily="34" charset="0"/>
              <a:buChar char="•"/>
            </a:pPr>
            <a:r>
              <a:rPr lang="en-US" dirty="0"/>
              <a:t>Prior to registering in Grants.gov you must obtain a DUNS number and register in SAM</a:t>
            </a:r>
          </a:p>
          <a:p>
            <a:pPr marL="628650" lvl="1" indent="-171450">
              <a:spcBef>
                <a:spcPts val="0"/>
              </a:spcBef>
              <a:buFont typeface="Arial" panose="020B0604020202020204" pitchFamily="34" charset="0"/>
              <a:buChar char="•"/>
            </a:pPr>
            <a:r>
              <a:rPr lang="en-US" dirty="0"/>
              <a:t>E-Biz POC approves Authorized Organization Representatives (AORs) to submit applications</a:t>
            </a:r>
          </a:p>
          <a:p>
            <a:pPr marL="628650" lvl="1" indent="-171450">
              <a:spcBef>
                <a:spcPts val="0"/>
              </a:spcBef>
              <a:buFont typeface="Arial" panose="020B0604020202020204" pitchFamily="34" charset="0"/>
              <a:buChar char="•"/>
            </a:pPr>
            <a:r>
              <a:rPr lang="en-US" dirty="0"/>
              <a:t>No registration needed to find opportunities or download forms</a:t>
            </a:r>
          </a:p>
          <a:p>
            <a:pPr marL="628650" lvl="1"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9</a:t>
            </a:fld>
            <a:endParaRPr lang="en-US"/>
          </a:p>
        </p:txBody>
      </p:sp>
    </p:spTree>
    <p:extLst>
      <p:ext uri="{BB962C8B-B14F-4D97-AF65-F5344CB8AC3E}">
        <p14:creationId xmlns:p14="http://schemas.microsoft.com/office/powerpoint/2010/main" val="510518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16</a:t>
            </a:fld>
            <a:endParaRPr lang="en-US"/>
          </a:p>
        </p:txBody>
      </p:sp>
    </p:spTree>
    <p:extLst>
      <p:ext uri="{BB962C8B-B14F-4D97-AF65-F5344CB8AC3E}">
        <p14:creationId xmlns:p14="http://schemas.microsoft.com/office/powerpoint/2010/main" val="4291812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456BDA-8E23-4A27-A373-8E5F3F6057C9}" type="slidenum">
              <a:rPr lang="en-US" smtClean="0"/>
              <a:t>35</a:t>
            </a:fld>
            <a:endParaRPr lang="en-US"/>
          </a:p>
        </p:txBody>
      </p:sp>
    </p:spTree>
    <p:extLst>
      <p:ext uri="{BB962C8B-B14F-4D97-AF65-F5344CB8AC3E}">
        <p14:creationId xmlns:p14="http://schemas.microsoft.com/office/powerpoint/2010/main" val="2305595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456BDA-8E23-4A27-A373-8E5F3F6057C9}" type="slidenum">
              <a:rPr lang="en-US" smtClean="0"/>
              <a:t>36</a:t>
            </a:fld>
            <a:endParaRPr lang="en-US"/>
          </a:p>
        </p:txBody>
      </p:sp>
    </p:spTree>
    <p:extLst>
      <p:ext uri="{BB962C8B-B14F-4D97-AF65-F5344CB8AC3E}">
        <p14:creationId xmlns:p14="http://schemas.microsoft.com/office/powerpoint/2010/main" val="3370690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456BDA-8E23-4A27-A373-8E5F3F6057C9}" type="slidenum">
              <a:rPr lang="en-US" smtClean="0"/>
              <a:t>38</a:t>
            </a:fld>
            <a:endParaRPr lang="en-US"/>
          </a:p>
        </p:txBody>
      </p:sp>
    </p:spTree>
    <p:extLst>
      <p:ext uri="{BB962C8B-B14F-4D97-AF65-F5344CB8AC3E}">
        <p14:creationId xmlns:p14="http://schemas.microsoft.com/office/powerpoint/2010/main" val="2946096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66</a:t>
            </a:fld>
            <a:endParaRPr lang="en-US"/>
          </a:p>
        </p:txBody>
      </p:sp>
    </p:spTree>
    <p:extLst>
      <p:ext uri="{BB962C8B-B14F-4D97-AF65-F5344CB8AC3E}">
        <p14:creationId xmlns:p14="http://schemas.microsoft.com/office/powerpoint/2010/main" val="1977669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solidFill>
                  <a:prstClr val="black"/>
                </a:solidFill>
              </a:rPr>
              <a:pPr>
                <a:defRPr/>
              </a:pPr>
              <a:t>68</a:t>
            </a:fld>
            <a:endParaRPr lang="en-US">
              <a:solidFill>
                <a:prstClr val="black"/>
              </a:solidFill>
            </a:endParaRPr>
          </a:p>
        </p:txBody>
      </p:sp>
    </p:spTree>
    <p:extLst>
      <p:ext uri="{BB962C8B-B14F-4D97-AF65-F5344CB8AC3E}">
        <p14:creationId xmlns:p14="http://schemas.microsoft.com/office/powerpoint/2010/main" val="786624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456BDA-8E23-4A27-A373-8E5F3F6057C9}"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3334649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3FCC12A3-0448-48FB-98ED-E287151C357F}" type="datetime1">
              <a:rPr lang="en-US" smtClean="0"/>
              <a:t>4/13/2017</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a:prstGeom prst="rect">
            <a:avLst/>
          </a:prstGeom>
        </p:spPr>
        <p:txBody>
          <a:bodyPr/>
          <a:lstStyle>
            <a:lvl1pPr>
              <a:defRPr/>
            </a:lvl1pPr>
          </a:lstStyle>
          <a:p>
            <a:r>
              <a:rPr lang="en-US" dirty="0" smtClean="0"/>
              <a:t>Click to edit title  </a:t>
            </a:r>
            <a:endParaRPr lang="en-US" dirty="0"/>
          </a:p>
        </p:txBody>
      </p:sp>
      <p:sp>
        <p:nvSpPr>
          <p:cNvPr id="3" name="Subtitle 2"/>
          <p:cNvSpPr>
            <a:spLocks noGrp="1"/>
          </p:cNvSpPr>
          <p:nvPr>
            <p:ph type="subTitle" idx="1" hasCustomPrompt="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  </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73B5830-C774-0C4F-8148-3C18183B17E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145674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73B5830-C774-0C4F-8148-3C18183B17E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316439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defRPr sz="4000" b="1" cap="all"/>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normAutofit/>
          </a:bodyPr>
          <a:lstStyle>
            <a:lvl1pPr marL="0" indent="0">
              <a:buNone/>
              <a:defRPr sz="32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text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73B5830-C774-0C4F-8148-3C18183B17E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197157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p>
            <a:r>
              <a:rPr lang="en-US" dirty="0" smtClean="0"/>
              <a:t>Click to edit title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73B5830-C774-0C4F-8148-3C18183B17E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792806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4"/>
          </p:nvPr>
        </p:nvSpPr>
        <p:spPr/>
        <p:txBody>
          <a:bodyPr/>
          <a:lstStyle>
            <a:lvl1pPr>
              <a:defRPr/>
            </a:lvl1pPr>
          </a:lstStyle>
          <a:p>
            <a:pPr>
              <a:defRPr/>
            </a:pPr>
            <a:fld id="{1E3171E9-4B2C-41B2-BF6C-57A42149FC50}" type="datetime1">
              <a:rPr lang="en-US" smtClean="0"/>
              <a:t>4/13/2017</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382BF148-E73E-4D8B-B910-0CE5E3F174FD}" type="datetime1">
              <a:rPr lang="en-US" smtClean="0"/>
              <a:t>4/13/2017</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301752" y="1371600"/>
            <a:ext cx="4038600" cy="46817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9A4CD5E3-A4EB-4AC6-99A8-D02631F95FEC}" type="datetime1">
              <a:rPr lang="en-US" smtClean="0"/>
              <a:t>4/13/2017</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smtClean="0"/>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D1798642-9447-44D9-BE9A-3A834A51656F}" type="datetime1">
              <a:rPr lang="en-US" smtClean="0"/>
              <a:t>4/13/2017</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3EA83830-FD42-4C76-AE9C-69FCD2278259}" type="datetime1">
              <a:rPr lang="en-US" smtClean="0"/>
              <a:t>4/13/2017</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Date Placeholder 1"/>
          <p:cNvSpPr>
            <a:spLocks noGrp="1"/>
          </p:cNvSpPr>
          <p:nvPr>
            <p:ph type="dt" sz="half" idx="10"/>
          </p:nvPr>
        </p:nvSpPr>
        <p:spPr/>
        <p:txBody>
          <a:bodyPr/>
          <a:lstStyle>
            <a:lvl1pPr>
              <a:defRPr/>
            </a:lvl1pPr>
          </a:lstStyle>
          <a:p>
            <a:pPr>
              <a:defRPr/>
            </a:pPr>
            <a:fld id="{E7515CA5-FFA0-48C7-A4EB-4599202DDECF}" type="datetime1">
              <a:rPr lang="en-US" smtClean="0"/>
              <a:t>4/13/2017</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p:cNvSpPr>
            <a:spLocks noGrp="1"/>
          </p:cNvSpPr>
          <p:nvPr>
            <p:ph type="title"/>
          </p:nvPr>
        </p:nvSpPr>
        <p:spPr>
          <a:xfrm>
            <a:off x="301625" y="228600"/>
            <a:ext cx="8534400" cy="758825"/>
          </a:xfrm>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smtClean="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73C07A78-8D50-428B-A009-C5834E26A8C6}" type="datetime1">
              <a:rPr lang="en-US" smtClean="0"/>
              <a:t>4/13/2017</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C517282D-26B6-44D3-B7EC-7AE7D64B3852}" type="datetime1">
              <a:rPr lang="en-US" smtClean="0"/>
              <a:t>4/13/2017</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13C77784-1A32-4EB5-A180-CA6B06A33B00}" type="datetime1">
              <a:rPr lang="en-US" smtClean="0"/>
              <a:t>4/13/2017</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pPr>
                <a:defRPr/>
              </a:pPr>
              <a:t>‹#›</a:t>
            </a:fld>
            <a:endParaRPr lang="en-US" dirty="0"/>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smtClean="0"/>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smtClean="0"/>
              <a:t>Click to edit title</a:t>
            </a:r>
            <a:endParaRPr lang="en-US" dirty="0"/>
          </a:p>
        </p:txBody>
      </p:sp>
      <p:sp>
        <p:nvSpPr>
          <p:cNvPr id="16"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7" name="Date Placeholder 3"/>
          <p:cNvSpPr>
            <a:spLocks noGrp="1"/>
          </p:cNvSpPr>
          <p:nvPr>
            <p:ph type="dt" sz="half" idx="2"/>
          </p:nvPr>
        </p:nvSpPr>
        <p:spPr>
          <a:xfrm>
            <a:off x="3843163" y="6172201"/>
            <a:ext cx="3942523" cy="320674"/>
          </a:xfrm>
          <a:prstGeom prst="rect">
            <a:avLst/>
          </a:prstGeom>
        </p:spPr>
        <p:txBody>
          <a:bodyPr vert="horz" lIns="91440" tIns="45720" rIns="91440" bIns="0" rtlCol="0" anchor="b"/>
          <a:lstStyle>
            <a:lvl1pPr algn="l">
              <a:defRPr sz="1000">
                <a:solidFill>
                  <a:schemeClr val="tx1"/>
                </a:solidFill>
              </a:defRPr>
            </a:lvl1pPr>
          </a:lstStyle>
          <a:p>
            <a:pPr fontAlgn="auto">
              <a:spcBef>
                <a:spcPts val="0"/>
              </a:spcBef>
              <a:spcAft>
                <a:spcPts val="0"/>
              </a:spcAft>
            </a:pPr>
            <a:fld id="{7A8FF058-AD71-459A-A016-0CB261303DBC}" type="datetime4">
              <a:rPr lang="en-US" smtClean="0">
                <a:solidFill>
                  <a:prstClr val="black"/>
                </a:solidFill>
                <a:latin typeface="Calibri"/>
              </a:rPr>
              <a:pPr fontAlgn="auto">
                <a:spcBef>
                  <a:spcPts val="0"/>
                </a:spcBef>
                <a:spcAft>
                  <a:spcPts val="0"/>
                </a:spcAft>
              </a:pPr>
              <a:t>April 13, 2017</a:t>
            </a:fld>
            <a:endParaRPr lang="en-US" dirty="0">
              <a:solidFill>
                <a:prstClr val="black"/>
              </a:solidFill>
              <a:latin typeface="Calibri"/>
            </a:endParaRPr>
          </a:p>
        </p:txBody>
      </p:sp>
      <p:sp>
        <p:nvSpPr>
          <p:cNvPr id="18" name="Footer Placeholder 4"/>
          <p:cNvSpPr>
            <a:spLocks noGrp="1"/>
          </p:cNvSpPr>
          <p:nvPr>
            <p:ph type="ftr" sz="quarter" idx="3"/>
          </p:nvPr>
        </p:nvSpPr>
        <p:spPr>
          <a:xfrm>
            <a:off x="3843163" y="6492875"/>
            <a:ext cx="3942523" cy="298628"/>
          </a:xfrm>
          <a:prstGeom prst="rect">
            <a:avLst/>
          </a:prstGeom>
        </p:spPr>
        <p:txBody>
          <a:bodyPr vert="horz" lIns="91440" tIns="45720" rIns="91440" bIns="45720" rtlCol="0" anchor="t"/>
          <a:lstStyle>
            <a:lvl1pPr algn="l">
              <a:defRPr sz="1000">
                <a:solidFill>
                  <a:schemeClr val="tx1"/>
                </a:solidFill>
              </a:defRPr>
            </a:lvl1pPr>
          </a:lstStyle>
          <a:p>
            <a:pPr fontAlgn="auto">
              <a:spcBef>
                <a:spcPts val="0"/>
              </a:spcBef>
              <a:spcAft>
                <a:spcPts val="0"/>
              </a:spcAft>
            </a:pPr>
            <a:endParaRPr lang="en-US" dirty="0">
              <a:solidFill>
                <a:prstClr val="black"/>
              </a:solidFill>
              <a:latin typeface="Calibri"/>
            </a:endParaRPr>
          </a:p>
        </p:txBody>
      </p:sp>
      <p:sp>
        <p:nvSpPr>
          <p:cNvPr id="19"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pPr fontAlgn="auto">
              <a:spcBef>
                <a:spcPts val="0"/>
              </a:spcBef>
              <a:spcAft>
                <a:spcPts val="0"/>
              </a:spcAft>
            </a:pPr>
            <a:fld id="{F38DF745-7D3F-47F4-83A3-874385CFAA69}" type="slidenum">
              <a:rPr lang="en-US" smtClean="0">
                <a:solidFill>
                  <a:srgbClr val="1F497D"/>
                </a:solidFill>
                <a:latin typeface="Calibri"/>
              </a:rPr>
              <a:pPr fontAlgn="auto">
                <a:spcBef>
                  <a:spcPts val="0"/>
                </a:spcBef>
                <a:spcAft>
                  <a:spcPts val="0"/>
                </a:spcAft>
              </a:pPr>
              <a:t>‹#›</a:t>
            </a:fld>
            <a:endParaRPr lang="en-US" dirty="0">
              <a:solidFill>
                <a:srgbClr val="1F497D"/>
              </a:solidFill>
              <a:latin typeface="Calibri"/>
            </a:endParaRPr>
          </a:p>
        </p:txBody>
      </p:sp>
      <p:pic>
        <p:nvPicPr>
          <p:cNvPr id="20" name="Picture 19"/>
          <p:cNvPicPr>
            <a:picLocks noChangeAspect="1"/>
          </p:cNvPicPr>
          <p:nvPr userDrawn="1"/>
        </p:nvPicPr>
        <p:blipFill>
          <a:blip r:embed="rId6"/>
          <a:stretch>
            <a:fillRect/>
          </a:stretch>
        </p:blipFill>
        <p:spPr>
          <a:xfrm>
            <a:off x="457200" y="6329849"/>
            <a:ext cx="448365" cy="446870"/>
          </a:xfrm>
          <a:prstGeom prst="rect">
            <a:avLst/>
          </a:prstGeom>
        </p:spPr>
      </p:pic>
      <p:pic>
        <p:nvPicPr>
          <p:cNvPr id="21" name="Picture 20"/>
          <p:cNvPicPr>
            <a:picLocks noChangeAspect="1"/>
          </p:cNvPicPr>
          <p:nvPr userDrawn="1"/>
        </p:nvPicPr>
        <p:blipFill>
          <a:blip r:embed="rId7"/>
          <a:stretch>
            <a:fillRect/>
          </a:stretch>
        </p:blipFill>
        <p:spPr>
          <a:xfrm>
            <a:off x="1076346" y="6380728"/>
            <a:ext cx="2582550" cy="395991"/>
          </a:xfrm>
          <a:prstGeom prst="rect">
            <a:avLst/>
          </a:prstGeom>
        </p:spPr>
      </p:pic>
    </p:spTree>
    <p:extLst>
      <p:ext uri="{BB962C8B-B14F-4D97-AF65-F5344CB8AC3E}">
        <p14:creationId xmlns:p14="http://schemas.microsoft.com/office/powerpoint/2010/main" val="16841025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Lst>
  <p:hf hdr="0" ftr="0" dt="0"/>
  <p:txStyles>
    <p:titleStyle>
      <a:lvl1pPr algn="l"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fedgov.dnb.com/webform" TargetMode="Externa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public.era.nih.gov/commons" TargetMode="Externa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sam.gov/" TargetMode="External"/><Relationship Id="rId2" Type="http://schemas.openxmlformats.org/officeDocument/2006/relationships/hyperlink" Target="http://www.sam.gov/" TargetMode="Externa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grants.nih.gov/grants/guide/listserv.htm" TargetMode="Externa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hyperlink" Target="http://grants.nih.gov/grants/guide/notice-files/NOT-OD-15-039.html" TargetMode="External"/><Relationship Id="rId2" Type="http://schemas.openxmlformats.org/officeDocument/2006/relationships/hyperlink" Target="http://grants.nih.gov/grants/how-to-apply-application-guide/due-dates-and-submission-policies/guidelines-for-applicants-experiencing-system-issues.htm" TargetMode="Externa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11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www.opm.gov/Operating_Status_Schedules/fedhol/2010.asp"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grants.nih.gov/grants/guide/notice-files/NOT-OD-10-115.html"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grants.nih.gov/grants/natural_disasters.htm"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grants.nih.gov/grants/guide/notice-files/NOT-OD-16-130.html"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grants.nih.gov/grants/peer/continuous_submission.htm"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grants.nih.gov/grants/guide/notice-files/NOT-OD-10-080.html" TargetMode="External"/><Relationship Id="rId1" Type="http://schemas.openxmlformats.org/officeDocument/2006/relationships/slideLayout" Target="../slideLayouts/slideLayout2.xml"/><Relationship Id="rId4" Type="http://schemas.openxmlformats.org/officeDocument/2006/relationships/hyperlink" Target="http://grants.nih.gov/grants/guide/notice-files/NOT-OD-12-128.html"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grants.nih.gov/grants/guide/notice-files/NOT-OD-11-080.html" TargetMode="External"/><Relationship Id="rId1" Type="http://schemas.openxmlformats.org/officeDocument/2006/relationships/slideLayout" Target="../slideLayouts/slideLayout2.xml"/><Relationship Id="rId4" Type="http://schemas.openxmlformats.org/officeDocument/2006/relationships/hyperlink" Target="http://grants.nih.gov/grants/policy/amendedapps.htm"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grants.nih.gov/grants/guide/notice-files/NOT-OD-14-074.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0.xml.rels><?xml version="1.0" encoding="UTF-8" standalone="yes"?>
<Relationships xmlns="http://schemas.openxmlformats.org/package/2006/relationships"><Relationship Id="rId3" Type="http://schemas.openxmlformats.org/officeDocument/2006/relationships/hyperlink" Target="http://grants.nih.gov/grants/guide/notice-files/NOT-OD-16-129.html" TargetMode="External"/><Relationship Id="rId2" Type="http://schemas.openxmlformats.org/officeDocument/2006/relationships/hyperlink" Target="http://grants.nih.gov/grants/guide/notice-files/NOT-OD-11-080.html" TargetMode="Externa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hyperlink" Target="http://grants.nih.gov/grants/guide/parent_announcements.htm#post"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hyperlink" Target="http://grants.nih.gov/grants/guide/parent_announcements.ht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grants.nih.gov/support/index.html" TargetMode="Externa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hyperlink" Target="http://grants.nih.gov/grants/guide/notice-files/NOT-OD-16-082.html" TargetMode="External"/><Relationship Id="rId2" Type="http://schemas.openxmlformats.org/officeDocument/2006/relationships/hyperlink" Target="http://grants.nih.gov/grants/guide/notice-files/NOT-OD-14-129.html"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laura.roman@nih.gov" TargetMode="External"/><Relationship Id="rId2" Type="http://schemas.openxmlformats.org/officeDocument/2006/relationships/hyperlink" Target="mailto:cumminss@od.nih.gov" TargetMode="Externa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hyperlink" Target="http://www.sbir.gov/faq/general" TargetMode="External"/><Relationship Id="rId2" Type="http://schemas.openxmlformats.org/officeDocument/2006/relationships/hyperlink" Target="http://www.sbir.gov/registration" TargetMode="Externa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grants.nih.gov/grants/Annotated_FOA.pdf"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grants.gov/web/grants/support/technical-support/recommended-software.html"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grants.nih.gov/grants/guide/notice-files/NOT-OD-17-030.html"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grants.nih.gov/grants/forms_page_limits.htm"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hyperlink" Target="http://grants.nih.gov/grants/how-to-apply-application-guide/resources/annotated-form-sets.htm"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99.png"/><Relationship Id="rId4" Type="http://schemas.openxmlformats.org/officeDocument/2006/relationships/image" Target="../media/image98.jpeg"/></Relationships>
</file>

<file path=ppt/slides/_rels/slide6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10.png"/></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13.png"/><Relationship Id="rId5" Type="http://schemas.openxmlformats.org/officeDocument/2006/relationships/image" Target="../media/image108.png"/><Relationship Id="rId4" Type="http://schemas.openxmlformats.org/officeDocument/2006/relationships/image" Target="../media/image109.png"/></Relationships>
</file>

<file path=ppt/slides/_rels/slide7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8.xml"/><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hyperlink" Target="mailto:support@grants.gov?subject=Grants.gov%20support%20email" TargetMode="External"/><Relationship Id="rId2" Type="http://schemas.openxmlformats.org/officeDocument/2006/relationships/hyperlink" Target="http://grants.nih.gov/support/" TargetMode="External"/><Relationship Id="rId1" Type="http://schemas.openxmlformats.org/officeDocument/2006/relationships/slideLayout" Target="../slideLayouts/slideLayout5.xml"/><Relationship Id="rId4" Type="http://schemas.openxmlformats.org/officeDocument/2006/relationships/hyperlink" Target="http://www.grants.gov/help/help.jsp"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grants.nih.gov/grants/how-to-apply-application-guide/resources/annotated-form-sets.htm" TargetMode="External"/><Relationship Id="rId7" Type="http://schemas.openxmlformats.org/officeDocument/2006/relationships/image" Target="../media/image120.png"/><Relationship Id="rId2" Type="http://schemas.openxmlformats.org/officeDocument/2006/relationships/hyperlink" Target="http://grants.nih.gov/grants/how-to-apply-application-guide.htm" TargetMode="External"/><Relationship Id="rId1" Type="http://schemas.openxmlformats.org/officeDocument/2006/relationships/slideLayout" Target="../slideLayouts/slideLayout2.xml"/><Relationship Id="rId6" Type="http://schemas.openxmlformats.org/officeDocument/2006/relationships/hyperlink" Target="http://era.nih.gov/era_training/assist.cfm" TargetMode="External"/><Relationship Id="rId5" Type="http://schemas.openxmlformats.org/officeDocument/2006/relationships/hyperlink" Target="http://era.nih.gov/erahelp/ASSIST/" TargetMode="External"/><Relationship Id="rId4" Type="http://schemas.openxmlformats.org/officeDocument/2006/relationships/hyperlink" Target="https://public.era.nih.gov/assist"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grants.nih.gov/grants/how-to-apply-application-guide/resources/annotated-form-sets.htm" TargetMode="External"/><Relationship Id="rId2" Type="http://schemas.openxmlformats.org/officeDocument/2006/relationships/image" Target="../media/image121.gif"/><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9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descr="Alt=&quot;&quot;"/>
          <p:cNvPicPr>
            <a:picLocks noChangeAspect="1" noChangeArrowheads="1"/>
          </p:cNvPicPr>
          <p:nvPr/>
        </p:nvPicPr>
        <p:blipFill>
          <a:blip r:embed="rId3" cstate="print"/>
          <a:srcRect/>
          <a:stretch>
            <a:fillRect/>
          </a:stretch>
        </p:blipFill>
        <p:spPr bwMode="auto">
          <a:xfrm>
            <a:off x="198438" y="228601"/>
            <a:ext cx="8793162" cy="1828799"/>
          </a:xfrm>
          <a:prstGeom prst="rect">
            <a:avLst/>
          </a:prstGeom>
          <a:noFill/>
          <a:ln w="9525">
            <a:noFill/>
            <a:miter lim="800000"/>
            <a:headEnd/>
            <a:tailEnd/>
          </a:ln>
        </p:spPr>
      </p:pic>
      <p:sp>
        <p:nvSpPr>
          <p:cNvPr id="62470" name="Rectangle 6"/>
          <p:cNvSpPr>
            <a:spLocks noGrp="1" noChangeArrowheads="1"/>
          </p:cNvSpPr>
          <p:nvPr>
            <p:ph type="ctrTitle"/>
          </p:nvPr>
        </p:nvSpPr>
        <p:spPr>
          <a:xfrm>
            <a:off x="304801" y="2971800"/>
            <a:ext cx="8534400" cy="1219200"/>
          </a:xfrm>
        </p:spPr>
        <p:txBody>
          <a:bodyPr>
            <a:normAutofit fontScale="90000"/>
          </a:bodyPr>
          <a:lstStyle/>
          <a:p>
            <a:pPr eaLnBrk="1" fontAlgn="auto" hangingPunct="1">
              <a:spcAft>
                <a:spcPts val="0"/>
              </a:spcAft>
              <a:defRPr/>
            </a:pPr>
            <a:r>
              <a:rPr lang="en-US" sz="3000" dirty="0" smtClean="0">
                <a:solidFill>
                  <a:srgbClr val="1F497D"/>
                </a:solidFill>
              </a:rPr>
              <a:t>NIH eRA Workshop:</a:t>
            </a:r>
            <a:r>
              <a:rPr lang="en-US" sz="3000" b="1" dirty="0" smtClean="0">
                <a:solidFill>
                  <a:srgbClr val="1F497D"/>
                </a:solidFill>
              </a:rPr>
              <a:t/>
            </a:r>
            <a:br>
              <a:rPr lang="en-US" sz="3000" b="1" dirty="0" smtClean="0">
                <a:solidFill>
                  <a:srgbClr val="1F497D"/>
                </a:solidFill>
              </a:rPr>
            </a:br>
            <a:r>
              <a:rPr lang="en-US" sz="3000" b="1" dirty="0" smtClean="0">
                <a:solidFill>
                  <a:srgbClr val="C00000"/>
                </a:solidFill>
              </a:rPr>
              <a:t>Grant Application Preparation &amp; Submission</a:t>
            </a:r>
            <a:r>
              <a:rPr lang="en-US" sz="3000" dirty="0" smtClean="0">
                <a:solidFill>
                  <a:srgbClr val="1F497D"/>
                </a:solidFill>
              </a:rPr>
              <a:t/>
            </a:r>
            <a:br>
              <a:rPr lang="en-US" sz="3000" dirty="0" smtClean="0">
                <a:solidFill>
                  <a:srgbClr val="1F497D"/>
                </a:solidFill>
              </a:rPr>
            </a:br>
            <a:endParaRPr lang="en-US" sz="3000" dirty="0">
              <a:solidFill>
                <a:schemeClr val="tx2"/>
              </a:solidFill>
            </a:endParaRPr>
          </a:p>
        </p:txBody>
      </p:sp>
      <p:pic>
        <p:nvPicPr>
          <p:cNvPr id="8" name="Picture 7" descr="eRA logo stating that it is a program of the NIH"/>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771" y="263003"/>
            <a:ext cx="866229" cy="803797"/>
          </a:xfrm>
          <a:prstGeom prst="rect">
            <a:avLst/>
          </a:prstGeom>
        </p:spPr>
      </p:pic>
      <p:sp>
        <p:nvSpPr>
          <p:cNvPr id="12" name="Rectangle 4"/>
          <p:cNvSpPr txBox="1">
            <a:spLocks noChangeArrowheads="1"/>
          </p:cNvSpPr>
          <p:nvPr/>
        </p:nvSpPr>
        <p:spPr bwMode="auto">
          <a:xfrm>
            <a:off x="1257300" y="4114800"/>
            <a:ext cx="6629400" cy="152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itchFamily="18" charset="2"/>
              <a:buNone/>
              <a:defRPr sz="1600" b="1" kern="1200" cap="all" spc="250" baseline="0">
                <a:solidFill>
                  <a:schemeClr val="tx2"/>
                </a:solidFill>
                <a:latin typeface="+mn-lt"/>
                <a:ea typeface="+mn-ea"/>
                <a:cs typeface="+mn-cs"/>
              </a:defRPr>
            </a:lvl1pPr>
            <a:lvl2pPr marL="457200" indent="0" algn="ctr" rtl="0" eaLnBrk="0" fontAlgn="base" hangingPunct="0">
              <a:spcBef>
                <a:spcPct val="20000"/>
              </a:spcBef>
              <a:spcAft>
                <a:spcPct val="0"/>
              </a:spcAft>
              <a:buClr>
                <a:schemeClr val="accent2"/>
              </a:buClr>
              <a:buSzPct val="70000"/>
              <a:buFont typeface="Wingdings" pitchFamily="2" charset="2"/>
              <a:buNone/>
              <a:defRPr sz="2200" kern="1200">
                <a:solidFill>
                  <a:schemeClr val="tx2"/>
                </a:solidFill>
                <a:latin typeface="+mn-lt"/>
                <a:ea typeface="+mn-ea"/>
                <a:cs typeface="+mn-cs"/>
              </a:defRPr>
            </a:lvl2pPr>
            <a:lvl3pPr marL="914400" indent="0" algn="ctr" rtl="0" eaLnBrk="0" fontAlgn="base" hangingPunct="0">
              <a:spcBef>
                <a:spcPct val="20000"/>
              </a:spcBef>
              <a:spcAft>
                <a:spcPct val="0"/>
              </a:spcAft>
              <a:buClr>
                <a:srgbClr val="9BBB59"/>
              </a:buClr>
              <a:buSzPct val="75000"/>
              <a:buFont typeface="Wingdings 2" pitchFamily="18" charset="2"/>
              <a:buNone/>
              <a:defRPr sz="2000" kern="1200">
                <a:solidFill>
                  <a:schemeClr val="tx1"/>
                </a:solidFill>
                <a:latin typeface="+mn-lt"/>
                <a:ea typeface="+mn-ea"/>
                <a:cs typeface="+mn-cs"/>
              </a:defRPr>
            </a:lvl3pPr>
            <a:lvl4pPr marL="1371600" indent="0" algn="ctr" rtl="0" eaLnBrk="0" fontAlgn="base" hangingPunct="0">
              <a:spcBef>
                <a:spcPct val="20000"/>
              </a:spcBef>
              <a:spcAft>
                <a:spcPct val="0"/>
              </a:spcAft>
              <a:buClr>
                <a:srgbClr val="8064A2"/>
              </a:buClr>
              <a:buSzPct val="70000"/>
              <a:buFont typeface="Wingdings" pitchFamily="2" charset="2"/>
              <a:buNone/>
              <a:defRPr sz="2000" kern="1200">
                <a:solidFill>
                  <a:schemeClr val="tx2"/>
                </a:solidFill>
                <a:latin typeface="+mn-lt"/>
                <a:ea typeface="+mn-ea"/>
                <a:cs typeface="+mn-cs"/>
              </a:defRPr>
            </a:lvl4pPr>
            <a:lvl5pPr marL="1828800" indent="0" algn="ctr" rtl="0" eaLnBrk="0" fontAlgn="base" hangingPunct="0">
              <a:spcBef>
                <a:spcPct val="20000"/>
              </a:spcBef>
              <a:spcAft>
                <a:spcPct val="0"/>
              </a:spcAft>
              <a:buClr>
                <a:srgbClr val="4BACC6"/>
              </a:buClr>
              <a:buNone/>
              <a:defRPr kern="1200">
                <a:solidFill>
                  <a:schemeClr val="tx1"/>
                </a:solidFill>
                <a:latin typeface="+mn-lt"/>
                <a:ea typeface="+mn-ea"/>
                <a:cs typeface="+mn-cs"/>
              </a:defRPr>
            </a:lvl5pPr>
            <a:lvl6pPr marL="2286000" indent="0" algn="ctr" rtl="0" eaLnBrk="1" latinLnBrk="0" hangingPunct="1">
              <a:spcBef>
                <a:spcPct val="20000"/>
              </a:spcBef>
              <a:buClr>
                <a:schemeClr val="accent6"/>
              </a:buClr>
              <a:buSzPct val="80000"/>
              <a:buFont typeface="Wingdings 2"/>
              <a:buNone/>
              <a:defRPr sz="1800" kern="1200">
                <a:solidFill>
                  <a:schemeClr val="tx1"/>
                </a:solidFill>
                <a:latin typeface="+mn-lt"/>
                <a:ea typeface="+mn-ea"/>
                <a:cs typeface="+mn-cs"/>
              </a:defRPr>
            </a:lvl6pPr>
            <a:lvl7pPr marL="2743200" indent="0" algn="ctr" rtl="0" eaLnBrk="1" latinLnBrk="0" hangingPunct="1">
              <a:spcBef>
                <a:spcPct val="20000"/>
              </a:spcBef>
              <a:buClr>
                <a:schemeClr val="accent1">
                  <a:shade val="75000"/>
                </a:schemeClr>
              </a:buClr>
              <a:buSzPct val="90000"/>
              <a:buNone/>
              <a:defRPr sz="1600" kern="1200" baseline="0">
                <a:solidFill>
                  <a:schemeClr val="tx1"/>
                </a:solidFill>
                <a:latin typeface="+mn-lt"/>
                <a:ea typeface="+mn-ea"/>
                <a:cs typeface="+mn-cs"/>
              </a:defRPr>
            </a:lvl7pPr>
            <a:lvl8pPr marL="3200400" indent="0" algn="ctr" rtl="0" eaLnBrk="1" latinLnBrk="0" hangingPunct="1">
              <a:spcBef>
                <a:spcPct val="20000"/>
              </a:spcBef>
              <a:buClr>
                <a:schemeClr val="accent4">
                  <a:shade val="75000"/>
                </a:schemeClr>
              </a:buClr>
              <a:buNone/>
              <a:defRPr sz="1600" kern="1200">
                <a:solidFill>
                  <a:schemeClr val="tx1"/>
                </a:solidFill>
                <a:latin typeface="+mn-lt"/>
                <a:ea typeface="+mn-ea"/>
                <a:cs typeface="+mn-cs"/>
              </a:defRPr>
            </a:lvl8pPr>
            <a:lvl9pPr marL="3657600" indent="0" algn="ctr" rtl="0" eaLnBrk="1" latinLnBrk="0" hangingPunct="1">
              <a:spcBef>
                <a:spcPct val="20000"/>
              </a:spcBef>
              <a:buClr>
                <a:schemeClr val="accent2">
                  <a:shade val="75000"/>
                </a:schemeClr>
              </a:buClr>
              <a:buSzPct val="90000"/>
              <a:buNone/>
              <a:defRPr sz="1400" kern="1200" cap="all" baseline="0">
                <a:solidFill>
                  <a:schemeClr val="tx1"/>
                </a:solidFill>
                <a:latin typeface="+mn-lt"/>
                <a:ea typeface="+mn-ea"/>
                <a:cs typeface="+mn-cs"/>
              </a:defRPr>
            </a:lvl9pPr>
          </a:lstStyle>
          <a:p>
            <a:pPr eaLnBrk="1" fontAlgn="auto" hangingPunct="1">
              <a:spcAft>
                <a:spcPts val="0"/>
              </a:spcAft>
              <a:buFont typeface="Wingdings 2"/>
              <a:buNone/>
              <a:defRPr/>
            </a:pPr>
            <a:r>
              <a:rPr lang="en-US" b="0" cap="none" spc="0" dirty="0" smtClean="0">
                <a:ea typeface="+mj-ea"/>
                <a:cs typeface="+mj-cs"/>
              </a:rPr>
              <a:t>May 2017</a:t>
            </a:r>
          </a:p>
          <a:p>
            <a:pPr eaLnBrk="1" fontAlgn="auto" hangingPunct="1">
              <a:spcAft>
                <a:spcPts val="0"/>
              </a:spcAft>
              <a:buFont typeface="Wingdings 2"/>
              <a:buNone/>
              <a:defRPr/>
            </a:pPr>
            <a:endParaRPr lang="en-US" sz="800" cap="none" spc="0" dirty="0" smtClean="0">
              <a:ea typeface="+mj-ea"/>
              <a:cs typeface="+mj-cs"/>
            </a:endParaRPr>
          </a:p>
          <a:p>
            <a:pPr eaLnBrk="1" fontAlgn="auto" hangingPunct="1">
              <a:spcAft>
                <a:spcPts val="0"/>
              </a:spcAft>
              <a:buFont typeface="Wingdings 2"/>
              <a:buNone/>
              <a:defRPr/>
            </a:pPr>
            <a:r>
              <a:rPr lang="en-US" b="0" cap="none" spc="0" dirty="0" smtClean="0">
                <a:ea typeface="+mj-ea"/>
                <a:cs typeface="+mj-cs"/>
              </a:rPr>
              <a:t>electronic Research Administration (eRA)</a:t>
            </a:r>
          </a:p>
          <a:p>
            <a:pPr eaLnBrk="1" fontAlgn="auto" hangingPunct="1">
              <a:spcAft>
                <a:spcPts val="0"/>
              </a:spcAft>
              <a:defRPr/>
            </a:pPr>
            <a:r>
              <a:rPr lang="en-US" b="0" cap="none" spc="0" dirty="0" smtClean="0">
                <a:ea typeface="+mj-ea"/>
                <a:cs typeface="+mj-cs"/>
              </a:rPr>
              <a:t>OER, OD, National Institutes of Health </a:t>
            </a:r>
          </a:p>
          <a:p>
            <a:pPr eaLnBrk="1" fontAlgn="auto" hangingPunct="1">
              <a:spcAft>
                <a:spcPts val="0"/>
              </a:spcAft>
              <a:buFont typeface="Wingdings 2"/>
              <a:buNone/>
              <a:defRPr/>
            </a:pPr>
            <a:endParaRPr lang="en-US" cap="none" spc="0" dirty="0" smtClean="0">
              <a:ea typeface="+mj-ea"/>
              <a:cs typeface="+mj-cs"/>
            </a:endParaRPr>
          </a:p>
        </p:txBody>
      </p:sp>
      <p:pic>
        <p:nvPicPr>
          <p:cNvPr id="13" name="Picture 12" descr="A logo of the Office of Extramural Research at NIH"/>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89" y="5638800"/>
            <a:ext cx="4380953" cy="812698"/>
          </a:xfrm>
          <a:prstGeom prst="rect">
            <a:avLst/>
          </a:prstGeom>
        </p:spPr>
      </p:pic>
      <p:pic>
        <p:nvPicPr>
          <p:cNvPr id="7" name="Picture 6" title="&quot;&quo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4357" y="5594184"/>
            <a:ext cx="2323443" cy="1161722"/>
          </a:xfrm>
          <a:prstGeom prst="rect">
            <a:avLst/>
          </a:prstGeom>
        </p:spPr>
      </p:pic>
      <p:sp>
        <p:nvSpPr>
          <p:cNvPr id="9" name="TextBox 8"/>
          <p:cNvSpPr txBox="1"/>
          <p:nvPr/>
        </p:nvSpPr>
        <p:spPr>
          <a:xfrm>
            <a:off x="7146896" y="6386574"/>
            <a:ext cx="1518364" cy="369332"/>
          </a:xfrm>
          <a:prstGeom prst="rect">
            <a:avLst/>
          </a:prstGeom>
          <a:noFill/>
        </p:spPr>
        <p:txBody>
          <a:bodyPr wrap="none" rtlCol="0">
            <a:spAutoFit/>
          </a:bodyPr>
          <a:lstStyle/>
          <a:p>
            <a:r>
              <a:rPr lang="en-US" dirty="0" smtClean="0"/>
              <a:t>New Orleans</a:t>
            </a:r>
            <a:endParaRPr lang="en-US" dirty="0"/>
          </a:p>
        </p:txBody>
      </p:sp>
    </p:spTree>
    <p:extLst>
      <p:ext uri="{BB962C8B-B14F-4D97-AF65-F5344CB8AC3E}">
        <p14:creationId xmlns:p14="http://schemas.microsoft.com/office/powerpoint/2010/main" val="1503957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DUNS</a:t>
            </a:r>
            <a:br>
              <a:rPr lang="en-US" dirty="0" smtClean="0"/>
            </a:br>
            <a:endParaRPr lang="en-US" dirty="0"/>
          </a:p>
        </p:txBody>
      </p:sp>
      <p:sp>
        <p:nvSpPr>
          <p:cNvPr id="3" name="Text Placeholder 2"/>
          <p:cNvSpPr>
            <a:spLocks noGrp="1"/>
          </p:cNvSpPr>
          <p:nvPr>
            <p:ph type="body" idx="1"/>
          </p:nvPr>
        </p:nvSpPr>
        <p:spPr>
          <a:xfrm>
            <a:off x="358132" y="1965324"/>
            <a:ext cx="2362200" cy="3840163"/>
          </a:xfrm>
        </p:spPr>
        <p:txBody>
          <a:bodyPr/>
          <a:lstStyle/>
          <a:p>
            <a:r>
              <a:rPr lang="en-US" dirty="0"/>
              <a:t>A </a:t>
            </a:r>
            <a:r>
              <a:rPr lang="en-US" b="1" dirty="0">
                <a:solidFill>
                  <a:schemeClr val="bg1"/>
                </a:solidFill>
              </a:rPr>
              <a:t>free</a:t>
            </a:r>
            <a:r>
              <a:rPr lang="en-US" dirty="0">
                <a:solidFill>
                  <a:schemeClr val="bg1"/>
                </a:solidFill>
              </a:rPr>
              <a:t> </a:t>
            </a:r>
            <a:r>
              <a:rPr lang="en-US" dirty="0" smtClean="0"/>
              <a:t>nine to thirteen-digit </a:t>
            </a:r>
            <a:r>
              <a:rPr lang="en-US" dirty="0"/>
              <a:t>identification number issued by Dun &amp; Bradstreet (D&amp;B) is used to uniquely identify your business</a:t>
            </a:r>
            <a:r>
              <a:rPr lang="en-US" dirty="0" smtClean="0"/>
              <a:t>/ institution</a:t>
            </a:r>
            <a:endParaRPr lang="en-US" dirty="0"/>
          </a:p>
          <a:p>
            <a:endParaRPr lang="en-US" dirty="0"/>
          </a:p>
        </p:txBody>
      </p:sp>
      <p:sp>
        <p:nvSpPr>
          <p:cNvPr id="4" name="Content Placeholder 3"/>
          <p:cNvSpPr>
            <a:spLocks noGrp="1"/>
          </p:cNvSpPr>
          <p:nvPr>
            <p:ph sz="quarter" idx="13"/>
          </p:nvPr>
        </p:nvSpPr>
        <p:spPr/>
        <p:txBody>
          <a:bodyPr/>
          <a:lstStyle/>
          <a:p>
            <a:r>
              <a:rPr lang="en-US" dirty="0"/>
              <a:t>Dun &amp; Bradstreet </a:t>
            </a:r>
            <a:r>
              <a:rPr lang="en-US" dirty="0" smtClean="0"/>
              <a:t>Data Universal </a:t>
            </a:r>
            <a:r>
              <a:rPr lang="en-US" dirty="0"/>
              <a:t>Numbering System (DUNS</a:t>
            </a:r>
            <a:r>
              <a:rPr lang="en-US" dirty="0" smtClean="0"/>
              <a:t>)</a:t>
            </a:r>
          </a:p>
          <a:p>
            <a:pPr lvl="1"/>
            <a:r>
              <a:rPr lang="en-US" dirty="0"/>
              <a:t>Begin the process at:</a:t>
            </a:r>
          </a:p>
          <a:p>
            <a:pPr lvl="2"/>
            <a:r>
              <a:rPr lang="en-US" dirty="0">
                <a:hlinkClick r:id="rId2" tooltip="form for requestion DUNS"/>
              </a:rPr>
              <a:t>http://fedgov.dnb.com/webform</a:t>
            </a:r>
            <a:r>
              <a:rPr lang="en-US" dirty="0"/>
              <a:t/>
            </a:r>
            <a:br>
              <a:rPr lang="en-US" dirty="0"/>
            </a:br>
            <a:endParaRPr lang="en-US" dirty="0"/>
          </a:p>
          <a:p>
            <a:r>
              <a:rPr lang="en-US" dirty="0"/>
              <a:t>After obtaining your DUNS, you can begin </a:t>
            </a:r>
            <a:r>
              <a:rPr lang="en-US" dirty="0" smtClean="0"/>
              <a:t>other registrations</a:t>
            </a:r>
          </a:p>
          <a:p>
            <a:pPr lvl="1"/>
            <a:r>
              <a:rPr lang="en-US" dirty="0" smtClean="0"/>
              <a:t>System for Award Management (SAM)</a:t>
            </a:r>
          </a:p>
          <a:p>
            <a:pPr lvl="1"/>
            <a:r>
              <a:rPr lang="en-US" dirty="0" smtClean="0"/>
              <a:t>eRA Commons</a:t>
            </a:r>
          </a:p>
          <a:p>
            <a:pPr lvl="1"/>
            <a:r>
              <a:rPr lang="en-US" dirty="0" smtClean="0"/>
              <a:t>SBA Company (small business only)</a:t>
            </a:r>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pPr>
                <a:defRPr/>
              </a:pPr>
              <a:t>10</a:t>
            </a:fld>
            <a:endParaRPr lang="en-US" dirty="0"/>
          </a:p>
        </p:txBody>
      </p:sp>
      <p:sp>
        <p:nvSpPr>
          <p:cNvPr id="6" name="Rounded Rectangle 5"/>
          <p:cNvSpPr/>
          <p:nvPr/>
        </p:nvSpPr>
        <p:spPr>
          <a:xfrm>
            <a:off x="3231185" y="5029200"/>
            <a:ext cx="5638800" cy="1256507"/>
          </a:xfrm>
          <a:prstGeom prst="roundRect">
            <a:avLst/>
          </a:prstGeom>
          <a:gradFill rotWithShape="1">
            <a:gsLst>
              <a:gs pos="0">
                <a:srgbClr val="DDEBCF"/>
              </a:gs>
              <a:gs pos="50000">
                <a:srgbClr val="9CB86E"/>
              </a:gs>
              <a:gs pos="100000">
                <a:srgbClr val="156B13"/>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smtClean="0">
                <a:hlinkClick r:id="rId2" tooltip="Dun &amp; Bradstreet webform link"/>
              </a:rPr>
              <a:t>http</a:t>
            </a:r>
            <a:r>
              <a:rPr lang="en-US" sz="2400" dirty="0">
                <a:hlinkClick r:id="rId2" tooltip="Dun &amp; Bradstreet webform link"/>
              </a:rPr>
              <a:t>://fedgov.dnb.com/webform</a:t>
            </a:r>
            <a:endParaRPr kumimoji="0" lang="en-US" sz="2400" b="1" i="0" u="none" strike="noStrike" kern="0" cap="none" spc="0" normalizeH="0" baseline="0" noProof="0" dirty="0" smtClean="0">
              <a:ln>
                <a:noFill/>
              </a:ln>
              <a:solidFill>
                <a:srgbClr val="002060"/>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2060"/>
                </a:solidFill>
                <a:effectLst/>
                <a:uLnTx/>
                <a:uFillTx/>
                <a:latin typeface="Arial"/>
                <a:cs typeface="Arial"/>
              </a:rPr>
              <a:t>Telephone Number: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smtClean="0">
                <a:ln>
                  <a:noFill/>
                </a:ln>
                <a:solidFill>
                  <a:srgbClr val="002060"/>
                </a:solidFill>
                <a:effectLst/>
                <a:uLnTx/>
                <a:uFillTx/>
                <a:latin typeface="Arial"/>
                <a:cs typeface="Arial"/>
              </a:rPr>
              <a:t>866-705-5711</a:t>
            </a:r>
            <a:endParaRPr kumimoji="0" lang="en-US" sz="2400" i="0" u="none" strike="noStrike" kern="0" cap="none" spc="0" normalizeH="0" baseline="0" noProof="0" dirty="0">
              <a:ln>
                <a:noFill/>
              </a:ln>
              <a:solidFill>
                <a:srgbClr val="002060"/>
              </a:solidFill>
              <a:effectLst/>
              <a:uLnTx/>
              <a:uFillTx/>
              <a:latin typeface="Arial"/>
              <a:cs typeface="Arial"/>
            </a:endParaRPr>
          </a:p>
        </p:txBody>
      </p:sp>
      <p:pic>
        <p:nvPicPr>
          <p:cNvPr id="7" name="Picture 6" title="&quot;&quot;"/>
          <p:cNvPicPr>
            <a:picLocks noChangeAspect="1" noChangeArrowheads="1"/>
          </p:cNvPicPr>
          <p:nvPr/>
        </p:nvPicPr>
        <p:blipFill>
          <a:blip r:embed="rId3"/>
          <a:srcRect/>
          <a:stretch>
            <a:fillRect/>
          </a:stretch>
        </p:blipFill>
        <p:spPr bwMode="auto">
          <a:xfrm>
            <a:off x="2590800" y="5218905"/>
            <a:ext cx="914399" cy="914401"/>
          </a:xfrm>
          <a:prstGeom prst="rect">
            <a:avLst/>
          </a:prstGeom>
          <a:ln>
            <a:noFill/>
          </a:ln>
          <a:effectLst>
            <a:outerShdw blurRad="292100" dist="139700" dir="2700000" algn="tl" rotWithShape="0">
              <a:srgbClr val="333333">
                <a:alpha val="65000"/>
              </a:srgbClr>
            </a:outerShdw>
          </a:effectLst>
        </p:spPr>
      </p:pic>
      <p:pic>
        <p:nvPicPr>
          <p:cNvPr id="8" name="Picture 7"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876800"/>
            <a:ext cx="2194849" cy="1922688"/>
          </a:xfrm>
          <a:prstGeom prst="rect">
            <a:avLst/>
          </a:prstGeom>
        </p:spPr>
      </p:pic>
    </p:spTree>
    <p:extLst>
      <p:ext uri="{BB962C8B-B14F-4D97-AF65-F5344CB8AC3E}">
        <p14:creationId xmlns:p14="http://schemas.microsoft.com/office/powerpoint/2010/main" val="409814594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eRA Commons Demo</a:t>
            </a:r>
            <a:endParaRPr lang="en-US" dirty="0"/>
          </a:p>
        </p:txBody>
      </p:sp>
      <p:sp>
        <p:nvSpPr>
          <p:cNvPr id="3" name="Text Placeholder 2"/>
          <p:cNvSpPr>
            <a:spLocks noGrp="1"/>
          </p:cNvSpPr>
          <p:nvPr>
            <p:ph type="body" idx="1"/>
          </p:nvPr>
        </p:nvSpPr>
        <p:spPr>
          <a:xfrm>
            <a:off x="1383040" y="3276600"/>
            <a:ext cx="6480174" cy="2133600"/>
          </a:xfrm>
        </p:spPr>
        <p:txBody>
          <a:bodyPr/>
          <a:lstStyle/>
          <a:p>
            <a:r>
              <a:rPr lang="en-US" dirty="0" smtClean="0"/>
              <a:t>Check for Errors &amp; warnings</a:t>
            </a:r>
          </a:p>
          <a:p>
            <a:r>
              <a:rPr lang="en-US" dirty="0" smtClean="0"/>
              <a:t>View Application image</a:t>
            </a:r>
          </a:p>
          <a:p>
            <a:r>
              <a:rPr lang="en-US" dirty="0" smtClean="0"/>
              <a:t>Reject Application</a:t>
            </a:r>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100</a:t>
            </a:fld>
            <a:endParaRPr lang="en-US" dirty="0"/>
          </a:p>
        </p:txBody>
      </p:sp>
      <p:sp>
        <p:nvSpPr>
          <p:cNvPr id="5" name="TextBox 4"/>
          <p:cNvSpPr txBox="1"/>
          <p:nvPr/>
        </p:nvSpPr>
        <p:spPr>
          <a:xfrm>
            <a:off x="1368426" y="6368534"/>
            <a:ext cx="6699270" cy="369332"/>
          </a:xfrm>
          <a:prstGeom prst="rect">
            <a:avLst/>
          </a:prstGeom>
          <a:noFill/>
        </p:spPr>
        <p:txBody>
          <a:bodyPr wrap="none" rtlCol="0">
            <a:spAutoFit/>
          </a:bodyPr>
          <a:lstStyle/>
          <a:p>
            <a:r>
              <a:rPr lang="en-US" dirty="0" smtClean="0"/>
              <a:t>Slides are for notes only &amp; content will be covered during demo.</a:t>
            </a:r>
            <a:endParaRPr lang="en-US" dirty="0"/>
          </a:p>
        </p:txBody>
      </p:sp>
      <p:pic>
        <p:nvPicPr>
          <p:cNvPr id="8" name="Picture 7"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558534"/>
            <a:ext cx="3190875" cy="3810000"/>
          </a:xfrm>
          <a:prstGeom prst="rect">
            <a:avLst/>
          </a:prstGeom>
        </p:spPr>
      </p:pic>
    </p:spTree>
    <p:extLst>
      <p:ext uri="{BB962C8B-B14F-4D97-AF65-F5344CB8AC3E}">
        <p14:creationId xmlns:p14="http://schemas.microsoft.com/office/powerpoint/2010/main" val="309039010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eRA Commons Login</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solidFill>
                  <a:srgbClr val="9BBB59">
                    <a:shade val="75000"/>
                  </a:srgbClr>
                </a:solidFill>
              </a:rPr>
              <a:pPr>
                <a:defRPr/>
              </a:pPr>
              <a:t>101</a:t>
            </a:fld>
            <a:endParaRPr lang="en-US" dirty="0">
              <a:solidFill>
                <a:srgbClr val="9BBB59">
                  <a:shade val="75000"/>
                </a:srgbClr>
              </a:solidFill>
            </a:endParaRPr>
          </a:p>
        </p:txBody>
      </p:sp>
      <p:sp>
        <p:nvSpPr>
          <p:cNvPr id="5" name="Text Box 9"/>
          <p:cNvSpPr txBox="1">
            <a:spLocks noChangeArrowheads="1"/>
          </p:cNvSpPr>
          <p:nvPr/>
        </p:nvSpPr>
        <p:spPr bwMode="auto">
          <a:xfrm>
            <a:off x="1749424" y="1511962"/>
            <a:ext cx="5638800" cy="830997"/>
          </a:xfrm>
          <a:prstGeom prst="rect">
            <a:avLst/>
          </a:prstGeom>
          <a:solidFill>
            <a:srgbClr val="FFFF99"/>
          </a:solidFill>
          <a:ln w="9525">
            <a:solidFill>
              <a:srgbClr val="C00000"/>
            </a:solidFill>
            <a:miter lim="800000"/>
            <a:headEnd/>
            <a:tailEnd/>
          </a:ln>
        </p:spPr>
        <p:txBody>
          <a:bodyPr>
            <a:spAutoFit/>
          </a:bodyPr>
          <a:lstStyle/>
          <a:p>
            <a:pPr algn="ctr"/>
            <a:r>
              <a:rPr lang="en-US" sz="2400" b="1" dirty="0" smtClean="0">
                <a:solidFill>
                  <a:srgbClr val="C0504D"/>
                </a:solidFill>
              </a:rPr>
              <a:t>eRA Commons: </a:t>
            </a:r>
            <a:r>
              <a:rPr lang="en-US" sz="2400" dirty="0" smtClean="0">
                <a:solidFill>
                  <a:srgbClr val="C0504D"/>
                </a:solidFill>
                <a:hlinkClick r:id="rId2" tooltip="eRA Commons"/>
              </a:rPr>
              <a:t>https://public.era.nih.gov/commons</a:t>
            </a:r>
            <a:r>
              <a:rPr lang="en-US" sz="2400" dirty="0" smtClean="0">
                <a:solidFill>
                  <a:srgbClr val="C0504D"/>
                </a:solidFill>
              </a:rPr>
              <a:t>  </a:t>
            </a:r>
            <a:endParaRPr lang="en-US" sz="2400" dirty="0">
              <a:solidFill>
                <a:srgbClr val="C0504D"/>
              </a:solidFill>
            </a:endParaRPr>
          </a:p>
        </p:txBody>
      </p:sp>
      <p:pic>
        <p:nvPicPr>
          <p:cNvPr id="4" name="Picture 3" title="eRA Commons login screen"/>
          <p:cNvPicPr>
            <a:picLocks noChangeAspect="1"/>
          </p:cNvPicPr>
          <p:nvPr/>
        </p:nvPicPr>
        <p:blipFill>
          <a:blip r:embed="rId3"/>
          <a:stretch>
            <a:fillRect/>
          </a:stretch>
        </p:blipFill>
        <p:spPr>
          <a:xfrm>
            <a:off x="202334" y="2421308"/>
            <a:ext cx="8732981" cy="4055692"/>
          </a:xfrm>
          <a:prstGeom prst="rect">
            <a:avLst/>
          </a:prstGeom>
          <a:ln>
            <a:solidFill>
              <a:schemeClr val="tx1"/>
            </a:solidFill>
          </a:ln>
        </p:spPr>
      </p:pic>
    </p:spTree>
    <p:extLst>
      <p:ext uri="{BB962C8B-B14F-4D97-AF65-F5344CB8AC3E}">
        <p14:creationId xmlns:p14="http://schemas.microsoft.com/office/powerpoint/2010/main" val="130852676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eRA Commons Status - PI Search screen"/>
          <p:cNvPicPr>
            <a:picLocks noChangeAspect="1"/>
          </p:cNvPicPr>
          <p:nvPr/>
        </p:nvPicPr>
        <p:blipFill>
          <a:blip r:embed="rId2"/>
          <a:stretch>
            <a:fillRect/>
          </a:stretch>
        </p:blipFill>
        <p:spPr>
          <a:xfrm>
            <a:off x="261729" y="1554163"/>
            <a:ext cx="8667395" cy="4999037"/>
          </a:xfrm>
          <a:prstGeom prst="rect">
            <a:avLst/>
          </a:prstGeom>
          <a:ln>
            <a:solidFill>
              <a:schemeClr val="tx1"/>
            </a:solidFill>
          </a:ln>
        </p:spPr>
      </p:pic>
      <p:sp>
        <p:nvSpPr>
          <p:cNvPr id="2" name="Title 1"/>
          <p:cNvSpPr>
            <a:spLocks noGrp="1"/>
          </p:cNvSpPr>
          <p:nvPr>
            <p:ph type="title"/>
          </p:nvPr>
        </p:nvSpPr>
        <p:spPr/>
        <p:txBody>
          <a:bodyPr/>
          <a:lstStyle/>
          <a:p>
            <a:r>
              <a:rPr lang="en-US" dirty="0" smtClean="0"/>
              <a:t>Track Application – Commons Status</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solidFill>
                  <a:srgbClr val="9BBB59">
                    <a:shade val="75000"/>
                  </a:srgbClr>
                </a:solidFill>
              </a:rPr>
              <a:pPr>
                <a:defRPr/>
              </a:pPr>
              <a:t>102</a:t>
            </a:fld>
            <a:endParaRPr lang="en-US" dirty="0">
              <a:solidFill>
                <a:srgbClr val="9BBB59">
                  <a:shade val="75000"/>
                </a:srgbClr>
              </a:solidFill>
            </a:endParaRPr>
          </a:p>
        </p:txBody>
      </p:sp>
      <p:sp>
        <p:nvSpPr>
          <p:cNvPr id="6" name="Line 6" title="&quot;&quot;"/>
          <p:cNvSpPr>
            <a:spLocks noChangeShapeType="1"/>
          </p:cNvSpPr>
          <p:nvPr/>
        </p:nvSpPr>
        <p:spPr bwMode="auto">
          <a:xfrm flipV="1">
            <a:off x="8012596" y="3711885"/>
            <a:ext cx="445604" cy="0"/>
          </a:xfrm>
          <a:prstGeom prst="line">
            <a:avLst/>
          </a:prstGeom>
          <a:noFill/>
          <a:ln w="38100">
            <a:solidFill>
              <a:schemeClr val="accent2"/>
            </a:solidFill>
            <a:round/>
            <a:headEnd/>
            <a:tailEnd type="triangle" w="med" len="med"/>
          </a:ln>
        </p:spPr>
        <p:txBody>
          <a:bodyPr/>
          <a:lstStyle/>
          <a:p>
            <a:endParaRPr lang="en-US">
              <a:solidFill>
                <a:prstClr val="black"/>
              </a:solidFill>
            </a:endParaRPr>
          </a:p>
        </p:txBody>
      </p:sp>
      <p:sp>
        <p:nvSpPr>
          <p:cNvPr id="7" name="Line 7" title="&quot;&quot;"/>
          <p:cNvSpPr>
            <a:spLocks noChangeShapeType="1"/>
          </p:cNvSpPr>
          <p:nvPr/>
        </p:nvSpPr>
        <p:spPr bwMode="auto">
          <a:xfrm flipH="1">
            <a:off x="3048000" y="6324600"/>
            <a:ext cx="609600" cy="0"/>
          </a:xfrm>
          <a:prstGeom prst="line">
            <a:avLst/>
          </a:prstGeom>
          <a:noFill/>
          <a:ln w="38100">
            <a:solidFill>
              <a:schemeClr val="accent2"/>
            </a:solidFill>
            <a:round/>
            <a:headEnd/>
            <a:tailEnd type="triangle" w="med" len="med"/>
          </a:ln>
        </p:spPr>
        <p:txBody>
          <a:bodyPr/>
          <a:lstStyle/>
          <a:p>
            <a:endParaRPr lang="en-US">
              <a:solidFill>
                <a:prstClr val="black"/>
              </a:solidFill>
            </a:endParaRPr>
          </a:p>
        </p:txBody>
      </p:sp>
      <p:sp>
        <p:nvSpPr>
          <p:cNvPr id="8" name="Text Box 9"/>
          <p:cNvSpPr txBox="1">
            <a:spLocks noChangeArrowheads="1"/>
          </p:cNvSpPr>
          <p:nvPr/>
        </p:nvSpPr>
        <p:spPr bwMode="auto">
          <a:xfrm>
            <a:off x="4583596" y="3283803"/>
            <a:ext cx="3429000" cy="830997"/>
          </a:xfrm>
          <a:prstGeom prst="rect">
            <a:avLst/>
          </a:prstGeom>
          <a:solidFill>
            <a:srgbClr val="FFFF99"/>
          </a:solidFill>
          <a:ln w="9525">
            <a:solidFill>
              <a:srgbClr val="C00000"/>
            </a:solidFill>
            <a:miter lim="800000"/>
            <a:headEnd/>
            <a:tailEnd/>
          </a:ln>
        </p:spPr>
        <p:txBody>
          <a:bodyPr wrap="square">
            <a:spAutoFit/>
          </a:bodyPr>
          <a:lstStyle/>
          <a:p>
            <a:r>
              <a:rPr lang="en-US" sz="2400" dirty="0">
                <a:solidFill>
                  <a:srgbClr val="C0504D"/>
                </a:solidFill>
              </a:rPr>
              <a:t>Select </a:t>
            </a:r>
            <a:r>
              <a:rPr lang="en-US" sz="2400" b="1" dirty="0">
                <a:solidFill>
                  <a:srgbClr val="C0504D"/>
                </a:solidFill>
              </a:rPr>
              <a:t>Recent/Pending </a:t>
            </a:r>
            <a:r>
              <a:rPr lang="en-US" sz="2400" b="1" dirty="0" err="1">
                <a:solidFill>
                  <a:srgbClr val="C0504D"/>
                </a:solidFill>
              </a:rPr>
              <a:t>eSubmissions</a:t>
            </a:r>
            <a:r>
              <a:rPr lang="en-US" sz="2400" dirty="0">
                <a:solidFill>
                  <a:srgbClr val="C0504D"/>
                </a:solidFill>
              </a:rPr>
              <a:t> </a:t>
            </a:r>
          </a:p>
        </p:txBody>
      </p:sp>
      <p:sp>
        <p:nvSpPr>
          <p:cNvPr id="9" name="Text Box 10"/>
          <p:cNvSpPr txBox="1">
            <a:spLocks noChangeArrowheads="1"/>
          </p:cNvSpPr>
          <p:nvPr/>
        </p:nvSpPr>
        <p:spPr bwMode="auto">
          <a:xfrm>
            <a:off x="3657600" y="5429071"/>
            <a:ext cx="4572000" cy="1200329"/>
          </a:xfrm>
          <a:prstGeom prst="rect">
            <a:avLst/>
          </a:prstGeom>
          <a:solidFill>
            <a:srgbClr val="FFFF99"/>
          </a:solidFill>
          <a:ln w="9525">
            <a:solidFill>
              <a:srgbClr val="C00000"/>
            </a:solidFill>
            <a:miter lim="800000"/>
            <a:headEnd/>
            <a:tailEnd/>
          </a:ln>
        </p:spPr>
        <p:txBody>
          <a:bodyPr>
            <a:spAutoFit/>
          </a:bodyPr>
          <a:lstStyle/>
          <a:p>
            <a:r>
              <a:rPr lang="en-US" sz="2400" dirty="0">
                <a:solidFill>
                  <a:srgbClr val="C0504D"/>
                </a:solidFill>
              </a:rPr>
              <a:t>Or provide Grants.gov tracking number from </a:t>
            </a:r>
            <a:r>
              <a:rPr lang="en-US" sz="2400" dirty="0" smtClean="0">
                <a:solidFill>
                  <a:srgbClr val="C0504D"/>
                </a:solidFill>
              </a:rPr>
              <a:t>confirmation screen or email </a:t>
            </a:r>
            <a:r>
              <a:rPr lang="en-US" sz="2400" dirty="0">
                <a:solidFill>
                  <a:srgbClr val="C0504D"/>
                </a:solidFill>
              </a:rPr>
              <a:t>notification</a:t>
            </a:r>
          </a:p>
        </p:txBody>
      </p:sp>
      <p:sp>
        <p:nvSpPr>
          <p:cNvPr id="12" name="Oval 13" title="&quot;&quot;"/>
          <p:cNvSpPr>
            <a:spLocks noChangeArrowheads="1"/>
          </p:cNvSpPr>
          <p:nvPr/>
        </p:nvSpPr>
        <p:spPr bwMode="auto">
          <a:xfrm>
            <a:off x="2590800" y="1504950"/>
            <a:ext cx="533400" cy="400049"/>
          </a:xfrm>
          <a:prstGeom prst="ellipse">
            <a:avLst/>
          </a:prstGeom>
          <a:noFill/>
          <a:ln w="38100">
            <a:solidFill>
              <a:schemeClr val="accent2"/>
            </a:solidFill>
            <a:round/>
            <a:headEnd/>
            <a:tailEnd/>
          </a:ln>
        </p:spPr>
        <p:txBody>
          <a:bodyPr wrap="none" anchor="ctr"/>
          <a:lstStyle/>
          <a:p>
            <a:pPr algn="r"/>
            <a:endParaRPr lang="en-US">
              <a:solidFill>
                <a:prstClr val="black"/>
              </a:solidFill>
            </a:endParaRPr>
          </a:p>
        </p:txBody>
      </p:sp>
    </p:spTree>
    <p:extLst>
      <p:ext uri="{BB962C8B-B14F-4D97-AF65-F5344CB8AC3E}">
        <p14:creationId xmlns:p14="http://schemas.microsoft.com/office/powerpoint/2010/main" val="88325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eRA Commons Status Result - Recent/Pending eSubmissions"/>
          <p:cNvPicPr>
            <a:picLocks noChangeAspect="1"/>
          </p:cNvPicPr>
          <p:nvPr/>
        </p:nvPicPr>
        <p:blipFill>
          <a:blip r:embed="rId2"/>
          <a:stretch>
            <a:fillRect/>
          </a:stretch>
        </p:blipFill>
        <p:spPr>
          <a:xfrm>
            <a:off x="152400" y="1538926"/>
            <a:ext cx="8808337" cy="1971250"/>
          </a:xfrm>
          <a:prstGeom prst="rect">
            <a:avLst/>
          </a:prstGeom>
          <a:ln>
            <a:solidFill>
              <a:schemeClr val="tx1"/>
            </a:solidFill>
          </a:ln>
        </p:spPr>
      </p:pic>
      <p:pic>
        <p:nvPicPr>
          <p:cNvPr id="7173" name="Picture 5" title="Sample errors and warn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093" y="4119349"/>
            <a:ext cx="7531894" cy="26894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a:t>Track Application - Commons</a:t>
            </a:r>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solidFill>
                  <a:srgbClr val="9BBB59">
                    <a:shade val="75000"/>
                  </a:srgbClr>
                </a:solidFill>
              </a:rPr>
              <a:pPr>
                <a:defRPr/>
              </a:pPr>
              <a:t>103</a:t>
            </a:fld>
            <a:endParaRPr lang="en-US" dirty="0">
              <a:solidFill>
                <a:srgbClr val="9BBB59">
                  <a:shade val="75000"/>
                </a:srgbClr>
              </a:solidFill>
            </a:endParaRPr>
          </a:p>
        </p:txBody>
      </p:sp>
      <p:sp>
        <p:nvSpPr>
          <p:cNvPr id="6" name="Line 9" title="&quot;&quot;"/>
          <p:cNvSpPr>
            <a:spLocks noChangeShapeType="1"/>
          </p:cNvSpPr>
          <p:nvPr/>
        </p:nvSpPr>
        <p:spPr bwMode="auto">
          <a:xfrm flipH="1">
            <a:off x="6797008" y="3387725"/>
            <a:ext cx="936176" cy="863600"/>
          </a:xfrm>
          <a:prstGeom prst="line">
            <a:avLst/>
          </a:prstGeom>
          <a:noFill/>
          <a:ln w="38100">
            <a:solidFill>
              <a:schemeClr val="accent2"/>
            </a:solidFill>
            <a:round/>
            <a:headEnd/>
            <a:tailEnd type="triangle" w="med" len="med"/>
          </a:ln>
        </p:spPr>
        <p:txBody>
          <a:bodyPr/>
          <a:lstStyle/>
          <a:p>
            <a:endParaRPr lang="en-US">
              <a:solidFill>
                <a:prstClr val="black"/>
              </a:solidFill>
            </a:endParaRPr>
          </a:p>
        </p:txBody>
      </p:sp>
      <p:sp>
        <p:nvSpPr>
          <p:cNvPr id="7" name="Oval 13" title="&quot;&quot;"/>
          <p:cNvSpPr>
            <a:spLocks noChangeArrowheads="1"/>
          </p:cNvSpPr>
          <p:nvPr/>
        </p:nvSpPr>
        <p:spPr bwMode="auto">
          <a:xfrm>
            <a:off x="7391400" y="3048000"/>
            <a:ext cx="1676400" cy="381000"/>
          </a:xfrm>
          <a:prstGeom prst="ellipse">
            <a:avLst/>
          </a:prstGeom>
          <a:noFill/>
          <a:ln w="38100">
            <a:solidFill>
              <a:schemeClr val="accent2"/>
            </a:solidFill>
            <a:round/>
            <a:headEnd/>
            <a:tailEnd/>
          </a:ln>
        </p:spPr>
        <p:txBody>
          <a:bodyPr wrap="none" anchor="ctr"/>
          <a:lstStyle/>
          <a:p>
            <a:pPr algn="r"/>
            <a:endParaRPr lang="en-US">
              <a:solidFill>
                <a:prstClr val="black"/>
              </a:solidFill>
            </a:endParaRPr>
          </a:p>
        </p:txBody>
      </p:sp>
      <p:sp>
        <p:nvSpPr>
          <p:cNvPr id="9" name="Line 8" title="&quot;&quot;"/>
          <p:cNvSpPr>
            <a:spLocks noChangeShapeType="1"/>
          </p:cNvSpPr>
          <p:nvPr/>
        </p:nvSpPr>
        <p:spPr bwMode="auto">
          <a:xfrm flipH="1">
            <a:off x="2819399" y="2800350"/>
            <a:ext cx="431945" cy="309349"/>
          </a:xfrm>
          <a:prstGeom prst="line">
            <a:avLst/>
          </a:prstGeom>
          <a:noFill/>
          <a:ln w="38100">
            <a:solidFill>
              <a:schemeClr val="accent2"/>
            </a:solidFill>
            <a:round/>
            <a:headEnd/>
            <a:tailEnd type="triangle" w="med" len="med"/>
          </a:ln>
        </p:spPr>
        <p:txBody>
          <a:bodyPr/>
          <a:lstStyle/>
          <a:p>
            <a:endParaRPr lang="en-US">
              <a:solidFill>
                <a:prstClr val="black"/>
              </a:solidFill>
            </a:endParaRPr>
          </a:p>
        </p:txBody>
      </p:sp>
      <p:sp>
        <p:nvSpPr>
          <p:cNvPr id="10" name="Text Box 10"/>
          <p:cNvSpPr txBox="1">
            <a:spLocks noChangeArrowheads="1"/>
          </p:cNvSpPr>
          <p:nvPr/>
        </p:nvSpPr>
        <p:spPr bwMode="auto">
          <a:xfrm>
            <a:off x="2743200" y="2338685"/>
            <a:ext cx="4419600" cy="461665"/>
          </a:xfrm>
          <a:prstGeom prst="rect">
            <a:avLst/>
          </a:prstGeom>
          <a:solidFill>
            <a:srgbClr val="FFFF99"/>
          </a:solidFill>
          <a:ln w="9525">
            <a:solidFill>
              <a:schemeClr val="accent2"/>
            </a:solidFill>
            <a:miter lim="800000"/>
            <a:headEnd/>
            <a:tailEnd/>
          </a:ln>
        </p:spPr>
        <p:txBody>
          <a:bodyPr>
            <a:spAutoFit/>
          </a:bodyPr>
          <a:lstStyle/>
          <a:p>
            <a:r>
              <a:rPr lang="en-US" sz="2400" dirty="0">
                <a:solidFill>
                  <a:srgbClr val="C0504D"/>
                </a:solidFill>
              </a:rPr>
              <a:t>Indicates</a:t>
            </a:r>
            <a:r>
              <a:rPr lang="en-US" sz="2400" b="1" dirty="0">
                <a:solidFill>
                  <a:srgbClr val="C0504D"/>
                </a:solidFill>
              </a:rPr>
              <a:t> </a:t>
            </a:r>
            <a:r>
              <a:rPr lang="en-US" sz="2400" b="1" dirty="0" err="1">
                <a:solidFill>
                  <a:srgbClr val="C0504D"/>
                </a:solidFill>
              </a:rPr>
              <a:t>eSubmission</a:t>
            </a:r>
            <a:r>
              <a:rPr lang="en-US" sz="2400" b="1" dirty="0">
                <a:solidFill>
                  <a:srgbClr val="C0504D"/>
                </a:solidFill>
              </a:rPr>
              <a:t> Error</a:t>
            </a:r>
            <a:endParaRPr lang="en-US" sz="2400" dirty="0">
              <a:solidFill>
                <a:srgbClr val="C0504D"/>
              </a:solidFill>
            </a:endParaRPr>
          </a:p>
        </p:txBody>
      </p:sp>
      <p:sp>
        <p:nvSpPr>
          <p:cNvPr id="11" name="Line 12" title="&quot;&quot;"/>
          <p:cNvSpPr>
            <a:spLocks noChangeShapeType="1"/>
          </p:cNvSpPr>
          <p:nvPr/>
        </p:nvSpPr>
        <p:spPr bwMode="auto">
          <a:xfrm flipH="1" flipV="1">
            <a:off x="1143000" y="3276600"/>
            <a:ext cx="457200" cy="533400"/>
          </a:xfrm>
          <a:prstGeom prst="line">
            <a:avLst/>
          </a:prstGeom>
          <a:noFill/>
          <a:ln w="38100">
            <a:solidFill>
              <a:schemeClr val="accent2"/>
            </a:solidFill>
            <a:round/>
            <a:headEnd/>
            <a:tailEnd type="triangle" w="med" len="med"/>
          </a:ln>
        </p:spPr>
        <p:txBody>
          <a:bodyPr/>
          <a:lstStyle/>
          <a:p>
            <a:endParaRPr lang="en-US">
              <a:solidFill>
                <a:prstClr val="black"/>
              </a:solidFill>
            </a:endParaRPr>
          </a:p>
        </p:txBody>
      </p:sp>
      <p:sp>
        <p:nvSpPr>
          <p:cNvPr id="12" name="Text Box 15"/>
          <p:cNvSpPr txBox="1">
            <a:spLocks noChangeArrowheads="1"/>
          </p:cNvSpPr>
          <p:nvPr/>
        </p:nvSpPr>
        <p:spPr bwMode="auto">
          <a:xfrm>
            <a:off x="1600200" y="3581400"/>
            <a:ext cx="3429000" cy="466725"/>
          </a:xfrm>
          <a:prstGeom prst="rect">
            <a:avLst/>
          </a:prstGeom>
          <a:solidFill>
            <a:srgbClr val="FFFF99"/>
          </a:solidFill>
          <a:ln w="9525">
            <a:solidFill>
              <a:schemeClr val="accent2"/>
            </a:solidFill>
            <a:miter lim="800000"/>
            <a:headEnd/>
            <a:tailEnd/>
          </a:ln>
        </p:spPr>
        <p:txBody>
          <a:bodyPr>
            <a:spAutoFit/>
          </a:bodyPr>
          <a:lstStyle/>
          <a:p>
            <a:r>
              <a:rPr lang="en-US" sz="2400" b="1" dirty="0">
                <a:solidFill>
                  <a:srgbClr val="C0504D"/>
                </a:solidFill>
              </a:rPr>
              <a:t>Grants.gov tracking #</a:t>
            </a:r>
            <a:r>
              <a:rPr lang="en-US" sz="2400" dirty="0">
                <a:solidFill>
                  <a:srgbClr val="A50021"/>
                </a:solidFill>
              </a:rPr>
              <a:t>   </a:t>
            </a:r>
          </a:p>
        </p:txBody>
      </p:sp>
    </p:spTree>
    <p:extLst>
      <p:ext uri="{BB962C8B-B14F-4D97-AF65-F5344CB8AC3E}">
        <p14:creationId xmlns:p14="http://schemas.microsoft.com/office/powerpoint/2010/main" val="150763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title="eRA Commons detailed application status screen"/>
          <p:cNvPicPr>
            <a:picLocks noChangeAspect="1"/>
          </p:cNvPicPr>
          <p:nvPr/>
        </p:nvPicPr>
        <p:blipFill>
          <a:blip r:embed="rId2"/>
          <a:stretch>
            <a:fillRect/>
          </a:stretch>
        </p:blipFill>
        <p:spPr>
          <a:xfrm>
            <a:off x="883624" y="3790479"/>
            <a:ext cx="7330787" cy="3996971"/>
          </a:xfrm>
          <a:prstGeom prst="rect">
            <a:avLst/>
          </a:prstGeom>
          <a:ln>
            <a:solidFill>
              <a:schemeClr val="tx1"/>
            </a:solidFill>
          </a:ln>
        </p:spPr>
      </p:pic>
      <p:pic>
        <p:nvPicPr>
          <p:cNvPr id="4" name="Picture 3" title="eRA Commons Status Result - List of Applications/Grants"/>
          <p:cNvPicPr>
            <a:picLocks noChangeAspect="1"/>
          </p:cNvPicPr>
          <p:nvPr/>
        </p:nvPicPr>
        <p:blipFill>
          <a:blip r:embed="rId3"/>
          <a:stretch>
            <a:fillRect/>
          </a:stretch>
        </p:blipFill>
        <p:spPr>
          <a:xfrm>
            <a:off x="347024" y="1658695"/>
            <a:ext cx="8443602" cy="1892899"/>
          </a:xfrm>
          <a:prstGeom prst="rect">
            <a:avLst/>
          </a:prstGeom>
          <a:ln>
            <a:solidFill>
              <a:schemeClr val="tx1"/>
            </a:solidFill>
          </a:ln>
        </p:spPr>
      </p:pic>
      <p:sp>
        <p:nvSpPr>
          <p:cNvPr id="2" name="Title 1"/>
          <p:cNvSpPr>
            <a:spLocks noGrp="1"/>
          </p:cNvSpPr>
          <p:nvPr>
            <p:ph type="title"/>
          </p:nvPr>
        </p:nvSpPr>
        <p:spPr/>
        <p:txBody>
          <a:bodyPr/>
          <a:lstStyle/>
          <a:p>
            <a:r>
              <a:rPr lang="en-US" dirty="0" smtClean="0"/>
              <a:t>eRA Commons Status (PI View)</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solidFill>
                  <a:srgbClr val="9BBB59">
                    <a:shade val="75000"/>
                  </a:srgbClr>
                </a:solidFill>
              </a:rPr>
              <a:pPr>
                <a:defRPr/>
              </a:pPr>
              <a:t>104</a:t>
            </a:fld>
            <a:endParaRPr lang="en-US" dirty="0">
              <a:solidFill>
                <a:srgbClr val="9BBB59">
                  <a:shade val="75000"/>
                </a:srgbClr>
              </a:solidFill>
            </a:endParaRPr>
          </a:p>
        </p:txBody>
      </p:sp>
      <p:sp>
        <p:nvSpPr>
          <p:cNvPr id="6" name="Line 5" title="&quot;&quot;"/>
          <p:cNvSpPr>
            <a:spLocks noChangeShapeType="1"/>
          </p:cNvSpPr>
          <p:nvPr/>
        </p:nvSpPr>
        <p:spPr bwMode="auto">
          <a:xfrm>
            <a:off x="848460" y="2743201"/>
            <a:ext cx="294539" cy="1039228"/>
          </a:xfrm>
          <a:prstGeom prst="line">
            <a:avLst/>
          </a:prstGeom>
          <a:noFill/>
          <a:ln w="38100">
            <a:solidFill>
              <a:schemeClr val="accent2"/>
            </a:solidFill>
            <a:round/>
            <a:headEnd/>
            <a:tailEnd type="triangle" w="med" len="med"/>
          </a:ln>
        </p:spPr>
        <p:txBody>
          <a:bodyPr/>
          <a:lstStyle/>
          <a:p>
            <a:endParaRPr lang="en-US">
              <a:solidFill>
                <a:prstClr val="black"/>
              </a:solidFill>
            </a:endParaRPr>
          </a:p>
        </p:txBody>
      </p:sp>
      <p:sp>
        <p:nvSpPr>
          <p:cNvPr id="8" name="Line 7" title="&quot;&quot;"/>
          <p:cNvSpPr>
            <a:spLocks noChangeShapeType="1"/>
          </p:cNvSpPr>
          <p:nvPr/>
        </p:nvSpPr>
        <p:spPr bwMode="auto">
          <a:xfrm flipH="1">
            <a:off x="3810000" y="2209581"/>
            <a:ext cx="685800" cy="671269"/>
          </a:xfrm>
          <a:prstGeom prst="line">
            <a:avLst/>
          </a:prstGeom>
          <a:noFill/>
          <a:ln w="38100">
            <a:solidFill>
              <a:schemeClr val="accent2"/>
            </a:solidFill>
            <a:round/>
            <a:headEnd/>
            <a:tailEnd type="triangle" w="med" len="med"/>
          </a:ln>
        </p:spPr>
        <p:txBody>
          <a:bodyPr/>
          <a:lstStyle/>
          <a:p>
            <a:endParaRPr lang="en-US">
              <a:solidFill>
                <a:prstClr val="black"/>
              </a:solidFill>
            </a:endParaRPr>
          </a:p>
        </p:txBody>
      </p:sp>
      <p:sp>
        <p:nvSpPr>
          <p:cNvPr id="11" name="Oval 10" title="&quot;&quot;"/>
          <p:cNvSpPr>
            <a:spLocks noChangeArrowheads="1"/>
          </p:cNvSpPr>
          <p:nvPr/>
        </p:nvSpPr>
        <p:spPr bwMode="auto">
          <a:xfrm>
            <a:off x="347024" y="2203453"/>
            <a:ext cx="1108570" cy="539748"/>
          </a:xfrm>
          <a:prstGeom prst="ellipse">
            <a:avLst/>
          </a:prstGeom>
          <a:noFill/>
          <a:ln w="38100">
            <a:solidFill>
              <a:schemeClr val="accent2"/>
            </a:solidFill>
            <a:round/>
            <a:headEnd/>
            <a:tailEnd/>
          </a:ln>
        </p:spPr>
        <p:txBody>
          <a:bodyPr wrap="none" anchor="ctr"/>
          <a:lstStyle/>
          <a:p>
            <a:pPr algn="r"/>
            <a:endParaRPr lang="en-US">
              <a:solidFill>
                <a:prstClr val="black"/>
              </a:solidFill>
            </a:endParaRPr>
          </a:p>
        </p:txBody>
      </p:sp>
      <p:sp>
        <p:nvSpPr>
          <p:cNvPr id="12" name="Text Box 11"/>
          <p:cNvSpPr txBox="1">
            <a:spLocks noChangeArrowheads="1"/>
          </p:cNvSpPr>
          <p:nvPr/>
        </p:nvSpPr>
        <p:spPr bwMode="auto">
          <a:xfrm>
            <a:off x="3810000" y="1747916"/>
            <a:ext cx="4404411" cy="461665"/>
          </a:xfrm>
          <a:prstGeom prst="rect">
            <a:avLst/>
          </a:prstGeom>
          <a:solidFill>
            <a:srgbClr val="FFFF99"/>
          </a:solidFill>
          <a:ln w="9525">
            <a:solidFill>
              <a:schemeClr val="accent2"/>
            </a:solidFill>
            <a:miter lim="800000"/>
            <a:headEnd/>
            <a:tailEnd/>
          </a:ln>
        </p:spPr>
        <p:txBody>
          <a:bodyPr wrap="none">
            <a:spAutoFit/>
          </a:bodyPr>
          <a:lstStyle/>
          <a:p>
            <a:r>
              <a:rPr lang="en-US" sz="2400" dirty="0">
                <a:solidFill>
                  <a:srgbClr val="C0504D"/>
                </a:solidFill>
              </a:rPr>
              <a:t>Status is </a:t>
            </a:r>
            <a:r>
              <a:rPr lang="en-US" sz="2400" b="1" dirty="0">
                <a:solidFill>
                  <a:srgbClr val="C0504D"/>
                </a:solidFill>
              </a:rPr>
              <a:t>Pending Verification</a:t>
            </a:r>
          </a:p>
        </p:txBody>
      </p:sp>
      <p:sp>
        <p:nvSpPr>
          <p:cNvPr id="13" name="Line 12" title="&quot;&quot;"/>
          <p:cNvSpPr>
            <a:spLocks noChangeShapeType="1"/>
          </p:cNvSpPr>
          <p:nvPr/>
        </p:nvSpPr>
        <p:spPr bwMode="auto">
          <a:xfrm flipH="1" flipV="1">
            <a:off x="1383081" y="2717922"/>
            <a:ext cx="514545" cy="652159"/>
          </a:xfrm>
          <a:prstGeom prst="line">
            <a:avLst/>
          </a:prstGeom>
          <a:noFill/>
          <a:ln w="38100">
            <a:solidFill>
              <a:schemeClr val="accent2"/>
            </a:solidFill>
            <a:round/>
            <a:headEnd/>
            <a:tailEnd type="triangle" w="med" len="med"/>
          </a:ln>
        </p:spPr>
        <p:txBody>
          <a:bodyPr/>
          <a:lstStyle/>
          <a:p>
            <a:endParaRPr lang="en-US">
              <a:solidFill>
                <a:prstClr val="black"/>
              </a:solidFill>
            </a:endParaRPr>
          </a:p>
        </p:txBody>
      </p:sp>
      <p:sp>
        <p:nvSpPr>
          <p:cNvPr id="14" name="Text Box 13"/>
          <p:cNvSpPr txBox="1">
            <a:spLocks noChangeArrowheads="1"/>
          </p:cNvSpPr>
          <p:nvPr/>
        </p:nvSpPr>
        <p:spPr bwMode="auto">
          <a:xfrm>
            <a:off x="1762284" y="4499401"/>
            <a:ext cx="3095767" cy="830997"/>
          </a:xfrm>
          <a:prstGeom prst="rect">
            <a:avLst/>
          </a:prstGeom>
          <a:solidFill>
            <a:srgbClr val="FFFF99"/>
          </a:solidFill>
          <a:ln w="9525">
            <a:solidFill>
              <a:schemeClr val="accent2"/>
            </a:solidFill>
            <a:miter lim="800000"/>
            <a:headEnd/>
            <a:tailEnd/>
          </a:ln>
        </p:spPr>
        <p:txBody>
          <a:bodyPr wrap="square">
            <a:spAutoFit/>
          </a:bodyPr>
          <a:lstStyle/>
          <a:p>
            <a:r>
              <a:rPr lang="en-US" sz="2400" dirty="0" smtClean="0">
                <a:solidFill>
                  <a:srgbClr val="C0504D"/>
                </a:solidFill>
              </a:rPr>
              <a:t>Status Information Screen</a:t>
            </a:r>
            <a:endParaRPr lang="en-US" sz="2400" dirty="0">
              <a:solidFill>
                <a:srgbClr val="C0504D"/>
              </a:solidFill>
            </a:endParaRPr>
          </a:p>
        </p:txBody>
      </p:sp>
      <p:sp>
        <p:nvSpPr>
          <p:cNvPr id="15" name="Text Box 14"/>
          <p:cNvSpPr txBox="1">
            <a:spLocks noChangeArrowheads="1"/>
          </p:cNvSpPr>
          <p:nvPr/>
        </p:nvSpPr>
        <p:spPr bwMode="auto">
          <a:xfrm>
            <a:off x="1897627" y="3119735"/>
            <a:ext cx="5882148" cy="461665"/>
          </a:xfrm>
          <a:prstGeom prst="rect">
            <a:avLst/>
          </a:prstGeom>
          <a:solidFill>
            <a:srgbClr val="FFFF99"/>
          </a:solidFill>
          <a:ln w="9525">
            <a:solidFill>
              <a:schemeClr val="accent2"/>
            </a:solidFill>
            <a:miter lim="800000"/>
            <a:headEnd/>
            <a:tailEnd/>
          </a:ln>
        </p:spPr>
        <p:txBody>
          <a:bodyPr wrap="square">
            <a:spAutoFit/>
          </a:bodyPr>
          <a:lstStyle/>
          <a:p>
            <a:r>
              <a:rPr lang="en-US" sz="2400" dirty="0" smtClean="0">
                <a:solidFill>
                  <a:srgbClr val="C0504D"/>
                </a:solidFill>
              </a:rPr>
              <a:t>Application ID links </a:t>
            </a:r>
            <a:r>
              <a:rPr lang="en-US" sz="2400" dirty="0">
                <a:solidFill>
                  <a:srgbClr val="C0504D"/>
                </a:solidFill>
              </a:rPr>
              <a:t>to detailed status info</a:t>
            </a:r>
          </a:p>
        </p:txBody>
      </p:sp>
    </p:spTree>
    <p:extLst>
      <p:ext uri="{BB962C8B-B14F-4D97-AF65-F5344CB8AC3E}">
        <p14:creationId xmlns:p14="http://schemas.microsoft.com/office/powerpoint/2010/main" val="302199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animBg="1"/>
      <p:bldP spid="14" grpId="0" animBg="1"/>
      <p:bldP spid="1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Detailed Status Information Screen</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105</a:t>
            </a:fld>
            <a:endParaRPr lang="en-US" dirty="0"/>
          </a:p>
        </p:txBody>
      </p:sp>
      <p:pic>
        <p:nvPicPr>
          <p:cNvPr id="4" name="Picture 3" title="eRA Commons detailed application status screen"/>
          <p:cNvPicPr>
            <a:picLocks noChangeAspect="1"/>
          </p:cNvPicPr>
          <p:nvPr/>
        </p:nvPicPr>
        <p:blipFill>
          <a:blip r:embed="rId2"/>
          <a:stretch>
            <a:fillRect/>
          </a:stretch>
        </p:blipFill>
        <p:spPr>
          <a:xfrm>
            <a:off x="152400" y="1676400"/>
            <a:ext cx="8782602" cy="4788545"/>
          </a:xfrm>
          <a:prstGeom prst="rect">
            <a:avLst/>
          </a:prstGeom>
          <a:ln>
            <a:solidFill>
              <a:schemeClr val="tx1"/>
            </a:solidFill>
          </a:ln>
        </p:spPr>
      </p:pic>
      <p:sp>
        <p:nvSpPr>
          <p:cNvPr id="5" name="Oval 4" title="&quot;&quot;"/>
          <p:cNvSpPr/>
          <p:nvPr/>
        </p:nvSpPr>
        <p:spPr>
          <a:xfrm>
            <a:off x="2057400" y="4876800"/>
            <a:ext cx="1600200" cy="1141771"/>
          </a:xfrm>
          <a:prstGeom prst="ellipse">
            <a:avLst/>
          </a:prstGeom>
          <a:no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4191000" y="2115830"/>
            <a:ext cx="4762500" cy="4352925"/>
          </a:xfrm>
          <a:prstGeom prst="wedgeRoundRectCallout">
            <a:avLst>
              <a:gd name="adj1" fmla="val -62520"/>
              <a:gd name="adj2" fmla="val 26812"/>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002060"/>
                </a:solidFill>
              </a:rPr>
              <a:t>eApplication</a:t>
            </a:r>
            <a:r>
              <a:rPr lang="en-US" sz="2400" dirty="0" smtClean="0">
                <a:solidFill>
                  <a:srgbClr val="002060"/>
                </a:solidFill>
              </a:rPr>
              <a:t> is the assembled application image reviewers and staff will see - check it carefully.</a:t>
            </a:r>
          </a:p>
          <a:p>
            <a:endParaRPr lang="en-US" sz="1100" dirty="0" smtClean="0">
              <a:solidFill>
                <a:srgbClr val="002060"/>
              </a:solidFill>
            </a:endParaRPr>
          </a:p>
          <a:p>
            <a:r>
              <a:rPr lang="en-US" sz="2400" dirty="0" smtClean="0">
                <a:solidFill>
                  <a:srgbClr val="002060"/>
                </a:solidFill>
              </a:rPr>
              <a:t>You will also want to check the </a:t>
            </a:r>
          </a:p>
          <a:p>
            <a:pPr marL="800100" lvl="1" indent="-342900">
              <a:buFont typeface="Arial" panose="020B0604020202020204" pitchFamily="34" charset="0"/>
              <a:buChar char="•"/>
            </a:pPr>
            <a:r>
              <a:rPr lang="en-US" sz="2000" b="1" dirty="0" smtClean="0">
                <a:solidFill>
                  <a:srgbClr val="002060"/>
                </a:solidFill>
              </a:rPr>
              <a:t>Cover Letter,</a:t>
            </a:r>
          </a:p>
          <a:p>
            <a:pPr marL="800100" lvl="1" indent="-342900">
              <a:buFont typeface="Arial" panose="020B0604020202020204" pitchFamily="34" charset="0"/>
              <a:buChar char="•"/>
            </a:pPr>
            <a:r>
              <a:rPr lang="en-US" sz="2000" b="1" dirty="0" smtClean="0">
                <a:solidFill>
                  <a:srgbClr val="002060"/>
                </a:solidFill>
              </a:rPr>
              <a:t>PHS Assignment Request Form, </a:t>
            </a:r>
            <a:r>
              <a:rPr lang="en-US" sz="2000" dirty="0" smtClean="0">
                <a:solidFill>
                  <a:srgbClr val="002060"/>
                </a:solidFill>
              </a:rPr>
              <a:t>and </a:t>
            </a:r>
          </a:p>
          <a:p>
            <a:pPr marL="800100" lvl="1" indent="-342900">
              <a:buFont typeface="Arial" panose="020B0604020202020204" pitchFamily="34" charset="0"/>
              <a:buChar char="•"/>
            </a:pPr>
            <a:r>
              <a:rPr lang="en-US" sz="2000" b="1" dirty="0" smtClean="0">
                <a:solidFill>
                  <a:srgbClr val="002060"/>
                </a:solidFill>
              </a:rPr>
              <a:t>Component Appendices</a:t>
            </a:r>
          </a:p>
          <a:p>
            <a:r>
              <a:rPr lang="en-US" sz="2400" dirty="0" smtClean="0">
                <a:solidFill>
                  <a:srgbClr val="002060"/>
                </a:solidFill>
              </a:rPr>
              <a:t>which are stored separate from the image.</a:t>
            </a:r>
            <a:endParaRPr lang="en-US" sz="2400" dirty="0">
              <a:solidFill>
                <a:srgbClr val="002060"/>
              </a:solidFill>
            </a:endParaRPr>
          </a:p>
        </p:txBody>
      </p:sp>
    </p:spTree>
    <p:extLst>
      <p:ext uri="{BB962C8B-B14F-4D97-AF65-F5344CB8AC3E}">
        <p14:creationId xmlns:p14="http://schemas.microsoft.com/office/powerpoint/2010/main" val="153258649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title="sample assembled applicatio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1586019"/>
            <a:ext cx="8155724" cy="48585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View Application Image</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solidFill>
                  <a:srgbClr val="9BBB59">
                    <a:shade val="75000"/>
                  </a:srgbClr>
                </a:solidFill>
              </a:rPr>
              <a:pPr>
                <a:defRPr/>
              </a:pPr>
              <a:t>106</a:t>
            </a:fld>
            <a:endParaRPr lang="en-US" dirty="0">
              <a:solidFill>
                <a:srgbClr val="9BBB59">
                  <a:shade val="75000"/>
                </a:srgbClr>
              </a:solidFill>
            </a:endParaRPr>
          </a:p>
        </p:txBody>
      </p:sp>
      <p:sp>
        <p:nvSpPr>
          <p:cNvPr id="5" name="Text Box 4"/>
          <p:cNvSpPr txBox="1">
            <a:spLocks noChangeArrowheads="1"/>
          </p:cNvSpPr>
          <p:nvPr/>
        </p:nvSpPr>
        <p:spPr bwMode="auto">
          <a:xfrm>
            <a:off x="526020" y="5307013"/>
            <a:ext cx="8411497" cy="1398587"/>
          </a:xfrm>
          <a:prstGeom prst="rect">
            <a:avLst/>
          </a:prstGeom>
          <a:solidFill>
            <a:srgbClr val="FFFF99"/>
          </a:solidFill>
          <a:ln w="25400">
            <a:solidFill>
              <a:srgbClr val="800080"/>
            </a:solidFill>
            <a:miter lim="800000"/>
            <a:headEnd/>
            <a:tailEnd/>
          </a:ln>
        </p:spPr>
        <p:txBody>
          <a:bodyPr wrap="square">
            <a:spAutoFit/>
          </a:bodyPr>
          <a:lstStyle/>
          <a:p>
            <a:pPr algn="ctr"/>
            <a:r>
              <a:rPr lang="en-US" sz="2800" b="1" dirty="0">
                <a:solidFill>
                  <a:srgbClr val="A50021"/>
                </a:solidFill>
              </a:rPr>
              <a:t>TIP:</a:t>
            </a:r>
            <a:r>
              <a:rPr lang="en-US" sz="2800" b="1" dirty="0">
                <a:solidFill>
                  <a:srgbClr val="C0504D"/>
                </a:solidFill>
              </a:rPr>
              <a:t> </a:t>
            </a:r>
            <a:r>
              <a:rPr lang="en-US" sz="2800" dirty="0">
                <a:solidFill>
                  <a:srgbClr val="C0504D"/>
                </a:solidFill>
              </a:rPr>
              <a:t>Carefully review the entire application.</a:t>
            </a:r>
          </a:p>
          <a:p>
            <a:pPr algn="ctr"/>
            <a:r>
              <a:rPr lang="en-US" sz="2800" dirty="0">
                <a:solidFill>
                  <a:srgbClr val="C0504D"/>
                </a:solidFill>
              </a:rPr>
              <a:t>This is your chance to view/print the same application image that will be used by Reviewers!</a:t>
            </a:r>
            <a:r>
              <a:rPr lang="en-US" b="1" dirty="0">
                <a:solidFill>
                  <a:srgbClr val="C0504D"/>
                </a:solidFill>
              </a:rPr>
              <a:t> </a:t>
            </a:r>
          </a:p>
        </p:txBody>
      </p:sp>
      <p:pic>
        <p:nvPicPr>
          <p:cNvPr id="6" name="Picture 5" descr="MCj04248300000[1]"/>
          <p:cNvPicPr>
            <a:picLocks noChangeAspect="1" noChangeArrowheads="1"/>
          </p:cNvPicPr>
          <p:nvPr/>
        </p:nvPicPr>
        <p:blipFill>
          <a:blip r:embed="rId3" cstate="print"/>
          <a:srcRect/>
          <a:stretch>
            <a:fillRect/>
          </a:stretch>
        </p:blipFill>
        <p:spPr bwMode="auto">
          <a:xfrm>
            <a:off x="0" y="5083329"/>
            <a:ext cx="1371600" cy="1216025"/>
          </a:xfrm>
          <a:prstGeom prst="rect">
            <a:avLst/>
          </a:prstGeom>
          <a:noFill/>
          <a:ln w="9525">
            <a:noFill/>
            <a:miter lim="800000"/>
            <a:headEnd/>
            <a:tailEnd/>
          </a:ln>
        </p:spPr>
      </p:pic>
    </p:spTree>
    <p:extLst>
      <p:ext uri="{BB962C8B-B14F-4D97-AF65-F5344CB8AC3E}">
        <p14:creationId xmlns:p14="http://schemas.microsoft.com/office/powerpoint/2010/main" val="330726590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title="eRA Commons screen for Recent/Pending eSubmission search"/>
          <p:cNvPicPr>
            <a:picLocks noChangeAspect="1"/>
          </p:cNvPicPr>
          <p:nvPr/>
        </p:nvPicPr>
        <p:blipFill>
          <a:blip r:embed="rId2"/>
          <a:stretch>
            <a:fillRect/>
          </a:stretch>
        </p:blipFill>
        <p:spPr>
          <a:xfrm>
            <a:off x="938258" y="1676400"/>
            <a:ext cx="7293122" cy="4406646"/>
          </a:xfrm>
          <a:prstGeom prst="rect">
            <a:avLst/>
          </a:prstGeom>
          <a:ln>
            <a:solidFill>
              <a:schemeClr val="accent1"/>
            </a:solidFill>
          </a:ln>
        </p:spPr>
      </p:pic>
      <p:sp>
        <p:nvSpPr>
          <p:cNvPr id="2" name="Title 1"/>
          <p:cNvSpPr>
            <a:spLocks noGrp="1"/>
          </p:cNvSpPr>
          <p:nvPr>
            <p:ph type="title"/>
          </p:nvPr>
        </p:nvSpPr>
        <p:spPr/>
        <p:txBody>
          <a:bodyPr/>
          <a:lstStyle/>
          <a:p>
            <a:r>
              <a:rPr lang="en-US" dirty="0" smtClean="0"/>
              <a:t>Reject </a:t>
            </a:r>
            <a:r>
              <a:rPr lang="en-US" dirty="0" err="1" smtClean="0"/>
              <a:t>eApplication</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solidFill>
                  <a:srgbClr val="9BBB59">
                    <a:shade val="75000"/>
                  </a:srgbClr>
                </a:solidFill>
              </a:rPr>
              <a:pPr>
                <a:defRPr/>
              </a:pPr>
              <a:t>107</a:t>
            </a:fld>
            <a:endParaRPr lang="en-US" dirty="0">
              <a:solidFill>
                <a:srgbClr val="9BBB59">
                  <a:shade val="75000"/>
                </a:srgbClr>
              </a:solidFill>
            </a:endParaRPr>
          </a:p>
        </p:txBody>
      </p:sp>
      <p:sp>
        <p:nvSpPr>
          <p:cNvPr id="5" name="Oval 4" title="&quot;&quot;"/>
          <p:cNvSpPr>
            <a:spLocks noChangeArrowheads="1"/>
          </p:cNvSpPr>
          <p:nvPr/>
        </p:nvSpPr>
        <p:spPr bwMode="auto">
          <a:xfrm>
            <a:off x="5923660" y="1813326"/>
            <a:ext cx="914400" cy="382890"/>
          </a:xfrm>
          <a:prstGeom prst="ellipse">
            <a:avLst/>
          </a:prstGeom>
          <a:noFill/>
          <a:ln w="38100">
            <a:solidFill>
              <a:srgbClr val="A50021"/>
            </a:solidFill>
            <a:round/>
            <a:headEnd/>
            <a:tailEnd/>
          </a:ln>
        </p:spPr>
        <p:txBody>
          <a:bodyPr wrap="none" lIns="91433" tIns="45717" rIns="91433" bIns="45717" anchor="ctr"/>
          <a:lstStyle/>
          <a:p>
            <a:pPr algn="r"/>
            <a:endParaRPr lang="en-US">
              <a:solidFill>
                <a:prstClr val="black"/>
              </a:solidFill>
              <a:cs typeface="Arial" charset="0"/>
            </a:endParaRPr>
          </a:p>
        </p:txBody>
      </p:sp>
      <p:sp>
        <p:nvSpPr>
          <p:cNvPr id="6" name="Line 5" title="&quot;&quot;"/>
          <p:cNvSpPr>
            <a:spLocks noChangeShapeType="1"/>
          </p:cNvSpPr>
          <p:nvPr/>
        </p:nvSpPr>
        <p:spPr bwMode="auto">
          <a:xfrm flipV="1">
            <a:off x="6413619" y="2039358"/>
            <a:ext cx="0" cy="253454"/>
          </a:xfrm>
          <a:prstGeom prst="line">
            <a:avLst/>
          </a:prstGeom>
          <a:noFill/>
          <a:ln w="38100">
            <a:solidFill>
              <a:srgbClr val="A50021"/>
            </a:solidFill>
            <a:round/>
            <a:headEnd/>
            <a:tailEnd type="triangle" w="med" len="med"/>
          </a:ln>
        </p:spPr>
        <p:txBody>
          <a:bodyPr lIns="91433" tIns="45717" rIns="91433" bIns="45717"/>
          <a:lstStyle/>
          <a:p>
            <a:endParaRPr lang="en-US">
              <a:solidFill>
                <a:prstClr val="black"/>
              </a:solidFill>
            </a:endParaRPr>
          </a:p>
        </p:txBody>
      </p:sp>
      <p:sp>
        <p:nvSpPr>
          <p:cNvPr id="7" name="Text Box 6"/>
          <p:cNvSpPr txBox="1">
            <a:spLocks noChangeArrowheads="1"/>
          </p:cNvSpPr>
          <p:nvPr/>
        </p:nvSpPr>
        <p:spPr bwMode="auto">
          <a:xfrm>
            <a:off x="5943600" y="2292812"/>
            <a:ext cx="2895600" cy="461659"/>
          </a:xfrm>
          <a:prstGeom prst="rect">
            <a:avLst/>
          </a:prstGeom>
          <a:solidFill>
            <a:srgbClr val="FFFF99"/>
          </a:solidFill>
          <a:ln w="12700">
            <a:solidFill>
              <a:srgbClr val="A50021"/>
            </a:solidFill>
            <a:miter lim="800000"/>
            <a:headEnd/>
            <a:tailEnd/>
          </a:ln>
        </p:spPr>
        <p:txBody>
          <a:bodyPr wrap="square" lIns="91433" tIns="45717" rIns="91433" bIns="45717">
            <a:spAutoFit/>
          </a:bodyPr>
          <a:lstStyle/>
          <a:p>
            <a:r>
              <a:rPr lang="en-US" sz="2400" dirty="0">
                <a:solidFill>
                  <a:srgbClr val="A50021"/>
                </a:solidFill>
                <a:cs typeface="Arial" charset="0"/>
              </a:rPr>
              <a:t>Must have </a:t>
            </a:r>
            <a:r>
              <a:rPr lang="en-US" sz="2400" b="1" i="1" dirty="0">
                <a:solidFill>
                  <a:srgbClr val="A50021"/>
                </a:solidFill>
                <a:cs typeface="Arial" charset="0"/>
              </a:rPr>
              <a:t>SO</a:t>
            </a:r>
            <a:r>
              <a:rPr lang="en-US" sz="2400" dirty="0">
                <a:solidFill>
                  <a:srgbClr val="A50021"/>
                </a:solidFill>
                <a:cs typeface="Arial" charset="0"/>
              </a:rPr>
              <a:t> role</a:t>
            </a:r>
          </a:p>
        </p:txBody>
      </p:sp>
      <p:sp>
        <p:nvSpPr>
          <p:cNvPr id="8" name="Oval 7" title="&quot;&quot;"/>
          <p:cNvSpPr>
            <a:spLocks noChangeArrowheads="1"/>
          </p:cNvSpPr>
          <p:nvPr/>
        </p:nvSpPr>
        <p:spPr bwMode="auto">
          <a:xfrm>
            <a:off x="862058" y="5415296"/>
            <a:ext cx="1208161" cy="667749"/>
          </a:xfrm>
          <a:prstGeom prst="ellipse">
            <a:avLst/>
          </a:prstGeom>
          <a:noFill/>
          <a:ln w="38100">
            <a:solidFill>
              <a:srgbClr val="A50021"/>
            </a:solidFill>
            <a:round/>
            <a:headEnd/>
            <a:tailEnd/>
          </a:ln>
        </p:spPr>
        <p:txBody>
          <a:bodyPr wrap="none" lIns="91433" tIns="45717" rIns="91433" bIns="45717" anchor="ctr"/>
          <a:lstStyle/>
          <a:p>
            <a:pPr algn="r"/>
            <a:endParaRPr lang="en-US">
              <a:solidFill>
                <a:prstClr val="black"/>
              </a:solidFill>
              <a:cs typeface="Arial" charset="0"/>
            </a:endParaRPr>
          </a:p>
        </p:txBody>
      </p:sp>
      <p:sp>
        <p:nvSpPr>
          <p:cNvPr id="9" name="Line 8" title="&quot;&quot;"/>
          <p:cNvSpPr>
            <a:spLocks noChangeShapeType="1"/>
          </p:cNvSpPr>
          <p:nvPr/>
        </p:nvSpPr>
        <p:spPr bwMode="auto">
          <a:xfrm flipH="1" flipV="1">
            <a:off x="1994018" y="5984093"/>
            <a:ext cx="408061" cy="241884"/>
          </a:xfrm>
          <a:prstGeom prst="line">
            <a:avLst/>
          </a:prstGeom>
          <a:noFill/>
          <a:ln w="38100">
            <a:solidFill>
              <a:srgbClr val="A50021"/>
            </a:solidFill>
            <a:round/>
            <a:headEnd/>
            <a:tailEnd type="triangle" w="med" len="med"/>
          </a:ln>
        </p:spPr>
        <p:txBody>
          <a:bodyPr lIns="91433" tIns="45717" rIns="91433" bIns="45717"/>
          <a:lstStyle/>
          <a:p>
            <a:endParaRPr lang="en-US">
              <a:solidFill>
                <a:prstClr val="black"/>
              </a:solidFill>
            </a:endParaRPr>
          </a:p>
        </p:txBody>
      </p:sp>
      <p:sp>
        <p:nvSpPr>
          <p:cNvPr id="10" name="Text Box 9"/>
          <p:cNvSpPr txBox="1">
            <a:spLocks noChangeArrowheads="1"/>
          </p:cNvSpPr>
          <p:nvPr/>
        </p:nvSpPr>
        <p:spPr bwMode="auto">
          <a:xfrm>
            <a:off x="2375019" y="5907252"/>
            <a:ext cx="5791200" cy="461659"/>
          </a:xfrm>
          <a:prstGeom prst="rect">
            <a:avLst/>
          </a:prstGeom>
          <a:solidFill>
            <a:srgbClr val="FFFF99"/>
          </a:solidFill>
          <a:ln w="12700">
            <a:solidFill>
              <a:srgbClr val="A50021"/>
            </a:solidFill>
            <a:miter lim="800000"/>
            <a:headEnd/>
            <a:tailEnd/>
          </a:ln>
        </p:spPr>
        <p:txBody>
          <a:bodyPr wrap="square" lIns="91433" tIns="45717" rIns="91433" bIns="45717">
            <a:spAutoFit/>
          </a:bodyPr>
          <a:lstStyle/>
          <a:p>
            <a:r>
              <a:rPr lang="en-US" sz="2400" dirty="0">
                <a:solidFill>
                  <a:srgbClr val="A50021"/>
                </a:solidFill>
                <a:cs typeface="Arial" charset="0"/>
              </a:rPr>
              <a:t>Select </a:t>
            </a:r>
            <a:r>
              <a:rPr lang="en-US" sz="2400" b="1" i="1" dirty="0">
                <a:solidFill>
                  <a:srgbClr val="A50021"/>
                </a:solidFill>
                <a:cs typeface="Arial" charset="0"/>
              </a:rPr>
              <a:t>Recent/ Pending </a:t>
            </a:r>
            <a:r>
              <a:rPr lang="en-US" sz="2400" b="1" i="1" dirty="0" err="1">
                <a:solidFill>
                  <a:srgbClr val="A50021"/>
                </a:solidFill>
                <a:cs typeface="Arial" charset="0"/>
              </a:rPr>
              <a:t>eSubmissions</a:t>
            </a:r>
            <a:endParaRPr lang="en-US" sz="2400" b="1" i="1" dirty="0">
              <a:solidFill>
                <a:srgbClr val="A50021"/>
              </a:solidFill>
              <a:cs typeface="Arial" charset="0"/>
            </a:endParaRPr>
          </a:p>
        </p:txBody>
      </p:sp>
      <p:sp>
        <p:nvSpPr>
          <p:cNvPr id="11" name="Oval 10" title="&quot;&quot;"/>
          <p:cNvSpPr>
            <a:spLocks noChangeArrowheads="1"/>
          </p:cNvSpPr>
          <p:nvPr/>
        </p:nvSpPr>
        <p:spPr bwMode="auto">
          <a:xfrm>
            <a:off x="6972300" y="5605418"/>
            <a:ext cx="838200" cy="304800"/>
          </a:xfrm>
          <a:prstGeom prst="ellipse">
            <a:avLst/>
          </a:prstGeom>
          <a:noFill/>
          <a:ln w="38100">
            <a:solidFill>
              <a:srgbClr val="A50021"/>
            </a:solidFill>
            <a:round/>
            <a:headEnd/>
            <a:tailEnd/>
          </a:ln>
        </p:spPr>
        <p:txBody>
          <a:bodyPr wrap="none" lIns="91433" tIns="45717" rIns="91433" bIns="45717" anchor="ctr"/>
          <a:lstStyle/>
          <a:p>
            <a:pPr algn="r"/>
            <a:endParaRPr lang="en-US">
              <a:solidFill>
                <a:prstClr val="black"/>
              </a:solidFill>
              <a:cs typeface="Arial" charset="0"/>
            </a:endParaRPr>
          </a:p>
        </p:txBody>
      </p:sp>
      <p:sp>
        <p:nvSpPr>
          <p:cNvPr id="12" name="Line 11" title="&quot;&quot;"/>
          <p:cNvSpPr>
            <a:spLocks noChangeShapeType="1"/>
          </p:cNvSpPr>
          <p:nvPr/>
        </p:nvSpPr>
        <p:spPr bwMode="auto">
          <a:xfrm>
            <a:off x="7328017" y="5393291"/>
            <a:ext cx="1" cy="212126"/>
          </a:xfrm>
          <a:prstGeom prst="line">
            <a:avLst/>
          </a:prstGeom>
          <a:noFill/>
          <a:ln w="38100">
            <a:solidFill>
              <a:srgbClr val="A50021"/>
            </a:solidFill>
            <a:round/>
            <a:headEnd/>
            <a:tailEnd type="triangle" w="med" len="med"/>
          </a:ln>
        </p:spPr>
        <p:txBody>
          <a:bodyPr lIns="91433" tIns="45717" rIns="91433" bIns="45717"/>
          <a:lstStyle/>
          <a:p>
            <a:endParaRPr lang="en-US">
              <a:solidFill>
                <a:prstClr val="black"/>
              </a:solidFill>
            </a:endParaRPr>
          </a:p>
        </p:txBody>
      </p:sp>
      <p:sp>
        <p:nvSpPr>
          <p:cNvPr id="13" name="Text Box 12"/>
          <p:cNvSpPr txBox="1">
            <a:spLocks noChangeArrowheads="1"/>
          </p:cNvSpPr>
          <p:nvPr/>
        </p:nvSpPr>
        <p:spPr bwMode="auto">
          <a:xfrm>
            <a:off x="6718419" y="4918882"/>
            <a:ext cx="2019300" cy="461659"/>
          </a:xfrm>
          <a:prstGeom prst="rect">
            <a:avLst/>
          </a:prstGeom>
          <a:solidFill>
            <a:srgbClr val="FFFF99"/>
          </a:solidFill>
          <a:ln w="12700">
            <a:solidFill>
              <a:srgbClr val="A50021"/>
            </a:solidFill>
            <a:miter lim="800000"/>
            <a:headEnd/>
            <a:tailEnd/>
          </a:ln>
        </p:spPr>
        <p:txBody>
          <a:bodyPr wrap="square" lIns="91433" tIns="45717" rIns="91433" bIns="45717">
            <a:spAutoFit/>
          </a:bodyPr>
          <a:lstStyle/>
          <a:p>
            <a:r>
              <a:rPr lang="en-US" sz="2400" dirty="0">
                <a:solidFill>
                  <a:srgbClr val="A50021"/>
                </a:solidFill>
                <a:cs typeface="Arial" charset="0"/>
              </a:rPr>
              <a:t>Click </a:t>
            </a:r>
            <a:r>
              <a:rPr lang="en-US" sz="2400" b="1" i="1" dirty="0">
                <a:solidFill>
                  <a:srgbClr val="A50021"/>
                </a:solidFill>
                <a:cs typeface="Arial" charset="0"/>
              </a:rPr>
              <a:t>Search</a:t>
            </a:r>
          </a:p>
        </p:txBody>
      </p:sp>
      <p:sp>
        <p:nvSpPr>
          <p:cNvPr id="14" name="Text Box 13"/>
          <p:cNvSpPr txBox="1">
            <a:spLocks noChangeArrowheads="1"/>
          </p:cNvSpPr>
          <p:nvPr/>
        </p:nvSpPr>
        <p:spPr bwMode="auto">
          <a:xfrm>
            <a:off x="4584819" y="3978353"/>
            <a:ext cx="3200400" cy="461659"/>
          </a:xfrm>
          <a:prstGeom prst="rect">
            <a:avLst/>
          </a:prstGeom>
          <a:solidFill>
            <a:srgbClr val="FFFF99"/>
          </a:solidFill>
          <a:ln w="12700">
            <a:solidFill>
              <a:srgbClr val="A50021"/>
            </a:solidFill>
            <a:miter lim="800000"/>
            <a:headEnd/>
            <a:tailEnd/>
          </a:ln>
        </p:spPr>
        <p:txBody>
          <a:bodyPr wrap="square" lIns="91433" tIns="45717" rIns="91433" bIns="45717">
            <a:spAutoFit/>
          </a:bodyPr>
          <a:lstStyle/>
          <a:p>
            <a:r>
              <a:rPr lang="en-US" sz="2400" dirty="0">
                <a:solidFill>
                  <a:srgbClr val="A50021"/>
                </a:solidFill>
                <a:cs typeface="Arial" charset="0"/>
              </a:rPr>
              <a:t>Enter Search Criteria </a:t>
            </a:r>
            <a:endParaRPr lang="en-US" sz="2400" b="1" i="1" dirty="0">
              <a:solidFill>
                <a:srgbClr val="A50021"/>
              </a:solidFill>
              <a:cs typeface="Arial" charset="0"/>
            </a:endParaRPr>
          </a:p>
        </p:txBody>
      </p:sp>
    </p:spTree>
    <p:extLst>
      <p:ext uri="{BB962C8B-B14F-4D97-AF65-F5344CB8AC3E}">
        <p14:creationId xmlns:p14="http://schemas.microsoft.com/office/powerpoint/2010/main" val="411554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Reject </a:t>
            </a:r>
            <a:r>
              <a:rPr lang="en-US" dirty="0" err="1" smtClean="0"/>
              <a:t>eApplication</a:t>
            </a:r>
            <a:r>
              <a:rPr lang="en-US" dirty="0" smtClean="0"/>
              <a:t> Request</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solidFill>
                  <a:srgbClr val="9BBB59">
                    <a:shade val="75000"/>
                  </a:srgbClr>
                </a:solidFill>
              </a:rPr>
              <a:pPr>
                <a:defRPr/>
              </a:pPr>
              <a:t>108</a:t>
            </a:fld>
            <a:endParaRPr lang="en-US" dirty="0">
              <a:solidFill>
                <a:srgbClr val="9BBB59">
                  <a:shade val="75000"/>
                </a:srgbClr>
              </a:solidFill>
            </a:endParaRPr>
          </a:p>
        </p:txBody>
      </p:sp>
      <p:sp>
        <p:nvSpPr>
          <p:cNvPr id="4" name="Slide Number Placeholder 5"/>
          <p:cNvSpPr txBox="1">
            <a:spLocks/>
          </p:cNvSpPr>
          <p:nvPr/>
        </p:nvSpPr>
        <p:spPr>
          <a:xfrm>
            <a:off x="8686800" y="6858000"/>
            <a:ext cx="457200" cy="304800"/>
          </a:xfrm>
          <a:prstGeom prst="rect">
            <a:avLst/>
          </a:prstGeom>
          <a:noFill/>
        </p:spPr>
        <p:txBody>
          <a:bodyPr vert="horz" lIns="45720" rIns="45720" anchor="ctr">
            <a:normAutofit fontScale="92500" lnSpcReduction="10000"/>
          </a:bodyPr>
          <a:lstStyle>
            <a:defPPr>
              <a:defRPr lang="en-US"/>
            </a:defPPr>
            <a:lvl1pPr algn="ctr" rtl="0" fontAlgn="auto">
              <a:spcBef>
                <a:spcPts val="0"/>
              </a:spcBef>
              <a:spcAft>
                <a:spcPts val="0"/>
              </a:spcAft>
              <a:defRPr sz="1600" kern="1200">
                <a:solidFill>
                  <a:schemeClr val="accent3">
                    <a:shade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fld id="{67AB8972-CC55-445B-BD0C-C5FB1BFAB319}" type="slidenum">
              <a:rPr lang="en-US" smtClean="0">
                <a:solidFill>
                  <a:srgbClr val="9BBB59">
                    <a:shade val="75000"/>
                  </a:srgbClr>
                </a:solidFill>
              </a:rPr>
              <a:pPr/>
              <a:t>108</a:t>
            </a:fld>
            <a:endParaRPr lang="en-US" smtClean="0">
              <a:solidFill>
                <a:srgbClr val="9BBB59">
                  <a:shade val="75000"/>
                </a:srgbClr>
              </a:solidFill>
            </a:endParaRPr>
          </a:p>
        </p:txBody>
      </p:sp>
      <p:sp>
        <p:nvSpPr>
          <p:cNvPr id="11" name="Line 9" title="&quot;&quot;"/>
          <p:cNvSpPr>
            <a:spLocks noChangeShapeType="1"/>
          </p:cNvSpPr>
          <p:nvPr/>
        </p:nvSpPr>
        <p:spPr bwMode="auto">
          <a:xfrm flipH="1">
            <a:off x="5410200" y="5414963"/>
            <a:ext cx="914400" cy="457200"/>
          </a:xfrm>
          <a:prstGeom prst="line">
            <a:avLst/>
          </a:prstGeom>
          <a:noFill/>
          <a:ln w="38100">
            <a:solidFill>
              <a:srgbClr val="A50021"/>
            </a:solidFill>
            <a:round/>
            <a:headEnd/>
            <a:tailEnd type="triangle" w="med" len="med"/>
          </a:ln>
        </p:spPr>
        <p:txBody>
          <a:bodyPr lIns="91433" tIns="45717" rIns="91433" bIns="45717"/>
          <a:lstStyle/>
          <a:p>
            <a:endParaRPr lang="en-US">
              <a:solidFill>
                <a:prstClr val="black"/>
              </a:solidFill>
            </a:endParaRPr>
          </a:p>
        </p:txBody>
      </p:sp>
      <p:pic>
        <p:nvPicPr>
          <p:cNvPr id="5" name="Picture 4" title="eRA Commons search hit results"/>
          <p:cNvPicPr>
            <a:picLocks noChangeAspect="1"/>
          </p:cNvPicPr>
          <p:nvPr/>
        </p:nvPicPr>
        <p:blipFill>
          <a:blip r:embed="rId2"/>
          <a:stretch>
            <a:fillRect/>
          </a:stretch>
        </p:blipFill>
        <p:spPr>
          <a:xfrm>
            <a:off x="225751" y="1572448"/>
            <a:ext cx="8610274" cy="1509594"/>
          </a:xfrm>
          <a:prstGeom prst="rect">
            <a:avLst/>
          </a:prstGeom>
          <a:ln>
            <a:solidFill>
              <a:schemeClr val="tx1"/>
            </a:solidFill>
          </a:ln>
        </p:spPr>
      </p:pic>
      <p:pic>
        <p:nvPicPr>
          <p:cNvPr id="9220" name="Picture 4" title="Sample Reject eApplication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15714"/>
            <a:ext cx="8077200" cy="26591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Oval 7" title="&quot;&quot;"/>
          <p:cNvSpPr>
            <a:spLocks noChangeArrowheads="1"/>
          </p:cNvSpPr>
          <p:nvPr/>
        </p:nvSpPr>
        <p:spPr bwMode="auto">
          <a:xfrm>
            <a:off x="7620000" y="2590801"/>
            <a:ext cx="990600" cy="491242"/>
          </a:xfrm>
          <a:prstGeom prst="ellipse">
            <a:avLst/>
          </a:prstGeom>
          <a:noFill/>
          <a:ln w="38100">
            <a:solidFill>
              <a:srgbClr val="A50021"/>
            </a:solidFill>
            <a:round/>
            <a:headEnd/>
            <a:tailEnd/>
          </a:ln>
        </p:spPr>
        <p:txBody>
          <a:bodyPr wrap="none" lIns="91433" tIns="45717" rIns="91433" bIns="45717" anchor="ctr"/>
          <a:lstStyle/>
          <a:p>
            <a:pPr algn="r"/>
            <a:endParaRPr lang="en-US">
              <a:solidFill>
                <a:prstClr val="black"/>
              </a:solidFill>
              <a:cs typeface="Arial" charset="0"/>
            </a:endParaRPr>
          </a:p>
        </p:txBody>
      </p:sp>
      <p:sp>
        <p:nvSpPr>
          <p:cNvPr id="10" name="Line 8" title="&quot;&quot;"/>
          <p:cNvSpPr>
            <a:spLocks noChangeShapeType="1"/>
          </p:cNvSpPr>
          <p:nvPr/>
        </p:nvSpPr>
        <p:spPr bwMode="auto">
          <a:xfrm flipH="1">
            <a:off x="7086600" y="3005843"/>
            <a:ext cx="685800" cy="423158"/>
          </a:xfrm>
          <a:prstGeom prst="line">
            <a:avLst/>
          </a:prstGeom>
          <a:noFill/>
          <a:ln w="38100">
            <a:solidFill>
              <a:srgbClr val="A50021"/>
            </a:solidFill>
            <a:round/>
            <a:headEnd/>
            <a:tailEnd type="triangle" w="med" len="med"/>
          </a:ln>
        </p:spPr>
        <p:txBody>
          <a:bodyPr lIns="91433" tIns="45717" rIns="91433" bIns="45717"/>
          <a:lstStyle/>
          <a:p>
            <a:endParaRPr lang="en-US">
              <a:solidFill>
                <a:prstClr val="black"/>
              </a:solidFill>
            </a:endParaRPr>
          </a:p>
        </p:txBody>
      </p:sp>
      <p:sp>
        <p:nvSpPr>
          <p:cNvPr id="12" name="Text Box 10"/>
          <p:cNvSpPr txBox="1">
            <a:spLocks noChangeArrowheads="1"/>
          </p:cNvSpPr>
          <p:nvPr/>
        </p:nvSpPr>
        <p:spPr bwMode="auto">
          <a:xfrm>
            <a:off x="6324600" y="4286077"/>
            <a:ext cx="2743200" cy="1200323"/>
          </a:xfrm>
          <a:prstGeom prst="rect">
            <a:avLst/>
          </a:prstGeom>
          <a:solidFill>
            <a:srgbClr val="FFFF99"/>
          </a:solidFill>
          <a:ln w="9525">
            <a:solidFill>
              <a:srgbClr val="A50021"/>
            </a:solidFill>
            <a:miter lim="800000"/>
            <a:headEnd/>
            <a:tailEnd/>
          </a:ln>
        </p:spPr>
        <p:txBody>
          <a:bodyPr lIns="91433" tIns="45717" rIns="91433" bIns="45717">
            <a:spAutoFit/>
          </a:bodyPr>
          <a:lstStyle/>
          <a:p>
            <a:r>
              <a:rPr lang="en-US" sz="2400" dirty="0">
                <a:solidFill>
                  <a:srgbClr val="A50021"/>
                </a:solidFill>
                <a:cs typeface="Arial" charset="0"/>
              </a:rPr>
              <a:t>Enter comment to be sent with e-mail notification</a:t>
            </a:r>
            <a:endParaRPr lang="en-US" sz="2400" b="1" i="1" dirty="0">
              <a:solidFill>
                <a:srgbClr val="A50021"/>
              </a:solidFill>
              <a:cs typeface="Arial" charset="0"/>
            </a:endParaRPr>
          </a:p>
        </p:txBody>
      </p:sp>
      <p:sp>
        <p:nvSpPr>
          <p:cNvPr id="13" name="Oval 11" title="&quot;&quot;"/>
          <p:cNvSpPr>
            <a:spLocks noChangeArrowheads="1"/>
          </p:cNvSpPr>
          <p:nvPr/>
        </p:nvSpPr>
        <p:spPr bwMode="auto">
          <a:xfrm>
            <a:off x="1066800" y="4939478"/>
            <a:ext cx="4953000" cy="604837"/>
          </a:xfrm>
          <a:prstGeom prst="ellipse">
            <a:avLst/>
          </a:prstGeom>
          <a:noFill/>
          <a:ln w="38100">
            <a:solidFill>
              <a:srgbClr val="A50021"/>
            </a:solidFill>
            <a:round/>
            <a:headEnd/>
            <a:tailEnd/>
          </a:ln>
        </p:spPr>
        <p:txBody>
          <a:bodyPr wrap="none" lIns="91433" tIns="45717" rIns="91433" bIns="45717" anchor="ctr"/>
          <a:lstStyle/>
          <a:p>
            <a:pPr algn="r"/>
            <a:endParaRPr lang="en-US">
              <a:solidFill>
                <a:prstClr val="black"/>
              </a:solidFill>
              <a:cs typeface="Arial" charset="0"/>
            </a:endParaRPr>
          </a:p>
        </p:txBody>
      </p:sp>
      <p:sp>
        <p:nvSpPr>
          <p:cNvPr id="14" name="Oval 12" title="&quot;&quot;"/>
          <p:cNvSpPr>
            <a:spLocks noChangeArrowheads="1"/>
          </p:cNvSpPr>
          <p:nvPr/>
        </p:nvSpPr>
        <p:spPr bwMode="auto">
          <a:xfrm>
            <a:off x="3701387" y="5638800"/>
            <a:ext cx="609600" cy="228600"/>
          </a:xfrm>
          <a:prstGeom prst="ellipse">
            <a:avLst/>
          </a:prstGeom>
          <a:noFill/>
          <a:ln w="38100">
            <a:solidFill>
              <a:srgbClr val="A50021"/>
            </a:solidFill>
            <a:round/>
            <a:headEnd/>
            <a:tailEnd/>
          </a:ln>
        </p:spPr>
        <p:txBody>
          <a:bodyPr wrap="none" lIns="91433" tIns="45717" rIns="91433" bIns="45717" anchor="ctr"/>
          <a:lstStyle/>
          <a:p>
            <a:pPr algn="r"/>
            <a:endParaRPr lang="en-US">
              <a:solidFill>
                <a:prstClr val="black"/>
              </a:solidFill>
              <a:cs typeface="Arial" charset="0"/>
            </a:endParaRPr>
          </a:p>
        </p:txBody>
      </p:sp>
    </p:spTree>
    <p:extLst>
      <p:ext uri="{BB962C8B-B14F-4D97-AF65-F5344CB8AC3E}">
        <p14:creationId xmlns:p14="http://schemas.microsoft.com/office/powerpoint/2010/main" val="131498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P spid="13" grpId="0" animBg="1"/>
      <p:bldP spid="1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Submission </a:t>
            </a:r>
            <a:r>
              <a:rPr lang="en-US" dirty="0" smtClean="0"/>
              <a:t>Policies</a:t>
            </a:r>
            <a:br>
              <a:rPr lang="en-US" dirty="0" smtClean="0"/>
            </a:br>
            <a:endParaRPr lang="en-US" dirty="0"/>
          </a:p>
        </p:txBody>
      </p:sp>
      <p:sp>
        <p:nvSpPr>
          <p:cNvPr id="3" name="Text Placeholder 2"/>
          <p:cNvSpPr>
            <a:spLocks noGrp="1"/>
          </p:cNvSpPr>
          <p:nvPr>
            <p:ph type="body" idx="1"/>
          </p:nvPr>
        </p:nvSpPr>
        <p:spPr>
          <a:xfrm>
            <a:off x="1368426" y="2743200"/>
            <a:ext cx="6480174" cy="3200400"/>
          </a:xfrm>
        </p:spPr>
        <p:txBody>
          <a:bodyPr/>
          <a:lstStyle/>
          <a:p>
            <a:r>
              <a:rPr lang="en-US" dirty="0"/>
              <a:t>System Issues</a:t>
            </a:r>
          </a:p>
          <a:p>
            <a:r>
              <a:rPr lang="en-US" dirty="0"/>
              <a:t>Due Dates on Holidays &amp; Weekends</a:t>
            </a:r>
          </a:p>
          <a:p>
            <a:r>
              <a:rPr lang="en-US" dirty="0"/>
              <a:t>Late policy</a:t>
            </a:r>
          </a:p>
          <a:p>
            <a:r>
              <a:rPr lang="en-US" dirty="0"/>
              <a:t>Post-submission Application Materials</a:t>
            </a:r>
          </a:p>
          <a:p>
            <a:r>
              <a:rPr lang="en-US" dirty="0"/>
              <a:t>Continuous Submission</a:t>
            </a:r>
          </a:p>
          <a:p>
            <a:r>
              <a:rPr lang="en-US" dirty="0"/>
              <a:t>Rules for Resubmissions</a:t>
            </a:r>
          </a:p>
          <a:p>
            <a:r>
              <a:rPr lang="en-US" dirty="0"/>
              <a:t>Evaluation of Overlapping Applications</a:t>
            </a:r>
          </a:p>
          <a:p>
            <a:r>
              <a:rPr lang="en-US" altLang="en-US" dirty="0"/>
              <a:t>Appendix Policy &amp; “Overstuffed” Applications</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109</a:t>
            </a:fld>
            <a:endParaRPr lang="en-US" dirty="0"/>
          </a:p>
        </p:txBody>
      </p:sp>
    </p:spTree>
    <p:extLst>
      <p:ext uri="{BB962C8B-B14F-4D97-AF65-F5344CB8AC3E}">
        <p14:creationId xmlns:p14="http://schemas.microsoft.com/office/powerpoint/2010/main" val="348934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1447800"/>
          </a:xfrm>
        </p:spPr>
        <p:txBody>
          <a:bodyPr/>
          <a:lstStyle/>
          <a:p>
            <a:r>
              <a:rPr lang="en-US" sz="2400" dirty="0" smtClean="0"/>
              <a:t>System for Award Management (SAM)</a:t>
            </a:r>
            <a:endParaRPr lang="en-US" sz="2400" dirty="0"/>
          </a:p>
        </p:txBody>
      </p:sp>
      <p:sp>
        <p:nvSpPr>
          <p:cNvPr id="3" name="Text Placeholder 2"/>
          <p:cNvSpPr>
            <a:spLocks noGrp="1"/>
          </p:cNvSpPr>
          <p:nvPr>
            <p:ph type="body" idx="1"/>
          </p:nvPr>
        </p:nvSpPr>
        <p:spPr>
          <a:xfrm>
            <a:off x="381000" y="2667000"/>
            <a:ext cx="2362200" cy="3459163"/>
          </a:xfrm>
        </p:spPr>
        <p:txBody>
          <a:bodyPr/>
          <a:lstStyle/>
          <a:p>
            <a:r>
              <a:rPr lang="en-US" dirty="0"/>
              <a:t>Register your entity (i.e., organization) to do business with the Federal Government</a:t>
            </a:r>
          </a:p>
        </p:txBody>
      </p:sp>
      <p:sp>
        <p:nvSpPr>
          <p:cNvPr id="4" name="Content Placeholder 3"/>
          <p:cNvSpPr>
            <a:spLocks noGrp="1"/>
          </p:cNvSpPr>
          <p:nvPr>
            <p:ph sz="quarter" idx="13"/>
          </p:nvPr>
        </p:nvSpPr>
        <p:spPr/>
        <p:txBody>
          <a:bodyPr/>
          <a:lstStyle/>
          <a:p>
            <a:r>
              <a:rPr lang="en-US" dirty="0"/>
              <a:t>Designate an E-Business Point-of-Contact (E-Biz POC</a:t>
            </a:r>
            <a:r>
              <a:rPr lang="en-US" dirty="0" smtClean="0"/>
              <a:t>)</a:t>
            </a:r>
            <a:br>
              <a:rPr lang="en-US" dirty="0" smtClean="0"/>
            </a:br>
            <a:endParaRPr lang="en-US" dirty="0"/>
          </a:p>
          <a:p>
            <a:r>
              <a:rPr lang="en-US" dirty="0"/>
              <a:t>SAM registration and E-Biz POC needed for Grants.gov </a:t>
            </a:r>
            <a:r>
              <a:rPr lang="en-US" dirty="0" smtClean="0"/>
              <a:t>registration</a:t>
            </a:r>
            <a:br>
              <a:rPr lang="en-US" dirty="0" smtClean="0"/>
            </a:br>
            <a:endParaRPr lang="en-US" dirty="0"/>
          </a:p>
          <a:p>
            <a:r>
              <a:rPr lang="en-US" dirty="0"/>
              <a:t>Annual SAM renewal needed to keep Grants.gov credentials active</a:t>
            </a:r>
          </a:p>
          <a:p>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pPr>
                <a:defRPr/>
              </a:pPr>
              <a:t>11</a:t>
            </a:fld>
            <a:endParaRPr lang="en-US" dirty="0"/>
          </a:p>
        </p:txBody>
      </p:sp>
      <p:sp>
        <p:nvSpPr>
          <p:cNvPr id="6" name="Rounded Rectangle 5"/>
          <p:cNvSpPr/>
          <p:nvPr/>
        </p:nvSpPr>
        <p:spPr>
          <a:xfrm>
            <a:off x="4419600" y="4800600"/>
            <a:ext cx="4419600" cy="1524000"/>
          </a:xfrm>
          <a:prstGeom prst="roundRect">
            <a:avLst/>
          </a:prstGeom>
          <a:gradFill rotWithShape="1">
            <a:gsLst>
              <a:gs pos="0">
                <a:srgbClr val="DDEBCF"/>
              </a:gs>
              <a:gs pos="50000">
                <a:srgbClr val="9CB86E"/>
              </a:gs>
              <a:gs pos="100000">
                <a:srgbClr val="156B13"/>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en-US" sz="2000" dirty="0">
                <a:hlinkClick r:id="rId2" tooltip="sam.gov"/>
              </a:rPr>
              <a:t>www.sam.gov</a:t>
            </a:r>
            <a:r>
              <a:rPr lang="en-US" sz="2000" dirty="0"/>
              <a:t> </a:t>
            </a:r>
            <a:endParaRPr kumimoji="0" lang="en-US" sz="2000" b="1" i="0" u="none" strike="noStrike" kern="0" cap="none" spc="0" normalizeH="0" baseline="0" noProof="0" dirty="0" smtClean="0">
              <a:ln>
                <a:noFill/>
              </a:ln>
              <a:solidFill>
                <a:srgbClr val="002060"/>
              </a:solidFill>
              <a:effectLst/>
              <a:uLnTx/>
              <a:uFillTx/>
              <a:latin typeface="Arial"/>
              <a:ea typeface="+mn-ea"/>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2060"/>
                </a:solidFill>
                <a:effectLst/>
                <a:uLnTx/>
                <a:uFillTx/>
                <a:latin typeface="Arial"/>
                <a:ea typeface="+mn-ea"/>
                <a:cs typeface="Arial"/>
              </a:rPr>
              <a:t>Telephone Numbers: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2060"/>
                </a:solidFill>
                <a:effectLst/>
                <a:uLnTx/>
                <a:uFillTx/>
                <a:latin typeface="Arial"/>
                <a:ea typeface="+mn-ea"/>
                <a:cs typeface="Arial"/>
              </a:rPr>
              <a:t>US </a:t>
            </a:r>
            <a:r>
              <a:rPr kumimoji="0" lang="en-US" sz="2000" b="0" i="0" u="none" strike="noStrike" kern="0" cap="none" spc="0" normalizeH="0" baseline="0" noProof="0" dirty="0">
                <a:ln>
                  <a:noFill/>
                </a:ln>
                <a:solidFill>
                  <a:srgbClr val="002060"/>
                </a:solidFill>
                <a:effectLst/>
                <a:uLnTx/>
                <a:uFillTx/>
                <a:latin typeface="Arial"/>
                <a:ea typeface="+mn-ea"/>
                <a:cs typeface="Arial"/>
              </a:rPr>
              <a:t>Calls: 866-606-8220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International Calls: 334-206-7828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DSN: 866-606-8220 </a:t>
            </a:r>
          </a:p>
        </p:txBody>
      </p:sp>
      <p:pic>
        <p:nvPicPr>
          <p:cNvPr id="7" name="Picture 7" descr="SAM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5286375"/>
            <a:ext cx="17526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41" y="4800600"/>
            <a:ext cx="2194849" cy="1922688"/>
          </a:xfrm>
          <a:prstGeom prst="rect">
            <a:avLst/>
          </a:prstGeom>
        </p:spPr>
      </p:pic>
      <p:sp>
        <p:nvSpPr>
          <p:cNvPr id="9" name="5-Point Star 8" title="&quot;&quot;"/>
          <p:cNvSpPr/>
          <p:nvPr/>
        </p:nvSpPr>
        <p:spPr>
          <a:xfrm>
            <a:off x="3048000" y="3743325"/>
            <a:ext cx="457200" cy="4572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06926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Watch for Policy Updates</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110</a:t>
            </a:fld>
            <a:endParaRPr lang="en-US" dirty="0"/>
          </a:p>
        </p:txBody>
      </p:sp>
      <p:sp>
        <p:nvSpPr>
          <p:cNvPr id="4" name="Rectangle 3"/>
          <p:cNvSpPr txBox="1">
            <a:spLocks noChangeArrowheads="1"/>
          </p:cNvSpPr>
          <p:nvPr/>
        </p:nvSpPr>
        <p:spPr>
          <a:xfrm>
            <a:off x="457200" y="1600200"/>
            <a:ext cx="8229600" cy="4525963"/>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lgn="ctr" eaLnBrk="1" hangingPunct="1">
              <a:buFontTx/>
              <a:buNone/>
            </a:pPr>
            <a:r>
              <a:rPr lang="en-US" altLang="en-US" dirty="0" smtClean="0">
                <a:solidFill>
                  <a:srgbClr val="002060"/>
                </a:solidFill>
              </a:rPr>
              <a:t>Keep an eye on the </a:t>
            </a:r>
            <a:r>
              <a:rPr lang="en-US" altLang="en-US" i="1" dirty="0" smtClean="0">
                <a:solidFill>
                  <a:srgbClr val="002060"/>
                </a:solidFill>
              </a:rPr>
              <a:t>NIH Guide for Grants and Contracts</a:t>
            </a:r>
            <a:r>
              <a:rPr lang="en-US" altLang="en-US" dirty="0" smtClean="0">
                <a:solidFill>
                  <a:srgbClr val="002060"/>
                </a:solidFill>
              </a:rPr>
              <a:t> for policy and process updates.</a:t>
            </a:r>
          </a:p>
        </p:txBody>
      </p:sp>
      <p:sp>
        <p:nvSpPr>
          <p:cNvPr id="5" name="Text Box 4"/>
          <p:cNvSpPr txBox="1">
            <a:spLocks noChangeArrowheads="1"/>
          </p:cNvSpPr>
          <p:nvPr/>
        </p:nvSpPr>
        <p:spPr bwMode="auto">
          <a:xfrm>
            <a:off x="304800" y="5356225"/>
            <a:ext cx="8534400" cy="879475"/>
          </a:xfrm>
          <a:prstGeom prst="rect">
            <a:avLst/>
          </a:prstGeom>
          <a:solidFill>
            <a:srgbClr val="FFFF99"/>
          </a:solidFill>
          <a:ln w="25400">
            <a:solidFill>
              <a:srgbClr val="A50021"/>
            </a:solidFill>
            <a:miter lim="800000"/>
            <a:headEnd/>
            <a:tailEnd/>
          </a:ln>
        </p:spPr>
        <p:txBody>
          <a:bodyPr lIns="91433" tIns="45717" rIns="91433"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600" b="1" dirty="0">
                <a:solidFill>
                  <a:srgbClr val="A50021"/>
                </a:solidFill>
                <a:cs typeface="Arial" charset="0"/>
              </a:rPr>
              <a:t>Subscribe for weekly e-mails of new </a:t>
            </a:r>
            <a:r>
              <a:rPr lang="en-US" altLang="en-US" sz="2600" b="1" dirty="0" smtClean="0">
                <a:solidFill>
                  <a:srgbClr val="A50021"/>
                </a:solidFill>
                <a:cs typeface="Arial" charset="0"/>
              </a:rPr>
              <a:t>postings</a:t>
            </a:r>
            <a:r>
              <a:rPr lang="en-US" altLang="en-US" sz="2600" b="1" dirty="0">
                <a:solidFill>
                  <a:srgbClr val="A50021"/>
                </a:solidFill>
                <a:cs typeface="Arial" charset="0"/>
              </a:rPr>
              <a:t>: </a:t>
            </a:r>
            <a:br>
              <a:rPr lang="en-US" altLang="en-US" sz="2600" b="1" dirty="0">
                <a:solidFill>
                  <a:srgbClr val="A50021"/>
                </a:solidFill>
                <a:cs typeface="Arial" charset="0"/>
              </a:rPr>
            </a:br>
            <a:r>
              <a:rPr lang="en-US" altLang="en-US" sz="2000" b="1" dirty="0">
                <a:cs typeface="Arial" charset="0"/>
              </a:rPr>
              <a:t> </a:t>
            </a:r>
            <a:r>
              <a:rPr lang="en-US" altLang="en-US" sz="2400" b="1" dirty="0">
                <a:cs typeface="Arial" charset="0"/>
                <a:hlinkClick r:id="rId2" tooltip="NIH Guide listserv"/>
              </a:rPr>
              <a:t>http://grants.nih.gov/grants/guide/listserv.htm</a:t>
            </a:r>
            <a:r>
              <a:rPr lang="en-US" altLang="en-US" sz="2400" b="1" dirty="0">
                <a:cs typeface="Arial" charset="0"/>
              </a:rPr>
              <a:t> </a:t>
            </a:r>
            <a:endParaRPr lang="en-US" altLang="en-US" sz="2000" b="1" dirty="0">
              <a:cs typeface="Arial" charset="0"/>
            </a:endParaRPr>
          </a:p>
        </p:txBody>
      </p:sp>
      <p:pic>
        <p:nvPicPr>
          <p:cNvPr id="6" name="Picture 4" descr="policy_hg_clr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0480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67568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Issues</a:t>
            </a:r>
            <a:endParaRPr lang="en-US" dirty="0"/>
          </a:p>
        </p:txBody>
      </p:sp>
      <p:sp>
        <p:nvSpPr>
          <p:cNvPr id="3" name="Content Placeholder 2" title="&quot;&quot;"/>
          <p:cNvSpPr>
            <a:spLocks noGrp="1"/>
          </p:cNvSpPr>
          <p:nvPr>
            <p:ph sz="quarter" idx="13"/>
          </p:nvPr>
        </p:nvSpPr>
        <p:spPr>
          <a:xfrm>
            <a:off x="259080" y="1643107"/>
            <a:ext cx="8503920" cy="4572000"/>
          </a:xfrm>
        </p:spPr>
        <p:txBody>
          <a:bodyPr/>
          <a:lstStyle/>
          <a:p>
            <a:pPr marL="0" indent="0">
              <a:buNone/>
            </a:pPr>
            <a:r>
              <a:rPr lang="en-US" sz="2400" dirty="0">
                <a:solidFill>
                  <a:srgbClr val="002060"/>
                </a:solidFill>
              </a:rPr>
              <a:t>You </a:t>
            </a:r>
            <a:r>
              <a:rPr lang="en-US" sz="2400" dirty="0">
                <a:solidFill>
                  <a:srgbClr val="C00000"/>
                </a:solidFill>
              </a:rPr>
              <a:t>must</a:t>
            </a:r>
            <a:r>
              <a:rPr lang="en-US" sz="2400" dirty="0">
                <a:solidFill>
                  <a:srgbClr val="002060"/>
                </a:solidFill>
              </a:rPr>
              <a:t> follow NIH’s standard ‘system issue’ procedure if you run into problems beyond your control that threaten your on-time submission: </a:t>
            </a:r>
            <a:endParaRPr lang="en-US" sz="2400" dirty="0" smtClean="0">
              <a:solidFill>
                <a:srgbClr val="002060"/>
              </a:solidFill>
            </a:endParaRPr>
          </a:p>
          <a:p>
            <a:pPr lvl="1"/>
            <a:r>
              <a:rPr lang="en-US" sz="1900" dirty="0">
                <a:hlinkClick r:id="rId2" tooltip="system issue policy"/>
              </a:rPr>
              <a:t>http://</a:t>
            </a:r>
            <a:r>
              <a:rPr lang="en-US" sz="1900" dirty="0" smtClean="0">
                <a:hlinkClick r:id="rId2" tooltip="system issue policy"/>
              </a:rPr>
              <a:t>grants.nih.gov/grants/how-to-apply-application-guide/due-dates-and-submission-policies/guidelines-for-applicants-experiencing-system-issues.htm </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111</a:t>
            </a:fld>
            <a:endParaRPr lang="en-US" dirty="0"/>
          </a:p>
        </p:txBody>
      </p:sp>
      <p:sp>
        <p:nvSpPr>
          <p:cNvPr id="6" name="Text Box 4"/>
          <p:cNvSpPr txBox="1">
            <a:spLocks noChangeArrowheads="1"/>
          </p:cNvSpPr>
          <p:nvPr/>
        </p:nvSpPr>
        <p:spPr bwMode="auto">
          <a:xfrm>
            <a:off x="381000" y="5734050"/>
            <a:ext cx="8382000" cy="819150"/>
          </a:xfrm>
          <a:prstGeom prst="rect">
            <a:avLst/>
          </a:prstGeom>
          <a:solidFill>
            <a:srgbClr val="FFFF99"/>
          </a:solidFill>
          <a:ln w="25400">
            <a:solidFill>
              <a:srgbClr val="A50021"/>
            </a:solidFill>
            <a:miter lim="800000"/>
            <a:headEnd/>
            <a:tailEnd/>
          </a:ln>
        </p:spPr>
        <p:txBody>
          <a:bodyPr lIns="91433" tIns="45717" rIns="91433"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600" b="1" dirty="0">
                <a:solidFill>
                  <a:srgbClr val="A50021"/>
                </a:solidFill>
                <a:cs typeface="Arial" charset="0"/>
              </a:rPr>
              <a:t>NIH Guide Notice: </a:t>
            </a:r>
            <a:r>
              <a:rPr lang="en-US" altLang="en-US" sz="2600" b="1" dirty="0" smtClean="0">
                <a:solidFill>
                  <a:srgbClr val="A50021"/>
                </a:solidFill>
                <a:cs typeface="Arial" charset="0"/>
              </a:rPr>
              <a:t>NOT-OD-15-039</a:t>
            </a:r>
            <a:r>
              <a:rPr lang="en-US" altLang="en-US" sz="2600" b="1" dirty="0">
                <a:solidFill>
                  <a:srgbClr val="A50021"/>
                </a:solidFill>
                <a:cs typeface="Arial" charset="0"/>
              </a:rPr>
              <a:t/>
            </a:r>
            <a:br>
              <a:rPr lang="en-US" altLang="en-US" sz="2600" b="1" dirty="0">
                <a:solidFill>
                  <a:srgbClr val="A50021"/>
                </a:solidFill>
                <a:cs typeface="Arial" charset="0"/>
              </a:rPr>
            </a:br>
            <a:r>
              <a:rPr lang="en-US" altLang="en-US" sz="2000" b="1" dirty="0" smtClean="0">
                <a:cs typeface="Arial" charset="0"/>
                <a:hlinkClick r:id="rId3" tooltip="system issue policy"/>
              </a:rPr>
              <a:t>http://grants.nih.gov/grants/guide/notice-files/NOT-OD-15-039.html  </a:t>
            </a:r>
            <a:endParaRPr lang="en-US" altLang="en-US" sz="2000" b="1" dirty="0">
              <a:cs typeface="Arial" charset="0"/>
            </a:endParaRPr>
          </a:p>
        </p:txBody>
      </p:sp>
      <p:pic>
        <p:nvPicPr>
          <p:cNvPr id="7" name="Picture 6" descr="policy_md_clr_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429250"/>
            <a:ext cx="9048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6040" y="3676650"/>
            <a:ext cx="3810000" cy="2381250"/>
          </a:xfrm>
          <a:prstGeom prst="rect">
            <a:avLst/>
          </a:prstGeom>
        </p:spPr>
      </p:pic>
    </p:spTree>
    <p:extLst>
      <p:ext uri="{BB962C8B-B14F-4D97-AF65-F5344CB8AC3E}">
        <p14:creationId xmlns:p14="http://schemas.microsoft.com/office/powerpoint/2010/main" val="260114780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Due Dates on Holidays &amp; Weekends</a:t>
            </a:r>
            <a:endParaRPr lang="en-US" dirty="0"/>
          </a:p>
        </p:txBody>
      </p:sp>
      <p:sp>
        <p:nvSpPr>
          <p:cNvPr id="3" name="Content Placeholder 2"/>
          <p:cNvSpPr>
            <a:spLocks noGrp="1"/>
          </p:cNvSpPr>
          <p:nvPr>
            <p:ph sz="quarter" idx="13"/>
          </p:nvPr>
        </p:nvSpPr>
        <p:spPr>
          <a:xfrm>
            <a:off x="301752" y="1828800"/>
            <a:ext cx="8503920" cy="4270248"/>
          </a:xfrm>
        </p:spPr>
        <p:txBody>
          <a:bodyPr/>
          <a:lstStyle/>
          <a:p>
            <a:pPr marL="0" indent="0">
              <a:buNone/>
            </a:pPr>
            <a:r>
              <a:rPr lang="en-US" dirty="0"/>
              <a:t>When a </a:t>
            </a:r>
            <a:r>
              <a:rPr lang="en-US" dirty="0" smtClean="0"/>
              <a:t>submission due date falls </a:t>
            </a:r>
            <a:r>
              <a:rPr lang="en-US" dirty="0"/>
              <a:t>on a weekend or </a:t>
            </a:r>
            <a:r>
              <a:rPr lang="en-US" dirty="0">
                <a:hlinkClick r:id="rId2"/>
              </a:rPr>
              <a:t>Federal holiday</a:t>
            </a:r>
            <a:r>
              <a:rPr lang="en-US" dirty="0"/>
              <a:t>, the application deadline is automatically extended </a:t>
            </a:r>
            <a:r>
              <a:rPr lang="en-US" dirty="0" smtClean="0"/>
              <a:t>to </a:t>
            </a:r>
            <a:r>
              <a:rPr lang="en-US" dirty="0"/>
              <a:t>the next business </a:t>
            </a:r>
            <a:r>
              <a:rPr lang="en-US" dirty="0" smtClean="0"/>
              <a:t>day.</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112</a:t>
            </a:fld>
            <a:endParaRPr lang="en-US" dirty="0"/>
          </a:p>
        </p:txBody>
      </p:sp>
      <p:pic>
        <p:nvPicPr>
          <p:cNvPr id="1026" name="Picture 2" title="calen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3352800"/>
            <a:ext cx="3810000"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595976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 Applications</a:t>
            </a:r>
            <a:endParaRPr lang="en-US" dirty="0"/>
          </a:p>
        </p:txBody>
      </p:sp>
      <p:sp>
        <p:nvSpPr>
          <p:cNvPr id="3" name="Content Placeholder 2"/>
          <p:cNvSpPr>
            <a:spLocks noGrp="1"/>
          </p:cNvSpPr>
          <p:nvPr>
            <p:ph sz="quarter" idx="13"/>
          </p:nvPr>
        </p:nvSpPr>
        <p:spPr/>
        <p:txBody>
          <a:bodyPr/>
          <a:lstStyle/>
          <a:p>
            <a:r>
              <a:rPr lang="en-US" dirty="0" smtClean="0"/>
              <a:t>Two-week window of consideration</a:t>
            </a:r>
          </a:p>
          <a:p>
            <a:pPr lvl="1"/>
            <a:r>
              <a:rPr lang="en-US" dirty="0" smtClean="0"/>
              <a:t>See notice for exceptions</a:t>
            </a:r>
          </a:p>
          <a:p>
            <a:r>
              <a:rPr lang="en-US" dirty="0" smtClean="0"/>
              <a:t>Permission </a:t>
            </a:r>
            <a:r>
              <a:rPr lang="en-US" dirty="0"/>
              <a:t>is not granted in </a:t>
            </a:r>
            <a:r>
              <a:rPr lang="en-US" dirty="0" smtClean="0"/>
              <a:t>advance</a:t>
            </a:r>
          </a:p>
          <a:p>
            <a:r>
              <a:rPr lang="en-US" dirty="0" smtClean="0"/>
              <a:t>Late </a:t>
            </a:r>
            <a:r>
              <a:rPr lang="en-US" dirty="0"/>
              <a:t>applications are accepted only in extenuating </a:t>
            </a:r>
            <a:r>
              <a:rPr lang="en-US" dirty="0" smtClean="0"/>
              <a:t>circumstances</a:t>
            </a:r>
          </a:p>
          <a:p>
            <a:r>
              <a:rPr lang="en-US" dirty="0"/>
              <a:t>C</a:t>
            </a:r>
            <a:r>
              <a:rPr lang="en-US" dirty="0" smtClean="0"/>
              <a:t>over letter describing reason for late submission required</a:t>
            </a:r>
          </a:p>
          <a:p>
            <a:r>
              <a:rPr lang="en-US" dirty="0" smtClean="0"/>
              <a:t>Evaluated </a:t>
            </a:r>
            <a:r>
              <a:rPr lang="en-US" dirty="0"/>
              <a:t>on </a:t>
            </a:r>
            <a:r>
              <a:rPr lang="en-US" dirty="0" smtClean="0"/>
              <a:t>a case-by-case basis</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113</a:t>
            </a:fld>
            <a:endParaRPr lang="en-US" dirty="0"/>
          </a:p>
        </p:txBody>
      </p:sp>
      <p:sp>
        <p:nvSpPr>
          <p:cNvPr id="5" name="Text Box 4"/>
          <p:cNvSpPr txBox="1">
            <a:spLocks noChangeArrowheads="1"/>
          </p:cNvSpPr>
          <p:nvPr/>
        </p:nvSpPr>
        <p:spPr bwMode="auto">
          <a:xfrm>
            <a:off x="381000" y="5486400"/>
            <a:ext cx="8382000" cy="819150"/>
          </a:xfrm>
          <a:prstGeom prst="rect">
            <a:avLst/>
          </a:prstGeom>
          <a:solidFill>
            <a:srgbClr val="FFFF99"/>
          </a:solidFill>
          <a:ln w="25400">
            <a:solidFill>
              <a:srgbClr val="A50021"/>
            </a:solidFill>
            <a:miter lim="800000"/>
            <a:headEnd/>
            <a:tailEnd/>
          </a:ln>
        </p:spPr>
        <p:txBody>
          <a:bodyPr lIns="91433" tIns="45717" rIns="91433"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600" b="1" dirty="0">
                <a:solidFill>
                  <a:srgbClr val="A50021"/>
                </a:solidFill>
                <a:cs typeface="Arial" charset="0"/>
              </a:rPr>
              <a:t>NIH Guide Notice: </a:t>
            </a:r>
            <a:r>
              <a:rPr lang="en-US" altLang="en-US" sz="2600" b="1" dirty="0" smtClean="0">
                <a:solidFill>
                  <a:srgbClr val="A50021"/>
                </a:solidFill>
                <a:cs typeface="Arial" charset="0"/>
              </a:rPr>
              <a:t>NOT-OD-15-039</a:t>
            </a:r>
            <a:r>
              <a:rPr lang="en-US" altLang="en-US" sz="2600" b="1" dirty="0">
                <a:solidFill>
                  <a:srgbClr val="A50021"/>
                </a:solidFill>
                <a:cs typeface="Arial" charset="0"/>
              </a:rPr>
              <a:t/>
            </a:r>
            <a:br>
              <a:rPr lang="en-US" altLang="en-US" sz="2600" b="1" dirty="0">
                <a:solidFill>
                  <a:srgbClr val="A50021"/>
                </a:solidFill>
                <a:cs typeface="Arial" charset="0"/>
              </a:rPr>
            </a:br>
            <a:r>
              <a:rPr lang="en-US" altLang="en-US" sz="2000" b="1" dirty="0" smtClean="0">
                <a:cs typeface="Arial" charset="0"/>
                <a:hlinkClick r:id="rId2"/>
              </a:rPr>
              <a:t>http://grants.nih.gov/grants/guide/notice-files/NOT-OD-15-039.html</a:t>
            </a:r>
            <a:r>
              <a:rPr lang="en-US" altLang="en-US" sz="2000" b="1" dirty="0" smtClean="0">
                <a:cs typeface="Arial" charset="0"/>
              </a:rPr>
              <a:t>  </a:t>
            </a:r>
            <a:endParaRPr lang="en-US" altLang="en-US" sz="2000" b="1" dirty="0">
              <a:cs typeface="Arial" charset="0"/>
            </a:endParaRPr>
          </a:p>
        </p:txBody>
      </p:sp>
      <p:pic>
        <p:nvPicPr>
          <p:cNvPr id="6" name="Picture 6" descr="policy_md_clr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181600"/>
            <a:ext cx="9048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20441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Natural Disasters &amp; Other Emergencies</a:t>
            </a:r>
            <a:endParaRPr lang="en-US" dirty="0"/>
          </a:p>
        </p:txBody>
      </p:sp>
      <p:sp>
        <p:nvSpPr>
          <p:cNvPr id="3" name="Content Placeholder 2"/>
          <p:cNvSpPr>
            <a:spLocks noGrp="1"/>
          </p:cNvSpPr>
          <p:nvPr>
            <p:ph sz="quarter" idx="13"/>
          </p:nvPr>
        </p:nvSpPr>
        <p:spPr/>
        <p:txBody>
          <a:bodyPr/>
          <a:lstStyle/>
          <a:p>
            <a:pPr marL="0" indent="0">
              <a:buNone/>
            </a:pPr>
            <a:r>
              <a:rPr lang="en-US" dirty="0" smtClean="0"/>
              <a:t>When your organization is closed due to natural disaster, weather or other emergency, you can document the condition in your cover letter and submit late</a:t>
            </a:r>
          </a:p>
          <a:p>
            <a:pPr lvl="1"/>
            <a:r>
              <a:rPr lang="en-US" dirty="0" smtClean="0"/>
              <a:t>Deadline extended by the number of days your organization is closed</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114</a:t>
            </a:fld>
            <a:endParaRPr lang="en-US" dirty="0"/>
          </a:p>
        </p:txBody>
      </p:sp>
      <p:sp>
        <p:nvSpPr>
          <p:cNvPr id="5" name="Text Box 4"/>
          <p:cNvSpPr txBox="1">
            <a:spLocks noChangeArrowheads="1"/>
          </p:cNvSpPr>
          <p:nvPr/>
        </p:nvSpPr>
        <p:spPr bwMode="auto">
          <a:xfrm>
            <a:off x="228600" y="5486400"/>
            <a:ext cx="8610600" cy="769435"/>
          </a:xfrm>
          <a:prstGeom prst="rect">
            <a:avLst/>
          </a:prstGeom>
          <a:solidFill>
            <a:srgbClr val="FFFF99"/>
          </a:solidFill>
          <a:ln w="25400">
            <a:solidFill>
              <a:srgbClr val="A50021"/>
            </a:solidFill>
            <a:miter lim="800000"/>
            <a:headEnd/>
            <a:tailEnd/>
          </a:ln>
        </p:spPr>
        <p:txBody>
          <a:bodyPr wrap="square" lIns="91433" tIns="45717" rIns="91433"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400" b="1" dirty="0">
                <a:solidFill>
                  <a:srgbClr val="A50021"/>
                </a:solidFill>
                <a:cs typeface="Arial" charset="0"/>
              </a:rPr>
              <a:t>NIH </a:t>
            </a:r>
            <a:r>
              <a:rPr lang="en-US" altLang="en-US" sz="2400" b="1" dirty="0" smtClean="0">
                <a:solidFill>
                  <a:srgbClr val="A50021"/>
                </a:solidFill>
                <a:cs typeface="Arial" charset="0"/>
              </a:rPr>
              <a:t>Response to Natural Disasters &amp; Other Emergencies: </a:t>
            </a:r>
            <a:r>
              <a:rPr lang="en-US" altLang="en-US" sz="2600" b="1" dirty="0">
                <a:solidFill>
                  <a:srgbClr val="A50021"/>
                </a:solidFill>
                <a:cs typeface="Arial" charset="0"/>
              </a:rPr>
              <a:t/>
            </a:r>
            <a:br>
              <a:rPr lang="en-US" altLang="en-US" sz="2600" b="1" dirty="0">
                <a:solidFill>
                  <a:srgbClr val="A50021"/>
                </a:solidFill>
                <a:cs typeface="Arial" charset="0"/>
              </a:rPr>
            </a:br>
            <a:r>
              <a:rPr lang="en-US" altLang="en-US" sz="2000" b="1" dirty="0">
                <a:cs typeface="Arial" charset="0"/>
                <a:hlinkClick r:id="rId2" tooltip="NIH Response to Natural Disasters &amp; Other Emergencies"/>
              </a:rPr>
              <a:t>http://</a:t>
            </a:r>
            <a:r>
              <a:rPr lang="en-US" altLang="en-US" sz="2000" b="1" dirty="0" smtClean="0">
                <a:cs typeface="Arial" charset="0"/>
                <a:hlinkClick r:id="rId2" tooltip="NIH Response to Natural Disasters &amp; Other Emergencies"/>
              </a:rPr>
              <a:t>grants.nih.gov/grants/natural_disasters.htm   </a:t>
            </a:r>
            <a:endParaRPr lang="en-US" altLang="en-US" sz="2000" b="1" dirty="0">
              <a:cs typeface="Arial" charset="0"/>
            </a:endParaRPr>
          </a:p>
        </p:txBody>
      </p:sp>
      <p:pic>
        <p:nvPicPr>
          <p:cNvPr id="6" name="Picture 6" descr="policy_md_clr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4946777"/>
            <a:ext cx="9048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51358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Post-submission Application Materials</a:t>
            </a:r>
            <a:endParaRPr lang="en-US" dirty="0"/>
          </a:p>
        </p:txBody>
      </p:sp>
      <p:sp>
        <p:nvSpPr>
          <p:cNvPr id="3" name="Content Placeholder 2"/>
          <p:cNvSpPr>
            <a:spLocks noGrp="1"/>
          </p:cNvSpPr>
          <p:nvPr>
            <p:ph sz="quarter" idx="13"/>
          </p:nvPr>
        </p:nvSpPr>
        <p:spPr/>
        <p:txBody>
          <a:bodyPr/>
          <a:lstStyle/>
          <a:p>
            <a:pPr marL="0" indent="0" eaLnBrk="1" hangingPunct="1">
              <a:buFontTx/>
              <a:buNone/>
            </a:pPr>
            <a:r>
              <a:rPr lang="en-US" altLang="en-US" sz="2800" dirty="0"/>
              <a:t>NIH will only accept post-submission grant application materials resulting from unforeseen administrative issues for most applications </a:t>
            </a:r>
          </a:p>
          <a:p>
            <a:pPr lvl="1" eaLnBrk="1" hangingPunct="1"/>
            <a:r>
              <a:rPr lang="en-US" altLang="en-US" sz="2400" dirty="0"/>
              <a:t>See Guide Notice for details on acceptable and unacceptable material, exceptions, and page limits</a:t>
            </a:r>
          </a:p>
          <a:p>
            <a:pPr lvl="1" eaLnBrk="1" hangingPunct="1"/>
            <a:r>
              <a:rPr lang="en-US" altLang="en-US" sz="2400" dirty="0"/>
              <a:t>When exceptions do apply, materials must be received at least 30 days prior to the peer review meeting and must be sent by (or with the </a:t>
            </a:r>
            <a:r>
              <a:rPr lang="en-US" altLang="en-US" sz="2400" i="1" dirty="0"/>
              <a:t>explicit</a:t>
            </a:r>
            <a:r>
              <a:rPr lang="en-US" altLang="en-US" sz="2400" dirty="0"/>
              <a:t> concurrence of) the AOR</a:t>
            </a:r>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115</a:t>
            </a:fld>
            <a:endParaRPr lang="en-US" dirty="0"/>
          </a:p>
        </p:txBody>
      </p:sp>
      <p:sp>
        <p:nvSpPr>
          <p:cNvPr id="7" name="Text Box 4"/>
          <p:cNvSpPr txBox="1">
            <a:spLocks noChangeArrowheads="1"/>
          </p:cNvSpPr>
          <p:nvPr/>
        </p:nvSpPr>
        <p:spPr bwMode="auto">
          <a:xfrm>
            <a:off x="454025" y="5486400"/>
            <a:ext cx="8382000" cy="800213"/>
          </a:xfrm>
          <a:prstGeom prst="rect">
            <a:avLst/>
          </a:prstGeom>
          <a:solidFill>
            <a:srgbClr val="FFFF99"/>
          </a:solidFill>
          <a:ln w="25400">
            <a:solidFill>
              <a:srgbClr val="A50021"/>
            </a:solidFill>
            <a:miter lim="800000"/>
            <a:headEnd/>
            <a:tailEnd/>
          </a:ln>
        </p:spPr>
        <p:txBody>
          <a:bodyPr lIns="91433" tIns="45717" rIns="91433"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600" b="1" dirty="0">
                <a:solidFill>
                  <a:srgbClr val="A50021"/>
                </a:solidFill>
                <a:cs typeface="Arial" charset="0"/>
              </a:rPr>
              <a:t>NIH Guide Notice: </a:t>
            </a:r>
            <a:r>
              <a:rPr lang="en-US" altLang="en-US" sz="2600" b="1" dirty="0" smtClean="0">
                <a:solidFill>
                  <a:srgbClr val="A50021"/>
                </a:solidFill>
                <a:cs typeface="Arial" charset="0"/>
              </a:rPr>
              <a:t>NOT-OD-16-130 </a:t>
            </a:r>
            <a:r>
              <a:rPr lang="en-US" altLang="en-US" b="1" dirty="0" smtClean="0">
                <a:solidFill>
                  <a:srgbClr val="A50021"/>
                </a:solidFill>
                <a:cs typeface="Arial" charset="0"/>
              </a:rPr>
              <a:t>(on/after 1/25/2017)</a:t>
            </a:r>
            <a:r>
              <a:rPr lang="en-US" altLang="en-US" sz="2600" b="1" dirty="0">
                <a:solidFill>
                  <a:srgbClr val="A50021"/>
                </a:solidFill>
                <a:cs typeface="Arial" charset="0"/>
              </a:rPr>
              <a:t/>
            </a:r>
            <a:br>
              <a:rPr lang="en-US" altLang="en-US" sz="2600" b="1" dirty="0">
                <a:solidFill>
                  <a:srgbClr val="A50021"/>
                </a:solidFill>
                <a:cs typeface="Arial" charset="0"/>
              </a:rPr>
            </a:br>
            <a:r>
              <a:rPr lang="en-US" altLang="en-US" sz="2000" b="1" dirty="0" smtClean="0">
                <a:cs typeface="Arial" charset="0"/>
                <a:hlinkClick r:id="rId2" tooltip="post-submission application materials policy"/>
              </a:rPr>
              <a:t>http://grants.nih.gov/grants/guide/notice-files/NOT-OD-16-130.html   </a:t>
            </a:r>
            <a:endParaRPr lang="en-US" altLang="en-US" sz="2000" b="1" dirty="0">
              <a:cs typeface="Arial" charset="0"/>
            </a:endParaRPr>
          </a:p>
        </p:txBody>
      </p:sp>
      <p:pic>
        <p:nvPicPr>
          <p:cNvPr id="8" name="Picture 6" descr="policy_md_clr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975352"/>
            <a:ext cx="9048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02420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Submission</a:t>
            </a:r>
            <a:endParaRPr lang="en-US" dirty="0"/>
          </a:p>
        </p:txBody>
      </p:sp>
      <p:sp>
        <p:nvSpPr>
          <p:cNvPr id="3" name="Content Placeholder 2"/>
          <p:cNvSpPr>
            <a:spLocks noGrp="1"/>
          </p:cNvSpPr>
          <p:nvPr>
            <p:ph sz="quarter" idx="13"/>
          </p:nvPr>
        </p:nvSpPr>
        <p:spPr/>
        <p:txBody>
          <a:bodyPr/>
          <a:lstStyle/>
          <a:p>
            <a:r>
              <a:rPr lang="en-US" sz="2400" dirty="0" smtClean="0"/>
              <a:t>Alternative </a:t>
            </a:r>
            <a:r>
              <a:rPr lang="en-US" sz="2400" dirty="0"/>
              <a:t>submission policy </a:t>
            </a:r>
            <a:r>
              <a:rPr lang="en-US" sz="2400" dirty="0" smtClean="0"/>
              <a:t>for PD/PIs serving </a:t>
            </a:r>
            <a:r>
              <a:rPr lang="en-US" sz="2400" dirty="0"/>
              <a:t>as appointed members of NIH chartered standing study sections, NIH Boards of Scientific Counselors, NIH Advisory Boards or Councils, NIH Program Advisory Committees, and/or peer reviewers who have served as regular or temporary members six times in 18 </a:t>
            </a:r>
            <a:r>
              <a:rPr lang="en-US" sz="2400" dirty="0" smtClean="0"/>
              <a:t>months</a:t>
            </a:r>
            <a:br>
              <a:rPr lang="en-US" sz="2400" dirty="0" smtClean="0"/>
            </a:br>
            <a:endParaRPr lang="en-US" sz="1200" dirty="0" smtClean="0"/>
          </a:p>
          <a:p>
            <a:r>
              <a:rPr lang="en-US" sz="2400" dirty="0"/>
              <a:t>A</a:t>
            </a:r>
            <a:r>
              <a:rPr lang="en-US" sz="2400" dirty="0" smtClean="0"/>
              <a:t>pplies </a:t>
            </a:r>
            <a:r>
              <a:rPr lang="en-US" sz="2400" dirty="0"/>
              <a:t>to R01, R21, and R34 applications that would normally be received on standard application submission dates (not special receipt dates</a:t>
            </a:r>
            <a:r>
              <a:rPr lang="en-US" sz="2400" dirty="0" smtClean="0"/>
              <a:t>)</a:t>
            </a:r>
            <a:endParaRPr lang="en-US" sz="2400"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116</a:t>
            </a:fld>
            <a:endParaRPr lang="en-US" dirty="0"/>
          </a:p>
        </p:txBody>
      </p:sp>
      <p:sp>
        <p:nvSpPr>
          <p:cNvPr id="5" name="Text Box 4"/>
          <p:cNvSpPr txBox="1">
            <a:spLocks noChangeArrowheads="1"/>
          </p:cNvSpPr>
          <p:nvPr/>
        </p:nvSpPr>
        <p:spPr bwMode="auto">
          <a:xfrm>
            <a:off x="381000" y="5334000"/>
            <a:ext cx="8382000" cy="819150"/>
          </a:xfrm>
          <a:prstGeom prst="rect">
            <a:avLst/>
          </a:prstGeom>
          <a:solidFill>
            <a:srgbClr val="FFFF99"/>
          </a:solidFill>
          <a:ln w="25400">
            <a:solidFill>
              <a:srgbClr val="A50021"/>
            </a:solidFill>
            <a:miter lim="800000"/>
            <a:headEnd/>
            <a:tailEnd/>
          </a:ln>
        </p:spPr>
        <p:txBody>
          <a:bodyPr lIns="91433" tIns="45717" rIns="91433"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600" b="1" dirty="0" smtClean="0">
                <a:solidFill>
                  <a:srgbClr val="A50021"/>
                </a:solidFill>
                <a:cs typeface="Arial" charset="0"/>
              </a:rPr>
              <a:t>Continuous Submission page:</a:t>
            </a:r>
            <a:r>
              <a:rPr lang="en-US" altLang="en-US" sz="2600" b="1" dirty="0">
                <a:solidFill>
                  <a:srgbClr val="A50021"/>
                </a:solidFill>
                <a:cs typeface="Arial" charset="0"/>
              </a:rPr>
              <a:t/>
            </a:r>
            <a:br>
              <a:rPr lang="en-US" altLang="en-US" sz="2600" b="1" dirty="0">
                <a:solidFill>
                  <a:srgbClr val="A50021"/>
                </a:solidFill>
                <a:cs typeface="Arial" charset="0"/>
              </a:rPr>
            </a:br>
            <a:r>
              <a:rPr lang="en-US" altLang="en-US" sz="2000" b="1" dirty="0">
                <a:cs typeface="Arial" charset="0"/>
                <a:hlinkClick r:id="rId2" tooltip="continuos submission policy page"/>
              </a:rPr>
              <a:t>http://</a:t>
            </a:r>
            <a:r>
              <a:rPr lang="en-US" altLang="en-US" sz="2000" b="1" dirty="0" smtClean="0">
                <a:cs typeface="Arial" charset="0"/>
                <a:hlinkClick r:id="rId2" tooltip="continuos submission policy page"/>
              </a:rPr>
              <a:t>grants.nih.gov/grants/peer/continuous_submission.htm</a:t>
            </a:r>
            <a:r>
              <a:rPr lang="en-US" altLang="en-US" sz="2000" b="1" dirty="0" smtClean="0">
                <a:cs typeface="Arial" charset="0"/>
              </a:rPr>
              <a:t> </a:t>
            </a:r>
            <a:endParaRPr lang="en-US" altLang="en-US" sz="2000" b="1" dirty="0">
              <a:cs typeface="Arial" charset="0"/>
            </a:endParaRPr>
          </a:p>
        </p:txBody>
      </p:sp>
      <p:pic>
        <p:nvPicPr>
          <p:cNvPr id="6" name="Picture 6" descr="policy_md_clr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1925" y="5029200"/>
            <a:ext cx="9048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87912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for Resubmissions</a:t>
            </a:r>
            <a:endParaRPr lang="en-US" dirty="0"/>
          </a:p>
        </p:txBody>
      </p:sp>
      <p:sp>
        <p:nvSpPr>
          <p:cNvPr id="3" name="Content Placeholder 2"/>
          <p:cNvSpPr>
            <a:spLocks noGrp="1"/>
          </p:cNvSpPr>
          <p:nvPr>
            <p:ph sz="quarter" idx="13"/>
          </p:nvPr>
        </p:nvSpPr>
        <p:spPr/>
        <p:txBody>
          <a:bodyPr/>
          <a:lstStyle/>
          <a:p>
            <a:r>
              <a:rPr lang="en-US" altLang="en-US" dirty="0"/>
              <a:t>NIH allows a single Resubmission (A1</a:t>
            </a:r>
            <a:r>
              <a:rPr lang="en-US" altLang="en-US" dirty="0" smtClean="0"/>
              <a:t>)</a:t>
            </a:r>
            <a:br>
              <a:rPr lang="en-US" altLang="en-US" dirty="0" smtClean="0"/>
            </a:br>
            <a:r>
              <a:rPr lang="en-US" altLang="en-US" dirty="0" smtClean="0"/>
              <a:t/>
            </a:r>
            <a:br>
              <a:rPr lang="en-US" altLang="en-US" dirty="0" smtClean="0"/>
            </a:br>
            <a:r>
              <a:rPr lang="en-US" altLang="en-US" dirty="0" smtClean="0"/>
              <a:t/>
            </a:r>
            <a:br>
              <a:rPr lang="en-US" altLang="en-US" dirty="0" smtClean="0"/>
            </a:br>
            <a:endParaRPr lang="en-US" altLang="en-US" sz="800" dirty="0" smtClean="0"/>
          </a:p>
          <a:p>
            <a:endParaRPr lang="en-US" altLang="en-US" dirty="0" smtClean="0"/>
          </a:p>
          <a:p>
            <a:r>
              <a:rPr lang="en-US" altLang="en-US" dirty="0" smtClean="0"/>
              <a:t>Applicants must submit Resubmission applications (A1) within thirty-seven (37) months of the initial New, Renewal, or Revision application due date</a:t>
            </a:r>
          </a:p>
          <a:p>
            <a:endParaRPr lang="en-US" altLang="en-US" dirty="0"/>
          </a:p>
          <a:p>
            <a:endParaRPr lang="en-US" altLang="en-US" dirty="0" smtClean="0"/>
          </a:p>
          <a:p>
            <a:pPr marL="0" indent="0">
              <a:buNone/>
            </a:pP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117</a:t>
            </a:fld>
            <a:endParaRPr lang="en-US" dirty="0"/>
          </a:p>
        </p:txBody>
      </p:sp>
      <p:sp>
        <p:nvSpPr>
          <p:cNvPr id="5" name="Text Box 4"/>
          <p:cNvSpPr txBox="1">
            <a:spLocks noChangeArrowheads="1"/>
          </p:cNvSpPr>
          <p:nvPr/>
        </p:nvSpPr>
        <p:spPr bwMode="auto">
          <a:xfrm>
            <a:off x="381000" y="2133600"/>
            <a:ext cx="8382000" cy="819150"/>
          </a:xfrm>
          <a:prstGeom prst="rect">
            <a:avLst/>
          </a:prstGeom>
          <a:solidFill>
            <a:srgbClr val="FFFF99"/>
          </a:solidFill>
          <a:ln w="25400">
            <a:solidFill>
              <a:srgbClr val="A50021"/>
            </a:solidFill>
            <a:miter lim="800000"/>
            <a:headEnd/>
            <a:tailEnd/>
          </a:ln>
        </p:spPr>
        <p:txBody>
          <a:bodyPr lIns="91433" tIns="45717" rIns="91433"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600" b="1" dirty="0">
                <a:solidFill>
                  <a:srgbClr val="A50021"/>
                </a:solidFill>
                <a:cs typeface="Arial" charset="0"/>
              </a:rPr>
              <a:t>NIH Guide Notice: NOT-OD-10-080</a:t>
            </a:r>
            <a:br>
              <a:rPr lang="en-US" altLang="en-US" sz="2600" b="1" dirty="0">
                <a:solidFill>
                  <a:srgbClr val="A50021"/>
                </a:solidFill>
                <a:cs typeface="Arial" charset="0"/>
              </a:rPr>
            </a:br>
            <a:r>
              <a:rPr lang="en-US" altLang="en-US" sz="2000" b="1" dirty="0">
                <a:cs typeface="Arial" charset="0"/>
                <a:hlinkClick r:id="rId2" tooltip="Resubmission policy notice - one resubmission rule"/>
              </a:rPr>
              <a:t>http://grants.nih.gov/grants/guide/notice-files/NOT-OD-10-080.html</a:t>
            </a:r>
            <a:r>
              <a:rPr lang="en-US" altLang="en-US" sz="2000" b="1" dirty="0">
                <a:cs typeface="Arial" charset="0"/>
              </a:rPr>
              <a:t>  </a:t>
            </a:r>
          </a:p>
        </p:txBody>
      </p:sp>
      <p:pic>
        <p:nvPicPr>
          <p:cNvPr id="6" name="Picture 6" descr="policy_md_clr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1925" y="1828800"/>
            <a:ext cx="9048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381000" y="4972050"/>
            <a:ext cx="8382000" cy="819150"/>
          </a:xfrm>
          <a:prstGeom prst="rect">
            <a:avLst/>
          </a:prstGeom>
          <a:solidFill>
            <a:srgbClr val="FFFF99"/>
          </a:solidFill>
          <a:ln w="25400">
            <a:solidFill>
              <a:srgbClr val="A50021"/>
            </a:solidFill>
            <a:miter lim="800000"/>
            <a:headEnd/>
            <a:tailEnd/>
          </a:ln>
        </p:spPr>
        <p:txBody>
          <a:bodyPr lIns="91433" tIns="45717" rIns="91433"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600" b="1" dirty="0">
                <a:solidFill>
                  <a:srgbClr val="A50021"/>
                </a:solidFill>
                <a:cs typeface="Arial" charset="0"/>
              </a:rPr>
              <a:t>NIH Guide Notice: </a:t>
            </a:r>
            <a:r>
              <a:rPr lang="en-US" altLang="en-US" sz="2600" b="1" dirty="0" smtClean="0">
                <a:solidFill>
                  <a:srgbClr val="A50021"/>
                </a:solidFill>
                <a:cs typeface="Arial" charset="0"/>
              </a:rPr>
              <a:t>NOT-OD-12-128</a:t>
            </a:r>
            <a:r>
              <a:rPr lang="en-US" altLang="en-US" sz="2600" b="1" dirty="0">
                <a:solidFill>
                  <a:srgbClr val="A50021"/>
                </a:solidFill>
                <a:cs typeface="Arial" charset="0"/>
              </a:rPr>
              <a:t/>
            </a:r>
            <a:br>
              <a:rPr lang="en-US" altLang="en-US" sz="2600" b="1" dirty="0">
                <a:solidFill>
                  <a:srgbClr val="A50021"/>
                </a:solidFill>
                <a:cs typeface="Arial" charset="0"/>
              </a:rPr>
            </a:br>
            <a:r>
              <a:rPr lang="en-US" altLang="en-US" sz="2000" b="1" dirty="0" smtClean="0">
                <a:cs typeface="Arial" charset="0"/>
                <a:hlinkClick r:id="rId4" tooltip="Resubmission policy notice - submission must be within 37 months rule"/>
              </a:rPr>
              <a:t>http://grants.nih.gov/grants/guide/notice-files/NOT-OD-12-128.html</a:t>
            </a:r>
            <a:r>
              <a:rPr lang="en-US" altLang="en-US" sz="2000" b="1" dirty="0" smtClean="0">
                <a:cs typeface="Arial" charset="0"/>
              </a:rPr>
              <a:t>  </a:t>
            </a:r>
            <a:endParaRPr lang="en-US" altLang="en-US" sz="2000" b="1" dirty="0">
              <a:cs typeface="Arial" charset="0"/>
            </a:endParaRPr>
          </a:p>
        </p:txBody>
      </p:sp>
      <p:pic>
        <p:nvPicPr>
          <p:cNvPr id="8" name="Picture 6" descr="policy_md_clr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1925" y="4667250"/>
            <a:ext cx="9048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80249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for Resubmissions (cont.)</a:t>
            </a:r>
            <a:endParaRPr lang="en-US" dirty="0"/>
          </a:p>
        </p:txBody>
      </p:sp>
      <p:sp>
        <p:nvSpPr>
          <p:cNvPr id="3" name="Content Placeholder 2"/>
          <p:cNvSpPr>
            <a:spLocks noGrp="1"/>
          </p:cNvSpPr>
          <p:nvPr>
            <p:ph sz="quarter" idx="13"/>
          </p:nvPr>
        </p:nvSpPr>
        <p:spPr/>
        <p:txBody>
          <a:bodyPr/>
          <a:lstStyle/>
          <a:p>
            <a:r>
              <a:rPr lang="en-US" dirty="0"/>
              <a:t>Following an unsuccessful resubmission (A1) application, applicants may submit the same idea as a new (A0) application for the next appropriate new application due date</a:t>
            </a:r>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118</a:t>
            </a:fld>
            <a:endParaRPr lang="en-US" dirty="0"/>
          </a:p>
        </p:txBody>
      </p:sp>
      <p:sp>
        <p:nvSpPr>
          <p:cNvPr id="5" name="Text Box 4"/>
          <p:cNvSpPr txBox="1">
            <a:spLocks noChangeArrowheads="1"/>
          </p:cNvSpPr>
          <p:nvPr/>
        </p:nvSpPr>
        <p:spPr bwMode="auto">
          <a:xfrm>
            <a:off x="381000" y="3657600"/>
            <a:ext cx="8382000" cy="819150"/>
          </a:xfrm>
          <a:prstGeom prst="rect">
            <a:avLst/>
          </a:prstGeom>
          <a:solidFill>
            <a:srgbClr val="FFFF99"/>
          </a:solidFill>
          <a:ln w="25400">
            <a:solidFill>
              <a:srgbClr val="A50021"/>
            </a:solidFill>
            <a:miter lim="800000"/>
            <a:headEnd/>
            <a:tailEnd/>
          </a:ln>
        </p:spPr>
        <p:txBody>
          <a:bodyPr lIns="91433" tIns="45717" rIns="91433"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600" b="1" dirty="0">
                <a:solidFill>
                  <a:srgbClr val="A50021"/>
                </a:solidFill>
                <a:cs typeface="Arial" charset="0"/>
              </a:rPr>
              <a:t>NIH Guide Notice: </a:t>
            </a:r>
            <a:r>
              <a:rPr lang="en-US" altLang="en-US" sz="2600" b="1" dirty="0" smtClean="0">
                <a:solidFill>
                  <a:srgbClr val="A50021"/>
                </a:solidFill>
                <a:cs typeface="Arial" charset="0"/>
              </a:rPr>
              <a:t>NOT-OD-14-074</a:t>
            </a:r>
            <a:r>
              <a:rPr lang="en-US" altLang="en-US" sz="2600" b="1" dirty="0">
                <a:solidFill>
                  <a:srgbClr val="A50021"/>
                </a:solidFill>
                <a:cs typeface="Arial" charset="0"/>
              </a:rPr>
              <a:t/>
            </a:r>
            <a:br>
              <a:rPr lang="en-US" altLang="en-US" sz="2600" b="1" dirty="0">
                <a:solidFill>
                  <a:srgbClr val="A50021"/>
                </a:solidFill>
                <a:cs typeface="Arial" charset="0"/>
              </a:rPr>
            </a:br>
            <a:r>
              <a:rPr lang="en-US" altLang="en-US" sz="2000" b="1" dirty="0" smtClean="0">
                <a:cs typeface="Arial" charset="0"/>
                <a:hlinkClick r:id="rId2" tooltip="Resubmission policy - submitting again as new rules"/>
              </a:rPr>
              <a:t>http://grants.nih.gov/grants/guide/notice-files/NOT-OD-14-074.html</a:t>
            </a:r>
            <a:r>
              <a:rPr lang="en-US" altLang="en-US" sz="2000" b="1" dirty="0" smtClean="0">
                <a:cs typeface="Arial" charset="0"/>
              </a:rPr>
              <a:t>   </a:t>
            </a:r>
            <a:endParaRPr lang="en-US" altLang="en-US" sz="2000" b="1" dirty="0">
              <a:cs typeface="Arial" charset="0"/>
            </a:endParaRPr>
          </a:p>
        </p:txBody>
      </p:sp>
      <p:pic>
        <p:nvPicPr>
          <p:cNvPr id="6" name="Picture 6" descr="policy_md_clr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352800"/>
            <a:ext cx="9048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381000" y="5105400"/>
            <a:ext cx="8382000" cy="819150"/>
          </a:xfrm>
          <a:prstGeom prst="rect">
            <a:avLst/>
          </a:prstGeom>
          <a:solidFill>
            <a:srgbClr val="FFFF99"/>
          </a:solidFill>
          <a:ln w="25400">
            <a:solidFill>
              <a:srgbClr val="A50021"/>
            </a:solidFill>
            <a:miter lim="800000"/>
            <a:headEnd/>
            <a:tailEnd/>
          </a:ln>
        </p:spPr>
        <p:txBody>
          <a:bodyPr lIns="91433" tIns="45717" rIns="91433"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600" b="1" dirty="0" smtClean="0">
                <a:solidFill>
                  <a:srgbClr val="A50021"/>
                </a:solidFill>
                <a:cs typeface="Arial" charset="0"/>
              </a:rPr>
              <a:t>NIH Policy on Resubmission Applications page:</a:t>
            </a:r>
            <a:r>
              <a:rPr lang="en-US" altLang="en-US" sz="2600" b="1" dirty="0">
                <a:solidFill>
                  <a:srgbClr val="A50021"/>
                </a:solidFill>
                <a:cs typeface="Arial" charset="0"/>
              </a:rPr>
              <a:t/>
            </a:r>
            <a:br>
              <a:rPr lang="en-US" altLang="en-US" sz="2600" b="1" dirty="0">
                <a:solidFill>
                  <a:srgbClr val="A50021"/>
                </a:solidFill>
                <a:cs typeface="Arial" charset="0"/>
              </a:rPr>
            </a:br>
            <a:r>
              <a:rPr lang="en-US" altLang="en-US" sz="2000" b="1" dirty="0">
                <a:cs typeface="Arial" charset="0"/>
                <a:hlinkClick r:id="rId4" tooltip="Policy on Resubmission of Applications page"/>
              </a:rPr>
              <a:t>http://</a:t>
            </a:r>
            <a:r>
              <a:rPr lang="en-US" altLang="en-US" sz="2000" b="1" dirty="0" smtClean="0">
                <a:cs typeface="Arial" charset="0"/>
                <a:hlinkClick r:id="rId4" tooltip="Policy on Resubmission of Applications page"/>
              </a:rPr>
              <a:t>grants.nih.gov/grants/policy/amendedapps.htm</a:t>
            </a:r>
            <a:r>
              <a:rPr lang="en-US" altLang="en-US" sz="2000" b="1" dirty="0" smtClean="0">
                <a:cs typeface="Arial" charset="0"/>
              </a:rPr>
              <a:t> </a:t>
            </a:r>
            <a:endParaRPr lang="en-US" altLang="en-US" sz="2000" b="1" dirty="0">
              <a:cs typeface="Arial" charset="0"/>
            </a:endParaRPr>
          </a:p>
        </p:txBody>
      </p:sp>
      <p:pic>
        <p:nvPicPr>
          <p:cNvPr id="8" name="Picture 6" descr="policy_md_clr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5514975"/>
            <a:ext cx="9048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32870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of Overlapping Applications</a:t>
            </a:r>
            <a:endParaRPr lang="en-US" dirty="0"/>
          </a:p>
        </p:txBody>
      </p:sp>
      <p:sp>
        <p:nvSpPr>
          <p:cNvPr id="3" name="Content Placeholder 2"/>
          <p:cNvSpPr>
            <a:spLocks noGrp="1"/>
          </p:cNvSpPr>
          <p:nvPr>
            <p:ph sz="quarter" idx="13"/>
          </p:nvPr>
        </p:nvSpPr>
        <p:spPr>
          <a:xfrm>
            <a:off x="301752" y="1828800"/>
            <a:ext cx="8503920" cy="4270248"/>
          </a:xfrm>
        </p:spPr>
        <p:txBody>
          <a:bodyPr/>
          <a:lstStyle/>
          <a:p>
            <a:pPr marL="0" indent="0">
              <a:buNone/>
            </a:pPr>
            <a:r>
              <a:rPr lang="en-US" dirty="0"/>
              <a:t>While NIH no longer limits the number of times you can submit an application with essentially the same content and scope as an earlier unsuccessful application, it is not allowable to have overlapping applications under review at the same time. </a:t>
            </a:r>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119</a:t>
            </a:fld>
            <a:endParaRPr lang="en-US" dirty="0"/>
          </a:p>
        </p:txBody>
      </p:sp>
      <p:sp>
        <p:nvSpPr>
          <p:cNvPr id="5" name="Text Box 4"/>
          <p:cNvSpPr txBox="1">
            <a:spLocks noChangeArrowheads="1"/>
          </p:cNvSpPr>
          <p:nvPr/>
        </p:nvSpPr>
        <p:spPr bwMode="auto">
          <a:xfrm>
            <a:off x="381000" y="4800600"/>
            <a:ext cx="8382000" cy="819150"/>
          </a:xfrm>
          <a:prstGeom prst="rect">
            <a:avLst/>
          </a:prstGeom>
          <a:solidFill>
            <a:srgbClr val="FFFF99"/>
          </a:solidFill>
          <a:ln w="25400">
            <a:solidFill>
              <a:srgbClr val="A50021"/>
            </a:solidFill>
            <a:miter lim="800000"/>
            <a:headEnd/>
            <a:tailEnd/>
          </a:ln>
        </p:spPr>
        <p:txBody>
          <a:bodyPr lIns="91433" tIns="45717" rIns="91433"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600" b="1" dirty="0">
                <a:solidFill>
                  <a:srgbClr val="A50021"/>
                </a:solidFill>
                <a:cs typeface="Arial" charset="0"/>
              </a:rPr>
              <a:t>NIH Guide Notice: </a:t>
            </a:r>
            <a:r>
              <a:rPr lang="en-US" altLang="en-US" sz="2600" b="1" dirty="0" smtClean="0">
                <a:solidFill>
                  <a:srgbClr val="A50021"/>
                </a:solidFill>
                <a:cs typeface="Arial" charset="0"/>
              </a:rPr>
              <a:t>NOT-OD-14-074</a:t>
            </a:r>
            <a:r>
              <a:rPr lang="en-US" altLang="en-US" sz="2600" b="1" dirty="0">
                <a:solidFill>
                  <a:srgbClr val="A50021"/>
                </a:solidFill>
                <a:cs typeface="Arial" charset="0"/>
              </a:rPr>
              <a:t/>
            </a:r>
            <a:br>
              <a:rPr lang="en-US" altLang="en-US" sz="2600" b="1" dirty="0">
                <a:solidFill>
                  <a:srgbClr val="A50021"/>
                </a:solidFill>
                <a:cs typeface="Arial" charset="0"/>
              </a:rPr>
            </a:br>
            <a:r>
              <a:rPr lang="en-US" altLang="en-US" sz="2000" b="1" dirty="0" smtClean="0">
                <a:cs typeface="Arial" charset="0"/>
                <a:hlinkClick r:id="rId2" tooltip="evaluation of overlapping applications policy notice"/>
              </a:rPr>
              <a:t>http://grants.nih.gov/grants/guide/notice-files/NOT-OD-14-074.html</a:t>
            </a:r>
            <a:r>
              <a:rPr lang="en-US" altLang="en-US" sz="2000" b="1" dirty="0" smtClean="0">
                <a:cs typeface="Arial" charset="0"/>
              </a:rPr>
              <a:t>   </a:t>
            </a:r>
            <a:endParaRPr lang="en-US" altLang="en-US" sz="2000" b="1" dirty="0">
              <a:cs typeface="Arial" charset="0"/>
            </a:endParaRPr>
          </a:p>
        </p:txBody>
      </p:sp>
      <p:pic>
        <p:nvPicPr>
          <p:cNvPr id="6" name="Picture 6" descr="policy_md_clr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495800"/>
            <a:ext cx="9048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02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Visibility of SAM Registration Status in ASSIST</a:t>
            </a:r>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12</a:t>
            </a:fld>
            <a:endParaRPr lang="en-US" dirty="0"/>
          </a:p>
        </p:txBody>
      </p:sp>
      <p:pic>
        <p:nvPicPr>
          <p:cNvPr id="5" name="Picture 4" title="ASSIST Application Information screen"/>
          <p:cNvPicPr>
            <a:picLocks noChangeAspect="1"/>
          </p:cNvPicPr>
          <p:nvPr/>
        </p:nvPicPr>
        <p:blipFill>
          <a:blip r:embed="rId2"/>
          <a:stretch>
            <a:fillRect/>
          </a:stretch>
        </p:blipFill>
        <p:spPr>
          <a:xfrm>
            <a:off x="4926012" y="1992659"/>
            <a:ext cx="3910013" cy="4621591"/>
          </a:xfrm>
          <a:prstGeom prst="rect">
            <a:avLst/>
          </a:prstGeom>
          <a:ln>
            <a:solidFill>
              <a:schemeClr val="accent1"/>
            </a:solidFill>
          </a:ln>
        </p:spPr>
      </p:pic>
      <p:pic>
        <p:nvPicPr>
          <p:cNvPr id="6" name="Picture 5"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61" y="449643"/>
            <a:ext cx="533400" cy="533400"/>
          </a:xfrm>
          <a:prstGeom prst="rect">
            <a:avLst/>
          </a:prstGeom>
        </p:spPr>
      </p:pic>
      <p:pic>
        <p:nvPicPr>
          <p:cNvPr id="8" name="Picture 7" title="ASSIST Initiate Application screen"/>
          <p:cNvPicPr>
            <a:picLocks noChangeAspect="1"/>
          </p:cNvPicPr>
          <p:nvPr/>
        </p:nvPicPr>
        <p:blipFill>
          <a:blip r:embed="rId4"/>
          <a:stretch>
            <a:fillRect/>
          </a:stretch>
        </p:blipFill>
        <p:spPr>
          <a:xfrm>
            <a:off x="301625" y="1764059"/>
            <a:ext cx="4065436" cy="4941541"/>
          </a:xfrm>
          <a:prstGeom prst="rect">
            <a:avLst/>
          </a:prstGeom>
          <a:ln>
            <a:solidFill>
              <a:srgbClr val="FF6600"/>
            </a:solidFill>
          </a:ln>
        </p:spPr>
      </p:pic>
      <p:sp>
        <p:nvSpPr>
          <p:cNvPr id="10" name="Left-Right Arrow 9" title="&quot;&quot;"/>
          <p:cNvSpPr/>
          <p:nvPr/>
        </p:nvSpPr>
        <p:spPr>
          <a:xfrm>
            <a:off x="3833661" y="6107459"/>
            <a:ext cx="1066800" cy="430591"/>
          </a:xfrm>
          <a:prstGeom prst="leftRightArrow">
            <a:avLst/>
          </a:prstGeom>
          <a:solidFill>
            <a:srgbClr val="FF6600"/>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title="&quot;&quot;"/>
          <p:cNvSpPr/>
          <p:nvPr/>
        </p:nvSpPr>
        <p:spPr>
          <a:xfrm>
            <a:off x="457200" y="5878859"/>
            <a:ext cx="3276600" cy="826741"/>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title="&quot;&quot;"/>
          <p:cNvCxnSpPr/>
          <p:nvPr/>
        </p:nvCxnSpPr>
        <p:spPr>
          <a:xfrm flipV="1">
            <a:off x="2971800" y="5421659"/>
            <a:ext cx="458115" cy="529398"/>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3" name="Oval 12" title="&quot;&quot;"/>
          <p:cNvSpPr/>
          <p:nvPr/>
        </p:nvSpPr>
        <p:spPr>
          <a:xfrm>
            <a:off x="4993756" y="5878859"/>
            <a:ext cx="3276600" cy="826741"/>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title="&quot;&quot;"/>
          <p:cNvCxnSpPr/>
          <p:nvPr/>
        </p:nvCxnSpPr>
        <p:spPr>
          <a:xfrm flipH="1" flipV="1">
            <a:off x="5563515" y="5398812"/>
            <a:ext cx="381000" cy="529398"/>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15" title="SAM details pop-up"/>
          <p:cNvPicPr>
            <a:picLocks noChangeAspect="1"/>
          </p:cNvPicPr>
          <p:nvPr/>
        </p:nvPicPr>
        <p:blipFill>
          <a:blip r:embed="rId5"/>
          <a:stretch>
            <a:fillRect/>
          </a:stretch>
        </p:blipFill>
        <p:spPr>
          <a:xfrm>
            <a:off x="2105949" y="2680419"/>
            <a:ext cx="5182049" cy="2627604"/>
          </a:xfrm>
          <a:prstGeom prst="rect">
            <a:avLst/>
          </a:prstGeom>
        </p:spPr>
      </p:pic>
      <p:sp>
        <p:nvSpPr>
          <p:cNvPr id="17" name="Rounded Rectangular Callout 16" descr="Call-out box that indicates that clicking on the question mark icon brings you to ASSIST help." title="Explanation for question mark icon"/>
          <p:cNvSpPr/>
          <p:nvPr/>
        </p:nvSpPr>
        <p:spPr>
          <a:xfrm>
            <a:off x="633261" y="1314782"/>
            <a:ext cx="3200400" cy="392459"/>
          </a:xfrm>
          <a:prstGeom prst="wedgeRoundRectCallout">
            <a:avLst>
              <a:gd name="adj1" fmla="val -50227"/>
              <a:gd name="adj2" fmla="val 25271"/>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Initiate Screen</a:t>
            </a:r>
            <a:endParaRPr lang="en-US" sz="2400" dirty="0">
              <a:solidFill>
                <a:srgbClr val="002060"/>
              </a:solidFill>
            </a:endParaRPr>
          </a:p>
        </p:txBody>
      </p:sp>
      <p:sp>
        <p:nvSpPr>
          <p:cNvPr id="18" name="Rounded Rectangular Callout 17" descr="Call-out box that indicates that clicking on the question mark icon brings you to ASSIST help." title="Explanation for question mark icon"/>
          <p:cNvSpPr/>
          <p:nvPr/>
        </p:nvSpPr>
        <p:spPr>
          <a:xfrm>
            <a:off x="4568825" y="1556406"/>
            <a:ext cx="4507053" cy="392459"/>
          </a:xfrm>
          <a:prstGeom prst="wedgeRoundRectCallout">
            <a:avLst>
              <a:gd name="adj1" fmla="val -50227"/>
              <a:gd name="adj2" fmla="val 25271"/>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Application Information Screen</a:t>
            </a:r>
            <a:endParaRPr lang="en-US" sz="2400" dirty="0">
              <a:solidFill>
                <a:srgbClr val="002060"/>
              </a:solidFill>
            </a:endParaRPr>
          </a:p>
        </p:txBody>
      </p:sp>
    </p:spTree>
    <p:extLst>
      <p:ext uri="{BB962C8B-B14F-4D97-AF65-F5344CB8AC3E}">
        <p14:creationId xmlns:p14="http://schemas.microsoft.com/office/powerpoint/2010/main" val="40785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sz="3600" dirty="0"/>
              <a:t>Appendix Policy &amp; “Overstuffed” Applications</a:t>
            </a:r>
            <a:endParaRPr lang="en-US" dirty="0"/>
          </a:p>
        </p:txBody>
      </p:sp>
      <p:sp>
        <p:nvSpPr>
          <p:cNvPr id="3" name="Content Placeholder 2"/>
          <p:cNvSpPr>
            <a:spLocks noGrp="1"/>
          </p:cNvSpPr>
          <p:nvPr>
            <p:ph sz="quarter" idx="13"/>
          </p:nvPr>
        </p:nvSpPr>
        <p:spPr>
          <a:xfrm>
            <a:off x="301752" y="1704008"/>
            <a:ext cx="8503920" cy="4166439"/>
          </a:xfrm>
        </p:spPr>
        <p:txBody>
          <a:bodyPr/>
          <a:lstStyle/>
          <a:p>
            <a:pPr marL="0" indent="0">
              <a:buNone/>
            </a:pPr>
            <a:r>
              <a:rPr lang="en-US" sz="2400" dirty="0"/>
              <a:t>Applicants must follow application guide and announcement instructions regarding appropriate appendix materials</a:t>
            </a:r>
          </a:p>
          <a:p>
            <a:pPr lvl="1"/>
            <a:r>
              <a:rPr lang="en-US" sz="2000" dirty="0" smtClean="0"/>
              <a:t>Most appendix material has been eliminated (NOT-OD-16-129)</a:t>
            </a:r>
          </a:p>
          <a:p>
            <a:pPr lvl="1"/>
            <a:r>
              <a:rPr lang="en-US" sz="2000" dirty="0" smtClean="0"/>
              <a:t>Applicants </a:t>
            </a:r>
            <a:r>
              <a:rPr lang="en-US" sz="2000" dirty="0"/>
              <a:t>should not use the Appendix section to circumvent page limits</a:t>
            </a:r>
          </a:p>
          <a:p>
            <a:pPr lvl="2"/>
            <a:r>
              <a:rPr lang="en-US" sz="1800" dirty="0"/>
              <a:t>In particularly egregious cases NIH has the authority to withdraw the application from review or consideration for funding</a:t>
            </a:r>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120</a:t>
            </a:fld>
            <a:endParaRPr lang="en-US" dirty="0"/>
          </a:p>
        </p:txBody>
      </p:sp>
      <p:sp>
        <p:nvSpPr>
          <p:cNvPr id="5" name="Text Box 4"/>
          <p:cNvSpPr txBox="1">
            <a:spLocks noChangeArrowheads="1"/>
          </p:cNvSpPr>
          <p:nvPr/>
        </p:nvSpPr>
        <p:spPr bwMode="auto">
          <a:xfrm>
            <a:off x="377825" y="4541734"/>
            <a:ext cx="8382000" cy="1415766"/>
          </a:xfrm>
          <a:prstGeom prst="rect">
            <a:avLst/>
          </a:prstGeom>
          <a:solidFill>
            <a:srgbClr val="FFFF99"/>
          </a:solidFill>
          <a:ln w="25400">
            <a:solidFill>
              <a:srgbClr val="A50021"/>
            </a:solidFill>
            <a:miter lim="800000"/>
            <a:headEnd/>
            <a:tailEnd/>
          </a:ln>
        </p:spPr>
        <p:txBody>
          <a:bodyPr lIns="91433" tIns="45717" rIns="91433"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000" b="1" dirty="0" smtClean="0">
                <a:solidFill>
                  <a:srgbClr val="A50021"/>
                </a:solidFill>
                <a:cs typeface="Arial" charset="0"/>
              </a:rPr>
              <a:t>Don’t Overstuff: </a:t>
            </a:r>
            <a:r>
              <a:rPr lang="en-US" altLang="en-US" sz="2000" b="1" dirty="0">
                <a:solidFill>
                  <a:srgbClr val="A50021"/>
                </a:solidFill>
                <a:cs typeface="Arial" charset="0"/>
              </a:rPr>
              <a:t>NOT-OD-11-080</a:t>
            </a:r>
            <a:r>
              <a:rPr lang="en-US" altLang="en-US" sz="2400" b="1" dirty="0">
                <a:solidFill>
                  <a:srgbClr val="A50021"/>
                </a:solidFill>
                <a:cs typeface="Arial" charset="0"/>
              </a:rPr>
              <a:t/>
            </a:r>
            <a:br>
              <a:rPr lang="en-US" altLang="en-US" sz="2400" b="1" dirty="0">
                <a:solidFill>
                  <a:srgbClr val="A50021"/>
                </a:solidFill>
                <a:cs typeface="Arial" charset="0"/>
              </a:rPr>
            </a:br>
            <a:r>
              <a:rPr lang="en-US" altLang="en-US" b="1" dirty="0">
                <a:cs typeface="Arial" charset="0"/>
                <a:hlinkClick r:id="rId2" tooltip="appendix policy notice"/>
              </a:rPr>
              <a:t>http://</a:t>
            </a:r>
            <a:r>
              <a:rPr lang="en-US" altLang="en-US" b="1" dirty="0" smtClean="0">
                <a:cs typeface="Arial" charset="0"/>
                <a:hlinkClick r:id="rId2" tooltip="appendix policy notice"/>
              </a:rPr>
              <a:t>grants.nih.gov/grants/guide/notice-files/NOT-OD-11-080.html</a:t>
            </a:r>
            <a:endParaRPr lang="en-US" altLang="en-US" b="1" dirty="0" smtClean="0">
              <a:cs typeface="Arial" charset="0"/>
            </a:endParaRPr>
          </a:p>
          <a:p>
            <a:pPr algn="ctr">
              <a:spcBef>
                <a:spcPct val="50000"/>
              </a:spcBef>
            </a:pPr>
            <a:r>
              <a:rPr lang="en-US" altLang="en-US" sz="2000" b="1" dirty="0" smtClean="0">
                <a:solidFill>
                  <a:srgbClr val="A50021"/>
                </a:solidFill>
                <a:cs typeface="Arial" charset="0"/>
              </a:rPr>
              <a:t>Appendix </a:t>
            </a:r>
            <a:r>
              <a:rPr lang="en-US" altLang="en-US" sz="2000" b="1" dirty="0">
                <a:solidFill>
                  <a:srgbClr val="A50021"/>
                </a:solidFill>
                <a:cs typeface="Arial" charset="0"/>
              </a:rPr>
              <a:t>Policy: </a:t>
            </a:r>
            <a:r>
              <a:rPr lang="en-US" altLang="en-US" sz="2000" b="1" dirty="0" smtClean="0">
                <a:solidFill>
                  <a:srgbClr val="A50021"/>
                </a:solidFill>
                <a:cs typeface="Arial" charset="0"/>
              </a:rPr>
              <a:t>NOT-OD-16-129 </a:t>
            </a:r>
            <a:r>
              <a:rPr lang="en-US" altLang="en-US" b="1" dirty="0" smtClean="0">
                <a:cs typeface="Arial" charset="0"/>
                <a:hlinkClick r:id="rId3" tooltip="Appendix policy"/>
              </a:rPr>
              <a:t>http</a:t>
            </a:r>
            <a:r>
              <a:rPr lang="en-US" altLang="en-US" b="1" dirty="0">
                <a:cs typeface="Arial" charset="0"/>
                <a:hlinkClick r:id="rId3" tooltip="Appendix policy"/>
              </a:rPr>
              <a:t>://</a:t>
            </a:r>
            <a:r>
              <a:rPr lang="en-US" altLang="en-US" b="1" dirty="0" smtClean="0">
                <a:cs typeface="Arial" charset="0"/>
                <a:hlinkClick r:id="rId3" tooltip="Appendix policy"/>
              </a:rPr>
              <a:t>grants.nih.gov/grants/guide/notice-files/NOT-OD-16-129.html    </a:t>
            </a:r>
            <a:endParaRPr lang="en-US" altLang="en-US" b="1" dirty="0">
              <a:cs typeface="Arial" charset="0"/>
            </a:endParaRPr>
          </a:p>
        </p:txBody>
      </p:sp>
      <p:pic>
        <p:nvPicPr>
          <p:cNvPr id="6" name="Picture 6" descr="policy_md_clr_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306163"/>
            <a:ext cx="9048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652404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04800"/>
            <a:ext cx="7772400" cy="1752600"/>
          </a:xfrm>
        </p:spPr>
        <p:txBody>
          <a:bodyPr>
            <a:normAutofit/>
          </a:bodyPr>
          <a:lstStyle/>
          <a:p>
            <a:r>
              <a:rPr lang="en-US" dirty="0" smtClean="0"/>
              <a:t>Grantee and Organizational Changes</a:t>
            </a:r>
            <a:endParaRPr lang="en-US" dirty="0"/>
          </a:p>
        </p:txBody>
      </p:sp>
      <p:sp>
        <p:nvSpPr>
          <p:cNvPr id="3" name="Text Placeholder 2"/>
          <p:cNvSpPr>
            <a:spLocks noGrp="1"/>
          </p:cNvSpPr>
          <p:nvPr>
            <p:ph type="body" idx="1"/>
          </p:nvPr>
        </p:nvSpPr>
        <p:spPr>
          <a:xfrm>
            <a:off x="457200" y="2743200"/>
            <a:ext cx="8153400" cy="2819400"/>
          </a:xfrm>
        </p:spPr>
        <p:txBody>
          <a:bodyPr/>
          <a:lstStyle/>
          <a:p>
            <a:endParaRPr lang="en-US" dirty="0"/>
          </a:p>
          <a:p>
            <a:r>
              <a:rPr lang="en-US" dirty="0"/>
              <a:t>Submitting a </a:t>
            </a:r>
            <a:r>
              <a:rPr lang="en-US" dirty="0" smtClean="0"/>
              <a:t>Change of grantee or training institution request (type 7) </a:t>
            </a:r>
            <a:r>
              <a:rPr lang="en-US" dirty="0"/>
              <a:t>using </a:t>
            </a:r>
            <a:r>
              <a:rPr lang="en-US" dirty="0" smtClean="0"/>
              <a:t>grants.gov</a:t>
            </a:r>
          </a:p>
          <a:p>
            <a:endParaRPr lang="en-US" dirty="0"/>
          </a:p>
          <a:p>
            <a:r>
              <a:rPr lang="en-US" dirty="0" smtClean="0"/>
              <a:t>Submitting a Change </a:t>
            </a:r>
            <a:r>
              <a:rPr lang="en-US" dirty="0"/>
              <a:t>of Organization Status/Successor In Interest </a:t>
            </a:r>
            <a:br>
              <a:rPr lang="en-US" dirty="0"/>
            </a:br>
            <a:r>
              <a:rPr lang="en-US" dirty="0"/>
              <a:t>(Type 6</a:t>
            </a:r>
            <a:r>
              <a:rPr lang="en-US" dirty="0" smtClean="0"/>
              <a:t>) Request using grants.gov</a:t>
            </a:r>
          </a:p>
          <a:p>
            <a:endParaRPr lang="en-US" dirty="0"/>
          </a:p>
          <a:p>
            <a:r>
              <a:rPr lang="en-US" dirty="0" smtClean="0"/>
              <a:t>Submitting An Administrative Supplement Request using Grants.gov</a:t>
            </a: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solidFill>
                  <a:srgbClr val="9BBB59">
                    <a:shade val="75000"/>
                  </a:srgbClr>
                </a:solidFill>
              </a:rPr>
              <a:pPr>
                <a:defRPr/>
              </a:pPr>
              <a:t>121</a:t>
            </a:fld>
            <a:endParaRPr lang="en-US" dirty="0">
              <a:solidFill>
                <a:srgbClr val="9BBB59">
                  <a:shade val="75000"/>
                </a:srgbClr>
              </a:solidFill>
            </a:endParaRPr>
          </a:p>
        </p:txBody>
      </p:sp>
    </p:spTree>
    <p:extLst>
      <p:ext uri="{BB962C8B-B14F-4D97-AF65-F5344CB8AC3E}">
        <p14:creationId xmlns:p14="http://schemas.microsoft.com/office/powerpoint/2010/main" val="415169090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1828800"/>
          </a:xfrm>
        </p:spPr>
        <p:txBody>
          <a:bodyPr/>
          <a:lstStyle/>
          <a:p>
            <a:r>
              <a:rPr lang="en-US" dirty="0" smtClean="0"/>
              <a:t>Change of Grantee (Type 7) Requests</a:t>
            </a:r>
            <a:endParaRPr lang="en-US" dirty="0"/>
          </a:p>
        </p:txBody>
      </p:sp>
      <p:sp>
        <p:nvSpPr>
          <p:cNvPr id="3" name="Text Placeholder 2"/>
          <p:cNvSpPr>
            <a:spLocks noGrp="1"/>
          </p:cNvSpPr>
          <p:nvPr>
            <p:ph type="body" idx="1"/>
          </p:nvPr>
        </p:nvSpPr>
        <p:spPr>
          <a:xfrm>
            <a:off x="381000" y="3200400"/>
            <a:ext cx="2362200" cy="2925763"/>
          </a:xfrm>
        </p:spPr>
        <p:txBody>
          <a:bodyPr/>
          <a:lstStyle/>
          <a:p>
            <a:r>
              <a:rPr lang="en-US" dirty="0" smtClean="0"/>
              <a:t>Also known as Change of Institution or transfer.</a:t>
            </a:r>
            <a:endParaRPr lang="en-US" dirty="0"/>
          </a:p>
        </p:txBody>
      </p:sp>
      <p:sp>
        <p:nvSpPr>
          <p:cNvPr id="4" name="Content Placeholder 3"/>
          <p:cNvSpPr>
            <a:spLocks noGrp="1"/>
          </p:cNvSpPr>
          <p:nvPr>
            <p:ph sz="quarter" idx="13"/>
          </p:nvPr>
        </p:nvSpPr>
        <p:spPr/>
        <p:txBody>
          <a:bodyPr/>
          <a:lstStyle/>
          <a:p>
            <a:r>
              <a:rPr lang="en-US" dirty="0"/>
              <a:t>Request for support of a funded project that has been transferred from one grantee or training institution to </a:t>
            </a:r>
            <a:r>
              <a:rPr lang="en-US" dirty="0" smtClean="0"/>
              <a:t>another</a:t>
            </a:r>
            <a:br>
              <a:rPr lang="en-US" dirty="0" smtClean="0"/>
            </a:br>
            <a:endParaRPr lang="en-US" dirty="0"/>
          </a:p>
          <a:p>
            <a:r>
              <a:rPr lang="en-US" dirty="0" smtClean="0"/>
              <a:t>Current submission options:</a:t>
            </a:r>
          </a:p>
          <a:p>
            <a:pPr lvl="1"/>
            <a:r>
              <a:rPr lang="en-US" dirty="0" smtClean="0"/>
              <a:t>Grants.gov downloadable forms</a:t>
            </a:r>
          </a:p>
          <a:p>
            <a:pPr lvl="1"/>
            <a:r>
              <a:rPr lang="en-US" dirty="0" smtClean="0"/>
              <a:t>Institutional system-to-system solutions</a:t>
            </a:r>
          </a:p>
          <a:p>
            <a:pPr lvl="1"/>
            <a:endParaRPr lang="en-US" dirty="0" smtClean="0"/>
          </a:p>
          <a:p>
            <a:pPr lvl="1"/>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solidFill>
                  <a:srgbClr val="9BBB59">
                    <a:shade val="75000"/>
                  </a:srgbClr>
                </a:solidFill>
              </a:rPr>
              <a:pPr>
                <a:defRPr/>
              </a:pPr>
              <a:t>122</a:t>
            </a:fld>
            <a:endParaRPr lang="en-US" dirty="0">
              <a:solidFill>
                <a:srgbClr val="9BBB59">
                  <a:shade val="75000"/>
                </a:srgbClr>
              </a:solidFill>
            </a:endParaRPr>
          </a:p>
        </p:txBody>
      </p:sp>
    </p:spTree>
    <p:extLst>
      <p:ext uri="{BB962C8B-B14F-4D97-AF65-F5344CB8AC3E}">
        <p14:creationId xmlns:p14="http://schemas.microsoft.com/office/powerpoint/2010/main" val="202168771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2667000" cy="2133600"/>
          </a:xfrm>
        </p:spPr>
        <p:txBody>
          <a:bodyPr/>
          <a:lstStyle/>
          <a:p>
            <a:r>
              <a:rPr lang="en-US" dirty="0" smtClean="0"/>
              <a:t>Change of Organization Status (Type 6) Request</a:t>
            </a:r>
            <a:endParaRPr lang="en-US" dirty="0"/>
          </a:p>
        </p:txBody>
      </p:sp>
      <p:sp>
        <p:nvSpPr>
          <p:cNvPr id="3" name="Text Placeholder 2"/>
          <p:cNvSpPr>
            <a:spLocks noGrp="1"/>
          </p:cNvSpPr>
          <p:nvPr>
            <p:ph type="body" idx="1"/>
          </p:nvPr>
        </p:nvSpPr>
        <p:spPr>
          <a:xfrm>
            <a:off x="381000" y="3200400"/>
            <a:ext cx="2362200" cy="2925763"/>
          </a:xfrm>
        </p:spPr>
        <p:txBody>
          <a:bodyPr/>
          <a:lstStyle/>
          <a:p>
            <a:r>
              <a:rPr lang="en-US" dirty="0" smtClean="0"/>
              <a:t>Formerly known as Successor-In-Interest.</a:t>
            </a:r>
            <a:endParaRPr lang="en-US" dirty="0"/>
          </a:p>
        </p:txBody>
      </p:sp>
      <p:sp>
        <p:nvSpPr>
          <p:cNvPr id="4" name="Content Placeholder 3"/>
          <p:cNvSpPr>
            <a:spLocks noGrp="1"/>
          </p:cNvSpPr>
          <p:nvPr>
            <p:ph sz="quarter" idx="13"/>
          </p:nvPr>
        </p:nvSpPr>
        <p:spPr/>
        <p:txBody>
          <a:bodyPr/>
          <a:lstStyle/>
          <a:p>
            <a:r>
              <a:rPr lang="en-US" dirty="0"/>
              <a:t>Request for support of a funded project at an </a:t>
            </a:r>
            <a:r>
              <a:rPr lang="en-US" dirty="0" smtClean="0"/>
              <a:t>institution where </a:t>
            </a:r>
            <a:r>
              <a:rPr lang="en-US" dirty="0"/>
              <a:t>the legal status has been </a:t>
            </a:r>
            <a:r>
              <a:rPr lang="en-US" dirty="0" smtClean="0"/>
              <a:t>changed</a:t>
            </a:r>
            <a:endParaRPr lang="en-US" dirty="0"/>
          </a:p>
          <a:p>
            <a:pPr marL="0" indent="0">
              <a:buNone/>
            </a:pPr>
            <a:endParaRPr lang="en-US" dirty="0"/>
          </a:p>
          <a:p>
            <a:r>
              <a:rPr lang="en-US" dirty="0"/>
              <a:t>Current submission options:</a:t>
            </a:r>
          </a:p>
          <a:p>
            <a:pPr lvl="1"/>
            <a:r>
              <a:rPr lang="en-US" dirty="0"/>
              <a:t>Grants.gov downloadable forms</a:t>
            </a:r>
          </a:p>
          <a:p>
            <a:pPr lvl="1"/>
            <a:r>
              <a:rPr lang="en-US" dirty="0"/>
              <a:t>Institutional system-to-system solutions</a:t>
            </a:r>
          </a:p>
          <a:p>
            <a:pPr marL="0" indent="0">
              <a:buNone/>
            </a:pPr>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solidFill>
                  <a:srgbClr val="9BBB59">
                    <a:shade val="75000"/>
                  </a:srgbClr>
                </a:solidFill>
              </a:rPr>
              <a:pPr>
                <a:defRPr/>
              </a:pPr>
              <a:t>123</a:t>
            </a:fld>
            <a:endParaRPr lang="en-US" dirty="0">
              <a:solidFill>
                <a:srgbClr val="9BBB59">
                  <a:shade val="75000"/>
                </a:srgbClr>
              </a:solidFill>
            </a:endParaRPr>
          </a:p>
        </p:txBody>
      </p:sp>
    </p:spTree>
    <p:extLst>
      <p:ext uri="{BB962C8B-B14F-4D97-AF65-F5344CB8AC3E}">
        <p14:creationId xmlns:p14="http://schemas.microsoft.com/office/powerpoint/2010/main" val="146009954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6/7 Requests – Grants.gov</a:t>
            </a:r>
          </a:p>
        </p:txBody>
      </p:sp>
      <p:sp>
        <p:nvSpPr>
          <p:cNvPr id="3" name="Content Placeholder 2"/>
          <p:cNvSpPr>
            <a:spLocks noGrp="1"/>
          </p:cNvSpPr>
          <p:nvPr>
            <p:ph sz="quarter" idx="13"/>
          </p:nvPr>
        </p:nvSpPr>
        <p:spPr/>
        <p:txBody>
          <a:bodyPr/>
          <a:lstStyle/>
          <a:p>
            <a:pPr>
              <a:spcAft>
                <a:spcPts val="1200"/>
              </a:spcAft>
            </a:pPr>
            <a:r>
              <a:rPr lang="en-US" dirty="0"/>
              <a:t>Available for </a:t>
            </a:r>
            <a:r>
              <a:rPr lang="en-US" b="1" dirty="0"/>
              <a:t>post-award</a:t>
            </a:r>
            <a:r>
              <a:rPr lang="en-US" dirty="0"/>
              <a:t> requests for </a:t>
            </a:r>
            <a:r>
              <a:rPr lang="en-US" b="1" dirty="0"/>
              <a:t>single-project</a:t>
            </a:r>
            <a:r>
              <a:rPr lang="en-US" dirty="0"/>
              <a:t> activity codes for which competing applications are submitted through Grants.gov</a:t>
            </a:r>
          </a:p>
          <a:p>
            <a:pPr>
              <a:spcAft>
                <a:spcPts val="1200"/>
              </a:spcAft>
            </a:pPr>
            <a:r>
              <a:rPr lang="en-US" dirty="0"/>
              <a:t>Though not yet required, applicants are encouraged to use and become familiar with the electronic option</a:t>
            </a:r>
          </a:p>
          <a:p>
            <a:pPr>
              <a:spcAft>
                <a:spcPts val="1200"/>
              </a:spcAft>
            </a:pPr>
            <a:r>
              <a:rPr lang="en-US" dirty="0" smtClean="0"/>
              <a:t>Talk to your awarding Institute prior to submission</a:t>
            </a:r>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124</a:t>
            </a:fld>
            <a:endParaRPr lang="en-US" dirty="0">
              <a:solidFill>
                <a:srgbClr val="9BBB59">
                  <a:shade val="75000"/>
                </a:srgbClr>
              </a:solidFill>
            </a:endParaRPr>
          </a:p>
        </p:txBody>
      </p:sp>
      <p:pic>
        <p:nvPicPr>
          <p:cNvPr id="7" name="Picture 6"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6437" y="4343400"/>
            <a:ext cx="2228850" cy="2971800"/>
          </a:xfrm>
          <a:prstGeom prst="rect">
            <a:avLst/>
          </a:prstGeom>
        </p:spPr>
      </p:pic>
    </p:spTree>
    <p:extLst>
      <p:ext uri="{BB962C8B-B14F-4D97-AF65-F5344CB8AC3E}">
        <p14:creationId xmlns:p14="http://schemas.microsoft.com/office/powerpoint/2010/main" val="224495847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6/7 Requests – Grants.gov</a:t>
            </a:r>
            <a:endParaRPr lang="en-US" dirty="0"/>
          </a:p>
        </p:txBody>
      </p:sp>
      <p:sp>
        <p:nvSpPr>
          <p:cNvPr id="3" name="Content Placeholder 2"/>
          <p:cNvSpPr>
            <a:spLocks noGrp="1"/>
          </p:cNvSpPr>
          <p:nvPr>
            <p:ph sz="quarter" idx="13"/>
          </p:nvPr>
        </p:nvSpPr>
        <p:spPr/>
        <p:txBody>
          <a:bodyPr/>
          <a:lstStyle/>
          <a:p>
            <a:r>
              <a:rPr lang="en-US" dirty="0" smtClean="0"/>
              <a:t>Parent Announcement page has general use FOAs</a:t>
            </a:r>
          </a:p>
          <a:p>
            <a:pPr lvl="1"/>
            <a:r>
              <a:rPr lang="en-US" dirty="0" smtClean="0">
                <a:hlinkClick r:id="rId2" tooltip="NIH parent announcement page"/>
              </a:rPr>
              <a:t>http</a:t>
            </a:r>
            <a:r>
              <a:rPr lang="en-US" dirty="0">
                <a:hlinkClick r:id="rId2" tooltip="NIH parent announcement page"/>
              </a:rPr>
              <a:t>://</a:t>
            </a:r>
            <a:r>
              <a:rPr lang="en-US" dirty="0" smtClean="0">
                <a:hlinkClick r:id="rId2" tooltip="NIH parent announcement page"/>
              </a:rPr>
              <a:t>grants.nih.gov/grants/guide/parent_announcements.htm#post</a:t>
            </a:r>
            <a:r>
              <a:rPr lang="en-US" dirty="0" smtClean="0"/>
              <a:t> </a:t>
            </a:r>
          </a:p>
          <a:p>
            <a:endParaRPr lang="en-US" dirty="0" smtClean="0"/>
          </a:p>
          <a:p>
            <a:r>
              <a:rPr lang="en-US" dirty="0" smtClean="0"/>
              <a:t>When </a:t>
            </a:r>
            <a:r>
              <a:rPr lang="en-US" dirty="0"/>
              <a:t>completing package…</a:t>
            </a:r>
          </a:p>
          <a:p>
            <a:pPr lvl="1"/>
            <a:r>
              <a:rPr lang="en-US" dirty="0"/>
              <a:t>Follow all FOA-specific instructions</a:t>
            </a:r>
          </a:p>
          <a:p>
            <a:pPr lvl="1"/>
            <a:r>
              <a:rPr lang="en-US" dirty="0"/>
              <a:t>Carefully choose appropriate application package</a:t>
            </a:r>
          </a:p>
          <a:p>
            <a:pPr lvl="1"/>
            <a:r>
              <a:rPr lang="en-US" dirty="0"/>
              <a:t>Use Revision as the Application Type (SF424 RR, item #8)</a:t>
            </a:r>
          </a:p>
          <a:p>
            <a:pPr lvl="1"/>
            <a:r>
              <a:rPr lang="en-US" dirty="0"/>
              <a:t>Include IC and Serial number of awarded grant as the Federal Identifier (SF424 RR, item #4a)</a:t>
            </a:r>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125</a:t>
            </a:fld>
            <a:endParaRPr lang="en-US" dirty="0">
              <a:solidFill>
                <a:srgbClr val="9BBB59">
                  <a:shade val="75000"/>
                </a:srgbClr>
              </a:solidFill>
            </a:endParaRPr>
          </a:p>
        </p:txBody>
      </p:sp>
    </p:spTree>
    <p:extLst>
      <p:ext uri="{BB962C8B-B14F-4D97-AF65-F5344CB8AC3E}">
        <p14:creationId xmlns:p14="http://schemas.microsoft.com/office/powerpoint/2010/main" val="324782733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6/7 </a:t>
            </a:r>
            <a:r>
              <a:rPr lang="en-US" dirty="0" smtClean="0"/>
              <a:t>Requests – Grants.gov</a:t>
            </a:r>
            <a:endParaRPr lang="en-US" dirty="0"/>
          </a:p>
        </p:txBody>
      </p:sp>
      <p:sp>
        <p:nvSpPr>
          <p:cNvPr id="3" name="Content Placeholder 2"/>
          <p:cNvSpPr>
            <a:spLocks noGrp="1"/>
          </p:cNvSpPr>
          <p:nvPr>
            <p:ph sz="quarter" idx="13"/>
          </p:nvPr>
        </p:nvSpPr>
        <p:spPr>
          <a:xfrm>
            <a:off x="301752" y="1527048"/>
            <a:ext cx="8689848" cy="4873752"/>
          </a:xfrm>
        </p:spPr>
        <p:txBody>
          <a:bodyPr/>
          <a:lstStyle/>
          <a:p>
            <a:pPr marL="0" indent="0">
              <a:buNone/>
            </a:pPr>
            <a:r>
              <a:rPr lang="en-US" dirty="0"/>
              <a:t>Similar to competing </a:t>
            </a:r>
            <a:r>
              <a:rPr lang="en-US" dirty="0" smtClean="0"/>
              <a:t>application process, </a:t>
            </a:r>
            <a:r>
              <a:rPr lang="en-US" dirty="0"/>
              <a:t>except:</a:t>
            </a:r>
          </a:p>
          <a:p>
            <a:pPr lvl="1"/>
            <a:r>
              <a:rPr lang="en-US" dirty="0"/>
              <a:t>Many of the </a:t>
            </a:r>
            <a:r>
              <a:rPr lang="en-US" dirty="0" smtClean="0"/>
              <a:t>NIH business </a:t>
            </a:r>
            <a:r>
              <a:rPr lang="en-US" dirty="0"/>
              <a:t>rule validations for competing applications are not enforced</a:t>
            </a:r>
          </a:p>
          <a:p>
            <a:pPr lvl="1"/>
            <a:r>
              <a:rPr lang="en-US" dirty="0"/>
              <a:t>Required forms may vary from competing applications </a:t>
            </a:r>
            <a:endParaRPr lang="en-US" dirty="0" smtClean="0"/>
          </a:p>
          <a:p>
            <a:pPr lvl="2"/>
            <a:r>
              <a:rPr lang="en-US" dirty="0" smtClean="0"/>
              <a:t>Modular </a:t>
            </a:r>
            <a:r>
              <a:rPr lang="en-US" dirty="0"/>
              <a:t>budget forms not an option; must use detailed R&amp;R Budget forms</a:t>
            </a:r>
          </a:p>
          <a:p>
            <a:pPr lvl="2"/>
            <a:r>
              <a:rPr lang="en-US" dirty="0"/>
              <a:t>No cover letters</a:t>
            </a:r>
          </a:p>
          <a:p>
            <a:pPr lvl="2"/>
            <a:r>
              <a:rPr lang="en-US" dirty="0" smtClean="0"/>
              <a:t>Type 6</a:t>
            </a:r>
          </a:p>
          <a:p>
            <a:pPr lvl="3"/>
            <a:r>
              <a:rPr lang="en-US" dirty="0" smtClean="0"/>
              <a:t>Only a few required forms</a:t>
            </a:r>
            <a:endParaRPr lang="en-US" dirty="0"/>
          </a:p>
          <a:p>
            <a:pPr lvl="4"/>
            <a:r>
              <a:rPr lang="en-US" dirty="0" smtClean="0"/>
              <a:t>SF424 (R&amp;R) cover, Other Project Information, SR/Key Information</a:t>
            </a:r>
          </a:p>
          <a:p>
            <a:pPr lvl="3"/>
            <a:r>
              <a:rPr lang="en-US" dirty="0" smtClean="0"/>
              <a:t>Optional forms vary by program</a:t>
            </a:r>
          </a:p>
          <a:p>
            <a:pPr lvl="2"/>
            <a:r>
              <a:rPr lang="en-US" dirty="0" smtClean="0"/>
              <a:t>Type 7</a:t>
            </a:r>
          </a:p>
          <a:p>
            <a:pPr lvl="3"/>
            <a:r>
              <a:rPr lang="en-US" dirty="0" smtClean="0"/>
              <a:t>Budget </a:t>
            </a:r>
            <a:r>
              <a:rPr lang="en-US" dirty="0"/>
              <a:t>forms added to some </a:t>
            </a:r>
            <a:r>
              <a:rPr lang="en-US" dirty="0" smtClean="0"/>
              <a:t>form </a:t>
            </a:r>
            <a:r>
              <a:rPr lang="en-US" dirty="0"/>
              <a:t>packages (e.g., DP1, DP2, DP3)</a:t>
            </a:r>
          </a:p>
          <a:p>
            <a:pPr lvl="1"/>
            <a:endParaRPr lang="en-US" dirty="0" smtClean="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126</a:t>
            </a:fld>
            <a:endParaRPr lang="en-US" dirty="0">
              <a:solidFill>
                <a:srgbClr val="9BBB59">
                  <a:shade val="75000"/>
                </a:srgbClr>
              </a:solidFill>
            </a:endParaRPr>
          </a:p>
        </p:txBody>
      </p:sp>
    </p:spTree>
    <p:extLst>
      <p:ext uri="{BB962C8B-B14F-4D97-AF65-F5344CB8AC3E}">
        <p14:creationId xmlns:p14="http://schemas.microsoft.com/office/powerpoint/2010/main" val="27551102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6/7 </a:t>
            </a:r>
            <a:r>
              <a:rPr lang="en-US" dirty="0" smtClean="0"/>
              <a:t>Requests – Grants.gov</a:t>
            </a:r>
            <a:endParaRPr lang="en-US" dirty="0"/>
          </a:p>
        </p:txBody>
      </p:sp>
      <p:sp>
        <p:nvSpPr>
          <p:cNvPr id="3" name="Content Placeholder 2"/>
          <p:cNvSpPr>
            <a:spLocks noGrp="1"/>
          </p:cNvSpPr>
          <p:nvPr>
            <p:ph sz="quarter" idx="13"/>
          </p:nvPr>
        </p:nvSpPr>
        <p:spPr>
          <a:xfrm>
            <a:off x="301752" y="1527048"/>
            <a:ext cx="8689848" cy="4873752"/>
          </a:xfrm>
        </p:spPr>
        <p:txBody>
          <a:bodyPr/>
          <a:lstStyle/>
          <a:p>
            <a:pPr lvl="1"/>
            <a:r>
              <a:rPr lang="en-US" dirty="0" smtClean="0"/>
              <a:t>After </a:t>
            </a:r>
            <a:r>
              <a:rPr lang="en-US" dirty="0"/>
              <a:t>the two-day viewing </a:t>
            </a:r>
            <a:r>
              <a:rPr lang="en-US" dirty="0" smtClean="0"/>
              <a:t>window, </a:t>
            </a:r>
            <a:r>
              <a:rPr lang="en-US" dirty="0"/>
              <a:t>the </a:t>
            </a:r>
            <a:r>
              <a:rPr lang="en-US" dirty="0" smtClean="0"/>
              <a:t>request bypasses </a:t>
            </a:r>
            <a:r>
              <a:rPr lang="en-US" dirty="0"/>
              <a:t>Receipt &amp; Referral and goes directly to Grants Management staff for </a:t>
            </a:r>
            <a:r>
              <a:rPr lang="en-US" dirty="0" smtClean="0"/>
              <a:t>consideration</a:t>
            </a:r>
          </a:p>
          <a:p>
            <a:pPr lvl="2"/>
            <a:r>
              <a:rPr lang="en-US" dirty="0" smtClean="0"/>
              <a:t>Requests move to List of Applications for PIs and General Search (for SOs) like competing applications</a:t>
            </a:r>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127</a:t>
            </a:fld>
            <a:endParaRPr lang="en-US" dirty="0">
              <a:solidFill>
                <a:srgbClr val="9BBB59">
                  <a:shade val="75000"/>
                </a:srgbClr>
              </a:solidFill>
            </a:endParaRPr>
          </a:p>
        </p:txBody>
      </p:sp>
    </p:spTree>
    <p:extLst>
      <p:ext uri="{BB962C8B-B14F-4D97-AF65-F5344CB8AC3E}">
        <p14:creationId xmlns:p14="http://schemas.microsoft.com/office/powerpoint/2010/main" val="375581917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2667000" cy="1295400"/>
          </a:xfrm>
        </p:spPr>
        <p:txBody>
          <a:bodyPr/>
          <a:lstStyle/>
          <a:p>
            <a:r>
              <a:rPr lang="en-US" sz="2400" dirty="0" smtClean="0"/>
              <a:t>Administrative Supplements</a:t>
            </a:r>
            <a:endParaRPr lang="en-US" sz="2400" dirty="0"/>
          </a:p>
        </p:txBody>
      </p:sp>
      <p:sp>
        <p:nvSpPr>
          <p:cNvPr id="3" name="Text Placeholder 2"/>
          <p:cNvSpPr>
            <a:spLocks noGrp="1"/>
          </p:cNvSpPr>
          <p:nvPr>
            <p:ph type="body" idx="1"/>
          </p:nvPr>
        </p:nvSpPr>
        <p:spPr/>
        <p:txBody>
          <a:bodyPr/>
          <a:lstStyle/>
          <a:p>
            <a:r>
              <a:rPr lang="en-US" dirty="0"/>
              <a:t>A request for </a:t>
            </a:r>
            <a:r>
              <a:rPr lang="en-US" dirty="0" smtClean="0"/>
              <a:t>additional </a:t>
            </a:r>
            <a:r>
              <a:rPr lang="en-US" dirty="0"/>
              <a:t>funds during a current project period to provide for an increase in costs due to unforeseen circumstances. </a:t>
            </a:r>
          </a:p>
        </p:txBody>
      </p:sp>
      <p:sp>
        <p:nvSpPr>
          <p:cNvPr id="4" name="Content Placeholder 3"/>
          <p:cNvSpPr>
            <a:spLocks noGrp="1"/>
          </p:cNvSpPr>
          <p:nvPr>
            <p:ph sz="quarter" idx="13"/>
          </p:nvPr>
        </p:nvSpPr>
        <p:spPr/>
        <p:txBody>
          <a:bodyPr/>
          <a:lstStyle/>
          <a:p>
            <a:r>
              <a:rPr lang="en-US" dirty="0"/>
              <a:t>Requested additional costs must be within the scope of the peer reviewed and approved </a:t>
            </a:r>
            <a:r>
              <a:rPr lang="en-US" dirty="0" smtClean="0"/>
              <a:t>project</a:t>
            </a:r>
            <a:br>
              <a:rPr lang="en-US" dirty="0" smtClean="0"/>
            </a:br>
            <a:endParaRPr lang="en-US" dirty="0"/>
          </a:p>
          <a:p>
            <a:r>
              <a:rPr lang="en-US" dirty="0" smtClean="0"/>
              <a:t>Current submission options:</a:t>
            </a:r>
          </a:p>
          <a:p>
            <a:pPr lvl="1"/>
            <a:r>
              <a:rPr lang="en-US" dirty="0" smtClean="0"/>
              <a:t>Grants.gov downloadable forms</a:t>
            </a:r>
            <a:r>
              <a:rPr lang="en-US" baseline="30000" dirty="0" smtClean="0"/>
              <a:t>1</a:t>
            </a:r>
            <a:endParaRPr lang="en-US" baseline="30000" dirty="0"/>
          </a:p>
          <a:p>
            <a:pPr lvl="1"/>
            <a:r>
              <a:rPr lang="en-US" dirty="0"/>
              <a:t>Streamlined eRA Commons process</a:t>
            </a:r>
            <a:r>
              <a:rPr lang="en-US" baseline="30000" dirty="0"/>
              <a:t>1</a:t>
            </a:r>
          </a:p>
          <a:p>
            <a:pPr lvl="2"/>
            <a:r>
              <a:rPr lang="en-US" dirty="0"/>
              <a:t>Commons pre-populates much of the data needed for request from awarded grant</a:t>
            </a:r>
          </a:p>
          <a:p>
            <a:pPr lvl="1"/>
            <a:r>
              <a:rPr lang="en-US" dirty="0" smtClean="0"/>
              <a:t>Institutional </a:t>
            </a:r>
            <a:r>
              <a:rPr lang="en-US" dirty="0"/>
              <a:t>system-to-system </a:t>
            </a:r>
            <a:r>
              <a:rPr lang="en-US" dirty="0" smtClean="0"/>
              <a:t>solutions</a:t>
            </a:r>
            <a:r>
              <a:rPr lang="en-US" baseline="30000" dirty="0" smtClean="0"/>
              <a:t>1</a:t>
            </a:r>
            <a:endParaRPr lang="en-US" dirty="0"/>
          </a:p>
          <a:p>
            <a:pPr lvl="1"/>
            <a:r>
              <a:rPr lang="en-US" dirty="0" smtClean="0"/>
              <a:t>Paper </a:t>
            </a:r>
            <a:r>
              <a:rPr lang="en-US" dirty="0"/>
              <a:t>process</a:t>
            </a:r>
          </a:p>
          <a:p>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solidFill>
                  <a:srgbClr val="9BBB59">
                    <a:shade val="75000"/>
                  </a:srgbClr>
                </a:solidFill>
              </a:rPr>
              <a:pPr>
                <a:defRPr/>
              </a:pPr>
              <a:t>128</a:t>
            </a:fld>
            <a:endParaRPr lang="en-US" dirty="0">
              <a:solidFill>
                <a:srgbClr val="9BBB59">
                  <a:shade val="75000"/>
                </a:srgbClr>
              </a:solidFill>
            </a:endParaRPr>
          </a:p>
        </p:txBody>
      </p:sp>
      <p:sp>
        <p:nvSpPr>
          <p:cNvPr id="6" name="TextBox 5"/>
          <p:cNvSpPr txBox="1"/>
          <p:nvPr/>
        </p:nvSpPr>
        <p:spPr>
          <a:xfrm>
            <a:off x="152400" y="6474023"/>
            <a:ext cx="8839200" cy="307777"/>
          </a:xfrm>
          <a:prstGeom prst="rect">
            <a:avLst/>
          </a:prstGeom>
          <a:noFill/>
        </p:spPr>
        <p:txBody>
          <a:bodyPr wrap="square" rtlCol="0">
            <a:spAutoFit/>
          </a:bodyPr>
          <a:lstStyle/>
          <a:p>
            <a:r>
              <a:rPr lang="en-US" sz="1400" baseline="30000" dirty="0" smtClean="0">
                <a:solidFill>
                  <a:prstClr val="black"/>
                </a:solidFill>
              </a:rPr>
              <a:t>1</a:t>
            </a:r>
            <a:r>
              <a:rPr lang="en-US" sz="1400" dirty="0" smtClean="0">
                <a:solidFill>
                  <a:prstClr val="black"/>
                </a:solidFill>
              </a:rPr>
              <a:t>Available </a:t>
            </a:r>
            <a:r>
              <a:rPr lang="en-US" sz="1400" dirty="0">
                <a:solidFill>
                  <a:prstClr val="black"/>
                </a:solidFill>
              </a:rPr>
              <a:t>for single-project activity codes for which competing applications are submitted through </a:t>
            </a:r>
            <a:r>
              <a:rPr lang="en-US" sz="1400" dirty="0" smtClean="0">
                <a:solidFill>
                  <a:prstClr val="black"/>
                </a:solidFill>
              </a:rPr>
              <a:t>Grants.gov.</a:t>
            </a:r>
            <a:endParaRPr lang="en-US" sz="1400" dirty="0">
              <a:solidFill>
                <a:prstClr val="black"/>
              </a:solidFill>
            </a:endParaRPr>
          </a:p>
        </p:txBody>
      </p:sp>
    </p:spTree>
    <p:extLst>
      <p:ext uri="{BB962C8B-B14F-4D97-AF65-F5344CB8AC3E}">
        <p14:creationId xmlns:p14="http://schemas.microsoft.com/office/powerpoint/2010/main" val="388610294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 Supplement Requests– Grants.gov</a:t>
            </a:r>
            <a:endParaRPr lang="en-US" dirty="0"/>
          </a:p>
        </p:txBody>
      </p:sp>
      <p:sp>
        <p:nvSpPr>
          <p:cNvPr id="3" name="Content Placeholder 2"/>
          <p:cNvSpPr>
            <a:spLocks noGrp="1"/>
          </p:cNvSpPr>
          <p:nvPr>
            <p:ph sz="quarter" idx="13"/>
          </p:nvPr>
        </p:nvSpPr>
        <p:spPr>
          <a:xfrm>
            <a:off x="301752" y="1527048"/>
            <a:ext cx="8503920" cy="4797552"/>
          </a:xfrm>
        </p:spPr>
        <p:txBody>
          <a:bodyPr/>
          <a:lstStyle/>
          <a:p>
            <a:r>
              <a:rPr lang="en-US" dirty="0"/>
              <a:t>Parent Announcement page has general use FOAs</a:t>
            </a:r>
          </a:p>
          <a:p>
            <a:pPr lvl="1"/>
            <a:r>
              <a:rPr lang="en-US" dirty="0">
                <a:hlinkClick r:id="rId2"/>
              </a:rPr>
              <a:t>http://</a:t>
            </a:r>
            <a:r>
              <a:rPr lang="en-US" dirty="0" smtClean="0">
                <a:hlinkClick r:id="rId2"/>
              </a:rPr>
              <a:t>grants.nih.gov/grants/guide/parent_announcements.htm#adminsupp</a:t>
            </a:r>
            <a:r>
              <a:rPr lang="en-US" dirty="0" smtClean="0"/>
              <a:t> </a:t>
            </a:r>
          </a:p>
          <a:p>
            <a:pPr lvl="1"/>
            <a:r>
              <a:rPr lang="en-US" dirty="0" smtClean="0"/>
              <a:t>NIH Institutes can also post FOAs for administrative supplements targeting specific programs</a:t>
            </a:r>
            <a:br>
              <a:rPr lang="en-US" dirty="0" smtClean="0"/>
            </a:br>
            <a:endParaRPr lang="en-US" dirty="0"/>
          </a:p>
          <a:p>
            <a:r>
              <a:rPr lang="en-US" dirty="0"/>
              <a:t>When completing package…</a:t>
            </a:r>
          </a:p>
          <a:p>
            <a:pPr lvl="1"/>
            <a:r>
              <a:rPr lang="en-US" dirty="0"/>
              <a:t>Follow all FOA-specific instructions</a:t>
            </a:r>
          </a:p>
          <a:p>
            <a:pPr lvl="1"/>
            <a:r>
              <a:rPr lang="en-US" dirty="0"/>
              <a:t>Carefully choose appropriate application package</a:t>
            </a:r>
          </a:p>
          <a:p>
            <a:pPr lvl="1"/>
            <a:r>
              <a:rPr lang="en-US" dirty="0"/>
              <a:t>Use Revision as the Application Type (SF424 RR, item #8)</a:t>
            </a:r>
          </a:p>
          <a:p>
            <a:pPr lvl="1"/>
            <a:r>
              <a:rPr lang="en-US" dirty="0"/>
              <a:t>Include IC and Serial number of awarded grant as the Federal Identifier (SF424 RR, item #4a)</a:t>
            </a:r>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129</a:t>
            </a:fld>
            <a:endParaRPr lang="en-US" dirty="0">
              <a:solidFill>
                <a:srgbClr val="9BBB59">
                  <a:shade val="75000"/>
                </a:srgbClr>
              </a:solidFill>
            </a:endParaRPr>
          </a:p>
        </p:txBody>
      </p:sp>
    </p:spTree>
    <p:extLst>
      <p:ext uri="{BB962C8B-B14F-4D97-AF65-F5344CB8AC3E}">
        <p14:creationId xmlns:p14="http://schemas.microsoft.com/office/powerpoint/2010/main" val="30989718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Commons Institution Profile Basic Information screen"/>
          <p:cNvPicPr>
            <a:picLocks noChangeAspect="1"/>
          </p:cNvPicPr>
          <p:nvPr/>
        </p:nvPicPr>
        <p:blipFill>
          <a:blip r:embed="rId2"/>
          <a:stretch>
            <a:fillRect/>
          </a:stretch>
        </p:blipFill>
        <p:spPr>
          <a:xfrm>
            <a:off x="228600" y="1691509"/>
            <a:ext cx="8688169" cy="4480691"/>
          </a:xfrm>
          <a:prstGeom prst="rect">
            <a:avLst/>
          </a:prstGeom>
          <a:ln>
            <a:solidFill>
              <a:srgbClr val="002060"/>
            </a:solidFill>
          </a:ln>
        </p:spPr>
      </p:pic>
      <p:sp>
        <p:nvSpPr>
          <p:cNvPr id="2" name="Title 1"/>
          <p:cNvSpPr>
            <a:spLocks noGrp="1"/>
          </p:cNvSpPr>
          <p:nvPr>
            <p:ph type="title"/>
          </p:nvPr>
        </p:nvSpPr>
        <p:spPr/>
        <p:txBody>
          <a:bodyPr>
            <a:noAutofit/>
          </a:bodyPr>
          <a:lstStyle/>
          <a:p>
            <a:r>
              <a:rPr lang="en-US" sz="2400" dirty="0"/>
              <a:t>Visibility of SAM Registration Status </a:t>
            </a:r>
            <a:r>
              <a:rPr lang="en-US" sz="2400" dirty="0" smtClean="0"/>
              <a:t>in eRA Commons</a:t>
            </a:r>
            <a:endParaRPr lang="en-US" sz="2400"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13</a:t>
            </a:fld>
            <a:endParaRPr lang="en-US" dirty="0">
              <a:solidFill>
                <a:srgbClr val="9BBB59">
                  <a:shade val="75000"/>
                </a:srgbClr>
              </a:solidFill>
            </a:endParaRPr>
          </a:p>
        </p:txBody>
      </p:sp>
      <p:sp>
        <p:nvSpPr>
          <p:cNvPr id="6" name="Oval 5" title="&quot;&quot;"/>
          <p:cNvSpPr/>
          <p:nvPr/>
        </p:nvSpPr>
        <p:spPr>
          <a:xfrm>
            <a:off x="70081" y="5486400"/>
            <a:ext cx="1752695" cy="53340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title="&quot;&quot;"/>
          <p:cNvSpPr/>
          <p:nvPr/>
        </p:nvSpPr>
        <p:spPr>
          <a:xfrm>
            <a:off x="906547" y="2285417"/>
            <a:ext cx="1243468" cy="30541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title="&quot;&quot;"/>
          <p:cNvSpPr/>
          <p:nvPr/>
        </p:nvSpPr>
        <p:spPr>
          <a:xfrm>
            <a:off x="70082" y="2512771"/>
            <a:ext cx="1243468" cy="30541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147" y="493713"/>
            <a:ext cx="533400" cy="533400"/>
          </a:xfrm>
          <a:prstGeom prst="rect">
            <a:avLst/>
          </a:prstGeom>
        </p:spPr>
      </p:pic>
    </p:spTree>
    <p:extLst>
      <p:ext uri="{BB962C8B-B14F-4D97-AF65-F5344CB8AC3E}">
        <p14:creationId xmlns:p14="http://schemas.microsoft.com/office/powerpoint/2010/main" val="418374905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 Supplement Requests– Grants.gov</a:t>
            </a:r>
            <a:endParaRPr lang="en-US" dirty="0"/>
          </a:p>
        </p:txBody>
      </p:sp>
      <p:sp>
        <p:nvSpPr>
          <p:cNvPr id="3" name="Content Placeholder 2"/>
          <p:cNvSpPr>
            <a:spLocks noGrp="1"/>
          </p:cNvSpPr>
          <p:nvPr>
            <p:ph sz="quarter" idx="13"/>
          </p:nvPr>
        </p:nvSpPr>
        <p:spPr>
          <a:xfrm>
            <a:off x="301752" y="1527048"/>
            <a:ext cx="8689848" cy="4873752"/>
          </a:xfrm>
        </p:spPr>
        <p:txBody>
          <a:bodyPr/>
          <a:lstStyle/>
          <a:p>
            <a:r>
              <a:rPr lang="en-US" dirty="0"/>
              <a:t>Similar submission process </a:t>
            </a:r>
            <a:r>
              <a:rPr lang="en-US" dirty="0" smtClean="0"/>
              <a:t>as </a:t>
            </a:r>
            <a:r>
              <a:rPr lang="en-US" dirty="0"/>
              <a:t>competing applications, except:</a:t>
            </a:r>
          </a:p>
          <a:p>
            <a:pPr lvl="1"/>
            <a:r>
              <a:rPr lang="en-US" dirty="0"/>
              <a:t>Many of the </a:t>
            </a:r>
            <a:r>
              <a:rPr lang="en-US" dirty="0" smtClean="0"/>
              <a:t>NIH business </a:t>
            </a:r>
            <a:r>
              <a:rPr lang="en-US" dirty="0"/>
              <a:t>rule validations for competing applications are not enforced</a:t>
            </a:r>
          </a:p>
          <a:p>
            <a:pPr lvl="1"/>
            <a:r>
              <a:rPr lang="en-US" dirty="0" smtClean="0"/>
              <a:t>Required forms may </a:t>
            </a:r>
            <a:r>
              <a:rPr lang="en-US" dirty="0"/>
              <a:t>vary from competing applications for the same activity code</a:t>
            </a:r>
          </a:p>
          <a:p>
            <a:pPr lvl="2"/>
            <a:r>
              <a:rPr lang="en-US" dirty="0"/>
              <a:t>Modular budget </a:t>
            </a:r>
            <a:r>
              <a:rPr lang="en-US" dirty="0" smtClean="0"/>
              <a:t>forms not an option; must use </a:t>
            </a:r>
            <a:r>
              <a:rPr lang="en-US" dirty="0"/>
              <a:t>detailed R&amp;R Budget </a:t>
            </a:r>
            <a:r>
              <a:rPr lang="en-US" dirty="0" smtClean="0"/>
              <a:t>forms</a:t>
            </a:r>
          </a:p>
          <a:p>
            <a:pPr lvl="2"/>
            <a:r>
              <a:rPr lang="en-US" dirty="0" smtClean="0"/>
              <a:t>No cover letters</a:t>
            </a:r>
            <a:endParaRPr lang="en-US" dirty="0"/>
          </a:p>
          <a:p>
            <a:pPr lvl="1"/>
            <a:r>
              <a:rPr lang="en-US" dirty="0" smtClean="0"/>
              <a:t>After </a:t>
            </a:r>
            <a:r>
              <a:rPr lang="en-US" dirty="0"/>
              <a:t>the two-day viewing window </a:t>
            </a:r>
            <a:r>
              <a:rPr lang="en-US" dirty="0" smtClean="0"/>
              <a:t>the request bypasses </a:t>
            </a:r>
            <a:r>
              <a:rPr lang="en-US" dirty="0"/>
              <a:t>Receipt &amp; Referral and goes directly to Grants Management staff for </a:t>
            </a:r>
            <a:r>
              <a:rPr lang="en-US" dirty="0" smtClean="0"/>
              <a:t>consideration</a:t>
            </a:r>
          </a:p>
          <a:p>
            <a:pPr lvl="2"/>
            <a:r>
              <a:rPr lang="en-US" dirty="0" smtClean="0"/>
              <a:t>Move to Admin </a:t>
            </a:r>
            <a:r>
              <a:rPr lang="en-US" dirty="0" err="1" smtClean="0"/>
              <a:t>Supp</a:t>
            </a:r>
            <a:r>
              <a:rPr lang="en-US" dirty="0" smtClean="0"/>
              <a:t> Status tab in Commons</a:t>
            </a:r>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130</a:t>
            </a:fld>
            <a:endParaRPr lang="en-US" dirty="0">
              <a:solidFill>
                <a:srgbClr val="9BBB59">
                  <a:shade val="75000"/>
                </a:srgbClr>
              </a:solidFill>
            </a:endParaRPr>
          </a:p>
        </p:txBody>
      </p:sp>
    </p:spTree>
    <p:extLst>
      <p:ext uri="{BB962C8B-B14F-4D97-AF65-F5344CB8AC3E}">
        <p14:creationId xmlns:p14="http://schemas.microsoft.com/office/powerpoint/2010/main" val="37325290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5F9C02-60A3-4AB1-8821-EDEFB4936DEB}" type="slidenum">
              <a:rPr lang="en-US" smtClean="0"/>
              <a:pPr>
                <a:defRPr/>
              </a:pPr>
              <a:t>131</a:t>
            </a:fld>
            <a:endParaRPr lang="en-US" dirty="0"/>
          </a:p>
        </p:txBody>
      </p:sp>
      <p:sp>
        <p:nvSpPr>
          <p:cNvPr id="3" name="Title 2"/>
          <p:cNvSpPr>
            <a:spLocks noGrp="1"/>
          </p:cNvSpPr>
          <p:nvPr>
            <p:ph type="title"/>
          </p:nvPr>
        </p:nvSpPr>
        <p:spPr>
          <a:xfrm>
            <a:off x="301625" y="228600"/>
            <a:ext cx="8534400" cy="1524000"/>
          </a:xfrm>
        </p:spPr>
        <p:txBody>
          <a:bodyPr>
            <a:normAutofit/>
          </a:bodyPr>
          <a:lstStyle/>
          <a:p>
            <a:r>
              <a:rPr lang="en-US" sz="6600" dirty="0" smtClean="0"/>
              <a:t>Questions?</a:t>
            </a:r>
            <a:endParaRPr lang="en-US" sz="6600" dirty="0"/>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498221"/>
            <a:ext cx="3095625" cy="3810000"/>
          </a:xfrm>
          <a:prstGeom prst="rect">
            <a:avLst/>
          </a:prstGeom>
        </p:spPr>
      </p:pic>
    </p:spTree>
    <p:extLst>
      <p:ext uri="{BB962C8B-B14F-4D97-AF65-F5344CB8AC3E}">
        <p14:creationId xmlns:p14="http://schemas.microsoft.com/office/powerpoint/2010/main" val="646183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Grants.gov</a:t>
            </a:r>
            <a:br>
              <a:rPr lang="en-US" dirty="0" smtClean="0"/>
            </a:br>
            <a:endParaRPr lang="en-US" dirty="0"/>
          </a:p>
        </p:txBody>
      </p:sp>
      <p:sp>
        <p:nvSpPr>
          <p:cNvPr id="3" name="Text Placeholder 2"/>
          <p:cNvSpPr>
            <a:spLocks noGrp="1"/>
          </p:cNvSpPr>
          <p:nvPr>
            <p:ph type="body" idx="1"/>
          </p:nvPr>
        </p:nvSpPr>
        <p:spPr/>
        <p:txBody>
          <a:bodyPr/>
          <a:lstStyle/>
          <a:p>
            <a:r>
              <a:rPr lang="en-US" dirty="0"/>
              <a:t>Federal-wide portal to find and apply for Federal grant funding </a:t>
            </a:r>
          </a:p>
          <a:p>
            <a:endParaRPr lang="en-US" dirty="0"/>
          </a:p>
        </p:txBody>
      </p:sp>
      <p:sp>
        <p:nvSpPr>
          <p:cNvPr id="4" name="Content Placeholder 3"/>
          <p:cNvSpPr>
            <a:spLocks noGrp="1"/>
          </p:cNvSpPr>
          <p:nvPr>
            <p:ph sz="quarter" idx="13"/>
          </p:nvPr>
        </p:nvSpPr>
        <p:spPr/>
        <p:txBody>
          <a:bodyPr/>
          <a:lstStyle/>
          <a:p>
            <a:pPr>
              <a:spcAft>
                <a:spcPts val="1200"/>
              </a:spcAft>
            </a:pPr>
            <a:r>
              <a:rPr lang="en-US" sz="2400" dirty="0"/>
              <a:t>Used by all 26 Federal grant-making agencies</a:t>
            </a:r>
          </a:p>
          <a:p>
            <a:pPr>
              <a:spcAft>
                <a:spcPts val="1200"/>
              </a:spcAft>
            </a:pPr>
            <a:r>
              <a:rPr lang="en-US" sz="2400" dirty="0"/>
              <a:t>Prior to registering in Grants.gov you must obtain a DUNS number and register in SAM</a:t>
            </a:r>
          </a:p>
          <a:p>
            <a:pPr>
              <a:spcAft>
                <a:spcPts val="1200"/>
              </a:spcAft>
            </a:pPr>
            <a:r>
              <a:rPr lang="en-US" sz="2400" dirty="0" smtClean="0"/>
              <a:t>E-Biz </a:t>
            </a:r>
            <a:r>
              <a:rPr lang="en-US" sz="2400" dirty="0"/>
              <a:t>POC approves Authorized Organization Representatives (AORs) to submit applications</a:t>
            </a:r>
          </a:p>
          <a:p>
            <a:pPr>
              <a:spcAft>
                <a:spcPts val="1200"/>
              </a:spcAft>
            </a:pPr>
            <a:r>
              <a:rPr lang="en-US" sz="2400" dirty="0" smtClean="0"/>
              <a:t>No </a:t>
            </a:r>
            <a:r>
              <a:rPr lang="en-US" sz="2400" dirty="0"/>
              <a:t>registration needed to find opportunities or </a:t>
            </a:r>
            <a:r>
              <a:rPr lang="en-US" sz="2400" dirty="0" smtClean="0"/>
              <a:t>access forms</a:t>
            </a:r>
            <a:endParaRPr lang="en-US" sz="2400" dirty="0"/>
          </a:p>
          <a:p>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pPr>
                <a:defRPr/>
              </a:pPr>
              <a:t>14</a:t>
            </a:fld>
            <a:endParaRPr lang="en-US" dirty="0"/>
          </a:p>
        </p:txBody>
      </p:sp>
      <p:sp>
        <p:nvSpPr>
          <p:cNvPr id="6" name="Rounded Rectangle 5"/>
          <p:cNvSpPr/>
          <p:nvPr/>
        </p:nvSpPr>
        <p:spPr>
          <a:xfrm>
            <a:off x="4495800" y="5181600"/>
            <a:ext cx="4419600" cy="1219200"/>
          </a:xfrm>
          <a:prstGeom prst="roundRect">
            <a:avLst/>
          </a:prstGeom>
          <a:gradFill rotWithShape="1">
            <a:gsLst>
              <a:gs pos="0">
                <a:srgbClr val="DDEBCF"/>
              </a:gs>
              <a:gs pos="50000">
                <a:srgbClr val="9CB86E"/>
              </a:gs>
              <a:gs pos="100000">
                <a:srgbClr val="156B13"/>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2060"/>
                </a:solidFill>
                <a:effectLst/>
                <a:uLnTx/>
                <a:uFillTx/>
                <a:latin typeface="Arial"/>
                <a:ea typeface="+mn-ea"/>
                <a:cs typeface="Arial"/>
              </a:rPr>
              <a:t>Telephone Numbers: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2060"/>
                </a:solidFill>
                <a:effectLst/>
                <a:uLnTx/>
                <a:uFillTx/>
                <a:latin typeface="Arial"/>
                <a:ea typeface="+mn-ea"/>
                <a:cs typeface="Arial"/>
              </a:rPr>
              <a:t>US </a:t>
            </a:r>
            <a:r>
              <a:rPr kumimoji="0" lang="en-US" sz="2000" b="0" i="0" u="none" strike="noStrike" kern="0" cap="none" spc="0" normalizeH="0" baseline="0" noProof="0" dirty="0">
                <a:ln>
                  <a:noFill/>
                </a:ln>
                <a:solidFill>
                  <a:srgbClr val="002060"/>
                </a:solidFill>
                <a:effectLst/>
                <a:uLnTx/>
                <a:uFillTx/>
                <a:latin typeface="Arial"/>
                <a:ea typeface="+mn-ea"/>
                <a:cs typeface="Arial"/>
              </a:rPr>
              <a:t>Calls: </a:t>
            </a:r>
            <a:r>
              <a:rPr lang="en-US" sz="2000" kern="0" dirty="0" smtClean="0">
                <a:solidFill>
                  <a:srgbClr val="002060"/>
                </a:solidFill>
                <a:latin typeface="Arial"/>
                <a:cs typeface="Arial"/>
              </a:rPr>
              <a:t>1-800-518-4726</a:t>
            </a:r>
            <a:endParaRPr kumimoji="0" lang="en-US" sz="2000" b="0" i="0" u="none" strike="noStrike" kern="0" cap="none" spc="0" normalizeH="0" baseline="0" noProof="0" dirty="0">
              <a:ln>
                <a:noFill/>
              </a:ln>
              <a:solidFill>
                <a:srgbClr val="002060"/>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Arial"/>
                <a:ea typeface="+mn-ea"/>
                <a:cs typeface="Arial"/>
              </a:rPr>
              <a:t>International Calls: </a:t>
            </a:r>
            <a:r>
              <a:rPr kumimoji="0" lang="en-US" sz="2000" b="0" i="0" u="none" strike="noStrike" kern="0" cap="none" spc="0" normalizeH="0" baseline="0" noProof="0" dirty="0" smtClean="0">
                <a:ln>
                  <a:noFill/>
                </a:ln>
                <a:solidFill>
                  <a:srgbClr val="002060"/>
                </a:solidFill>
                <a:effectLst/>
                <a:uLnTx/>
                <a:uFillTx/>
                <a:latin typeface="Arial"/>
                <a:ea typeface="+mn-ea"/>
                <a:cs typeface="Arial"/>
              </a:rPr>
              <a:t>606-545-5035</a:t>
            </a:r>
            <a:endParaRPr kumimoji="0" lang="en-US" sz="2000" b="0" i="0" u="none" strike="noStrike" kern="0" cap="none" spc="0" normalizeH="0" baseline="0" noProof="0" dirty="0">
              <a:ln>
                <a:noFill/>
              </a:ln>
              <a:solidFill>
                <a:srgbClr val="002060"/>
              </a:solidFill>
              <a:effectLst/>
              <a:uLnTx/>
              <a:uFillTx/>
              <a:latin typeface="Arial"/>
              <a:ea typeface="+mn-ea"/>
              <a:cs typeface="Arial"/>
            </a:endParaRPr>
          </a:p>
        </p:txBody>
      </p:sp>
      <p:pic>
        <p:nvPicPr>
          <p:cNvPr id="7" name="Picture 6"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381" y="5334000"/>
            <a:ext cx="2133600" cy="716890"/>
          </a:xfrm>
          <a:prstGeom prst="rect">
            <a:avLst/>
          </a:prstGeom>
        </p:spPr>
      </p:pic>
      <p:pic>
        <p:nvPicPr>
          <p:cNvPr id="8" name="Picture 7"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859112"/>
            <a:ext cx="2194849" cy="1922688"/>
          </a:xfrm>
          <a:prstGeom prst="rect">
            <a:avLst/>
          </a:prstGeom>
        </p:spPr>
      </p:pic>
    </p:spTree>
    <p:extLst>
      <p:ext uri="{BB962C8B-B14F-4D97-AF65-F5344CB8AC3E}">
        <p14:creationId xmlns:p14="http://schemas.microsoft.com/office/powerpoint/2010/main" val="3736573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eRA Commons</a:t>
            </a:r>
            <a:br>
              <a:rPr lang="en-US" dirty="0" smtClean="0"/>
            </a:br>
            <a:endParaRPr lang="en-US" dirty="0"/>
          </a:p>
        </p:txBody>
      </p:sp>
      <p:sp>
        <p:nvSpPr>
          <p:cNvPr id="3" name="Text Placeholder 2"/>
          <p:cNvSpPr>
            <a:spLocks noGrp="1"/>
          </p:cNvSpPr>
          <p:nvPr>
            <p:ph type="body" idx="1"/>
          </p:nvPr>
        </p:nvSpPr>
        <p:spPr/>
        <p:txBody>
          <a:bodyPr/>
          <a:lstStyle/>
          <a:p>
            <a:r>
              <a:rPr lang="en-US" dirty="0"/>
              <a:t>Agency system that allows applicants, grantees and Federal staff to share application/grant information</a:t>
            </a:r>
          </a:p>
          <a:p>
            <a:endParaRPr lang="en-US" dirty="0"/>
          </a:p>
        </p:txBody>
      </p:sp>
      <p:sp>
        <p:nvSpPr>
          <p:cNvPr id="4" name="Content Placeholder 3"/>
          <p:cNvSpPr>
            <a:spLocks noGrp="1"/>
          </p:cNvSpPr>
          <p:nvPr>
            <p:ph sz="quarter" idx="13"/>
          </p:nvPr>
        </p:nvSpPr>
        <p:spPr/>
        <p:txBody>
          <a:bodyPr/>
          <a:lstStyle/>
          <a:p>
            <a:pPr marL="273050" lvl="1">
              <a:spcAft>
                <a:spcPts val="1200"/>
              </a:spcAft>
              <a:buClr>
                <a:schemeClr val="accent1"/>
              </a:buClr>
              <a:buSzPct val="85000"/>
              <a:buFont typeface="Wingdings 2" pitchFamily="18" charset="2"/>
              <a:buChar char=""/>
            </a:pPr>
            <a:r>
              <a:rPr lang="en-US" sz="2700" dirty="0">
                <a:solidFill>
                  <a:schemeClr val="tx1"/>
                </a:solidFill>
              </a:rPr>
              <a:t>Used by NIH and a few other HHS divisions</a:t>
            </a:r>
          </a:p>
          <a:p>
            <a:pPr>
              <a:spcAft>
                <a:spcPts val="1200"/>
              </a:spcAft>
            </a:pPr>
            <a:r>
              <a:rPr lang="en-US" dirty="0" smtClean="0"/>
              <a:t>Designate </a:t>
            </a:r>
            <a:r>
              <a:rPr lang="en-US" dirty="0"/>
              <a:t>a Signing Official (SO)</a:t>
            </a:r>
          </a:p>
          <a:p>
            <a:pPr lvl="1">
              <a:spcAft>
                <a:spcPts val="1200"/>
              </a:spcAft>
            </a:pPr>
            <a:r>
              <a:rPr lang="en-US" dirty="0"/>
              <a:t>Registers or affiliates Project Directors/Principal Investigators (PD/PIs) and other </a:t>
            </a:r>
            <a:r>
              <a:rPr lang="en-US" dirty="0" smtClean="0"/>
              <a:t>users</a:t>
            </a:r>
            <a:endParaRPr lang="en-US" dirty="0"/>
          </a:p>
          <a:p>
            <a:pPr>
              <a:spcAft>
                <a:spcPts val="1200"/>
              </a:spcAft>
            </a:pPr>
            <a:r>
              <a:rPr lang="en-US" dirty="0" smtClean="0"/>
              <a:t>NIH </a:t>
            </a:r>
            <a:r>
              <a:rPr lang="en-US" dirty="0"/>
              <a:t>2-week “good faith effort” for </a:t>
            </a:r>
            <a:r>
              <a:rPr lang="en-US" dirty="0" smtClean="0"/>
              <a:t>eRA Commons registration</a:t>
            </a:r>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pPr>
                <a:defRPr/>
              </a:pPr>
              <a:t>15</a:t>
            </a:fld>
            <a:endParaRPr lang="en-US" dirty="0"/>
          </a:p>
        </p:txBody>
      </p:sp>
      <p:sp>
        <p:nvSpPr>
          <p:cNvPr id="6" name="Rounded Rectangle 5"/>
          <p:cNvSpPr/>
          <p:nvPr/>
        </p:nvSpPr>
        <p:spPr>
          <a:xfrm>
            <a:off x="3581400" y="5435368"/>
            <a:ext cx="4862624" cy="838200"/>
          </a:xfrm>
          <a:prstGeom prst="roundRect">
            <a:avLst/>
          </a:prstGeom>
          <a:gradFill rotWithShape="1">
            <a:gsLst>
              <a:gs pos="0">
                <a:srgbClr val="DDEBCF"/>
              </a:gs>
              <a:gs pos="50000">
                <a:srgbClr val="9CB86E"/>
              </a:gs>
              <a:gs pos="100000">
                <a:srgbClr val="156B13"/>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2060"/>
                </a:solidFill>
                <a:effectLst/>
                <a:uLnTx/>
                <a:uFillTx/>
                <a:latin typeface="Arial"/>
                <a:ea typeface="+mn-ea"/>
                <a:cs typeface="Arial"/>
              </a:rPr>
              <a:t>Support:</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002060"/>
                </a:solidFill>
                <a:latin typeface="Arial"/>
                <a:cs typeface="Arial"/>
                <a:hlinkClick r:id="rId2" tooltip="eRA Commons support page"/>
              </a:rPr>
              <a:t>http://</a:t>
            </a:r>
            <a:r>
              <a:rPr lang="en-US" sz="2000" kern="0" dirty="0" smtClean="0">
                <a:solidFill>
                  <a:srgbClr val="002060"/>
                </a:solidFill>
                <a:latin typeface="Arial"/>
                <a:cs typeface="Arial"/>
                <a:hlinkClick r:id="rId2" tooltip="eRA Commons support page"/>
              </a:rPr>
              <a:t>grants.nih.gov/support/index.html</a:t>
            </a:r>
            <a:r>
              <a:rPr lang="en-US" sz="2000" kern="0" dirty="0" smtClean="0">
                <a:solidFill>
                  <a:srgbClr val="002060"/>
                </a:solidFill>
                <a:latin typeface="Arial"/>
                <a:cs typeface="Arial"/>
              </a:rPr>
              <a:t> </a:t>
            </a:r>
            <a:endParaRPr kumimoji="0" lang="en-US" sz="2000" b="0" i="0" u="none" strike="noStrike" kern="0" cap="none" spc="0" normalizeH="0" baseline="0" noProof="0" dirty="0">
              <a:ln>
                <a:noFill/>
              </a:ln>
              <a:solidFill>
                <a:srgbClr val="002060"/>
              </a:solidFill>
              <a:effectLst/>
              <a:uLnTx/>
              <a:uFillTx/>
              <a:latin typeface="Arial"/>
              <a:ea typeface="+mn-ea"/>
              <a:cs typeface="Arial"/>
            </a:endParaRPr>
          </a:p>
        </p:txBody>
      </p:sp>
      <p:pic>
        <p:nvPicPr>
          <p:cNvPr id="7" name="Picture 2" descr="Logo of and Link to Electronic Research Administration eR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449" y="4953000"/>
            <a:ext cx="3438525" cy="5660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706712"/>
            <a:ext cx="2194849" cy="1922688"/>
          </a:xfrm>
          <a:prstGeom prst="rect">
            <a:avLst/>
          </a:prstGeom>
        </p:spPr>
      </p:pic>
    </p:spTree>
    <p:extLst>
      <p:ext uri="{BB962C8B-B14F-4D97-AF65-F5344CB8AC3E}">
        <p14:creationId xmlns:p14="http://schemas.microsoft.com/office/powerpoint/2010/main" val="8214523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Signing Official (SO)</a:t>
            </a:r>
            <a:endParaRPr lang="en-US" dirty="0"/>
          </a:p>
        </p:txBody>
      </p:sp>
      <p:sp>
        <p:nvSpPr>
          <p:cNvPr id="3" name="Content Placeholder 2"/>
          <p:cNvSpPr>
            <a:spLocks noGrp="1"/>
          </p:cNvSpPr>
          <p:nvPr>
            <p:ph sz="quarter" idx="13"/>
          </p:nvPr>
        </p:nvSpPr>
        <p:spPr>
          <a:xfrm>
            <a:off x="301752" y="1527048"/>
            <a:ext cx="8503920" cy="4873752"/>
          </a:xfrm>
        </p:spPr>
        <p:txBody>
          <a:bodyPr/>
          <a:lstStyle/>
          <a:p>
            <a:pPr marL="0" indent="0">
              <a:buNone/>
            </a:pPr>
            <a:r>
              <a:rPr lang="en-US" sz="2800" dirty="0" smtClean="0"/>
              <a:t>During </a:t>
            </a:r>
            <a:r>
              <a:rPr lang="en-US" sz="2800" dirty="0"/>
              <a:t>Commons registration, </a:t>
            </a:r>
            <a:r>
              <a:rPr lang="en-US" sz="2800" dirty="0" smtClean="0"/>
              <a:t>an applicant </a:t>
            </a:r>
            <a:r>
              <a:rPr lang="en-US" sz="2800" dirty="0"/>
              <a:t>organization designates a Signing Official (SO</a:t>
            </a:r>
            <a:r>
              <a:rPr lang="en-US" sz="2800" dirty="0" smtClean="0"/>
              <a:t>) </a:t>
            </a:r>
          </a:p>
          <a:p>
            <a:pPr lvl="1"/>
            <a:r>
              <a:rPr lang="en-US" sz="2400" dirty="0" smtClean="0"/>
              <a:t>SO has authority to legally bind the organization in grants administration matters </a:t>
            </a:r>
          </a:p>
          <a:p>
            <a:pPr lvl="1"/>
            <a:r>
              <a:rPr lang="en-US" sz="2400" dirty="0"/>
              <a:t>E</a:t>
            </a:r>
            <a:r>
              <a:rPr lang="en-US" sz="2400" dirty="0" smtClean="0"/>
              <a:t>quivalent signature authority to the Authorized Organization Representative (AOR) in Grants.gov</a:t>
            </a:r>
          </a:p>
          <a:p>
            <a:pPr lvl="1"/>
            <a:r>
              <a:rPr lang="en-US" sz="2400" dirty="0" smtClean="0"/>
              <a:t>SO is responsible for:</a:t>
            </a:r>
          </a:p>
          <a:p>
            <a:pPr lvl="2"/>
            <a:r>
              <a:rPr lang="en-US" dirty="0" smtClean="0"/>
              <a:t>maintaining institutional information</a:t>
            </a:r>
          </a:p>
          <a:p>
            <a:pPr lvl="2"/>
            <a:r>
              <a:rPr lang="en-US" dirty="0" smtClean="0"/>
              <a:t>submitting documents that require signature </a:t>
            </a:r>
            <a:br>
              <a:rPr lang="en-US" dirty="0" smtClean="0"/>
            </a:br>
            <a:r>
              <a:rPr lang="en-US" dirty="0" smtClean="0"/>
              <a:t>authority to act on behalf of the organization</a:t>
            </a:r>
          </a:p>
          <a:p>
            <a:pPr lvl="2"/>
            <a:r>
              <a:rPr lang="en-US" dirty="0" smtClean="0"/>
              <a:t>managing accounts (or authorizing others to do so)</a:t>
            </a:r>
            <a:endParaRPr lang="en-US" dirty="0"/>
          </a:p>
          <a:p>
            <a:pPr lvl="2"/>
            <a:endParaRPr lang="en-US" dirty="0" smtClean="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16</a:t>
            </a:fld>
            <a:endParaRPr lang="en-US" dirty="0"/>
          </a:p>
        </p:txBody>
      </p:sp>
      <p:pic>
        <p:nvPicPr>
          <p:cNvPr id="5" name="Picture 4" descr="Stickman contra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4876800"/>
            <a:ext cx="1981200" cy="1733550"/>
          </a:xfrm>
          <a:prstGeom prst="rect">
            <a:avLst/>
          </a:prstGeom>
        </p:spPr>
      </p:pic>
      <p:pic>
        <p:nvPicPr>
          <p:cNvPr id="6" name="Picture 2" descr="Logo of and Link to Electronic Research Administration eRA Comm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5943600"/>
            <a:ext cx="3438525" cy="566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859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eRA Commons Registrations</a:t>
            </a:r>
            <a:endParaRPr lang="en-US" dirty="0"/>
          </a:p>
        </p:txBody>
      </p:sp>
      <p:sp>
        <p:nvSpPr>
          <p:cNvPr id="3" name="Content Placeholder 2"/>
          <p:cNvSpPr>
            <a:spLocks noGrp="1"/>
          </p:cNvSpPr>
          <p:nvPr>
            <p:ph sz="quarter" idx="13"/>
          </p:nvPr>
        </p:nvSpPr>
        <p:spPr>
          <a:xfrm>
            <a:off x="301752" y="1527048"/>
            <a:ext cx="8503920" cy="4721352"/>
          </a:xfrm>
        </p:spPr>
        <p:txBody>
          <a:bodyPr/>
          <a:lstStyle/>
          <a:p>
            <a:pPr marL="0" indent="0">
              <a:buNone/>
            </a:pPr>
            <a:r>
              <a:rPr lang="en-US" sz="2400" dirty="0" smtClean="0"/>
              <a:t>Who needs an eRA Commons account?</a:t>
            </a:r>
          </a:p>
          <a:p>
            <a:pPr lvl="1"/>
            <a:r>
              <a:rPr lang="en-US" sz="2000" dirty="0" smtClean="0"/>
              <a:t>At least one Signing Official (SO)</a:t>
            </a:r>
            <a:endParaRPr lang="en-US" sz="2000" dirty="0"/>
          </a:p>
          <a:p>
            <a:pPr lvl="1"/>
            <a:r>
              <a:rPr lang="en-US" sz="2000" dirty="0"/>
              <a:t>Project Director/Principal Investigator (PD/PI) and any multiple-PD/PIs </a:t>
            </a:r>
          </a:p>
          <a:p>
            <a:pPr lvl="1"/>
            <a:r>
              <a:rPr lang="en-US" sz="2000" dirty="0"/>
              <a:t>Component leads on a multi-project application </a:t>
            </a:r>
          </a:p>
          <a:p>
            <a:pPr lvl="1"/>
            <a:r>
              <a:rPr lang="en-US" sz="2000" dirty="0" smtClean="0"/>
              <a:t>Sponsor </a:t>
            </a:r>
            <a:r>
              <a:rPr lang="en-US" sz="2000" dirty="0"/>
              <a:t>on a fellowship application </a:t>
            </a:r>
            <a:r>
              <a:rPr lang="en-US" sz="2000" dirty="0" smtClean="0"/>
              <a:t>(</a:t>
            </a:r>
            <a:r>
              <a:rPr lang="en-US" sz="2000" dirty="0" smtClean="0">
                <a:hlinkClick r:id="rId2"/>
              </a:rPr>
              <a:t>NOT-OD-14-129</a:t>
            </a:r>
            <a:r>
              <a:rPr lang="en-US" sz="2000" dirty="0" smtClean="0"/>
              <a:t> – August 2014)</a:t>
            </a:r>
            <a:endParaRPr lang="en-US" sz="2000" dirty="0"/>
          </a:p>
          <a:p>
            <a:pPr lvl="1"/>
            <a:r>
              <a:rPr lang="en-US" sz="2000" dirty="0" smtClean="0"/>
              <a:t>Candidates </a:t>
            </a:r>
            <a:r>
              <a:rPr lang="en-US" sz="2000" dirty="0"/>
              <a:t>for diversity </a:t>
            </a:r>
            <a:r>
              <a:rPr lang="en-US" sz="2000" dirty="0" smtClean="0"/>
              <a:t>and re-entry supplements</a:t>
            </a:r>
            <a:endParaRPr lang="en-US" sz="2000" dirty="0"/>
          </a:p>
          <a:p>
            <a:pPr lvl="1"/>
            <a:r>
              <a:rPr lang="en-US" sz="2000" dirty="0"/>
              <a:t>Primary mentor identified on individual mentored career development </a:t>
            </a:r>
            <a:r>
              <a:rPr lang="en-US" sz="2000" dirty="0" smtClean="0"/>
              <a:t>applications (</a:t>
            </a:r>
            <a:r>
              <a:rPr lang="en-US" sz="2000" dirty="0" smtClean="0">
                <a:hlinkClick r:id="rId3"/>
              </a:rPr>
              <a:t>NOT-OD-16-082</a:t>
            </a:r>
            <a:r>
              <a:rPr lang="en-US" sz="2000" dirty="0" smtClean="0"/>
              <a:t> – March 2016)</a:t>
            </a:r>
          </a:p>
          <a:p>
            <a:pPr lvl="1"/>
            <a:r>
              <a:rPr lang="en-US" sz="2000" dirty="0" smtClean="0"/>
              <a:t>Anyone doing data entry in ASSIST</a:t>
            </a:r>
          </a:p>
          <a:p>
            <a:pPr lvl="1"/>
            <a:r>
              <a:rPr lang="en-US" sz="2000" dirty="0" smtClean="0"/>
              <a:t>If awarded, additional individuals may need accounts for reporting purposes</a:t>
            </a:r>
            <a:r>
              <a:rPr lang="en-US" sz="2500" dirty="0" smtClean="0"/>
              <a:t/>
            </a:r>
            <a:br>
              <a:rPr lang="en-US" sz="2500" dirty="0" smtClean="0"/>
            </a:br>
            <a:r>
              <a:rPr lang="en-US" sz="2500" dirty="0" smtClean="0"/>
              <a:t/>
            </a:r>
            <a:br>
              <a:rPr lang="en-US" sz="2500" dirty="0" smtClean="0"/>
            </a:br>
            <a:endParaRPr lang="en-US" sz="2500" dirty="0" smtClean="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17</a:t>
            </a:fld>
            <a:endParaRPr lang="en-US" dirty="0"/>
          </a:p>
        </p:txBody>
      </p:sp>
      <p:sp>
        <p:nvSpPr>
          <p:cNvPr id="5" name="Rectangle 4"/>
          <p:cNvSpPr/>
          <p:nvPr/>
        </p:nvSpPr>
        <p:spPr>
          <a:xfrm>
            <a:off x="134112" y="6324600"/>
            <a:ext cx="8839200" cy="430887"/>
          </a:xfrm>
          <a:prstGeom prst="rect">
            <a:avLst/>
          </a:prstGeom>
        </p:spPr>
        <p:txBody>
          <a:bodyPr wrap="square">
            <a:spAutoFit/>
          </a:bodyPr>
          <a:lstStyle/>
          <a:p>
            <a:r>
              <a:rPr lang="en-US" sz="1100" dirty="0"/>
              <a:t>http://grants.nih.gov/grants/how-to-apply-application-guide/prepare-to-apply-and-register/registration/investigators-and-other-users/era-commons-user-registration.htm</a:t>
            </a:r>
          </a:p>
        </p:txBody>
      </p:sp>
      <p:pic>
        <p:nvPicPr>
          <p:cNvPr id="6" name="Picture 5" title="people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912813"/>
            <a:ext cx="1270000" cy="1111250"/>
          </a:xfrm>
          <a:prstGeom prst="rect">
            <a:avLst/>
          </a:prstGeom>
        </p:spPr>
      </p:pic>
    </p:spTree>
    <p:extLst>
      <p:ext uri="{BB962C8B-B14F-4D97-AF65-F5344CB8AC3E}">
        <p14:creationId xmlns:p14="http://schemas.microsoft.com/office/powerpoint/2010/main" val="4129564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 - Tips</a:t>
            </a:r>
            <a:endParaRPr lang="en-US" dirty="0"/>
          </a:p>
        </p:txBody>
      </p:sp>
      <p:sp>
        <p:nvSpPr>
          <p:cNvPr id="3" name="Content Placeholder 2"/>
          <p:cNvSpPr>
            <a:spLocks noGrp="1"/>
          </p:cNvSpPr>
          <p:nvPr>
            <p:ph sz="quarter" idx="13"/>
          </p:nvPr>
        </p:nvSpPr>
        <p:spPr/>
        <p:txBody>
          <a:bodyPr/>
          <a:lstStyle/>
          <a:p>
            <a:r>
              <a:rPr lang="en-US" dirty="0"/>
              <a:t>Designate more than one Signing Official</a:t>
            </a:r>
          </a:p>
          <a:p>
            <a:pPr lvl="1"/>
            <a:r>
              <a:rPr lang="en-US" dirty="0"/>
              <a:t>Certain Commons actions can only be taken by users with the SO role and you will want a </a:t>
            </a:r>
            <a:r>
              <a:rPr lang="en-US" dirty="0" smtClean="0"/>
              <a:t>back-up</a:t>
            </a:r>
            <a:br>
              <a:rPr lang="en-US" dirty="0" smtClean="0"/>
            </a:br>
            <a:endParaRPr lang="en-US" sz="1050" dirty="0"/>
          </a:p>
          <a:p>
            <a:r>
              <a:rPr lang="en-US" dirty="0" smtClean="0"/>
              <a:t>Administrators </a:t>
            </a:r>
            <a:r>
              <a:rPr lang="en-US" dirty="0"/>
              <a:t>should always check to see if a user already has a Commons account before creating a </a:t>
            </a:r>
            <a:r>
              <a:rPr lang="en-US" dirty="0" smtClean="0"/>
              <a:t>new account with a scientific role</a:t>
            </a:r>
            <a:endParaRPr lang="en-US" dirty="0"/>
          </a:p>
          <a:p>
            <a:pPr lvl="1"/>
            <a:r>
              <a:rPr lang="en-US" dirty="0"/>
              <a:t>Ask the person if they already have an account, or search within the </a:t>
            </a:r>
            <a:r>
              <a:rPr lang="en-US" dirty="0" smtClean="0"/>
              <a:t>Commons</a:t>
            </a:r>
            <a:endParaRPr lang="en-US" dirty="0"/>
          </a:p>
          <a:p>
            <a:pPr lvl="2"/>
            <a:r>
              <a:rPr lang="en-US" dirty="0"/>
              <a:t>If a user already has an account with a different organization</a:t>
            </a:r>
            <a:r>
              <a:rPr lang="en-US" dirty="0" smtClean="0"/>
              <a:t>,</a:t>
            </a:r>
            <a:br>
              <a:rPr lang="en-US" dirty="0" smtClean="0"/>
            </a:br>
            <a:r>
              <a:rPr lang="en-US" dirty="0" smtClean="0"/>
              <a:t> you should </a:t>
            </a:r>
            <a:r>
              <a:rPr lang="en-US" i="1" dirty="0"/>
              <a:t>affiliate</a:t>
            </a:r>
            <a:r>
              <a:rPr lang="en-US" dirty="0"/>
              <a:t> the existing account with the user’s </a:t>
            </a:r>
            <a:r>
              <a:rPr lang="en-US" dirty="0" smtClean="0"/>
              <a:t/>
            </a:r>
            <a:br>
              <a:rPr lang="en-US" dirty="0" smtClean="0"/>
            </a:br>
            <a:r>
              <a:rPr lang="en-US" dirty="0" smtClean="0"/>
              <a:t>new organization</a:t>
            </a:r>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18</a:t>
            </a:fld>
            <a:endParaRPr lang="en-US" dirty="0"/>
          </a:p>
        </p:txBody>
      </p:sp>
      <p:pic>
        <p:nvPicPr>
          <p:cNvPr id="6" name="Picture 2" descr="Logo of and Link to Electronic Research Administration eR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5943600"/>
            <a:ext cx="3438525" cy="5660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61349"/>
            <a:ext cx="1219200" cy="1219200"/>
          </a:xfrm>
          <a:prstGeom prst="rect">
            <a:avLst/>
          </a:prstGeom>
        </p:spPr>
      </p:pic>
    </p:spTree>
    <p:extLst>
      <p:ext uri="{BB962C8B-B14F-4D97-AF65-F5344CB8AC3E}">
        <p14:creationId xmlns:p14="http://schemas.microsoft.com/office/powerpoint/2010/main" val="28366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Registration - Tips</a:t>
            </a:r>
            <a:endParaRPr lang="en-US" dirty="0"/>
          </a:p>
        </p:txBody>
      </p:sp>
      <p:sp>
        <p:nvSpPr>
          <p:cNvPr id="3" name="Content Placeholder 2"/>
          <p:cNvSpPr>
            <a:spLocks noGrp="1"/>
          </p:cNvSpPr>
          <p:nvPr>
            <p:ph sz="quarter" idx="13"/>
          </p:nvPr>
        </p:nvSpPr>
        <p:spPr>
          <a:xfrm>
            <a:off x="301752" y="1371600"/>
            <a:ext cx="8503920" cy="5181600"/>
          </a:xfrm>
        </p:spPr>
        <p:txBody>
          <a:bodyPr/>
          <a:lstStyle/>
          <a:p>
            <a:r>
              <a:rPr lang="en-US" sz="2400" dirty="0"/>
              <a:t>Don’t combine administrative and scientific roles (e.g., SO and PI) on the same account</a:t>
            </a:r>
          </a:p>
          <a:p>
            <a:pPr lvl="1"/>
            <a:r>
              <a:rPr lang="en-US" sz="2000" dirty="0"/>
              <a:t>Other combinations are fine</a:t>
            </a:r>
          </a:p>
          <a:p>
            <a:pPr lvl="2"/>
            <a:r>
              <a:rPr lang="en-US" sz="1800" dirty="0"/>
              <a:t>E.g., PI and Internet Assisted Review (IAR) roles are OK together</a:t>
            </a:r>
          </a:p>
          <a:p>
            <a:pPr lvl="1"/>
            <a:r>
              <a:rPr lang="en-US" sz="2000" dirty="0"/>
              <a:t>A person needing both the PI and SO roles should have </a:t>
            </a:r>
            <a:r>
              <a:rPr lang="en-US" sz="2000" dirty="0" smtClean="0"/>
              <a:t>two separate </a:t>
            </a:r>
            <a:r>
              <a:rPr lang="en-US" sz="2000" dirty="0"/>
              <a:t>accounts - one for scientific roles (e.g., PI and </a:t>
            </a:r>
            <a:r>
              <a:rPr lang="en-US" sz="2000" dirty="0" smtClean="0"/>
              <a:t>IAR) and </a:t>
            </a:r>
            <a:r>
              <a:rPr lang="en-US" sz="2000" dirty="0"/>
              <a:t>another for administrative roles (e.g., SO, AO</a:t>
            </a:r>
            <a:r>
              <a:rPr lang="en-US" sz="2000" dirty="0" smtClean="0"/>
              <a:t>)</a:t>
            </a:r>
            <a:endParaRPr lang="en-US" sz="900" dirty="0" smtClean="0"/>
          </a:p>
          <a:p>
            <a:r>
              <a:rPr lang="en-US" dirty="0" smtClean="0"/>
              <a:t>PIs should update their Commons profile prior to submitting </a:t>
            </a:r>
          </a:p>
          <a:p>
            <a:pPr lvl="1"/>
            <a:r>
              <a:rPr lang="en-US" dirty="0" smtClean="0"/>
              <a:t>E.g</a:t>
            </a:r>
            <a:r>
              <a:rPr lang="en-US" dirty="0"/>
              <a:t>., degree info used to </a:t>
            </a:r>
            <a:r>
              <a:rPr lang="en-US" dirty="0" smtClean="0"/>
              <a:t>determine Early </a:t>
            </a:r>
            <a:r>
              <a:rPr lang="en-US" dirty="0"/>
              <a:t>Stage </a:t>
            </a:r>
            <a:r>
              <a:rPr lang="en-US" dirty="0" smtClean="0"/>
              <a:t/>
            </a:r>
            <a:br>
              <a:rPr lang="en-US" dirty="0" smtClean="0"/>
            </a:br>
            <a:r>
              <a:rPr lang="en-US" dirty="0" smtClean="0"/>
              <a:t>Investigator eligibility</a:t>
            </a:r>
          </a:p>
          <a:p>
            <a:r>
              <a:rPr lang="en-US" dirty="0" smtClean="0"/>
              <a:t>Log in to accounts prior to deadline to ensure </a:t>
            </a:r>
            <a:br>
              <a:rPr lang="en-US" dirty="0" smtClean="0"/>
            </a:br>
            <a:r>
              <a:rPr lang="en-US" dirty="0" smtClean="0"/>
              <a:t>you have access to the systems</a:t>
            </a:r>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19</a:t>
            </a:fld>
            <a:endParaRPr lang="en-US" dirty="0">
              <a:solidFill>
                <a:srgbClr val="9BBB59">
                  <a:shade val="75000"/>
                </a:srgbClr>
              </a:solidFill>
            </a:endParaRPr>
          </a:p>
        </p:txBody>
      </p:sp>
      <p:pic>
        <p:nvPicPr>
          <p:cNvPr id="7" name="Picture 6"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361349"/>
            <a:ext cx="1219200" cy="1219200"/>
          </a:xfrm>
          <a:prstGeom prst="rect">
            <a:avLst/>
          </a:prstGeom>
        </p:spPr>
      </p:pic>
    </p:spTree>
    <p:extLst>
      <p:ext uri="{BB962C8B-B14F-4D97-AF65-F5344CB8AC3E}">
        <p14:creationId xmlns:p14="http://schemas.microsoft.com/office/powerpoint/2010/main" val="132943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Workshop Team</a:t>
            </a:r>
            <a:endParaRPr lang="en-US" dirty="0"/>
          </a:p>
        </p:txBody>
      </p:sp>
      <p:sp>
        <p:nvSpPr>
          <p:cNvPr id="3" name="Content Placeholder 2"/>
          <p:cNvSpPr>
            <a:spLocks noGrp="1"/>
          </p:cNvSpPr>
          <p:nvPr>
            <p:ph sz="quarter" idx="13"/>
          </p:nvPr>
        </p:nvSpPr>
        <p:spPr>
          <a:xfrm>
            <a:off x="301752" y="1371600"/>
            <a:ext cx="8503920" cy="4949952"/>
          </a:xfrm>
        </p:spPr>
        <p:txBody>
          <a:bodyPr/>
          <a:lstStyle/>
          <a:p>
            <a:r>
              <a:rPr lang="en-US" sz="2400" dirty="0" smtClean="0"/>
              <a:t>Sheri Cummins</a:t>
            </a:r>
          </a:p>
          <a:p>
            <a:pPr lvl="1"/>
            <a:r>
              <a:rPr lang="en-US" sz="1900" dirty="0" smtClean="0"/>
              <a:t>Office of Extramural Research (OER) Communications </a:t>
            </a:r>
            <a:r>
              <a:rPr lang="en-US" sz="1900" dirty="0"/>
              <a:t>&amp; Outreach </a:t>
            </a:r>
            <a:br>
              <a:rPr lang="en-US" sz="1900" dirty="0"/>
            </a:br>
            <a:r>
              <a:rPr lang="en-US" sz="1900" dirty="0"/>
              <a:t>Chief, Grants Information</a:t>
            </a:r>
          </a:p>
          <a:p>
            <a:pPr lvl="1"/>
            <a:r>
              <a:rPr lang="en-US" sz="1900" dirty="0" smtClean="0">
                <a:hlinkClick r:id="rId2"/>
              </a:rPr>
              <a:t>cumminss@od.nih.gov</a:t>
            </a:r>
            <a:r>
              <a:rPr lang="en-US" sz="1900" dirty="0" smtClean="0"/>
              <a:t>  </a:t>
            </a:r>
            <a:br>
              <a:rPr lang="en-US" sz="1900" dirty="0" smtClean="0"/>
            </a:br>
            <a:endParaRPr lang="en-US" sz="1900" dirty="0"/>
          </a:p>
          <a:p>
            <a:r>
              <a:rPr lang="en-US" sz="2400" dirty="0" smtClean="0"/>
              <a:t>Laurie Roman</a:t>
            </a:r>
          </a:p>
          <a:p>
            <a:pPr lvl="1"/>
            <a:r>
              <a:rPr lang="en-US" sz="1900" dirty="0"/>
              <a:t>Electronic Research Administration (</a:t>
            </a:r>
            <a:r>
              <a:rPr lang="en-US" sz="1900" dirty="0" smtClean="0"/>
              <a:t>eRA)</a:t>
            </a:r>
            <a:br>
              <a:rPr lang="en-US" sz="1900" dirty="0" smtClean="0"/>
            </a:br>
            <a:r>
              <a:rPr lang="en-US" sz="1900" dirty="0" smtClean="0"/>
              <a:t>Customer </a:t>
            </a:r>
            <a:r>
              <a:rPr lang="en-US" sz="1900" dirty="0"/>
              <a:t>Relationship </a:t>
            </a:r>
            <a:r>
              <a:rPr lang="en-US" sz="1900" dirty="0" smtClean="0"/>
              <a:t>Manager, </a:t>
            </a:r>
            <a:r>
              <a:rPr lang="en-US" sz="1900" dirty="0" err="1" smtClean="0"/>
              <a:t>eSubmission</a:t>
            </a:r>
            <a:endParaRPr lang="en-US" sz="1900" dirty="0" smtClean="0"/>
          </a:p>
          <a:p>
            <a:pPr lvl="1"/>
            <a:r>
              <a:rPr lang="en-US" sz="1900" dirty="0" smtClean="0">
                <a:hlinkClick r:id="rId3"/>
              </a:rPr>
              <a:t>laura.roman@nih.gov</a:t>
            </a:r>
            <a:r>
              <a:rPr lang="en-US" sz="1900" dirty="0" smtClean="0"/>
              <a:t> </a:t>
            </a:r>
            <a:endParaRPr lang="en-US" sz="1900" dirty="0"/>
          </a:p>
          <a:p>
            <a:pPr lvl="1"/>
            <a:endParaRPr lang="en-US" sz="1900"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2</a:t>
            </a:fld>
            <a:endParaRPr lang="en-US" dirty="0"/>
          </a:p>
        </p:txBody>
      </p:sp>
      <p:pic>
        <p:nvPicPr>
          <p:cNvPr id="5" name="Picture 4"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557519"/>
            <a:ext cx="2758814" cy="2758814"/>
          </a:xfrm>
          <a:prstGeom prst="rect">
            <a:avLst/>
          </a:prstGeom>
        </p:spPr>
      </p:pic>
    </p:spTree>
    <p:extLst>
      <p:ext uri="{BB962C8B-B14F-4D97-AF65-F5344CB8AC3E}">
        <p14:creationId xmlns:p14="http://schemas.microsoft.com/office/powerpoint/2010/main" val="31229775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SBA Company Registry</a:t>
            </a:r>
            <a:endParaRPr lang="en-US" dirty="0"/>
          </a:p>
        </p:txBody>
      </p:sp>
      <p:sp>
        <p:nvSpPr>
          <p:cNvPr id="3" name="Text Placeholder 2"/>
          <p:cNvSpPr>
            <a:spLocks noGrp="1"/>
          </p:cNvSpPr>
          <p:nvPr>
            <p:ph type="body" idx="1"/>
          </p:nvPr>
        </p:nvSpPr>
        <p:spPr>
          <a:xfrm>
            <a:off x="381000" y="2438400"/>
            <a:ext cx="2362200" cy="3687763"/>
          </a:xfrm>
        </p:spPr>
        <p:txBody>
          <a:bodyPr/>
          <a:lstStyle/>
          <a:p>
            <a:r>
              <a:rPr lang="en-US" dirty="0"/>
              <a:t>All SBIR and STTR applicants are required to register with the Company Registry Database</a:t>
            </a:r>
          </a:p>
          <a:p>
            <a:endParaRPr lang="en-US" dirty="0"/>
          </a:p>
        </p:txBody>
      </p:sp>
      <p:sp>
        <p:nvSpPr>
          <p:cNvPr id="4" name="Content Placeholder 3"/>
          <p:cNvSpPr>
            <a:spLocks noGrp="1"/>
          </p:cNvSpPr>
          <p:nvPr>
            <p:ph sz="quarter" idx="13"/>
          </p:nvPr>
        </p:nvSpPr>
        <p:spPr/>
        <p:txBody>
          <a:bodyPr/>
          <a:lstStyle/>
          <a:p>
            <a:r>
              <a:rPr lang="en-US" dirty="0" smtClean="0">
                <a:hlinkClick r:id="rId2" tooltip="small business registration"/>
              </a:rPr>
              <a:t>http</a:t>
            </a:r>
            <a:r>
              <a:rPr lang="en-US" dirty="0">
                <a:hlinkClick r:id="rId2" tooltip="small business registration"/>
              </a:rPr>
              <a:t>://</a:t>
            </a:r>
            <a:r>
              <a:rPr lang="en-US" dirty="0" smtClean="0">
                <a:hlinkClick r:id="rId2" tooltip="small business registration"/>
              </a:rPr>
              <a:t>www.sbir.gov/registration</a:t>
            </a:r>
            <a:r>
              <a:rPr lang="en-US" dirty="0" smtClean="0"/>
              <a:t/>
            </a:r>
            <a:br>
              <a:rPr lang="en-US" dirty="0" smtClean="0"/>
            </a:br>
            <a:r>
              <a:rPr lang="en-US" dirty="0" smtClean="0"/>
              <a:t> </a:t>
            </a:r>
            <a:endParaRPr lang="en-US" sz="1800" dirty="0"/>
          </a:p>
          <a:p>
            <a:r>
              <a:rPr lang="en-US" dirty="0"/>
              <a:t>Applies to all HHS SBIR/STTR programs, including NIH, CDC, FDA, and ACF</a:t>
            </a:r>
            <a:br>
              <a:rPr lang="en-US" dirty="0"/>
            </a:br>
            <a:endParaRPr lang="en-US" sz="1800" dirty="0"/>
          </a:p>
          <a:p>
            <a:r>
              <a:rPr lang="en-US" dirty="0"/>
              <a:t>Attach proof of registration in the Other Attachments </a:t>
            </a:r>
            <a:r>
              <a:rPr lang="en-US" dirty="0" smtClean="0"/>
              <a:t>section of the Other </a:t>
            </a:r>
            <a:r>
              <a:rPr lang="en-US" dirty="0"/>
              <a:t>Project </a:t>
            </a:r>
            <a:r>
              <a:rPr lang="en-US" dirty="0" smtClean="0"/>
              <a:t>Information form</a:t>
            </a:r>
            <a:endParaRPr lang="en-US" dirty="0"/>
          </a:p>
          <a:p>
            <a:pPr lvl="1"/>
            <a:r>
              <a:rPr lang="en-US" dirty="0"/>
              <a:t>See section IV.2 of your FOA instructions for details</a:t>
            </a:r>
          </a:p>
          <a:p>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pPr>
                <a:defRPr/>
              </a:pPr>
              <a:t>20</a:t>
            </a:fld>
            <a:endParaRPr lang="en-US" dirty="0"/>
          </a:p>
        </p:txBody>
      </p:sp>
      <p:sp>
        <p:nvSpPr>
          <p:cNvPr id="6" name="Rounded Rectangle 5"/>
          <p:cNvSpPr/>
          <p:nvPr/>
        </p:nvSpPr>
        <p:spPr>
          <a:xfrm>
            <a:off x="4419600" y="5486400"/>
            <a:ext cx="4419600" cy="838200"/>
          </a:xfrm>
          <a:prstGeom prst="roundRect">
            <a:avLst/>
          </a:prstGeom>
          <a:gradFill rotWithShape="1">
            <a:gsLst>
              <a:gs pos="0">
                <a:srgbClr val="DDEBCF"/>
              </a:gs>
              <a:gs pos="50000">
                <a:srgbClr val="9CB86E"/>
              </a:gs>
              <a:gs pos="100000">
                <a:srgbClr val="156B13"/>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smtClean="0">
                <a:solidFill>
                  <a:srgbClr val="002060"/>
                </a:solidFill>
                <a:latin typeface="Arial"/>
                <a:cs typeface="Arial"/>
              </a:rPr>
              <a:t>FAQs</a:t>
            </a:r>
            <a:r>
              <a:rPr kumimoji="0" lang="en-US" sz="2000" b="1" i="0" u="none" strike="noStrike" kern="0" cap="none" spc="0" normalizeH="0" baseline="0" noProof="0" dirty="0" smtClean="0">
                <a:ln>
                  <a:noFill/>
                </a:ln>
                <a:solidFill>
                  <a:srgbClr val="002060"/>
                </a:solidFill>
                <a:effectLst/>
                <a:uLnTx/>
                <a:uFillTx/>
                <a:latin typeface="Arial"/>
                <a:ea typeface="+mn-ea"/>
                <a:cs typeface="Arial"/>
              </a:rPr>
              <a:t>:</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002060"/>
                </a:solidFill>
                <a:latin typeface="Arial"/>
                <a:cs typeface="Arial"/>
                <a:hlinkClick r:id="rId3" tooltip="small business FAQs"/>
              </a:rPr>
              <a:t>http://</a:t>
            </a:r>
            <a:r>
              <a:rPr lang="en-US" sz="2000" kern="0" dirty="0" smtClean="0">
                <a:solidFill>
                  <a:srgbClr val="002060"/>
                </a:solidFill>
                <a:latin typeface="Arial"/>
                <a:cs typeface="Arial"/>
                <a:hlinkClick r:id="rId3" tooltip="small business FAQs"/>
              </a:rPr>
              <a:t>www.sbir.gov/faq/general</a:t>
            </a:r>
            <a:r>
              <a:rPr lang="en-US" sz="2000" kern="0" dirty="0" smtClean="0">
                <a:solidFill>
                  <a:srgbClr val="002060"/>
                </a:solidFill>
                <a:latin typeface="Arial"/>
                <a:cs typeface="Arial"/>
              </a:rPr>
              <a:t> </a:t>
            </a:r>
            <a:endParaRPr kumimoji="0" lang="en-US" sz="2000" b="0" i="0" u="none" strike="noStrike" kern="0" cap="none" spc="0" normalizeH="0" baseline="0" noProof="0" dirty="0">
              <a:ln>
                <a:noFill/>
              </a:ln>
              <a:solidFill>
                <a:srgbClr val="002060"/>
              </a:solidFill>
              <a:effectLst/>
              <a:uLnTx/>
              <a:uFillTx/>
              <a:latin typeface="Arial"/>
              <a:ea typeface="+mn-ea"/>
              <a:cs typeface="Arial"/>
            </a:endParaRPr>
          </a:p>
        </p:txBody>
      </p:sp>
      <p:pic>
        <p:nvPicPr>
          <p:cNvPr id="7" name="Picture 6" title="&quot;&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316" y="5372100"/>
            <a:ext cx="174056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8" name="Picture 7"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673" y="4800600"/>
            <a:ext cx="2194849" cy="1922688"/>
          </a:xfrm>
          <a:prstGeom prst="rect">
            <a:avLst/>
          </a:prstGeom>
        </p:spPr>
      </p:pic>
    </p:spTree>
    <p:extLst>
      <p:ext uri="{BB962C8B-B14F-4D97-AF65-F5344CB8AC3E}">
        <p14:creationId xmlns:p14="http://schemas.microsoft.com/office/powerpoint/2010/main" val="30050171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Required Registration Summary</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21</a:t>
            </a:fld>
            <a:endParaRPr lang="en-US" dirty="0"/>
          </a:p>
        </p:txBody>
      </p:sp>
      <p:graphicFrame>
        <p:nvGraphicFramePr>
          <p:cNvPr id="4" name="Table 3" title="table showing which registrations are for organizations vs. individuals"/>
          <p:cNvGraphicFramePr>
            <a:graphicFrameLocks noGrp="1"/>
          </p:cNvGraphicFramePr>
          <p:nvPr>
            <p:extLst>
              <p:ext uri="{D42A27DB-BD31-4B8C-83A1-F6EECF244321}">
                <p14:modId xmlns:p14="http://schemas.microsoft.com/office/powerpoint/2010/main" val="2799635367"/>
              </p:ext>
            </p:extLst>
          </p:nvPr>
        </p:nvGraphicFramePr>
        <p:xfrm>
          <a:off x="152399" y="1497435"/>
          <a:ext cx="8839201" cy="4903365"/>
        </p:xfrm>
        <a:graphic>
          <a:graphicData uri="http://schemas.openxmlformats.org/drawingml/2006/table">
            <a:tbl>
              <a:tblPr firstRow="1" bandRow="1">
                <a:tableStyleId>{5C22544A-7EE6-4342-B048-85BDC9FD1C3A}</a:tableStyleId>
              </a:tblPr>
              <a:tblGrid>
                <a:gridCol w="1981201"/>
                <a:gridCol w="2590800"/>
                <a:gridCol w="4267200"/>
              </a:tblGrid>
              <a:tr h="409626">
                <a:tc>
                  <a:txBody>
                    <a:bodyPr/>
                    <a:lstStyle/>
                    <a:p>
                      <a:r>
                        <a:rPr lang="en-US" sz="2000" dirty="0" smtClean="0"/>
                        <a:t>Registration</a:t>
                      </a:r>
                      <a:endParaRPr lang="en-US" sz="2000" dirty="0"/>
                    </a:p>
                  </a:txBody>
                  <a:tcPr/>
                </a:tc>
                <a:tc>
                  <a:txBody>
                    <a:bodyPr/>
                    <a:lstStyle/>
                    <a:p>
                      <a:pPr algn="ctr"/>
                      <a:r>
                        <a:rPr lang="en-US" sz="2000" dirty="0" smtClean="0"/>
                        <a:t>Organization</a:t>
                      </a:r>
                      <a:endParaRPr lang="en-US" sz="2000" dirty="0"/>
                    </a:p>
                  </a:txBody>
                  <a:tcPr/>
                </a:tc>
                <a:tc>
                  <a:txBody>
                    <a:bodyPr/>
                    <a:lstStyle/>
                    <a:p>
                      <a:pPr algn="ctr"/>
                      <a:r>
                        <a:rPr lang="en-US" sz="2000" dirty="0" smtClean="0"/>
                        <a:t>Individuals</a:t>
                      </a:r>
                      <a:endParaRPr lang="en-US" sz="2000" dirty="0"/>
                    </a:p>
                  </a:txBody>
                  <a:tcPr/>
                </a:tc>
              </a:tr>
              <a:tr h="409626">
                <a:tc>
                  <a:txBody>
                    <a:bodyPr/>
                    <a:lstStyle/>
                    <a:p>
                      <a:r>
                        <a:rPr lang="en-US" sz="2000" dirty="0" smtClean="0"/>
                        <a:t>DUNS</a:t>
                      </a:r>
                      <a:endParaRPr lang="en-US" sz="2000" dirty="0"/>
                    </a:p>
                  </a:txBody>
                  <a:tcPr/>
                </a:tc>
                <a:tc>
                  <a:txBody>
                    <a:bodyPr/>
                    <a:lstStyle/>
                    <a:p>
                      <a:pPr algn="ctr"/>
                      <a:r>
                        <a:rPr lang="en-US" sz="2000" dirty="0" smtClean="0"/>
                        <a:t>All</a:t>
                      </a:r>
                      <a:endParaRPr lang="en-US" sz="2000" dirty="0"/>
                    </a:p>
                  </a:txBody>
                  <a:tcPr/>
                </a:tc>
                <a:tc>
                  <a:txBody>
                    <a:bodyPr/>
                    <a:lstStyle/>
                    <a:p>
                      <a:pPr algn="ctr"/>
                      <a:endParaRPr lang="en-US" sz="2000" dirty="0"/>
                    </a:p>
                  </a:txBody>
                  <a:tcPr/>
                </a:tc>
              </a:tr>
              <a:tr h="409626">
                <a:tc>
                  <a:txBody>
                    <a:bodyPr/>
                    <a:lstStyle/>
                    <a:p>
                      <a:r>
                        <a:rPr lang="en-US" sz="2000" dirty="0" smtClean="0"/>
                        <a:t>SAM</a:t>
                      </a:r>
                      <a:endParaRPr lang="en-US" sz="2000" dirty="0"/>
                    </a:p>
                  </a:txBody>
                  <a:tcPr/>
                </a:tc>
                <a:tc>
                  <a:txBody>
                    <a:bodyPr/>
                    <a:lstStyle/>
                    <a:p>
                      <a:pPr algn="ctr"/>
                      <a:r>
                        <a:rPr lang="en-US" sz="2000" dirty="0" smtClean="0"/>
                        <a:t>All</a:t>
                      </a:r>
                      <a:endParaRPr lang="en-US" sz="2000" dirty="0"/>
                    </a:p>
                  </a:txBody>
                  <a:tcPr/>
                </a:tc>
                <a:tc>
                  <a:txBody>
                    <a:bodyPr/>
                    <a:lstStyle/>
                    <a:p>
                      <a:pPr algn="ctr"/>
                      <a:r>
                        <a:rPr lang="en-US" sz="2000" dirty="0" smtClean="0"/>
                        <a:t>E-Biz POC*</a:t>
                      </a:r>
                      <a:endParaRPr lang="en-US" sz="2000" dirty="0"/>
                    </a:p>
                  </a:txBody>
                  <a:tcPr/>
                </a:tc>
              </a:tr>
              <a:tr h="1039821">
                <a:tc>
                  <a:txBody>
                    <a:bodyPr/>
                    <a:lstStyle/>
                    <a:p>
                      <a:r>
                        <a:rPr lang="en-US" sz="2000" dirty="0" smtClean="0"/>
                        <a:t>Grants.gov</a:t>
                      </a:r>
                      <a:endParaRPr lang="en-US" sz="2000" dirty="0"/>
                    </a:p>
                  </a:txBody>
                  <a:tcPr/>
                </a:tc>
                <a:tc>
                  <a:txBody>
                    <a:bodyPr/>
                    <a:lstStyle/>
                    <a:p>
                      <a:pPr algn="ctr"/>
                      <a:r>
                        <a:rPr lang="en-US" sz="2000" dirty="0" smtClean="0"/>
                        <a:t>All</a:t>
                      </a:r>
                      <a:endParaRPr lang="en-US" sz="2000" dirty="0"/>
                    </a:p>
                  </a:txBody>
                  <a:tcPr/>
                </a:tc>
                <a:tc>
                  <a:txBody>
                    <a:bodyPr/>
                    <a:lstStyle/>
                    <a:p>
                      <a:pPr algn="ctr"/>
                      <a:r>
                        <a:rPr lang="en-US" sz="2000" dirty="0" smtClean="0"/>
                        <a:t>E-Biz</a:t>
                      </a:r>
                      <a:r>
                        <a:rPr lang="en-US" sz="2000" baseline="0" dirty="0" smtClean="0"/>
                        <a:t> POC</a:t>
                      </a:r>
                    </a:p>
                    <a:p>
                      <a:pPr algn="ctr"/>
                      <a:r>
                        <a:rPr lang="en-US" sz="2000" baseline="0" dirty="0" smtClean="0"/>
                        <a:t>Authorized Organization Representative (AOR)</a:t>
                      </a:r>
                      <a:endParaRPr lang="en-US" sz="2000" dirty="0"/>
                    </a:p>
                  </a:txBody>
                  <a:tcPr/>
                </a:tc>
              </a:tr>
              <a:tr h="1985113">
                <a:tc>
                  <a:txBody>
                    <a:bodyPr/>
                    <a:lstStyle/>
                    <a:p>
                      <a:r>
                        <a:rPr lang="en-US" sz="2000" dirty="0" smtClean="0"/>
                        <a:t>eRA Commons</a:t>
                      </a:r>
                      <a:endParaRPr lang="en-US" sz="2000" dirty="0"/>
                    </a:p>
                  </a:txBody>
                  <a:tcPr/>
                </a:tc>
                <a:tc>
                  <a:txBody>
                    <a:bodyPr/>
                    <a:lstStyle/>
                    <a:p>
                      <a:pPr algn="ctr"/>
                      <a:r>
                        <a:rPr lang="en-US" sz="2000" dirty="0" smtClean="0"/>
                        <a:t>All</a:t>
                      </a:r>
                      <a:endParaRPr lang="en-US" sz="2000" dirty="0"/>
                    </a:p>
                  </a:txBody>
                  <a:tcPr/>
                </a:tc>
                <a:tc>
                  <a:txBody>
                    <a:bodyPr/>
                    <a:lstStyle/>
                    <a:p>
                      <a:pPr algn="ctr"/>
                      <a:r>
                        <a:rPr lang="en-US" sz="2000" dirty="0" smtClean="0"/>
                        <a:t>Signing Official (SO)*</a:t>
                      </a:r>
                    </a:p>
                    <a:p>
                      <a:pPr algn="ctr"/>
                      <a:r>
                        <a:rPr lang="en-US" sz="2000" dirty="0" smtClean="0"/>
                        <a:t>PD/PI</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aseline="0" dirty="0" smtClean="0"/>
                        <a:t>Multi-project Component Leads</a:t>
                      </a:r>
                    </a:p>
                    <a:p>
                      <a:pPr algn="ctr"/>
                      <a:r>
                        <a:rPr lang="en-US" sz="2000" dirty="0" smtClean="0"/>
                        <a:t>Fellowship</a:t>
                      </a:r>
                      <a:r>
                        <a:rPr lang="en-US" sz="2000" baseline="0" dirty="0" smtClean="0"/>
                        <a:t> Sponsor</a:t>
                      </a:r>
                    </a:p>
                    <a:p>
                      <a:pPr algn="ctr"/>
                      <a:r>
                        <a:rPr lang="en-US" sz="2000" baseline="0" dirty="0" smtClean="0"/>
                        <a:t>Diversity Supplement Candidate</a:t>
                      </a:r>
                    </a:p>
                    <a:p>
                      <a:pPr algn="ctr"/>
                      <a:r>
                        <a:rPr lang="en-US" sz="2000" dirty="0" smtClean="0"/>
                        <a:t>Career Development Mentor</a:t>
                      </a:r>
                      <a:endParaRPr lang="en-US" sz="2000" baseline="0" dirty="0" smtClean="0"/>
                    </a:p>
                    <a:p>
                      <a:pPr algn="ctr"/>
                      <a:r>
                        <a:rPr lang="en-US" sz="2000" baseline="0" dirty="0" smtClean="0"/>
                        <a:t>Data Entry in ASSIST</a:t>
                      </a:r>
                      <a:endParaRPr lang="en-US" sz="2000" dirty="0"/>
                    </a:p>
                  </a:txBody>
                  <a:tcPr/>
                </a:tc>
              </a:tr>
              <a:tr h="409626">
                <a:tc>
                  <a:txBody>
                    <a:bodyPr/>
                    <a:lstStyle/>
                    <a:p>
                      <a:r>
                        <a:rPr lang="en-US" sz="2000" dirty="0" smtClean="0"/>
                        <a:t>SBA</a:t>
                      </a:r>
                      <a:endParaRPr lang="en-US" sz="2000" dirty="0"/>
                    </a:p>
                  </a:txBody>
                  <a:tcPr/>
                </a:tc>
                <a:tc>
                  <a:txBody>
                    <a:bodyPr/>
                    <a:lstStyle/>
                    <a:p>
                      <a:pPr algn="ctr"/>
                      <a:r>
                        <a:rPr lang="en-US" sz="2000" dirty="0" smtClean="0"/>
                        <a:t>Small Business</a:t>
                      </a:r>
                      <a:r>
                        <a:rPr lang="en-US" sz="2000" baseline="0" dirty="0" smtClean="0"/>
                        <a:t> Only</a:t>
                      </a:r>
                      <a:endParaRPr lang="en-US" sz="2000" dirty="0"/>
                    </a:p>
                  </a:txBody>
                  <a:tcPr/>
                </a:tc>
                <a:tc>
                  <a:txBody>
                    <a:bodyPr/>
                    <a:lstStyle/>
                    <a:p>
                      <a:pPr algn="ctr"/>
                      <a:endParaRPr lang="en-US" sz="2000" dirty="0"/>
                    </a:p>
                  </a:txBody>
                  <a:tcPr/>
                </a:tc>
              </a:tr>
            </a:tbl>
          </a:graphicData>
        </a:graphic>
      </p:graphicFrame>
      <p:sp>
        <p:nvSpPr>
          <p:cNvPr id="5" name="TextBox 4"/>
          <p:cNvSpPr txBox="1"/>
          <p:nvPr/>
        </p:nvSpPr>
        <p:spPr>
          <a:xfrm>
            <a:off x="5029200" y="6351887"/>
            <a:ext cx="3886200" cy="307777"/>
          </a:xfrm>
          <a:prstGeom prst="rect">
            <a:avLst/>
          </a:prstGeom>
          <a:noFill/>
        </p:spPr>
        <p:txBody>
          <a:bodyPr wrap="square" rtlCol="0">
            <a:spAutoFit/>
          </a:bodyPr>
          <a:lstStyle/>
          <a:p>
            <a:r>
              <a:rPr lang="en-US" sz="1400" dirty="0" smtClean="0"/>
              <a:t>*Designated as part of organization registration</a:t>
            </a:r>
            <a:endParaRPr lang="en-US" sz="1400" dirty="0"/>
          </a:p>
        </p:txBody>
      </p:sp>
    </p:spTree>
    <p:extLst>
      <p:ext uri="{BB962C8B-B14F-4D97-AF65-F5344CB8AC3E}">
        <p14:creationId xmlns:p14="http://schemas.microsoft.com/office/powerpoint/2010/main" val="17850018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title="Find Funding"/>
          <p:cNvGrpSpPr/>
          <p:nvPr/>
        </p:nvGrpSpPr>
        <p:grpSpPr>
          <a:xfrm>
            <a:off x="597447" y="1676400"/>
            <a:ext cx="4038600" cy="4132182"/>
            <a:chOff x="597447" y="1371600"/>
            <a:chExt cx="4038600" cy="4132182"/>
          </a:xfrm>
        </p:grpSpPr>
        <p:sp>
          <p:nvSpPr>
            <p:cNvPr id="24" name="Rectangle 23"/>
            <p:cNvSpPr/>
            <p:nvPr/>
          </p:nvSpPr>
          <p:spPr>
            <a:xfrm rot="259087">
              <a:off x="597447" y="1725066"/>
              <a:ext cx="4038600" cy="3778716"/>
            </a:xfrm>
            <a:prstGeom prst="rect">
              <a:avLst/>
            </a:prstGeom>
            <a:solidFill>
              <a:sysClr val="window" lastClr="FFFFFF">
                <a:lumMod val="95000"/>
              </a:sysClr>
            </a:solidFill>
            <a:ln w="25400" cap="flat" cmpd="sng" algn="ctr">
              <a:solidFill>
                <a:sysClr val="window" lastClr="FFFFFF">
                  <a:lumMod val="85000"/>
                </a:sysClr>
              </a:solidFill>
              <a:prstDash val="solid"/>
            </a:ln>
            <a:effectLst>
              <a:outerShdw blurRad="88900" dist="88900" dir="2700000" algn="tl" rotWithShape="0">
                <a:prstClr val="black">
                  <a:alpha val="40000"/>
                </a:prstClr>
              </a:outerShdw>
            </a:effectLst>
          </p:spPr>
          <p:txBody>
            <a:bodyPr tIns="0" bIns="9144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6600"/>
                  </a:solidFill>
                  <a:effectLst/>
                  <a:uLnTx/>
                  <a:uFillTx/>
                  <a:latin typeface="Bradley Hand ITC" pitchFamily="66" charset="0"/>
                  <a:ea typeface="+mn-ea"/>
                  <a:cs typeface="+mn-cs"/>
                </a:rPr>
                <a:t>Find Funding - </a:t>
              </a:r>
              <a:br>
                <a:rPr kumimoji="0" lang="en-US" sz="2000" b="1" i="0" u="none" strike="noStrike" kern="1200" cap="none" spc="0" normalizeH="0" baseline="0" noProof="0" dirty="0" smtClean="0">
                  <a:ln>
                    <a:noFill/>
                  </a:ln>
                  <a:solidFill>
                    <a:srgbClr val="FF6600"/>
                  </a:solidFill>
                  <a:effectLst/>
                  <a:uLnTx/>
                  <a:uFillTx/>
                  <a:latin typeface="Bradley Hand ITC" pitchFamily="66" charset="0"/>
                  <a:ea typeface="+mn-ea"/>
                  <a:cs typeface="+mn-cs"/>
                </a:rPr>
              </a:br>
              <a:r>
                <a:rPr kumimoji="0" lang="en-US" sz="2000" b="1" i="0" u="none" strike="noStrike" kern="1200" cap="none" spc="0" normalizeH="0" baseline="0" noProof="0" dirty="0" smtClean="0">
                  <a:ln>
                    <a:noFill/>
                  </a:ln>
                  <a:solidFill>
                    <a:srgbClr val="FF6600"/>
                  </a:solidFill>
                  <a:effectLst/>
                  <a:uLnTx/>
                  <a:uFillTx/>
                  <a:latin typeface="Bradley Hand ITC" pitchFamily="66" charset="0"/>
                  <a:ea typeface="+mn-ea"/>
                  <a:cs typeface="+mn-cs"/>
                </a:rPr>
                <a:t>NIH Guide</a:t>
              </a:r>
              <a:r>
                <a:rPr kumimoji="0" lang="en-US" sz="2000" b="1" i="0" u="none" strike="noStrike" kern="1200" cap="none" spc="0" normalizeH="0" noProof="0" dirty="0" smtClean="0">
                  <a:ln>
                    <a:noFill/>
                  </a:ln>
                  <a:solidFill>
                    <a:srgbClr val="FF6600"/>
                  </a:solidFill>
                  <a:effectLst/>
                  <a:uLnTx/>
                  <a:uFillTx/>
                  <a:latin typeface="Bradley Hand ITC" pitchFamily="66" charset="0"/>
                  <a:ea typeface="+mn-ea"/>
                  <a:cs typeface="+mn-cs"/>
                </a:rPr>
                <a:t> for Grants &amp; Contracts</a:t>
              </a:r>
              <a:endParaRPr kumimoji="0" lang="en-US" sz="2000" b="1" i="0" u="none" strike="noStrike" kern="1200" cap="none" spc="0" normalizeH="0" baseline="0" noProof="0" dirty="0">
                <a:ln>
                  <a:noFill/>
                </a:ln>
                <a:solidFill>
                  <a:srgbClr val="FF6600"/>
                </a:solidFill>
                <a:effectLst/>
                <a:uLnTx/>
                <a:uFillTx/>
                <a:latin typeface="Bradley Hand ITC" pitchFamily="66" charset="0"/>
                <a:ea typeface="+mn-ea"/>
                <a:cs typeface="+mn-cs"/>
              </a:endParaRPr>
            </a:p>
          </p:txBody>
        </p:sp>
        <p:pic>
          <p:nvPicPr>
            <p:cNvPr id="25" name="Picture 2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6747" y="1371600"/>
              <a:ext cx="514350" cy="685800"/>
            </a:xfrm>
            <a:prstGeom prst="rect">
              <a:avLst/>
            </a:prstGeom>
          </p:spPr>
        </p:pic>
        <p:pic>
          <p:nvPicPr>
            <p:cNvPr id="27" name="Picture 26" title="Find Funding link on Grants.nih.gov home page"/>
            <p:cNvPicPr>
              <a:picLocks noChangeAspect="1"/>
            </p:cNvPicPr>
            <p:nvPr/>
          </p:nvPicPr>
          <p:blipFill>
            <a:blip r:embed="rId3"/>
            <a:stretch>
              <a:fillRect/>
            </a:stretch>
          </p:blipFill>
          <p:spPr>
            <a:xfrm rot="305550">
              <a:off x="688317" y="2379275"/>
              <a:ext cx="3913838" cy="2143125"/>
            </a:xfrm>
            <a:prstGeom prst="rect">
              <a:avLst/>
            </a:prstGeom>
            <a:ln>
              <a:solidFill>
                <a:schemeClr val="accent1"/>
              </a:solidFill>
            </a:ln>
          </p:spPr>
        </p:pic>
        <p:sp>
          <p:nvSpPr>
            <p:cNvPr id="28" name="Oval 27"/>
            <p:cNvSpPr/>
            <p:nvPr/>
          </p:nvSpPr>
          <p:spPr>
            <a:xfrm rot="300000">
              <a:off x="3097582" y="3136294"/>
              <a:ext cx="1042788" cy="321034"/>
            </a:xfrm>
            <a:prstGeom prst="ellipse">
              <a:avLst/>
            </a:prstGeom>
            <a:noFill/>
            <a:ln w="34925">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Find an Opportunity</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22</a:t>
            </a:fld>
            <a:endParaRPr lang="en-US" dirty="0"/>
          </a:p>
        </p:txBody>
      </p:sp>
      <p:sp>
        <p:nvSpPr>
          <p:cNvPr id="10" name="TextBox 9"/>
          <p:cNvSpPr txBox="1"/>
          <p:nvPr/>
        </p:nvSpPr>
        <p:spPr>
          <a:xfrm>
            <a:off x="1894677" y="6368534"/>
            <a:ext cx="4673074" cy="369332"/>
          </a:xfrm>
          <a:prstGeom prst="rect">
            <a:avLst/>
          </a:prstGeom>
          <a:noFill/>
        </p:spPr>
        <p:txBody>
          <a:bodyPr wrap="none" rtlCol="0">
            <a:spAutoFit/>
          </a:bodyPr>
          <a:lstStyle/>
          <a:p>
            <a:r>
              <a:rPr lang="en-US" dirty="0" smtClean="0"/>
              <a:t>Each system has robust search capabilities.</a:t>
            </a:r>
            <a:endParaRPr lang="en-US" dirty="0"/>
          </a:p>
        </p:txBody>
      </p:sp>
      <p:grpSp>
        <p:nvGrpSpPr>
          <p:cNvPr id="29" name="Group 28" title="Screen shot of Grants.gov search"/>
          <p:cNvGrpSpPr/>
          <p:nvPr/>
        </p:nvGrpSpPr>
        <p:grpSpPr>
          <a:xfrm>
            <a:off x="4411547" y="1600200"/>
            <a:ext cx="3941165" cy="4027066"/>
            <a:chOff x="4397046" y="1371600"/>
            <a:chExt cx="3941165" cy="4027066"/>
          </a:xfrm>
        </p:grpSpPr>
        <p:grpSp>
          <p:nvGrpSpPr>
            <p:cNvPr id="30" name="Group 29"/>
            <p:cNvGrpSpPr/>
            <p:nvPr/>
          </p:nvGrpSpPr>
          <p:grpSpPr>
            <a:xfrm>
              <a:off x="4397046" y="1703214"/>
              <a:ext cx="3941165" cy="3695452"/>
              <a:chOff x="4397046" y="1703214"/>
              <a:chExt cx="3941165" cy="3695452"/>
            </a:xfrm>
          </p:grpSpPr>
          <p:sp>
            <p:nvSpPr>
              <p:cNvPr id="32" name="Rectangle 31"/>
              <p:cNvSpPr/>
              <p:nvPr/>
            </p:nvSpPr>
            <p:spPr>
              <a:xfrm rot="20876570">
                <a:off x="4481299" y="1703214"/>
                <a:ext cx="3856912" cy="3695452"/>
              </a:xfrm>
              <a:prstGeom prst="rect">
                <a:avLst/>
              </a:prstGeom>
              <a:solidFill>
                <a:sysClr val="window" lastClr="FFFFFF">
                  <a:lumMod val="95000"/>
                </a:sysClr>
              </a:solidFill>
              <a:ln w="25400" cap="flat" cmpd="sng" algn="ctr">
                <a:solidFill>
                  <a:sysClr val="window" lastClr="FFFFFF">
                    <a:lumMod val="85000"/>
                  </a:sysClr>
                </a:solidFill>
                <a:prstDash val="solid"/>
              </a:ln>
              <a:effectLst>
                <a:outerShdw blurRad="88900" dist="88900" dir="2700000" algn="tl" rotWithShape="0">
                  <a:prstClr val="black">
                    <a:alpha val="40000"/>
                  </a:prstClr>
                </a:outerShdw>
              </a:effectLst>
            </p:spPr>
            <p:txBody>
              <a:bodyPr tIns="0" bIns="9144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accent6">
                        <a:lumMod val="75000"/>
                      </a:schemeClr>
                    </a:solidFill>
                    <a:latin typeface="Bradley Hand ITC" pitchFamily="66" charset="0"/>
                  </a:rPr>
                  <a:t>Grants.gov Search Grants</a:t>
                </a:r>
                <a:endParaRPr kumimoji="0" lang="en-US" sz="2400" b="1" i="0" u="none" strike="noStrike" kern="1200" cap="none" spc="0" normalizeH="0" noProof="0" dirty="0">
                  <a:ln>
                    <a:noFill/>
                  </a:ln>
                  <a:solidFill>
                    <a:schemeClr val="accent6">
                      <a:lumMod val="75000"/>
                    </a:schemeClr>
                  </a:solidFill>
                  <a:effectLst/>
                  <a:uLnTx/>
                  <a:uFillTx/>
                  <a:latin typeface="Bradley Hand ITC" pitchFamily="66" charset="0"/>
                </a:endParaRPr>
              </a:p>
            </p:txBody>
          </p:sp>
          <p:pic>
            <p:nvPicPr>
              <p:cNvPr id="33" name="Picture 3" title="&quot;&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21518">
                <a:off x="4632203" y="2512175"/>
                <a:ext cx="3555104" cy="2266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Oval 33"/>
              <p:cNvSpPr/>
              <p:nvPr/>
            </p:nvSpPr>
            <p:spPr>
              <a:xfrm rot="20977783">
                <a:off x="4397046" y="3202881"/>
                <a:ext cx="1317473" cy="876700"/>
              </a:xfrm>
              <a:prstGeom prst="ellipse">
                <a:avLst/>
              </a:prstGeom>
              <a:noFill/>
              <a:ln w="34925">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620000">
              <a:off x="5867400" y="1371600"/>
              <a:ext cx="514350" cy="685800"/>
            </a:xfrm>
            <a:prstGeom prst="rect">
              <a:avLst/>
            </a:prstGeom>
          </p:spPr>
        </p:pic>
      </p:grpSp>
      <p:pic>
        <p:nvPicPr>
          <p:cNvPr id="4" name="Picture 3"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7718" y="4687051"/>
            <a:ext cx="1210231" cy="2272735"/>
          </a:xfrm>
          <a:prstGeom prst="rect">
            <a:avLst/>
          </a:prstGeom>
        </p:spPr>
      </p:pic>
    </p:spTree>
    <p:extLst>
      <p:ext uri="{BB962C8B-B14F-4D97-AF65-F5344CB8AC3E}">
        <p14:creationId xmlns:p14="http://schemas.microsoft.com/office/powerpoint/2010/main" val="994801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Check</a:t>
            </a:r>
          </a:p>
        </p:txBody>
      </p:sp>
      <p:sp>
        <p:nvSpPr>
          <p:cNvPr id="3" name="Content Placeholder 2"/>
          <p:cNvSpPr>
            <a:spLocks noGrp="1"/>
          </p:cNvSpPr>
          <p:nvPr>
            <p:ph sz="quarter" idx="13"/>
          </p:nvPr>
        </p:nvSpPr>
        <p:spPr>
          <a:xfrm>
            <a:off x="301752" y="1600200"/>
            <a:ext cx="8503920" cy="4876800"/>
          </a:xfrm>
        </p:spPr>
        <p:txBody>
          <a:bodyPr/>
          <a:lstStyle/>
          <a:p>
            <a:pPr marL="0" indent="0">
              <a:buNone/>
            </a:pPr>
            <a:r>
              <a:rPr lang="en-US" b="1" dirty="0">
                <a:solidFill>
                  <a:srgbClr val="C00000"/>
                </a:solidFill>
              </a:rPr>
              <a:t>Funding Opportunity Announcement (FOA</a:t>
            </a:r>
            <a:r>
              <a:rPr lang="en-US" b="1" dirty="0" smtClean="0">
                <a:solidFill>
                  <a:srgbClr val="C00000"/>
                </a:solidFill>
              </a:rPr>
              <a:t>)</a:t>
            </a:r>
          </a:p>
          <a:p>
            <a:pPr marL="0" indent="0">
              <a:buNone/>
            </a:pPr>
            <a:r>
              <a:rPr lang="en-US" sz="2400" dirty="0"/>
              <a:t>A publicly available document by which a Federal Agency makes known its intentions to award discretionary grants or cooperative agreements, usually as a result of competition for funds. </a:t>
            </a:r>
            <a:endParaRPr lang="en-US" sz="2400" dirty="0" smtClean="0"/>
          </a:p>
          <a:p>
            <a:pPr marL="0" indent="0">
              <a:buNone/>
            </a:pPr>
            <a:endParaRPr lang="en-US" sz="1050" dirty="0" smtClean="0"/>
          </a:p>
          <a:p>
            <a:pPr marL="0" indent="0">
              <a:buNone/>
            </a:pPr>
            <a:r>
              <a:rPr lang="en-US" sz="2500" dirty="0" smtClean="0"/>
              <a:t>Specific types of NIH FOAs include:</a:t>
            </a:r>
          </a:p>
          <a:p>
            <a:pPr lvl="1"/>
            <a:r>
              <a:rPr lang="en-US" dirty="0" smtClean="0"/>
              <a:t>Parent Announcement</a:t>
            </a:r>
          </a:p>
          <a:p>
            <a:pPr lvl="1"/>
            <a:r>
              <a:rPr lang="en-US" dirty="0" smtClean="0"/>
              <a:t>Program Announcement (PA)</a:t>
            </a:r>
          </a:p>
          <a:p>
            <a:pPr lvl="2"/>
            <a:r>
              <a:rPr lang="en-US" sz="1800" dirty="0" smtClean="0"/>
              <a:t>PA with special receipt, referral, and/or review considerations (PAR)</a:t>
            </a:r>
          </a:p>
          <a:p>
            <a:pPr lvl="2"/>
            <a:r>
              <a:rPr lang="en-US" sz="1800" dirty="0" smtClean="0"/>
              <a:t>PA with set-aside funds (PAS)</a:t>
            </a:r>
          </a:p>
          <a:p>
            <a:pPr lvl="1"/>
            <a:r>
              <a:rPr lang="en-US" dirty="0" smtClean="0"/>
              <a:t>Request For Application (RFA)</a:t>
            </a:r>
          </a:p>
          <a:p>
            <a:pPr marL="0" indent="0">
              <a:buNone/>
            </a:pP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23</a:t>
            </a:fld>
            <a:endParaRPr lang="en-US" dirty="0"/>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152400"/>
            <a:ext cx="1800225" cy="2057400"/>
          </a:xfrm>
          <a:prstGeom prst="rect">
            <a:avLst/>
          </a:prstGeom>
        </p:spPr>
      </p:pic>
    </p:spTree>
    <p:extLst>
      <p:ext uri="{BB962C8B-B14F-4D97-AF65-F5344CB8AC3E}">
        <p14:creationId xmlns:p14="http://schemas.microsoft.com/office/powerpoint/2010/main" val="35734725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NIH Parent announcement page"/>
          <p:cNvPicPr>
            <a:picLocks noChangeAspect="1"/>
          </p:cNvPicPr>
          <p:nvPr/>
        </p:nvPicPr>
        <p:blipFill>
          <a:blip r:embed="rId2"/>
          <a:stretch>
            <a:fillRect/>
          </a:stretch>
        </p:blipFill>
        <p:spPr>
          <a:xfrm>
            <a:off x="3077013" y="799729"/>
            <a:ext cx="5784643" cy="4457700"/>
          </a:xfrm>
          <a:prstGeom prst="rect">
            <a:avLst/>
          </a:prstGeom>
        </p:spPr>
      </p:pic>
      <p:sp>
        <p:nvSpPr>
          <p:cNvPr id="2" name="Title 1"/>
          <p:cNvSpPr>
            <a:spLocks noGrp="1"/>
          </p:cNvSpPr>
          <p:nvPr>
            <p:ph type="title"/>
          </p:nvPr>
        </p:nvSpPr>
        <p:spPr/>
        <p:txBody>
          <a:bodyPr/>
          <a:lstStyle/>
          <a:p>
            <a:r>
              <a:rPr lang="en-US" dirty="0" smtClean="0"/>
              <a:t>Parent FOAs</a:t>
            </a:r>
            <a:endParaRPr lang="en-US" dirty="0"/>
          </a:p>
        </p:txBody>
      </p:sp>
      <p:sp>
        <p:nvSpPr>
          <p:cNvPr id="3" name="Text Placeholder 2"/>
          <p:cNvSpPr>
            <a:spLocks noGrp="1"/>
          </p:cNvSpPr>
          <p:nvPr>
            <p:ph type="body" idx="1"/>
          </p:nvPr>
        </p:nvSpPr>
        <p:spPr/>
        <p:txBody>
          <a:bodyPr/>
          <a:lstStyle/>
          <a:p>
            <a:r>
              <a:rPr lang="en-US" dirty="0" smtClean="0"/>
              <a:t>Broad announcements allowing applicants to propose research on unsolicited topics.</a:t>
            </a:r>
          </a:p>
          <a:p>
            <a:r>
              <a:rPr lang="en-US" dirty="0" smtClean="0"/>
              <a:t>Select Parent FOA for your chosen grant program </a:t>
            </a:r>
            <a:br>
              <a:rPr lang="en-US" dirty="0" smtClean="0"/>
            </a:br>
            <a:r>
              <a:rPr lang="en-US" dirty="0" smtClean="0"/>
              <a:t>(i.e. R01, R03, R21, etc.).</a:t>
            </a:r>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solidFill>
                  <a:srgbClr val="9BBB59">
                    <a:shade val="75000"/>
                  </a:srgbClr>
                </a:solidFill>
              </a:rPr>
              <a:pPr>
                <a:defRPr/>
              </a:pPr>
              <a:t>24</a:t>
            </a:fld>
            <a:endParaRPr lang="en-US" dirty="0">
              <a:solidFill>
                <a:srgbClr val="9BBB59">
                  <a:shade val="75000"/>
                </a:srgbClr>
              </a:solidFill>
            </a:endParaRPr>
          </a:p>
        </p:txBody>
      </p:sp>
      <p:sp>
        <p:nvSpPr>
          <p:cNvPr id="4" name="Rectangle 3"/>
          <p:cNvSpPr/>
          <p:nvPr/>
        </p:nvSpPr>
        <p:spPr>
          <a:xfrm>
            <a:off x="1371600" y="6400800"/>
            <a:ext cx="6477000" cy="369332"/>
          </a:xfrm>
          <a:prstGeom prst="rect">
            <a:avLst/>
          </a:prstGeom>
        </p:spPr>
        <p:txBody>
          <a:bodyPr wrap="square">
            <a:spAutoFit/>
          </a:bodyPr>
          <a:lstStyle/>
          <a:p>
            <a:r>
              <a:rPr lang="en-US" dirty="0"/>
              <a:t>http://grants.nih.gov/grants/guide/parent_announcements.htm</a:t>
            </a:r>
          </a:p>
        </p:txBody>
      </p:sp>
      <p:sp>
        <p:nvSpPr>
          <p:cNvPr id="9" name="Oval 6" title="&quot;&quot;"/>
          <p:cNvSpPr>
            <a:spLocks noChangeArrowheads="1"/>
          </p:cNvSpPr>
          <p:nvPr/>
        </p:nvSpPr>
        <p:spPr bwMode="auto">
          <a:xfrm>
            <a:off x="5500084" y="2362200"/>
            <a:ext cx="672116" cy="248540"/>
          </a:xfrm>
          <a:prstGeom prst="ellipse">
            <a:avLst/>
          </a:prstGeom>
          <a:solidFill>
            <a:schemeClr val="accent1">
              <a:alpha val="0"/>
            </a:schemeClr>
          </a:solidFill>
          <a:ln w="38100">
            <a:solidFill>
              <a:srgbClr val="CC3300"/>
            </a:solidFill>
            <a:round/>
            <a:headEnd/>
            <a:tailEnd/>
          </a:ln>
        </p:spPr>
        <p:txBody>
          <a:bodyPr wrap="none" lIns="91433" tIns="45717" rIns="91433" bIns="45717" anchor="ctr"/>
          <a:lstStyle/>
          <a:p>
            <a:endParaRPr lang="en-US">
              <a:solidFill>
                <a:prstClr val="black"/>
              </a:solidFill>
            </a:endParaRPr>
          </a:p>
        </p:txBody>
      </p:sp>
      <p:sp>
        <p:nvSpPr>
          <p:cNvPr id="10" name="TextBox 9"/>
          <p:cNvSpPr txBox="1"/>
          <p:nvPr/>
        </p:nvSpPr>
        <p:spPr>
          <a:xfrm>
            <a:off x="2976712" y="5337601"/>
            <a:ext cx="5884944" cy="969496"/>
          </a:xfrm>
          <a:prstGeom prst="rect">
            <a:avLst/>
          </a:prstGeom>
          <a:solidFill>
            <a:srgbClr val="FFFF00"/>
          </a:solidFill>
        </p:spPr>
        <p:txBody>
          <a:bodyPr wrap="none" rtlCol="0">
            <a:spAutoFit/>
          </a:bodyPr>
          <a:lstStyle/>
          <a:p>
            <a:r>
              <a:rPr lang="en-US" sz="2400" dirty="0" smtClean="0">
                <a:solidFill>
                  <a:srgbClr val="C00000"/>
                </a:solidFill>
              </a:rPr>
              <a:t>Not all institutes participate on all parents.</a:t>
            </a:r>
          </a:p>
          <a:p>
            <a:r>
              <a:rPr lang="en-US" sz="800" dirty="0" smtClean="0">
                <a:solidFill>
                  <a:srgbClr val="C00000"/>
                </a:solidFill>
              </a:rPr>
              <a:t> </a:t>
            </a:r>
            <a:endParaRPr lang="en-US" sz="2400" dirty="0" smtClean="0">
              <a:solidFill>
                <a:srgbClr val="C00000"/>
              </a:solidFill>
            </a:endParaRPr>
          </a:p>
          <a:p>
            <a:pPr algn="ctr"/>
            <a:r>
              <a:rPr lang="en-US" sz="2400" i="1" dirty="0" smtClean="0">
                <a:solidFill>
                  <a:srgbClr val="C00000"/>
                </a:solidFill>
              </a:rPr>
              <a:t>Check for fit, before you submit!</a:t>
            </a:r>
            <a:endParaRPr lang="en-US" sz="2400" i="1" dirty="0">
              <a:solidFill>
                <a:srgbClr val="C00000"/>
              </a:solidFill>
            </a:endParaRPr>
          </a:p>
        </p:txBody>
      </p:sp>
    </p:spTree>
    <p:extLst>
      <p:ext uri="{BB962C8B-B14F-4D97-AF65-F5344CB8AC3E}">
        <p14:creationId xmlns:p14="http://schemas.microsoft.com/office/powerpoint/2010/main" val="38082207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first page of sample FOA"/>
          <p:cNvPicPr>
            <a:picLocks noChangeAspect="1"/>
          </p:cNvPicPr>
          <p:nvPr/>
        </p:nvPicPr>
        <p:blipFill>
          <a:blip r:embed="rId2"/>
          <a:stretch>
            <a:fillRect/>
          </a:stretch>
        </p:blipFill>
        <p:spPr>
          <a:xfrm>
            <a:off x="0" y="18011"/>
            <a:ext cx="4953000" cy="6917552"/>
          </a:xfrm>
          <a:prstGeom prst="rect">
            <a:avLst/>
          </a:prstGeom>
          <a:ln>
            <a:solidFill>
              <a:srgbClr val="002060"/>
            </a:solidFill>
          </a:ln>
        </p:spPr>
      </p:pic>
      <p:sp>
        <p:nvSpPr>
          <p:cNvPr id="2" name="Title 1"/>
          <p:cNvSpPr>
            <a:spLocks noGrp="1"/>
          </p:cNvSpPr>
          <p:nvPr>
            <p:ph type="title"/>
          </p:nvPr>
        </p:nvSpPr>
        <p:spPr/>
        <p:txBody>
          <a:bodyPr/>
          <a:lstStyle/>
          <a:p>
            <a:pPr algn="r"/>
            <a:r>
              <a:rPr lang="en-US" dirty="0" smtClean="0"/>
              <a:t>Key FOA Sections</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25</a:t>
            </a:fld>
            <a:endParaRPr lang="en-US" dirty="0"/>
          </a:p>
        </p:txBody>
      </p:sp>
      <p:sp>
        <p:nvSpPr>
          <p:cNvPr id="6" name="AutoShape 9"/>
          <p:cNvSpPr>
            <a:spLocks noChangeArrowheads="1"/>
          </p:cNvSpPr>
          <p:nvPr/>
        </p:nvSpPr>
        <p:spPr bwMode="auto">
          <a:xfrm>
            <a:off x="3429000" y="3505200"/>
            <a:ext cx="4648200" cy="507010"/>
          </a:xfrm>
          <a:prstGeom prst="wedgeRectCallout">
            <a:avLst>
              <a:gd name="adj1" fmla="val -90121"/>
              <a:gd name="adj2" fmla="val 81915"/>
            </a:avLst>
          </a:prstGeom>
          <a:solidFill>
            <a:srgbClr val="FFFF99"/>
          </a:solidFill>
          <a:ln w="9525">
            <a:solidFill>
              <a:schemeClr val="accent2"/>
            </a:solidFill>
            <a:miter lim="800000"/>
            <a:headEnd/>
            <a:tailEnd/>
          </a:ln>
        </p:spPr>
        <p:txBody>
          <a:bodyPr/>
          <a:lstStyle/>
          <a:p>
            <a:r>
              <a:rPr lang="en-US" sz="2400" b="1" dirty="0" smtClean="0">
                <a:solidFill>
                  <a:schemeClr val="accent2"/>
                </a:solidFill>
              </a:rPr>
              <a:t>General application due dates</a:t>
            </a:r>
            <a:endParaRPr lang="en-US" sz="2400" dirty="0">
              <a:solidFill>
                <a:schemeClr val="accent2"/>
              </a:solidFill>
            </a:endParaRPr>
          </a:p>
        </p:txBody>
      </p:sp>
      <p:sp>
        <p:nvSpPr>
          <p:cNvPr id="7" name="AutoShape 9"/>
          <p:cNvSpPr>
            <a:spLocks noChangeArrowheads="1"/>
          </p:cNvSpPr>
          <p:nvPr/>
        </p:nvSpPr>
        <p:spPr bwMode="auto">
          <a:xfrm>
            <a:off x="3086099" y="4880402"/>
            <a:ext cx="5981701" cy="560211"/>
          </a:xfrm>
          <a:prstGeom prst="wedgeRectCallout">
            <a:avLst>
              <a:gd name="adj1" fmla="val -69162"/>
              <a:gd name="adj2" fmla="val -64120"/>
            </a:avLst>
          </a:prstGeom>
          <a:solidFill>
            <a:srgbClr val="FFFF99"/>
          </a:solidFill>
          <a:ln w="9525">
            <a:solidFill>
              <a:schemeClr val="accent2"/>
            </a:solidFill>
            <a:miter lim="800000"/>
            <a:headEnd/>
            <a:tailEnd/>
          </a:ln>
        </p:spPr>
        <p:txBody>
          <a:bodyPr/>
          <a:lstStyle/>
          <a:p>
            <a:r>
              <a:rPr lang="en-US" sz="2400" b="1" dirty="0" smtClean="0">
                <a:solidFill>
                  <a:schemeClr val="accent2"/>
                </a:solidFill>
              </a:rPr>
              <a:t>Due dates specific to AIDS applications</a:t>
            </a:r>
            <a:endParaRPr lang="en-US" sz="2400" dirty="0">
              <a:solidFill>
                <a:schemeClr val="accent2"/>
              </a:solidFill>
            </a:endParaRPr>
          </a:p>
        </p:txBody>
      </p:sp>
      <p:sp>
        <p:nvSpPr>
          <p:cNvPr id="9" name="AutoShape 9"/>
          <p:cNvSpPr>
            <a:spLocks noChangeArrowheads="1"/>
          </p:cNvSpPr>
          <p:nvPr/>
        </p:nvSpPr>
        <p:spPr bwMode="auto">
          <a:xfrm>
            <a:off x="2476500" y="1124437"/>
            <a:ext cx="3619500" cy="932964"/>
          </a:xfrm>
          <a:prstGeom prst="wedgeRectCallout">
            <a:avLst>
              <a:gd name="adj1" fmla="val -91989"/>
              <a:gd name="adj2" fmla="val -68671"/>
            </a:avLst>
          </a:prstGeom>
          <a:solidFill>
            <a:srgbClr val="FFFF99"/>
          </a:solidFill>
          <a:ln w="9525">
            <a:solidFill>
              <a:schemeClr val="accent2"/>
            </a:solidFill>
            <a:miter lim="800000"/>
            <a:headEnd/>
            <a:tailEnd/>
          </a:ln>
        </p:spPr>
        <p:txBody>
          <a:bodyPr/>
          <a:lstStyle/>
          <a:p>
            <a:r>
              <a:rPr lang="en-US" sz="2400" b="1" dirty="0" smtClean="0">
                <a:solidFill>
                  <a:schemeClr val="accent2"/>
                </a:solidFill>
              </a:rPr>
              <a:t>Check for FOA updates  &amp; new policy guidance</a:t>
            </a:r>
            <a:endParaRPr lang="en-US" sz="2400" dirty="0">
              <a:solidFill>
                <a:schemeClr val="accent2"/>
              </a:solidFill>
            </a:endParaRPr>
          </a:p>
        </p:txBody>
      </p:sp>
      <p:sp>
        <p:nvSpPr>
          <p:cNvPr id="5" name="Oval 4" title="&quot;&quot;"/>
          <p:cNvSpPr/>
          <p:nvPr/>
        </p:nvSpPr>
        <p:spPr>
          <a:xfrm>
            <a:off x="1447800" y="6553200"/>
            <a:ext cx="1028700" cy="2286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9"/>
          <p:cNvSpPr>
            <a:spLocks noChangeArrowheads="1"/>
          </p:cNvSpPr>
          <p:nvPr/>
        </p:nvSpPr>
        <p:spPr bwMode="auto">
          <a:xfrm>
            <a:off x="2476500" y="5839226"/>
            <a:ext cx="2876550" cy="560211"/>
          </a:xfrm>
          <a:prstGeom prst="wedgeRectCallout">
            <a:avLst>
              <a:gd name="adj1" fmla="val -54713"/>
              <a:gd name="adj2" fmla="val 91685"/>
            </a:avLst>
          </a:prstGeom>
          <a:solidFill>
            <a:srgbClr val="FFFF99"/>
          </a:solidFill>
          <a:ln w="9525">
            <a:solidFill>
              <a:schemeClr val="accent2"/>
            </a:solidFill>
            <a:miter lim="800000"/>
            <a:headEnd/>
            <a:tailEnd/>
          </a:ln>
        </p:spPr>
        <p:txBody>
          <a:bodyPr/>
          <a:lstStyle/>
          <a:p>
            <a:r>
              <a:rPr lang="en-US" sz="2400" b="1" dirty="0" smtClean="0">
                <a:solidFill>
                  <a:schemeClr val="accent2"/>
                </a:solidFill>
              </a:rPr>
              <a:t>Application Guide</a:t>
            </a:r>
            <a:endParaRPr lang="en-US" sz="2400" dirty="0">
              <a:solidFill>
                <a:schemeClr val="accent2"/>
              </a:solidFill>
            </a:endParaRPr>
          </a:p>
        </p:txBody>
      </p:sp>
    </p:spTree>
    <p:extLst>
      <p:ext uri="{BB962C8B-B14F-4D97-AF65-F5344CB8AC3E}">
        <p14:creationId xmlns:p14="http://schemas.microsoft.com/office/powerpoint/2010/main" val="51502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5"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FOA-Specific Application Information</a:t>
            </a:r>
            <a:endParaRPr lang="en-US" dirty="0"/>
          </a:p>
        </p:txBody>
      </p:sp>
      <p:sp>
        <p:nvSpPr>
          <p:cNvPr id="3" name="Content Placeholder 2"/>
          <p:cNvSpPr>
            <a:spLocks noGrp="1"/>
          </p:cNvSpPr>
          <p:nvPr>
            <p:ph sz="quarter" idx="13"/>
          </p:nvPr>
        </p:nvSpPr>
        <p:spPr>
          <a:xfrm>
            <a:off x="301752" y="1527048"/>
            <a:ext cx="5489448" cy="4572000"/>
          </a:xfrm>
        </p:spPr>
        <p:txBody>
          <a:bodyPr/>
          <a:lstStyle/>
          <a:p>
            <a:r>
              <a:rPr lang="en-US" dirty="0" smtClean="0"/>
              <a:t>Read and follow all announcement instructions</a:t>
            </a:r>
            <a:br>
              <a:rPr lang="en-US" dirty="0" smtClean="0"/>
            </a:br>
            <a:endParaRPr lang="en-US" dirty="0" smtClean="0"/>
          </a:p>
          <a:p>
            <a:r>
              <a:rPr lang="en-US" dirty="0" smtClean="0"/>
              <a:t>Pay special attention to Section IV. Application and Submission Information</a:t>
            </a:r>
          </a:p>
          <a:p>
            <a:pPr lvl="1"/>
            <a:r>
              <a:rPr lang="en-US" dirty="0" smtClean="0"/>
              <a:t>Includes FOA-specific submission instructions</a:t>
            </a:r>
          </a:p>
          <a:p>
            <a:pPr lvl="1"/>
            <a:r>
              <a:rPr lang="en-US" dirty="0" smtClean="0"/>
              <a:t>Instructions in FOA supersede instructions in the application guide</a:t>
            </a:r>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26</a:t>
            </a:fld>
            <a:endParaRPr lang="en-US" dirty="0"/>
          </a:p>
        </p:txBody>
      </p:sp>
      <p:pic>
        <p:nvPicPr>
          <p:cNvPr id="8" name="Picture 4" title="table of contents from funding opportunity announcement"/>
          <p:cNvPicPr>
            <a:picLocks noChangeAspect="1" noChangeArrowheads="1"/>
          </p:cNvPicPr>
          <p:nvPr/>
        </p:nvPicPr>
        <p:blipFill>
          <a:blip r:embed="rId2" cstate="print"/>
          <a:srcRect/>
          <a:stretch>
            <a:fillRect/>
          </a:stretch>
        </p:blipFill>
        <p:spPr bwMode="auto">
          <a:xfrm>
            <a:off x="6088593" y="1447800"/>
            <a:ext cx="2674407" cy="4726860"/>
          </a:xfrm>
          <a:prstGeom prst="rect">
            <a:avLst/>
          </a:prstGeom>
          <a:noFill/>
          <a:ln w="19050">
            <a:solidFill>
              <a:schemeClr val="accent2"/>
            </a:solidFill>
            <a:miter lim="800000"/>
            <a:headEnd/>
            <a:tailEnd/>
          </a:ln>
        </p:spPr>
      </p:pic>
      <p:sp>
        <p:nvSpPr>
          <p:cNvPr id="9" name="Rectangle 5" title="&quot;&quot;"/>
          <p:cNvSpPr>
            <a:spLocks noChangeArrowheads="1"/>
          </p:cNvSpPr>
          <p:nvPr/>
        </p:nvSpPr>
        <p:spPr bwMode="auto">
          <a:xfrm>
            <a:off x="6019800" y="4572000"/>
            <a:ext cx="2819400" cy="1752600"/>
          </a:xfrm>
          <a:prstGeom prst="rect">
            <a:avLst/>
          </a:prstGeom>
          <a:noFill/>
          <a:ln w="38100">
            <a:solidFill>
              <a:srgbClr val="A50021"/>
            </a:solidFill>
            <a:miter lim="800000"/>
            <a:headEnd/>
            <a:tailEnd/>
          </a:ln>
        </p:spPr>
        <p:txBody>
          <a:bodyPr wrap="none" anchor="ctr"/>
          <a:lstStyle/>
          <a:p>
            <a:pPr algn="r"/>
            <a:endParaRPr lang="en-US" sz="1800"/>
          </a:p>
        </p:txBody>
      </p:sp>
      <p:sp>
        <p:nvSpPr>
          <p:cNvPr id="10" name="AutoShape 6" title="&quot;&quot;"/>
          <p:cNvSpPr>
            <a:spLocks noChangeArrowheads="1"/>
          </p:cNvSpPr>
          <p:nvPr/>
        </p:nvSpPr>
        <p:spPr bwMode="auto">
          <a:xfrm>
            <a:off x="5257800" y="4800600"/>
            <a:ext cx="685800" cy="381000"/>
          </a:xfrm>
          <a:prstGeom prst="rightArrow">
            <a:avLst>
              <a:gd name="adj1" fmla="val 50000"/>
              <a:gd name="adj2" fmla="val 45000"/>
            </a:avLst>
          </a:prstGeom>
          <a:solidFill>
            <a:srgbClr val="A50021"/>
          </a:solidFill>
          <a:ln w="9525">
            <a:solidFill>
              <a:schemeClr val="tx1"/>
            </a:solidFill>
            <a:miter lim="800000"/>
            <a:headEnd/>
            <a:tailEnd/>
          </a:ln>
        </p:spPr>
        <p:txBody>
          <a:bodyPr rot="10800000" vert="eaVert" wrap="none" anchor="ctr"/>
          <a:lstStyle/>
          <a:p>
            <a:pPr algn="r"/>
            <a:endParaRPr lang="en-US" sz="1800"/>
          </a:p>
        </p:txBody>
      </p:sp>
      <p:pic>
        <p:nvPicPr>
          <p:cNvPr id="14" name="Picture 13"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61349"/>
            <a:ext cx="1219200" cy="1219200"/>
          </a:xfrm>
          <a:prstGeom prst="rect">
            <a:avLst/>
          </a:prstGeom>
        </p:spPr>
      </p:pic>
    </p:spTree>
    <p:extLst>
      <p:ext uri="{BB962C8B-B14F-4D97-AF65-F5344CB8AC3E}">
        <p14:creationId xmlns:p14="http://schemas.microsoft.com/office/powerpoint/2010/main" val="23497453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 All Guidance</a:t>
            </a:r>
            <a:endParaRPr lang="en-US" dirty="0"/>
          </a:p>
        </p:txBody>
      </p:sp>
      <p:sp>
        <p:nvSpPr>
          <p:cNvPr id="3" name="Content Placeholder 2"/>
          <p:cNvSpPr>
            <a:spLocks noGrp="1"/>
          </p:cNvSpPr>
          <p:nvPr>
            <p:ph sz="quarter" idx="13"/>
          </p:nvPr>
        </p:nvSpPr>
        <p:spPr>
          <a:xfrm>
            <a:off x="914400" y="1828800"/>
            <a:ext cx="7891272" cy="4270248"/>
          </a:xfrm>
        </p:spPr>
        <p:txBody>
          <a:bodyPr/>
          <a:lstStyle/>
          <a:p>
            <a:r>
              <a:rPr lang="en-US" sz="3200" dirty="0"/>
              <a:t>Notices in the NIH Guide for Grants and </a:t>
            </a:r>
            <a:r>
              <a:rPr lang="en-US" sz="3200" dirty="0" smtClean="0"/>
              <a:t>contracts</a:t>
            </a:r>
            <a:br>
              <a:rPr lang="en-US" sz="3200" dirty="0" smtClean="0"/>
            </a:br>
            <a:endParaRPr lang="en-US" sz="2400" dirty="0"/>
          </a:p>
          <a:p>
            <a:r>
              <a:rPr lang="en-US" sz="3200" dirty="0"/>
              <a:t>Funding Opportunity Announcement</a:t>
            </a:r>
          </a:p>
          <a:p>
            <a:pPr lvl="1"/>
            <a:r>
              <a:rPr lang="en-US" sz="2800" dirty="0"/>
              <a:t>Section IV. Application and Submission </a:t>
            </a:r>
            <a:r>
              <a:rPr lang="en-US" sz="2800" dirty="0" smtClean="0"/>
              <a:t>Information</a:t>
            </a:r>
            <a:br>
              <a:rPr lang="en-US" sz="2800" dirty="0" smtClean="0"/>
            </a:br>
            <a:endParaRPr lang="en-US" sz="2000" dirty="0"/>
          </a:p>
          <a:p>
            <a:r>
              <a:rPr lang="en-US" sz="3200" dirty="0"/>
              <a:t>Application Guide</a:t>
            </a:r>
          </a:p>
          <a:p>
            <a:pPr lvl="1"/>
            <a:r>
              <a:rPr lang="en-US" sz="2800" dirty="0"/>
              <a:t>Including Supplemental Instructions</a:t>
            </a:r>
          </a:p>
          <a:p>
            <a:pPr marL="0" indent="0">
              <a:buNone/>
            </a:pP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27</a:t>
            </a:fld>
            <a:endParaRPr lang="en-US" dirty="0"/>
          </a:p>
        </p:txBody>
      </p:sp>
      <p:sp>
        <p:nvSpPr>
          <p:cNvPr id="5" name="Up Arrow 4" descr="NIH Guide notices have highest precedence, followed by funding opportunity text, and then application guide instructions." title="arrow indicating priority order"/>
          <p:cNvSpPr/>
          <p:nvPr/>
        </p:nvSpPr>
        <p:spPr>
          <a:xfrm>
            <a:off x="152400" y="1600200"/>
            <a:ext cx="786384" cy="4498848"/>
          </a:xfrm>
          <a:prstGeom prst="up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tx1"/>
              </a:solidFill>
            </a:endParaRPr>
          </a:p>
        </p:txBody>
      </p:sp>
      <p:sp>
        <p:nvSpPr>
          <p:cNvPr id="6" name="TextBox 5"/>
          <p:cNvSpPr txBox="1"/>
          <p:nvPr/>
        </p:nvSpPr>
        <p:spPr>
          <a:xfrm rot="16200000">
            <a:off x="-835555" y="3863482"/>
            <a:ext cx="2762295" cy="369332"/>
          </a:xfrm>
          <a:prstGeom prst="rect">
            <a:avLst/>
          </a:prstGeom>
          <a:noFill/>
        </p:spPr>
        <p:txBody>
          <a:bodyPr wrap="none" rtlCol="0">
            <a:spAutoFit/>
          </a:bodyPr>
          <a:lstStyle/>
          <a:p>
            <a:r>
              <a:rPr lang="en-US" dirty="0" smtClean="0"/>
              <a:t>Precedence / Importance</a:t>
            </a:r>
            <a:endParaRPr lang="en-US" dirty="0"/>
          </a:p>
        </p:txBody>
      </p:sp>
      <p:pic>
        <p:nvPicPr>
          <p:cNvPr id="7" name="Picture 6"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361349"/>
            <a:ext cx="1219200" cy="1219200"/>
          </a:xfrm>
          <a:prstGeom prst="rect">
            <a:avLst/>
          </a:prstGeom>
        </p:spPr>
      </p:pic>
    </p:spTree>
    <p:extLst>
      <p:ext uri="{BB962C8B-B14F-4D97-AF65-F5344CB8AC3E}">
        <p14:creationId xmlns:p14="http://schemas.microsoft.com/office/powerpoint/2010/main" val="298550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76200"/>
            <a:ext cx="8534400" cy="987425"/>
          </a:xfrm>
        </p:spPr>
        <p:txBody>
          <a:bodyPr>
            <a:normAutofit fontScale="90000"/>
          </a:bodyPr>
          <a:lstStyle/>
          <a:p>
            <a:r>
              <a:rPr lang="en-US" dirty="0" smtClean="0"/>
              <a:t>Understand Funding Opportunity Announcements</a:t>
            </a:r>
            <a:endParaRPr lang="en-US" dirty="0"/>
          </a:p>
        </p:txBody>
      </p:sp>
      <p:sp>
        <p:nvSpPr>
          <p:cNvPr id="3" name="Content Placeholder 2"/>
          <p:cNvSpPr>
            <a:spLocks noGrp="1"/>
          </p:cNvSpPr>
          <p:nvPr>
            <p:ph sz="quarter" idx="13"/>
          </p:nvPr>
        </p:nvSpPr>
        <p:spPr/>
        <p:txBody>
          <a:bodyPr/>
          <a:lstStyle/>
          <a:p>
            <a:pPr marL="0" indent="0">
              <a:buNone/>
            </a:pPr>
            <a:r>
              <a:rPr lang="en-US" dirty="0" smtClean="0"/>
              <a:t>Take a tour of an annotated FOA for tips and key information</a:t>
            </a:r>
          </a:p>
          <a:p>
            <a:pPr lvl="1"/>
            <a:r>
              <a:rPr lang="en-US" dirty="0" smtClean="0">
                <a:hlinkClick r:id="rId2" tooltip="Annotated form set"/>
              </a:rPr>
              <a:t>http://grants.nih.gov/grants/Annotated_FOA.pdf</a:t>
            </a:r>
            <a:r>
              <a:rPr lang="en-US" dirty="0" smtClean="0"/>
              <a:t/>
            </a:r>
            <a:br>
              <a:rPr lang="en-US" dirty="0" smtClean="0"/>
            </a:br>
            <a:endParaRPr lang="en-US" sz="1200" dirty="0" smtClean="0"/>
          </a:p>
          <a:p>
            <a:pPr marL="0" indent="0">
              <a:buNone/>
            </a:pPr>
            <a:endParaRPr lang="en-US" dirty="0"/>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28</a:t>
            </a:fld>
            <a:endParaRPr lang="en-US" dirty="0"/>
          </a:p>
        </p:txBody>
      </p:sp>
      <p:sp>
        <p:nvSpPr>
          <p:cNvPr id="7" name="Rectangle 6"/>
          <p:cNvSpPr/>
          <p:nvPr/>
        </p:nvSpPr>
        <p:spPr>
          <a:xfrm>
            <a:off x="381000" y="6414700"/>
            <a:ext cx="8991600" cy="276999"/>
          </a:xfrm>
          <a:prstGeom prst="rect">
            <a:avLst/>
          </a:prstGeom>
        </p:spPr>
        <p:txBody>
          <a:bodyPr wrap="square">
            <a:spAutoFit/>
          </a:bodyPr>
          <a:lstStyle/>
          <a:p>
            <a:r>
              <a:rPr lang="en-US" sz="1200" dirty="0"/>
              <a:t>http://grants.nih.gov/grants/how-to-apply-application-guide/prepare-to-apply-and-register/find-and-understand-foas.htm</a:t>
            </a:r>
          </a:p>
        </p:txBody>
      </p:sp>
      <p:pic>
        <p:nvPicPr>
          <p:cNvPr id="5" name="Picture 4" title="annotated funding opportunity announcement"/>
          <p:cNvPicPr>
            <a:picLocks noChangeAspect="1"/>
          </p:cNvPicPr>
          <p:nvPr/>
        </p:nvPicPr>
        <p:blipFill>
          <a:blip r:embed="rId3"/>
          <a:stretch>
            <a:fillRect/>
          </a:stretch>
        </p:blipFill>
        <p:spPr>
          <a:xfrm>
            <a:off x="2714338" y="2895600"/>
            <a:ext cx="2695862" cy="3440722"/>
          </a:xfrm>
          <a:prstGeom prst="rect">
            <a:avLst/>
          </a:prstGeom>
        </p:spPr>
      </p:pic>
      <p:pic>
        <p:nvPicPr>
          <p:cNvPr id="8" name="Picture 7"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304800"/>
            <a:ext cx="1219200" cy="1219200"/>
          </a:xfrm>
          <a:prstGeom prst="rect">
            <a:avLst/>
          </a:prstGeom>
        </p:spPr>
      </p:pic>
    </p:spTree>
    <p:extLst>
      <p:ext uri="{BB962C8B-B14F-4D97-AF65-F5344CB8AC3E}">
        <p14:creationId xmlns:p14="http://schemas.microsoft.com/office/powerpoint/2010/main" val="26226097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Type of Application</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29</a:t>
            </a:fld>
            <a:endParaRPr lang="en-US" dirty="0"/>
          </a:p>
        </p:txBody>
      </p:sp>
      <p:graphicFrame>
        <p:nvGraphicFramePr>
          <p:cNvPr id="5" name="Table 4" title="table of types of submission"/>
          <p:cNvGraphicFramePr>
            <a:graphicFrameLocks noGrp="1"/>
          </p:cNvGraphicFramePr>
          <p:nvPr>
            <p:extLst/>
          </p:nvPr>
        </p:nvGraphicFramePr>
        <p:xfrm>
          <a:off x="234696" y="1592072"/>
          <a:ext cx="8680704" cy="4109889"/>
        </p:xfrm>
        <a:graphic>
          <a:graphicData uri="http://schemas.openxmlformats.org/drawingml/2006/table">
            <a:tbl>
              <a:tblPr firstRow="1" bandRow="1">
                <a:tableStyleId>{5C22544A-7EE6-4342-B048-85BDC9FD1C3A}</a:tableStyleId>
              </a:tblPr>
              <a:tblGrid>
                <a:gridCol w="1917211"/>
                <a:gridCol w="6763493"/>
              </a:tblGrid>
              <a:tr h="443992">
                <a:tc>
                  <a:txBody>
                    <a:bodyPr/>
                    <a:lstStyle/>
                    <a:p>
                      <a:r>
                        <a:rPr lang="en-US" dirty="0" smtClean="0"/>
                        <a:t>Number</a:t>
                      </a:r>
                      <a:r>
                        <a:rPr lang="en-US" baseline="0" dirty="0" smtClean="0"/>
                        <a:t> Type</a:t>
                      </a:r>
                      <a:endParaRPr lang="en-US" dirty="0"/>
                    </a:p>
                  </a:txBody>
                  <a:tcPr/>
                </a:tc>
                <a:tc>
                  <a:txBody>
                    <a:bodyPr/>
                    <a:lstStyle/>
                    <a:p>
                      <a:r>
                        <a:rPr lang="en-US" dirty="0" smtClean="0"/>
                        <a:t>Stage/Description</a:t>
                      </a:r>
                      <a:endParaRPr lang="en-US" dirty="0"/>
                    </a:p>
                  </a:txBody>
                  <a:tcPr/>
                </a:tc>
              </a:tr>
              <a:tr h="691727">
                <a:tc>
                  <a:txBody>
                    <a:bodyPr/>
                    <a:lstStyle/>
                    <a:p>
                      <a:r>
                        <a:rPr lang="en-US" dirty="0" smtClean="0"/>
                        <a:t>Type 1*</a:t>
                      </a:r>
                      <a:endParaRPr lang="en-US" dirty="0"/>
                    </a:p>
                  </a:txBody>
                  <a:tcPr/>
                </a:tc>
                <a:tc>
                  <a:txBody>
                    <a:bodyPr/>
                    <a:lstStyle/>
                    <a:p>
                      <a:r>
                        <a:rPr lang="en-US" dirty="0" smtClean="0"/>
                        <a:t>New - </a:t>
                      </a:r>
                      <a:r>
                        <a:rPr lang="en-US" dirty="0" smtClean="0">
                          <a:effectLst/>
                        </a:rPr>
                        <a:t>Request for support of a project that has not yet been funded. </a:t>
                      </a:r>
                      <a:endParaRPr lang="en-US" dirty="0"/>
                    </a:p>
                  </a:txBody>
                  <a:tcPr/>
                </a:tc>
              </a:tr>
              <a:tr h="691727">
                <a:tc>
                  <a:txBody>
                    <a:bodyPr/>
                    <a:lstStyle/>
                    <a:p>
                      <a:r>
                        <a:rPr lang="en-US" dirty="0" smtClean="0"/>
                        <a:t>Type 2*</a:t>
                      </a:r>
                      <a:endParaRPr lang="en-US" dirty="0"/>
                    </a:p>
                  </a:txBody>
                  <a:tcPr/>
                </a:tc>
                <a:tc>
                  <a:txBody>
                    <a:bodyPr/>
                    <a:lstStyle/>
                    <a:p>
                      <a:r>
                        <a:rPr lang="en-US" dirty="0" smtClean="0"/>
                        <a:t>Renewal - </a:t>
                      </a:r>
                      <a:r>
                        <a:rPr lang="en-US" dirty="0" smtClean="0">
                          <a:effectLst/>
                        </a:rPr>
                        <a:t>Request for additional funding for a period subsequent to that provided by a current award.</a:t>
                      </a:r>
                      <a:endParaRPr lang="en-US" dirty="0"/>
                    </a:p>
                  </a:txBody>
                  <a:tcPr/>
                </a:tc>
              </a:tr>
              <a:tr h="691727">
                <a:tc>
                  <a:txBody>
                    <a:bodyPr/>
                    <a:lstStyle/>
                    <a:p>
                      <a:r>
                        <a:rPr lang="en-US" dirty="0" smtClean="0"/>
                        <a:t>Type 3*</a:t>
                      </a:r>
                      <a:endParaRPr lang="en-US" dirty="0"/>
                    </a:p>
                  </a:txBody>
                  <a:tcPr/>
                </a:tc>
                <a:tc>
                  <a:txBody>
                    <a:bodyPr/>
                    <a:lstStyle/>
                    <a:p>
                      <a:r>
                        <a:rPr lang="en-US" dirty="0" smtClean="0"/>
                        <a:t>Competitive</a:t>
                      </a:r>
                      <a:r>
                        <a:rPr lang="en-US" baseline="0" dirty="0" smtClean="0"/>
                        <a:t> </a:t>
                      </a:r>
                      <a:r>
                        <a:rPr lang="en-US" dirty="0" smtClean="0"/>
                        <a:t>Revision* – Request for</a:t>
                      </a:r>
                      <a:r>
                        <a:rPr lang="en-US" baseline="0" dirty="0" smtClean="0"/>
                        <a:t> additional funds to expand the scope of a current award.</a:t>
                      </a:r>
                    </a:p>
                    <a:p>
                      <a:endParaRPr lang="en-US" baseline="0" dirty="0" smtClean="0"/>
                    </a:p>
                    <a:p>
                      <a:r>
                        <a:rPr lang="en-US" baseline="0" dirty="0" smtClean="0"/>
                        <a:t>Administrative Supplement – Request for additional funds to cover unforeseen, increased costs to carry out current award.</a:t>
                      </a:r>
                      <a:endParaRPr lang="en-US" dirty="0"/>
                    </a:p>
                  </a:txBody>
                  <a:tcPr/>
                </a:tc>
              </a:tr>
              <a:tr h="417067">
                <a:tc>
                  <a:txBody>
                    <a:bodyPr/>
                    <a:lstStyle/>
                    <a:p>
                      <a:r>
                        <a:rPr lang="en-US" dirty="0" smtClean="0"/>
                        <a:t>Type 6</a:t>
                      </a:r>
                      <a:endParaRPr lang="en-US" dirty="0"/>
                    </a:p>
                  </a:txBody>
                  <a:tcPr/>
                </a:tc>
                <a:tc>
                  <a:txBody>
                    <a:bodyPr/>
                    <a:lstStyle/>
                    <a:p>
                      <a:r>
                        <a:rPr lang="en-US" dirty="0" smtClean="0"/>
                        <a:t>Change of Organization</a:t>
                      </a:r>
                      <a:r>
                        <a:rPr lang="en-US" baseline="0" dirty="0" smtClean="0"/>
                        <a:t> Status (Successor-in-Interest)</a:t>
                      </a:r>
                      <a:endParaRPr lang="en-US" dirty="0"/>
                    </a:p>
                  </a:txBody>
                  <a:tcPr/>
                </a:tc>
              </a:tr>
              <a:tr h="402336">
                <a:tc>
                  <a:txBody>
                    <a:bodyPr/>
                    <a:lstStyle/>
                    <a:p>
                      <a:r>
                        <a:rPr lang="en-US" dirty="0" smtClean="0"/>
                        <a:t>Type 7</a:t>
                      </a:r>
                      <a:endParaRPr lang="en-US" dirty="0"/>
                    </a:p>
                  </a:txBody>
                  <a:tcPr/>
                </a:tc>
                <a:tc>
                  <a:txBody>
                    <a:bodyPr/>
                    <a:lstStyle/>
                    <a:p>
                      <a:r>
                        <a:rPr lang="en-US" dirty="0" smtClean="0"/>
                        <a:t>Change of Grantee or Training Institution</a:t>
                      </a:r>
                      <a:endParaRPr lang="en-US" dirty="0"/>
                    </a:p>
                  </a:txBody>
                  <a:tcPr/>
                </a:tc>
              </a:tr>
            </a:tbl>
          </a:graphicData>
        </a:graphic>
      </p:graphicFrame>
      <p:sp>
        <p:nvSpPr>
          <p:cNvPr id="6" name="TextBox 5"/>
          <p:cNvSpPr txBox="1"/>
          <p:nvPr/>
        </p:nvSpPr>
        <p:spPr>
          <a:xfrm>
            <a:off x="210571" y="5696953"/>
            <a:ext cx="8436279" cy="584775"/>
          </a:xfrm>
          <a:prstGeom prst="rect">
            <a:avLst/>
          </a:prstGeom>
          <a:noFill/>
        </p:spPr>
        <p:txBody>
          <a:bodyPr wrap="square" rtlCol="0">
            <a:spAutoFit/>
          </a:bodyPr>
          <a:lstStyle/>
          <a:p>
            <a:r>
              <a:rPr lang="en-US" sz="1600" dirty="0" smtClean="0"/>
              <a:t>* Resubmission - </a:t>
            </a:r>
            <a:r>
              <a:rPr lang="en-US" sz="1600" dirty="0"/>
              <a:t>An unfunded application that has been modified following initial review and resubmitted for new consideration. </a:t>
            </a:r>
          </a:p>
        </p:txBody>
      </p:sp>
      <p:sp>
        <p:nvSpPr>
          <p:cNvPr id="7" name="Rectangle 6"/>
          <p:cNvSpPr/>
          <p:nvPr/>
        </p:nvSpPr>
        <p:spPr>
          <a:xfrm>
            <a:off x="250645" y="6400800"/>
            <a:ext cx="8781029" cy="276999"/>
          </a:xfrm>
          <a:prstGeom prst="rect">
            <a:avLst/>
          </a:prstGeom>
        </p:spPr>
        <p:txBody>
          <a:bodyPr wrap="square">
            <a:spAutoFit/>
          </a:bodyPr>
          <a:lstStyle/>
          <a:p>
            <a:r>
              <a:rPr lang="en-US" sz="1200" dirty="0"/>
              <a:t>http://grants.nih.gov/grants/how-to-apply-application-guide/prepare-to-apply-and-register/type-of-application-submission.htm</a:t>
            </a:r>
          </a:p>
        </p:txBody>
      </p:sp>
    </p:spTree>
    <p:extLst>
      <p:ext uri="{BB962C8B-B14F-4D97-AF65-F5344CB8AC3E}">
        <p14:creationId xmlns:p14="http://schemas.microsoft.com/office/powerpoint/2010/main" val="42549713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Topics</a:t>
            </a:r>
            <a:endParaRPr lang="en-US" dirty="0"/>
          </a:p>
        </p:txBody>
      </p:sp>
      <p:sp>
        <p:nvSpPr>
          <p:cNvPr id="3" name="Content Placeholder 2"/>
          <p:cNvSpPr>
            <a:spLocks noGrp="1"/>
          </p:cNvSpPr>
          <p:nvPr>
            <p:ph sz="quarter" idx="13"/>
          </p:nvPr>
        </p:nvSpPr>
        <p:spPr>
          <a:xfrm>
            <a:off x="152400" y="1508126"/>
            <a:ext cx="8503920" cy="4892674"/>
          </a:xfrm>
        </p:spPr>
        <p:txBody>
          <a:bodyPr/>
          <a:lstStyle/>
          <a:p>
            <a:r>
              <a:rPr lang="en-US" sz="2000" dirty="0" smtClean="0"/>
              <a:t>How to Apply </a:t>
            </a:r>
          </a:p>
          <a:p>
            <a:pPr lvl="1"/>
            <a:r>
              <a:rPr lang="en-US" sz="1800" dirty="0" smtClean="0"/>
              <a:t>Application Guide</a:t>
            </a:r>
          </a:p>
          <a:p>
            <a:pPr lvl="1"/>
            <a:r>
              <a:rPr lang="en-US" sz="1800" dirty="0" smtClean="0"/>
              <a:t>Prepare to Apply &amp; Register</a:t>
            </a:r>
          </a:p>
          <a:p>
            <a:pPr lvl="1"/>
            <a:r>
              <a:rPr lang="en-US" sz="1800" dirty="0" smtClean="0"/>
              <a:t>Format and Write</a:t>
            </a:r>
          </a:p>
          <a:p>
            <a:pPr lvl="1"/>
            <a:r>
              <a:rPr lang="en-US" sz="1800" dirty="0" smtClean="0"/>
              <a:t>Submission Process</a:t>
            </a:r>
          </a:p>
          <a:p>
            <a:pPr lvl="1"/>
            <a:r>
              <a:rPr lang="en-US" sz="1800" dirty="0" smtClean="0"/>
              <a:t>Reference Letters</a:t>
            </a:r>
          </a:p>
          <a:p>
            <a:pPr lvl="1"/>
            <a:r>
              <a:rPr lang="en-US" sz="1800" dirty="0" smtClean="0"/>
              <a:t>Finding Help</a:t>
            </a:r>
          </a:p>
          <a:p>
            <a:r>
              <a:rPr lang="en-US" sz="2000" dirty="0" smtClean="0"/>
              <a:t>Avoiding the “</a:t>
            </a:r>
            <a:r>
              <a:rPr lang="en-US" sz="2000" dirty="0" err="1" smtClean="0"/>
              <a:t>gotchas</a:t>
            </a:r>
            <a:r>
              <a:rPr lang="en-US" sz="2000" dirty="0" smtClean="0"/>
              <a:t>”</a:t>
            </a:r>
          </a:p>
          <a:p>
            <a:r>
              <a:rPr lang="en-US" sz="2000" dirty="0" smtClean="0"/>
              <a:t>Demos</a:t>
            </a:r>
          </a:p>
          <a:p>
            <a:pPr lvl="1"/>
            <a:r>
              <a:rPr lang="en-US" sz="1800" dirty="0" smtClean="0"/>
              <a:t>ASSIST</a:t>
            </a:r>
          </a:p>
          <a:p>
            <a:pPr lvl="1"/>
            <a:r>
              <a:rPr lang="en-US" sz="1800" dirty="0" smtClean="0"/>
              <a:t>eRA Commons</a:t>
            </a:r>
          </a:p>
          <a:p>
            <a:r>
              <a:rPr lang="en-US" sz="2000" dirty="0" smtClean="0"/>
              <a:t>Submission Policies (time permitting)</a:t>
            </a:r>
          </a:p>
          <a:p>
            <a:r>
              <a:rPr lang="en-US" sz="2000" dirty="0" smtClean="0"/>
              <a:t>Submitting Administrative Type 3, 6 and 7 requests (time permitting)</a:t>
            </a:r>
          </a:p>
          <a:p>
            <a:r>
              <a:rPr lang="en-US" sz="2000" dirty="0" smtClean="0"/>
              <a:t>Wrap-up</a:t>
            </a:r>
            <a:endParaRPr lang="en-US" dirty="0" smtClean="0"/>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a:t>
            </a:fld>
            <a:endParaRPr lang="en-US" dirty="0"/>
          </a:p>
        </p:txBody>
      </p:sp>
      <p:pic>
        <p:nvPicPr>
          <p:cNvPr id="5" name="Picture 4" title="&quot;&quot;"/>
          <p:cNvPicPr>
            <a:picLocks noChangeAspect="1"/>
          </p:cNvPicPr>
          <p:nvPr/>
        </p:nvPicPr>
        <p:blipFill>
          <a:blip r:embed="rId2"/>
          <a:stretch>
            <a:fillRect/>
          </a:stretch>
        </p:blipFill>
        <p:spPr>
          <a:xfrm>
            <a:off x="5029200" y="1593390"/>
            <a:ext cx="3106692" cy="3823620"/>
          </a:xfrm>
          <a:prstGeom prst="rect">
            <a:avLst/>
          </a:prstGeom>
        </p:spPr>
      </p:pic>
      <p:sp>
        <p:nvSpPr>
          <p:cNvPr id="9" name="Oval 8" title="&quot;&quot;"/>
          <p:cNvSpPr/>
          <p:nvPr/>
        </p:nvSpPr>
        <p:spPr>
          <a:xfrm>
            <a:off x="4880656" y="2362200"/>
            <a:ext cx="3276600" cy="1295401"/>
          </a:xfrm>
          <a:prstGeom prst="ellipse">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233" y="3264805"/>
            <a:ext cx="1759410" cy="1759410"/>
          </a:xfrm>
          <a:prstGeom prst="rect">
            <a:avLst/>
          </a:prstGeom>
        </p:spPr>
      </p:pic>
    </p:spTree>
    <p:extLst>
      <p:ext uri="{BB962C8B-B14F-4D97-AF65-F5344CB8AC3E}">
        <p14:creationId xmlns:p14="http://schemas.microsoft.com/office/powerpoint/2010/main" val="12310429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Why is knowing the type of application important?</a:t>
            </a:r>
            <a:endParaRPr lang="en-US" sz="2800" dirty="0"/>
          </a:p>
        </p:txBody>
      </p:sp>
      <p:sp>
        <p:nvSpPr>
          <p:cNvPr id="3" name="Content Placeholder 2"/>
          <p:cNvSpPr>
            <a:spLocks noGrp="1"/>
          </p:cNvSpPr>
          <p:nvPr>
            <p:ph sz="quarter" idx="13"/>
          </p:nvPr>
        </p:nvSpPr>
        <p:spPr>
          <a:xfrm>
            <a:off x="301752" y="1527048"/>
            <a:ext cx="8503920" cy="4873752"/>
          </a:xfrm>
        </p:spPr>
        <p:txBody>
          <a:bodyPr/>
          <a:lstStyle/>
          <a:p>
            <a:pPr marL="0" indent="0">
              <a:buNone/>
            </a:pPr>
            <a:r>
              <a:rPr lang="en-US" sz="2400" dirty="0" smtClean="0"/>
              <a:t>Potential impact on…</a:t>
            </a:r>
          </a:p>
          <a:p>
            <a:r>
              <a:rPr lang="en-US" sz="2400" dirty="0" smtClean="0"/>
              <a:t>Due dates</a:t>
            </a:r>
          </a:p>
          <a:p>
            <a:pPr lvl="1"/>
            <a:r>
              <a:rPr lang="en-US" sz="2000" dirty="0" smtClean="0"/>
              <a:t>E.g., If submitting to an R01 opportunity with standard due dates, “New” applications have a different due date than “Resubmission”, “Renewal” or “Revision” applications.</a:t>
            </a:r>
          </a:p>
          <a:p>
            <a:r>
              <a:rPr lang="en-US" sz="2400" dirty="0" smtClean="0"/>
              <a:t>Ability to submit to a specific announcement</a:t>
            </a:r>
            <a:br>
              <a:rPr lang="en-US" sz="2400" dirty="0" smtClean="0"/>
            </a:br>
            <a:endParaRPr lang="en-US" sz="1600" dirty="0" smtClean="0"/>
          </a:p>
          <a:p>
            <a:pPr marL="0" indent="0">
              <a:buNone/>
            </a:pPr>
            <a:endParaRPr lang="en-US" sz="2400" dirty="0" smtClean="0"/>
          </a:p>
          <a:p>
            <a:pPr marL="0" indent="0">
              <a:buNone/>
            </a:pPr>
            <a:r>
              <a:rPr lang="en-US" sz="2400" dirty="0" smtClean="0"/>
              <a:t/>
            </a:r>
            <a:br>
              <a:rPr lang="en-US" sz="2400" dirty="0" smtClean="0"/>
            </a:br>
            <a:endParaRPr lang="en-US" sz="2400" dirty="0" smtClean="0"/>
          </a:p>
          <a:p>
            <a:r>
              <a:rPr lang="en-US" sz="2400" dirty="0" smtClean="0"/>
              <a:t>Application validations</a:t>
            </a:r>
          </a:p>
          <a:p>
            <a:pPr lvl="1"/>
            <a:r>
              <a:rPr lang="en-US" sz="2000" dirty="0" smtClean="0"/>
              <a:t>We enforce different rules based your selection in the “Type of Application” field (#8) of the SF424 (R&amp;R) form.</a:t>
            </a:r>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30</a:t>
            </a:fld>
            <a:endParaRPr lang="en-US" dirty="0"/>
          </a:p>
        </p:txBody>
      </p:sp>
      <p:pic>
        <p:nvPicPr>
          <p:cNvPr id="5" name="Picture 4" title="FOA text - Application Types Allowed section"/>
          <p:cNvPicPr>
            <a:picLocks noChangeAspect="1"/>
          </p:cNvPicPr>
          <p:nvPr/>
        </p:nvPicPr>
        <p:blipFill>
          <a:blip r:embed="rId2"/>
          <a:stretch>
            <a:fillRect/>
          </a:stretch>
        </p:blipFill>
        <p:spPr>
          <a:xfrm>
            <a:off x="838200" y="3886200"/>
            <a:ext cx="6410325" cy="1334302"/>
          </a:xfrm>
          <a:prstGeom prst="rect">
            <a:avLst/>
          </a:prstGeom>
          <a:ln>
            <a:solidFill>
              <a:srgbClr val="002060"/>
            </a:solidFill>
          </a:ln>
        </p:spPr>
      </p:pic>
      <p:sp>
        <p:nvSpPr>
          <p:cNvPr id="6" name="Oval 6" title="&quot;&quot;"/>
          <p:cNvSpPr>
            <a:spLocks noChangeArrowheads="1"/>
          </p:cNvSpPr>
          <p:nvPr/>
        </p:nvSpPr>
        <p:spPr bwMode="auto">
          <a:xfrm>
            <a:off x="2895600" y="4495800"/>
            <a:ext cx="838200" cy="533400"/>
          </a:xfrm>
          <a:prstGeom prst="ellipse">
            <a:avLst/>
          </a:prstGeom>
          <a:solidFill>
            <a:schemeClr val="accent1">
              <a:alpha val="0"/>
            </a:schemeClr>
          </a:solidFill>
          <a:ln w="19050">
            <a:solidFill>
              <a:srgbClr val="CC3300"/>
            </a:solidFill>
            <a:round/>
            <a:headEnd/>
            <a:tailEnd/>
          </a:ln>
        </p:spPr>
        <p:txBody>
          <a:bodyPr wrap="none" lIns="91433" tIns="45717" rIns="91433" bIns="45717" anchor="ctr"/>
          <a:lstStyle/>
          <a:p>
            <a:endParaRPr lang="en-US">
              <a:solidFill>
                <a:prstClr val="black"/>
              </a:solidFill>
            </a:endParaRPr>
          </a:p>
        </p:txBody>
      </p:sp>
    </p:spTree>
    <p:extLst>
      <p:ext uri="{BB962C8B-B14F-4D97-AF65-F5344CB8AC3E}">
        <p14:creationId xmlns:p14="http://schemas.microsoft.com/office/powerpoint/2010/main" val="20276573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Submission Options</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31</a:t>
            </a:fld>
            <a:endParaRPr lang="en-US" dirty="0"/>
          </a:p>
        </p:txBody>
      </p:sp>
      <p:pic>
        <p:nvPicPr>
          <p:cNvPr id="33" name="Picture 2" title="submission options - ASSIST, S2S, Grants.gov downloadable forms, and Grants.gov workspace"/>
          <p:cNvPicPr>
            <a:picLocks noChangeAspect="1" noChangeArrowheads="1"/>
          </p:cNvPicPr>
          <p:nvPr/>
        </p:nvPicPr>
        <p:blipFill>
          <a:blip r:embed="rId2" cstate="email">
            <a:extLst>
              <a:ext uri="{28A0092B-C50C-407E-A947-70E740481C1C}">
                <a14:useLocalDpi xmlns:a14="http://schemas.microsoft.com/office/drawing/2010/main" val="0"/>
              </a:ext>
            </a:extLst>
          </a:blip>
          <a:srcRect t="1116" b="1116"/>
          <a:stretch>
            <a:fillRect/>
          </a:stretch>
        </p:blipFill>
        <p:spPr bwMode="auto">
          <a:xfrm>
            <a:off x="66923" y="1524000"/>
            <a:ext cx="9000877" cy="484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6416357"/>
            <a:ext cx="8686800" cy="276999"/>
          </a:xfrm>
          <a:prstGeom prst="rect">
            <a:avLst/>
          </a:prstGeom>
        </p:spPr>
        <p:txBody>
          <a:bodyPr wrap="square">
            <a:spAutoFit/>
          </a:bodyPr>
          <a:lstStyle/>
          <a:p>
            <a:r>
              <a:rPr lang="en-US" sz="1200" dirty="0"/>
              <a:t>http://grants.nih.gov/grants/how-to-apply-application-guide/prepare-to-apply-and-register/choose-a-submission-option.htm</a:t>
            </a:r>
          </a:p>
        </p:txBody>
      </p:sp>
    </p:spTree>
    <p:extLst>
      <p:ext uri="{BB962C8B-B14F-4D97-AF65-F5344CB8AC3E}">
        <p14:creationId xmlns:p14="http://schemas.microsoft.com/office/powerpoint/2010/main" val="42900181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a:t>
            </a:r>
            <a:endParaRPr lang="en-US" dirty="0"/>
          </a:p>
        </p:txBody>
      </p:sp>
      <p:sp>
        <p:nvSpPr>
          <p:cNvPr id="3" name="Content Placeholder 2"/>
          <p:cNvSpPr>
            <a:spLocks noGrp="1"/>
          </p:cNvSpPr>
          <p:nvPr>
            <p:ph sz="quarter" idx="13"/>
          </p:nvPr>
        </p:nvSpPr>
        <p:spPr/>
        <p:txBody>
          <a:bodyPr/>
          <a:lstStyle/>
          <a:p>
            <a:r>
              <a:rPr lang="en-US" dirty="0"/>
              <a:t>Managed by </a:t>
            </a:r>
            <a:r>
              <a:rPr lang="en-US" dirty="0" smtClean="0"/>
              <a:t>NIH</a:t>
            </a:r>
            <a:endParaRPr lang="en-US" dirty="0"/>
          </a:p>
          <a:p>
            <a:r>
              <a:rPr lang="en-US" dirty="0"/>
              <a:t>Features</a:t>
            </a:r>
          </a:p>
          <a:p>
            <a:pPr lvl="1"/>
            <a:r>
              <a:rPr lang="en-US" dirty="0"/>
              <a:t>Multi-user </a:t>
            </a:r>
            <a:r>
              <a:rPr lang="en-US" dirty="0" smtClean="0"/>
              <a:t>access</a:t>
            </a:r>
          </a:p>
          <a:p>
            <a:pPr lvl="1"/>
            <a:r>
              <a:rPr lang="en-US" dirty="0" smtClean="0"/>
              <a:t>Leverages eRA Commons accounts</a:t>
            </a:r>
            <a:endParaRPr lang="en-US" dirty="0"/>
          </a:p>
          <a:p>
            <a:pPr lvl="1"/>
            <a:r>
              <a:rPr lang="en-US" dirty="0"/>
              <a:t>Pre-population from eRA </a:t>
            </a:r>
            <a:r>
              <a:rPr lang="en-US" dirty="0" smtClean="0"/>
              <a:t>Commons profile information</a:t>
            </a:r>
            <a:endParaRPr lang="en-US" dirty="0"/>
          </a:p>
          <a:p>
            <a:pPr lvl="1"/>
            <a:r>
              <a:rPr lang="en-US" dirty="0"/>
              <a:t>Pre-submission validations</a:t>
            </a:r>
          </a:p>
          <a:p>
            <a:pPr lvl="1"/>
            <a:r>
              <a:rPr lang="en-US" dirty="0"/>
              <a:t>Pre-submission preview in agency format</a:t>
            </a:r>
          </a:p>
          <a:p>
            <a:pPr lvl="1"/>
            <a:r>
              <a:rPr lang="en-US" dirty="0" smtClean="0"/>
              <a:t>Tracking application status </a:t>
            </a:r>
            <a:r>
              <a:rPr lang="en-US" dirty="0"/>
              <a:t>in a single system</a:t>
            </a:r>
          </a:p>
          <a:p>
            <a:pPr lvl="1"/>
            <a:r>
              <a:rPr lang="en-US" dirty="0"/>
              <a:t>Ability to copy application data to another </a:t>
            </a:r>
            <a:r>
              <a:rPr lang="en-US" dirty="0" smtClean="0"/>
              <a:t>opportunity or to a different application package for the same opportunity</a:t>
            </a:r>
            <a:endParaRPr lang="en-US" dirty="0"/>
          </a:p>
          <a:p>
            <a:pPr lvl="2"/>
            <a:r>
              <a:rPr lang="en-US" dirty="0" smtClean="0">
                <a:solidFill>
                  <a:srgbClr val="C00000"/>
                </a:solidFill>
              </a:rPr>
              <a:t>Super handy feature during form updates!</a:t>
            </a:r>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32</a:t>
            </a:fld>
            <a:endParaRPr lang="en-US" dirty="0"/>
          </a:p>
        </p:txBody>
      </p:sp>
      <p:grpSp>
        <p:nvGrpSpPr>
          <p:cNvPr id="5" name="Group 4" title="&quot;&quot;"/>
          <p:cNvGrpSpPr/>
          <p:nvPr/>
        </p:nvGrpSpPr>
        <p:grpSpPr>
          <a:xfrm>
            <a:off x="7565089" y="152400"/>
            <a:ext cx="1502711" cy="1364974"/>
            <a:chOff x="3442461" y="7384877"/>
            <a:chExt cx="2210133" cy="1911523"/>
          </a:xfrm>
        </p:grpSpPr>
        <p:pic>
          <p:nvPicPr>
            <p:cNvPr id="6" name="Picture 5" descr="computer_monitor_blue_screen_400_clr_3985.png" title="&quot;&quot;"/>
            <p:cNvPicPr>
              <a:picLocks noChangeAspect="1"/>
            </p:cNvPicPr>
            <p:nvPr/>
          </p:nvPicPr>
          <p:blipFill>
            <a:blip r:embed="rId2" cstate="print"/>
            <a:stretch>
              <a:fillRect/>
            </a:stretch>
          </p:blipFill>
          <p:spPr>
            <a:xfrm>
              <a:off x="3442461" y="7384877"/>
              <a:ext cx="2210133" cy="1911523"/>
            </a:xfrm>
            <a:prstGeom prst="rect">
              <a:avLst/>
            </a:prstGeom>
          </p:spPr>
        </p:pic>
        <p:pic>
          <p:nvPicPr>
            <p:cNvPr id="7" name="Picture 2" title="Monitor with ASSIST scree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03506" y="7529143"/>
              <a:ext cx="1630494" cy="1154127"/>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0867075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 Screen – Single-project</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33</a:t>
            </a:fld>
            <a:endParaRPr lang="en-US" dirty="0"/>
          </a:p>
        </p:txBody>
      </p:sp>
      <p:pic>
        <p:nvPicPr>
          <p:cNvPr id="4" name="Picture Placeholder 5" title="sample ASSIST screen - single project"/>
          <p:cNvPicPr>
            <a:picLocks noChangeAspect="1"/>
          </p:cNvPicPr>
          <p:nvPr/>
        </p:nvPicPr>
        <p:blipFill>
          <a:blip r:embed="rId2"/>
          <a:srcRect t="9021" b="9021"/>
          <a:stretch>
            <a:fillRect/>
          </a:stretch>
        </p:blipFill>
        <p:spPr>
          <a:xfrm>
            <a:off x="136199" y="1600200"/>
            <a:ext cx="8865252" cy="4773296"/>
          </a:xfrm>
          <a:prstGeom prst="rect">
            <a:avLst/>
          </a:prstGeom>
          <a:ln>
            <a:solidFill>
              <a:schemeClr val="accent1"/>
            </a:solidFill>
          </a:ln>
        </p:spPr>
      </p:pic>
      <p:grpSp>
        <p:nvGrpSpPr>
          <p:cNvPr id="5" name="Group 4" title="&quot;&quot;"/>
          <p:cNvGrpSpPr/>
          <p:nvPr/>
        </p:nvGrpSpPr>
        <p:grpSpPr>
          <a:xfrm>
            <a:off x="7565089" y="152400"/>
            <a:ext cx="1502711" cy="1364974"/>
            <a:chOff x="3442461" y="7384877"/>
            <a:chExt cx="2210133" cy="1911523"/>
          </a:xfrm>
        </p:grpSpPr>
        <p:pic>
          <p:nvPicPr>
            <p:cNvPr id="6" name="Picture 5" descr="computer_monitor_blue_screen_400_clr_3985.png" title="&quot;&quot;"/>
            <p:cNvPicPr>
              <a:picLocks noChangeAspect="1"/>
            </p:cNvPicPr>
            <p:nvPr/>
          </p:nvPicPr>
          <p:blipFill>
            <a:blip r:embed="rId3" cstate="print"/>
            <a:stretch>
              <a:fillRect/>
            </a:stretch>
          </p:blipFill>
          <p:spPr>
            <a:xfrm>
              <a:off x="3442461" y="7384877"/>
              <a:ext cx="2210133" cy="1911523"/>
            </a:xfrm>
            <a:prstGeom prst="rect">
              <a:avLst/>
            </a:prstGeom>
          </p:spPr>
        </p:pic>
        <p:pic>
          <p:nvPicPr>
            <p:cNvPr id="7" name="Picture 2" title="Monitor with ASSIST scree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03506" y="7529143"/>
              <a:ext cx="1630494" cy="1154127"/>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222487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 Screen – Multi-project</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34</a:t>
            </a:fld>
            <a:endParaRPr lang="en-US" dirty="0"/>
          </a:p>
        </p:txBody>
      </p:sp>
      <p:grpSp>
        <p:nvGrpSpPr>
          <p:cNvPr id="5" name="Group 4" title="&quot;&quot;"/>
          <p:cNvGrpSpPr/>
          <p:nvPr/>
        </p:nvGrpSpPr>
        <p:grpSpPr>
          <a:xfrm>
            <a:off x="7565089" y="152400"/>
            <a:ext cx="1502711" cy="1364974"/>
            <a:chOff x="3442461" y="7384877"/>
            <a:chExt cx="2210133" cy="1911523"/>
          </a:xfrm>
        </p:grpSpPr>
        <p:pic>
          <p:nvPicPr>
            <p:cNvPr id="6" name="Picture 5" descr="computer_monitor_blue_screen_400_clr_3985.png" title="&quot;&quot;"/>
            <p:cNvPicPr>
              <a:picLocks noChangeAspect="1"/>
            </p:cNvPicPr>
            <p:nvPr/>
          </p:nvPicPr>
          <p:blipFill>
            <a:blip r:embed="rId2" cstate="print"/>
            <a:stretch>
              <a:fillRect/>
            </a:stretch>
          </p:blipFill>
          <p:spPr>
            <a:xfrm>
              <a:off x="3442461" y="7384877"/>
              <a:ext cx="2210133" cy="1911523"/>
            </a:xfrm>
            <a:prstGeom prst="rect">
              <a:avLst/>
            </a:prstGeom>
          </p:spPr>
        </p:pic>
        <p:pic>
          <p:nvPicPr>
            <p:cNvPr id="7" name="Picture 2" title="Monitor with ASSIST scree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03506" y="7529143"/>
              <a:ext cx="1630494" cy="1154127"/>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3" title="R&amp;R Cover form"/>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 y="1580539"/>
            <a:ext cx="8827827" cy="47551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64144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System-to-system (S2S) </a:t>
            </a:r>
            <a:r>
              <a:rPr lang="en-US" dirty="0"/>
              <a:t>S</a:t>
            </a:r>
            <a:r>
              <a:rPr lang="en-US" dirty="0" smtClean="0"/>
              <a:t>olution</a:t>
            </a:r>
            <a:endParaRPr lang="en-US" dirty="0"/>
          </a:p>
        </p:txBody>
      </p:sp>
      <p:sp>
        <p:nvSpPr>
          <p:cNvPr id="3" name="Content Placeholder 2"/>
          <p:cNvSpPr>
            <a:spLocks noGrp="1"/>
          </p:cNvSpPr>
          <p:nvPr>
            <p:ph idx="4294967295"/>
          </p:nvPr>
        </p:nvSpPr>
        <p:spPr>
          <a:xfrm>
            <a:off x="457200" y="1585732"/>
            <a:ext cx="8251794" cy="4540432"/>
          </a:xfrm>
          <a:prstGeom prst="rect">
            <a:avLst/>
          </a:prstGeom>
        </p:spPr>
        <p:txBody>
          <a:bodyPr/>
          <a:lstStyle/>
          <a:p>
            <a:r>
              <a:rPr lang="en-US" dirty="0" smtClean="0"/>
              <a:t>Managed by institution or service provider</a:t>
            </a:r>
          </a:p>
          <a:p>
            <a:r>
              <a:rPr lang="en-US" dirty="0" smtClean="0"/>
              <a:t>Typically integrate with other internal systems and databases to reduce data entry</a:t>
            </a:r>
          </a:p>
          <a:p>
            <a:r>
              <a:rPr lang="en-US" dirty="0" smtClean="0"/>
              <a:t>Features vary by solution</a:t>
            </a:r>
          </a:p>
          <a:p>
            <a:pPr lvl="1"/>
            <a:r>
              <a:rPr lang="en-US" dirty="0" smtClean="0"/>
              <a:t>Examples of potential features</a:t>
            </a:r>
          </a:p>
          <a:p>
            <a:pPr lvl="2"/>
            <a:r>
              <a:rPr lang="en-US" dirty="0" smtClean="0"/>
              <a:t>Secure, on-line data entry</a:t>
            </a:r>
          </a:p>
          <a:p>
            <a:pPr lvl="2"/>
            <a:r>
              <a:rPr lang="en-US" dirty="0" smtClean="0"/>
              <a:t>Concurrent user support</a:t>
            </a:r>
          </a:p>
          <a:p>
            <a:pPr lvl="2"/>
            <a:r>
              <a:rPr lang="en-US" dirty="0" smtClean="0"/>
              <a:t>Pre-submission </a:t>
            </a:r>
            <a:r>
              <a:rPr lang="en-US" dirty="0"/>
              <a:t>verification of </a:t>
            </a:r>
            <a:r>
              <a:rPr lang="en-US" dirty="0" smtClean="0"/>
              <a:t>some NIH business </a:t>
            </a:r>
            <a:r>
              <a:rPr lang="en-US" dirty="0"/>
              <a:t>rules</a:t>
            </a:r>
          </a:p>
          <a:p>
            <a:pPr lvl="2"/>
            <a:r>
              <a:rPr lang="en-US" dirty="0"/>
              <a:t>P</a:t>
            </a:r>
            <a:r>
              <a:rPr lang="en-US" dirty="0" smtClean="0"/>
              <a:t>re-submission </a:t>
            </a:r>
            <a:r>
              <a:rPr lang="en-US" dirty="0"/>
              <a:t>preview of assembled application image </a:t>
            </a:r>
            <a:r>
              <a:rPr lang="en-US" dirty="0" smtClean="0"/>
              <a:t>in generic or agency </a:t>
            </a:r>
            <a:r>
              <a:rPr lang="en-US" dirty="0"/>
              <a:t>format</a:t>
            </a:r>
          </a:p>
          <a:p>
            <a:pPr lvl="2"/>
            <a:r>
              <a:rPr lang="en-US" dirty="0" smtClean="0"/>
              <a:t>eRA </a:t>
            </a:r>
            <a:r>
              <a:rPr lang="en-US" dirty="0"/>
              <a:t>Commons application status information</a:t>
            </a:r>
            <a:endParaRPr lang="en-US" dirty="0" smtClean="0"/>
          </a:p>
        </p:txBody>
      </p:sp>
      <p:sp>
        <p:nvSpPr>
          <p:cNvPr id="4" name="Slide Number Placeholder 3"/>
          <p:cNvSpPr>
            <a:spLocks noGrp="1"/>
          </p:cNvSpPr>
          <p:nvPr>
            <p:ph type="sldNum" sz="quarter" idx="4294967295"/>
          </p:nvPr>
        </p:nvSpPr>
        <p:spPr>
          <a:xfrm>
            <a:off x="4114800" y="1066800"/>
            <a:ext cx="869614" cy="365125"/>
          </a:xfrm>
          <a:prstGeom prst="rect">
            <a:avLst/>
          </a:prstGeom>
        </p:spPr>
        <p:txBody>
          <a:bodyPr/>
          <a:lstStyle/>
          <a:p>
            <a:fld id="{F38DF745-7D3F-47F4-83A3-874385CFAA69}" type="slidenum">
              <a:rPr lang="en-US" smtClean="0"/>
              <a:pPr/>
              <a:t>35</a:t>
            </a:fld>
            <a:endParaRPr lang="en-US" dirty="0"/>
          </a:p>
        </p:txBody>
      </p:sp>
      <p:pic>
        <p:nvPicPr>
          <p:cNvPr id="5" name="Picture 4" descr="laptop_custom_screen_11466.png" title="&quot;&quot;"/>
          <p:cNvPicPr>
            <a:picLocks noChangeAspect="1"/>
          </p:cNvPicPr>
          <p:nvPr/>
        </p:nvPicPr>
        <p:blipFill>
          <a:blip r:embed="rId3" cstate="print"/>
          <a:stretch>
            <a:fillRect/>
          </a:stretch>
        </p:blipFill>
        <p:spPr>
          <a:xfrm>
            <a:off x="7416637" y="228600"/>
            <a:ext cx="1727363" cy="1219518"/>
          </a:xfrm>
          <a:prstGeom prst="rect">
            <a:avLst/>
          </a:prstGeom>
        </p:spPr>
      </p:pic>
    </p:spTree>
    <p:extLst>
      <p:ext uri="{BB962C8B-B14F-4D97-AF65-F5344CB8AC3E}">
        <p14:creationId xmlns:p14="http://schemas.microsoft.com/office/powerpoint/2010/main" val="42889123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Grants.gov downloadable forms</a:t>
            </a:r>
            <a:endParaRPr lang="en-US" dirty="0"/>
          </a:p>
        </p:txBody>
      </p:sp>
      <p:sp>
        <p:nvSpPr>
          <p:cNvPr id="3" name="Content Placeholder 2"/>
          <p:cNvSpPr>
            <a:spLocks noGrp="1"/>
          </p:cNvSpPr>
          <p:nvPr>
            <p:ph idx="4294967295"/>
          </p:nvPr>
        </p:nvSpPr>
        <p:spPr>
          <a:xfrm>
            <a:off x="457200" y="1752600"/>
            <a:ext cx="8580474" cy="4373563"/>
          </a:xfrm>
          <a:prstGeom prst="rect">
            <a:avLst/>
          </a:prstGeom>
        </p:spPr>
        <p:txBody>
          <a:bodyPr>
            <a:normAutofit/>
          </a:bodyPr>
          <a:lstStyle/>
          <a:p>
            <a:r>
              <a:rPr lang="en-US" dirty="0" smtClean="0"/>
              <a:t>Managed by Grants.gov </a:t>
            </a:r>
          </a:p>
          <a:p>
            <a:r>
              <a:rPr lang="en-US" dirty="0" smtClean="0"/>
              <a:t>No registration required until submission</a:t>
            </a:r>
          </a:p>
          <a:p>
            <a:r>
              <a:rPr lang="en-US" dirty="0" smtClean="0"/>
              <a:t>Offline data entry</a:t>
            </a:r>
          </a:p>
          <a:p>
            <a:pPr lvl="1"/>
            <a:r>
              <a:rPr lang="en-US" dirty="0"/>
              <a:t>G</a:t>
            </a:r>
            <a:r>
              <a:rPr lang="en-US" dirty="0" smtClean="0"/>
              <a:t>ood when internet connectivity is unavailable or unreliable</a:t>
            </a:r>
          </a:p>
          <a:p>
            <a:r>
              <a:rPr lang="en-US" dirty="0" smtClean="0"/>
              <a:t>No visibility to agency errors/warnings or application image prior to submission</a:t>
            </a:r>
          </a:p>
          <a:p>
            <a:r>
              <a:rPr lang="en-US" dirty="0" smtClean="0"/>
              <a:t>Must track in multiple systems</a:t>
            </a:r>
          </a:p>
          <a:p>
            <a:endParaRPr lang="en-US" dirty="0"/>
          </a:p>
        </p:txBody>
      </p:sp>
      <p:sp>
        <p:nvSpPr>
          <p:cNvPr id="4" name="Slide Number Placeholder 3"/>
          <p:cNvSpPr>
            <a:spLocks noGrp="1"/>
          </p:cNvSpPr>
          <p:nvPr>
            <p:ph type="sldNum" sz="quarter" idx="4294967295"/>
          </p:nvPr>
        </p:nvSpPr>
        <p:spPr>
          <a:xfrm>
            <a:off x="4114800" y="1082675"/>
            <a:ext cx="869614" cy="365125"/>
          </a:xfrm>
          <a:prstGeom prst="rect">
            <a:avLst/>
          </a:prstGeom>
        </p:spPr>
        <p:txBody>
          <a:bodyPr/>
          <a:lstStyle/>
          <a:p>
            <a:fld id="{F38DF745-7D3F-47F4-83A3-874385CFAA69}" type="slidenum">
              <a:rPr lang="en-US" smtClean="0"/>
              <a:pPr/>
              <a:t>36</a:t>
            </a:fld>
            <a:endParaRPr lang="en-US" dirty="0"/>
          </a:p>
        </p:txBody>
      </p:sp>
      <p:grpSp>
        <p:nvGrpSpPr>
          <p:cNvPr id="5" name="Group 4" title="&quot;&quot;"/>
          <p:cNvGrpSpPr/>
          <p:nvPr/>
        </p:nvGrpSpPr>
        <p:grpSpPr>
          <a:xfrm>
            <a:off x="7536914" y="228600"/>
            <a:ext cx="1580052" cy="1146846"/>
            <a:chOff x="4431942" y="2089583"/>
            <a:chExt cx="2349858" cy="1615527"/>
          </a:xfrm>
        </p:grpSpPr>
        <p:pic>
          <p:nvPicPr>
            <p:cNvPr id="6" name="Picture 5" title="&quot;&quo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31942" y="2089583"/>
              <a:ext cx="2349858" cy="1615527"/>
            </a:xfrm>
            <a:prstGeom prst="rect">
              <a:avLst/>
            </a:prstGeom>
          </p:spPr>
        </p:pic>
        <p:pic>
          <p:nvPicPr>
            <p:cNvPr id="7" name="Picture 4" title="&quot;&quo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53000" y="2200543"/>
              <a:ext cx="1280016" cy="69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1750219" y="5486400"/>
            <a:ext cx="5637212" cy="707886"/>
          </a:xfrm>
          <a:prstGeom prst="rect">
            <a:avLst/>
          </a:prstGeom>
          <a:solidFill>
            <a:srgbClr val="FFFF99"/>
          </a:solidFill>
        </p:spPr>
        <p:txBody>
          <a:bodyPr wrap="square" rtlCol="0">
            <a:spAutoFit/>
          </a:bodyPr>
          <a:lstStyle/>
          <a:p>
            <a:r>
              <a:rPr lang="en-US" sz="2000" dirty="0" smtClean="0">
                <a:solidFill>
                  <a:srgbClr val="C00000"/>
                </a:solidFill>
              </a:rPr>
              <a:t>  “</a:t>
            </a:r>
            <a:r>
              <a:rPr lang="en-US" sz="2000" dirty="0">
                <a:solidFill>
                  <a:srgbClr val="C00000"/>
                </a:solidFill>
              </a:rPr>
              <a:t>Stitched together” single, downloadable </a:t>
            </a:r>
            <a:r>
              <a:rPr lang="en-US" sz="2000" dirty="0" smtClean="0">
                <a:solidFill>
                  <a:srgbClr val="C00000"/>
                </a:solidFill>
              </a:rPr>
              <a:t>forms</a:t>
            </a:r>
            <a:br>
              <a:rPr lang="en-US" sz="2000" dirty="0" smtClean="0">
                <a:solidFill>
                  <a:srgbClr val="C00000"/>
                </a:solidFill>
              </a:rPr>
            </a:br>
            <a:r>
              <a:rPr lang="en-US" sz="2000" dirty="0" smtClean="0">
                <a:solidFill>
                  <a:srgbClr val="C00000"/>
                </a:solidFill>
              </a:rPr>
              <a:t>   </a:t>
            </a:r>
            <a:r>
              <a:rPr lang="en-US" sz="2000" dirty="0">
                <a:solidFill>
                  <a:srgbClr val="C00000"/>
                </a:solidFill>
              </a:rPr>
              <a:t>package solution will be retired at end of </a:t>
            </a:r>
            <a:r>
              <a:rPr lang="en-US" sz="2000" dirty="0" smtClean="0">
                <a:solidFill>
                  <a:srgbClr val="C00000"/>
                </a:solidFill>
              </a:rPr>
              <a:t>2017</a:t>
            </a:r>
            <a:endParaRPr lang="en-US" sz="2000" dirty="0">
              <a:solidFill>
                <a:srgbClr val="C00000"/>
              </a:solidFill>
            </a:endParaRPr>
          </a:p>
        </p:txBody>
      </p:sp>
      <p:pic>
        <p:nvPicPr>
          <p:cNvPr id="9" name="Picture 8"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037" y="5075237"/>
            <a:ext cx="1325563" cy="1325563"/>
          </a:xfrm>
          <a:prstGeom prst="rect">
            <a:avLst/>
          </a:prstGeom>
        </p:spPr>
      </p:pic>
    </p:spTree>
    <p:extLst>
      <p:ext uri="{BB962C8B-B14F-4D97-AF65-F5344CB8AC3E}">
        <p14:creationId xmlns:p14="http://schemas.microsoft.com/office/powerpoint/2010/main" val="2541387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Downloadable Forms</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37</a:t>
            </a:fld>
            <a:endParaRPr lang="en-US" dirty="0"/>
          </a:p>
        </p:txBody>
      </p:sp>
      <p:pic>
        <p:nvPicPr>
          <p:cNvPr id="4" name="Picture 3" title="Grants.gov downloadable forms management page"/>
          <p:cNvPicPr>
            <a:picLocks noChangeAspect="1"/>
          </p:cNvPicPr>
          <p:nvPr/>
        </p:nvPicPr>
        <p:blipFill>
          <a:blip r:embed="rId2"/>
          <a:stretch>
            <a:fillRect/>
          </a:stretch>
        </p:blipFill>
        <p:spPr>
          <a:xfrm>
            <a:off x="228600" y="1295400"/>
            <a:ext cx="4112477" cy="5105400"/>
          </a:xfrm>
          <a:prstGeom prst="rect">
            <a:avLst/>
          </a:prstGeom>
          <a:ln>
            <a:solidFill>
              <a:schemeClr val="tx1"/>
            </a:solidFill>
          </a:ln>
        </p:spPr>
      </p:pic>
      <p:pic>
        <p:nvPicPr>
          <p:cNvPr id="5" name="Picture 4" title="downloadable forms - SF424 R&amp;R"/>
          <p:cNvPicPr>
            <a:picLocks noChangeAspect="1"/>
          </p:cNvPicPr>
          <p:nvPr/>
        </p:nvPicPr>
        <p:blipFill>
          <a:blip r:embed="rId3"/>
          <a:stretch>
            <a:fillRect/>
          </a:stretch>
        </p:blipFill>
        <p:spPr>
          <a:xfrm>
            <a:off x="4800600" y="1295400"/>
            <a:ext cx="4066660" cy="5087982"/>
          </a:xfrm>
          <a:prstGeom prst="rect">
            <a:avLst/>
          </a:prstGeom>
          <a:ln>
            <a:solidFill>
              <a:schemeClr val="tx1"/>
            </a:solidFill>
          </a:ln>
        </p:spPr>
      </p:pic>
    </p:spTree>
    <p:extLst>
      <p:ext uri="{BB962C8B-B14F-4D97-AF65-F5344CB8AC3E}">
        <p14:creationId xmlns:p14="http://schemas.microsoft.com/office/powerpoint/2010/main" val="37570813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Grants.gov workspace</a:t>
            </a:r>
            <a:endParaRPr lang="en-US" dirty="0"/>
          </a:p>
        </p:txBody>
      </p:sp>
      <p:sp>
        <p:nvSpPr>
          <p:cNvPr id="3" name="Content Placeholder 2"/>
          <p:cNvSpPr>
            <a:spLocks noGrp="1"/>
          </p:cNvSpPr>
          <p:nvPr>
            <p:ph idx="4294967295"/>
          </p:nvPr>
        </p:nvSpPr>
        <p:spPr>
          <a:xfrm>
            <a:off x="457200" y="1447800"/>
            <a:ext cx="8378825" cy="4540432"/>
          </a:xfrm>
          <a:prstGeom prst="rect">
            <a:avLst/>
          </a:prstGeom>
        </p:spPr>
        <p:txBody>
          <a:bodyPr>
            <a:noAutofit/>
          </a:bodyPr>
          <a:lstStyle/>
          <a:p>
            <a:r>
              <a:rPr lang="en-US" sz="2400" dirty="0" smtClean="0"/>
              <a:t>Managed by Grants.gov</a:t>
            </a:r>
          </a:p>
          <a:p>
            <a:r>
              <a:rPr lang="en-US" sz="2400" dirty="0" smtClean="0"/>
              <a:t>Hybrid of online application management and downloadable forms</a:t>
            </a:r>
          </a:p>
          <a:p>
            <a:pPr lvl="1"/>
            <a:r>
              <a:rPr lang="en-US" sz="2000" dirty="0" smtClean="0"/>
              <a:t>Online forms - 2017</a:t>
            </a:r>
          </a:p>
          <a:p>
            <a:r>
              <a:rPr lang="en-US" sz="2400" dirty="0"/>
              <a:t>F</a:t>
            </a:r>
            <a:r>
              <a:rPr lang="en-US" sz="2400" dirty="0" smtClean="0"/>
              <a:t>orms can </a:t>
            </a:r>
            <a:r>
              <a:rPr lang="en-US" sz="2400" dirty="0"/>
              <a:t>be completed individually by different </a:t>
            </a:r>
            <a:r>
              <a:rPr lang="en-US" sz="2400" dirty="0" smtClean="0"/>
              <a:t>users</a:t>
            </a:r>
          </a:p>
          <a:p>
            <a:r>
              <a:rPr lang="en-US" sz="2400" dirty="0" smtClean="0"/>
              <a:t>Forms (same version) can be shared between applications</a:t>
            </a:r>
            <a:endParaRPr lang="en-US" sz="2400" dirty="0"/>
          </a:p>
          <a:p>
            <a:r>
              <a:rPr lang="en-US" sz="2400" dirty="0"/>
              <a:t>Option to check </a:t>
            </a:r>
            <a:r>
              <a:rPr lang="en-US" sz="2400" dirty="0" smtClean="0"/>
              <a:t>NIH errors/warnings </a:t>
            </a:r>
            <a:r>
              <a:rPr lang="en-US" sz="2400" dirty="0"/>
              <a:t>and application </a:t>
            </a:r>
            <a:r>
              <a:rPr lang="en-US" sz="2400" dirty="0" smtClean="0"/>
              <a:t>image prior </a:t>
            </a:r>
            <a:r>
              <a:rPr lang="en-US" sz="2400" dirty="0"/>
              <a:t>to submission</a:t>
            </a:r>
          </a:p>
          <a:p>
            <a:r>
              <a:rPr lang="en-US" sz="2400" dirty="0"/>
              <a:t>Must track in </a:t>
            </a:r>
            <a:r>
              <a:rPr lang="en-US" sz="2400" dirty="0" smtClean="0"/>
              <a:t>eRA Commons</a:t>
            </a:r>
            <a:endParaRPr lang="en-US" sz="2400" dirty="0"/>
          </a:p>
          <a:p>
            <a:r>
              <a:rPr lang="en-US" sz="2400" dirty="0"/>
              <a:t>Does NOT support multi-project </a:t>
            </a:r>
            <a:r>
              <a:rPr lang="en-US" sz="2400" dirty="0" smtClean="0"/>
              <a:t>applications</a:t>
            </a:r>
            <a:endParaRPr lang="en-US" sz="2400" dirty="0"/>
          </a:p>
        </p:txBody>
      </p:sp>
      <p:sp>
        <p:nvSpPr>
          <p:cNvPr id="4" name="Slide Number Placeholder 3"/>
          <p:cNvSpPr>
            <a:spLocks noGrp="1"/>
          </p:cNvSpPr>
          <p:nvPr>
            <p:ph type="sldNum" sz="quarter" idx="4294967295"/>
          </p:nvPr>
        </p:nvSpPr>
        <p:spPr>
          <a:xfrm>
            <a:off x="4159586" y="1066800"/>
            <a:ext cx="869614" cy="365125"/>
          </a:xfrm>
          <a:prstGeom prst="rect">
            <a:avLst/>
          </a:prstGeom>
        </p:spPr>
        <p:txBody>
          <a:bodyPr/>
          <a:lstStyle/>
          <a:p>
            <a:fld id="{F38DF745-7D3F-47F4-83A3-874385CFAA69}" type="slidenum">
              <a:rPr lang="en-US" smtClean="0"/>
              <a:pPr/>
              <a:t>38</a:t>
            </a:fld>
            <a:endParaRPr lang="en-US" dirty="0"/>
          </a:p>
        </p:txBody>
      </p:sp>
      <p:grpSp>
        <p:nvGrpSpPr>
          <p:cNvPr id="5" name="Group 4" title="&quot;&quot;"/>
          <p:cNvGrpSpPr/>
          <p:nvPr/>
        </p:nvGrpSpPr>
        <p:grpSpPr>
          <a:xfrm>
            <a:off x="7487748" y="228600"/>
            <a:ext cx="1580052" cy="1146846"/>
            <a:chOff x="4431942" y="2089583"/>
            <a:chExt cx="2349858" cy="1615527"/>
          </a:xfrm>
        </p:grpSpPr>
        <p:pic>
          <p:nvPicPr>
            <p:cNvPr id="6" name="Picture 5" title="&quot;&quo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31942" y="2089583"/>
              <a:ext cx="2349858" cy="1615527"/>
            </a:xfrm>
            <a:prstGeom prst="rect">
              <a:avLst/>
            </a:prstGeom>
          </p:spPr>
        </p:pic>
        <p:pic>
          <p:nvPicPr>
            <p:cNvPr id="7" name="Picture 4" title="&quot;&quo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53000" y="2200543"/>
              <a:ext cx="1280016" cy="69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1935164" y="5867400"/>
            <a:ext cx="6022182" cy="707886"/>
          </a:xfrm>
          <a:prstGeom prst="rect">
            <a:avLst/>
          </a:prstGeom>
          <a:solidFill>
            <a:srgbClr val="FFFF99"/>
          </a:solidFill>
        </p:spPr>
        <p:txBody>
          <a:bodyPr wrap="square" rtlCol="0">
            <a:spAutoFit/>
          </a:bodyPr>
          <a:lstStyle/>
          <a:p>
            <a:r>
              <a:rPr lang="en-US" sz="2000" dirty="0" smtClean="0">
                <a:solidFill>
                  <a:srgbClr val="C00000"/>
                </a:solidFill>
              </a:rPr>
              <a:t>  </a:t>
            </a:r>
            <a:r>
              <a:rPr lang="en-US" sz="2000" dirty="0">
                <a:solidFill>
                  <a:srgbClr val="C00000"/>
                </a:solidFill>
              </a:rPr>
              <a:t>Replaces </a:t>
            </a:r>
            <a:r>
              <a:rPr lang="en-US" sz="2000" dirty="0" err="1" smtClean="0">
                <a:solidFill>
                  <a:srgbClr val="C00000"/>
                </a:solidFill>
              </a:rPr>
              <a:t>Grants.gov’s</a:t>
            </a:r>
            <a:r>
              <a:rPr lang="en-US" sz="2000" dirty="0" smtClean="0">
                <a:solidFill>
                  <a:srgbClr val="C00000"/>
                </a:solidFill>
              </a:rPr>
              <a:t> single, </a:t>
            </a:r>
            <a:r>
              <a:rPr lang="en-US" sz="2000" dirty="0">
                <a:solidFill>
                  <a:srgbClr val="C00000"/>
                </a:solidFill>
              </a:rPr>
              <a:t>“stitched together</a:t>
            </a:r>
            <a:r>
              <a:rPr lang="en-US" sz="2000" dirty="0" smtClean="0">
                <a:solidFill>
                  <a:srgbClr val="C00000"/>
                </a:solidFill>
              </a:rPr>
              <a:t>”</a:t>
            </a:r>
          </a:p>
          <a:p>
            <a:r>
              <a:rPr lang="en-US" sz="2000" dirty="0" smtClean="0">
                <a:solidFill>
                  <a:srgbClr val="C00000"/>
                </a:solidFill>
              </a:rPr>
              <a:t>  downloadable </a:t>
            </a:r>
            <a:r>
              <a:rPr lang="en-US" sz="2000" dirty="0">
                <a:solidFill>
                  <a:srgbClr val="C00000"/>
                </a:solidFill>
              </a:rPr>
              <a:t>forms model</a:t>
            </a:r>
          </a:p>
        </p:txBody>
      </p:sp>
      <p:pic>
        <p:nvPicPr>
          <p:cNvPr id="9" name="Picture 8"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5486400"/>
            <a:ext cx="1325563" cy="1325563"/>
          </a:xfrm>
          <a:prstGeom prst="rect">
            <a:avLst/>
          </a:prstGeom>
        </p:spPr>
      </p:pic>
    </p:spTree>
    <p:extLst>
      <p:ext uri="{BB962C8B-B14F-4D97-AF65-F5344CB8AC3E}">
        <p14:creationId xmlns:p14="http://schemas.microsoft.com/office/powerpoint/2010/main" val="4992717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Workspace Screen</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39</a:t>
            </a:fld>
            <a:endParaRPr lang="en-US" dirty="0"/>
          </a:p>
        </p:txBody>
      </p:sp>
      <p:pic>
        <p:nvPicPr>
          <p:cNvPr id="4" name="Picture 3" title="sample workspace screen"/>
          <p:cNvPicPr>
            <a:picLocks noChangeAspect="1"/>
          </p:cNvPicPr>
          <p:nvPr/>
        </p:nvPicPr>
        <p:blipFill>
          <a:blip r:embed="rId2"/>
          <a:stretch>
            <a:fillRect/>
          </a:stretch>
        </p:blipFill>
        <p:spPr>
          <a:xfrm>
            <a:off x="152400" y="1477963"/>
            <a:ext cx="8839199" cy="5215052"/>
          </a:xfrm>
          <a:prstGeom prst="rect">
            <a:avLst/>
          </a:prstGeom>
          <a:ln>
            <a:solidFill>
              <a:schemeClr val="tx1"/>
            </a:solidFill>
          </a:ln>
        </p:spPr>
      </p:pic>
    </p:spTree>
    <p:extLst>
      <p:ext uri="{BB962C8B-B14F-4D97-AF65-F5344CB8AC3E}">
        <p14:creationId xmlns:p14="http://schemas.microsoft.com/office/powerpoint/2010/main" val="15289149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landing page for grants.nih.gov"/>
          <p:cNvPicPr>
            <a:picLocks noChangeAspect="1"/>
          </p:cNvPicPr>
          <p:nvPr/>
        </p:nvPicPr>
        <p:blipFill>
          <a:blip r:embed="rId2"/>
          <a:stretch>
            <a:fillRect/>
          </a:stretch>
        </p:blipFill>
        <p:spPr>
          <a:xfrm>
            <a:off x="628766" y="1508126"/>
            <a:ext cx="7977252" cy="4899761"/>
          </a:xfrm>
          <a:prstGeom prst="rect">
            <a:avLst/>
          </a:prstGeom>
          <a:ln>
            <a:solidFill>
              <a:schemeClr val="accent1"/>
            </a:solidFill>
          </a:ln>
        </p:spPr>
      </p:pic>
      <p:sp>
        <p:nvSpPr>
          <p:cNvPr id="2" name="Title 1"/>
          <p:cNvSpPr>
            <a:spLocks noGrp="1"/>
          </p:cNvSpPr>
          <p:nvPr>
            <p:ph type="title"/>
          </p:nvPr>
        </p:nvSpPr>
        <p:spPr/>
        <p:txBody>
          <a:bodyPr/>
          <a:lstStyle/>
          <a:p>
            <a:r>
              <a:rPr lang="en-US" dirty="0" smtClean="0"/>
              <a:t>NIH Grants &amp; Funding</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4</a:t>
            </a:fld>
            <a:endParaRPr lang="en-US" dirty="0"/>
          </a:p>
        </p:txBody>
      </p:sp>
      <p:sp>
        <p:nvSpPr>
          <p:cNvPr id="7" name="Oval 6" title="&quot;&quot;"/>
          <p:cNvSpPr/>
          <p:nvPr/>
        </p:nvSpPr>
        <p:spPr>
          <a:xfrm>
            <a:off x="5690514" y="2819400"/>
            <a:ext cx="1831147" cy="542385"/>
          </a:xfrm>
          <a:prstGeom prst="ellipse">
            <a:avLst/>
          </a:prstGeom>
          <a:noFill/>
          <a:ln w="28575"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prstClr val="black"/>
              </a:solidFill>
              <a:effectLst/>
              <a:uLnTx/>
              <a:uFillTx/>
              <a:latin typeface="Helvetica"/>
              <a:ea typeface="+mn-ea"/>
              <a:cs typeface="+mn-cs"/>
            </a:endParaRPr>
          </a:p>
        </p:txBody>
      </p:sp>
      <p:sp>
        <p:nvSpPr>
          <p:cNvPr id="8" name="Rectangle 7"/>
          <p:cNvSpPr/>
          <p:nvPr/>
        </p:nvSpPr>
        <p:spPr>
          <a:xfrm>
            <a:off x="3479652" y="6407888"/>
            <a:ext cx="2210862" cy="369332"/>
          </a:xfrm>
          <a:prstGeom prst="rect">
            <a:avLst/>
          </a:prstGeom>
        </p:spPr>
        <p:txBody>
          <a:bodyPr wrap="none">
            <a:spAutoFit/>
          </a:bodyPr>
          <a:lstStyle/>
          <a:p>
            <a:r>
              <a:rPr lang="en-US" dirty="0"/>
              <a:t>http://grants.nih.gov</a:t>
            </a:r>
          </a:p>
        </p:txBody>
      </p:sp>
      <p:sp>
        <p:nvSpPr>
          <p:cNvPr id="9" name="Rounded Rectangular Callout 8" descr="Call-out box that indicates that clicking on the question mark icon brings you to ASSIST help." title="Explanation for question mark icon"/>
          <p:cNvSpPr/>
          <p:nvPr/>
        </p:nvSpPr>
        <p:spPr>
          <a:xfrm>
            <a:off x="5562600" y="3549051"/>
            <a:ext cx="2968625" cy="1124008"/>
          </a:xfrm>
          <a:prstGeom prst="wedgeRoundRectCallout">
            <a:avLst>
              <a:gd name="adj1" fmla="val -17150"/>
              <a:gd name="adj2" fmla="val -77245"/>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How to Apply- Application Guide</a:t>
            </a:r>
            <a:endParaRPr lang="en-US" sz="2400" dirty="0">
              <a:solidFill>
                <a:srgbClr val="002060"/>
              </a:solidFill>
            </a:endParaRPr>
          </a:p>
        </p:txBody>
      </p:sp>
    </p:spTree>
    <p:extLst>
      <p:ext uri="{BB962C8B-B14F-4D97-AF65-F5344CB8AC3E}">
        <p14:creationId xmlns:p14="http://schemas.microsoft.com/office/powerpoint/2010/main" val="1073680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Available Options for Application Types</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40</a:t>
            </a:fld>
            <a:endParaRPr lang="en-US" dirty="0"/>
          </a:p>
        </p:txBody>
      </p:sp>
      <p:graphicFrame>
        <p:nvGraphicFramePr>
          <p:cNvPr id="4" name="Table 3" title="table of options by applicaiton type"/>
          <p:cNvGraphicFramePr>
            <a:graphicFrameLocks noGrp="1"/>
          </p:cNvGraphicFramePr>
          <p:nvPr>
            <p:extLst/>
          </p:nvPr>
        </p:nvGraphicFramePr>
        <p:xfrm>
          <a:off x="152401" y="1524000"/>
          <a:ext cx="8839198" cy="4752328"/>
        </p:xfrm>
        <a:graphic>
          <a:graphicData uri="http://schemas.openxmlformats.org/drawingml/2006/table">
            <a:tbl>
              <a:tblPr firstRow="1" bandRow="1"/>
              <a:tblGrid>
                <a:gridCol w="2209799"/>
                <a:gridCol w="838200"/>
                <a:gridCol w="983917"/>
                <a:gridCol w="1163052"/>
                <a:gridCol w="1163052"/>
                <a:gridCol w="1163052"/>
                <a:gridCol w="1318126"/>
              </a:tblGrid>
              <a:tr h="1174899">
                <a:tc>
                  <a:txBody>
                    <a:bodyPr/>
                    <a:lstStyle>
                      <a:lvl1pPr marL="0" algn="l" rtl="0" eaLnBrk="1" hangingPunct="1">
                        <a:defRPr b="1" kern="1200">
                          <a:solidFill>
                            <a:schemeClr val="lt1"/>
                          </a:solidFill>
                          <a:latin typeface="Calibri"/>
                        </a:defRPr>
                      </a:lvl1pPr>
                      <a:lvl2pPr marL="457200" algn="l" rtl="0" eaLnBrk="1" hangingPunct="1">
                        <a:defRPr b="1" kern="1200">
                          <a:solidFill>
                            <a:schemeClr val="lt1"/>
                          </a:solidFill>
                          <a:latin typeface="Calibri"/>
                        </a:defRPr>
                      </a:lvl2pPr>
                      <a:lvl3pPr marL="914400" algn="l" rtl="0" eaLnBrk="1" hangingPunct="1">
                        <a:defRPr b="1" kern="1200">
                          <a:solidFill>
                            <a:schemeClr val="lt1"/>
                          </a:solidFill>
                          <a:latin typeface="Calibri"/>
                        </a:defRPr>
                      </a:lvl3pPr>
                      <a:lvl4pPr marL="1371600" algn="l" rtl="0" eaLnBrk="1" hangingPunct="1">
                        <a:defRPr b="1" kern="1200">
                          <a:solidFill>
                            <a:schemeClr val="lt1"/>
                          </a:solidFill>
                          <a:latin typeface="Calibri"/>
                        </a:defRPr>
                      </a:lvl4pPr>
                      <a:lvl5pPr marL="1828800" algn="l" rtl="0" eaLnBrk="1" hangingPunct="1">
                        <a:defRPr b="1" kern="1200">
                          <a:solidFill>
                            <a:schemeClr val="lt1"/>
                          </a:solidFill>
                          <a:latin typeface="Calibri"/>
                        </a:defRPr>
                      </a:lvl5pPr>
                      <a:lvl6pPr marL="2286000" algn="l" rtl="0" eaLnBrk="1" hangingPunct="1">
                        <a:defRPr b="1" kern="1200">
                          <a:solidFill>
                            <a:schemeClr val="lt1"/>
                          </a:solidFill>
                          <a:latin typeface="Calibri"/>
                        </a:defRPr>
                      </a:lvl6pPr>
                      <a:lvl7pPr marL="2743200" algn="l" rtl="0" eaLnBrk="1" hangingPunct="1">
                        <a:defRPr b="1" kern="1200">
                          <a:solidFill>
                            <a:schemeClr val="lt1"/>
                          </a:solidFill>
                          <a:latin typeface="Calibri"/>
                        </a:defRPr>
                      </a:lvl7pPr>
                      <a:lvl8pPr marL="3200400" algn="l" rtl="0" eaLnBrk="1" hangingPunct="1">
                        <a:defRPr b="1" kern="1200">
                          <a:solidFill>
                            <a:schemeClr val="lt1"/>
                          </a:solidFill>
                          <a:latin typeface="Calibri"/>
                        </a:defRPr>
                      </a:lvl8pPr>
                      <a:lvl9pPr marL="3657600" algn="l" rtl="0" eaLnBrk="1" hangingPunct="1">
                        <a:defRPr b="1" kern="1200">
                          <a:solidFill>
                            <a:schemeClr val="lt1"/>
                          </a:solidFill>
                          <a:latin typeface="Calibri"/>
                        </a:defRPr>
                      </a:lvl9pPr>
                    </a:lstStyle>
                    <a:p>
                      <a:r>
                        <a:rPr lang="en-US" sz="1600" dirty="0" smtClean="0"/>
                        <a:t>Type</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rtl="0" eaLnBrk="1" hangingPunct="1">
                        <a:defRPr b="1" kern="1200">
                          <a:solidFill>
                            <a:schemeClr val="lt1"/>
                          </a:solidFill>
                          <a:latin typeface="Calibri"/>
                        </a:defRPr>
                      </a:lvl1pPr>
                      <a:lvl2pPr marL="457200" algn="l" rtl="0" eaLnBrk="1" hangingPunct="1">
                        <a:defRPr b="1" kern="1200">
                          <a:solidFill>
                            <a:schemeClr val="lt1"/>
                          </a:solidFill>
                          <a:latin typeface="Calibri"/>
                        </a:defRPr>
                      </a:lvl2pPr>
                      <a:lvl3pPr marL="914400" algn="l" rtl="0" eaLnBrk="1" hangingPunct="1">
                        <a:defRPr b="1" kern="1200">
                          <a:solidFill>
                            <a:schemeClr val="lt1"/>
                          </a:solidFill>
                          <a:latin typeface="Calibri"/>
                        </a:defRPr>
                      </a:lvl3pPr>
                      <a:lvl4pPr marL="1371600" algn="l" rtl="0" eaLnBrk="1" hangingPunct="1">
                        <a:defRPr b="1" kern="1200">
                          <a:solidFill>
                            <a:schemeClr val="lt1"/>
                          </a:solidFill>
                          <a:latin typeface="Calibri"/>
                        </a:defRPr>
                      </a:lvl4pPr>
                      <a:lvl5pPr marL="1828800" algn="l" rtl="0" eaLnBrk="1" hangingPunct="1">
                        <a:defRPr b="1" kern="1200">
                          <a:solidFill>
                            <a:schemeClr val="lt1"/>
                          </a:solidFill>
                          <a:latin typeface="Calibri"/>
                        </a:defRPr>
                      </a:lvl5pPr>
                      <a:lvl6pPr marL="2286000" algn="l" rtl="0" eaLnBrk="1" hangingPunct="1">
                        <a:defRPr b="1" kern="1200">
                          <a:solidFill>
                            <a:schemeClr val="lt1"/>
                          </a:solidFill>
                          <a:latin typeface="Calibri"/>
                        </a:defRPr>
                      </a:lvl6pPr>
                      <a:lvl7pPr marL="2743200" algn="l" rtl="0" eaLnBrk="1" hangingPunct="1">
                        <a:defRPr b="1" kern="1200">
                          <a:solidFill>
                            <a:schemeClr val="lt1"/>
                          </a:solidFill>
                          <a:latin typeface="Calibri"/>
                        </a:defRPr>
                      </a:lvl7pPr>
                      <a:lvl8pPr marL="3200400" algn="l" rtl="0" eaLnBrk="1" hangingPunct="1">
                        <a:defRPr b="1" kern="1200">
                          <a:solidFill>
                            <a:schemeClr val="lt1"/>
                          </a:solidFill>
                          <a:latin typeface="Calibri"/>
                        </a:defRPr>
                      </a:lvl8pPr>
                      <a:lvl9pPr marL="3657600" algn="l" rtl="0" eaLnBrk="1" hangingPunct="1">
                        <a:defRPr b="1" kern="1200">
                          <a:solidFill>
                            <a:schemeClr val="lt1"/>
                          </a:solidFill>
                          <a:latin typeface="Calibri"/>
                        </a:defRPr>
                      </a:lvl9pPr>
                    </a:lstStyle>
                    <a:p>
                      <a:r>
                        <a:rPr lang="en-US" sz="1600" dirty="0" smtClean="0"/>
                        <a:t>ASSIST</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rtl="0" eaLnBrk="1" hangingPunct="1">
                        <a:defRPr b="1" kern="1200">
                          <a:solidFill>
                            <a:schemeClr val="lt1"/>
                          </a:solidFill>
                          <a:latin typeface="Calibri"/>
                        </a:defRPr>
                      </a:lvl1pPr>
                      <a:lvl2pPr marL="457200" algn="l" rtl="0" eaLnBrk="1" hangingPunct="1">
                        <a:defRPr b="1" kern="1200">
                          <a:solidFill>
                            <a:schemeClr val="lt1"/>
                          </a:solidFill>
                          <a:latin typeface="Calibri"/>
                        </a:defRPr>
                      </a:lvl2pPr>
                      <a:lvl3pPr marL="914400" algn="l" rtl="0" eaLnBrk="1" hangingPunct="1">
                        <a:defRPr b="1" kern="1200">
                          <a:solidFill>
                            <a:schemeClr val="lt1"/>
                          </a:solidFill>
                          <a:latin typeface="Calibri"/>
                        </a:defRPr>
                      </a:lvl3pPr>
                      <a:lvl4pPr marL="1371600" algn="l" rtl="0" eaLnBrk="1" hangingPunct="1">
                        <a:defRPr b="1" kern="1200">
                          <a:solidFill>
                            <a:schemeClr val="lt1"/>
                          </a:solidFill>
                          <a:latin typeface="Calibri"/>
                        </a:defRPr>
                      </a:lvl4pPr>
                      <a:lvl5pPr marL="1828800" algn="l" rtl="0" eaLnBrk="1" hangingPunct="1">
                        <a:defRPr b="1" kern="1200">
                          <a:solidFill>
                            <a:schemeClr val="lt1"/>
                          </a:solidFill>
                          <a:latin typeface="Calibri"/>
                        </a:defRPr>
                      </a:lvl5pPr>
                      <a:lvl6pPr marL="2286000" algn="l" rtl="0" eaLnBrk="1" hangingPunct="1">
                        <a:defRPr b="1" kern="1200">
                          <a:solidFill>
                            <a:schemeClr val="lt1"/>
                          </a:solidFill>
                          <a:latin typeface="Calibri"/>
                        </a:defRPr>
                      </a:lvl6pPr>
                      <a:lvl7pPr marL="2743200" algn="l" rtl="0" eaLnBrk="1" hangingPunct="1">
                        <a:defRPr b="1" kern="1200">
                          <a:solidFill>
                            <a:schemeClr val="lt1"/>
                          </a:solidFill>
                          <a:latin typeface="Calibri"/>
                        </a:defRPr>
                      </a:lvl7pPr>
                      <a:lvl8pPr marL="3200400" algn="l" rtl="0" eaLnBrk="1" hangingPunct="1">
                        <a:defRPr b="1" kern="1200">
                          <a:solidFill>
                            <a:schemeClr val="lt1"/>
                          </a:solidFill>
                          <a:latin typeface="Calibri"/>
                        </a:defRPr>
                      </a:lvl8pPr>
                      <a:lvl9pPr marL="3657600" algn="l" rtl="0" eaLnBrk="1" hangingPunct="1">
                        <a:defRPr b="1" kern="1200">
                          <a:solidFill>
                            <a:schemeClr val="lt1"/>
                          </a:solidFill>
                          <a:latin typeface="Calibri"/>
                        </a:defRPr>
                      </a:lvl9pPr>
                    </a:lstStyle>
                    <a:p>
                      <a:r>
                        <a:rPr lang="en-US" sz="1600" dirty="0" smtClean="0"/>
                        <a:t>System-to-System Solution</a:t>
                      </a:r>
                      <a:r>
                        <a:rPr lang="en-US" sz="1600" baseline="30000" dirty="0" smtClean="0"/>
                        <a:t>1</a:t>
                      </a:r>
                      <a:endParaRPr lang="en-US" sz="1600" baseline="300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rtl="0" eaLnBrk="1" hangingPunct="1">
                        <a:defRPr b="1" kern="1200">
                          <a:solidFill>
                            <a:schemeClr val="lt1"/>
                          </a:solidFill>
                          <a:latin typeface="Calibri"/>
                        </a:defRPr>
                      </a:lvl1pPr>
                      <a:lvl2pPr marL="457200" algn="l" rtl="0" eaLnBrk="1" hangingPunct="1">
                        <a:defRPr b="1" kern="1200">
                          <a:solidFill>
                            <a:schemeClr val="lt1"/>
                          </a:solidFill>
                          <a:latin typeface="Calibri"/>
                        </a:defRPr>
                      </a:lvl2pPr>
                      <a:lvl3pPr marL="914400" algn="l" rtl="0" eaLnBrk="1" hangingPunct="1">
                        <a:defRPr b="1" kern="1200">
                          <a:solidFill>
                            <a:schemeClr val="lt1"/>
                          </a:solidFill>
                          <a:latin typeface="Calibri"/>
                        </a:defRPr>
                      </a:lvl3pPr>
                      <a:lvl4pPr marL="1371600" algn="l" rtl="0" eaLnBrk="1" hangingPunct="1">
                        <a:defRPr b="1" kern="1200">
                          <a:solidFill>
                            <a:schemeClr val="lt1"/>
                          </a:solidFill>
                          <a:latin typeface="Calibri"/>
                        </a:defRPr>
                      </a:lvl4pPr>
                      <a:lvl5pPr marL="1828800" algn="l" rtl="0" eaLnBrk="1" hangingPunct="1">
                        <a:defRPr b="1" kern="1200">
                          <a:solidFill>
                            <a:schemeClr val="lt1"/>
                          </a:solidFill>
                          <a:latin typeface="Calibri"/>
                        </a:defRPr>
                      </a:lvl5pPr>
                      <a:lvl6pPr marL="2286000" algn="l" rtl="0" eaLnBrk="1" hangingPunct="1">
                        <a:defRPr b="1" kern="1200">
                          <a:solidFill>
                            <a:schemeClr val="lt1"/>
                          </a:solidFill>
                          <a:latin typeface="Calibri"/>
                        </a:defRPr>
                      </a:lvl6pPr>
                      <a:lvl7pPr marL="2743200" algn="l" rtl="0" eaLnBrk="1" hangingPunct="1">
                        <a:defRPr b="1" kern="1200">
                          <a:solidFill>
                            <a:schemeClr val="lt1"/>
                          </a:solidFill>
                          <a:latin typeface="Calibri"/>
                        </a:defRPr>
                      </a:lvl7pPr>
                      <a:lvl8pPr marL="3200400" algn="l" rtl="0" eaLnBrk="1" hangingPunct="1">
                        <a:defRPr b="1" kern="1200">
                          <a:solidFill>
                            <a:schemeClr val="lt1"/>
                          </a:solidFill>
                          <a:latin typeface="Calibri"/>
                        </a:defRPr>
                      </a:lvl8pPr>
                      <a:lvl9pPr marL="3657600" algn="l" rtl="0" eaLnBrk="1" hangingPunct="1">
                        <a:defRPr b="1" kern="1200">
                          <a:solidFill>
                            <a:schemeClr val="lt1"/>
                          </a:solidFill>
                          <a:latin typeface="Calibri"/>
                        </a:defRPr>
                      </a:lvl9pPr>
                    </a:lstStyle>
                    <a:p>
                      <a:r>
                        <a:rPr lang="en-US" sz="1600" dirty="0" smtClean="0"/>
                        <a:t>Grants.gov</a:t>
                      </a:r>
                      <a:r>
                        <a:rPr lang="en-US" sz="1600" baseline="0" dirty="0" smtClean="0"/>
                        <a:t> Down-loadable Forms</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rtl="0" eaLnBrk="1" hangingPunct="1">
                        <a:defRPr b="1" kern="1200">
                          <a:solidFill>
                            <a:schemeClr val="lt1"/>
                          </a:solidFill>
                          <a:latin typeface="Calibri"/>
                        </a:defRPr>
                      </a:lvl1pPr>
                      <a:lvl2pPr marL="457200" algn="l" rtl="0" eaLnBrk="1" hangingPunct="1">
                        <a:defRPr b="1" kern="1200">
                          <a:solidFill>
                            <a:schemeClr val="lt1"/>
                          </a:solidFill>
                          <a:latin typeface="Calibri"/>
                        </a:defRPr>
                      </a:lvl2pPr>
                      <a:lvl3pPr marL="914400" algn="l" rtl="0" eaLnBrk="1" hangingPunct="1">
                        <a:defRPr b="1" kern="1200">
                          <a:solidFill>
                            <a:schemeClr val="lt1"/>
                          </a:solidFill>
                          <a:latin typeface="Calibri"/>
                        </a:defRPr>
                      </a:lvl3pPr>
                      <a:lvl4pPr marL="1371600" algn="l" rtl="0" eaLnBrk="1" hangingPunct="1">
                        <a:defRPr b="1" kern="1200">
                          <a:solidFill>
                            <a:schemeClr val="lt1"/>
                          </a:solidFill>
                          <a:latin typeface="Calibri"/>
                        </a:defRPr>
                      </a:lvl4pPr>
                      <a:lvl5pPr marL="1828800" algn="l" rtl="0" eaLnBrk="1" hangingPunct="1">
                        <a:defRPr b="1" kern="1200">
                          <a:solidFill>
                            <a:schemeClr val="lt1"/>
                          </a:solidFill>
                          <a:latin typeface="Calibri"/>
                        </a:defRPr>
                      </a:lvl5pPr>
                      <a:lvl6pPr marL="2286000" algn="l" rtl="0" eaLnBrk="1" hangingPunct="1">
                        <a:defRPr b="1" kern="1200">
                          <a:solidFill>
                            <a:schemeClr val="lt1"/>
                          </a:solidFill>
                          <a:latin typeface="Calibri"/>
                        </a:defRPr>
                      </a:lvl6pPr>
                      <a:lvl7pPr marL="2743200" algn="l" rtl="0" eaLnBrk="1" hangingPunct="1">
                        <a:defRPr b="1" kern="1200">
                          <a:solidFill>
                            <a:schemeClr val="lt1"/>
                          </a:solidFill>
                          <a:latin typeface="Calibri"/>
                        </a:defRPr>
                      </a:lvl7pPr>
                      <a:lvl8pPr marL="3200400" algn="l" rtl="0" eaLnBrk="1" hangingPunct="1">
                        <a:defRPr b="1" kern="1200">
                          <a:solidFill>
                            <a:schemeClr val="lt1"/>
                          </a:solidFill>
                          <a:latin typeface="Calibri"/>
                        </a:defRPr>
                      </a:lvl8pPr>
                      <a:lvl9pPr marL="3657600" algn="l" rtl="0" eaLnBrk="1" hangingPunct="1">
                        <a:defRPr b="1" kern="1200">
                          <a:solidFill>
                            <a:schemeClr val="lt1"/>
                          </a:solidFill>
                          <a:latin typeface="Calibri"/>
                        </a:defRPr>
                      </a:lvl9pPr>
                    </a:lstStyle>
                    <a:p>
                      <a:r>
                        <a:rPr lang="en-US" sz="1600" dirty="0" smtClean="0"/>
                        <a:t>Grants.gov</a:t>
                      </a:r>
                      <a:r>
                        <a:rPr lang="en-US" sz="1600" baseline="0" dirty="0" smtClean="0"/>
                        <a:t> Workspace</a:t>
                      </a:r>
                      <a:endParaRPr lang="en-US" sz="1600" baseline="300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rtl="0" eaLnBrk="1" hangingPunct="1">
                        <a:defRPr b="1" kern="1200">
                          <a:solidFill>
                            <a:schemeClr val="lt1"/>
                          </a:solidFill>
                          <a:latin typeface="Calibri"/>
                        </a:defRPr>
                      </a:lvl1pPr>
                      <a:lvl2pPr marL="457200" algn="l" rtl="0" eaLnBrk="1" hangingPunct="1">
                        <a:defRPr b="1" kern="1200">
                          <a:solidFill>
                            <a:schemeClr val="lt1"/>
                          </a:solidFill>
                          <a:latin typeface="Calibri"/>
                        </a:defRPr>
                      </a:lvl2pPr>
                      <a:lvl3pPr marL="914400" algn="l" rtl="0" eaLnBrk="1" hangingPunct="1">
                        <a:defRPr b="1" kern="1200">
                          <a:solidFill>
                            <a:schemeClr val="lt1"/>
                          </a:solidFill>
                          <a:latin typeface="Calibri"/>
                        </a:defRPr>
                      </a:lvl3pPr>
                      <a:lvl4pPr marL="1371600" algn="l" rtl="0" eaLnBrk="1" hangingPunct="1">
                        <a:defRPr b="1" kern="1200">
                          <a:solidFill>
                            <a:schemeClr val="lt1"/>
                          </a:solidFill>
                          <a:latin typeface="Calibri"/>
                        </a:defRPr>
                      </a:lvl4pPr>
                      <a:lvl5pPr marL="1828800" algn="l" rtl="0" eaLnBrk="1" hangingPunct="1">
                        <a:defRPr b="1" kern="1200">
                          <a:solidFill>
                            <a:schemeClr val="lt1"/>
                          </a:solidFill>
                          <a:latin typeface="Calibri"/>
                        </a:defRPr>
                      </a:lvl5pPr>
                      <a:lvl6pPr marL="2286000" algn="l" rtl="0" eaLnBrk="1" hangingPunct="1">
                        <a:defRPr b="1" kern="1200">
                          <a:solidFill>
                            <a:schemeClr val="lt1"/>
                          </a:solidFill>
                          <a:latin typeface="Calibri"/>
                        </a:defRPr>
                      </a:lvl6pPr>
                      <a:lvl7pPr marL="2743200" algn="l" rtl="0" eaLnBrk="1" hangingPunct="1">
                        <a:defRPr b="1" kern="1200">
                          <a:solidFill>
                            <a:schemeClr val="lt1"/>
                          </a:solidFill>
                          <a:latin typeface="Calibri"/>
                        </a:defRPr>
                      </a:lvl7pPr>
                      <a:lvl8pPr marL="3200400" algn="l" rtl="0" eaLnBrk="1" hangingPunct="1">
                        <a:defRPr b="1" kern="1200">
                          <a:solidFill>
                            <a:schemeClr val="lt1"/>
                          </a:solidFill>
                          <a:latin typeface="Calibri"/>
                        </a:defRPr>
                      </a:lvl8pPr>
                      <a:lvl9pPr marL="3657600" algn="l" rtl="0" eaLnBrk="1" hangingPunct="1">
                        <a:defRPr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lt1"/>
                          </a:solidFill>
                          <a:latin typeface="+mn-lt"/>
                          <a:ea typeface="+mn-ea"/>
                          <a:cs typeface="+mn-cs"/>
                        </a:rPr>
                        <a:t>eRA Commons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rtl="0" eaLnBrk="1" hangingPunct="1">
                        <a:defRPr b="1" kern="1200">
                          <a:solidFill>
                            <a:schemeClr val="lt1"/>
                          </a:solidFill>
                          <a:latin typeface="Calibri"/>
                        </a:defRPr>
                      </a:lvl1pPr>
                      <a:lvl2pPr marL="457200" algn="l" rtl="0" eaLnBrk="1" hangingPunct="1">
                        <a:defRPr b="1" kern="1200">
                          <a:solidFill>
                            <a:schemeClr val="lt1"/>
                          </a:solidFill>
                          <a:latin typeface="Calibri"/>
                        </a:defRPr>
                      </a:lvl2pPr>
                      <a:lvl3pPr marL="914400" algn="l" rtl="0" eaLnBrk="1" hangingPunct="1">
                        <a:defRPr b="1" kern="1200">
                          <a:solidFill>
                            <a:schemeClr val="lt1"/>
                          </a:solidFill>
                          <a:latin typeface="Calibri"/>
                        </a:defRPr>
                      </a:lvl3pPr>
                      <a:lvl4pPr marL="1371600" algn="l" rtl="0" eaLnBrk="1" hangingPunct="1">
                        <a:defRPr b="1" kern="1200">
                          <a:solidFill>
                            <a:schemeClr val="lt1"/>
                          </a:solidFill>
                          <a:latin typeface="Calibri"/>
                        </a:defRPr>
                      </a:lvl4pPr>
                      <a:lvl5pPr marL="1828800" algn="l" rtl="0" eaLnBrk="1" hangingPunct="1">
                        <a:defRPr b="1" kern="1200">
                          <a:solidFill>
                            <a:schemeClr val="lt1"/>
                          </a:solidFill>
                          <a:latin typeface="Calibri"/>
                        </a:defRPr>
                      </a:lvl5pPr>
                      <a:lvl6pPr marL="2286000" algn="l" rtl="0" eaLnBrk="1" hangingPunct="1">
                        <a:defRPr b="1" kern="1200">
                          <a:solidFill>
                            <a:schemeClr val="lt1"/>
                          </a:solidFill>
                          <a:latin typeface="Calibri"/>
                        </a:defRPr>
                      </a:lvl6pPr>
                      <a:lvl7pPr marL="2743200" algn="l" rtl="0" eaLnBrk="1" hangingPunct="1">
                        <a:defRPr b="1" kern="1200">
                          <a:solidFill>
                            <a:schemeClr val="lt1"/>
                          </a:solidFill>
                          <a:latin typeface="Calibri"/>
                        </a:defRPr>
                      </a:lvl7pPr>
                      <a:lvl8pPr marL="3200400" algn="l" rtl="0" eaLnBrk="1" hangingPunct="1">
                        <a:defRPr b="1" kern="1200">
                          <a:solidFill>
                            <a:schemeClr val="lt1"/>
                          </a:solidFill>
                          <a:latin typeface="Calibri"/>
                        </a:defRPr>
                      </a:lvl8pPr>
                      <a:lvl9pPr marL="3657600" algn="l" rtl="0" eaLnBrk="1" hangingPunct="1">
                        <a:defRPr b="1" kern="1200">
                          <a:solidFill>
                            <a:schemeClr val="lt1"/>
                          </a:solidFill>
                          <a:latin typeface="Calibri"/>
                        </a:defRPr>
                      </a:lvl9pPr>
                    </a:lstStyle>
                    <a:p>
                      <a:pPr marL="0" algn="l" rtl="0" eaLnBrk="1" hangingPunct="1"/>
                      <a:r>
                        <a:rPr lang="en-US" sz="1600" b="0" kern="1200" dirty="0" smtClean="0">
                          <a:solidFill>
                            <a:schemeClr val="lt1"/>
                          </a:solidFill>
                          <a:latin typeface="+mn-lt"/>
                          <a:ea typeface="+mn-ea"/>
                          <a:cs typeface="+mn-cs"/>
                        </a:rPr>
                        <a:t>Paper</a:t>
                      </a:r>
                      <a:endParaRPr lang="en-US" sz="1600" b="0" kern="1200" dirty="0">
                        <a:solidFill>
                          <a:schemeClr val="lt1"/>
                        </a:solidFill>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612152">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r>
                        <a:rPr lang="en-US" sz="1600" baseline="0" dirty="0" smtClean="0"/>
                        <a:t>Single-project (SP) </a:t>
                      </a:r>
                      <a:r>
                        <a:rPr lang="en-US" sz="1600" dirty="0" smtClean="0"/>
                        <a:t>Competing Applications </a:t>
                      </a:r>
                      <a:r>
                        <a:rPr lang="en-US" sz="1200" dirty="0" smtClean="0"/>
                        <a:t>(Type 1, 2, 3)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algn="ctr"/>
                      <a:r>
                        <a:rPr lang="en-US" sz="2400" dirty="0" smtClean="0">
                          <a:sym typeface="Wingdings"/>
                        </a:rPr>
                        <a:t></a:t>
                      </a:r>
                      <a:endParaRPr lang="en-US" sz="2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algn="ctr"/>
                      <a:r>
                        <a:rPr lang="en-US" sz="2400" dirty="0" smtClean="0">
                          <a:sym typeface="Wingdings"/>
                        </a:rPr>
                        <a:t></a:t>
                      </a:r>
                      <a:endParaRPr lang="en-US" sz="2400" baseline="30000" dirty="0" smtClean="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algn="ctr"/>
                      <a:r>
                        <a:rPr lang="en-US" sz="2400" dirty="0" smtClean="0">
                          <a:sym typeface="Wingdings"/>
                        </a:rPr>
                        <a:t></a:t>
                      </a:r>
                      <a:endParaRPr lang="en-US" sz="2400" dirty="0" smtClean="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algn="ctr"/>
                      <a:r>
                        <a:rPr lang="en-US" sz="2400" dirty="0" smtClean="0">
                          <a:sym typeface="Wingdings"/>
                        </a:rPr>
                        <a:t></a:t>
                      </a:r>
                      <a:endParaRPr lang="en-US" sz="2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algn="ctr"/>
                      <a:endParaRPr lang="en-US" sz="2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algn="ctr"/>
                      <a:endParaRPr lang="en-US" sz="2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612152">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r>
                        <a:rPr lang="en-US" sz="1600" dirty="0" smtClean="0"/>
                        <a:t>Multi-Project (MP)</a:t>
                      </a:r>
                    </a:p>
                    <a:p>
                      <a:r>
                        <a:rPr lang="en-US" sz="1600" dirty="0" smtClean="0"/>
                        <a:t>Competing Applications </a:t>
                      </a:r>
                      <a:r>
                        <a:rPr lang="en-US" sz="1200" dirty="0" smtClean="0"/>
                        <a:t>(Type</a:t>
                      </a:r>
                      <a:r>
                        <a:rPr lang="en-US" sz="1200" baseline="0" dirty="0" smtClean="0"/>
                        <a:t> 1, 2, 3)</a:t>
                      </a:r>
                      <a:r>
                        <a:rPr lang="en-US" sz="1200" dirty="0" smtClean="0"/>
                        <a:t> </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Wingdings"/>
                        </a:rPr>
                        <a:t></a:t>
                      </a:r>
                      <a:endParaRPr lang="en-US" sz="2400"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algn="ctr"/>
                      <a:r>
                        <a:rPr lang="en-US" sz="2400" dirty="0" smtClean="0">
                          <a:sym typeface="Wingdings"/>
                        </a:rPr>
                        <a:t></a:t>
                      </a:r>
                      <a:endParaRPr lang="en-US" sz="2400"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algn="ctr"/>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algn="ctr"/>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algn="ctr"/>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algn="ctr"/>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538012">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endParaRPr lang="en-US" sz="500" dirty="0" smtClean="0"/>
                    </a:p>
                    <a:p>
                      <a:r>
                        <a:rPr lang="en-US" sz="1600" dirty="0" smtClean="0"/>
                        <a:t>Administrative Supplement </a:t>
                      </a:r>
                      <a:br>
                        <a:rPr lang="en-US" sz="1600" dirty="0" smtClean="0"/>
                      </a:br>
                      <a:r>
                        <a:rPr lang="en-US" sz="1200" dirty="0" smtClean="0"/>
                        <a:t>(Administrative Type 3)</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err="1" smtClean="0">
                          <a:ln>
                            <a:noFill/>
                          </a:ln>
                          <a:solidFill>
                            <a:prstClr val="black"/>
                          </a:solidFill>
                          <a:effectLst/>
                          <a:uLnTx/>
                          <a:uFillTx/>
                          <a:latin typeface="+mn-lt"/>
                          <a:ea typeface="+mn-ea"/>
                          <a:cs typeface="+mn-cs"/>
                          <a:sym typeface="Wingdings"/>
                        </a:rPr>
                        <a:t>SP</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err="1" smtClean="0">
                          <a:ln>
                            <a:noFill/>
                          </a:ln>
                          <a:solidFill>
                            <a:prstClr val="black"/>
                          </a:solidFill>
                          <a:effectLst/>
                          <a:uLnTx/>
                          <a:uFillTx/>
                          <a:latin typeface="+mn-lt"/>
                          <a:ea typeface="+mn-ea"/>
                          <a:cs typeface="+mn-cs"/>
                          <a:sym typeface="Wingdings"/>
                        </a:rPr>
                        <a:t>SP</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err="1" smtClean="0">
                          <a:ln>
                            <a:noFill/>
                          </a:ln>
                          <a:solidFill>
                            <a:prstClr val="black"/>
                          </a:solidFill>
                          <a:effectLst/>
                          <a:uLnTx/>
                          <a:uFillTx/>
                          <a:latin typeface="+mn-lt"/>
                          <a:ea typeface="+mn-ea"/>
                          <a:cs typeface="+mn-cs"/>
                          <a:sym typeface="Wingdings"/>
                        </a:rPr>
                        <a:t>SP</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err="1" smtClean="0">
                          <a:ln>
                            <a:noFill/>
                          </a:ln>
                          <a:solidFill>
                            <a:prstClr val="black"/>
                          </a:solidFill>
                          <a:effectLst/>
                          <a:uLnTx/>
                          <a:uFillTx/>
                          <a:latin typeface="+mn-lt"/>
                          <a:ea typeface="+mn-ea"/>
                          <a:cs typeface="+mn-cs"/>
                          <a:sym typeface="Wingdings"/>
                        </a:rPr>
                        <a:t>SP</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Wingdings"/>
                        </a:rPr>
                        <a:t></a:t>
                      </a:r>
                      <a:r>
                        <a:rPr lang="en-US" sz="1600" dirty="0" smtClean="0">
                          <a:sym typeface="Wingdings"/>
                        </a:rPr>
                        <a:t>(</a:t>
                      </a:r>
                      <a:r>
                        <a:rPr lang="en-US" sz="1600" dirty="0" err="1" smtClean="0">
                          <a:sym typeface="Wingdings"/>
                        </a:rPr>
                        <a:t>SP</a:t>
                      </a:r>
                      <a:r>
                        <a:rPr lang="en-US" sz="1600" dirty="0" smtClean="0">
                          <a:sym typeface="Wingdings"/>
                        </a:rPr>
                        <a:t>)</a:t>
                      </a:r>
                      <a:endParaRPr lang="en-US" sz="1600"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(SP, MP)</a:t>
                      </a:r>
                      <a:endParaRPr kumimoji="0" 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603077">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r>
                        <a:rPr lang="en-US" sz="1600" baseline="0" dirty="0" smtClean="0"/>
                        <a:t>Successor-in-Interest </a:t>
                      </a:r>
                      <a:r>
                        <a:rPr lang="en-US" sz="1200" baseline="0" dirty="0" smtClean="0"/>
                        <a:t>(Administrative Type 6)</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err="1" smtClean="0">
                          <a:ln>
                            <a:noFill/>
                          </a:ln>
                          <a:solidFill>
                            <a:prstClr val="black"/>
                          </a:solidFill>
                          <a:effectLst/>
                          <a:uLnTx/>
                          <a:uFillTx/>
                          <a:latin typeface="+mn-lt"/>
                          <a:ea typeface="+mn-ea"/>
                          <a:cs typeface="+mn-cs"/>
                          <a:sym typeface="Wingdings"/>
                        </a:rPr>
                        <a:t>SP</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err="1" smtClean="0">
                          <a:ln>
                            <a:noFill/>
                          </a:ln>
                          <a:solidFill>
                            <a:prstClr val="black"/>
                          </a:solidFill>
                          <a:effectLst/>
                          <a:uLnTx/>
                          <a:uFillTx/>
                          <a:latin typeface="+mn-lt"/>
                          <a:ea typeface="+mn-ea"/>
                          <a:cs typeface="+mn-cs"/>
                          <a:sym typeface="Wingdings"/>
                        </a:rPr>
                        <a:t>SP</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err="1" smtClean="0">
                          <a:ln>
                            <a:noFill/>
                          </a:ln>
                          <a:solidFill>
                            <a:prstClr val="black"/>
                          </a:solidFill>
                          <a:effectLst/>
                          <a:uLnTx/>
                          <a:uFillTx/>
                          <a:latin typeface="+mn-lt"/>
                          <a:ea typeface="+mn-ea"/>
                          <a:cs typeface="+mn-cs"/>
                          <a:sym typeface="Wingdings"/>
                        </a:rPr>
                        <a:t>SP</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err="1" smtClean="0">
                          <a:ln>
                            <a:noFill/>
                          </a:ln>
                          <a:solidFill>
                            <a:prstClr val="black"/>
                          </a:solidFill>
                          <a:effectLst/>
                          <a:uLnTx/>
                          <a:uFillTx/>
                          <a:latin typeface="+mn-lt"/>
                          <a:ea typeface="+mn-ea"/>
                          <a:cs typeface="+mn-cs"/>
                          <a:sym typeface="Wingdings"/>
                        </a:rPr>
                        <a:t>SP</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(SP, MP)</a:t>
                      </a:r>
                      <a:endParaRPr kumimoji="0" 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612152">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r>
                        <a:rPr lang="en-US" sz="1600" dirty="0" smtClean="0"/>
                        <a:t>Change of Institution</a:t>
                      </a:r>
                      <a:r>
                        <a:rPr lang="en-US" sz="1600" baseline="0" dirty="0" smtClean="0"/>
                        <a:t> </a:t>
                      </a:r>
                      <a:r>
                        <a:rPr lang="en-US" sz="1200" baseline="0" dirty="0" smtClean="0"/>
                        <a:t>(Administrative </a:t>
                      </a:r>
                      <a:r>
                        <a:rPr lang="en-US" sz="1200" dirty="0" smtClean="0"/>
                        <a:t>Type 7)</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err="1" smtClean="0">
                          <a:ln>
                            <a:noFill/>
                          </a:ln>
                          <a:solidFill>
                            <a:prstClr val="black"/>
                          </a:solidFill>
                          <a:effectLst/>
                          <a:uLnTx/>
                          <a:uFillTx/>
                          <a:latin typeface="+mn-lt"/>
                          <a:ea typeface="+mn-ea"/>
                          <a:cs typeface="+mn-cs"/>
                          <a:sym typeface="Wingdings"/>
                        </a:rPr>
                        <a:t>SP</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err="1" smtClean="0">
                          <a:ln>
                            <a:noFill/>
                          </a:ln>
                          <a:solidFill>
                            <a:prstClr val="black"/>
                          </a:solidFill>
                          <a:effectLst/>
                          <a:uLnTx/>
                          <a:uFillTx/>
                          <a:latin typeface="+mn-lt"/>
                          <a:ea typeface="+mn-ea"/>
                          <a:cs typeface="+mn-cs"/>
                          <a:sym typeface="Wingdings"/>
                        </a:rPr>
                        <a:t>SP</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err="1" smtClean="0">
                          <a:ln>
                            <a:noFill/>
                          </a:ln>
                          <a:solidFill>
                            <a:prstClr val="black"/>
                          </a:solidFill>
                          <a:effectLst/>
                          <a:uLnTx/>
                          <a:uFillTx/>
                          <a:latin typeface="+mn-lt"/>
                          <a:ea typeface="+mn-ea"/>
                          <a:cs typeface="+mn-cs"/>
                          <a:sym typeface="Wingdings"/>
                        </a:rPr>
                        <a:t>SP</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err="1" smtClean="0">
                          <a:ln>
                            <a:noFill/>
                          </a:ln>
                          <a:solidFill>
                            <a:prstClr val="black"/>
                          </a:solidFill>
                          <a:effectLst/>
                          <a:uLnTx/>
                          <a:uFillTx/>
                          <a:latin typeface="+mn-lt"/>
                          <a:ea typeface="+mn-ea"/>
                          <a:cs typeface="+mn-cs"/>
                          <a:sym typeface="Wingdings"/>
                        </a:rPr>
                        <a:t>SP</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a:t>
                      </a:r>
                      <a:endParaRPr kumimoji="0" 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Relinquishing Statement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hangingPunct="1">
                        <a:defRPr kern="1200">
                          <a:solidFill>
                            <a:schemeClr val="dk1"/>
                          </a:solidFill>
                          <a:latin typeface="Calibri"/>
                        </a:defRPr>
                      </a:lvl1pPr>
                      <a:lvl2pPr marL="457200" algn="l" rtl="0" eaLnBrk="1" hangingPunct="1">
                        <a:defRPr kern="1200">
                          <a:solidFill>
                            <a:schemeClr val="dk1"/>
                          </a:solidFill>
                          <a:latin typeface="Calibri"/>
                        </a:defRPr>
                      </a:lvl2pPr>
                      <a:lvl3pPr marL="914400" algn="l" rtl="0" eaLnBrk="1" hangingPunct="1">
                        <a:defRPr kern="1200">
                          <a:solidFill>
                            <a:schemeClr val="dk1"/>
                          </a:solidFill>
                          <a:latin typeface="Calibri"/>
                        </a:defRPr>
                      </a:lvl3pPr>
                      <a:lvl4pPr marL="1371600" algn="l" rtl="0" eaLnBrk="1" hangingPunct="1">
                        <a:defRPr kern="1200">
                          <a:solidFill>
                            <a:schemeClr val="dk1"/>
                          </a:solidFill>
                          <a:latin typeface="Calibri"/>
                        </a:defRPr>
                      </a:lvl4pPr>
                      <a:lvl5pPr marL="1828800" algn="l" rtl="0" eaLnBrk="1" hangingPunct="1">
                        <a:defRPr kern="1200">
                          <a:solidFill>
                            <a:schemeClr val="dk1"/>
                          </a:solidFill>
                          <a:latin typeface="Calibri"/>
                        </a:defRPr>
                      </a:lvl5pPr>
                      <a:lvl6pPr marL="2286000" algn="l" rtl="0" eaLnBrk="1" hangingPunct="1">
                        <a:defRPr kern="1200">
                          <a:solidFill>
                            <a:schemeClr val="dk1"/>
                          </a:solidFill>
                          <a:latin typeface="Calibri"/>
                        </a:defRPr>
                      </a:lvl6pPr>
                      <a:lvl7pPr marL="2743200" algn="l" rtl="0" eaLnBrk="1" hangingPunct="1">
                        <a:defRPr kern="1200">
                          <a:solidFill>
                            <a:schemeClr val="dk1"/>
                          </a:solidFill>
                          <a:latin typeface="Calibri"/>
                        </a:defRPr>
                      </a:lvl7pPr>
                      <a:lvl8pPr marL="3200400" algn="l" rtl="0" eaLnBrk="1" hangingPunct="1">
                        <a:defRPr kern="1200">
                          <a:solidFill>
                            <a:schemeClr val="dk1"/>
                          </a:solidFill>
                          <a:latin typeface="Calibri"/>
                        </a:defRPr>
                      </a:lvl8pPr>
                      <a:lvl9pPr marL="3657600" algn="l" rtl="0" eaLnBrk="1" hangingPunct="1">
                        <a:defRPr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sym typeface="Wingdings"/>
                        </a:rPr>
                        <a:t></a:t>
                      </a:r>
                      <a:r>
                        <a:rPr kumimoji="0" lang="en-US" sz="1600" b="0" i="0" u="none" strike="noStrike" kern="1200" cap="none" spc="0" normalizeH="0" baseline="0" noProof="0" dirty="0" smtClean="0">
                          <a:ln>
                            <a:noFill/>
                          </a:ln>
                          <a:solidFill>
                            <a:prstClr val="black"/>
                          </a:solidFill>
                          <a:effectLst/>
                          <a:uLnTx/>
                          <a:uFillTx/>
                          <a:latin typeface="+mn-lt"/>
                          <a:ea typeface="+mn-ea"/>
                          <a:cs typeface="+mn-cs"/>
                          <a:sym typeface="Wingdings"/>
                        </a:rPr>
                        <a:t>(SP, MP)</a:t>
                      </a:r>
                      <a:endParaRPr kumimoji="0" 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
        <p:nvSpPr>
          <p:cNvPr id="5" name="TextBox 4"/>
          <p:cNvSpPr txBox="1"/>
          <p:nvPr/>
        </p:nvSpPr>
        <p:spPr>
          <a:xfrm>
            <a:off x="2971800" y="6345556"/>
            <a:ext cx="2376124" cy="600164"/>
          </a:xfrm>
          <a:prstGeom prst="rect">
            <a:avLst/>
          </a:prstGeom>
          <a:noFill/>
        </p:spPr>
        <p:txBody>
          <a:bodyPr wrap="square" rtlCol="0">
            <a:spAutoFit/>
          </a:bodyPr>
          <a:lstStyle/>
          <a:p>
            <a:r>
              <a:rPr lang="en-US" sz="1050" b="1" baseline="30000" dirty="0" smtClean="0">
                <a:solidFill>
                  <a:prstClr val="black"/>
                </a:solidFill>
              </a:rPr>
              <a:t>1</a:t>
            </a:r>
            <a:r>
              <a:rPr lang="en-US" sz="1050" b="1" dirty="0" smtClean="0">
                <a:solidFill>
                  <a:prstClr val="black"/>
                </a:solidFill>
              </a:rPr>
              <a:t>Availability varies by applicant organization and S2S</a:t>
            </a:r>
            <a:r>
              <a:rPr lang="en-US" sz="1050" b="1" baseline="30000" dirty="0" smtClean="0">
                <a:solidFill>
                  <a:prstClr val="black"/>
                </a:solidFill>
              </a:rPr>
              <a:t> </a:t>
            </a:r>
            <a:r>
              <a:rPr lang="en-US" sz="1050" b="1" dirty="0" smtClean="0">
                <a:solidFill>
                  <a:prstClr val="black"/>
                </a:solidFill>
              </a:rPr>
              <a:t>solution</a:t>
            </a:r>
            <a:endParaRPr lang="en-US" sz="1050" b="1" dirty="0">
              <a:solidFill>
                <a:prstClr val="black"/>
              </a:solidFill>
            </a:endParaRPr>
          </a:p>
          <a:p>
            <a:endParaRPr lang="en-US" sz="1100" dirty="0">
              <a:solidFill>
                <a:prstClr val="black"/>
              </a:solidFill>
            </a:endParaRPr>
          </a:p>
        </p:txBody>
      </p:sp>
    </p:spTree>
    <p:extLst>
      <p:ext uri="{BB962C8B-B14F-4D97-AF65-F5344CB8AC3E}">
        <p14:creationId xmlns:p14="http://schemas.microsoft.com/office/powerpoint/2010/main" val="8488057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What Submission Option Are </a:t>
            </a:r>
            <a:r>
              <a:rPr lang="en-US" sz="2800" dirty="0" smtClean="0"/>
              <a:t>NIH Applicants </a:t>
            </a:r>
            <a:r>
              <a:rPr lang="en-US" sz="2800" dirty="0"/>
              <a:t>Using?</a:t>
            </a:r>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41</a:t>
            </a:fld>
            <a:endParaRPr lang="en-US" dirty="0"/>
          </a:p>
        </p:txBody>
      </p:sp>
      <p:graphicFrame>
        <p:nvGraphicFramePr>
          <p:cNvPr id="6" name="Chart 5" title="submission options used by NIH applicants"/>
          <p:cNvGraphicFramePr>
            <a:graphicFrameLocks/>
          </p:cNvGraphicFramePr>
          <p:nvPr>
            <p:extLst>
              <p:ext uri="{D42A27DB-BD31-4B8C-83A1-F6EECF244321}">
                <p14:modId xmlns:p14="http://schemas.microsoft.com/office/powerpoint/2010/main" val="2280726355"/>
              </p:ext>
            </p:extLst>
          </p:nvPr>
        </p:nvGraphicFramePr>
        <p:xfrm>
          <a:off x="452437" y="1468438"/>
          <a:ext cx="8232775" cy="47799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54433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Your Application will be…</a:t>
            </a:r>
            <a:endParaRPr lang="en-US" dirty="0"/>
          </a:p>
        </p:txBody>
      </p:sp>
      <p:sp>
        <p:nvSpPr>
          <p:cNvPr id="3" name="Content Placeholder 2"/>
          <p:cNvSpPr>
            <a:spLocks noGrp="1"/>
          </p:cNvSpPr>
          <p:nvPr>
            <p:ph sz="quarter" idx="13"/>
          </p:nvPr>
        </p:nvSpPr>
        <p:spPr>
          <a:xfrm>
            <a:off x="301752" y="1524000"/>
            <a:ext cx="8503920" cy="4575048"/>
          </a:xfrm>
        </p:spPr>
        <p:txBody>
          <a:bodyPr/>
          <a:lstStyle/>
          <a:p>
            <a:pPr>
              <a:spcAft>
                <a:spcPts val="600"/>
              </a:spcAft>
            </a:pPr>
            <a:r>
              <a:rPr lang="en-US" sz="2400" dirty="0" smtClean="0"/>
              <a:t>Subject to the same registration requirements</a:t>
            </a:r>
          </a:p>
          <a:p>
            <a:pPr>
              <a:spcAft>
                <a:spcPts val="600"/>
              </a:spcAft>
            </a:pPr>
            <a:r>
              <a:rPr lang="en-US" sz="2400" dirty="0" smtClean="0"/>
              <a:t>Completed with the same data items</a:t>
            </a:r>
          </a:p>
          <a:p>
            <a:pPr>
              <a:spcAft>
                <a:spcPts val="600"/>
              </a:spcAft>
            </a:pPr>
            <a:r>
              <a:rPr lang="en-US" sz="2400" dirty="0" smtClean="0"/>
              <a:t>Routed through Grants.gov</a:t>
            </a:r>
          </a:p>
          <a:p>
            <a:pPr>
              <a:spcAft>
                <a:spcPts val="600"/>
              </a:spcAft>
            </a:pPr>
            <a:r>
              <a:rPr lang="en-US" sz="2400" dirty="0" smtClean="0"/>
              <a:t>Validated against the same NIH business rules</a:t>
            </a:r>
          </a:p>
          <a:p>
            <a:pPr>
              <a:spcAft>
                <a:spcPts val="600"/>
              </a:spcAft>
            </a:pPr>
            <a:r>
              <a:rPr lang="en-US" sz="2400" dirty="0" smtClean="0"/>
              <a:t>Assembled in a consistent format for review consideration</a:t>
            </a:r>
          </a:p>
          <a:p>
            <a:pPr>
              <a:spcAft>
                <a:spcPts val="600"/>
              </a:spcAft>
            </a:pPr>
            <a:r>
              <a:rPr lang="en-US" sz="2400" dirty="0" smtClean="0"/>
              <a:t>Tracked in eRA Commons</a:t>
            </a:r>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42</a:t>
            </a:fld>
            <a:endParaRPr lang="en-US" dirty="0"/>
          </a:p>
        </p:txBody>
      </p:sp>
      <p:sp>
        <p:nvSpPr>
          <p:cNvPr id="5" name="TextBox 4"/>
          <p:cNvSpPr txBox="1"/>
          <p:nvPr/>
        </p:nvSpPr>
        <p:spPr>
          <a:xfrm>
            <a:off x="152400" y="4572000"/>
            <a:ext cx="8816837" cy="600164"/>
          </a:xfrm>
          <a:prstGeom prst="rect">
            <a:avLst/>
          </a:prstGeom>
          <a:noFill/>
        </p:spPr>
        <p:txBody>
          <a:bodyPr wrap="none" rtlCol="0">
            <a:spAutoFit/>
          </a:bodyPr>
          <a:lstStyle/>
          <a:p>
            <a:pPr algn="ctr" eaLnBrk="0" hangingPunct="0"/>
            <a:r>
              <a:rPr lang="en-US" sz="3300" b="1" dirty="0">
                <a:solidFill>
                  <a:schemeClr val="accent3">
                    <a:shade val="75000"/>
                  </a:schemeClr>
                </a:solidFill>
                <a:latin typeface="+mj-lt"/>
                <a:ea typeface="+mj-ea"/>
                <a:cs typeface="+mj-cs"/>
              </a:rPr>
              <a:t>…regardless of submission option used.</a:t>
            </a:r>
          </a:p>
        </p:txBody>
      </p:sp>
      <p:grpSp>
        <p:nvGrpSpPr>
          <p:cNvPr id="24" name="Group 23" title="scale with all options being equal"/>
          <p:cNvGrpSpPr/>
          <p:nvPr/>
        </p:nvGrpSpPr>
        <p:grpSpPr>
          <a:xfrm>
            <a:off x="2676525" y="5257800"/>
            <a:ext cx="3800475" cy="1562100"/>
            <a:chOff x="2676525" y="5105400"/>
            <a:chExt cx="3800475" cy="1562100"/>
          </a:xfrm>
        </p:grpSpPr>
        <p:pic>
          <p:nvPicPr>
            <p:cNvPr id="7" name="Picture 6" title="scal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525" y="5715000"/>
              <a:ext cx="3800475" cy="952500"/>
            </a:xfrm>
            <a:prstGeom prst="rect">
              <a:avLst/>
            </a:prstGeom>
          </p:spPr>
        </p:pic>
        <p:grpSp>
          <p:nvGrpSpPr>
            <p:cNvPr id="10" name="Group 9"/>
            <p:cNvGrpSpPr/>
            <p:nvPr/>
          </p:nvGrpSpPr>
          <p:grpSpPr>
            <a:xfrm>
              <a:off x="4903724" y="5150004"/>
              <a:ext cx="1420876" cy="911158"/>
              <a:chOff x="4431942" y="2089583"/>
              <a:chExt cx="2349858" cy="1615527"/>
            </a:xfrm>
          </p:grpSpPr>
          <p:pic>
            <p:nvPicPr>
              <p:cNvPr id="12" name="Picture 11"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1942" y="2089583"/>
                <a:ext cx="2349858" cy="1615527"/>
              </a:xfrm>
              <a:prstGeom prst="rect">
                <a:avLst/>
              </a:prstGeom>
            </p:spPr>
          </p:pic>
          <p:pic>
            <p:nvPicPr>
              <p:cNvPr id="13" name="Picture 4" title="&quot;&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2200543"/>
                <a:ext cx="1280016" cy="69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7" name="Picture 16" descr="laptop_custom_screen_11466.png" title="&quot;&quot;"/>
            <p:cNvPicPr>
              <a:picLocks noChangeAspect="1"/>
            </p:cNvPicPr>
            <p:nvPr/>
          </p:nvPicPr>
          <p:blipFill>
            <a:blip r:embed="rId5" cstate="print"/>
            <a:stretch>
              <a:fillRect/>
            </a:stretch>
          </p:blipFill>
          <p:spPr>
            <a:xfrm>
              <a:off x="2924378" y="5257800"/>
              <a:ext cx="1257526" cy="887813"/>
            </a:xfrm>
            <a:prstGeom prst="rect">
              <a:avLst/>
            </a:prstGeom>
          </p:spPr>
        </p:pic>
        <p:grpSp>
          <p:nvGrpSpPr>
            <p:cNvPr id="23" name="Group 22"/>
            <p:cNvGrpSpPr/>
            <p:nvPr/>
          </p:nvGrpSpPr>
          <p:grpSpPr>
            <a:xfrm>
              <a:off x="4023276" y="5105400"/>
              <a:ext cx="1134301" cy="955762"/>
              <a:chOff x="3442461" y="7384877"/>
              <a:chExt cx="2210133" cy="1911523"/>
            </a:xfrm>
          </p:grpSpPr>
          <p:pic>
            <p:nvPicPr>
              <p:cNvPr id="21" name="Picture 20" descr="computer_monitor_blue_screen_400_clr_3985.png" title="&quot;&quot;"/>
              <p:cNvPicPr>
                <a:picLocks noChangeAspect="1"/>
              </p:cNvPicPr>
              <p:nvPr/>
            </p:nvPicPr>
            <p:blipFill>
              <a:blip r:embed="rId6" cstate="print"/>
              <a:stretch>
                <a:fillRect/>
              </a:stretch>
            </p:blipFill>
            <p:spPr>
              <a:xfrm>
                <a:off x="3442461" y="7384877"/>
                <a:ext cx="2210133" cy="1911523"/>
              </a:xfrm>
              <a:prstGeom prst="rect">
                <a:avLst/>
              </a:prstGeom>
            </p:spPr>
          </p:pic>
          <p:pic>
            <p:nvPicPr>
              <p:cNvPr id="22" name="Picture 2" title="Monitor with ASSIST scre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3506" y="7529143"/>
                <a:ext cx="1630494" cy="1154127"/>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8166928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Excerpt from NIH announcement showing Apply Onlihne Using ASSIST button and list of other submission options"/>
          <p:cNvPicPr>
            <a:picLocks noChangeAspect="1"/>
          </p:cNvPicPr>
          <p:nvPr/>
        </p:nvPicPr>
        <p:blipFill>
          <a:blip r:embed="rId2"/>
          <a:stretch>
            <a:fillRect/>
          </a:stretch>
        </p:blipFill>
        <p:spPr>
          <a:xfrm>
            <a:off x="301625" y="1664786"/>
            <a:ext cx="7878041" cy="1616711"/>
          </a:xfrm>
          <a:prstGeom prst="rect">
            <a:avLst/>
          </a:prstGeom>
          <a:ln>
            <a:solidFill>
              <a:schemeClr val="tx1"/>
            </a:solidFill>
          </a:ln>
        </p:spPr>
      </p:pic>
      <p:sp>
        <p:nvSpPr>
          <p:cNvPr id="2" name="Title 1"/>
          <p:cNvSpPr>
            <a:spLocks noGrp="1"/>
          </p:cNvSpPr>
          <p:nvPr>
            <p:ph type="title"/>
          </p:nvPr>
        </p:nvSpPr>
        <p:spPr/>
        <p:txBody>
          <a:bodyPr/>
          <a:lstStyle/>
          <a:p>
            <a:r>
              <a:rPr lang="en-US" dirty="0" smtClean="0"/>
              <a:t>Accessing Application Forms</a:t>
            </a:r>
            <a:endParaRPr lang="en-US" dirty="0"/>
          </a:p>
        </p:txBody>
      </p:sp>
      <p:sp>
        <p:nvSpPr>
          <p:cNvPr id="5" name="Oval 4" title="&quot;&quot;"/>
          <p:cNvSpPr/>
          <p:nvPr/>
        </p:nvSpPr>
        <p:spPr>
          <a:xfrm>
            <a:off x="262618" y="1889649"/>
            <a:ext cx="2346366" cy="488541"/>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0891" y="1311545"/>
            <a:ext cx="4498219" cy="338554"/>
          </a:xfrm>
          <a:prstGeom prst="rect">
            <a:avLst/>
          </a:prstGeom>
          <a:noFill/>
        </p:spPr>
        <p:txBody>
          <a:bodyPr wrap="none" rtlCol="0">
            <a:spAutoFit/>
          </a:bodyPr>
          <a:lstStyle/>
          <a:p>
            <a:r>
              <a:rPr lang="en-US" sz="1600" dirty="0" smtClean="0">
                <a:solidFill>
                  <a:srgbClr val="FF6600"/>
                </a:solidFill>
              </a:rPr>
              <a:t>Excerpt from single-project FOA in NIH Guide…</a:t>
            </a:r>
            <a:endParaRPr lang="en-US" sz="1600" dirty="0">
              <a:solidFill>
                <a:srgbClr val="FF6600"/>
              </a:solidFill>
            </a:endParaRPr>
          </a:p>
        </p:txBody>
      </p:sp>
      <p:sp>
        <p:nvSpPr>
          <p:cNvPr id="11" name="Oval 10" title="&quot;&quot;"/>
          <p:cNvSpPr/>
          <p:nvPr/>
        </p:nvSpPr>
        <p:spPr>
          <a:xfrm>
            <a:off x="301625" y="2652946"/>
            <a:ext cx="1298575" cy="318854"/>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2"/>
          <p:cNvSpPr>
            <a:spLocks noGrp="1"/>
          </p:cNvSpPr>
          <p:nvPr>
            <p:ph type="sldNum" sz="quarter" idx="12"/>
          </p:nvPr>
        </p:nvSpPr>
        <p:spPr>
          <a:xfrm>
            <a:off x="4343400" y="1036638"/>
            <a:ext cx="457200" cy="441325"/>
          </a:xfrm>
        </p:spPr>
        <p:txBody>
          <a:bodyPr/>
          <a:lstStyle/>
          <a:p>
            <a:pPr>
              <a:defRPr/>
            </a:pPr>
            <a:fld id="{D535206B-4A4A-47B0-BA21-D142872E963A}" type="slidenum">
              <a:rPr lang="en-US" smtClean="0">
                <a:solidFill>
                  <a:srgbClr val="9BBB59">
                    <a:shade val="75000"/>
                  </a:srgbClr>
                </a:solidFill>
              </a:rPr>
              <a:pPr>
                <a:defRPr/>
              </a:pPr>
              <a:t>43</a:t>
            </a:fld>
            <a:endParaRPr lang="en-US" dirty="0">
              <a:solidFill>
                <a:srgbClr val="9BBB59">
                  <a:shade val="75000"/>
                </a:srgbClr>
              </a:solidFill>
            </a:endParaRPr>
          </a:p>
        </p:txBody>
      </p:sp>
      <p:pic>
        <p:nvPicPr>
          <p:cNvPr id="3" name="Picture 2" title="sample Grants.gov View Grant Opportunity screen"/>
          <p:cNvPicPr>
            <a:picLocks noChangeAspect="1"/>
          </p:cNvPicPr>
          <p:nvPr/>
        </p:nvPicPr>
        <p:blipFill>
          <a:blip r:embed="rId3"/>
          <a:stretch>
            <a:fillRect/>
          </a:stretch>
        </p:blipFill>
        <p:spPr>
          <a:xfrm>
            <a:off x="292100" y="3381037"/>
            <a:ext cx="5217863" cy="3081582"/>
          </a:xfrm>
          <a:prstGeom prst="rect">
            <a:avLst/>
          </a:prstGeom>
          <a:ln>
            <a:solidFill>
              <a:schemeClr val="accent1"/>
            </a:solidFill>
          </a:ln>
        </p:spPr>
      </p:pic>
      <p:cxnSp>
        <p:nvCxnSpPr>
          <p:cNvPr id="12" name="Straight Arrow Connector 11" title="&quot;&quot;"/>
          <p:cNvCxnSpPr>
            <a:stCxn id="11" idx="4"/>
          </p:cNvCxnSpPr>
          <p:nvPr/>
        </p:nvCxnSpPr>
        <p:spPr>
          <a:xfrm>
            <a:off x="950913" y="2971800"/>
            <a:ext cx="0" cy="49652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2" title="ASSIST login sc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895601"/>
            <a:ext cx="5559424" cy="3758482"/>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title="&quot;&quot;"/>
          <p:cNvCxnSpPr/>
          <p:nvPr/>
        </p:nvCxnSpPr>
        <p:spPr>
          <a:xfrm>
            <a:off x="1905000" y="2362200"/>
            <a:ext cx="1752600" cy="85786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44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Obtain Software</a:t>
            </a:r>
            <a:endParaRPr lang="en-US" dirty="0"/>
          </a:p>
        </p:txBody>
      </p:sp>
      <p:sp>
        <p:nvSpPr>
          <p:cNvPr id="3" name="Content Placeholder 2"/>
          <p:cNvSpPr>
            <a:spLocks noGrp="1"/>
          </p:cNvSpPr>
          <p:nvPr>
            <p:ph sz="quarter" idx="13"/>
          </p:nvPr>
        </p:nvSpPr>
        <p:spPr/>
        <p:txBody>
          <a:bodyPr/>
          <a:lstStyle/>
          <a:p>
            <a:pPr eaLnBrk="1" hangingPunct="1"/>
            <a:r>
              <a:rPr lang="en-US" sz="2400" dirty="0" smtClean="0"/>
              <a:t>Browser</a:t>
            </a:r>
          </a:p>
          <a:p>
            <a:pPr lvl="1" eaLnBrk="1" hangingPunct="1"/>
            <a:r>
              <a:rPr lang="en-US" sz="2000" dirty="0" smtClean="0"/>
              <a:t>Latest versions of Internet Explorer, Mozilla Firefox and Google Chrome – fully supported &amp; tested</a:t>
            </a:r>
          </a:p>
          <a:p>
            <a:pPr lvl="1" eaLnBrk="1" hangingPunct="1"/>
            <a:r>
              <a:rPr lang="en-US" sz="2000" dirty="0" smtClean="0"/>
              <a:t>Many others work fine</a:t>
            </a:r>
            <a:br>
              <a:rPr lang="en-US" sz="2000" dirty="0" smtClean="0"/>
            </a:br>
            <a:endParaRPr lang="en-US" sz="2000" dirty="0" smtClean="0"/>
          </a:p>
          <a:p>
            <a:pPr eaLnBrk="1" hangingPunct="1"/>
            <a:r>
              <a:rPr lang="en-US" sz="2400" dirty="0" smtClean="0"/>
              <a:t>Adobe Reader</a:t>
            </a:r>
          </a:p>
          <a:p>
            <a:pPr lvl="1" eaLnBrk="1" hangingPunct="1"/>
            <a:r>
              <a:rPr lang="en-US" sz="2000" dirty="0" smtClean="0"/>
              <a:t>Versions compatible with Grants.gov downloadable forms</a:t>
            </a:r>
          </a:p>
          <a:p>
            <a:pPr lvl="2" eaLnBrk="1" hangingPunct="1"/>
            <a:r>
              <a:rPr lang="en-US" sz="1800" dirty="0" smtClean="0">
                <a:hlinkClick r:id="rId2" tooltip="Adobe versions compatible with Grants.gov forms"/>
              </a:rPr>
              <a:t>http</a:t>
            </a:r>
            <a:r>
              <a:rPr lang="en-US" sz="1800" dirty="0">
                <a:hlinkClick r:id="rId2" tooltip="Adobe versions compatible with Grants.gov forms"/>
              </a:rPr>
              <a:t>://</a:t>
            </a:r>
            <a:r>
              <a:rPr lang="en-US" sz="1800" dirty="0" smtClean="0">
                <a:hlinkClick r:id="rId2" tooltip="Adobe versions compatible with Grants.gov forms"/>
              </a:rPr>
              <a:t>www.grants.gov/web/grants/support/technical-support/recommended-software.html</a:t>
            </a:r>
            <a:r>
              <a:rPr lang="en-US" sz="1800" dirty="0" smtClean="0"/>
              <a:t> </a:t>
            </a:r>
            <a:br>
              <a:rPr lang="en-US" sz="1800" dirty="0" smtClean="0"/>
            </a:br>
            <a:endParaRPr lang="en-US" sz="1800" dirty="0"/>
          </a:p>
          <a:p>
            <a:pPr eaLnBrk="1" hangingPunct="1"/>
            <a:r>
              <a:rPr lang="en-US" sz="2400" dirty="0" smtClean="0"/>
              <a:t>PDF conversion program</a:t>
            </a:r>
          </a:p>
          <a:p>
            <a:pPr lvl="1" eaLnBrk="1" hangingPunct="1"/>
            <a:r>
              <a:rPr lang="en-US" sz="2000" dirty="0" smtClean="0"/>
              <a:t>All application attachments must be </a:t>
            </a:r>
            <a:br>
              <a:rPr lang="en-US" sz="2000" dirty="0" smtClean="0"/>
            </a:br>
            <a:r>
              <a:rPr lang="en-US" sz="2000" dirty="0" smtClean="0"/>
              <a:t>converted to PDF format</a:t>
            </a:r>
            <a:endParaRPr lang="en-US" sz="1100" dirty="0" smtClean="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44</a:t>
            </a:fld>
            <a:endParaRPr lang="en-US" dirty="0"/>
          </a:p>
        </p:txBody>
      </p:sp>
      <p:pic>
        <p:nvPicPr>
          <p:cNvPr id="5" name="Picture 4"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383" y="4114800"/>
            <a:ext cx="3495517" cy="294322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nks to: Write Your Application; Develop Your Budget; Format Attachments; Page Limits; Data Tables; Reference Letters; and Biosketches." title="Format and Write box on how to apply page"/>
          <p:cNvPicPr>
            <a:picLocks noChangeAspect="1"/>
          </p:cNvPicPr>
          <p:nvPr/>
        </p:nvPicPr>
        <p:blipFill>
          <a:blip r:embed="rId2"/>
          <a:stretch>
            <a:fillRect/>
          </a:stretch>
        </p:blipFill>
        <p:spPr>
          <a:xfrm>
            <a:off x="2362200" y="2956935"/>
            <a:ext cx="4330468" cy="3008832"/>
          </a:xfrm>
          <a:prstGeom prst="rect">
            <a:avLst/>
          </a:prstGeom>
        </p:spPr>
      </p:pic>
      <p:sp>
        <p:nvSpPr>
          <p:cNvPr id="2" name="Title 1"/>
          <p:cNvSpPr>
            <a:spLocks noGrp="1"/>
          </p:cNvSpPr>
          <p:nvPr>
            <p:ph type="title"/>
          </p:nvPr>
        </p:nvSpPr>
        <p:spPr/>
        <p:txBody>
          <a:bodyPr/>
          <a:lstStyle/>
          <a:p>
            <a:r>
              <a:rPr lang="en-US" dirty="0" smtClean="0"/>
              <a:t>Format and Write</a:t>
            </a:r>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45</a:t>
            </a:fld>
            <a:endParaRPr lang="en-US" dirty="0"/>
          </a:p>
        </p:txBody>
      </p:sp>
      <p:pic>
        <p:nvPicPr>
          <p:cNvPr id="5" name="Picture 4"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2667000"/>
            <a:ext cx="3429000" cy="3810000"/>
          </a:xfrm>
          <a:prstGeom prst="rect">
            <a:avLst/>
          </a:prstGeom>
        </p:spPr>
      </p:pic>
    </p:spTree>
    <p:extLst>
      <p:ext uri="{BB962C8B-B14F-4D97-AF65-F5344CB8AC3E}">
        <p14:creationId xmlns:p14="http://schemas.microsoft.com/office/powerpoint/2010/main" val="22298296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Grantsmanship</a:t>
            </a:r>
            <a:endParaRPr lang="en-US" dirty="0"/>
          </a:p>
        </p:txBody>
      </p:sp>
      <p:sp>
        <p:nvSpPr>
          <p:cNvPr id="3" name="Content Placeholder 2"/>
          <p:cNvSpPr>
            <a:spLocks noGrp="1"/>
          </p:cNvSpPr>
          <p:nvPr>
            <p:ph sz="quarter" idx="13"/>
          </p:nvPr>
        </p:nvSpPr>
        <p:spPr/>
        <p:txBody>
          <a:bodyPr/>
          <a:lstStyle/>
          <a:p>
            <a:pPr>
              <a:spcBef>
                <a:spcPts val="1200"/>
              </a:spcBef>
            </a:pPr>
            <a:r>
              <a:rPr lang="en-US" dirty="0"/>
              <a:t>T</a:t>
            </a:r>
            <a:r>
              <a:rPr lang="en-US" dirty="0" smtClean="0"/>
              <a:t>ips for developing strong applications &amp; budgets</a:t>
            </a:r>
          </a:p>
          <a:p>
            <a:pPr lvl="1">
              <a:spcBef>
                <a:spcPts val="1200"/>
              </a:spcBef>
            </a:pPr>
            <a:r>
              <a:rPr lang="en-US" dirty="0" smtClean="0"/>
              <a:t>How to Apply – Application Guide site</a:t>
            </a:r>
          </a:p>
          <a:p>
            <a:pPr lvl="1">
              <a:spcBef>
                <a:spcPts val="1200"/>
              </a:spcBef>
            </a:pPr>
            <a:r>
              <a:rPr lang="en-US" dirty="0" smtClean="0"/>
              <a:t>Institute sites</a:t>
            </a:r>
          </a:p>
          <a:p>
            <a:pPr>
              <a:spcBef>
                <a:spcPts val="1200"/>
              </a:spcBef>
            </a:pPr>
            <a:r>
              <a:rPr lang="en-US" dirty="0" smtClean="0"/>
              <a:t>Your office of sponsored research and colleagues (especially those with review experience)</a:t>
            </a:r>
          </a:p>
          <a:p>
            <a:pPr>
              <a:spcBef>
                <a:spcPts val="1200"/>
              </a:spcBef>
            </a:pPr>
            <a:r>
              <a:rPr lang="en-US" dirty="0" err="1" smtClean="0"/>
              <a:t>Listservs</a:t>
            </a:r>
            <a:endParaRPr lang="en-US" dirty="0" smtClean="0"/>
          </a:p>
          <a:p>
            <a:pPr>
              <a:spcBef>
                <a:spcPts val="1200"/>
              </a:spcBef>
            </a:pPr>
            <a:r>
              <a:rPr lang="en-US" dirty="0" smtClean="0"/>
              <a:t>Conferences</a:t>
            </a:r>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46</a:t>
            </a:fld>
            <a:endParaRPr lang="en-US" dirty="0"/>
          </a:p>
        </p:txBody>
      </p:sp>
      <p:sp>
        <p:nvSpPr>
          <p:cNvPr id="5" name="Rectangle 4"/>
          <p:cNvSpPr/>
          <p:nvPr/>
        </p:nvSpPr>
        <p:spPr>
          <a:xfrm>
            <a:off x="944753" y="6320135"/>
            <a:ext cx="8504047" cy="461665"/>
          </a:xfrm>
          <a:prstGeom prst="rect">
            <a:avLst/>
          </a:prstGeom>
        </p:spPr>
        <p:txBody>
          <a:bodyPr wrap="square">
            <a:spAutoFit/>
          </a:bodyPr>
          <a:lstStyle/>
          <a:p>
            <a:r>
              <a:rPr lang="en-US" sz="1200" dirty="0"/>
              <a:t>http://</a:t>
            </a:r>
            <a:r>
              <a:rPr lang="en-US" sz="1200" dirty="0" smtClean="0"/>
              <a:t>grants.nih.gov/grants/how-to-apply-application-guide/format-and-write/write-your-application.htm</a:t>
            </a:r>
          </a:p>
          <a:p>
            <a:r>
              <a:rPr lang="en-US" sz="1200" dirty="0"/>
              <a:t>http://grants.nih.gov/grants/how-to-apply-application-guide/format-and-write/develop-your-budget.htm</a:t>
            </a:r>
          </a:p>
        </p:txBody>
      </p:sp>
      <p:pic>
        <p:nvPicPr>
          <p:cNvPr id="6" name="Picture 5"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4513305"/>
            <a:ext cx="2438400" cy="1676400"/>
          </a:xfrm>
          <a:prstGeom prst="rect">
            <a:avLst/>
          </a:prstGeom>
        </p:spPr>
      </p:pic>
    </p:spTree>
    <p:extLst>
      <p:ext uri="{BB962C8B-B14F-4D97-AF65-F5344CB8AC3E}">
        <p14:creationId xmlns:p14="http://schemas.microsoft.com/office/powerpoint/2010/main" val="31725711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SF424 (R&amp;R) Data Set</a:t>
            </a:r>
            <a:endParaRPr lang="en-US" dirty="0"/>
          </a:p>
        </p:txBody>
      </p:sp>
      <p:sp>
        <p:nvSpPr>
          <p:cNvPr id="3" name="Content Placeholder 2"/>
          <p:cNvSpPr>
            <a:spLocks noGrp="1"/>
          </p:cNvSpPr>
          <p:nvPr>
            <p:ph sz="quarter" idx="13"/>
          </p:nvPr>
        </p:nvSpPr>
        <p:spPr/>
        <p:txBody>
          <a:bodyPr/>
          <a:lstStyle/>
          <a:p>
            <a:r>
              <a:rPr lang="en-US" dirty="0" smtClean="0"/>
              <a:t>NIH uses the SF424 Research &amp; Related (R&amp;R) data set </a:t>
            </a:r>
          </a:p>
          <a:p>
            <a:pPr lvl="1"/>
            <a:r>
              <a:rPr lang="en-US" dirty="0" smtClean="0"/>
              <a:t>Owned and maintained by Grants.gov</a:t>
            </a:r>
            <a:br>
              <a:rPr lang="en-US" dirty="0" smtClean="0"/>
            </a:br>
            <a:endParaRPr lang="en-US" dirty="0" smtClean="0"/>
          </a:p>
          <a:p>
            <a:r>
              <a:rPr lang="en-US" dirty="0" smtClean="0"/>
              <a:t>NIH applications include:</a:t>
            </a:r>
          </a:p>
          <a:p>
            <a:pPr lvl="1"/>
            <a:r>
              <a:rPr lang="en-US" dirty="0" smtClean="0"/>
              <a:t>Forms used federal-wide </a:t>
            </a:r>
            <a:endParaRPr lang="en-US" dirty="0"/>
          </a:p>
          <a:p>
            <a:pPr lvl="2"/>
            <a:r>
              <a:rPr lang="en-US" dirty="0" smtClean="0"/>
              <a:t>Identified as: R&amp;R, Research &amp; Related</a:t>
            </a:r>
          </a:p>
          <a:p>
            <a:pPr lvl="2"/>
            <a:r>
              <a:rPr lang="en-US" dirty="0" smtClean="0"/>
              <a:t>NIH cannot build agency-specific business rules into federal-wide forms</a:t>
            </a:r>
          </a:p>
          <a:p>
            <a:pPr lvl="1"/>
            <a:r>
              <a:rPr lang="en-US" dirty="0" smtClean="0"/>
              <a:t>Forms used only by NIH and our serviced partners</a:t>
            </a:r>
          </a:p>
          <a:p>
            <a:pPr lvl="2"/>
            <a:r>
              <a:rPr lang="en-US" dirty="0" smtClean="0"/>
              <a:t>Identified as: PHS for Public Health Services</a:t>
            </a:r>
          </a:p>
          <a:p>
            <a:pPr>
              <a:buNone/>
            </a:pP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47</a:t>
            </a:fld>
            <a:endParaRPr lang="en-US" dirty="0"/>
          </a:p>
        </p:txBody>
      </p:sp>
    </p:spTree>
    <p:extLst>
      <p:ext uri="{BB962C8B-B14F-4D97-AF65-F5344CB8AC3E}">
        <p14:creationId xmlns:p14="http://schemas.microsoft.com/office/powerpoint/2010/main" val="29096168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1411" y="4996740"/>
            <a:ext cx="1380189" cy="1840252"/>
          </a:xfrm>
          <a:prstGeom prst="rect">
            <a:avLst/>
          </a:prstGeom>
        </p:spPr>
      </p:pic>
      <p:sp>
        <p:nvSpPr>
          <p:cNvPr id="2" name="Title 1"/>
          <p:cNvSpPr>
            <a:spLocks noGrp="1"/>
          </p:cNvSpPr>
          <p:nvPr>
            <p:ph type="title"/>
          </p:nvPr>
        </p:nvSpPr>
        <p:spPr/>
        <p:txBody>
          <a:bodyPr/>
          <a:lstStyle/>
          <a:p>
            <a:r>
              <a:rPr lang="en-US" dirty="0" smtClean="0"/>
              <a:t>Agency-specific Forms</a:t>
            </a:r>
            <a:endParaRPr lang="en-US" dirty="0"/>
          </a:p>
        </p:txBody>
      </p:sp>
      <p:sp>
        <p:nvSpPr>
          <p:cNvPr id="3" name="Content Placeholder 2"/>
          <p:cNvSpPr>
            <a:spLocks noGrp="1"/>
          </p:cNvSpPr>
          <p:nvPr>
            <p:ph sz="quarter" idx="13"/>
          </p:nvPr>
        </p:nvSpPr>
        <p:spPr>
          <a:xfrm>
            <a:off x="301752" y="1371600"/>
            <a:ext cx="4038600" cy="5029200"/>
          </a:xfrm>
        </p:spPr>
        <p:txBody>
          <a:bodyPr/>
          <a:lstStyle/>
          <a:p>
            <a:r>
              <a:rPr lang="en-US" sz="2400" dirty="0"/>
              <a:t>PHS 398 Career Dev. Award Supp.</a:t>
            </a:r>
          </a:p>
          <a:p>
            <a:r>
              <a:rPr lang="en-US" sz="2400" dirty="0" smtClean="0"/>
              <a:t>PHS 398 Cover Page Supplement Form</a:t>
            </a:r>
          </a:p>
          <a:p>
            <a:r>
              <a:rPr lang="en-US" sz="2400" dirty="0" smtClean="0"/>
              <a:t>PHS 398 Modular Budget</a:t>
            </a:r>
          </a:p>
          <a:p>
            <a:r>
              <a:rPr lang="en-US" sz="2400" dirty="0" smtClean="0"/>
              <a:t>PHS 398 Research Plan</a:t>
            </a:r>
          </a:p>
          <a:p>
            <a:r>
              <a:rPr lang="en-US" sz="2400" dirty="0"/>
              <a:t>PHS 398 Research Training Program Plan</a:t>
            </a:r>
          </a:p>
          <a:p>
            <a:r>
              <a:rPr lang="en-US" sz="2400" dirty="0"/>
              <a:t>PHS 398 Training Budget</a:t>
            </a:r>
          </a:p>
          <a:p>
            <a:r>
              <a:rPr lang="en-US" sz="2400" dirty="0"/>
              <a:t>Training </a:t>
            </a:r>
            <a:r>
              <a:rPr lang="en-US" sz="2400" dirty="0" err="1"/>
              <a:t>Subaward</a:t>
            </a:r>
            <a:r>
              <a:rPr lang="en-US" sz="2400" dirty="0"/>
              <a:t> Budget Attachment Form</a:t>
            </a:r>
          </a:p>
          <a:p>
            <a:pPr>
              <a:buNone/>
            </a:pPr>
            <a:endParaRPr lang="en-US" sz="2800" dirty="0" smtClean="0"/>
          </a:p>
        </p:txBody>
      </p:sp>
      <p:sp>
        <p:nvSpPr>
          <p:cNvPr id="4" name="Content Placeholder 3"/>
          <p:cNvSpPr>
            <a:spLocks noGrp="1"/>
          </p:cNvSpPr>
          <p:nvPr>
            <p:ph sz="quarter" idx="14"/>
          </p:nvPr>
        </p:nvSpPr>
        <p:spPr>
          <a:xfrm>
            <a:off x="4648200" y="1371600"/>
            <a:ext cx="4343400" cy="5029200"/>
          </a:xfrm>
        </p:spPr>
        <p:txBody>
          <a:bodyPr/>
          <a:lstStyle/>
          <a:p>
            <a:r>
              <a:rPr lang="en-US" sz="2400" dirty="0" smtClean="0"/>
              <a:t>PHS Additional Indirect Costs</a:t>
            </a:r>
          </a:p>
          <a:p>
            <a:r>
              <a:rPr lang="en-US" sz="2400" dirty="0" smtClean="0"/>
              <a:t>PHS </a:t>
            </a:r>
            <a:r>
              <a:rPr lang="en-US" sz="2400" dirty="0"/>
              <a:t>Assignment Request Form</a:t>
            </a:r>
          </a:p>
          <a:p>
            <a:r>
              <a:rPr lang="en-US" sz="2400" dirty="0"/>
              <a:t>PHS Fellowship Supp. Form </a:t>
            </a:r>
          </a:p>
          <a:p>
            <a:pPr eaLnBrk="1" hangingPunct="1">
              <a:lnSpc>
                <a:spcPct val="90000"/>
              </a:lnSpc>
            </a:pPr>
            <a:r>
              <a:rPr lang="en-US" sz="2400" dirty="0" smtClean="0"/>
              <a:t>PHS </a:t>
            </a:r>
            <a:r>
              <a:rPr lang="en-US" sz="2400" dirty="0"/>
              <a:t>Inclusion Enrollment Report </a:t>
            </a:r>
          </a:p>
          <a:p>
            <a:pPr lvl="1" eaLnBrk="1" hangingPunct="1">
              <a:lnSpc>
                <a:spcPct val="90000"/>
              </a:lnSpc>
            </a:pPr>
            <a:r>
              <a:rPr lang="en-US" sz="1900" dirty="0" smtClean="0"/>
              <a:t>No longer used</a:t>
            </a:r>
          </a:p>
          <a:p>
            <a:pPr lvl="1" eaLnBrk="1" hangingPunct="1">
              <a:lnSpc>
                <a:spcPct val="90000"/>
              </a:lnSpc>
            </a:pPr>
            <a:r>
              <a:rPr lang="en-US" sz="1900" dirty="0" smtClean="0"/>
              <a:t>Rolled into </a:t>
            </a:r>
            <a:r>
              <a:rPr lang="en-US" sz="1900" b="1" dirty="0" smtClean="0">
                <a:solidFill>
                  <a:srgbClr val="C00000"/>
                </a:solidFill>
              </a:rPr>
              <a:t>new PHS Human Subjects and Clinical Trials Information</a:t>
            </a:r>
            <a:r>
              <a:rPr lang="en-US" sz="1900" dirty="0" smtClean="0"/>
              <a:t> form</a:t>
            </a:r>
          </a:p>
        </p:txBody>
      </p:sp>
      <p:sp>
        <p:nvSpPr>
          <p:cNvPr id="5" name="Slide Number Placeholder 4"/>
          <p:cNvSpPr>
            <a:spLocks noGrp="1"/>
          </p:cNvSpPr>
          <p:nvPr>
            <p:ph type="sldNum" sz="quarter" idx="17"/>
          </p:nvPr>
        </p:nvSpPr>
        <p:spPr/>
        <p:txBody>
          <a:bodyPr/>
          <a:lstStyle/>
          <a:p>
            <a:pPr>
              <a:defRPr/>
            </a:pPr>
            <a:fld id="{96A5609F-50E7-4B9A-B62F-6598EDD47D6E}" type="slidenum">
              <a:rPr lang="en-US" smtClean="0"/>
              <a:pPr>
                <a:defRPr/>
              </a:pPr>
              <a:t>48</a:t>
            </a:fld>
            <a:endParaRPr lang="en-US"/>
          </a:p>
        </p:txBody>
      </p:sp>
      <p:sp>
        <p:nvSpPr>
          <p:cNvPr id="10" name="5-Point Star 9" title="&quot;&quot;"/>
          <p:cNvSpPr/>
          <p:nvPr/>
        </p:nvSpPr>
        <p:spPr>
          <a:xfrm>
            <a:off x="235166" y="1438528"/>
            <a:ext cx="381000" cy="3810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title="&quot;&quot;"/>
          <p:cNvSpPr/>
          <p:nvPr/>
        </p:nvSpPr>
        <p:spPr>
          <a:xfrm>
            <a:off x="235166" y="3458576"/>
            <a:ext cx="381000" cy="3810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title="&quot;&quot;"/>
          <p:cNvSpPr/>
          <p:nvPr/>
        </p:nvSpPr>
        <p:spPr>
          <a:xfrm>
            <a:off x="4887603" y="4473790"/>
            <a:ext cx="381000" cy="3810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title="&quot;&quot;"/>
          <p:cNvSpPr/>
          <p:nvPr/>
        </p:nvSpPr>
        <p:spPr>
          <a:xfrm>
            <a:off x="238727" y="3895472"/>
            <a:ext cx="381000" cy="3810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title="&quot;&quot;"/>
          <p:cNvSpPr/>
          <p:nvPr/>
        </p:nvSpPr>
        <p:spPr>
          <a:xfrm>
            <a:off x="4610100" y="1400798"/>
            <a:ext cx="381000" cy="3810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title="&quot;&quot;"/>
          <p:cNvSpPr/>
          <p:nvPr/>
        </p:nvSpPr>
        <p:spPr>
          <a:xfrm>
            <a:off x="4610100" y="3042588"/>
            <a:ext cx="381000" cy="3810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600200" y="5921514"/>
            <a:ext cx="6533502" cy="707886"/>
          </a:xfrm>
          <a:prstGeom prst="rect">
            <a:avLst/>
          </a:prstGeom>
          <a:solidFill>
            <a:srgbClr val="FFFF99"/>
          </a:solidFill>
          <a:ln w="25400">
            <a:solidFill>
              <a:srgbClr val="C00000"/>
            </a:solidFill>
          </a:ln>
        </p:spPr>
        <p:txBody>
          <a:bodyPr wrap="square" rtlCol="0">
            <a:spAutoFit/>
          </a:bodyPr>
          <a:lstStyle/>
          <a:p>
            <a:pPr algn="ctr"/>
            <a:r>
              <a:rPr lang="en-US" sz="2000" dirty="0">
                <a:solidFill>
                  <a:srgbClr val="C00000"/>
                </a:solidFill>
              </a:rPr>
              <a:t>N</a:t>
            </a:r>
            <a:r>
              <a:rPr lang="en-US" sz="2000" dirty="0" smtClean="0">
                <a:solidFill>
                  <a:srgbClr val="C00000"/>
                </a:solidFill>
              </a:rPr>
              <a:t>ew </a:t>
            </a:r>
            <a:r>
              <a:rPr lang="en-US" sz="2000" dirty="0">
                <a:solidFill>
                  <a:srgbClr val="C00000"/>
                </a:solidFill>
              </a:rPr>
              <a:t>form packages (</a:t>
            </a:r>
            <a:r>
              <a:rPr lang="en-US" sz="2000" dirty="0" smtClean="0">
                <a:solidFill>
                  <a:srgbClr val="C00000"/>
                </a:solidFill>
              </a:rPr>
              <a:t>FORMS-E) will be posted fall 2017 for due dates on or after January 25, 2018.</a:t>
            </a:r>
            <a:endParaRPr lang="en-US" sz="2000" dirty="0">
              <a:solidFill>
                <a:srgbClr val="C00000"/>
              </a:solidFill>
            </a:endParaRPr>
          </a:p>
        </p:txBody>
      </p:sp>
      <p:sp>
        <p:nvSpPr>
          <p:cNvPr id="18" name="5-Point Star 17" title="&quot;&quot;"/>
          <p:cNvSpPr/>
          <p:nvPr/>
        </p:nvSpPr>
        <p:spPr>
          <a:xfrm>
            <a:off x="4615242" y="2221693"/>
            <a:ext cx="381000" cy="3810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title="&quot;&quot;"/>
          <p:cNvSpPr/>
          <p:nvPr/>
        </p:nvSpPr>
        <p:spPr>
          <a:xfrm>
            <a:off x="1295400" y="6109449"/>
            <a:ext cx="509444" cy="405651"/>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title="&quot;&quot;"/>
          <p:cNvSpPr/>
          <p:nvPr/>
        </p:nvSpPr>
        <p:spPr>
          <a:xfrm>
            <a:off x="235166" y="2190865"/>
            <a:ext cx="381000" cy="3810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852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8" grpId="0" animBg="1"/>
      <p:bldP spid="17"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165300" y="4230231"/>
            <a:ext cx="3076529" cy="2246769"/>
          </a:xfrm>
          <a:prstGeom prst="rect">
            <a:avLst/>
          </a:prstGeom>
          <a:solidFill>
            <a:srgbClr val="FFFF99"/>
          </a:solidFill>
          <a:ln w="25400">
            <a:solidFill>
              <a:srgbClr val="C00000"/>
            </a:solidFill>
          </a:ln>
        </p:spPr>
        <p:txBody>
          <a:bodyPr wrap="square" rtlCol="0">
            <a:spAutoFit/>
          </a:bodyPr>
          <a:lstStyle/>
          <a:p>
            <a:pPr algn="ctr"/>
            <a:r>
              <a:rPr lang="en-US" sz="2000" dirty="0">
                <a:solidFill>
                  <a:srgbClr val="C00000"/>
                </a:solidFill>
              </a:rPr>
              <a:t>N</a:t>
            </a:r>
            <a:r>
              <a:rPr lang="en-US" sz="2000" dirty="0" smtClean="0">
                <a:solidFill>
                  <a:srgbClr val="C00000"/>
                </a:solidFill>
              </a:rPr>
              <a:t>ew </a:t>
            </a:r>
            <a:r>
              <a:rPr lang="en-US" sz="2000" dirty="0">
                <a:solidFill>
                  <a:srgbClr val="C00000"/>
                </a:solidFill>
              </a:rPr>
              <a:t>form packages (</a:t>
            </a:r>
            <a:r>
              <a:rPr lang="en-US" sz="2000" dirty="0" smtClean="0">
                <a:solidFill>
                  <a:srgbClr val="C00000"/>
                </a:solidFill>
              </a:rPr>
              <a:t>FORMS-E) will incorporate the latest versions of the forms used federal-wide, in addition to agency-specific form changes.</a:t>
            </a:r>
            <a:endParaRPr lang="en-US" sz="2000" dirty="0">
              <a:solidFill>
                <a:srgbClr val="C00000"/>
              </a:solidFill>
            </a:endParaRPr>
          </a:p>
        </p:txBody>
      </p:sp>
      <p:sp>
        <p:nvSpPr>
          <p:cNvPr id="2" name="Title 1"/>
          <p:cNvSpPr>
            <a:spLocks noGrp="1"/>
          </p:cNvSpPr>
          <p:nvPr>
            <p:ph type="title"/>
          </p:nvPr>
        </p:nvSpPr>
        <p:spPr/>
        <p:txBody>
          <a:bodyPr/>
          <a:lstStyle/>
          <a:p>
            <a:r>
              <a:rPr lang="en-US" dirty="0" smtClean="0"/>
              <a:t>Federal-wide Forms</a:t>
            </a:r>
            <a:endParaRPr lang="en-US" dirty="0"/>
          </a:p>
        </p:txBody>
      </p:sp>
      <p:sp>
        <p:nvSpPr>
          <p:cNvPr id="3" name="Content Placeholder 2"/>
          <p:cNvSpPr>
            <a:spLocks noGrp="1"/>
          </p:cNvSpPr>
          <p:nvPr>
            <p:ph sz="quarter" idx="13"/>
          </p:nvPr>
        </p:nvSpPr>
        <p:spPr/>
        <p:txBody>
          <a:bodyPr/>
          <a:lstStyle/>
          <a:p>
            <a:r>
              <a:rPr lang="en-US" dirty="0"/>
              <a:t>SF424 (R&amp;R)</a:t>
            </a:r>
          </a:p>
          <a:p>
            <a:r>
              <a:rPr lang="en-US" dirty="0"/>
              <a:t>Project/Performance Site Location(s)</a:t>
            </a:r>
          </a:p>
          <a:p>
            <a:r>
              <a:rPr lang="en-US" dirty="0"/>
              <a:t>R&amp;R Other Project Info</a:t>
            </a:r>
          </a:p>
          <a:p>
            <a:r>
              <a:rPr lang="en-US" dirty="0"/>
              <a:t>R&amp;R </a:t>
            </a:r>
            <a:r>
              <a:rPr lang="en-US" dirty="0" err="1"/>
              <a:t>Sr</a:t>
            </a:r>
            <a:r>
              <a:rPr lang="en-US" dirty="0"/>
              <a:t>/Key Person Profile (Expanded) </a:t>
            </a:r>
          </a:p>
          <a:p>
            <a:r>
              <a:rPr lang="en-US" dirty="0"/>
              <a:t>R&amp;R Budget</a:t>
            </a:r>
          </a:p>
          <a:p>
            <a:r>
              <a:rPr lang="en-US" dirty="0"/>
              <a:t>R&amp;R </a:t>
            </a:r>
            <a:r>
              <a:rPr lang="en-US" dirty="0" err="1"/>
              <a:t>Subaward</a:t>
            </a:r>
            <a:r>
              <a:rPr lang="en-US" dirty="0"/>
              <a:t> Budget Attachment</a:t>
            </a:r>
          </a:p>
        </p:txBody>
      </p:sp>
      <p:sp>
        <p:nvSpPr>
          <p:cNvPr id="4" name="Content Placeholder 3"/>
          <p:cNvSpPr>
            <a:spLocks noGrp="1"/>
          </p:cNvSpPr>
          <p:nvPr>
            <p:ph sz="quarter" idx="14"/>
          </p:nvPr>
        </p:nvSpPr>
        <p:spPr/>
        <p:txBody>
          <a:bodyPr/>
          <a:lstStyle/>
          <a:p>
            <a:r>
              <a:rPr lang="en-US" dirty="0"/>
              <a:t>SF424C – Construction Budget</a:t>
            </a:r>
          </a:p>
          <a:p>
            <a:r>
              <a:rPr lang="en-US" dirty="0"/>
              <a:t>SBIR/STTR </a:t>
            </a:r>
            <a:r>
              <a:rPr lang="en-US" dirty="0" smtClean="0"/>
              <a:t>Information</a:t>
            </a:r>
            <a:endParaRPr lang="en-US" dirty="0"/>
          </a:p>
        </p:txBody>
      </p:sp>
      <p:sp>
        <p:nvSpPr>
          <p:cNvPr id="5" name="Slide Number Placeholder 4"/>
          <p:cNvSpPr>
            <a:spLocks noGrp="1"/>
          </p:cNvSpPr>
          <p:nvPr>
            <p:ph type="sldNum" sz="quarter" idx="17"/>
          </p:nvPr>
        </p:nvSpPr>
        <p:spPr/>
        <p:txBody>
          <a:bodyPr/>
          <a:lstStyle/>
          <a:p>
            <a:pPr>
              <a:defRPr/>
            </a:pPr>
            <a:fld id="{96A5609F-50E7-4B9A-B62F-6598EDD47D6E}" type="slidenum">
              <a:rPr lang="en-US" smtClean="0"/>
              <a:pPr>
                <a:defRPr/>
              </a:pPr>
              <a:t>49</a:t>
            </a:fld>
            <a:endParaRPr lang="en-US"/>
          </a:p>
        </p:txBody>
      </p:sp>
      <p:pic>
        <p:nvPicPr>
          <p:cNvPr id="9" name="Picture 8"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9437" y="4371174"/>
            <a:ext cx="1414463" cy="2514600"/>
          </a:xfrm>
          <a:prstGeom prst="rect">
            <a:avLst/>
          </a:prstGeom>
        </p:spPr>
      </p:pic>
      <p:sp>
        <p:nvSpPr>
          <p:cNvPr id="8" name="5-Point Star 7" title="&quot;&quot;"/>
          <p:cNvSpPr/>
          <p:nvPr/>
        </p:nvSpPr>
        <p:spPr>
          <a:xfrm>
            <a:off x="4784300" y="2344738"/>
            <a:ext cx="381000" cy="3810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title="&quot;&quot;"/>
          <p:cNvSpPr/>
          <p:nvPr/>
        </p:nvSpPr>
        <p:spPr>
          <a:xfrm>
            <a:off x="266700" y="4765548"/>
            <a:ext cx="381000" cy="3810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title="&quot;&quot;"/>
          <p:cNvSpPr/>
          <p:nvPr/>
        </p:nvSpPr>
        <p:spPr>
          <a:xfrm>
            <a:off x="4975512" y="4039731"/>
            <a:ext cx="381000" cy="3810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title="&quot;&quot;"/>
          <p:cNvSpPr/>
          <p:nvPr/>
        </p:nvSpPr>
        <p:spPr>
          <a:xfrm>
            <a:off x="266700" y="4267200"/>
            <a:ext cx="381000" cy="3810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0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11" grpId="0" animBg="1"/>
      <p:bldP spid="12"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a:t>
            </a:fld>
            <a:endParaRPr lang="en-US" dirty="0"/>
          </a:p>
        </p:txBody>
      </p:sp>
      <p:pic>
        <p:nvPicPr>
          <p:cNvPr id="5" name="Picture 4" title="How to Apply - Application Guide webpage"/>
          <p:cNvPicPr>
            <a:picLocks noChangeAspect="1"/>
          </p:cNvPicPr>
          <p:nvPr/>
        </p:nvPicPr>
        <p:blipFill>
          <a:blip r:embed="rId2"/>
          <a:stretch>
            <a:fillRect/>
          </a:stretch>
        </p:blipFill>
        <p:spPr>
          <a:xfrm>
            <a:off x="152399" y="870350"/>
            <a:ext cx="8839201" cy="5488401"/>
          </a:xfrm>
          <a:prstGeom prst="rect">
            <a:avLst/>
          </a:prstGeom>
          <a:ln>
            <a:solidFill>
              <a:schemeClr val="accent1"/>
            </a:solidFill>
          </a:ln>
        </p:spPr>
      </p:pic>
      <p:sp>
        <p:nvSpPr>
          <p:cNvPr id="2" name="Title 1"/>
          <p:cNvSpPr>
            <a:spLocks noGrp="1"/>
          </p:cNvSpPr>
          <p:nvPr>
            <p:ph type="title"/>
          </p:nvPr>
        </p:nvSpPr>
        <p:spPr>
          <a:xfrm>
            <a:off x="301625" y="228601"/>
            <a:ext cx="8534400" cy="609600"/>
          </a:xfrm>
        </p:spPr>
        <p:txBody>
          <a:bodyPr>
            <a:normAutofit/>
          </a:bodyPr>
          <a:lstStyle/>
          <a:p>
            <a:r>
              <a:rPr lang="en-US" dirty="0" smtClean="0"/>
              <a:t>How to Apply – Application Guide</a:t>
            </a:r>
            <a:endParaRPr lang="en-US" dirty="0"/>
          </a:p>
        </p:txBody>
      </p:sp>
      <p:sp>
        <p:nvSpPr>
          <p:cNvPr id="6" name="Rectangle 5"/>
          <p:cNvSpPr/>
          <p:nvPr/>
        </p:nvSpPr>
        <p:spPr>
          <a:xfrm>
            <a:off x="1219200" y="6358752"/>
            <a:ext cx="6550025" cy="369332"/>
          </a:xfrm>
          <a:prstGeom prst="rect">
            <a:avLst/>
          </a:prstGeom>
        </p:spPr>
        <p:txBody>
          <a:bodyPr wrap="square">
            <a:spAutoFit/>
          </a:bodyPr>
          <a:lstStyle/>
          <a:p>
            <a:r>
              <a:rPr lang="en-US" dirty="0"/>
              <a:t>http://grants.nih.gov/grants/how-to-apply-application-guide.htm</a:t>
            </a:r>
          </a:p>
        </p:txBody>
      </p:sp>
      <p:sp>
        <p:nvSpPr>
          <p:cNvPr id="3" name="Rectangle 2" title="&quot;&quot;"/>
          <p:cNvSpPr/>
          <p:nvPr/>
        </p:nvSpPr>
        <p:spPr>
          <a:xfrm>
            <a:off x="228601" y="1905000"/>
            <a:ext cx="8763000" cy="1457079"/>
          </a:xfrm>
          <a:prstGeom prst="rect">
            <a:avLst/>
          </a:prstGeom>
          <a:noFill/>
          <a:ln w="381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title="&quot;&quot;"/>
          <p:cNvSpPr/>
          <p:nvPr/>
        </p:nvSpPr>
        <p:spPr>
          <a:xfrm>
            <a:off x="6939238" y="3414798"/>
            <a:ext cx="2052362" cy="2757402"/>
          </a:xfrm>
          <a:prstGeom prst="rect">
            <a:avLst/>
          </a:prstGeom>
          <a:noFill/>
          <a:ln w="381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title="&quot;&quot;"/>
          <p:cNvSpPr/>
          <p:nvPr/>
        </p:nvSpPr>
        <p:spPr>
          <a:xfrm>
            <a:off x="344626" y="3414798"/>
            <a:ext cx="6437173" cy="2943953"/>
          </a:xfrm>
          <a:prstGeom prst="rect">
            <a:avLst/>
          </a:prstGeom>
          <a:noFill/>
          <a:ln w="381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descr="Call-out box that indicates that clicking on the question mark icon brings you to ASSIST help." title="Explanation for question mark icon"/>
          <p:cNvSpPr/>
          <p:nvPr/>
        </p:nvSpPr>
        <p:spPr>
          <a:xfrm>
            <a:off x="3563212" y="1549680"/>
            <a:ext cx="3254930" cy="659673"/>
          </a:xfrm>
          <a:prstGeom prst="wedgeRoundRectCallout">
            <a:avLst>
              <a:gd name="adj1" fmla="val -49295"/>
              <a:gd name="adj2" fmla="val 24660"/>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General Application Process Information</a:t>
            </a:r>
            <a:endParaRPr lang="en-US" sz="2400" dirty="0">
              <a:solidFill>
                <a:srgbClr val="002060"/>
              </a:solidFill>
            </a:endParaRPr>
          </a:p>
        </p:txBody>
      </p:sp>
      <p:sp>
        <p:nvSpPr>
          <p:cNvPr id="14" name="Rounded Rectangular Callout 13" descr="Call-out box that indicates that clicking on the question mark icon brings you to ASSIST help." title="Explanation for question mark icon"/>
          <p:cNvSpPr/>
          <p:nvPr/>
        </p:nvSpPr>
        <p:spPr>
          <a:xfrm>
            <a:off x="3429655" y="3352352"/>
            <a:ext cx="2741890" cy="388101"/>
          </a:xfrm>
          <a:prstGeom prst="wedgeRoundRectCallout">
            <a:avLst>
              <a:gd name="adj1" fmla="val -49295"/>
              <a:gd name="adj2" fmla="val 24660"/>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Form Instructions</a:t>
            </a:r>
            <a:endParaRPr lang="en-US" sz="2400" dirty="0">
              <a:solidFill>
                <a:srgbClr val="002060"/>
              </a:solidFill>
            </a:endParaRPr>
          </a:p>
        </p:txBody>
      </p:sp>
      <p:sp>
        <p:nvSpPr>
          <p:cNvPr id="15" name="Rounded Rectangular Callout 14" descr="Call-out box that indicates that clicking on the question mark icon brings you to ASSIST help." title="Explanation for question mark icon"/>
          <p:cNvSpPr/>
          <p:nvPr/>
        </p:nvSpPr>
        <p:spPr>
          <a:xfrm>
            <a:off x="7310923" y="6022276"/>
            <a:ext cx="1670707" cy="336476"/>
          </a:xfrm>
          <a:prstGeom prst="wedgeRoundRectCallout">
            <a:avLst>
              <a:gd name="adj1" fmla="val -49295"/>
              <a:gd name="adj2" fmla="val 24660"/>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Resources</a:t>
            </a:r>
            <a:endParaRPr lang="en-US" sz="2400" dirty="0">
              <a:solidFill>
                <a:srgbClr val="002060"/>
              </a:solidFill>
            </a:endParaRPr>
          </a:p>
        </p:txBody>
      </p:sp>
    </p:spTree>
    <p:extLst>
      <p:ext uri="{BB962C8B-B14F-4D97-AF65-F5344CB8AC3E}">
        <p14:creationId xmlns:p14="http://schemas.microsoft.com/office/powerpoint/2010/main" val="152697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2" grpId="0" animBg="1"/>
      <p:bldP spid="13" grpId="0" animBg="1"/>
      <p:bldP spid="14"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 Attachments</a:t>
            </a:r>
            <a:endParaRPr lang="en-US" dirty="0"/>
          </a:p>
        </p:txBody>
      </p:sp>
      <p:sp>
        <p:nvSpPr>
          <p:cNvPr id="3" name="Content Placeholder 2"/>
          <p:cNvSpPr>
            <a:spLocks noGrp="1"/>
          </p:cNvSpPr>
          <p:nvPr>
            <p:ph sz="quarter" idx="13"/>
          </p:nvPr>
        </p:nvSpPr>
        <p:spPr/>
        <p:txBody>
          <a:bodyPr/>
          <a:lstStyle/>
          <a:p>
            <a:r>
              <a:rPr lang="en-US" sz="2500" dirty="0" smtClean="0"/>
              <a:t>Use </a:t>
            </a:r>
            <a:r>
              <a:rPr lang="en-US" sz="2500" dirty="0"/>
              <a:t>simple PDF-formatted files </a:t>
            </a:r>
          </a:p>
          <a:p>
            <a:pPr lvl="1"/>
            <a:r>
              <a:rPr lang="en-US" dirty="0"/>
              <a:t>Do not use Portfolio or similar feature to bundle multiple files into a single PDF</a:t>
            </a:r>
          </a:p>
          <a:p>
            <a:pPr lvl="1"/>
            <a:r>
              <a:rPr lang="en-US" dirty="0"/>
              <a:t>Disable security (e.g., password protection, encryption)  </a:t>
            </a:r>
          </a:p>
          <a:p>
            <a:r>
              <a:rPr lang="en-US" sz="2400" dirty="0"/>
              <a:t>Keep </a:t>
            </a:r>
            <a:r>
              <a:rPr lang="en-US" sz="2400" dirty="0" smtClean="0"/>
              <a:t>filenames </a:t>
            </a:r>
            <a:r>
              <a:rPr lang="en-US" sz="2400" dirty="0"/>
              <a:t>to 50 characters or </a:t>
            </a:r>
            <a:r>
              <a:rPr lang="en-US" sz="2400" dirty="0" smtClean="0"/>
              <a:t>less </a:t>
            </a:r>
            <a:endParaRPr lang="en-US" sz="2400" dirty="0"/>
          </a:p>
          <a:p>
            <a:r>
              <a:rPr lang="en-US" sz="2400" dirty="0"/>
              <a:t>Use meaningful filenames</a:t>
            </a:r>
          </a:p>
          <a:p>
            <a:r>
              <a:rPr lang="en-US" sz="2400" dirty="0"/>
              <a:t>Do not include headers or footers</a:t>
            </a:r>
          </a:p>
          <a:p>
            <a:pPr lvl="1"/>
            <a:r>
              <a:rPr lang="en-US" sz="2000" dirty="0"/>
              <a:t>Section headings as part of the text </a:t>
            </a:r>
            <a:r>
              <a:rPr lang="en-US" sz="2000" dirty="0" smtClean="0"/>
              <a:t/>
            </a:r>
            <a:br>
              <a:rPr lang="en-US" sz="2000" dirty="0" smtClean="0"/>
            </a:br>
            <a:r>
              <a:rPr lang="en-US" sz="2000" dirty="0" smtClean="0"/>
              <a:t>(</a:t>
            </a:r>
            <a:r>
              <a:rPr lang="en-US" sz="2000" dirty="0"/>
              <a:t>e.g., </a:t>
            </a:r>
            <a:r>
              <a:rPr lang="en-US" sz="2000" dirty="0" smtClean="0"/>
              <a:t>Significance</a:t>
            </a:r>
            <a:r>
              <a:rPr lang="en-US" sz="2000" dirty="0"/>
              <a:t>, </a:t>
            </a:r>
            <a:r>
              <a:rPr lang="en-US" sz="2000" dirty="0" smtClean="0"/>
              <a:t>Innovation</a:t>
            </a:r>
            <a:r>
              <a:rPr lang="en-US" sz="2000" dirty="0"/>
              <a:t>, Approach) </a:t>
            </a:r>
            <a:r>
              <a:rPr lang="en-US" sz="2000" dirty="0" smtClean="0"/>
              <a:t/>
            </a:r>
            <a:br>
              <a:rPr lang="en-US" sz="2000" dirty="0" smtClean="0"/>
            </a:br>
            <a:r>
              <a:rPr lang="en-US" sz="2000" dirty="0" smtClean="0"/>
              <a:t>are </a:t>
            </a:r>
            <a:r>
              <a:rPr lang="en-US" sz="2000" dirty="0"/>
              <a:t>encouraged</a:t>
            </a:r>
          </a:p>
          <a:p>
            <a:r>
              <a:rPr lang="en-US" sz="2400" dirty="0"/>
              <a:t>Follow guidelines for fonts and </a:t>
            </a:r>
            <a:r>
              <a:rPr lang="en-US" sz="2400" dirty="0" smtClean="0"/>
              <a:t>margins</a:t>
            </a:r>
          </a:p>
          <a:p>
            <a:pPr lvl="1"/>
            <a:r>
              <a:rPr lang="en-US" sz="1900" dirty="0" smtClean="0"/>
              <a:t>Updated Jan. 2017 – </a:t>
            </a:r>
            <a:r>
              <a:rPr lang="en-US" sz="1900" dirty="0" smtClean="0">
                <a:hlinkClick r:id="rId2" tooltip="Guide notice: NIH &amp; AHRQ Update Font Guidelines for Applications to Due Dates On or After January 25, 2017"/>
              </a:rPr>
              <a:t>NOT-OD-17-030</a:t>
            </a:r>
            <a:r>
              <a:rPr lang="en-US" sz="1900" dirty="0" smtClean="0"/>
              <a:t> </a:t>
            </a:r>
            <a:endParaRPr lang="en-US" sz="1900" dirty="0"/>
          </a:p>
          <a:p>
            <a:endParaRPr lang="en-US" dirty="0" smtClean="0"/>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50</a:t>
            </a:fld>
            <a:endParaRPr lang="en-US" dirty="0"/>
          </a:p>
        </p:txBody>
      </p:sp>
      <p:sp>
        <p:nvSpPr>
          <p:cNvPr id="5" name="Rectangle 4"/>
          <p:cNvSpPr/>
          <p:nvPr/>
        </p:nvSpPr>
        <p:spPr>
          <a:xfrm>
            <a:off x="548576" y="6400800"/>
            <a:ext cx="8504047" cy="307777"/>
          </a:xfrm>
          <a:prstGeom prst="rect">
            <a:avLst/>
          </a:prstGeom>
        </p:spPr>
        <p:txBody>
          <a:bodyPr wrap="square">
            <a:spAutoFit/>
          </a:bodyPr>
          <a:lstStyle/>
          <a:p>
            <a:r>
              <a:rPr lang="en-US" sz="1400" dirty="0"/>
              <a:t>http://grants.nih.gov/grants/how-to-apply-application-guide/format-and-write/format-attachments.htm</a:t>
            </a:r>
          </a:p>
        </p:txBody>
      </p:sp>
      <p:pic>
        <p:nvPicPr>
          <p:cNvPr id="6" name="Picture 5"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525" y="3965377"/>
            <a:ext cx="2743200" cy="2743200"/>
          </a:xfrm>
          <a:prstGeom prst="rect">
            <a:avLst/>
          </a:prstGeom>
        </p:spPr>
      </p:pic>
    </p:spTree>
    <p:extLst>
      <p:ext uri="{BB962C8B-B14F-4D97-AF65-F5344CB8AC3E}">
        <p14:creationId xmlns:p14="http://schemas.microsoft.com/office/powerpoint/2010/main" val="30479980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 Specified Page Limits</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51</a:t>
            </a:fld>
            <a:endParaRPr lang="en-US" dirty="0"/>
          </a:p>
        </p:txBody>
      </p:sp>
      <p:pic>
        <p:nvPicPr>
          <p:cNvPr id="5" name="Picture 4" title="table of page limits"/>
          <p:cNvPicPr>
            <a:picLocks noChangeAspect="1"/>
          </p:cNvPicPr>
          <p:nvPr/>
        </p:nvPicPr>
        <p:blipFill>
          <a:blip r:embed="rId2"/>
          <a:stretch>
            <a:fillRect/>
          </a:stretch>
        </p:blipFill>
        <p:spPr>
          <a:xfrm>
            <a:off x="261366" y="1580983"/>
            <a:ext cx="6000750" cy="4806208"/>
          </a:xfrm>
          <a:prstGeom prst="rect">
            <a:avLst/>
          </a:prstGeom>
        </p:spPr>
      </p:pic>
      <p:sp>
        <p:nvSpPr>
          <p:cNvPr id="6" name="Rectangle 5"/>
          <p:cNvSpPr/>
          <p:nvPr/>
        </p:nvSpPr>
        <p:spPr>
          <a:xfrm>
            <a:off x="261366" y="6396335"/>
            <a:ext cx="8806434" cy="307777"/>
          </a:xfrm>
          <a:prstGeom prst="rect">
            <a:avLst/>
          </a:prstGeom>
        </p:spPr>
        <p:txBody>
          <a:bodyPr wrap="square">
            <a:spAutoFit/>
          </a:bodyPr>
          <a:lstStyle/>
          <a:p>
            <a:r>
              <a:rPr lang="en-US" sz="1400" dirty="0"/>
              <a:t>http://grants.nih.gov/grants/how-to-apply-application-guide/format-and-write/table-of-page-limits/forms-d.htm</a:t>
            </a:r>
          </a:p>
        </p:txBody>
      </p:sp>
      <p:pic>
        <p:nvPicPr>
          <p:cNvPr id="7" name="Picture 6"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819400"/>
            <a:ext cx="3268935" cy="2762250"/>
          </a:xfrm>
          <a:prstGeom prst="rect">
            <a:avLst/>
          </a:prstGeom>
        </p:spPr>
      </p:pic>
    </p:spTree>
    <p:extLst>
      <p:ext uri="{BB962C8B-B14F-4D97-AF65-F5344CB8AC3E}">
        <p14:creationId xmlns:p14="http://schemas.microsoft.com/office/powerpoint/2010/main" val="28052956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nks to application guide and format pages for biosketches, reference letters, data tables, and other support" title="Format Pages site"/>
          <p:cNvPicPr>
            <a:picLocks noChangeAspect="1"/>
          </p:cNvPicPr>
          <p:nvPr/>
        </p:nvPicPr>
        <p:blipFill>
          <a:blip r:embed="rId2"/>
          <a:stretch>
            <a:fillRect/>
          </a:stretch>
        </p:blipFill>
        <p:spPr>
          <a:xfrm>
            <a:off x="381001" y="1527176"/>
            <a:ext cx="6422482" cy="4818268"/>
          </a:xfrm>
          <a:prstGeom prst="rect">
            <a:avLst/>
          </a:prstGeom>
        </p:spPr>
      </p:pic>
      <p:sp>
        <p:nvSpPr>
          <p:cNvPr id="2" name="Title 1"/>
          <p:cNvSpPr>
            <a:spLocks noGrp="1"/>
          </p:cNvSpPr>
          <p:nvPr>
            <p:ph type="title"/>
          </p:nvPr>
        </p:nvSpPr>
        <p:spPr>
          <a:xfrm>
            <a:off x="152400" y="228600"/>
            <a:ext cx="8839200" cy="758825"/>
          </a:xfrm>
        </p:spPr>
        <p:txBody>
          <a:bodyPr>
            <a:normAutofit/>
          </a:bodyPr>
          <a:lstStyle/>
          <a:p>
            <a:r>
              <a:rPr lang="en-US" sz="2800" dirty="0" smtClean="0"/>
              <a:t>Use Format Pages</a:t>
            </a:r>
            <a:endParaRPr lang="en-US" sz="2800"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52</a:t>
            </a:fld>
            <a:endParaRPr lang="en-US" dirty="0"/>
          </a:p>
        </p:txBody>
      </p:sp>
      <p:sp>
        <p:nvSpPr>
          <p:cNvPr id="5" name="Rectangle 4"/>
          <p:cNvSpPr/>
          <p:nvPr/>
        </p:nvSpPr>
        <p:spPr>
          <a:xfrm>
            <a:off x="457200" y="6363248"/>
            <a:ext cx="5486400" cy="369332"/>
          </a:xfrm>
          <a:prstGeom prst="rect">
            <a:avLst/>
          </a:prstGeom>
        </p:spPr>
        <p:txBody>
          <a:bodyPr wrap="square">
            <a:spAutoFit/>
          </a:bodyPr>
          <a:lstStyle/>
          <a:p>
            <a:r>
              <a:rPr lang="en-US" dirty="0"/>
              <a:t>http://grants.nih.gov/grants/forms/format-pages.htm</a:t>
            </a:r>
          </a:p>
        </p:txBody>
      </p:sp>
      <p:pic>
        <p:nvPicPr>
          <p:cNvPr id="9" name="Picture 8" title="thought bubble - &quot;I just need to fill in the blanks.&quot;"/>
          <p:cNvPicPr>
            <a:picLocks noChangeAspect="1"/>
          </p:cNvPicPr>
          <p:nvPr/>
        </p:nvPicPr>
        <p:blipFill>
          <a:blip r:embed="rId3"/>
          <a:stretch>
            <a:fillRect/>
          </a:stretch>
        </p:blipFill>
        <p:spPr>
          <a:xfrm>
            <a:off x="6882107" y="2663732"/>
            <a:ext cx="1999661" cy="2133785"/>
          </a:xfrm>
          <a:prstGeom prst="rect">
            <a:avLst/>
          </a:prstGeom>
        </p:spPr>
      </p:pic>
      <p:pic>
        <p:nvPicPr>
          <p:cNvPr id="6" name="Picture 5" title="character having a though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4343400"/>
            <a:ext cx="1938338" cy="2819400"/>
          </a:xfrm>
          <a:prstGeom prst="rect">
            <a:avLst/>
          </a:prstGeom>
        </p:spPr>
      </p:pic>
    </p:spTree>
    <p:extLst>
      <p:ext uri="{BB962C8B-B14F-4D97-AF65-F5344CB8AC3E}">
        <p14:creationId xmlns:p14="http://schemas.microsoft.com/office/powerpoint/2010/main" val="4141465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nks to: Submit, Track and View; How We Check For Completeness; and Changed/Corrected Applications" title="Submission Process box on how to apply page"/>
          <p:cNvPicPr>
            <a:picLocks noChangeAspect="1"/>
          </p:cNvPicPr>
          <p:nvPr/>
        </p:nvPicPr>
        <p:blipFill>
          <a:blip r:embed="rId2"/>
          <a:stretch>
            <a:fillRect/>
          </a:stretch>
        </p:blipFill>
        <p:spPr>
          <a:xfrm>
            <a:off x="2438400" y="3430190"/>
            <a:ext cx="4196743" cy="1972469"/>
          </a:xfrm>
          <a:prstGeom prst="rect">
            <a:avLst/>
          </a:prstGeom>
        </p:spPr>
      </p:pic>
      <p:sp>
        <p:nvSpPr>
          <p:cNvPr id="2" name="Title 1"/>
          <p:cNvSpPr>
            <a:spLocks noGrp="1"/>
          </p:cNvSpPr>
          <p:nvPr>
            <p:ph type="title"/>
          </p:nvPr>
        </p:nvSpPr>
        <p:spPr/>
        <p:txBody>
          <a:bodyPr/>
          <a:lstStyle/>
          <a:p>
            <a:r>
              <a:rPr lang="en-US" dirty="0" smtClean="0"/>
              <a:t>Submission Process</a:t>
            </a:r>
            <a:endParaRPr lang="en-US" dirty="0"/>
          </a:p>
        </p:txBody>
      </p:sp>
      <p:sp>
        <p:nvSpPr>
          <p:cNvPr id="3" name="Text Placeholder 2"/>
          <p:cNvSpPr>
            <a:spLocks noGrp="1"/>
          </p:cNvSpPr>
          <p:nvPr>
            <p:ph type="body" idx="1"/>
          </p:nvPr>
        </p:nvSpPr>
        <p:spPr/>
        <p:txBody>
          <a:bodyPr/>
          <a:lstStyle/>
          <a:p>
            <a:r>
              <a:rPr lang="en-US" dirty="0" smtClean="0"/>
              <a:t>Submit!</a:t>
            </a:r>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53</a:t>
            </a:fld>
            <a:endParaRPr lang="en-US" dirty="0"/>
          </a:p>
        </p:txBody>
      </p:sp>
      <p:pic>
        <p:nvPicPr>
          <p:cNvPr id="7" name="Picture 6"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7904" y="4540250"/>
            <a:ext cx="3358896" cy="2519172"/>
          </a:xfrm>
          <a:prstGeom prst="rect">
            <a:avLst/>
          </a:prstGeom>
        </p:spPr>
      </p:pic>
      <p:pic>
        <p:nvPicPr>
          <p:cNvPr id="9" name="Picture 8"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352800"/>
            <a:ext cx="1666875" cy="3810000"/>
          </a:xfrm>
          <a:prstGeom prst="rect">
            <a:avLst/>
          </a:prstGeom>
        </p:spPr>
      </p:pic>
    </p:spTree>
    <p:extLst>
      <p:ext uri="{BB962C8B-B14F-4D97-AF65-F5344CB8AC3E}">
        <p14:creationId xmlns:p14="http://schemas.microsoft.com/office/powerpoint/2010/main" val="26838182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Ready to Submit?</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54</a:t>
            </a:fld>
            <a:endParaRPr lang="en-US" dirty="0"/>
          </a:p>
        </p:txBody>
      </p:sp>
      <p:sp>
        <p:nvSpPr>
          <p:cNvPr id="5" name="Content Placeholder 2"/>
          <p:cNvSpPr>
            <a:spLocks noGrp="1"/>
          </p:cNvSpPr>
          <p:nvPr>
            <p:ph idx="4294967295"/>
          </p:nvPr>
        </p:nvSpPr>
        <p:spPr>
          <a:xfrm>
            <a:off x="442928" y="1505014"/>
            <a:ext cx="8251794" cy="4989126"/>
          </a:xfrm>
          <a:prstGeom prst="rect">
            <a:avLst/>
          </a:prstGeom>
        </p:spPr>
        <p:txBody>
          <a:bodyPr>
            <a:normAutofit fontScale="92500" lnSpcReduction="10000"/>
          </a:bodyPr>
          <a:lstStyle/>
          <a:p>
            <a:pPr marL="0" indent="0">
              <a:buNone/>
            </a:pPr>
            <a:r>
              <a:rPr lang="en-US" dirty="0" smtClean="0"/>
              <a:t>At this point you should have:</a:t>
            </a:r>
            <a:br>
              <a:rPr lang="en-US" dirty="0" smtClean="0"/>
            </a:br>
            <a:endParaRPr lang="en-US" sz="1100" dirty="0" smtClean="0"/>
          </a:p>
          <a:p>
            <a:pPr>
              <a:spcAft>
                <a:spcPts val="1200"/>
              </a:spcAft>
              <a:buFont typeface="Wingdings" panose="05000000000000000000" pitchFamily="2" charset="2"/>
              <a:buChar char=""/>
            </a:pPr>
            <a:r>
              <a:rPr lang="en-US" dirty="0"/>
              <a:t> </a:t>
            </a:r>
            <a:r>
              <a:rPr lang="en-US" dirty="0" smtClean="0"/>
              <a:t>Verified </a:t>
            </a:r>
            <a:r>
              <a:rPr lang="en-US" dirty="0"/>
              <a:t>all required </a:t>
            </a:r>
            <a:r>
              <a:rPr lang="en-US" dirty="0" smtClean="0"/>
              <a:t>registrations</a:t>
            </a:r>
          </a:p>
          <a:p>
            <a:pPr>
              <a:spcAft>
                <a:spcPts val="1200"/>
              </a:spcAft>
              <a:buFont typeface="Wingdings" panose="05000000000000000000" pitchFamily="2" charset="2"/>
              <a:buChar char=""/>
            </a:pPr>
            <a:r>
              <a:rPr lang="en-US" dirty="0" smtClean="0"/>
              <a:t> Identified a funding </a:t>
            </a:r>
            <a:r>
              <a:rPr lang="en-US" dirty="0"/>
              <a:t>opportunity </a:t>
            </a:r>
            <a:r>
              <a:rPr lang="en-US" dirty="0" smtClean="0"/>
              <a:t>announcement </a:t>
            </a:r>
            <a:br>
              <a:rPr lang="en-US" dirty="0" smtClean="0"/>
            </a:br>
            <a:r>
              <a:rPr lang="en-US" dirty="0" smtClean="0"/>
              <a:t>  and </a:t>
            </a:r>
            <a:r>
              <a:rPr lang="en-US" dirty="0"/>
              <a:t>due date </a:t>
            </a:r>
          </a:p>
          <a:p>
            <a:pPr>
              <a:spcAft>
                <a:spcPts val="1200"/>
              </a:spcAft>
              <a:buFont typeface="Wingdings" panose="05000000000000000000" pitchFamily="2" charset="2"/>
              <a:buChar char=""/>
            </a:pPr>
            <a:r>
              <a:rPr lang="en-US" dirty="0" smtClean="0"/>
              <a:t> Chosen a submission method</a:t>
            </a:r>
          </a:p>
          <a:p>
            <a:pPr>
              <a:spcAft>
                <a:spcPts val="1200"/>
              </a:spcAft>
              <a:buFont typeface="Wingdings" panose="05000000000000000000" pitchFamily="2" charset="2"/>
              <a:buChar char=""/>
            </a:pPr>
            <a:r>
              <a:rPr lang="en-US" dirty="0" smtClean="0"/>
              <a:t> Prepared your application </a:t>
            </a:r>
            <a:r>
              <a:rPr lang="en-US" dirty="0"/>
              <a:t>forms per </a:t>
            </a:r>
            <a:r>
              <a:rPr lang="en-US" dirty="0" smtClean="0"/>
              <a:t>the</a:t>
            </a:r>
            <a:br>
              <a:rPr lang="en-US" dirty="0" smtClean="0"/>
            </a:br>
            <a:r>
              <a:rPr lang="en-US" dirty="0" smtClean="0"/>
              <a:t>  </a:t>
            </a:r>
            <a:r>
              <a:rPr lang="en-US" dirty="0"/>
              <a:t>announcement and application guide </a:t>
            </a:r>
            <a:r>
              <a:rPr lang="en-US" dirty="0" smtClean="0"/>
              <a:t>instructions </a:t>
            </a:r>
            <a:endParaRPr lang="en-US" dirty="0"/>
          </a:p>
          <a:p>
            <a:pPr>
              <a:spcAft>
                <a:spcPts val="1200"/>
              </a:spcAft>
              <a:buFont typeface="Wingdings" panose="05000000000000000000" pitchFamily="2" charset="2"/>
              <a:buChar char=""/>
            </a:pPr>
            <a:r>
              <a:rPr lang="en-US" dirty="0" smtClean="0"/>
              <a:t> Routed your application </a:t>
            </a:r>
            <a:r>
              <a:rPr lang="en-US" dirty="0"/>
              <a:t>to the person authorized </a:t>
            </a:r>
            <a:r>
              <a:rPr lang="en-US" dirty="0" smtClean="0"/>
              <a:t>to  </a:t>
            </a:r>
            <a:br>
              <a:rPr lang="en-US" dirty="0" smtClean="0"/>
            </a:br>
            <a:r>
              <a:rPr lang="en-US" dirty="0" smtClean="0"/>
              <a:t>  </a:t>
            </a:r>
            <a:r>
              <a:rPr lang="en-US" dirty="0"/>
              <a:t>submit (i.e.  Grants.gov user with the </a:t>
            </a:r>
            <a:r>
              <a:rPr lang="en-US" dirty="0" smtClean="0"/>
              <a:t>Authorized</a:t>
            </a:r>
            <a:br>
              <a:rPr lang="en-US" dirty="0" smtClean="0"/>
            </a:br>
            <a:r>
              <a:rPr lang="en-US" dirty="0" smtClean="0"/>
              <a:t>  </a:t>
            </a:r>
            <a:r>
              <a:rPr lang="en-US" dirty="0"/>
              <a:t>Organization Representative (</a:t>
            </a:r>
            <a:r>
              <a:rPr lang="en-US" dirty="0" err="1"/>
              <a:t>AOR</a:t>
            </a:r>
            <a:r>
              <a:rPr lang="en-US" dirty="0"/>
              <a:t>) role) </a:t>
            </a:r>
          </a:p>
        </p:txBody>
      </p:sp>
      <p:pic>
        <p:nvPicPr>
          <p:cNvPr id="3" name="Picture 2" title="thumbs u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228600"/>
            <a:ext cx="1524000" cy="2709331"/>
          </a:xfrm>
          <a:prstGeom prst="rect">
            <a:avLst/>
          </a:prstGeom>
        </p:spPr>
      </p:pic>
    </p:spTree>
    <p:extLst>
      <p:ext uri="{BB962C8B-B14F-4D97-AF65-F5344CB8AC3E}">
        <p14:creationId xmlns:p14="http://schemas.microsoft.com/office/powerpoint/2010/main" val="30824898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guy following footsteps"/>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8600" y="2731461"/>
            <a:ext cx="1267925" cy="1307139"/>
          </a:xfrm>
          <a:prstGeom prst="rect">
            <a:avLst/>
          </a:prstGeom>
        </p:spPr>
      </p:pic>
      <p:sp>
        <p:nvSpPr>
          <p:cNvPr id="2" name="Title 1"/>
          <p:cNvSpPr>
            <a:spLocks noGrp="1"/>
          </p:cNvSpPr>
          <p:nvPr>
            <p:ph type="title"/>
          </p:nvPr>
        </p:nvSpPr>
        <p:spPr/>
        <p:txBody>
          <a:bodyPr>
            <a:normAutofit/>
          </a:bodyPr>
          <a:lstStyle/>
          <a:p>
            <a:r>
              <a:rPr lang="en-US" dirty="0" smtClean="0"/>
              <a:t>Submission Process - </a:t>
            </a:r>
            <a:r>
              <a:rPr lang="en-US" dirty="0"/>
              <a:t>High Level</a:t>
            </a:r>
            <a:r>
              <a:rPr lang="en-US" dirty="0" smtClean="0"/>
              <a:t> </a:t>
            </a:r>
            <a:endParaRPr lang="en-US" dirty="0"/>
          </a:p>
        </p:txBody>
      </p:sp>
      <p:sp>
        <p:nvSpPr>
          <p:cNvPr id="3" name="Content Placeholder 2"/>
          <p:cNvSpPr>
            <a:spLocks noGrp="1"/>
          </p:cNvSpPr>
          <p:nvPr>
            <p:ph sz="quarter" idx="13"/>
          </p:nvPr>
        </p:nvSpPr>
        <p:spPr>
          <a:xfrm>
            <a:off x="1143000" y="1600200"/>
            <a:ext cx="7772400" cy="5105400"/>
          </a:xfrm>
        </p:spPr>
        <p:txBody>
          <a:bodyPr/>
          <a:lstStyle/>
          <a:p>
            <a:r>
              <a:rPr lang="en-US" sz="2000" b="1" dirty="0">
                <a:solidFill>
                  <a:srgbClr val="C00000"/>
                </a:solidFill>
              </a:rPr>
              <a:t>Submit</a:t>
            </a:r>
            <a:r>
              <a:rPr lang="en-US" sz="2000" dirty="0"/>
              <a:t>  </a:t>
            </a:r>
          </a:p>
          <a:p>
            <a:pPr lvl="1"/>
            <a:r>
              <a:rPr lang="en-US" sz="1800" dirty="0"/>
              <a:t>AOR submits application to </a:t>
            </a:r>
            <a:r>
              <a:rPr lang="en-US" sz="1800" dirty="0" smtClean="0"/>
              <a:t>Grants.gov</a:t>
            </a:r>
            <a:br>
              <a:rPr lang="en-US" sz="1800" dirty="0" smtClean="0"/>
            </a:br>
            <a:endParaRPr lang="en-US" sz="1800" dirty="0"/>
          </a:p>
          <a:p>
            <a:r>
              <a:rPr lang="en-US" sz="2000" b="1" dirty="0">
                <a:solidFill>
                  <a:srgbClr val="C00000"/>
                </a:solidFill>
              </a:rPr>
              <a:t>Track </a:t>
            </a:r>
          </a:p>
          <a:p>
            <a:pPr lvl="1"/>
            <a:r>
              <a:rPr lang="en-US" sz="1800" dirty="0"/>
              <a:t>Applicant tracks submission status in Grants.gov and eRA Commons</a:t>
            </a:r>
          </a:p>
          <a:p>
            <a:pPr lvl="1"/>
            <a:r>
              <a:rPr lang="en-US" sz="1800" dirty="0"/>
              <a:t>Applicant addresses </a:t>
            </a:r>
            <a:r>
              <a:rPr lang="en-US" sz="1800" dirty="0" smtClean="0"/>
              <a:t>all identified </a:t>
            </a:r>
            <a:r>
              <a:rPr lang="en-US" sz="1800" b="1" dirty="0"/>
              <a:t>errors </a:t>
            </a:r>
          </a:p>
          <a:p>
            <a:pPr lvl="2"/>
            <a:r>
              <a:rPr lang="en-US" sz="1600" b="1" dirty="0" smtClean="0"/>
              <a:t>Warnings</a:t>
            </a:r>
            <a:r>
              <a:rPr lang="en-US" sz="1600" dirty="0" smtClean="0"/>
              <a:t> addressed at applicant’s discretion </a:t>
            </a:r>
            <a:r>
              <a:rPr lang="en-US" sz="1600" dirty="0"/>
              <a:t/>
            </a:r>
            <a:br>
              <a:rPr lang="en-US" sz="1600" dirty="0"/>
            </a:br>
            <a:endParaRPr lang="en-US" sz="1600" dirty="0" smtClean="0"/>
          </a:p>
          <a:p>
            <a:r>
              <a:rPr lang="en-US" sz="2000" b="1" dirty="0" smtClean="0">
                <a:solidFill>
                  <a:srgbClr val="C00000"/>
                </a:solidFill>
              </a:rPr>
              <a:t>View</a:t>
            </a:r>
            <a:r>
              <a:rPr lang="en-US" sz="2000" dirty="0" smtClean="0"/>
              <a:t> </a:t>
            </a:r>
          </a:p>
          <a:p>
            <a:pPr lvl="1"/>
            <a:r>
              <a:rPr lang="en-US" sz="1800" dirty="0" smtClean="0"/>
              <a:t>Once an error-free application is received, </a:t>
            </a:r>
            <a:r>
              <a:rPr lang="en-US" sz="1800" dirty="0"/>
              <a:t>eRA assembles an application image </a:t>
            </a:r>
            <a:r>
              <a:rPr lang="en-US" sz="1800" dirty="0" smtClean="0"/>
              <a:t>by combining submitted </a:t>
            </a:r>
            <a:r>
              <a:rPr lang="en-US" sz="1800" dirty="0"/>
              <a:t>forms and attachments</a:t>
            </a:r>
          </a:p>
          <a:p>
            <a:pPr lvl="2"/>
            <a:r>
              <a:rPr lang="en-US" sz="1600" dirty="0"/>
              <a:t>Adds: headers, footers, table of contents, bookmarks</a:t>
            </a:r>
          </a:p>
          <a:p>
            <a:pPr lvl="1"/>
            <a:r>
              <a:rPr lang="en-US" sz="1800" dirty="0"/>
              <a:t>Applicant views assembled application image in eRA Commons </a:t>
            </a:r>
          </a:p>
          <a:p>
            <a:pPr lvl="1"/>
            <a:r>
              <a:rPr lang="en-US" sz="1800" dirty="0"/>
              <a:t>After 2-business day application viewing window, the application moves forward to receipt and referral staff for further processing</a:t>
            </a:r>
          </a:p>
          <a:p>
            <a:endParaRPr lang="en-US" sz="1400"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55</a:t>
            </a:fld>
            <a:endParaRPr lang="en-US" dirty="0"/>
          </a:p>
        </p:txBody>
      </p:sp>
      <p:pic>
        <p:nvPicPr>
          <p:cNvPr id="5" name="Picture 4" title="&quot;&quo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2977" y="1542424"/>
            <a:ext cx="1409700" cy="1057275"/>
          </a:xfrm>
          <a:prstGeom prst="rect">
            <a:avLst/>
          </a:prstGeom>
        </p:spPr>
      </p:pic>
      <p:pic>
        <p:nvPicPr>
          <p:cNvPr id="8" name="Picture 7"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725" y="4838700"/>
            <a:ext cx="1066800" cy="1066800"/>
          </a:xfrm>
          <a:prstGeom prst="rect">
            <a:avLst/>
          </a:prstGeom>
        </p:spPr>
      </p:pic>
    </p:spTree>
    <p:extLst>
      <p:ext uri="{BB962C8B-B14F-4D97-AF65-F5344CB8AC3E}">
        <p14:creationId xmlns:p14="http://schemas.microsoft.com/office/powerpoint/2010/main" val="208880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Submitting an Application</a:t>
            </a:r>
            <a:endParaRPr lang="en-US" dirty="0"/>
          </a:p>
        </p:txBody>
      </p:sp>
      <p:sp>
        <p:nvSpPr>
          <p:cNvPr id="3" name="Content Placeholder 2"/>
          <p:cNvSpPr>
            <a:spLocks noGrp="1"/>
          </p:cNvSpPr>
          <p:nvPr>
            <p:ph sz="quarter" idx="13"/>
          </p:nvPr>
        </p:nvSpPr>
        <p:spPr>
          <a:xfrm>
            <a:off x="301752" y="1905000"/>
            <a:ext cx="4498848" cy="4194048"/>
          </a:xfrm>
        </p:spPr>
        <p:txBody>
          <a:bodyPr/>
          <a:lstStyle/>
          <a:p>
            <a:r>
              <a:rPr lang="en-US" dirty="0"/>
              <a:t>All NIH </a:t>
            </a:r>
            <a:r>
              <a:rPr lang="en-US" dirty="0" smtClean="0"/>
              <a:t>applications </a:t>
            </a:r>
            <a:r>
              <a:rPr lang="en-US" dirty="0"/>
              <a:t>r</a:t>
            </a:r>
            <a:r>
              <a:rPr lang="en-US" dirty="0" smtClean="0"/>
              <a:t>oute </a:t>
            </a:r>
            <a:r>
              <a:rPr lang="en-US" dirty="0"/>
              <a:t>t</a:t>
            </a:r>
            <a:r>
              <a:rPr lang="en-US" dirty="0" smtClean="0"/>
              <a:t>hrough Grants.gov </a:t>
            </a:r>
          </a:p>
          <a:p>
            <a:r>
              <a:rPr lang="en-US" dirty="0" smtClean="0"/>
              <a:t>Your Grants.gov timestamp</a:t>
            </a:r>
            <a:br>
              <a:rPr lang="en-US" dirty="0" smtClean="0"/>
            </a:br>
            <a:r>
              <a:rPr lang="en-US" dirty="0" smtClean="0"/>
              <a:t> is used to determine </a:t>
            </a:r>
            <a:br>
              <a:rPr lang="en-US" dirty="0" smtClean="0"/>
            </a:br>
            <a:r>
              <a:rPr lang="en-US" dirty="0" smtClean="0"/>
              <a:t>“on-time” submission</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56</a:t>
            </a:fld>
            <a:endParaRPr lang="en-US" dirty="0"/>
          </a:p>
        </p:txBody>
      </p:sp>
      <p:pic>
        <p:nvPicPr>
          <p:cNvPr id="5" name="Picture 2" title="Grants.gov application submission confirmation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905000"/>
            <a:ext cx="4038600" cy="41633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7" title="&quot;&quot;"/>
          <p:cNvSpPr>
            <a:spLocks noChangeArrowheads="1"/>
          </p:cNvSpPr>
          <p:nvPr/>
        </p:nvSpPr>
        <p:spPr bwMode="auto">
          <a:xfrm>
            <a:off x="5943601" y="2254168"/>
            <a:ext cx="762000" cy="317088"/>
          </a:xfrm>
          <a:prstGeom prst="rect">
            <a:avLst/>
          </a:prstGeom>
          <a:noFill/>
          <a:ln w="28575">
            <a:solidFill>
              <a:schemeClr val="accent2"/>
            </a:solidFill>
            <a:miter lim="800000"/>
            <a:headEnd/>
            <a:tailEnd/>
          </a:ln>
        </p:spPr>
        <p:txBody>
          <a:bodyPr wrap="none" lIns="0" rIns="0" anchor="ctr"/>
          <a:lstStyle/>
          <a:p>
            <a:pPr algn="r"/>
            <a:endParaRPr lang="en-US" sz="1800"/>
          </a:p>
        </p:txBody>
      </p:sp>
      <p:sp>
        <p:nvSpPr>
          <p:cNvPr id="7" name="Rectangle 8" title="&quot;&quot;"/>
          <p:cNvSpPr>
            <a:spLocks noChangeArrowheads="1"/>
          </p:cNvSpPr>
          <p:nvPr/>
        </p:nvSpPr>
        <p:spPr bwMode="auto">
          <a:xfrm>
            <a:off x="5943601" y="4876800"/>
            <a:ext cx="1219199" cy="229605"/>
          </a:xfrm>
          <a:prstGeom prst="rect">
            <a:avLst/>
          </a:prstGeom>
          <a:noFill/>
          <a:ln w="28575">
            <a:solidFill>
              <a:schemeClr val="accent2"/>
            </a:solidFill>
            <a:miter lim="800000"/>
            <a:headEnd/>
            <a:tailEnd/>
          </a:ln>
        </p:spPr>
        <p:txBody>
          <a:bodyPr wrap="none" lIns="0" rIns="0" anchor="ctr"/>
          <a:lstStyle/>
          <a:p>
            <a:pPr algn="r"/>
            <a:endParaRPr lang="en-US" sz="1800"/>
          </a:p>
        </p:txBody>
      </p:sp>
      <p:sp>
        <p:nvSpPr>
          <p:cNvPr id="8" name="AutoShape 10"/>
          <p:cNvSpPr>
            <a:spLocks noChangeArrowheads="1"/>
          </p:cNvSpPr>
          <p:nvPr/>
        </p:nvSpPr>
        <p:spPr bwMode="auto">
          <a:xfrm>
            <a:off x="685800" y="4985152"/>
            <a:ext cx="3977134" cy="914019"/>
          </a:xfrm>
          <a:prstGeom prst="wedgeRectCallout">
            <a:avLst>
              <a:gd name="adj1" fmla="val 81072"/>
              <a:gd name="adj2" fmla="val -43018"/>
            </a:avLst>
          </a:prstGeom>
          <a:solidFill>
            <a:srgbClr val="FFFF99"/>
          </a:solidFill>
          <a:ln w="9525">
            <a:solidFill>
              <a:schemeClr val="accent2"/>
            </a:solidFill>
            <a:miter lim="800000"/>
            <a:headEnd/>
            <a:tailEnd/>
          </a:ln>
        </p:spPr>
        <p:txBody>
          <a:bodyPr/>
          <a:lstStyle/>
          <a:p>
            <a:pPr>
              <a:spcBef>
                <a:spcPct val="40000"/>
              </a:spcBef>
              <a:buClr>
                <a:schemeClr val="bg2"/>
              </a:buClr>
              <a:buSzPct val="130000"/>
            </a:pPr>
            <a:r>
              <a:rPr lang="en-US" sz="2400" dirty="0">
                <a:solidFill>
                  <a:schemeClr val="accent2"/>
                </a:solidFill>
                <a:cs typeface="Times New Roman" pitchFamily="18" charset="0"/>
              </a:rPr>
              <a:t>Date/Time Stamp </a:t>
            </a:r>
            <a:r>
              <a:rPr lang="en-US" sz="2400" dirty="0" smtClean="0">
                <a:solidFill>
                  <a:schemeClr val="accent2"/>
                </a:solidFill>
                <a:cs typeface="Times New Roman" pitchFamily="18" charset="0"/>
              </a:rPr>
              <a:t>– always recorded in Eastern Time</a:t>
            </a:r>
            <a:endParaRPr lang="en-US" sz="2400" dirty="0">
              <a:solidFill>
                <a:schemeClr val="accent2"/>
              </a:solidFill>
            </a:endParaRPr>
          </a:p>
        </p:txBody>
      </p:sp>
      <p:pic>
        <p:nvPicPr>
          <p:cNvPr id="9" name="Picture 8"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
            <a:ext cx="1524000" cy="1143000"/>
          </a:xfrm>
          <a:prstGeom prst="rect">
            <a:avLst/>
          </a:prstGeom>
        </p:spPr>
      </p:pic>
      <p:sp>
        <p:nvSpPr>
          <p:cNvPr id="10" name="AutoShape 10"/>
          <p:cNvSpPr>
            <a:spLocks noChangeArrowheads="1"/>
          </p:cNvSpPr>
          <p:nvPr/>
        </p:nvSpPr>
        <p:spPr bwMode="auto">
          <a:xfrm>
            <a:off x="7010400" y="2201538"/>
            <a:ext cx="1780415" cy="846462"/>
          </a:xfrm>
          <a:prstGeom prst="wedgeRectCallout">
            <a:avLst>
              <a:gd name="adj1" fmla="val -62907"/>
              <a:gd name="adj2" fmla="val -21070"/>
            </a:avLst>
          </a:prstGeom>
          <a:solidFill>
            <a:srgbClr val="FFFF99"/>
          </a:solidFill>
          <a:ln w="9525">
            <a:solidFill>
              <a:schemeClr val="accent2"/>
            </a:solidFill>
            <a:miter lim="800000"/>
            <a:headEnd/>
            <a:tailEnd/>
          </a:ln>
        </p:spPr>
        <p:txBody>
          <a:bodyPr/>
          <a:lstStyle/>
          <a:p>
            <a:pPr>
              <a:spcBef>
                <a:spcPct val="40000"/>
              </a:spcBef>
              <a:buClr>
                <a:schemeClr val="bg2"/>
              </a:buClr>
              <a:buSzPct val="130000"/>
            </a:pPr>
            <a:r>
              <a:rPr lang="en-US" sz="2400" dirty="0" smtClean="0">
                <a:solidFill>
                  <a:schemeClr val="accent2"/>
                </a:solidFill>
                <a:cs typeface="Times New Roman" pitchFamily="18" charset="0"/>
              </a:rPr>
              <a:t>Grants.gov Tracking #</a:t>
            </a:r>
            <a:endParaRPr lang="en-US" sz="2400" dirty="0">
              <a:solidFill>
                <a:schemeClr val="accent2"/>
              </a:solidFill>
            </a:endParaRPr>
          </a:p>
        </p:txBody>
      </p:sp>
    </p:spTree>
    <p:extLst>
      <p:ext uri="{BB962C8B-B14F-4D97-AF65-F5344CB8AC3E}">
        <p14:creationId xmlns:p14="http://schemas.microsoft.com/office/powerpoint/2010/main" val="76923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On-time Submission</a:t>
            </a:r>
            <a:endParaRPr lang="en-US" dirty="0"/>
          </a:p>
        </p:txBody>
      </p:sp>
      <p:sp>
        <p:nvSpPr>
          <p:cNvPr id="3" name="Text Placeholder 2"/>
          <p:cNvSpPr>
            <a:spLocks noGrp="1"/>
          </p:cNvSpPr>
          <p:nvPr>
            <p:ph type="body" idx="1"/>
          </p:nvPr>
        </p:nvSpPr>
        <p:spPr/>
        <p:txBody>
          <a:bodyPr/>
          <a:lstStyle/>
          <a:p>
            <a:r>
              <a:rPr lang="en-US" dirty="0" smtClean="0"/>
              <a:t>Applications must </a:t>
            </a:r>
            <a:r>
              <a:rPr lang="en-US" dirty="0"/>
              <a:t>be </a:t>
            </a:r>
            <a:r>
              <a:rPr lang="en-US" b="1" dirty="0" smtClean="0">
                <a:solidFill>
                  <a:srgbClr val="FFFF00"/>
                </a:solidFill>
              </a:rPr>
              <a:t>free of Grants.gov and NIH eRA errors </a:t>
            </a:r>
            <a:r>
              <a:rPr lang="en-US" dirty="0" smtClean="0"/>
              <a:t>and accepted </a:t>
            </a:r>
            <a:r>
              <a:rPr lang="en-US" dirty="0"/>
              <a:t>by Grants.gov with a time </a:t>
            </a:r>
            <a:r>
              <a:rPr lang="en-US" dirty="0" smtClean="0"/>
              <a:t>stamp </a:t>
            </a:r>
            <a:r>
              <a:rPr lang="en-US" b="1" dirty="0">
                <a:solidFill>
                  <a:srgbClr val="FFFF00"/>
                </a:solidFill>
              </a:rPr>
              <a:t>on or before 5:00 p.m. </a:t>
            </a:r>
            <a:r>
              <a:rPr lang="en-US" dirty="0"/>
              <a:t>local time of the submitting organization </a:t>
            </a:r>
            <a:r>
              <a:rPr lang="en-US" b="1" dirty="0">
                <a:solidFill>
                  <a:srgbClr val="FFFF00"/>
                </a:solidFill>
              </a:rPr>
              <a:t>on the due date</a:t>
            </a:r>
            <a:r>
              <a:rPr lang="en-US" b="1" dirty="0"/>
              <a:t>.</a:t>
            </a:r>
          </a:p>
        </p:txBody>
      </p:sp>
      <p:sp>
        <p:nvSpPr>
          <p:cNvPr id="4" name="Content Placeholder 3"/>
          <p:cNvSpPr>
            <a:spLocks noGrp="1"/>
          </p:cNvSpPr>
          <p:nvPr>
            <p:ph sz="quarter" idx="13"/>
          </p:nvPr>
        </p:nvSpPr>
        <p:spPr/>
        <p:txBody>
          <a:bodyPr/>
          <a:lstStyle/>
          <a:p>
            <a:r>
              <a:rPr lang="en-US" dirty="0"/>
              <a:t>I</a:t>
            </a:r>
            <a:r>
              <a:rPr lang="en-US" dirty="0" smtClean="0"/>
              <a:t>mportant </a:t>
            </a:r>
            <a:r>
              <a:rPr lang="en-US" dirty="0"/>
              <a:t>reminders:</a:t>
            </a:r>
          </a:p>
          <a:p>
            <a:pPr lvl="1"/>
            <a:r>
              <a:rPr lang="en-US" b="1" dirty="0">
                <a:solidFill>
                  <a:srgbClr val="FF0000"/>
                </a:solidFill>
              </a:rPr>
              <a:t>NIH recommends submitting </a:t>
            </a:r>
            <a:r>
              <a:rPr lang="en-US" b="1" dirty="0" smtClean="0">
                <a:solidFill>
                  <a:srgbClr val="FF0000"/>
                </a:solidFill>
              </a:rPr>
              <a:t>early </a:t>
            </a:r>
            <a:r>
              <a:rPr lang="en-US" dirty="0"/>
              <a:t>to allow time for correcting any errors found during the application viewing window prior to the due date</a:t>
            </a:r>
          </a:p>
          <a:p>
            <a:pPr lvl="1"/>
            <a:r>
              <a:rPr lang="en-US" dirty="0"/>
              <a:t>NIH’s late policy does not allow corrections after the due date</a:t>
            </a:r>
          </a:p>
          <a:p>
            <a:pPr lvl="1"/>
            <a:r>
              <a:rPr lang="en-US" dirty="0"/>
              <a:t>All registrations </a:t>
            </a:r>
            <a:r>
              <a:rPr lang="en-US" dirty="0" smtClean="0"/>
              <a:t>and SAM renewal must </a:t>
            </a:r>
            <a:r>
              <a:rPr lang="en-US" dirty="0"/>
              <a:t>be completed before the due date</a:t>
            </a:r>
          </a:p>
          <a:p>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pPr>
                <a:defRPr/>
              </a:pPr>
              <a:t>57</a:t>
            </a:fld>
            <a:endParaRPr lang="en-US" dirty="0"/>
          </a:p>
        </p:txBody>
      </p:sp>
      <p:pic>
        <p:nvPicPr>
          <p:cNvPr id="6" name="Picture 5"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1576" y="4554794"/>
            <a:ext cx="1913824" cy="2074606"/>
          </a:xfrm>
          <a:prstGeom prst="rect">
            <a:avLst/>
          </a:prstGeom>
        </p:spPr>
      </p:pic>
      <p:pic>
        <p:nvPicPr>
          <p:cNvPr id="7" name="Picture 6"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449262"/>
            <a:ext cx="609600" cy="609600"/>
          </a:xfrm>
          <a:prstGeom prst="rect">
            <a:avLst/>
          </a:prstGeom>
        </p:spPr>
      </p:pic>
    </p:spTree>
    <p:extLst>
      <p:ext uri="{BB962C8B-B14F-4D97-AF65-F5344CB8AC3E}">
        <p14:creationId xmlns:p14="http://schemas.microsoft.com/office/powerpoint/2010/main" val="21427870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 Quiz</a:t>
            </a:r>
            <a:endParaRPr lang="en-US" dirty="0"/>
          </a:p>
        </p:txBody>
      </p:sp>
      <p:sp>
        <p:nvSpPr>
          <p:cNvPr id="3" name="Content Placeholder 2"/>
          <p:cNvSpPr>
            <a:spLocks noGrp="1"/>
          </p:cNvSpPr>
          <p:nvPr>
            <p:ph sz="quarter" idx="13"/>
          </p:nvPr>
        </p:nvSpPr>
        <p:spPr>
          <a:xfrm>
            <a:off x="301625" y="1600200"/>
            <a:ext cx="8503920" cy="4498848"/>
          </a:xfrm>
        </p:spPr>
        <p:txBody>
          <a:bodyPr/>
          <a:lstStyle/>
          <a:p>
            <a:pPr marL="0" indent="0">
              <a:spcBef>
                <a:spcPts val="1800"/>
              </a:spcBef>
              <a:buNone/>
            </a:pPr>
            <a:r>
              <a:rPr lang="en-US" sz="4000" dirty="0" smtClean="0"/>
              <a:t>The appropriate measurement for “</a:t>
            </a:r>
            <a:r>
              <a:rPr lang="en-US" sz="4000" b="1" dirty="0" smtClean="0">
                <a:solidFill>
                  <a:srgbClr val="FF0000"/>
                </a:solidFill>
              </a:rPr>
              <a:t>early</a:t>
            </a:r>
            <a:r>
              <a:rPr lang="en-US" sz="4000" dirty="0" smtClean="0"/>
              <a:t>” in the context of application submission is…</a:t>
            </a:r>
          </a:p>
          <a:p>
            <a:pPr marL="514350" indent="-514350">
              <a:spcBef>
                <a:spcPts val="1800"/>
              </a:spcBef>
              <a:buFont typeface="+mj-lt"/>
              <a:buAutoNum type="alphaLcParenR"/>
            </a:pPr>
            <a:r>
              <a:rPr lang="en-US" sz="4000" dirty="0" smtClean="0"/>
              <a:t>Minutes</a:t>
            </a:r>
          </a:p>
          <a:p>
            <a:pPr marL="514350" indent="-514350">
              <a:spcBef>
                <a:spcPts val="1800"/>
              </a:spcBef>
              <a:buFont typeface="+mj-lt"/>
              <a:buAutoNum type="alphaLcParenR"/>
            </a:pPr>
            <a:r>
              <a:rPr lang="en-US" sz="4000" dirty="0" smtClean="0"/>
              <a:t>Hours</a:t>
            </a:r>
          </a:p>
          <a:p>
            <a:pPr marL="514350" indent="-514350">
              <a:spcBef>
                <a:spcPts val="1800"/>
              </a:spcBef>
              <a:buFont typeface="+mj-lt"/>
              <a:buAutoNum type="alphaLcParenR"/>
            </a:pPr>
            <a:r>
              <a:rPr lang="en-US" sz="4000" dirty="0" smtClean="0"/>
              <a:t>Days</a:t>
            </a:r>
            <a:endParaRPr lang="en-US" sz="4000"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58</a:t>
            </a:fld>
            <a:endParaRPr lang="en-US" dirty="0"/>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3603" y="3200400"/>
            <a:ext cx="2743200" cy="3265714"/>
          </a:xfrm>
          <a:prstGeom prst="rect">
            <a:avLst/>
          </a:prstGeom>
        </p:spPr>
      </p:pic>
      <p:pic>
        <p:nvPicPr>
          <p:cNvPr id="6" name="Picture 5"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76145">
            <a:off x="5858315" y="3631626"/>
            <a:ext cx="1393776" cy="1243830"/>
          </a:xfrm>
          <a:prstGeom prst="rect">
            <a:avLst/>
          </a:prstGeom>
        </p:spPr>
      </p:pic>
      <p:sp>
        <p:nvSpPr>
          <p:cNvPr id="7" name="Oval 6" title="&quot;&quot;"/>
          <p:cNvSpPr/>
          <p:nvPr/>
        </p:nvSpPr>
        <p:spPr>
          <a:xfrm rot="20996029">
            <a:off x="5671905" y="4688114"/>
            <a:ext cx="2286000" cy="1566366"/>
          </a:xfrm>
          <a:prstGeom prst="ellipse">
            <a:avLst/>
          </a:prstGeom>
          <a:noFill/>
          <a:ln w="6032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4648200"/>
            <a:ext cx="2063750" cy="2540000"/>
          </a:xfrm>
          <a:prstGeom prst="rect">
            <a:avLst/>
          </a:prstGeom>
        </p:spPr>
      </p:pic>
    </p:spTree>
    <p:extLst>
      <p:ext uri="{BB962C8B-B14F-4D97-AF65-F5344CB8AC3E}">
        <p14:creationId xmlns:p14="http://schemas.microsoft.com/office/powerpoint/2010/main" val="99309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Grants.gov Notifications</a:t>
            </a:r>
            <a:endParaRPr lang="en-US" dirty="0"/>
          </a:p>
        </p:txBody>
      </p:sp>
      <p:sp>
        <p:nvSpPr>
          <p:cNvPr id="3" name="Content Placeholder 2"/>
          <p:cNvSpPr>
            <a:spLocks noGrp="1"/>
          </p:cNvSpPr>
          <p:nvPr>
            <p:ph sz="quarter" idx="13"/>
          </p:nvPr>
        </p:nvSpPr>
        <p:spPr/>
        <p:txBody>
          <a:bodyPr/>
          <a:lstStyle/>
          <a:p>
            <a:pPr eaLnBrk="1" hangingPunct="1">
              <a:spcBef>
                <a:spcPts val="0"/>
              </a:spcBef>
            </a:pPr>
            <a:r>
              <a:rPr lang="en-US" altLang="en-US" sz="2800" dirty="0"/>
              <a:t>AOR receives Grants.gov e-mails</a:t>
            </a:r>
          </a:p>
          <a:p>
            <a:pPr lvl="1" eaLnBrk="1" hangingPunct="1">
              <a:lnSpc>
                <a:spcPts val="3000"/>
              </a:lnSpc>
              <a:spcBef>
                <a:spcPts val="0"/>
              </a:spcBef>
            </a:pPr>
            <a:r>
              <a:rPr lang="en-US" altLang="en-US" dirty="0" smtClean="0"/>
              <a:t>Submission Receipt</a:t>
            </a:r>
            <a:endParaRPr lang="en-US" altLang="en-US" dirty="0"/>
          </a:p>
          <a:p>
            <a:pPr lvl="2" eaLnBrk="1" hangingPunct="1">
              <a:lnSpc>
                <a:spcPts val="3000"/>
              </a:lnSpc>
              <a:spcBef>
                <a:spcPts val="0"/>
              </a:spcBef>
            </a:pPr>
            <a:r>
              <a:rPr lang="en-US" altLang="en-US" dirty="0"/>
              <a:t>Grants.gov e-mail verifying receipt of application</a:t>
            </a:r>
          </a:p>
          <a:p>
            <a:pPr lvl="1" eaLnBrk="1" hangingPunct="1">
              <a:lnSpc>
                <a:spcPts val="3000"/>
              </a:lnSpc>
              <a:spcBef>
                <a:spcPts val="0"/>
              </a:spcBef>
            </a:pPr>
            <a:r>
              <a:rPr lang="en-US" altLang="en-US" dirty="0" smtClean="0"/>
              <a:t>Submission Validation</a:t>
            </a:r>
            <a:endParaRPr lang="en-US" altLang="en-US" dirty="0"/>
          </a:p>
          <a:p>
            <a:pPr lvl="2" eaLnBrk="1" hangingPunct="1">
              <a:lnSpc>
                <a:spcPts val="3000"/>
              </a:lnSpc>
              <a:spcBef>
                <a:spcPts val="0"/>
              </a:spcBef>
            </a:pPr>
            <a:r>
              <a:rPr lang="en-US" altLang="en-US" dirty="0"/>
              <a:t>Grants.gov e-mail verifying successful submission to Grants.gov</a:t>
            </a:r>
          </a:p>
          <a:p>
            <a:pPr lvl="2" eaLnBrk="1" hangingPunct="1">
              <a:lnSpc>
                <a:spcPts val="3000"/>
              </a:lnSpc>
              <a:spcBef>
                <a:spcPts val="0"/>
              </a:spcBef>
            </a:pPr>
            <a:r>
              <a:rPr lang="en-US" altLang="en-US" b="1" u="sng" dirty="0"/>
              <a:t>OR</a:t>
            </a:r>
            <a:r>
              <a:rPr lang="en-US" altLang="en-US" dirty="0"/>
              <a:t> rejection due to errors</a:t>
            </a:r>
          </a:p>
          <a:p>
            <a:pPr lvl="1" eaLnBrk="1" hangingPunct="1">
              <a:lnSpc>
                <a:spcPts val="3000"/>
              </a:lnSpc>
              <a:spcBef>
                <a:spcPts val="0"/>
              </a:spcBef>
            </a:pPr>
            <a:r>
              <a:rPr lang="en-US" altLang="en-US" dirty="0"/>
              <a:t>Transmission to Agency</a:t>
            </a:r>
          </a:p>
          <a:p>
            <a:pPr lvl="2" eaLnBrk="1" hangingPunct="1">
              <a:lnSpc>
                <a:spcPts val="3000"/>
              </a:lnSpc>
              <a:spcBef>
                <a:spcPts val="0"/>
              </a:spcBef>
            </a:pPr>
            <a:r>
              <a:rPr lang="en-US" altLang="en-US" dirty="0"/>
              <a:t>E-mail sent once agency retrieves submission</a:t>
            </a:r>
          </a:p>
          <a:p>
            <a:pPr lvl="2" eaLnBrk="1" hangingPunct="1">
              <a:lnSpc>
                <a:spcPts val="3000"/>
              </a:lnSpc>
              <a:spcBef>
                <a:spcPts val="0"/>
              </a:spcBef>
            </a:pPr>
            <a:r>
              <a:rPr lang="en-US" altLang="en-US" dirty="0"/>
              <a:t>E-mail sent when agency tracking number </a:t>
            </a:r>
            <a:r>
              <a:rPr lang="en-US" altLang="en-US" dirty="0" smtClean="0"/>
              <a:t>assigned</a:t>
            </a:r>
            <a:br>
              <a:rPr lang="en-US" altLang="en-US" dirty="0" smtClean="0"/>
            </a:br>
            <a:endParaRPr lang="en-US" altLang="en-US" dirty="0" smtClean="0"/>
          </a:p>
          <a:p>
            <a:pPr eaLnBrk="1" hangingPunct="1">
              <a:lnSpc>
                <a:spcPts val="3000"/>
              </a:lnSpc>
              <a:spcBef>
                <a:spcPts val="0"/>
              </a:spcBef>
            </a:pPr>
            <a:r>
              <a:rPr lang="en-US" altLang="en-US" dirty="0" smtClean="0"/>
              <a:t>Sent to email address on file for submitting AOR</a:t>
            </a:r>
            <a:endParaRPr lang="en-US" altLang="en-US" dirty="0"/>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59</a:t>
            </a:fld>
            <a:endParaRPr lang="en-US" dirty="0"/>
          </a:p>
        </p:txBody>
      </p:sp>
      <p:sp>
        <p:nvSpPr>
          <p:cNvPr id="5" name="Rectangle 4"/>
          <p:cNvSpPr/>
          <p:nvPr/>
        </p:nvSpPr>
        <p:spPr>
          <a:xfrm>
            <a:off x="685800" y="6387495"/>
            <a:ext cx="8229600" cy="369332"/>
          </a:xfrm>
          <a:prstGeom prst="rect">
            <a:avLst/>
          </a:prstGeom>
        </p:spPr>
        <p:txBody>
          <a:bodyPr wrap="square">
            <a:spAutoFit/>
          </a:bodyPr>
          <a:lstStyle/>
          <a:p>
            <a:r>
              <a:rPr lang="en-US" dirty="0"/>
              <a:t>http://grants.nih.gov/grants/ElectronicReceipt/email_notifications.htm#grants</a:t>
            </a:r>
          </a:p>
        </p:txBody>
      </p:sp>
      <p:pic>
        <p:nvPicPr>
          <p:cNvPr id="6" name="Picture 5" title="email ic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609600"/>
            <a:ext cx="1447800" cy="1447800"/>
          </a:xfrm>
          <a:prstGeom prst="rect">
            <a:avLst/>
          </a:prstGeom>
        </p:spPr>
      </p:pic>
    </p:spTree>
    <p:extLst>
      <p:ext uri="{BB962C8B-B14F-4D97-AF65-F5344CB8AC3E}">
        <p14:creationId xmlns:p14="http://schemas.microsoft.com/office/powerpoint/2010/main" val="1735852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315200" cy="911225"/>
          </a:xfrm>
        </p:spPr>
        <p:txBody>
          <a:bodyPr/>
          <a:lstStyle/>
          <a:p>
            <a:r>
              <a:rPr lang="en-US" dirty="0" smtClean="0"/>
              <a:t>Prepare to Apply and Register</a:t>
            </a:r>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6</a:t>
            </a:fld>
            <a:endParaRPr lang="en-US" dirty="0"/>
          </a:p>
        </p:txBody>
      </p:sp>
      <p:pic>
        <p:nvPicPr>
          <p:cNvPr id="7" name="Picture 6" descr="Includes links to: Systems and Roles; Register; Understand Funding Opportunities; Types of Applicaitons; Submission Options; Obtain Software" title="Prepare to Apply and Register links on How to Apply page"/>
          <p:cNvPicPr>
            <a:picLocks noChangeAspect="1"/>
          </p:cNvPicPr>
          <p:nvPr/>
        </p:nvPicPr>
        <p:blipFill>
          <a:blip r:embed="rId2"/>
          <a:stretch>
            <a:fillRect/>
          </a:stretch>
        </p:blipFill>
        <p:spPr>
          <a:xfrm>
            <a:off x="2367603" y="3352800"/>
            <a:ext cx="4481819" cy="2657489"/>
          </a:xfrm>
          <a:prstGeom prst="rect">
            <a:avLst/>
          </a:prstGeom>
        </p:spPr>
      </p:pic>
      <p:pic>
        <p:nvPicPr>
          <p:cNvPr id="8" name="Picture 7"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038600"/>
            <a:ext cx="2293619" cy="2738650"/>
          </a:xfrm>
          <a:prstGeom prst="rect">
            <a:avLst/>
          </a:prstGeom>
        </p:spPr>
      </p:pic>
    </p:spTree>
    <p:extLst>
      <p:ext uri="{BB962C8B-B14F-4D97-AF65-F5344CB8AC3E}">
        <p14:creationId xmlns:p14="http://schemas.microsoft.com/office/powerpoint/2010/main" val="33448872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Status in Commons</a:t>
            </a:r>
            <a:endParaRPr lang="en-US" dirty="0"/>
          </a:p>
        </p:txBody>
      </p:sp>
      <p:sp>
        <p:nvSpPr>
          <p:cNvPr id="3" name="Content Placeholder 2"/>
          <p:cNvSpPr>
            <a:spLocks noGrp="1"/>
          </p:cNvSpPr>
          <p:nvPr>
            <p:ph sz="quarter" idx="13"/>
          </p:nvPr>
        </p:nvSpPr>
        <p:spPr/>
        <p:txBody>
          <a:bodyPr/>
          <a:lstStyle/>
          <a:p>
            <a:pPr marL="0" indent="0" eaLnBrk="1" hangingPunct="1">
              <a:buFontTx/>
              <a:buNone/>
            </a:pPr>
            <a:r>
              <a:rPr lang="en-US" altLang="en-US" dirty="0" smtClean="0"/>
              <a:t>eRA Commons </a:t>
            </a:r>
            <a:r>
              <a:rPr lang="en-US" altLang="en-US" dirty="0"/>
              <a:t>Status is an integral part of electronic application submission</a:t>
            </a:r>
          </a:p>
          <a:p>
            <a:pPr lvl="1" eaLnBrk="1" hangingPunct="1"/>
            <a:r>
              <a:rPr lang="en-US" altLang="en-US" dirty="0" smtClean="0"/>
              <a:t>Applications that pass Grants.gov validations </a:t>
            </a:r>
            <a:r>
              <a:rPr lang="en-US" altLang="en-US" dirty="0"/>
              <a:t>are picked up by eRA Commons and checked against </a:t>
            </a:r>
            <a:r>
              <a:rPr lang="en-US" altLang="en-US" dirty="0" smtClean="0"/>
              <a:t>many application </a:t>
            </a:r>
            <a:r>
              <a:rPr lang="en-US" altLang="en-US" dirty="0"/>
              <a:t>guide and opportunity instructions</a:t>
            </a:r>
          </a:p>
          <a:p>
            <a:pPr lvl="1" eaLnBrk="1" hangingPunct="1"/>
            <a:r>
              <a:rPr lang="en-US" altLang="en-US" dirty="0" smtClean="0"/>
              <a:t>Authorized users can </a:t>
            </a:r>
            <a:r>
              <a:rPr lang="en-US" altLang="en-US" dirty="0"/>
              <a:t>check eRA Commons </a:t>
            </a:r>
            <a:r>
              <a:rPr lang="en-US" altLang="en-US" dirty="0" smtClean="0"/>
              <a:t>Status for processing results </a:t>
            </a:r>
            <a:endParaRPr lang="en-US" altLang="en-US" dirty="0"/>
          </a:p>
          <a:p>
            <a:pPr lvl="2" eaLnBrk="1" hangingPunct="1"/>
            <a:r>
              <a:rPr lang="en-US" altLang="en-US" dirty="0" smtClean="0"/>
              <a:t>Signing Officials (SOs)</a:t>
            </a:r>
          </a:p>
          <a:p>
            <a:pPr lvl="2" eaLnBrk="1" hangingPunct="1"/>
            <a:r>
              <a:rPr lang="en-US" altLang="en-US" dirty="0" smtClean="0"/>
              <a:t>Administrative Officials (AOs)</a:t>
            </a:r>
          </a:p>
          <a:p>
            <a:pPr lvl="2" eaLnBrk="1" hangingPunct="1"/>
            <a:r>
              <a:rPr lang="en-US" altLang="en-US" dirty="0" smtClean="0"/>
              <a:t>Principal Investigators (PIs)</a:t>
            </a:r>
          </a:p>
          <a:p>
            <a:pPr lvl="2" eaLnBrk="1" hangingPunct="1"/>
            <a:r>
              <a:rPr lang="en-US" altLang="en-US" dirty="0"/>
              <a:t>D</a:t>
            </a:r>
            <a:r>
              <a:rPr lang="en-US" altLang="en-US" dirty="0" smtClean="0"/>
              <a:t>elegated Assistants (ASSTs)</a:t>
            </a:r>
            <a:endParaRPr lang="en-US" altLang="en-US" dirty="0"/>
          </a:p>
          <a:p>
            <a:pPr lvl="1" eaLnBrk="1" hangingPunct="1"/>
            <a:r>
              <a:rPr lang="en-US" altLang="en-US" dirty="0"/>
              <a:t>E-mail notifications sent</a:t>
            </a:r>
          </a:p>
          <a:p>
            <a:pPr marL="0" indent="0">
              <a:buNone/>
            </a:pP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60</a:t>
            </a:fld>
            <a:endParaRPr lang="en-US" dirty="0"/>
          </a:p>
        </p:txBody>
      </p:sp>
      <p:pic>
        <p:nvPicPr>
          <p:cNvPr id="6" name="Picture 5" title="guy following foots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4420386"/>
            <a:ext cx="2438400" cy="2513814"/>
          </a:xfrm>
          <a:prstGeom prst="rect">
            <a:avLst/>
          </a:prstGeom>
        </p:spPr>
      </p:pic>
    </p:spTree>
    <p:extLst>
      <p:ext uri="{BB962C8B-B14F-4D97-AF65-F5344CB8AC3E}">
        <p14:creationId xmlns:p14="http://schemas.microsoft.com/office/powerpoint/2010/main" val="7644872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eRA Commons Notifications</a:t>
            </a:r>
            <a:endParaRPr lang="en-US" dirty="0"/>
          </a:p>
        </p:txBody>
      </p:sp>
      <p:sp>
        <p:nvSpPr>
          <p:cNvPr id="3" name="Content Placeholder 2"/>
          <p:cNvSpPr>
            <a:spLocks noGrp="1"/>
          </p:cNvSpPr>
          <p:nvPr>
            <p:ph sz="quarter" idx="13"/>
          </p:nvPr>
        </p:nvSpPr>
        <p:spPr>
          <a:xfrm>
            <a:off x="301752" y="1527048"/>
            <a:ext cx="8503920" cy="4797552"/>
          </a:xfrm>
        </p:spPr>
        <p:txBody>
          <a:bodyPr/>
          <a:lstStyle/>
          <a:p>
            <a:pPr eaLnBrk="1" hangingPunct="1">
              <a:lnSpc>
                <a:spcPct val="90000"/>
              </a:lnSpc>
            </a:pPr>
            <a:r>
              <a:rPr lang="en-US" altLang="en-US" sz="2400" dirty="0"/>
              <a:t>eRA e-mails </a:t>
            </a:r>
            <a:endParaRPr lang="en-US" altLang="en-US" sz="2400" dirty="0" smtClean="0"/>
          </a:p>
          <a:p>
            <a:pPr lvl="1" eaLnBrk="1" hangingPunct="1">
              <a:lnSpc>
                <a:spcPct val="90000"/>
              </a:lnSpc>
            </a:pPr>
            <a:r>
              <a:rPr lang="en-US" altLang="en-US" sz="2000" dirty="0"/>
              <a:t>Check assembled application</a:t>
            </a:r>
          </a:p>
          <a:p>
            <a:pPr lvl="1" eaLnBrk="1" hangingPunct="1">
              <a:lnSpc>
                <a:spcPct val="90000"/>
              </a:lnSpc>
            </a:pPr>
            <a:r>
              <a:rPr lang="en-US" altLang="en-US" sz="2000" dirty="0"/>
              <a:t>C</a:t>
            </a:r>
            <a:r>
              <a:rPr lang="en-US" altLang="en-US" sz="2000" dirty="0" smtClean="0"/>
              <a:t>heck </a:t>
            </a:r>
            <a:r>
              <a:rPr lang="en-US" altLang="en-US" sz="2000" dirty="0"/>
              <a:t>assembled application – Warnings only</a:t>
            </a:r>
          </a:p>
          <a:p>
            <a:pPr lvl="1" eaLnBrk="1" hangingPunct="1">
              <a:lnSpc>
                <a:spcPct val="90000"/>
              </a:lnSpc>
            </a:pPr>
            <a:r>
              <a:rPr lang="en-US" altLang="en-US" sz="2000" dirty="0" smtClean="0"/>
              <a:t>ACTION REQUIRED – </a:t>
            </a:r>
            <a:r>
              <a:rPr lang="en-US" altLang="en-US" sz="2000" dirty="0"/>
              <a:t>Errors and/or Warnings</a:t>
            </a:r>
          </a:p>
          <a:p>
            <a:pPr lvl="1" eaLnBrk="1" hangingPunct="1">
              <a:lnSpc>
                <a:spcPct val="90000"/>
              </a:lnSpc>
            </a:pPr>
            <a:r>
              <a:rPr lang="en-US" altLang="en-US" sz="2000" dirty="0"/>
              <a:t>ACTION REQUIRED</a:t>
            </a:r>
            <a:r>
              <a:rPr lang="en-US" altLang="en-US" sz="2000" dirty="0" smtClean="0"/>
              <a:t>– </a:t>
            </a:r>
            <a:r>
              <a:rPr lang="en-US" altLang="en-US" sz="2000" dirty="0"/>
              <a:t>Missing or invalid eRA Commons Username (only sent to AOR/SO)</a:t>
            </a:r>
          </a:p>
          <a:p>
            <a:pPr lvl="1" eaLnBrk="1" hangingPunct="1">
              <a:lnSpc>
                <a:spcPct val="90000"/>
              </a:lnSpc>
            </a:pPr>
            <a:r>
              <a:rPr lang="en-US" altLang="en-US" sz="2000" dirty="0"/>
              <a:t>ACTION REQUIRED</a:t>
            </a:r>
            <a:r>
              <a:rPr lang="en-US" altLang="en-US" sz="2000" dirty="0" smtClean="0"/>
              <a:t>– </a:t>
            </a:r>
            <a:r>
              <a:rPr lang="en-US" altLang="en-US" sz="2000" dirty="0"/>
              <a:t>System Error</a:t>
            </a:r>
          </a:p>
          <a:p>
            <a:pPr lvl="1" eaLnBrk="1" hangingPunct="1">
              <a:lnSpc>
                <a:spcPct val="90000"/>
              </a:lnSpc>
            </a:pPr>
            <a:r>
              <a:rPr lang="en-US" altLang="en-US" sz="2000" dirty="0"/>
              <a:t>SO has refused electronic application (rejected)</a:t>
            </a:r>
          </a:p>
          <a:p>
            <a:pPr lvl="1" eaLnBrk="1" hangingPunct="1">
              <a:lnSpc>
                <a:spcPct val="90000"/>
              </a:lnSpc>
            </a:pPr>
            <a:r>
              <a:rPr lang="en-US" altLang="en-US" sz="2000" dirty="0"/>
              <a:t>NIH has auto-verified the application (after 2-day viewing window</a:t>
            </a:r>
            <a:r>
              <a:rPr lang="en-US" altLang="en-US" sz="2000" dirty="0" smtClean="0"/>
              <a:t>)</a:t>
            </a:r>
            <a:br>
              <a:rPr lang="en-US" altLang="en-US" sz="2000" dirty="0" smtClean="0"/>
            </a:br>
            <a:endParaRPr lang="en-US" altLang="en-US" sz="800" dirty="0" smtClean="0"/>
          </a:p>
          <a:p>
            <a:pPr eaLnBrk="1" hangingPunct="1">
              <a:lnSpc>
                <a:spcPct val="90000"/>
              </a:lnSpc>
            </a:pPr>
            <a:r>
              <a:rPr lang="en-US" altLang="en-US" sz="2400" dirty="0" smtClean="0"/>
              <a:t>Sent </a:t>
            </a:r>
            <a:r>
              <a:rPr lang="en-US" altLang="en-US" sz="2400" dirty="0"/>
              <a:t>to the AOR/SO, PD/PI and contact e-mails listed on SF424 (R&amp;R) </a:t>
            </a:r>
            <a:r>
              <a:rPr lang="en-US" altLang="en-US" sz="2400" dirty="0" smtClean="0"/>
              <a:t>form</a:t>
            </a:r>
            <a:br>
              <a:rPr lang="en-US" altLang="en-US" sz="2400" dirty="0" smtClean="0"/>
            </a:br>
            <a:endParaRPr lang="en-US" altLang="en-US" sz="800" dirty="0" smtClean="0"/>
          </a:p>
          <a:p>
            <a:pPr marL="0" indent="0" eaLnBrk="1" hangingPunct="1">
              <a:lnSpc>
                <a:spcPct val="90000"/>
              </a:lnSpc>
              <a:buNone/>
            </a:pPr>
            <a:endParaRPr lang="en-US" altLang="en-US" sz="2400" dirty="0"/>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61</a:t>
            </a:fld>
            <a:endParaRPr lang="en-US" dirty="0"/>
          </a:p>
        </p:txBody>
      </p:sp>
      <p:sp>
        <p:nvSpPr>
          <p:cNvPr id="5" name="Rectangle 4"/>
          <p:cNvSpPr/>
          <p:nvPr/>
        </p:nvSpPr>
        <p:spPr>
          <a:xfrm>
            <a:off x="685800" y="6387495"/>
            <a:ext cx="8229600" cy="369332"/>
          </a:xfrm>
          <a:prstGeom prst="rect">
            <a:avLst/>
          </a:prstGeom>
        </p:spPr>
        <p:txBody>
          <a:bodyPr wrap="square">
            <a:spAutoFit/>
          </a:bodyPr>
          <a:lstStyle/>
          <a:p>
            <a:r>
              <a:rPr lang="en-US" dirty="0"/>
              <a:t>http://grants.nih.gov/grants/ElectronicReceipt/email_notifications.htm#grants</a:t>
            </a:r>
          </a:p>
        </p:txBody>
      </p:sp>
      <p:pic>
        <p:nvPicPr>
          <p:cNvPr id="6" name="Picture 5" title="email ic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609600"/>
            <a:ext cx="1447800" cy="1447800"/>
          </a:xfrm>
          <a:prstGeom prst="rect">
            <a:avLst/>
          </a:prstGeom>
        </p:spPr>
      </p:pic>
    </p:spTree>
    <p:extLst>
      <p:ext uri="{BB962C8B-B14F-4D97-AF65-F5344CB8AC3E}">
        <p14:creationId xmlns:p14="http://schemas.microsoft.com/office/powerpoint/2010/main" val="32466041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Email is Unreliable</a:t>
            </a:r>
            <a:endParaRPr lang="en-US" dirty="0"/>
          </a:p>
        </p:txBody>
      </p:sp>
      <p:sp>
        <p:nvSpPr>
          <p:cNvPr id="3" name="Content Placeholder 2"/>
          <p:cNvSpPr>
            <a:spLocks noGrp="1"/>
          </p:cNvSpPr>
          <p:nvPr>
            <p:ph sz="quarter" idx="13"/>
          </p:nvPr>
        </p:nvSpPr>
        <p:spPr/>
        <p:txBody>
          <a:bodyPr/>
          <a:lstStyle/>
          <a:p>
            <a:pPr marL="0" indent="0">
              <a:buNone/>
            </a:pPr>
            <a:r>
              <a:rPr lang="en-US" dirty="0"/>
              <a:t>M</a:t>
            </a:r>
            <a:r>
              <a:rPr lang="en-US" dirty="0" smtClean="0"/>
              <a:t>any email notifications are sent throughout the process</a:t>
            </a:r>
            <a:br>
              <a:rPr lang="en-US" dirty="0" smtClean="0"/>
            </a:br>
            <a:endParaRPr lang="en-US" sz="200" dirty="0" smtClean="0"/>
          </a:p>
          <a:p>
            <a:pPr lvl="1"/>
            <a:r>
              <a:rPr lang="en-US" dirty="0" smtClean="0"/>
              <a:t>DO NOT depend solely on email notifications, it is YOUR responsibility to proactively check your application status in eRA Commons</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62</a:t>
            </a:fld>
            <a:endParaRPr lang="en-US" dirty="0"/>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3352800"/>
            <a:ext cx="3810000" cy="3810000"/>
          </a:xfrm>
          <a:prstGeom prst="rect">
            <a:avLst/>
          </a:prstGeom>
        </p:spPr>
      </p:pic>
    </p:spTree>
    <p:extLst>
      <p:ext uri="{BB962C8B-B14F-4D97-AF65-F5344CB8AC3E}">
        <p14:creationId xmlns:p14="http://schemas.microsoft.com/office/powerpoint/2010/main" val="12823771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Checks (Validations)</a:t>
            </a:r>
            <a:endParaRPr lang="en-US" dirty="0"/>
          </a:p>
        </p:txBody>
      </p:sp>
      <p:sp>
        <p:nvSpPr>
          <p:cNvPr id="3" name="Content Placeholder 2"/>
          <p:cNvSpPr>
            <a:spLocks noGrp="1"/>
          </p:cNvSpPr>
          <p:nvPr>
            <p:ph sz="quarter" idx="13"/>
          </p:nvPr>
        </p:nvSpPr>
        <p:spPr/>
        <p:txBody>
          <a:bodyPr/>
          <a:lstStyle/>
          <a:p>
            <a:r>
              <a:rPr lang="en-US" sz="3200" dirty="0" smtClean="0"/>
              <a:t>We </a:t>
            </a:r>
            <a:r>
              <a:rPr lang="en-US" sz="3200" i="1" dirty="0" smtClean="0"/>
              <a:t>really</a:t>
            </a:r>
            <a:r>
              <a:rPr lang="en-US" sz="3200" dirty="0" smtClean="0"/>
              <a:t> care about the details</a:t>
            </a:r>
            <a:br>
              <a:rPr lang="en-US" sz="3200" dirty="0" smtClean="0"/>
            </a:br>
            <a:endParaRPr lang="en-US" sz="3200" dirty="0" smtClean="0"/>
          </a:p>
          <a:p>
            <a:r>
              <a:rPr lang="en-US" sz="3200" dirty="0" smtClean="0"/>
              <a:t>Multiple levels of application checks for completeness</a:t>
            </a:r>
          </a:p>
          <a:p>
            <a:pPr lvl="1"/>
            <a:r>
              <a:rPr lang="en-US" sz="2800" dirty="0" smtClean="0"/>
              <a:t>Grants.gov</a:t>
            </a:r>
          </a:p>
          <a:p>
            <a:pPr lvl="1"/>
            <a:r>
              <a:rPr lang="en-US" sz="2800" dirty="0" smtClean="0"/>
              <a:t>eRA systems</a:t>
            </a:r>
          </a:p>
          <a:p>
            <a:pPr lvl="1"/>
            <a:r>
              <a:rPr lang="en-US" sz="2800" dirty="0" smtClean="0"/>
              <a:t>Agency staff</a:t>
            </a:r>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63</a:t>
            </a:fld>
            <a:endParaRPr lang="en-US" dirty="0"/>
          </a:p>
        </p:txBody>
      </p:sp>
      <p:sp>
        <p:nvSpPr>
          <p:cNvPr id="5" name="Rectangle 4"/>
          <p:cNvSpPr/>
          <p:nvPr/>
        </p:nvSpPr>
        <p:spPr>
          <a:xfrm>
            <a:off x="255904" y="6396335"/>
            <a:ext cx="8735695" cy="307777"/>
          </a:xfrm>
          <a:prstGeom prst="rect">
            <a:avLst/>
          </a:prstGeom>
        </p:spPr>
        <p:txBody>
          <a:bodyPr wrap="square">
            <a:spAutoFit/>
          </a:bodyPr>
          <a:lstStyle/>
          <a:p>
            <a:r>
              <a:rPr lang="en-US" sz="1400" dirty="0"/>
              <a:t>https://grants.nih.gov/grants/how-to-apply-application-guide/submission-process/check-your-application.htm</a:t>
            </a:r>
          </a:p>
        </p:txBody>
      </p:sp>
      <p:grpSp>
        <p:nvGrpSpPr>
          <p:cNvPr id="16" name="Group 15" title="&quot;&quot;"/>
          <p:cNvGrpSpPr/>
          <p:nvPr/>
        </p:nvGrpSpPr>
        <p:grpSpPr>
          <a:xfrm>
            <a:off x="3733800" y="3354965"/>
            <a:ext cx="4495800" cy="3248216"/>
            <a:chOff x="3733800" y="3354965"/>
            <a:chExt cx="4495800" cy="3248216"/>
          </a:xfrm>
        </p:grpSpPr>
        <p:pic>
          <p:nvPicPr>
            <p:cNvPr id="9" name="Picture 8"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3354965"/>
              <a:ext cx="4495800" cy="3248216"/>
            </a:xfrm>
            <a:prstGeom prst="rect">
              <a:avLst/>
            </a:prstGeom>
          </p:spPr>
        </p:pic>
        <p:pic>
          <p:nvPicPr>
            <p:cNvPr id="10" name="Picture 9" title="&quot;&quo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0483891">
              <a:off x="3988041" y="3656227"/>
              <a:ext cx="933450" cy="313640"/>
            </a:xfrm>
            <a:prstGeom prst="rect">
              <a:avLst/>
            </a:prstGeom>
          </p:spPr>
        </p:pic>
        <p:pic>
          <p:nvPicPr>
            <p:cNvPr id="11" name="Picture 2" descr="Logo of and Link to Electronic Research Administration eRA Comm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4865" y="3515539"/>
              <a:ext cx="1108429" cy="1824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title="NIH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2673">
              <a:off x="6628755" y="3748092"/>
              <a:ext cx="950980" cy="146832"/>
            </a:xfrm>
            <a:prstGeom prst="rect">
              <a:avLst/>
            </a:prstGeom>
          </p:spPr>
        </p:pic>
        <p:sp>
          <p:nvSpPr>
            <p:cNvPr id="13" name="TextBox 12"/>
            <p:cNvSpPr txBox="1"/>
            <p:nvPr/>
          </p:nvSpPr>
          <p:spPr>
            <a:xfrm rot="20277272">
              <a:off x="4117419" y="3988845"/>
              <a:ext cx="902811" cy="369332"/>
            </a:xfrm>
            <a:prstGeom prst="rect">
              <a:avLst/>
            </a:prstGeom>
            <a:noFill/>
          </p:spPr>
          <p:txBody>
            <a:bodyPr wrap="none" rtlCol="0">
              <a:spAutoFit/>
            </a:bodyPr>
            <a:lstStyle/>
            <a:p>
              <a:r>
                <a:rPr lang="en-US" dirty="0" smtClean="0">
                  <a:solidFill>
                    <a:schemeClr val="bg1">
                      <a:lumMod val="50000"/>
                    </a:schemeClr>
                  </a:solidFill>
                  <a:latin typeface="+mn-lt"/>
                </a:rPr>
                <a:t>Check!</a:t>
              </a:r>
              <a:endParaRPr lang="en-US" dirty="0">
                <a:solidFill>
                  <a:schemeClr val="bg1">
                    <a:lumMod val="50000"/>
                  </a:schemeClr>
                </a:solidFill>
                <a:latin typeface="+mn-lt"/>
              </a:endParaRPr>
            </a:p>
          </p:txBody>
        </p:sp>
        <p:sp>
          <p:nvSpPr>
            <p:cNvPr id="14" name="TextBox 13"/>
            <p:cNvSpPr txBox="1"/>
            <p:nvPr/>
          </p:nvSpPr>
          <p:spPr>
            <a:xfrm>
              <a:off x="5344074" y="3762875"/>
              <a:ext cx="888385" cy="369332"/>
            </a:xfrm>
            <a:prstGeom prst="rect">
              <a:avLst/>
            </a:prstGeom>
            <a:noFill/>
          </p:spPr>
          <p:txBody>
            <a:bodyPr wrap="none" rtlCol="0">
              <a:spAutoFit/>
            </a:bodyPr>
            <a:lstStyle/>
            <a:p>
              <a:r>
                <a:rPr lang="en-US" dirty="0" smtClean="0">
                  <a:solidFill>
                    <a:schemeClr val="bg1">
                      <a:lumMod val="50000"/>
                    </a:schemeClr>
                  </a:solidFill>
                  <a:latin typeface="Aharoni" panose="02010803020104030203" pitchFamily="2" charset="-79"/>
                  <a:ea typeface="Batang" panose="02030600000101010101" pitchFamily="18" charset="-127"/>
                  <a:cs typeface="Aharoni" panose="02010803020104030203" pitchFamily="2" charset="-79"/>
                </a:rPr>
                <a:t>Check!</a:t>
              </a:r>
              <a:endParaRPr lang="en-US" dirty="0">
                <a:solidFill>
                  <a:schemeClr val="bg1">
                    <a:lumMod val="50000"/>
                  </a:schemeClr>
                </a:solidFill>
                <a:latin typeface="Aharoni" panose="02010803020104030203" pitchFamily="2" charset="-79"/>
                <a:ea typeface="Batang" panose="02030600000101010101" pitchFamily="18" charset="-127"/>
                <a:cs typeface="Aharoni" panose="02010803020104030203" pitchFamily="2" charset="-79"/>
              </a:endParaRPr>
            </a:p>
          </p:txBody>
        </p:sp>
        <p:sp>
          <p:nvSpPr>
            <p:cNvPr id="15" name="TextBox 14"/>
            <p:cNvSpPr txBox="1"/>
            <p:nvPr/>
          </p:nvSpPr>
          <p:spPr>
            <a:xfrm rot="1302861">
              <a:off x="6669501" y="3947541"/>
              <a:ext cx="795411" cy="369332"/>
            </a:xfrm>
            <a:prstGeom prst="rect">
              <a:avLst/>
            </a:prstGeom>
            <a:noFill/>
          </p:spPr>
          <p:txBody>
            <a:bodyPr wrap="none" rtlCol="0">
              <a:spAutoFit/>
            </a:bodyPr>
            <a:lstStyle/>
            <a:p>
              <a:r>
                <a:rPr lang="en-US" dirty="0" smtClean="0">
                  <a:solidFill>
                    <a:schemeClr val="bg1">
                      <a:lumMod val="50000"/>
                    </a:schemeClr>
                  </a:solidFill>
                  <a:latin typeface="Articulate Narrow" panose="02000506040000020004" pitchFamily="2" charset="0"/>
                </a:rPr>
                <a:t>Check!</a:t>
              </a:r>
              <a:endParaRPr lang="en-US" dirty="0">
                <a:solidFill>
                  <a:schemeClr val="bg1">
                    <a:lumMod val="50000"/>
                  </a:schemeClr>
                </a:solidFill>
                <a:latin typeface="Articulate Narrow" panose="02000506040000020004" pitchFamily="2" charset="0"/>
              </a:endParaRPr>
            </a:p>
          </p:txBody>
        </p:sp>
      </p:grpSp>
    </p:spTree>
    <p:extLst>
      <p:ext uri="{BB962C8B-B14F-4D97-AF65-F5344CB8AC3E}">
        <p14:creationId xmlns:p14="http://schemas.microsoft.com/office/powerpoint/2010/main" val="22883715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Validations D</a:t>
            </a:r>
            <a:r>
              <a:rPr lang="en-US" dirty="0" smtClean="0"/>
              <a:t>one </a:t>
            </a:r>
            <a:r>
              <a:rPr lang="en-US" dirty="0"/>
              <a:t>by </a:t>
            </a:r>
            <a:r>
              <a:rPr lang="en-US" dirty="0" smtClean="0"/>
              <a:t>Grants.gov</a:t>
            </a:r>
            <a:endParaRPr lang="en-US" dirty="0"/>
          </a:p>
        </p:txBody>
      </p:sp>
      <p:sp>
        <p:nvSpPr>
          <p:cNvPr id="3" name="Content Placeholder 2"/>
          <p:cNvSpPr>
            <a:spLocks noGrp="1"/>
          </p:cNvSpPr>
          <p:nvPr>
            <p:ph sz="quarter" idx="13"/>
          </p:nvPr>
        </p:nvSpPr>
        <p:spPr/>
        <p:txBody>
          <a:bodyPr/>
          <a:lstStyle/>
          <a:p>
            <a:pPr marL="0" indent="0">
              <a:buNone/>
            </a:pPr>
            <a:r>
              <a:rPr lang="en-US" sz="2400" dirty="0" smtClean="0"/>
              <a:t>Examples:</a:t>
            </a:r>
          </a:p>
          <a:p>
            <a:pPr lvl="1"/>
            <a:r>
              <a:rPr lang="en-US" sz="1800" dirty="0" smtClean="0"/>
              <a:t>Active System for Award Management (SAM) registration</a:t>
            </a:r>
            <a:endParaRPr lang="en-US" sz="1800" dirty="0"/>
          </a:p>
          <a:p>
            <a:pPr lvl="1"/>
            <a:r>
              <a:rPr lang="en-US" sz="1800" dirty="0" smtClean="0"/>
              <a:t>Submitter has AOR role for DUNS on application</a:t>
            </a:r>
            <a:endParaRPr lang="en-US" sz="1800" dirty="0"/>
          </a:p>
          <a:p>
            <a:pPr lvl="1"/>
            <a:r>
              <a:rPr lang="en-US" sz="1800" dirty="0" smtClean="0"/>
              <a:t>Submission made to active opportunity and application package</a:t>
            </a:r>
          </a:p>
          <a:p>
            <a:pPr lvl="1"/>
            <a:r>
              <a:rPr lang="en-US" sz="1800" dirty="0" smtClean="0"/>
              <a:t>Virus check</a:t>
            </a:r>
          </a:p>
          <a:p>
            <a:pPr lvl="1"/>
            <a:r>
              <a:rPr lang="en-US" sz="1800" dirty="0" smtClean="0"/>
              <a:t>Filenames include only appropriate characters</a:t>
            </a:r>
          </a:p>
          <a:p>
            <a:pPr lvl="2"/>
            <a:r>
              <a:rPr lang="en-US" sz="1600" dirty="0" smtClean="0"/>
              <a:t>A-Z</a:t>
            </a:r>
            <a:r>
              <a:rPr lang="en-US" sz="1600" dirty="0"/>
              <a:t>, a-z, 0-9, underscore, hyphen, space, period, parenthesis, curly braces, square brackets, ampersand, tilde, exclamation point, comma, semi colon, apostrophe, at sign, number sign, dollar sign, percent sign, plus sign, and equal </a:t>
            </a:r>
            <a:r>
              <a:rPr lang="en-US" sz="1600" dirty="0" smtClean="0"/>
              <a:t>sign</a:t>
            </a:r>
            <a:endParaRPr lang="en-US" sz="1600" dirty="0"/>
          </a:p>
          <a:p>
            <a:pPr marL="0" indent="0">
              <a:buNone/>
            </a:pP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64</a:t>
            </a:fld>
            <a:endParaRPr lang="en-US" dirty="0"/>
          </a:p>
        </p:txBody>
      </p:sp>
      <p:pic>
        <p:nvPicPr>
          <p:cNvPr id="5" name="Picture 4" title="&quot;&quot;"/>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71750" y="4967108"/>
            <a:ext cx="3543300" cy="1190550"/>
          </a:xfrm>
          <a:prstGeom prst="rect">
            <a:avLst/>
          </a:prstGeom>
        </p:spPr>
      </p:pic>
    </p:spTree>
    <p:extLst>
      <p:ext uri="{BB962C8B-B14F-4D97-AF65-F5344CB8AC3E}">
        <p14:creationId xmlns:p14="http://schemas.microsoft.com/office/powerpoint/2010/main" val="25606253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Validations D</a:t>
            </a:r>
            <a:r>
              <a:rPr lang="en-US" dirty="0" smtClean="0"/>
              <a:t>one </a:t>
            </a:r>
            <a:r>
              <a:rPr lang="en-US" dirty="0"/>
              <a:t>by </a:t>
            </a:r>
            <a:r>
              <a:rPr lang="en-US" dirty="0" smtClean="0"/>
              <a:t>eRA Systems</a:t>
            </a:r>
            <a:endParaRPr lang="en-US" dirty="0"/>
          </a:p>
        </p:txBody>
      </p:sp>
      <p:sp>
        <p:nvSpPr>
          <p:cNvPr id="3" name="Content Placeholder 2"/>
          <p:cNvSpPr>
            <a:spLocks noGrp="1"/>
          </p:cNvSpPr>
          <p:nvPr>
            <p:ph sz="quarter" idx="13"/>
          </p:nvPr>
        </p:nvSpPr>
        <p:spPr/>
        <p:txBody>
          <a:bodyPr/>
          <a:lstStyle/>
          <a:p>
            <a:pPr marL="0" indent="0">
              <a:buNone/>
            </a:pPr>
            <a:r>
              <a:rPr lang="en-US" sz="2400" dirty="0" smtClean="0"/>
              <a:t>Examples:</a:t>
            </a:r>
            <a:endParaRPr lang="en-US" sz="2400" dirty="0"/>
          </a:p>
          <a:p>
            <a:pPr lvl="1"/>
            <a:r>
              <a:rPr lang="en-US" sz="1800" dirty="0" smtClean="0"/>
              <a:t>Fields required by agency, but not required federal-wide</a:t>
            </a:r>
          </a:p>
          <a:p>
            <a:pPr lvl="2"/>
            <a:r>
              <a:rPr lang="en-US" sz="1400" dirty="0" smtClean="0"/>
              <a:t>R&amp;R </a:t>
            </a:r>
            <a:r>
              <a:rPr lang="en-US" sz="1400" dirty="0" err="1" smtClean="0"/>
              <a:t>Sr</a:t>
            </a:r>
            <a:r>
              <a:rPr lang="en-US" sz="1400" dirty="0" smtClean="0"/>
              <a:t>/Key form</a:t>
            </a:r>
          </a:p>
          <a:p>
            <a:pPr lvl="3"/>
            <a:r>
              <a:rPr lang="en-US" sz="1400" dirty="0" smtClean="0"/>
              <a:t>Credential for PD/PIs (and a few others)</a:t>
            </a:r>
          </a:p>
          <a:p>
            <a:pPr lvl="3"/>
            <a:r>
              <a:rPr lang="en-US" sz="1400" dirty="0"/>
              <a:t>O</a:t>
            </a:r>
            <a:r>
              <a:rPr lang="en-US" sz="1400" dirty="0" smtClean="0"/>
              <a:t>rganization name for all </a:t>
            </a:r>
            <a:r>
              <a:rPr lang="en-US" sz="1400" dirty="0" err="1" smtClean="0"/>
              <a:t>sr</a:t>
            </a:r>
            <a:r>
              <a:rPr lang="en-US" sz="1400" dirty="0" smtClean="0"/>
              <a:t>/key</a:t>
            </a:r>
          </a:p>
          <a:p>
            <a:pPr lvl="3"/>
            <a:r>
              <a:rPr lang="en-US" sz="1400" dirty="0" smtClean="0"/>
              <a:t>Biosketch attachment for all </a:t>
            </a:r>
            <a:r>
              <a:rPr lang="en-US" sz="1400" dirty="0" err="1" smtClean="0"/>
              <a:t>sr</a:t>
            </a:r>
            <a:r>
              <a:rPr lang="en-US" sz="1400" dirty="0" smtClean="0"/>
              <a:t>/key (Grants.gov only enforces for PD/PI)</a:t>
            </a:r>
          </a:p>
          <a:p>
            <a:pPr lvl="2"/>
            <a:r>
              <a:rPr lang="en-US" sz="1400" dirty="0" smtClean="0"/>
              <a:t>Project/Performance Site Location form</a:t>
            </a:r>
          </a:p>
          <a:p>
            <a:pPr lvl="3"/>
            <a:r>
              <a:rPr lang="en-US" sz="1400" dirty="0" smtClean="0"/>
              <a:t>DUNS for primary site</a:t>
            </a:r>
          </a:p>
          <a:p>
            <a:pPr lvl="1"/>
            <a:r>
              <a:rPr lang="en-US" sz="1800" dirty="0" smtClean="0"/>
              <a:t>Attachments in PDF format </a:t>
            </a:r>
            <a:endParaRPr lang="en-US" sz="1800" dirty="0"/>
          </a:p>
          <a:p>
            <a:pPr lvl="1"/>
            <a:r>
              <a:rPr lang="en-US" sz="1800" dirty="0" smtClean="0"/>
              <a:t>Adherence to page limits in </a:t>
            </a:r>
            <a:r>
              <a:rPr lang="en-US" sz="1800" dirty="0"/>
              <a:t>our </a:t>
            </a:r>
            <a:r>
              <a:rPr lang="en-US" sz="1800" dirty="0">
                <a:hlinkClick r:id="rId2"/>
              </a:rPr>
              <a:t>Table of Page Limits</a:t>
            </a:r>
            <a:r>
              <a:rPr lang="en-US" sz="1800" dirty="0"/>
              <a:t> (unless otherwise specified in the announcement</a:t>
            </a:r>
            <a:r>
              <a:rPr lang="en-US" sz="1800" dirty="0" smtClean="0"/>
              <a:t>) </a:t>
            </a:r>
            <a:endParaRPr lang="en-US" sz="1800" dirty="0"/>
          </a:p>
          <a:p>
            <a:pPr lvl="1"/>
            <a:r>
              <a:rPr lang="en-US" sz="1800" dirty="0" smtClean="0"/>
              <a:t>Included appropriate attachments (eRA checks many but not all)</a:t>
            </a:r>
            <a:endParaRPr lang="en-US" sz="1800" dirty="0"/>
          </a:p>
          <a:p>
            <a:pPr marL="0" indent="0">
              <a:buNone/>
            </a:pP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65</a:t>
            </a:fld>
            <a:endParaRPr lang="en-US" dirty="0"/>
          </a:p>
        </p:txBody>
      </p:sp>
      <p:pic>
        <p:nvPicPr>
          <p:cNvPr id="6" name="Picture 2" descr="Logo of and Link to Electronic Research Administration eRA Common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26155" y="5378332"/>
            <a:ext cx="5285339" cy="870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2944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85678" y="303542"/>
            <a:ext cx="4422775" cy="1371600"/>
          </a:xfrm>
        </p:spPr>
        <p:txBody>
          <a:bodyPr/>
          <a:lstStyle/>
          <a:p>
            <a:r>
              <a:rPr lang="en-US" dirty="0" smtClean="0"/>
              <a:t>Avoiding Common Errors</a:t>
            </a:r>
            <a:endParaRPr lang="en-US" dirty="0"/>
          </a:p>
        </p:txBody>
      </p:sp>
      <p:pic>
        <p:nvPicPr>
          <p:cNvPr id="4" name="Picture 3" title="Sample page from Annontated form set"/>
          <p:cNvPicPr>
            <a:picLocks noChangeAspect="1"/>
          </p:cNvPicPr>
          <p:nvPr/>
        </p:nvPicPr>
        <p:blipFill>
          <a:blip r:embed="rId3"/>
          <a:stretch>
            <a:fillRect/>
          </a:stretch>
        </p:blipFill>
        <p:spPr>
          <a:xfrm>
            <a:off x="633413" y="293032"/>
            <a:ext cx="6681788" cy="6261651"/>
          </a:xfrm>
          <a:prstGeom prst="rect">
            <a:avLst/>
          </a:prstGeom>
          <a:ln>
            <a:solidFill>
              <a:schemeClr val="accent1"/>
            </a:solidFill>
          </a:ln>
        </p:spPr>
      </p:pic>
      <p:sp>
        <p:nvSpPr>
          <p:cNvPr id="2" name="Slide Number Placeholder 1"/>
          <p:cNvSpPr>
            <a:spLocks noGrp="1"/>
          </p:cNvSpPr>
          <p:nvPr>
            <p:ph type="sldNum" sz="quarter" idx="12"/>
          </p:nvPr>
        </p:nvSpPr>
        <p:spPr/>
        <p:txBody>
          <a:bodyPr/>
          <a:lstStyle/>
          <a:p>
            <a:pPr>
              <a:defRPr/>
            </a:pPr>
            <a:fld id="{1E5F9C02-60A3-4AB1-8821-EDEFB4936DEB}" type="slidenum">
              <a:rPr lang="en-US" smtClean="0"/>
              <a:pPr>
                <a:defRPr/>
              </a:pPr>
              <a:t>66</a:t>
            </a:fld>
            <a:endParaRPr lang="en-US" dirty="0"/>
          </a:p>
        </p:txBody>
      </p:sp>
      <p:sp>
        <p:nvSpPr>
          <p:cNvPr id="5" name="Text Box 2"/>
          <p:cNvSpPr txBox="1">
            <a:spLocks noChangeArrowheads="1"/>
          </p:cNvSpPr>
          <p:nvPr/>
        </p:nvSpPr>
        <p:spPr bwMode="auto">
          <a:xfrm>
            <a:off x="5676901" y="2454364"/>
            <a:ext cx="3276600" cy="1938986"/>
          </a:xfrm>
          <a:prstGeom prst="rect">
            <a:avLst/>
          </a:prstGeom>
          <a:solidFill>
            <a:srgbClr val="FFFF99"/>
          </a:solidFill>
          <a:ln w="25400">
            <a:solidFill>
              <a:schemeClr val="accent2"/>
            </a:solidFill>
            <a:miter lim="800000"/>
            <a:headEnd/>
            <a:tailEnd/>
          </a:ln>
        </p:spPr>
        <p:txBody>
          <a:bodyPr lIns="91433" tIns="45717" rIns="91433"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dirty="0">
                <a:solidFill>
                  <a:schemeClr val="accent2"/>
                </a:solidFill>
                <a:cs typeface="Arial" charset="0"/>
              </a:rPr>
              <a:t>Annotated form sets </a:t>
            </a:r>
            <a:r>
              <a:rPr lang="en-US" sz="2400" b="1" dirty="0" smtClean="0">
                <a:solidFill>
                  <a:schemeClr val="accent2"/>
                </a:solidFill>
                <a:cs typeface="Arial" charset="0"/>
              </a:rPr>
              <a:t>are </a:t>
            </a:r>
            <a:r>
              <a:rPr lang="en-US" sz="2400" b="1" dirty="0">
                <a:solidFill>
                  <a:schemeClr val="accent2"/>
                </a:solidFill>
                <a:cs typeface="Arial" charset="0"/>
              </a:rPr>
              <a:t>a great resource </a:t>
            </a:r>
            <a:r>
              <a:rPr lang="en-US" sz="2400" b="1" dirty="0" smtClean="0">
                <a:solidFill>
                  <a:schemeClr val="accent2"/>
                </a:solidFill>
                <a:cs typeface="Arial" charset="0"/>
              </a:rPr>
              <a:t>to help avoid errors enforced by eRA validation checks.</a:t>
            </a:r>
            <a:endParaRPr lang="en-US" sz="2400" b="1" dirty="0">
              <a:solidFill>
                <a:schemeClr val="accent2"/>
              </a:solidFill>
              <a:cs typeface="Arial" charset="0"/>
            </a:endParaRPr>
          </a:p>
        </p:txBody>
      </p:sp>
      <p:sp>
        <p:nvSpPr>
          <p:cNvPr id="7" name="Oval 13" title="&quot;&quot;"/>
          <p:cNvSpPr>
            <a:spLocks noChangeArrowheads="1"/>
          </p:cNvSpPr>
          <p:nvPr/>
        </p:nvSpPr>
        <p:spPr bwMode="auto">
          <a:xfrm>
            <a:off x="2495548" y="306170"/>
            <a:ext cx="2798554" cy="457200"/>
          </a:xfrm>
          <a:prstGeom prst="ellipse">
            <a:avLst/>
          </a:prstGeom>
          <a:solidFill>
            <a:schemeClr val="accent1">
              <a:alpha val="0"/>
            </a:schemeClr>
          </a:solidFill>
          <a:ln w="38100">
            <a:solidFill>
              <a:schemeClr val="accent2"/>
            </a:solidFill>
            <a:round/>
            <a:headEnd/>
            <a:tailEnd/>
          </a:ln>
        </p:spPr>
        <p:txBody>
          <a:bodyPr wrap="none" anchor="ctr"/>
          <a:lstStyle/>
          <a:p>
            <a:pPr algn="r"/>
            <a:endParaRPr lang="en-US" sz="1800"/>
          </a:p>
        </p:txBody>
      </p:sp>
      <p:sp>
        <p:nvSpPr>
          <p:cNvPr id="6" name="Text Box 2"/>
          <p:cNvSpPr txBox="1">
            <a:spLocks noChangeArrowheads="1"/>
          </p:cNvSpPr>
          <p:nvPr/>
        </p:nvSpPr>
        <p:spPr bwMode="auto">
          <a:xfrm>
            <a:off x="152400" y="6142166"/>
            <a:ext cx="8839200" cy="553992"/>
          </a:xfrm>
          <a:prstGeom prst="rect">
            <a:avLst/>
          </a:prstGeom>
          <a:solidFill>
            <a:srgbClr val="FFFF99"/>
          </a:solidFill>
          <a:ln w="25400">
            <a:solidFill>
              <a:schemeClr val="accent2"/>
            </a:solidFill>
            <a:miter lim="800000"/>
            <a:headEnd/>
            <a:tailEnd/>
          </a:ln>
        </p:spPr>
        <p:txBody>
          <a:bodyPr wrap="square" lIns="91433" tIns="45717" rIns="91433"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solidFill>
                  <a:srgbClr val="800000"/>
                </a:solidFill>
                <a:cs typeface="Arial" charset="0"/>
              </a:rPr>
              <a:t>Annotated form sets:</a:t>
            </a:r>
          </a:p>
          <a:p>
            <a:pPr algn="ctr" eaLnBrk="1" hangingPunct="1"/>
            <a:r>
              <a:rPr lang="en-US" sz="1400" b="1" dirty="0">
                <a:cs typeface="Arial" charset="0"/>
                <a:hlinkClick r:id="rId4" tooltip="annotated form set"/>
              </a:rPr>
              <a:t>http://</a:t>
            </a:r>
            <a:r>
              <a:rPr lang="en-US" sz="1400" b="1" dirty="0" smtClean="0">
                <a:cs typeface="Arial" charset="0"/>
                <a:hlinkClick r:id="rId4" tooltip="annotated form set"/>
              </a:rPr>
              <a:t>grants.nih.gov/grants/how-to-apply-application-guide/resources/annotated-form-sets.htm </a:t>
            </a:r>
            <a:endParaRPr lang="en-US" sz="1200" b="1" dirty="0">
              <a:cs typeface="Arial" charset="0"/>
            </a:endParaRPr>
          </a:p>
        </p:txBody>
      </p:sp>
      <p:pic>
        <p:nvPicPr>
          <p:cNvPr id="8" name="Picture 7"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43" y="3998108"/>
            <a:ext cx="1624543" cy="2888076"/>
          </a:xfrm>
          <a:prstGeom prst="rect">
            <a:avLst/>
          </a:prstGeom>
        </p:spPr>
      </p:pic>
    </p:spTree>
    <p:extLst>
      <p:ext uri="{BB962C8B-B14F-4D97-AF65-F5344CB8AC3E}">
        <p14:creationId xmlns:p14="http://schemas.microsoft.com/office/powerpoint/2010/main" val="18535956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Checks Done by Agency Staff</a:t>
            </a:r>
            <a:endParaRPr lang="en-US" dirty="0"/>
          </a:p>
        </p:txBody>
      </p:sp>
      <p:sp>
        <p:nvSpPr>
          <p:cNvPr id="3" name="Content Placeholder 2"/>
          <p:cNvSpPr>
            <a:spLocks noGrp="1"/>
          </p:cNvSpPr>
          <p:nvPr>
            <p:ph sz="quarter" idx="13"/>
          </p:nvPr>
        </p:nvSpPr>
        <p:spPr>
          <a:xfrm>
            <a:off x="301752" y="1527048"/>
            <a:ext cx="8503920" cy="4873752"/>
          </a:xfrm>
        </p:spPr>
        <p:txBody>
          <a:bodyPr/>
          <a:lstStyle/>
          <a:p>
            <a:pPr marL="0" indent="0">
              <a:buNone/>
            </a:pPr>
            <a:r>
              <a:rPr lang="en-US" sz="2000" dirty="0" smtClean="0"/>
              <a:t>Examples:</a:t>
            </a:r>
            <a:endParaRPr lang="en-US" sz="2000" dirty="0"/>
          </a:p>
          <a:p>
            <a:pPr lvl="1"/>
            <a:r>
              <a:rPr lang="en-US" sz="1800" dirty="0" smtClean="0"/>
              <a:t>Fit with NIH's and participating institute’s mission</a:t>
            </a:r>
          </a:p>
          <a:p>
            <a:pPr lvl="1"/>
            <a:r>
              <a:rPr lang="en-US" sz="1800" dirty="0" smtClean="0"/>
              <a:t>Eligibility</a:t>
            </a:r>
          </a:p>
          <a:p>
            <a:pPr lvl="1"/>
            <a:r>
              <a:rPr lang="en-US" sz="1800" dirty="0" smtClean="0"/>
              <a:t>“</a:t>
            </a:r>
            <a:r>
              <a:rPr lang="en-US" sz="1800" dirty="0"/>
              <a:t>O</a:t>
            </a:r>
            <a:r>
              <a:rPr lang="en-US" sz="1800" dirty="0" smtClean="0"/>
              <a:t>verstuffing” – application doesn’t include inappropriate information in attachments to get around page limits</a:t>
            </a:r>
          </a:p>
          <a:p>
            <a:pPr lvl="1"/>
            <a:r>
              <a:rPr lang="en-US" sz="1800" dirty="0" smtClean="0"/>
              <a:t>On-time submission</a:t>
            </a:r>
          </a:p>
          <a:p>
            <a:pPr lvl="1"/>
            <a:r>
              <a:rPr lang="en-US" sz="1800" dirty="0" smtClean="0"/>
              <a:t>Simultaneous review of essentially same application</a:t>
            </a:r>
          </a:p>
          <a:p>
            <a:pPr lvl="1"/>
            <a:r>
              <a:rPr lang="en-US" sz="1800" dirty="0" smtClean="0"/>
              <a:t>Adherence </a:t>
            </a:r>
            <a:r>
              <a:rPr lang="en-US" sz="1800" dirty="0"/>
              <a:t>to funding opportunity announcement specific </a:t>
            </a:r>
            <a:r>
              <a:rPr lang="en-US" sz="1800" dirty="0" smtClean="0"/>
              <a:t>instructions </a:t>
            </a:r>
          </a:p>
          <a:p>
            <a:pPr lvl="1"/>
            <a:r>
              <a:rPr lang="en-US" sz="1800" dirty="0"/>
              <a:t>C</a:t>
            </a:r>
            <a:r>
              <a:rPr lang="en-US" sz="1800" dirty="0" smtClean="0"/>
              <a:t>orrect </a:t>
            </a:r>
            <a:r>
              <a:rPr lang="en-US" sz="1800" dirty="0"/>
              <a:t>number of reference letters received by the due </a:t>
            </a:r>
            <a:r>
              <a:rPr lang="en-US" sz="1800" dirty="0" smtClean="0"/>
              <a:t>date (if applicable) </a:t>
            </a:r>
          </a:p>
          <a:p>
            <a:pPr lvl="1"/>
            <a:r>
              <a:rPr lang="en-US" sz="1800" dirty="0" smtClean="0"/>
              <a:t>Adherence to font </a:t>
            </a:r>
            <a:r>
              <a:rPr lang="en-US" sz="1800" dirty="0"/>
              <a:t>and margin guidelines </a:t>
            </a:r>
            <a:endParaRPr lang="en-US" sz="1800" dirty="0" smtClean="0"/>
          </a:p>
          <a:p>
            <a:pPr lvl="1"/>
            <a:r>
              <a:rPr lang="en-US" sz="1800" dirty="0" smtClean="0"/>
              <a:t>Agreement from institute to accept application requesting $</a:t>
            </a:r>
            <a:r>
              <a:rPr lang="en-US" sz="1800" dirty="0"/>
              <a:t>500K </a:t>
            </a:r>
            <a:r>
              <a:rPr lang="en-US" sz="1800" dirty="0" smtClean="0"/>
              <a:t>or more in </a:t>
            </a:r>
            <a:r>
              <a:rPr lang="en-US" sz="1800" dirty="0"/>
              <a:t>direct costs in any budget </a:t>
            </a:r>
            <a:r>
              <a:rPr lang="en-US" sz="1800" dirty="0" smtClean="0"/>
              <a:t>period  </a:t>
            </a:r>
            <a:endParaRPr lang="en-US" sz="1800"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67</a:t>
            </a:fld>
            <a:endParaRPr lang="en-US" dirty="0"/>
          </a:p>
        </p:txBody>
      </p:sp>
      <p:pic>
        <p:nvPicPr>
          <p:cNvPr id="6" name="Picture 5" title="NIH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1443" y="5638800"/>
            <a:ext cx="4224537" cy="652273"/>
          </a:xfrm>
          <a:prstGeom prst="rect">
            <a:avLst/>
          </a:prstGeom>
        </p:spPr>
      </p:pic>
    </p:spTree>
    <p:extLst>
      <p:ext uri="{BB962C8B-B14F-4D97-AF65-F5344CB8AC3E}">
        <p14:creationId xmlns:p14="http://schemas.microsoft.com/office/powerpoint/2010/main" val="14127795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2959903" cy="4891087"/>
          </a:xfrm>
        </p:spPr>
        <p:txBody>
          <a:bodyPr/>
          <a:lstStyle/>
          <a:p>
            <a:r>
              <a:rPr lang="en-US" dirty="0">
                <a:solidFill>
                  <a:srgbClr val="FFFF00"/>
                </a:solidFill>
                <a:latin typeface="Arial" panose="020B0604020202020204" pitchFamily="34" charset="0"/>
              </a:rPr>
              <a:t>C</a:t>
            </a:r>
            <a:r>
              <a:rPr lang="en-US" dirty="0" smtClean="0">
                <a:solidFill>
                  <a:srgbClr val="FFFF00"/>
                </a:solidFill>
                <a:latin typeface="Arial" panose="020B0604020202020204" pitchFamily="34" charset="0"/>
              </a:rPr>
              <a:t>orrective </a:t>
            </a:r>
            <a:r>
              <a:rPr lang="en-US" dirty="0">
                <a:solidFill>
                  <a:srgbClr val="FFFF00"/>
                </a:solidFill>
                <a:latin typeface="Arial" panose="020B0604020202020204" pitchFamily="34" charset="0"/>
              </a:rPr>
              <a:t>submissions </a:t>
            </a:r>
            <a:r>
              <a:rPr lang="en-US" dirty="0">
                <a:latin typeface="Arial" panose="020B0604020202020204" pitchFamily="34" charset="0"/>
              </a:rPr>
              <a:t>must be made </a:t>
            </a:r>
            <a:r>
              <a:rPr lang="en-US" sz="3200" dirty="0" smtClean="0">
                <a:solidFill>
                  <a:srgbClr val="FFFF00"/>
                </a:solidFill>
                <a:latin typeface="Arial" panose="020B0604020202020204" pitchFamily="34" charset="0"/>
              </a:rPr>
              <a:t>BEFORE</a:t>
            </a:r>
            <a:r>
              <a:rPr lang="en-US" sz="3200" dirty="0" smtClean="0">
                <a:latin typeface="Arial" panose="020B0604020202020204" pitchFamily="34" charset="0"/>
              </a:rPr>
              <a:t> </a:t>
            </a:r>
            <a:r>
              <a:rPr lang="en-US" dirty="0">
                <a:latin typeface="Arial" panose="020B0604020202020204" pitchFamily="34" charset="0"/>
              </a:rPr>
              <a:t>the submission </a:t>
            </a:r>
            <a:r>
              <a:rPr lang="en-US" dirty="0" smtClean="0">
                <a:solidFill>
                  <a:srgbClr val="FFFF00"/>
                </a:solidFill>
                <a:latin typeface="Arial" panose="020B0604020202020204" pitchFamily="34" charset="0"/>
              </a:rPr>
              <a:t>deadline </a:t>
            </a:r>
            <a:r>
              <a:rPr lang="en-US" dirty="0" smtClean="0">
                <a:solidFill>
                  <a:schemeClr val="bg1"/>
                </a:solidFill>
                <a:latin typeface="Arial" panose="020B0604020202020204" pitchFamily="34" charset="0"/>
              </a:rPr>
              <a:t>and</a:t>
            </a:r>
            <a:r>
              <a:rPr lang="en-US" dirty="0" smtClean="0">
                <a:solidFill>
                  <a:srgbClr val="FFFF00"/>
                </a:solidFill>
                <a:latin typeface="Arial" panose="020B0604020202020204" pitchFamily="34" charset="0"/>
              </a:rPr>
              <a:t> </a:t>
            </a:r>
            <a:r>
              <a:rPr lang="en-US" dirty="0" smtClean="0">
                <a:latin typeface="Arial" panose="020B0604020202020204" pitchFamily="34" charset="0"/>
              </a:rPr>
              <a:t>overwrite previous submissions.</a:t>
            </a:r>
            <a:r>
              <a:rPr lang="en-US" sz="3200" dirty="0">
                <a:latin typeface="Arial" panose="020B0604020202020204" pitchFamily="34" charset="0"/>
              </a:rPr>
              <a:t/>
            </a:r>
            <a:br>
              <a:rPr lang="en-US" sz="3200" dirty="0">
                <a:latin typeface="Arial" panose="020B0604020202020204" pitchFamily="34" charset="0"/>
              </a:rPr>
            </a:br>
            <a:endParaRPr lang="en-US" sz="3200" dirty="0">
              <a:latin typeface="Arial" panose="020B0604020202020204" pitchFamily="34" charset="0"/>
            </a:endParaRPr>
          </a:p>
        </p:txBody>
      </p:sp>
      <p:sp>
        <p:nvSpPr>
          <p:cNvPr id="4" name="Content Placeholder 3"/>
          <p:cNvSpPr>
            <a:spLocks noGrp="1"/>
          </p:cNvSpPr>
          <p:nvPr>
            <p:ph sz="quarter" idx="13"/>
          </p:nvPr>
        </p:nvSpPr>
        <p:spPr>
          <a:xfrm>
            <a:off x="4343400" y="838199"/>
            <a:ext cx="4419600" cy="5305189"/>
          </a:xfrm>
        </p:spPr>
        <p:txBody>
          <a:bodyPr/>
          <a:lstStyle/>
          <a:p>
            <a:r>
              <a:rPr lang="en-US" dirty="0"/>
              <a:t>Errors stop application processing and must be </a:t>
            </a:r>
            <a:r>
              <a:rPr lang="en-US" dirty="0" smtClean="0"/>
              <a:t>corrected</a:t>
            </a:r>
            <a:br>
              <a:rPr lang="en-US" dirty="0" smtClean="0"/>
            </a:br>
            <a:endParaRPr lang="en-US" dirty="0"/>
          </a:p>
          <a:p>
            <a:r>
              <a:rPr lang="en-US" dirty="0"/>
              <a:t>Warnings do not stop application processing and are corrected at the discretion of the applicant</a:t>
            </a:r>
          </a:p>
          <a:p>
            <a:pPr marL="0" indent="0">
              <a:buNone/>
            </a:pPr>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solidFill>
                  <a:srgbClr val="9BBB59">
                    <a:shade val="75000"/>
                  </a:srgbClr>
                </a:solidFill>
              </a:rPr>
              <a:pPr>
                <a:defRPr/>
              </a:pPr>
              <a:t>68</a:t>
            </a:fld>
            <a:endParaRPr lang="en-US" dirty="0">
              <a:solidFill>
                <a:srgbClr val="9BBB59">
                  <a:shade val="75000"/>
                </a:srgbClr>
              </a:solidFill>
            </a:endParaRPr>
          </a:p>
        </p:txBody>
      </p:sp>
      <p:pic>
        <p:nvPicPr>
          <p:cNvPr id="6" name="Picture 2" title="&quot;&quot;"/>
          <p:cNvPicPr>
            <a:picLocks noChangeAspect="1" noChangeArrowheads="1"/>
          </p:cNvPicPr>
          <p:nvPr/>
        </p:nvPicPr>
        <p:blipFill>
          <a:blip r:embed="rId3" cstate="print"/>
          <a:srcRect/>
          <a:stretch>
            <a:fillRect/>
          </a:stretch>
        </p:blipFill>
        <p:spPr bwMode="auto">
          <a:xfrm>
            <a:off x="3188503" y="3038711"/>
            <a:ext cx="953379" cy="923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7" descr="stop sign"/>
          <p:cNvPicPr>
            <a:picLocks noChangeAspect="1" noChangeArrowheads="1"/>
          </p:cNvPicPr>
          <p:nvPr/>
        </p:nvPicPr>
        <p:blipFill>
          <a:blip r:embed="rId4" cstate="print"/>
          <a:srcRect/>
          <a:stretch>
            <a:fillRect/>
          </a:stretch>
        </p:blipFill>
        <p:spPr bwMode="auto">
          <a:xfrm>
            <a:off x="3188503" y="995520"/>
            <a:ext cx="921026" cy="895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4829175"/>
            <a:ext cx="3124200" cy="1952625"/>
          </a:xfrm>
          <a:prstGeom prst="rect">
            <a:avLst/>
          </a:prstGeom>
        </p:spPr>
      </p:pic>
    </p:spTree>
    <p:extLst>
      <p:ext uri="{BB962C8B-B14F-4D97-AF65-F5344CB8AC3E}">
        <p14:creationId xmlns:p14="http://schemas.microsoft.com/office/powerpoint/2010/main" val="1854072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Correcting Errors Found After Submission</a:t>
            </a:r>
            <a:endParaRPr lang="en-US" dirty="0"/>
          </a:p>
        </p:txBody>
      </p:sp>
      <p:sp>
        <p:nvSpPr>
          <p:cNvPr id="3" name="Content Placeholder 2"/>
          <p:cNvSpPr>
            <a:spLocks noGrp="1"/>
          </p:cNvSpPr>
          <p:nvPr>
            <p:ph sz="quarter" idx="13"/>
          </p:nvPr>
        </p:nvSpPr>
        <p:spPr/>
        <p:txBody>
          <a:bodyPr/>
          <a:lstStyle/>
          <a:p>
            <a:pPr marL="0" indent="0">
              <a:buNone/>
            </a:pPr>
            <a:r>
              <a:rPr lang="en-US" sz="2400" dirty="0" smtClean="0"/>
              <a:t>To correct </a:t>
            </a:r>
            <a:r>
              <a:rPr lang="en-US" sz="2400" i="1" dirty="0" smtClean="0"/>
              <a:t>system-identified</a:t>
            </a:r>
            <a:r>
              <a:rPr lang="en-US" sz="2400" dirty="0" smtClean="0"/>
              <a:t> errors found after submission:</a:t>
            </a:r>
            <a:br>
              <a:rPr lang="en-US" sz="2400" dirty="0" smtClean="0"/>
            </a:br>
            <a:endParaRPr lang="en-US" sz="1050" dirty="0" smtClean="0"/>
          </a:p>
          <a:p>
            <a:r>
              <a:rPr lang="en-US" sz="2400" dirty="0" smtClean="0"/>
              <a:t>Make corrections to local copy of the application</a:t>
            </a:r>
          </a:p>
          <a:p>
            <a:r>
              <a:rPr lang="en-US" sz="2400" dirty="0" smtClean="0"/>
              <a:t>Update SF424 </a:t>
            </a:r>
            <a:r>
              <a:rPr lang="en-US" sz="2400" dirty="0"/>
              <a:t>(R&amp;R) form</a:t>
            </a:r>
          </a:p>
          <a:p>
            <a:pPr lvl="1"/>
            <a:r>
              <a:rPr lang="en-US" sz="2000" dirty="0" smtClean="0"/>
              <a:t>Check “Changed/Corrected” as “Type of Submission” </a:t>
            </a:r>
          </a:p>
          <a:p>
            <a:pPr lvl="1"/>
            <a:r>
              <a:rPr lang="en-US" sz="2000" dirty="0" smtClean="0"/>
              <a:t>Enter “Previous Grants.gov Tracking ID” (e.g., GRANT12345678) in field 4c</a:t>
            </a:r>
          </a:p>
          <a:p>
            <a:r>
              <a:rPr lang="en-US" sz="2400" dirty="0"/>
              <a:t>Submit the entire Changed/Corrected application</a:t>
            </a:r>
            <a:br>
              <a:rPr lang="en-US" sz="2400" dirty="0"/>
            </a:br>
            <a:r>
              <a:rPr lang="en-US" sz="2400" dirty="0"/>
              <a:t>back through Grants.gov </a:t>
            </a:r>
            <a:r>
              <a:rPr lang="en-US" sz="2400" b="1" i="1" dirty="0">
                <a:solidFill>
                  <a:srgbClr val="993300"/>
                </a:solidFill>
              </a:rPr>
              <a:t>before</a:t>
            </a:r>
            <a:r>
              <a:rPr lang="en-US" sz="2400" dirty="0">
                <a:solidFill>
                  <a:srgbClr val="993300"/>
                </a:solidFill>
              </a:rPr>
              <a:t> </a:t>
            </a:r>
            <a:r>
              <a:rPr lang="en-US" sz="2400" dirty="0"/>
              <a:t>the </a:t>
            </a:r>
            <a:r>
              <a:rPr lang="en-US" sz="2400" dirty="0" smtClean="0"/>
              <a:t>deadline </a:t>
            </a:r>
          </a:p>
          <a:p>
            <a:r>
              <a:rPr lang="en-US" sz="2400" dirty="0" smtClean="0"/>
              <a:t>Track submission through to eRA Commons</a:t>
            </a:r>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69</a:t>
            </a:fld>
            <a:endParaRPr lang="en-US" dirty="0">
              <a:solidFill>
                <a:srgbClr val="9BBB59">
                  <a:shade val="75000"/>
                </a:srgbClr>
              </a:solidFill>
            </a:endParaRPr>
          </a:p>
        </p:txBody>
      </p:sp>
      <p:sp>
        <p:nvSpPr>
          <p:cNvPr id="6" name="Text Box 4"/>
          <p:cNvSpPr txBox="1">
            <a:spLocks noChangeArrowheads="1"/>
          </p:cNvSpPr>
          <p:nvPr/>
        </p:nvSpPr>
        <p:spPr bwMode="auto">
          <a:xfrm>
            <a:off x="454025" y="5906869"/>
            <a:ext cx="8229600" cy="646331"/>
          </a:xfrm>
          <a:prstGeom prst="rect">
            <a:avLst/>
          </a:prstGeom>
          <a:solidFill>
            <a:srgbClr val="FFFF99"/>
          </a:solidFill>
          <a:ln w="25400">
            <a:solidFill>
              <a:schemeClr val="accent2"/>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b="1" dirty="0">
                <a:solidFill>
                  <a:srgbClr val="CC3300"/>
                </a:solidFill>
                <a:cs typeface="Arial" charset="0"/>
              </a:rPr>
              <a:t>NOTE:</a:t>
            </a:r>
            <a:r>
              <a:rPr lang="en-US" altLang="en-US" dirty="0">
                <a:solidFill>
                  <a:srgbClr val="CC3300"/>
                </a:solidFill>
                <a:cs typeface="Arial" charset="0"/>
              </a:rPr>
              <a:t> </a:t>
            </a:r>
            <a:r>
              <a:rPr lang="en-US" altLang="en-US" dirty="0">
                <a:solidFill>
                  <a:srgbClr val="C0504D"/>
                </a:solidFill>
                <a:cs typeface="Arial" charset="0"/>
              </a:rPr>
              <a:t>Reviewers do not see applicant </a:t>
            </a:r>
            <a:r>
              <a:rPr lang="en-US" altLang="en-US" dirty="0" smtClean="0">
                <a:solidFill>
                  <a:srgbClr val="C0504D"/>
                </a:solidFill>
                <a:cs typeface="Arial" charset="0"/>
              </a:rPr>
              <a:t>warnings, nor can they tell how many submission attempts were needed to complete the submission process</a:t>
            </a:r>
            <a:endParaRPr lang="en-US" altLang="en-US" dirty="0">
              <a:solidFill>
                <a:srgbClr val="C0504D"/>
              </a:solidFill>
              <a:cs typeface="Arial" charset="0"/>
            </a:endParaRPr>
          </a:p>
        </p:txBody>
      </p:sp>
      <p:pic>
        <p:nvPicPr>
          <p:cNvPr id="8" name="Picture 7"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4190934"/>
            <a:ext cx="2616200" cy="1962150"/>
          </a:xfrm>
          <a:prstGeom prst="rect">
            <a:avLst/>
          </a:prstGeom>
        </p:spPr>
      </p:pic>
    </p:spTree>
    <p:extLst>
      <p:ext uri="{BB962C8B-B14F-4D97-AF65-F5344CB8AC3E}">
        <p14:creationId xmlns:p14="http://schemas.microsoft.com/office/powerpoint/2010/main" val="1860434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a Submission Plan</a:t>
            </a:r>
            <a:endParaRPr lang="en-US" dirty="0"/>
          </a:p>
        </p:txBody>
      </p:sp>
      <p:sp>
        <p:nvSpPr>
          <p:cNvPr id="3" name="Content Placeholder 2"/>
          <p:cNvSpPr>
            <a:spLocks noGrp="1"/>
          </p:cNvSpPr>
          <p:nvPr>
            <p:ph sz="quarter" idx="13"/>
          </p:nvPr>
        </p:nvSpPr>
        <p:spPr/>
        <p:txBody>
          <a:bodyPr/>
          <a:lstStyle/>
          <a:p>
            <a:r>
              <a:rPr lang="en-US" dirty="0" smtClean="0"/>
              <a:t>Gather team</a:t>
            </a:r>
          </a:p>
          <a:p>
            <a:r>
              <a:rPr lang="en-US" dirty="0" smtClean="0"/>
              <a:t>Verify registrations are in place and active</a:t>
            </a:r>
          </a:p>
          <a:p>
            <a:r>
              <a:rPr lang="en-US" dirty="0" smtClean="0"/>
              <a:t>Determine application </a:t>
            </a:r>
            <a:r>
              <a:rPr lang="en-US" dirty="0"/>
              <a:t>preparation responsibilities</a:t>
            </a:r>
          </a:p>
          <a:p>
            <a:r>
              <a:rPr lang="en-US" dirty="0" smtClean="0"/>
              <a:t>Make sure everyone is aware of process</a:t>
            </a:r>
          </a:p>
          <a:p>
            <a:pPr lvl="1"/>
            <a:r>
              <a:rPr lang="en-US" dirty="0" smtClean="0"/>
              <a:t>Sharing </a:t>
            </a:r>
            <a:r>
              <a:rPr lang="en-US" dirty="0"/>
              <a:t>applications in progress </a:t>
            </a:r>
          </a:p>
          <a:p>
            <a:pPr lvl="1"/>
            <a:r>
              <a:rPr lang="en-US" dirty="0"/>
              <a:t>Internal review &amp; approval process</a:t>
            </a:r>
          </a:p>
          <a:p>
            <a:pPr lvl="1"/>
            <a:r>
              <a:rPr lang="en-US" dirty="0" smtClean="0"/>
              <a:t>NIH deadlines</a:t>
            </a:r>
          </a:p>
          <a:p>
            <a:pPr lvl="1"/>
            <a:r>
              <a:rPr lang="en-US" dirty="0" smtClean="0"/>
              <a:t>Internal </a:t>
            </a:r>
            <a:r>
              <a:rPr lang="en-US" dirty="0"/>
              <a:t>deadlines</a:t>
            </a:r>
          </a:p>
          <a:p>
            <a:pPr lvl="1"/>
            <a:r>
              <a:rPr lang="en-US" dirty="0"/>
              <a:t>Post-submission </a:t>
            </a:r>
            <a:r>
              <a:rPr lang="en-US" dirty="0" smtClean="0"/>
              <a:t>responsibilities</a:t>
            </a:r>
          </a:p>
          <a:p>
            <a:pPr lvl="2"/>
            <a:r>
              <a:rPr lang="en-US" dirty="0" smtClean="0"/>
              <a:t>How to deal with errors/warnings</a:t>
            </a:r>
          </a:p>
          <a:p>
            <a:pPr lvl="2"/>
            <a:r>
              <a:rPr lang="en-US" dirty="0" smtClean="0"/>
              <a:t>Who will verify application in eRA Commons?</a:t>
            </a:r>
            <a:endParaRPr lang="en-US" dirty="0"/>
          </a:p>
          <a:p>
            <a:pPr marL="0" indent="0">
              <a:buNone/>
            </a:pP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7</a:t>
            </a:fld>
            <a:endParaRPr lang="en-US" dirty="0"/>
          </a:p>
        </p:txBody>
      </p:sp>
      <p:sp>
        <p:nvSpPr>
          <p:cNvPr id="6" name="Text Box 8"/>
          <p:cNvSpPr txBox="1">
            <a:spLocks noChangeArrowheads="1"/>
          </p:cNvSpPr>
          <p:nvPr/>
        </p:nvSpPr>
        <p:spPr bwMode="auto">
          <a:xfrm>
            <a:off x="2590800" y="5957763"/>
            <a:ext cx="6172200" cy="523214"/>
          </a:xfrm>
          <a:prstGeom prst="rect">
            <a:avLst/>
          </a:prstGeom>
          <a:solidFill>
            <a:srgbClr val="FFFF66"/>
          </a:solidFill>
          <a:ln w="25400">
            <a:noFill/>
            <a:miter lim="800000"/>
            <a:headEnd/>
            <a:tailEnd/>
          </a:ln>
        </p:spPr>
        <p:txBody>
          <a:bodyPr wrap="square" lIns="91433" tIns="45717" rIns="91433" bIns="45717">
            <a:spAutoFit/>
          </a:bodyPr>
          <a:lstStyle/>
          <a:p>
            <a:pPr algn="ctr" eaLnBrk="0" hangingPunct="0">
              <a:spcBef>
                <a:spcPct val="50000"/>
              </a:spcBef>
            </a:pPr>
            <a:r>
              <a:rPr lang="en-US" sz="2800" b="1" dirty="0" smtClean="0">
                <a:solidFill>
                  <a:schemeClr val="accent2"/>
                </a:solidFill>
                <a:cs typeface="Arial" charset="0"/>
              </a:rPr>
              <a:t>Make a plan before you need one!</a:t>
            </a:r>
            <a:endParaRPr lang="en-US" sz="2800" b="1" dirty="0">
              <a:solidFill>
                <a:schemeClr val="accent2"/>
              </a:solidFill>
              <a:cs typeface="Arial" charset="0"/>
            </a:endParaRPr>
          </a:p>
        </p:txBody>
      </p:sp>
      <p:pic>
        <p:nvPicPr>
          <p:cNvPr id="9" name="Picture 8"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3001" y="4542495"/>
            <a:ext cx="1747517" cy="1747517"/>
          </a:xfrm>
          <a:prstGeom prst="rect">
            <a:avLst/>
          </a:prstGeom>
        </p:spPr>
      </p:pic>
      <p:pic>
        <p:nvPicPr>
          <p:cNvPr id="12" name="Picture 11"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2301" y="4534911"/>
            <a:ext cx="1163371" cy="1762684"/>
          </a:xfrm>
          <a:prstGeom prst="rect">
            <a:avLst/>
          </a:prstGeom>
        </p:spPr>
      </p:pic>
    </p:spTree>
    <p:extLst>
      <p:ext uri="{BB962C8B-B14F-4D97-AF65-F5344CB8AC3E}">
        <p14:creationId xmlns:p14="http://schemas.microsoft.com/office/powerpoint/2010/main" val="42439826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9975" cy="758825"/>
          </a:xfrm>
        </p:spPr>
        <p:txBody>
          <a:bodyPr>
            <a:normAutofit fontScale="90000"/>
          </a:bodyPr>
          <a:lstStyle/>
          <a:p>
            <a:r>
              <a:rPr lang="en-US" dirty="0" smtClean="0"/>
              <a:t>Application Assembled &amp; Posted in eRA Commons</a:t>
            </a:r>
            <a:endParaRPr lang="en-US" dirty="0"/>
          </a:p>
        </p:txBody>
      </p:sp>
      <p:sp>
        <p:nvSpPr>
          <p:cNvPr id="3" name="Content Placeholder 2"/>
          <p:cNvSpPr>
            <a:spLocks noGrp="1"/>
          </p:cNvSpPr>
          <p:nvPr>
            <p:ph sz="quarter" idx="13"/>
          </p:nvPr>
        </p:nvSpPr>
        <p:spPr/>
        <p:txBody>
          <a:bodyPr/>
          <a:lstStyle/>
          <a:p>
            <a:pPr marL="0" indent="0">
              <a:buNone/>
            </a:pPr>
            <a:r>
              <a:rPr lang="en-US" dirty="0"/>
              <a:t>Once an error-free application is received by NIH, the eRA system will:</a:t>
            </a:r>
          </a:p>
          <a:p>
            <a:pPr lvl="1"/>
            <a:r>
              <a:rPr lang="en-US" dirty="0"/>
              <a:t>Assemble the grant application image</a:t>
            </a:r>
          </a:p>
          <a:p>
            <a:pPr lvl="1"/>
            <a:r>
              <a:rPr lang="en-US" dirty="0"/>
              <a:t>Insert headers (PI name) and footers (page numbers) on all pages</a:t>
            </a:r>
          </a:p>
          <a:p>
            <a:pPr lvl="1"/>
            <a:r>
              <a:rPr lang="en-US" dirty="0"/>
              <a:t>Generate Table of Contents and bookmark important sections</a:t>
            </a:r>
          </a:p>
          <a:p>
            <a:pPr lvl="1"/>
            <a:r>
              <a:rPr lang="en-US" dirty="0"/>
              <a:t>Post the assembled application image in the PD/PI’s eRA Commons </a:t>
            </a:r>
            <a:r>
              <a:rPr lang="en-US" dirty="0" smtClean="0"/>
              <a:t>account</a:t>
            </a:r>
          </a:p>
          <a:p>
            <a:pPr lvl="1"/>
            <a:r>
              <a:rPr lang="en-US" dirty="0" smtClean="0"/>
              <a:t>Send notifications</a:t>
            </a:r>
          </a:p>
          <a:p>
            <a:pPr marL="0" indent="0">
              <a:buNone/>
            </a:pP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70</a:t>
            </a:fld>
            <a:endParaRPr lang="en-US" dirty="0">
              <a:solidFill>
                <a:srgbClr val="9BBB59">
                  <a:shade val="75000"/>
                </a:srgbClr>
              </a:solidFill>
            </a:endParaRPr>
          </a:p>
        </p:txBody>
      </p:sp>
      <p:pic>
        <p:nvPicPr>
          <p:cNvPr id="5" name="Picture 8" title="&quot;&quot;"/>
          <p:cNvPicPr>
            <a:picLocks noChangeAspect="1" noChangeArrowheads="1"/>
          </p:cNvPicPr>
          <p:nvPr/>
        </p:nvPicPr>
        <p:blipFill>
          <a:blip r:embed="rId2" cstate="print"/>
          <a:srcRect/>
          <a:stretch>
            <a:fillRect/>
          </a:stretch>
        </p:blipFill>
        <p:spPr bwMode="auto">
          <a:xfrm>
            <a:off x="4038600" y="4454242"/>
            <a:ext cx="3604792" cy="2184427"/>
          </a:xfrm>
          <a:prstGeom prst="rect">
            <a:avLst/>
          </a:prstGeom>
          <a:noFill/>
          <a:ln w="25400">
            <a:solidFill>
              <a:schemeClr val="accent2"/>
            </a:solidFill>
            <a:miter lim="800000"/>
            <a:headEnd/>
            <a:tailEnd/>
          </a:ln>
        </p:spPr>
      </p:pic>
    </p:spTree>
    <p:extLst>
      <p:ext uri="{BB962C8B-B14F-4D97-AF65-F5344CB8AC3E}">
        <p14:creationId xmlns:p14="http://schemas.microsoft.com/office/powerpoint/2010/main" val="28860729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Viewing Window</a:t>
            </a:r>
            <a:endParaRPr lang="en-US" dirty="0"/>
          </a:p>
        </p:txBody>
      </p:sp>
      <p:sp>
        <p:nvSpPr>
          <p:cNvPr id="3" name="Content Placeholder 2"/>
          <p:cNvSpPr>
            <a:spLocks noGrp="1"/>
          </p:cNvSpPr>
          <p:nvPr>
            <p:ph sz="quarter" idx="13"/>
          </p:nvPr>
        </p:nvSpPr>
        <p:spPr>
          <a:xfrm>
            <a:off x="301752" y="1752600"/>
            <a:ext cx="7394448" cy="4572000"/>
          </a:xfrm>
        </p:spPr>
        <p:txBody>
          <a:bodyPr/>
          <a:lstStyle/>
          <a:p>
            <a:r>
              <a:rPr lang="en-US" dirty="0"/>
              <a:t>Applicants have </a:t>
            </a:r>
            <a:r>
              <a:rPr lang="en-US" dirty="0">
                <a:solidFill>
                  <a:srgbClr val="A50021"/>
                </a:solidFill>
              </a:rPr>
              <a:t>two (2) business days</a:t>
            </a:r>
            <a:r>
              <a:rPr lang="en-US" dirty="0"/>
              <a:t> to view the assembled application image before the application automatically moves forward for further </a:t>
            </a:r>
            <a:r>
              <a:rPr lang="en-US" dirty="0" smtClean="0"/>
              <a:t>processing</a:t>
            </a:r>
            <a:br>
              <a:rPr lang="en-US" dirty="0" smtClean="0"/>
            </a:br>
            <a:endParaRPr lang="en-US" dirty="0" smtClean="0"/>
          </a:p>
          <a:p>
            <a:pPr>
              <a:spcBef>
                <a:spcPct val="40000"/>
              </a:spcBef>
            </a:pPr>
            <a:r>
              <a:rPr lang="en-US" dirty="0" smtClean="0"/>
              <a:t>SO </a:t>
            </a:r>
            <a:r>
              <a:rPr lang="en-US" dirty="0"/>
              <a:t>can Reject application within viewing window and submit a Changed/Corrected application </a:t>
            </a:r>
            <a:r>
              <a:rPr lang="en-US" b="1" dirty="0" smtClean="0">
                <a:solidFill>
                  <a:srgbClr val="C00000"/>
                </a:solidFill>
              </a:rPr>
              <a:t>before</a:t>
            </a:r>
            <a:r>
              <a:rPr lang="en-US" dirty="0" smtClean="0">
                <a:solidFill>
                  <a:srgbClr val="C00000"/>
                </a:solidFill>
              </a:rPr>
              <a:t> the submission deadline </a:t>
            </a:r>
            <a:endParaRPr lang="en-US" u="sng" dirty="0">
              <a:solidFill>
                <a:srgbClr val="C00000"/>
              </a:solidFill>
            </a:endParaRPr>
          </a:p>
          <a:p>
            <a:pPr marL="0" indent="0">
              <a:buNone/>
            </a:pP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71</a:t>
            </a:fld>
            <a:endParaRPr lang="en-US" dirty="0">
              <a:solidFill>
                <a:srgbClr val="9BBB59">
                  <a:shade val="75000"/>
                </a:srgbClr>
              </a:solidFill>
            </a:endParaRPr>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2233613"/>
            <a:ext cx="1905000" cy="3810000"/>
          </a:xfrm>
          <a:prstGeom prst="rect">
            <a:avLst/>
          </a:prstGeom>
        </p:spPr>
      </p:pic>
    </p:spTree>
    <p:extLst>
      <p:ext uri="{BB962C8B-B14F-4D97-AF65-F5344CB8AC3E}">
        <p14:creationId xmlns:p14="http://schemas.microsoft.com/office/powerpoint/2010/main" val="16841289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title="sample assembled applicatio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1586019"/>
            <a:ext cx="8155724" cy="48585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View Application Image</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solidFill>
                  <a:srgbClr val="9BBB59">
                    <a:shade val="75000"/>
                  </a:srgbClr>
                </a:solidFill>
              </a:rPr>
              <a:pPr>
                <a:defRPr/>
              </a:pPr>
              <a:t>72</a:t>
            </a:fld>
            <a:endParaRPr lang="en-US" dirty="0">
              <a:solidFill>
                <a:srgbClr val="9BBB59">
                  <a:shade val="75000"/>
                </a:srgbClr>
              </a:solidFill>
            </a:endParaRPr>
          </a:p>
        </p:txBody>
      </p:sp>
      <p:sp>
        <p:nvSpPr>
          <p:cNvPr id="10" name="Text Box 5"/>
          <p:cNvSpPr txBox="1">
            <a:spLocks noChangeArrowheads="1"/>
          </p:cNvSpPr>
          <p:nvPr/>
        </p:nvSpPr>
        <p:spPr bwMode="auto">
          <a:xfrm>
            <a:off x="301626" y="5881365"/>
            <a:ext cx="8534399" cy="646331"/>
          </a:xfrm>
          <a:prstGeom prst="rect">
            <a:avLst/>
          </a:prstGeom>
          <a:solidFill>
            <a:srgbClr val="FFFF99"/>
          </a:solidFill>
          <a:ln w="38100">
            <a:solidFill>
              <a:srgbClr val="FF0000"/>
            </a:solidFill>
            <a:miter lim="800000"/>
            <a:headEnd/>
            <a:tailEnd/>
          </a:ln>
        </p:spPr>
        <p:txBody>
          <a:bodyPr wrap="square">
            <a:spAutoFit/>
          </a:bodyPr>
          <a:lstStyle/>
          <a:p>
            <a:r>
              <a:rPr lang="en-US" sz="3600" dirty="0">
                <a:solidFill>
                  <a:srgbClr val="A50021"/>
                </a:solidFill>
              </a:rPr>
              <a:t>If you can’t </a:t>
            </a:r>
            <a:r>
              <a:rPr lang="en-US" sz="3600" b="1" dirty="0">
                <a:solidFill>
                  <a:srgbClr val="A50021"/>
                </a:solidFill>
              </a:rPr>
              <a:t>VIEW</a:t>
            </a:r>
            <a:r>
              <a:rPr lang="en-US" sz="3600" dirty="0">
                <a:solidFill>
                  <a:srgbClr val="A50021"/>
                </a:solidFill>
              </a:rPr>
              <a:t> it, we can’t </a:t>
            </a:r>
            <a:r>
              <a:rPr lang="en-US" sz="3600" b="1" dirty="0">
                <a:solidFill>
                  <a:srgbClr val="A50021"/>
                </a:solidFill>
              </a:rPr>
              <a:t>REVIEW</a:t>
            </a:r>
            <a:r>
              <a:rPr lang="en-US" sz="3600" dirty="0">
                <a:solidFill>
                  <a:srgbClr val="A50021"/>
                </a:solidFill>
              </a:rPr>
              <a:t> it</a:t>
            </a:r>
            <a:r>
              <a:rPr lang="en-US" sz="3600" dirty="0" smtClean="0">
                <a:solidFill>
                  <a:srgbClr val="A50021"/>
                </a:solidFill>
              </a:rPr>
              <a:t>! </a:t>
            </a:r>
            <a:endParaRPr lang="en-US" sz="2000" dirty="0">
              <a:solidFill>
                <a:srgbClr val="A50021"/>
              </a:solidFill>
            </a:endParaRPr>
          </a:p>
        </p:txBody>
      </p:sp>
      <p:pic>
        <p:nvPicPr>
          <p:cNvPr id="9" name="Picture 8"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664685"/>
            <a:ext cx="1676400" cy="1676400"/>
          </a:xfrm>
          <a:prstGeom prst="rect">
            <a:avLst/>
          </a:prstGeom>
        </p:spPr>
      </p:pic>
    </p:spTree>
    <p:extLst>
      <p:ext uri="{BB962C8B-B14F-4D97-AF65-F5344CB8AC3E}">
        <p14:creationId xmlns:p14="http://schemas.microsoft.com/office/powerpoint/2010/main" val="28742308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Submission Complete!</a:t>
            </a:r>
            <a:endParaRPr lang="en-US" dirty="0"/>
          </a:p>
        </p:txBody>
      </p:sp>
      <p:sp>
        <p:nvSpPr>
          <p:cNvPr id="3" name="Content Placeholder 2"/>
          <p:cNvSpPr>
            <a:spLocks noGrp="1"/>
          </p:cNvSpPr>
          <p:nvPr>
            <p:ph sz="quarter" idx="13"/>
          </p:nvPr>
        </p:nvSpPr>
        <p:spPr/>
        <p:txBody>
          <a:bodyPr/>
          <a:lstStyle/>
          <a:p>
            <a:r>
              <a:rPr lang="en-US" sz="2400" dirty="0"/>
              <a:t>If </a:t>
            </a:r>
            <a:r>
              <a:rPr lang="en-US" sz="2400" dirty="0" smtClean="0"/>
              <a:t>you don’t reject within </a:t>
            </a:r>
            <a:r>
              <a:rPr lang="en-US" sz="2400" dirty="0"/>
              <a:t>the two business day viewing window</a:t>
            </a:r>
            <a:r>
              <a:rPr lang="en-US" sz="2400" dirty="0" smtClean="0"/>
              <a:t>, </a:t>
            </a:r>
            <a:r>
              <a:rPr lang="en-US" sz="2400" dirty="0"/>
              <a:t>the application automatically moves forward for further processing at </a:t>
            </a:r>
            <a:r>
              <a:rPr lang="en-US" sz="2400" dirty="0" smtClean="0"/>
              <a:t>NIH</a:t>
            </a:r>
          </a:p>
          <a:p>
            <a:pPr marL="0" indent="0">
              <a:buNone/>
            </a:pPr>
            <a:endParaRPr lang="en-US" sz="2400" dirty="0"/>
          </a:p>
          <a:p>
            <a:r>
              <a:rPr lang="en-US" sz="2400" dirty="0"/>
              <a:t>Any subsequent application changes are subject to the NIH </a:t>
            </a:r>
            <a:r>
              <a:rPr lang="en-US" sz="2400" dirty="0" smtClean="0"/>
              <a:t>policy on </a:t>
            </a:r>
            <a:r>
              <a:rPr lang="en-US" sz="2400" dirty="0"/>
              <a:t>late submission </a:t>
            </a:r>
            <a:r>
              <a:rPr lang="en-US" sz="2400" dirty="0" smtClean="0"/>
              <a:t>of grant applications </a:t>
            </a:r>
            <a:r>
              <a:rPr lang="en-US" sz="2400" dirty="0"/>
              <a:t>and </a:t>
            </a:r>
            <a:r>
              <a:rPr lang="en-US" sz="2400" dirty="0" smtClean="0"/>
              <a:t>the </a:t>
            </a:r>
            <a:r>
              <a:rPr lang="en-US" sz="2400" dirty="0"/>
              <a:t>NIH policy on </a:t>
            </a:r>
            <a:r>
              <a:rPr lang="en-US" sz="2400" dirty="0" smtClean="0"/>
              <a:t>post-submission application </a:t>
            </a:r>
            <a:r>
              <a:rPr lang="en-US" sz="2400" dirty="0"/>
              <a:t>materials</a:t>
            </a:r>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73</a:t>
            </a:fld>
            <a:endParaRPr lang="en-US" dirty="0">
              <a:solidFill>
                <a:srgbClr val="9BBB59">
                  <a:shade val="75000"/>
                </a:srgbClr>
              </a:solidFill>
            </a:endParaRPr>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4419600"/>
            <a:ext cx="3810000" cy="2619375"/>
          </a:xfrm>
          <a:prstGeom prst="rect">
            <a:avLst/>
          </a:prstGeom>
        </p:spPr>
      </p:pic>
    </p:spTree>
    <p:extLst>
      <p:ext uri="{BB962C8B-B14F-4D97-AF65-F5344CB8AC3E}">
        <p14:creationId xmlns:p14="http://schemas.microsoft.com/office/powerpoint/2010/main" val="40236561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title="&quot;&quot;"/>
          <p:cNvSpPr/>
          <p:nvPr/>
        </p:nvSpPr>
        <p:spPr>
          <a:xfrm>
            <a:off x="357301" y="6206238"/>
            <a:ext cx="4028044" cy="6246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499221" y="-76526"/>
            <a:ext cx="8229600" cy="1143000"/>
          </a:xfrm>
        </p:spPr>
        <p:txBody>
          <a:bodyPr/>
          <a:lstStyle/>
          <a:p>
            <a:pPr algn="ctr"/>
            <a:r>
              <a:rPr lang="en-US" dirty="0" smtClean="0"/>
              <a:t>Submission Process – Submit</a:t>
            </a:r>
            <a:endParaRPr lang="en-US" dirty="0"/>
          </a:p>
        </p:txBody>
      </p:sp>
      <p:sp>
        <p:nvSpPr>
          <p:cNvPr id="109" name="Oval 108" title="start of process"/>
          <p:cNvSpPr/>
          <p:nvPr/>
        </p:nvSpPr>
        <p:spPr>
          <a:xfrm>
            <a:off x="90435" y="1878543"/>
            <a:ext cx="273717" cy="1882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108" name="Curved Connector 107" title="&quot;&quot;"/>
          <p:cNvCxnSpPr/>
          <p:nvPr/>
        </p:nvCxnSpPr>
        <p:spPr>
          <a:xfrm flipV="1">
            <a:off x="394260" y="1959625"/>
            <a:ext cx="453225" cy="3"/>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98" name="Group 97" title="AOR submits application to Grants.gov"/>
          <p:cNvGrpSpPr/>
          <p:nvPr/>
        </p:nvGrpSpPr>
        <p:grpSpPr>
          <a:xfrm>
            <a:off x="690135" y="1193860"/>
            <a:ext cx="1756503" cy="1433751"/>
            <a:chOff x="225305" y="2863488"/>
            <a:chExt cx="1756503" cy="1433751"/>
          </a:xfrm>
        </p:grpSpPr>
        <p:pic>
          <p:nvPicPr>
            <p:cNvPr id="99" name="Picture 98" title="&quot;&quo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5305" y="2863488"/>
              <a:ext cx="1756503" cy="1433751"/>
            </a:xfrm>
            <a:prstGeom prst="rect">
              <a:avLst/>
            </a:prstGeom>
          </p:spPr>
        </p:pic>
        <p:sp>
          <p:nvSpPr>
            <p:cNvPr id="100" name="TextBox 99" title="&quot;&quot;"/>
            <p:cNvSpPr txBox="1"/>
            <p:nvPr/>
          </p:nvSpPr>
          <p:spPr>
            <a:xfrm>
              <a:off x="412077" y="3188614"/>
              <a:ext cx="1526075" cy="923330"/>
            </a:xfrm>
            <a:prstGeom prst="rect">
              <a:avLst/>
            </a:prstGeom>
            <a:noFill/>
          </p:spPr>
          <p:txBody>
            <a:bodyPr wrap="square" rtlCol="0">
              <a:spAutoFit/>
            </a:bodyPr>
            <a:lstStyle/>
            <a:p>
              <a:pPr fontAlgn="auto">
                <a:spcBef>
                  <a:spcPts val="0"/>
                </a:spcBef>
                <a:spcAft>
                  <a:spcPts val="0"/>
                </a:spcAft>
              </a:pPr>
              <a:r>
                <a:rPr lang="en-US" b="1" dirty="0" err="1" smtClean="0">
                  <a:solidFill>
                    <a:prstClr val="black"/>
                  </a:solidFill>
                  <a:latin typeface="Calibri"/>
                </a:rPr>
                <a:t>AOR</a:t>
              </a:r>
              <a:r>
                <a:rPr lang="en-US" b="1" dirty="0" smtClean="0">
                  <a:solidFill>
                    <a:prstClr val="black"/>
                  </a:solidFill>
                  <a:latin typeface="Calibri"/>
                </a:rPr>
                <a:t> submits application to Grants.gov</a:t>
              </a:r>
              <a:endParaRPr lang="en-US" b="1" dirty="0">
                <a:solidFill>
                  <a:prstClr val="black"/>
                </a:solidFill>
                <a:latin typeface="Calibri"/>
              </a:endParaRPr>
            </a:p>
          </p:txBody>
        </p:sp>
      </p:grpSp>
      <p:cxnSp>
        <p:nvCxnSpPr>
          <p:cNvPr id="21" name="Curved Connector 20" title="&quot;&quot;"/>
          <p:cNvCxnSpPr>
            <a:stCxn id="99" idx="3"/>
          </p:cNvCxnSpPr>
          <p:nvPr/>
        </p:nvCxnSpPr>
        <p:spPr>
          <a:xfrm flipV="1">
            <a:off x="2446638" y="1894538"/>
            <a:ext cx="592301" cy="16198"/>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76" name="Group 75" title="Grants.gov checks application and records status"/>
          <p:cNvGrpSpPr/>
          <p:nvPr/>
        </p:nvGrpSpPr>
        <p:grpSpPr>
          <a:xfrm>
            <a:off x="3032061" y="1169515"/>
            <a:ext cx="2287547" cy="1321805"/>
            <a:chOff x="267707" y="4979630"/>
            <a:chExt cx="1854388" cy="1023744"/>
          </a:xfrm>
        </p:grpSpPr>
        <p:pic>
          <p:nvPicPr>
            <p:cNvPr id="77" name="Picture 76" title="&quot;&quot;"/>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7707" y="4979630"/>
              <a:ext cx="1854388" cy="1023744"/>
            </a:xfrm>
            <a:prstGeom prst="rect">
              <a:avLst/>
            </a:prstGeom>
          </p:spPr>
        </p:pic>
        <p:sp>
          <p:nvSpPr>
            <p:cNvPr id="78" name="TextBox 77" title="&quot;&quot;"/>
            <p:cNvSpPr txBox="1"/>
            <p:nvPr/>
          </p:nvSpPr>
          <p:spPr>
            <a:xfrm>
              <a:off x="346531" y="5137897"/>
              <a:ext cx="1747589" cy="715123"/>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rPr>
                <a:t>Grants.gov checks application and records status</a:t>
              </a:r>
              <a:endParaRPr lang="en-US" b="1" dirty="0">
                <a:solidFill>
                  <a:prstClr val="black"/>
                </a:solidFill>
                <a:latin typeface="Calibri"/>
              </a:endParaRPr>
            </a:p>
          </p:txBody>
        </p:sp>
      </p:grpSp>
      <p:cxnSp>
        <p:nvCxnSpPr>
          <p:cNvPr id="86" name="Curved Connector 85" title="&quot;&quot;"/>
          <p:cNvCxnSpPr/>
          <p:nvPr/>
        </p:nvCxnSpPr>
        <p:spPr>
          <a:xfrm rot="16200000" flipH="1">
            <a:off x="3793278" y="2730318"/>
            <a:ext cx="585189" cy="20002"/>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73" name="Group 72" title="AOR checks status in Grants.gov"/>
          <p:cNvGrpSpPr/>
          <p:nvPr/>
        </p:nvGrpSpPr>
        <p:grpSpPr>
          <a:xfrm>
            <a:off x="2537655" y="2915236"/>
            <a:ext cx="2935375" cy="2043608"/>
            <a:chOff x="2540041" y="4288844"/>
            <a:chExt cx="1893482" cy="1857189"/>
          </a:xfrm>
        </p:grpSpPr>
        <p:pic>
          <p:nvPicPr>
            <p:cNvPr id="74" name="Picture 73" title="&quot;&quot;"/>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540041" y="4288844"/>
              <a:ext cx="1893482" cy="1857189"/>
            </a:xfrm>
            <a:prstGeom prst="rect">
              <a:avLst/>
            </a:prstGeom>
          </p:spPr>
        </p:pic>
        <p:sp>
          <p:nvSpPr>
            <p:cNvPr id="75" name="TextBox 74" title="&quot;&quot;"/>
            <p:cNvSpPr txBox="1"/>
            <p:nvPr/>
          </p:nvSpPr>
          <p:spPr>
            <a:xfrm>
              <a:off x="2745443" y="4822765"/>
              <a:ext cx="1526075" cy="1090834"/>
            </a:xfrm>
            <a:prstGeom prst="rect">
              <a:avLst/>
            </a:prstGeom>
            <a:noFill/>
          </p:spPr>
          <p:txBody>
            <a:bodyPr wrap="square" rtlCol="0">
              <a:spAutoFit/>
            </a:bodyPr>
            <a:lstStyle/>
            <a:p>
              <a:pPr algn="ctr" fontAlgn="auto">
                <a:spcBef>
                  <a:spcPts val="0"/>
                </a:spcBef>
                <a:spcAft>
                  <a:spcPts val="0"/>
                </a:spcAft>
              </a:pPr>
              <a:r>
                <a:rPr lang="en-US" b="1" dirty="0" err="1" smtClean="0">
                  <a:solidFill>
                    <a:prstClr val="black"/>
                  </a:solidFill>
                  <a:latin typeface="Calibri"/>
                </a:rPr>
                <a:t>AOR</a:t>
              </a:r>
              <a:r>
                <a:rPr lang="en-US" b="1" dirty="0" smtClean="0">
                  <a:solidFill>
                    <a:prstClr val="black"/>
                  </a:solidFill>
                  <a:latin typeface="Calibri"/>
                </a:rPr>
                <a:t> </a:t>
              </a:r>
              <a:br>
                <a:rPr lang="en-US" b="1" dirty="0" smtClean="0">
                  <a:solidFill>
                    <a:prstClr val="black"/>
                  </a:solidFill>
                  <a:latin typeface="Calibri"/>
                </a:rPr>
              </a:br>
              <a:r>
                <a:rPr lang="en-US" b="1" dirty="0" smtClean="0">
                  <a:solidFill>
                    <a:prstClr val="black"/>
                  </a:solidFill>
                  <a:latin typeface="Calibri"/>
                </a:rPr>
                <a:t>checks status in Grants.gov</a:t>
              </a:r>
            </a:p>
            <a:p>
              <a:pPr algn="ctr" fontAlgn="auto">
                <a:spcBef>
                  <a:spcPts val="0"/>
                </a:spcBef>
                <a:spcAft>
                  <a:spcPts val="0"/>
                </a:spcAft>
              </a:pPr>
              <a:endParaRPr lang="en-US" b="1" dirty="0">
                <a:solidFill>
                  <a:prstClr val="black"/>
                </a:solidFill>
                <a:latin typeface="Calibri"/>
              </a:endParaRPr>
            </a:p>
          </p:txBody>
        </p:sp>
      </p:grpSp>
      <p:cxnSp>
        <p:nvCxnSpPr>
          <p:cNvPr id="64" name="Curved Connector 63" title="&quot;&quot;"/>
          <p:cNvCxnSpPr/>
          <p:nvPr/>
        </p:nvCxnSpPr>
        <p:spPr>
          <a:xfrm rot="16200000" flipH="1">
            <a:off x="3787638" y="5158442"/>
            <a:ext cx="559579" cy="33639"/>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4212860" y="4771135"/>
            <a:ext cx="1210909" cy="646331"/>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Rejected </a:t>
            </a:r>
          </a:p>
          <a:p>
            <a:pPr fontAlgn="auto">
              <a:spcBef>
                <a:spcPts val="0"/>
              </a:spcBef>
              <a:spcAft>
                <a:spcPts val="0"/>
              </a:spcAft>
            </a:pPr>
            <a:r>
              <a:rPr lang="en-US" dirty="0" smtClean="0">
                <a:solidFill>
                  <a:prstClr val="black"/>
                </a:solidFill>
                <a:latin typeface="Calibri"/>
              </a:rPr>
              <a:t>with Errors</a:t>
            </a:r>
            <a:endParaRPr lang="en-US" dirty="0">
              <a:solidFill>
                <a:prstClr val="black"/>
              </a:solidFill>
              <a:latin typeface="Calibri"/>
            </a:endParaRPr>
          </a:p>
        </p:txBody>
      </p:sp>
      <p:grpSp>
        <p:nvGrpSpPr>
          <p:cNvPr id="56" name="Group 55" title="Applicant corrects application errors"/>
          <p:cNvGrpSpPr/>
          <p:nvPr/>
        </p:nvGrpSpPr>
        <p:grpSpPr>
          <a:xfrm>
            <a:off x="2952765" y="5417466"/>
            <a:ext cx="2321578" cy="1025540"/>
            <a:chOff x="2501474" y="1781016"/>
            <a:chExt cx="2321578" cy="1025540"/>
          </a:xfrm>
        </p:grpSpPr>
        <p:sp>
          <p:nvSpPr>
            <p:cNvPr id="27" name="TextBox 26"/>
            <p:cNvSpPr txBox="1"/>
            <p:nvPr/>
          </p:nvSpPr>
          <p:spPr>
            <a:xfrm>
              <a:off x="2704042" y="1972501"/>
              <a:ext cx="2119010" cy="646331"/>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rPr>
                <a:t>Applicant corrects application errors</a:t>
              </a:r>
              <a:endParaRPr lang="en-US" b="1" dirty="0">
                <a:solidFill>
                  <a:prstClr val="black"/>
                </a:solidFill>
                <a:latin typeface="Calibri"/>
              </a:endParaRPr>
            </a:p>
          </p:txBody>
        </p:sp>
        <p:pic>
          <p:nvPicPr>
            <p:cNvPr id="16" name="Picture 15" title="&quot;&quot;"/>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01474" y="1781016"/>
              <a:ext cx="2285999" cy="1025540"/>
            </a:xfrm>
            <a:prstGeom prst="rect">
              <a:avLst/>
            </a:prstGeom>
          </p:spPr>
        </p:pic>
      </p:grpSp>
      <p:cxnSp>
        <p:nvCxnSpPr>
          <p:cNvPr id="20" name="Straight Arrow Connector 10" title="&quot;&quot;"/>
          <p:cNvCxnSpPr>
            <a:stCxn id="16" idx="1"/>
            <a:endCxn id="99" idx="2"/>
          </p:cNvCxnSpPr>
          <p:nvPr/>
        </p:nvCxnSpPr>
        <p:spPr>
          <a:xfrm rot="10800000">
            <a:off x="1568387" y="2627612"/>
            <a:ext cx="1384378" cy="3302625"/>
          </a:xfrm>
          <a:prstGeom prst="curvedConnector2">
            <a:avLst/>
          </a:prstGeom>
          <a:ln w="666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Curved Connector 35" title="&quot;&quot;"/>
          <p:cNvCxnSpPr/>
          <p:nvPr/>
        </p:nvCxnSpPr>
        <p:spPr>
          <a:xfrm>
            <a:off x="5423769" y="4011017"/>
            <a:ext cx="952698" cy="7369"/>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5151047" y="3615686"/>
            <a:ext cx="1209305" cy="830997"/>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latin typeface="Calibri"/>
              </a:rPr>
              <a:t>Validated</a:t>
            </a:r>
            <a:br>
              <a:rPr lang="en-US" dirty="0" smtClean="0">
                <a:solidFill>
                  <a:prstClr val="black"/>
                </a:solidFill>
                <a:latin typeface="Calibri"/>
              </a:rPr>
            </a:br>
            <a:endParaRPr lang="en-US" sz="1200" dirty="0" smtClean="0">
              <a:solidFill>
                <a:prstClr val="black"/>
              </a:solidFill>
              <a:latin typeface="Calibri"/>
            </a:endParaRPr>
          </a:p>
          <a:p>
            <a:pPr algn="ctr" fontAlgn="auto">
              <a:spcBef>
                <a:spcPts val="0"/>
              </a:spcBef>
              <a:spcAft>
                <a:spcPts val="0"/>
              </a:spcAft>
            </a:pPr>
            <a:r>
              <a:rPr lang="en-US" dirty="0" smtClean="0">
                <a:solidFill>
                  <a:prstClr val="black"/>
                </a:solidFill>
                <a:latin typeface="Calibri"/>
              </a:rPr>
              <a:t>(No errors)</a:t>
            </a:r>
            <a:endParaRPr lang="en-US" dirty="0">
              <a:solidFill>
                <a:prstClr val="black"/>
              </a:solidFill>
              <a:latin typeface="Calibri"/>
            </a:endParaRPr>
          </a:p>
        </p:txBody>
      </p:sp>
      <p:grpSp>
        <p:nvGrpSpPr>
          <p:cNvPr id="102" name="Group 101" title="application is queued for agency retrieval"/>
          <p:cNvGrpSpPr/>
          <p:nvPr/>
        </p:nvGrpSpPr>
        <p:grpSpPr>
          <a:xfrm>
            <a:off x="6360352" y="3438983"/>
            <a:ext cx="1854388" cy="1023744"/>
            <a:chOff x="267707" y="4979630"/>
            <a:chExt cx="1854388" cy="1023744"/>
          </a:xfrm>
        </p:grpSpPr>
        <p:pic>
          <p:nvPicPr>
            <p:cNvPr id="103" name="Picture 102" title="&quot;&quot;"/>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67707" y="4979630"/>
              <a:ext cx="1854388" cy="1023744"/>
            </a:xfrm>
            <a:prstGeom prst="rect">
              <a:avLst/>
            </a:prstGeom>
          </p:spPr>
        </p:pic>
        <p:sp>
          <p:nvSpPr>
            <p:cNvPr id="104" name="TextBox 103"/>
            <p:cNvSpPr txBox="1"/>
            <p:nvPr/>
          </p:nvSpPr>
          <p:spPr>
            <a:xfrm>
              <a:off x="359258" y="5056750"/>
              <a:ext cx="1747589" cy="923330"/>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rPr>
                <a:t>Application queued for agency retrieval</a:t>
              </a:r>
              <a:endParaRPr lang="en-US" b="1" dirty="0">
                <a:solidFill>
                  <a:prstClr val="black"/>
                </a:solidFill>
                <a:latin typeface="Calibri"/>
              </a:endParaRPr>
            </a:p>
          </p:txBody>
        </p:sp>
      </p:grpSp>
      <p:cxnSp>
        <p:nvCxnSpPr>
          <p:cNvPr id="67" name="Curved Connector 66" title="&quot;&quot;"/>
          <p:cNvCxnSpPr/>
          <p:nvPr/>
        </p:nvCxnSpPr>
        <p:spPr>
          <a:xfrm flipV="1">
            <a:off x="8276196" y="3974243"/>
            <a:ext cx="817626" cy="2"/>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69" name="Slide Number Placeholder 3"/>
          <p:cNvSpPr>
            <a:spLocks noGrp="1"/>
          </p:cNvSpPr>
          <p:nvPr>
            <p:ph type="sldNum" sz="quarter" idx="12"/>
          </p:nvPr>
        </p:nvSpPr>
        <p:spPr>
          <a:xfrm>
            <a:off x="6553200" y="6356350"/>
            <a:ext cx="2133600" cy="365125"/>
          </a:xfrm>
        </p:spPr>
        <p:txBody>
          <a:bodyPr/>
          <a:lstStyle/>
          <a:p>
            <a:pPr algn="r"/>
            <a:fld id="{A73B5830-C774-0C4F-8148-3C18183B17ED}" type="slidenum">
              <a:rPr lang="en-US" smtClean="0">
                <a:solidFill>
                  <a:srgbClr val="1F497D"/>
                </a:solidFill>
              </a:rPr>
              <a:pPr algn="r"/>
              <a:t>74</a:t>
            </a:fld>
            <a:endParaRPr lang="en-US" dirty="0">
              <a:solidFill>
                <a:srgbClr val="1F497D"/>
              </a:solidFill>
            </a:endParaRPr>
          </a:p>
        </p:txBody>
      </p:sp>
      <p:pic>
        <p:nvPicPr>
          <p:cNvPr id="110" name="Picture 109" title="&quot;&quot;"/>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734300" y="139920"/>
            <a:ext cx="1409700" cy="1057275"/>
          </a:xfrm>
          <a:prstGeom prst="rect">
            <a:avLst/>
          </a:prstGeom>
        </p:spPr>
      </p:pic>
    </p:spTree>
    <p:extLst>
      <p:ext uri="{BB962C8B-B14F-4D97-AF65-F5344CB8AC3E}">
        <p14:creationId xmlns:p14="http://schemas.microsoft.com/office/powerpoint/2010/main" val="323690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title="&quot;&quot;"/>
          <p:cNvSpPr/>
          <p:nvPr/>
        </p:nvSpPr>
        <p:spPr>
          <a:xfrm>
            <a:off x="211944" y="6202478"/>
            <a:ext cx="4028044" cy="6246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499221" y="-76526"/>
            <a:ext cx="8229600" cy="1143000"/>
          </a:xfrm>
        </p:spPr>
        <p:txBody>
          <a:bodyPr/>
          <a:lstStyle/>
          <a:p>
            <a:pPr algn="ctr"/>
            <a:r>
              <a:rPr lang="en-US" dirty="0" smtClean="0"/>
              <a:t>Submission Process – Track</a:t>
            </a:r>
            <a:endParaRPr lang="en-US" dirty="0"/>
          </a:p>
        </p:txBody>
      </p:sp>
      <p:cxnSp>
        <p:nvCxnSpPr>
          <p:cNvPr id="47" name="Curved Connector 46" title="&quot;&quot;"/>
          <p:cNvCxnSpPr/>
          <p:nvPr/>
        </p:nvCxnSpPr>
        <p:spPr>
          <a:xfrm flipV="1">
            <a:off x="0" y="1975796"/>
            <a:ext cx="883300" cy="6512"/>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70" name="Group 69" title="eRA system downloads application"/>
          <p:cNvGrpSpPr/>
          <p:nvPr/>
        </p:nvGrpSpPr>
        <p:grpSpPr>
          <a:xfrm>
            <a:off x="889360" y="1476948"/>
            <a:ext cx="1974307" cy="1023744"/>
            <a:chOff x="267707" y="4979630"/>
            <a:chExt cx="1974307" cy="1023744"/>
          </a:xfrm>
        </p:grpSpPr>
        <p:pic>
          <p:nvPicPr>
            <p:cNvPr id="71" name="Picture 70" title="&quot;&quo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7707" y="4979630"/>
              <a:ext cx="1854388" cy="1023744"/>
            </a:xfrm>
            <a:prstGeom prst="rect">
              <a:avLst/>
            </a:prstGeom>
          </p:spPr>
        </p:pic>
        <p:sp>
          <p:nvSpPr>
            <p:cNvPr id="72" name="TextBox 71" title="&quot;&quot;"/>
            <p:cNvSpPr txBox="1"/>
            <p:nvPr/>
          </p:nvSpPr>
          <p:spPr>
            <a:xfrm>
              <a:off x="494425" y="5056750"/>
              <a:ext cx="1747589" cy="923330"/>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rPr>
                <a:t>eRA system downloads application</a:t>
              </a:r>
              <a:endParaRPr lang="en-US" b="1" dirty="0">
                <a:solidFill>
                  <a:prstClr val="black"/>
                </a:solidFill>
                <a:latin typeface="Calibri"/>
              </a:endParaRPr>
            </a:p>
          </p:txBody>
        </p:sp>
      </p:grpSp>
      <p:cxnSp>
        <p:nvCxnSpPr>
          <p:cNvPr id="21" name="Curved Connector 20" title="&quot;&quot;"/>
          <p:cNvCxnSpPr/>
          <p:nvPr/>
        </p:nvCxnSpPr>
        <p:spPr>
          <a:xfrm flipV="1">
            <a:off x="2717853" y="1957458"/>
            <a:ext cx="470721" cy="12700"/>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76" name="Group 75" title="eRA checks application and  puts status in eRA Commons"/>
          <p:cNvGrpSpPr/>
          <p:nvPr/>
        </p:nvGrpSpPr>
        <p:grpSpPr>
          <a:xfrm>
            <a:off x="3185483" y="1164407"/>
            <a:ext cx="2540634" cy="1321805"/>
            <a:chOff x="267707" y="4979630"/>
            <a:chExt cx="1854388" cy="1023744"/>
          </a:xfrm>
        </p:grpSpPr>
        <p:pic>
          <p:nvPicPr>
            <p:cNvPr id="77" name="Picture 76" title="&quot;&quot;"/>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7707" y="4979630"/>
              <a:ext cx="1854388" cy="1023744"/>
            </a:xfrm>
            <a:prstGeom prst="rect">
              <a:avLst/>
            </a:prstGeom>
          </p:spPr>
        </p:pic>
        <p:sp>
          <p:nvSpPr>
            <p:cNvPr id="78" name="TextBox 77"/>
            <p:cNvSpPr txBox="1"/>
            <p:nvPr/>
          </p:nvSpPr>
          <p:spPr>
            <a:xfrm>
              <a:off x="346531" y="5137897"/>
              <a:ext cx="1747589" cy="715123"/>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rPr>
                <a:t>eRA checks application and puts status in eRA Commons</a:t>
              </a:r>
              <a:endParaRPr lang="en-US" b="1" dirty="0">
                <a:solidFill>
                  <a:prstClr val="black"/>
                </a:solidFill>
                <a:latin typeface="Calibri"/>
              </a:endParaRPr>
            </a:p>
          </p:txBody>
        </p:sp>
      </p:grpSp>
      <p:cxnSp>
        <p:nvCxnSpPr>
          <p:cNvPr id="86" name="Curved Connector 85" title="&quot;&quot;"/>
          <p:cNvCxnSpPr/>
          <p:nvPr/>
        </p:nvCxnSpPr>
        <p:spPr>
          <a:xfrm rot="16200000" flipH="1">
            <a:off x="3820437" y="2730318"/>
            <a:ext cx="585189" cy="20002"/>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73" name="Group 72" title="applicant checks status in eRA Commons"/>
          <p:cNvGrpSpPr/>
          <p:nvPr/>
        </p:nvGrpSpPr>
        <p:grpSpPr>
          <a:xfrm>
            <a:off x="2537655" y="2915236"/>
            <a:ext cx="2935375" cy="2043608"/>
            <a:chOff x="2540041" y="4288844"/>
            <a:chExt cx="1893482" cy="1857189"/>
          </a:xfrm>
        </p:grpSpPr>
        <p:pic>
          <p:nvPicPr>
            <p:cNvPr id="74" name="Picture 73" title="&quot;&quot;"/>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540041" y="4288844"/>
              <a:ext cx="1893482" cy="1857189"/>
            </a:xfrm>
            <a:prstGeom prst="rect">
              <a:avLst/>
            </a:prstGeom>
          </p:spPr>
        </p:pic>
        <p:sp>
          <p:nvSpPr>
            <p:cNvPr id="75" name="TextBox 74"/>
            <p:cNvSpPr txBox="1"/>
            <p:nvPr/>
          </p:nvSpPr>
          <p:spPr>
            <a:xfrm>
              <a:off x="2745443" y="4921492"/>
              <a:ext cx="1526075" cy="1006773"/>
            </a:xfrm>
            <a:prstGeom prst="rect">
              <a:avLst/>
            </a:prstGeom>
            <a:noFill/>
          </p:spPr>
          <p:txBody>
            <a:bodyPr wrap="square" rtlCol="0">
              <a:spAutoFit/>
            </a:bodyPr>
            <a:lstStyle/>
            <a:p>
              <a:pPr algn="ctr" fontAlgn="auto">
                <a:spcBef>
                  <a:spcPts val="0"/>
                </a:spcBef>
                <a:spcAft>
                  <a:spcPts val="0"/>
                </a:spcAft>
              </a:pPr>
              <a:r>
                <a:rPr lang="en-US" b="1" dirty="0" smtClean="0">
                  <a:solidFill>
                    <a:prstClr val="black"/>
                  </a:solidFill>
                  <a:latin typeface="Calibri"/>
                </a:rPr>
                <a:t>Applicant checks status in eRA Commons</a:t>
              </a:r>
            </a:p>
            <a:p>
              <a:pPr algn="ctr" fontAlgn="auto">
                <a:spcBef>
                  <a:spcPts val="0"/>
                </a:spcBef>
                <a:spcAft>
                  <a:spcPts val="0"/>
                </a:spcAft>
              </a:pPr>
              <a:endParaRPr lang="en-US" b="1" dirty="0">
                <a:solidFill>
                  <a:prstClr val="black"/>
                </a:solidFill>
                <a:latin typeface="Calibri"/>
              </a:endParaRPr>
            </a:p>
          </p:txBody>
        </p:sp>
      </p:grpSp>
      <p:cxnSp>
        <p:nvCxnSpPr>
          <p:cNvPr id="64" name="Curved Connector 63" title="&quot;&quot;"/>
          <p:cNvCxnSpPr/>
          <p:nvPr/>
        </p:nvCxnSpPr>
        <p:spPr>
          <a:xfrm rot="16200000" flipH="1">
            <a:off x="3787638" y="5158442"/>
            <a:ext cx="559579" cy="33639"/>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142414" y="4771135"/>
            <a:ext cx="794128" cy="646331"/>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Errors </a:t>
            </a:r>
            <a:br>
              <a:rPr lang="en-US" dirty="0" smtClean="0">
                <a:solidFill>
                  <a:prstClr val="black"/>
                </a:solidFill>
                <a:latin typeface="Calibri"/>
              </a:rPr>
            </a:br>
            <a:r>
              <a:rPr lang="en-US" dirty="0" smtClean="0">
                <a:solidFill>
                  <a:prstClr val="black"/>
                </a:solidFill>
                <a:latin typeface="Calibri"/>
              </a:rPr>
              <a:t>found</a:t>
            </a:r>
            <a:endParaRPr lang="en-US" dirty="0">
              <a:solidFill>
                <a:prstClr val="black"/>
              </a:solidFill>
              <a:latin typeface="Calibri"/>
            </a:endParaRPr>
          </a:p>
        </p:txBody>
      </p:sp>
      <p:grpSp>
        <p:nvGrpSpPr>
          <p:cNvPr id="56" name="Group 55" title="applicant makes corrections before deadline"/>
          <p:cNvGrpSpPr/>
          <p:nvPr/>
        </p:nvGrpSpPr>
        <p:grpSpPr>
          <a:xfrm>
            <a:off x="2952765" y="5417466"/>
            <a:ext cx="2366843" cy="1025540"/>
            <a:chOff x="2501474" y="1781016"/>
            <a:chExt cx="2366843" cy="1025540"/>
          </a:xfrm>
        </p:grpSpPr>
        <p:pic>
          <p:nvPicPr>
            <p:cNvPr id="16" name="Picture 15" title="&quot;&quot;"/>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01474" y="1781016"/>
              <a:ext cx="2285999" cy="1025540"/>
            </a:xfrm>
            <a:prstGeom prst="rect">
              <a:avLst/>
            </a:prstGeom>
          </p:spPr>
        </p:pic>
        <p:sp>
          <p:nvSpPr>
            <p:cNvPr id="27" name="TextBox 26"/>
            <p:cNvSpPr txBox="1"/>
            <p:nvPr/>
          </p:nvSpPr>
          <p:spPr>
            <a:xfrm>
              <a:off x="2749307" y="1881971"/>
              <a:ext cx="2119010" cy="923330"/>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rPr>
                <a:t>Applicant makes corrections before deadline</a:t>
              </a:r>
              <a:endParaRPr lang="en-US" b="1" dirty="0">
                <a:solidFill>
                  <a:prstClr val="black"/>
                </a:solidFill>
                <a:latin typeface="Calibri"/>
              </a:endParaRPr>
            </a:p>
          </p:txBody>
        </p:sp>
      </p:grpSp>
      <p:cxnSp>
        <p:nvCxnSpPr>
          <p:cNvPr id="20" name="Straight Arrow Connector 10" title="&quot;&quot;"/>
          <p:cNvCxnSpPr>
            <a:stCxn id="16" idx="1"/>
          </p:cNvCxnSpPr>
          <p:nvPr/>
        </p:nvCxnSpPr>
        <p:spPr>
          <a:xfrm rot="10800000">
            <a:off x="441651" y="5904296"/>
            <a:ext cx="2511115" cy="25940"/>
          </a:xfrm>
          <a:prstGeom prst="curvedConnector3">
            <a:avLst>
              <a:gd name="adj1" fmla="val 50000"/>
            </a:avLst>
          </a:prstGeom>
          <a:ln w="666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348803" y="4632685"/>
            <a:ext cx="2761824" cy="1200329"/>
          </a:xfrm>
          <a:prstGeom prst="rect">
            <a:avLst/>
          </a:prstGeom>
          <a:noFill/>
        </p:spPr>
        <p:txBody>
          <a:bodyPr wrap="square" rtlCol="0">
            <a:spAutoFit/>
          </a:bodyPr>
          <a:lstStyle/>
          <a:p>
            <a:pPr fontAlgn="auto">
              <a:spcBef>
                <a:spcPts val="0"/>
              </a:spcBef>
              <a:spcAft>
                <a:spcPts val="0"/>
              </a:spcAft>
            </a:pPr>
            <a:r>
              <a:rPr lang="en-US" dirty="0" err="1" smtClean="0">
                <a:solidFill>
                  <a:prstClr val="black"/>
                </a:solidFill>
                <a:latin typeface="Calibri"/>
              </a:rPr>
              <a:t>AOR</a:t>
            </a:r>
            <a:r>
              <a:rPr lang="en-US" dirty="0" smtClean="0">
                <a:solidFill>
                  <a:prstClr val="black"/>
                </a:solidFill>
                <a:latin typeface="Calibri"/>
              </a:rPr>
              <a:t> submits changed/correct application to Grants.gov and begins process again</a:t>
            </a:r>
            <a:endParaRPr lang="en-US" dirty="0">
              <a:solidFill>
                <a:prstClr val="black"/>
              </a:solidFill>
              <a:latin typeface="Calibri"/>
            </a:endParaRPr>
          </a:p>
        </p:txBody>
      </p:sp>
      <p:sp>
        <p:nvSpPr>
          <p:cNvPr id="30" name="Oval 29" title="&quot;&quot;"/>
          <p:cNvSpPr/>
          <p:nvPr/>
        </p:nvSpPr>
        <p:spPr>
          <a:xfrm>
            <a:off x="75086" y="5803396"/>
            <a:ext cx="273717" cy="22773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36" name="Curved Connector 35" title="&quot;&quot;"/>
          <p:cNvCxnSpPr/>
          <p:nvPr/>
        </p:nvCxnSpPr>
        <p:spPr>
          <a:xfrm>
            <a:off x="5423769" y="4011017"/>
            <a:ext cx="952698" cy="7369"/>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085209" y="3602888"/>
            <a:ext cx="1393330" cy="830997"/>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latin typeface="Calibri"/>
              </a:rPr>
              <a:t>No errors,</a:t>
            </a:r>
            <a:br>
              <a:rPr lang="en-US" dirty="0" smtClean="0">
                <a:solidFill>
                  <a:prstClr val="black"/>
                </a:solidFill>
                <a:latin typeface="Calibri"/>
              </a:rPr>
            </a:br>
            <a:endParaRPr lang="en-US" sz="1200" dirty="0" smtClean="0">
              <a:solidFill>
                <a:prstClr val="black"/>
              </a:solidFill>
              <a:latin typeface="Calibri"/>
            </a:endParaRPr>
          </a:p>
          <a:p>
            <a:pPr algn="ctr" fontAlgn="auto">
              <a:spcBef>
                <a:spcPts val="0"/>
              </a:spcBef>
              <a:spcAft>
                <a:spcPts val="0"/>
              </a:spcAft>
            </a:pPr>
            <a:r>
              <a:rPr lang="en-US" dirty="0" smtClean="0">
                <a:solidFill>
                  <a:prstClr val="black"/>
                </a:solidFill>
                <a:latin typeface="Calibri"/>
              </a:rPr>
              <a:t>Warnings OK</a:t>
            </a:r>
            <a:endParaRPr lang="en-US" dirty="0">
              <a:solidFill>
                <a:prstClr val="black"/>
              </a:solidFill>
              <a:latin typeface="Calibri"/>
            </a:endParaRPr>
          </a:p>
        </p:txBody>
      </p:sp>
      <p:grpSp>
        <p:nvGrpSpPr>
          <p:cNvPr id="51" name="Group 50" title="application image generated in eRA Commons"/>
          <p:cNvGrpSpPr/>
          <p:nvPr/>
        </p:nvGrpSpPr>
        <p:grpSpPr>
          <a:xfrm>
            <a:off x="6376467" y="3309030"/>
            <a:ext cx="1959763" cy="1584873"/>
            <a:chOff x="267707" y="4979630"/>
            <a:chExt cx="1854388" cy="1299721"/>
          </a:xfrm>
        </p:grpSpPr>
        <p:pic>
          <p:nvPicPr>
            <p:cNvPr id="52" name="Picture 51" title="&quot;&quot;"/>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67707" y="4979630"/>
              <a:ext cx="1854388" cy="1023744"/>
            </a:xfrm>
            <a:prstGeom prst="rect">
              <a:avLst/>
            </a:prstGeom>
          </p:spPr>
        </p:pic>
        <p:sp>
          <p:nvSpPr>
            <p:cNvPr id="57" name="TextBox 56"/>
            <p:cNvSpPr txBox="1"/>
            <p:nvPr/>
          </p:nvSpPr>
          <p:spPr>
            <a:xfrm>
              <a:off x="359258" y="5079022"/>
              <a:ext cx="1747589" cy="1200329"/>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rPr>
                <a:t>Application image generated in eRA Commons</a:t>
              </a:r>
              <a:endParaRPr lang="en-US" b="1" dirty="0">
                <a:solidFill>
                  <a:prstClr val="black"/>
                </a:solidFill>
                <a:latin typeface="Calibri"/>
              </a:endParaRPr>
            </a:p>
          </p:txBody>
        </p:sp>
      </p:grpSp>
      <p:cxnSp>
        <p:nvCxnSpPr>
          <p:cNvPr id="67" name="Curved Connector 66" title="&quot;&quot;"/>
          <p:cNvCxnSpPr/>
          <p:nvPr/>
        </p:nvCxnSpPr>
        <p:spPr>
          <a:xfrm flipV="1">
            <a:off x="8326374" y="3974243"/>
            <a:ext cx="817626" cy="2"/>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69" name="Slide Number Placeholder 3"/>
          <p:cNvSpPr>
            <a:spLocks noGrp="1"/>
          </p:cNvSpPr>
          <p:nvPr>
            <p:ph type="sldNum" sz="quarter" idx="12"/>
          </p:nvPr>
        </p:nvSpPr>
        <p:spPr>
          <a:xfrm>
            <a:off x="6553200" y="6356350"/>
            <a:ext cx="2133600" cy="365125"/>
          </a:xfrm>
        </p:spPr>
        <p:txBody>
          <a:bodyPr/>
          <a:lstStyle/>
          <a:p>
            <a:pPr algn="r"/>
            <a:fld id="{A73B5830-C774-0C4F-8148-3C18183B17ED}" type="slidenum">
              <a:rPr lang="en-US" smtClean="0">
                <a:solidFill>
                  <a:srgbClr val="1F497D"/>
                </a:solidFill>
              </a:rPr>
              <a:pPr algn="r"/>
              <a:t>75</a:t>
            </a:fld>
            <a:endParaRPr lang="en-US" dirty="0">
              <a:solidFill>
                <a:srgbClr val="1F497D"/>
              </a:solidFill>
            </a:endParaRPr>
          </a:p>
        </p:txBody>
      </p:sp>
      <p:pic>
        <p:nvPicPr>
          <p:cNvPr id="33" name="Picture 32" title="guy following footsteps"/>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11944" y="90772"/>
            <a:ext cx="1242966" cy="1281408"/>
          </a:xfrm>
          <a:prstGeom prst="rect">
            <a:avLst/>
          </a:prstGeom>
        </p:spPr>
      </p:pic>
    </p:spTree>
    <p:extLst>
      <p:ext uri="{BB962C8B-B14F-4D97-AF65-F5344CB8AC3E}">
        <p14:creationId xmlns:p14="http://schemas.microsoft.com/office/powerpoint/2010/main" val="412335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84" grpId="0"/>
      <p:bldP spid="30" grpId="0" animBg="1"/>
      <p:bldP spid="6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title="&quot;&quot;"/>
          <p:cNvSpPr/>
          <p:nvPr/>
        </p:nvSpPr>
        <p:spPr>
          <a:xfrm>
            <a:off x="211944" y="6202478"/>
            <a:ext cx="4028044" cy="6246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499221" y="-76526"/>
            <a:ext cx="8229600" cy="1143000"/>
          </a:xfrm>
        </p:spPr>
        <p:txBody>
          <a:bodyPr/>
          <a:lstStyle/>
          <a:p>
            <a:pPr algn="ctr"/>
            <a:r>
              <a:rPr lang="en-US" dirty="0" smtClean="0"/>
              <a:t>Submission Process – View</a:t>
            </a:r>
            <a:endParaRPr lang="en-US" dirty="0"/>
          </a:p>
        </p:txBody>
      </p:sp>
      <p:cxnSp>
        <p:nvCxnSpPr>
          <p:cNvPr id="47" name="Curved Connector 46" title="&quot;&quot;"/>
          <p:cNvCxnSpPr/>
          <p:nvPr/>
        </p:nvCxnSpPr>
        <p:spPr>
          <a:xfrm flipV="1">
            <a:off x="0" y="1932574"/>
            <a:ext cx="1086416" cy="16397"/>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73" name="Group 72" title="Happy with image in eRA Commons?"/>
          <p:cNvGrpSpPr/>
          <p:nvPr/>
        </p:nvGrpSpPr>
        <p:grpSpPr>
          <a:xfrm>
            <a:off x="953285" y="984997"/>
            <a:ext cx="2935375" cy="1985778"/>
            <a:chOff x="2540041" y="4288844"/>
            <a:chExt cx="1893482" cy="1857189"/>
          </a:xfrm>
        </p:grpSpPr>
        <p:pic>
          <p:nvPicPr>
            <p:cNvPr id="74" name="Picture 73" title="&quot;&quo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40041" y="4288844"/>
              <a:ext cx="1893482" cy="1857189"/>
            </a:xfrm>
            <a:prstGeom prst="rect">
              <a:avLst/>
            </a:prstGeom>
          </p:spPr>
        </p:pic>
        <p:sp>
          <p:nvSpPr>
            <p:cNvPr id="75" name="TextBox 74"/>
            <p:cNvSpPr txBox="1"/>
            <p:nvPr/>
          </p:nvSpPr>
          <p:spPr>
            <a:xfrm>
              <a:off x="2745443" y="4811425"/>
              <a:ext cx="1526075" cy="1122602"/>
            </a:xfrm>
            <a:prstGeom prst="rect">
              <a:avLst/>
            </a:prstGeom>
            <a:noFill/>
          </p:spPr>
          <p:txBody>
            <a:bodyPr wrap="square" rtlCol="0">
              <a:spAutoFit/>
            </a:bodyPr>
            <a:lstStyle/>
            <a:p>
              <a:pPr algn="ctr" fontAlgn="auto">
                <a:spcBef>
                  <a:spcPts val="0"/>
                </a:spcBef>
                <a:spcAft>
                  <a:spcPts val="0"/>
                </a:spcAft>
              </a:pPr>
              <a:r>
                <a:rPr lang="en-US" b="1" dirty="0" smtClean="0">
                  <a:solidFill>
                    <a:prstClr val="black"/>
                  </a:solidFill>
                  <a:latin typeface="Calibri"/>
                </a:rPr>
                <a:t>Happy with</a:t>
              </a:r>
              <a:br>
                <a:rPr lang="en-US" b="1" dirty="0" smtClean="0">
                  <a:solidFill>
                    <a:prstClr val="black"/>
                  </a:solidFill>
                  <a:latin typeface="Calibri"/>
                </a:rPr>
              </a:br>
              <a:r>
                <a:rPr lang="en-US" b="1" dirty="0" smtClean="0">
                  <a:solidFill>
                    <a:prstClr val="black"/>
                  </a:solidFill>
                  <a:latin typeface="Calibri"/>
                </a:rPr>
                <a:t> image in eRA Commons?</a:t>
              </a:r>
            </a:p>
            <a:p>
              <a:pPr algn="ctr" fontAlgn="auto">
                <a:spcBef>
                  <a:spcPts val="0"/>
                </a:spcBef>
                <a:spcAft>
                  <a:spcPts val="0"/>
                </a:spcAft>
              </a:pPr>
              <a:endParaRPr lang="en-US" b="1" dirty="0">
                <a:solidFill>
                  <a:prstClr val="black"/>
                </a:solidFill>
                <a:latin typeface="Calibri"/>
              </a:endParaRPr>
            </a:p>
          </p:txBody>
        </p:sp>
      </p:grpSp>
      <p:cxnSp>
        <p:nvCxnSpPr>
          <p:cNvPr id="36" name="Curved Connector 35" title="&quot;&quot;"/>
          <p:cNvCxnSpPr/>
          <p:nvPr/>
        </p:nvCxnSpPr>
        <p:spPr>
          <a:xfrm>
            <a:off x="3837112" y="2046444"/>
            <a:ext cx="671574" cy="12770"/>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691631" y="1630946"/>
            <a:ext cx="717953" cy="830997"/>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latin typeface="Calibri"/>
              </a:rPr>
              <a:t>Looks</a:t>
            </a:r>
            <a:br>
              <a:rPr lang="en-US" dirty="0" smtClean="0">
                <a:solidFill>
                  <a:prstClr val="black"/>
                </a:solidFill>
                <a:latin typeface="Calibri"/>
              </a:rPr>
            </a:br>
            <a:endParaRPr lang="en-US" sz="1200" dirty="0" smtClean="0">
              <a:solidFill>
                <a:prstClr val="black"/>
              </a:solidFill>
              <a:latin typeface="Calibri"/>
            </a:endParaRPr>
          </a:p>
          <a:p>
            <a:pPr algn="ctr" fontAlgn="auto">
              <a:spcBef>
                <a:spcPts val="0"/>
              </a:spcBef>
              <a:spcAft>
                <a:spcPts val="0"/>
              </a:spcAft>
            </a:pPr>
            <a:r>
              <a:rPr lang="en-US" dirty="0" smtClean="0">
                <a:solidFill>
                  <a:prstClr val="black"/>
                </a:solidFill>
                <a:latin typeface="Calibri"/>
              </a:rPr>
              <a:t>good</a:t>
            </a:r>
            <a:endParaRPr lang="en-US" dirty="0">
              <a:solidFill>
                <a:prstClr val="black"/>
              </a:solidFill>
              <a:latin typeface="Calibri"/>
            </a:endParaRPr>
          </a:p>
        </p:txBody>
      </p:sp>
      <p:grpSp>
        <p:nvGrpSpPr>
          <p:cNvPr id="51" name="Group 50" title="after 2 business days the application automatically moves forward to Receipt &amp; Referral"/>
          <p:cNvGrpSpPr/>
          <p:nvPr/>
        </p:nvGrpSpPr>
        <p:grpSpPr>
          <a:xfrm>
            <a:off x="4584384" y="1149834"/>
            <a:ext cx="2350645" cy="1976230"/>
            <a:chOff x="267707" y="4979628"/>
            <a:chExt cx="1854388" cy="1023744"/>
          </a:xfrm>
        </p:grpSpPr>
        <p:pic>
          <p:nvPicPr>
            <p:cNvPr id="52" name="Picture 51" title="&quot;&quot;"/>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7707" y="4979628"/>
              <a:ext cx="1854388" cy="1023744"/>
            </a:xfrm>
            <a:prstGeom prst="rect">
              <a:avLst/>
            </a:prstGeom>
          </p:spPr>
        </p:pic>
        <p:sp>
          <p:nvSpPr>
            <p:cNvPr id="57" name="TextBox 56"/>
            <p:cNvSpPr txBox="1"/>
            <p:nvPr/>
          </p:nvSpPr>
          <p:spPr>
            <a:xfrm>
              <a:off x="359258" y="5113815"/>
              <a:ext cx="1662847" cy="673796"/>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rPr>
                <a:t>After 2 business days the application automatically moves forward to Receipt &amp; Referral</a:t>
              </a:r>
              <a:endParaRPr lang="en-US" b="1" dirty="0">
                <a:solidFill>
                  <a:prstClr val="black"/>
                </a:solidFill>
                <a:latin typeface="Calibri"/>
              </a:endParaRPr>
            </a:p>
          </p:txBody>
        </p:sp>
      </p:grpSp>
      <p:cxnSp>
        <p:nvCxnSpPr>
          <p:cNvPr id="53" name="Curved Connector 52" title="&quot;&quot;"/>
          <p:cNvCxnSpPr/>
          <p:nvPr/>
        </p:nvCxnSpPr>
        <p:spPr>
          <a:xfrm flipV="1">
            <a:off x="6878725" y="2038358"/>
            <a:ext cx="441650" cy="6512"/>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Oval 53" title="&quot;&quot;"/>
          <p:cNvSpPr/>
          <p:nvPr/>
        </p:nvSpPr>
        <p:spPr>
          <a:xfrm>
            <a:off x="7399147" y="1905415"/>
            <a:ext cx="273717" cy="227739"/>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34" name="Curved Connector 33" title="&quot;&quot;"/>
          <p:cNvCxnSpPr/>
          <p:nvPr/>
        </p:nvCxnSpPr>
        <p:spPr>
          <a:xfrm rot="5400000">
            <a:off x="2219145" y="3117065"/>
            <a:ext cx="475970" cy="17996"/>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2576151" y="2748108"/>
            <a:ext cx="937757" cy="646331"/>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Change </a:t>
            </a:r>
            <a:br>
              <a:rPr lang="en-US" dirty="0" smtClean="0">
                <a:solidFill>
                  <a:prstClr val="black"/>
                </a:solidFill>
                <a:latin typeface="Calibri"/>
              </a:rPr>
            </a:br>
            <a:r>
              <a:rPr lang="en-US" dirty="0" smtClean="0">
                <a:solidFill>
                  <a:prstClr val="black"/>
                </a:solidFill>
                <a:latin typeface="Calibri"/>
              </a:rPr>
              <a:t>desired</a:t>
            </a:r>
            <a:endParaRPr lang="en-US" dirty="0">
              <a:solidFill>
                <a:prstClr val="black"/>
              </a:solidFill>
              <a:latin typeface="Calibri"/>
            </a:endParaRPr>
          </a:p>
        </p:txBody>
      </p:sp>
      <p:grpSp>
        <p:nvGrpSpPr>
          <p:cNvPr id="55" name="Group 54" title="In viewing window and before deadline?"/>
          <p:cNvGrpSpPr/>
          <p:nvPr/>
        </p:nvGrpSpPr>
        <p:grpSpPr>
          <a:xfrm>
            <a:off x="1262768" y="3238888"/>
            <a:ext cx="2242433" cy="1790312"/>
            <a:chOff x="2255117" y="4127484"/>
            <a:chExt cx="1893482" cy="1857189"/>
          </a:xfrm>
        </p:grpSpPr>
        <p:pic>
          <p:nvPicPr>
            <p:cNvPr id="58" name="Picture 57" title="&quot;&quo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55117" y="4127484"/>
              <a:ext cx="1893482" cy="1857189"/>
            </a:xfrm>
            <a:prstGeom prst="rect">
              <a:avLst/>
            </a:prstGeom>
          </p:spPr>
        </p:pic>
        <p:sp>
          <p:nvSpPr>
            <p:cNvPr id="59" name="TextBox 58"/>
            <p:cNvSpPr txBox="1"/>
            <p:nvPr/>
          </p:nvSpPr>
          <p:spPr>
            <a:xfrm>
              <a:off x="2493839" y="4789713"/>
              <a:ext cx="1526075" cy="957821"/>
            </a:xfrm>
            <a:prstGeom prst="rect">
              <a:avLst/>
            </a:prstGeom>
            <a:noFill/>
          </p:spPr>
          <p:txBody>
            <a:bodyPr wrap="square" rtlCol="0">
              <a:spAutoFit/>
            </a:bodyPr>
            <a:lstStyle/>
            <a:p>
              <a:pPr algn="ctr" fontAlgn="auto">
                <a:spcBef>
                  <a:spcPts val="0"/>
                </a:spcBef>
                <a:spcAft>
                  <a:spcPts val="0"/>
                </a:spcAft>
              </a:pPr>
              <a:r>
                <a:rPr lang="en-US" b="1" dirty="0">
                  <a:solidFill>
                    <a:prstClr val="black"/>
                  </a:solidFill>
                  <a:latin typeface="Calibri"/>
                </a:rPr>
                <a:t>B</a:t>
              </a:r>
              <a:r>
                <a:rPr lang="en-US" b="1" dirty="0" smtClean="0">
                  <a:solidFill>
                    <a:prstClr val="black"/>
                  </a:solidFill>
                  <a:latin typeface="Calibri"/>
                </a:rPr>
                <a:t>efore </a:t>
              </a:r>
            </a:p>
            <a:p>
              <a:pPr algn="ctr" fontAlgn="auto">
                <a:spcBef>
                  <a:spcPts val="0"/>
                </a:spcBef>
                <a:spcAft>
                  <a:spcPts val="0"/>
                </a:spcAft>
              </a:pPr>
              <a:r>
                <a:rPr lang="en-US" b="1" dirty="0" smtClean="0">
                  <a:solidFill>
                    <a:prstClr val="black"/>
                  </a:solidFill>
                  <a:latin typeface="Calibri"/>
                </a:rPr>
                <a:t>deadline?</a:t>
              </a:r>
            </a:p>
            <a:p>
              <a:pPr algn="ctr" fontAlgn="auto">
                <a:spcBef>
                  <a:spcPts val="0"/>
                </a:spcBef>
                <a:spcAft>
                  <a:spcPts val="0"/>
                </a:spcAft>
              </a:pPr>
              <a:endParaRPr lang="en-US" b="1" dirty="0">
                <a:solidFill>
                  <a:prstClr val="black"/>
                </a:solidFill>
                <a:latin typeface="Calibri"/>
              </a:endParaRPr>
            </a:p>
          </p:txBody>
        </p:sp>
      </p:grpSp>
      <p:cxnSp>
        <p:nvCxnSpPr>
          <p:cNvPr id="42" name="Curved Connector 41" title="&quot;&quot;"/>
          <p:cNvCxnSpPr/>
          <p:nvPr/>
        </p:nvCxnSpPr>
        <p:spPr>
          <a:xfrm rot="5400000">
            <a:off x="2181432" y="5181987"/>
            <a:ext cx="475970" cy="17996"/>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576150" y="4876800"/>
            <a:ext cx="485518"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Yes</a:t>
            </a:r>
            <a:endParaRPr lang="en-US" dirty="0">
              <a:solidFill>
                <a:prstClr val="black"/>
              </a:solidFill>
              <a:latin typeface="Calibri"/>
            </a:endParaRPr>
          </a:p>
        </p:txBody>
      </p:sp>
      <p:grpSp>
        <p:nvGrpSpPr>
          <p:cNvPr id="56" name="Group 55" title="SO rejects applicaiton in eRA Commons &amp; prepares changed/corrected application"/>
          <p:cNvGrpSpPr/>
          <p:nvPr/>
        </p:nvGrpSpPr>
        <p:grpSpPr>
          <a:xfrm>
            <a:off x="785964" y="5334000"/>
            <a:ext cx="4014636" cy="1442730"/>
            <a:chOff x="2558509" y="1781016"/>
            <a:chExt cx="2285999" cy="1025540"/>
          </a:xfrm>
        </p:grpSpPr>
        <p:pic>
          <p:nvPicPr>
            <p:cNvPr id="16" name="Picture 15" title="&quot;&quot;"/>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558509" y="1781016"/>
              <a:ext cx="2285999" cy="1025540"/>
            </a:xfrm>
            <a:prstGeom prst="rect">
              <a:avLst/>
            </a:prstGeom>
          </p:spPr>
        </p:pic>
        <p:sp>
          <p:nvSpPr>
            <p:cNvPr id="27" name="TextBox 26"/>
            <p:cNvSpPr txBox="1"/>
            <p:nvPr/>
          </p:nvSpPr>
          <p:spPr>
            <a:xfrm>
              <a:off x="2671856" y="1872918"/>
              <a:ext cx="1963661" cy="853233"/>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rPr>
                <a:t>SO rejects app in eRA Commons (w/in viewing window) or withdraws app (after) &amp; prepares changed/correct application</a:t>
              </a:r>
              <a:endParaRPr lang="en-US" b="1" dirty="0">
                <a:solidFill>
                  <a:prstClr val="black"/>
                </a:solidFill>
                <a:latin typeface="Calibri"/>
              </a:endParaRPr>
            </a:p>
          </p:txBody>
        </p:sp>
      </p:grpSp>
      <p:cxnSp>
        <p:nvCxnSpPr>
          <p:cNvPr id="83" name="Curved Connector 82" title="&quot;&quot;"/>
          <p:cNvCxnSpPr/>
          <p:nvPr/>
        </p:nvCxnSpPr>
        <p:spPr>
          <a:xfrm rot="10800000">
            <a:off x="381000" y="6031135"/>
            <a:ext cx="462354" cy="27118"/>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46295" y="4495800"/>
            <a:ext cx="2328650" cy="923330"/>
          </a:xfrm>
          <a:prstGeom prst="rect">
            <a:avLst/>
          </a:prstGeom>
          <a:noFill/>
        </p:spPr>
        <p:txBody>
          <a:bodyPr wrap="square" rtlCol="0">
            <a:spAutoFit/>
          </a:bodyPr>
          <a:lstStyle/>
          <a:p>
            <a:pPr fontAlgn="auto">
              <a:spcBef>
                <a:spcPts val="0"/>
              </a:spcBef>
              <a:spcAft>
                <a:spcPts val="0"/>
              </a:spcAft>
            </a:pPr>
            <a:r>
              <a:rPr lang="en-US" dirty="0" err="1" smtClean="0">
                <a:solidFill>
                  <a:prstClr val="black"/>
                </a:solidFill>
                <a:latin typeface="Calibri"/>
              </a:rPr>
              <a:t>AOR</a:t>
            </a:r>
            <a:r>
              <a:rPr lang="en-US" dirty="0" smtClean="0">
                <a:solidFill>
                  <a:prstClr val="black"/>
                </a:solidFill>
                <a:latin typeface="Calibri"/>
              </a:rPr>
              <a:t> submits to Grants.gov and begins process again</a:t>
            </a:r>
            <a:endParaRPr lang="en-US" dirty="0">
              <a:solidFill>
                <a:prstClr val="black"/>
              </a:solidFill>
              <a:latin typeface="Calibri"/>
            </a:endParaRPr>
          </a:p>
        </p:txBody>
      </p:sp>
      <p:sp>
        <p:nvSpPr>
          <p:cNvPr id="30" name="Oval 29" title="&quot;&quot;"/>
          <p:cNvSpPr/>
          <p:nvPr/>
        </p:nvSpPr>
        <p:spPr>
          <a:xfrm>
            <a:off x="75086" y="5866767"/>
            <a:ext cx="273717" cy="22773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60" name="Curved Connector 59" title="&quot;&quot;"/>
          <p:cNvCxnSpPr/>
          <p:nvPr/>
        </p:nvCxnSpPr>
        <p:spPr>
          <a:xfrm>
            <a:off x="3513908" y="4261725"/>
            <a:ext cx="872486" cy="12700"/>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786913" y="3879623"/>
            <a:ext cx="455574"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No</a:t>
            </a:r>
            <a:endParaRPr lang="en-US" dirty="0">
              <a:solidFill>
                <a:prstClr val="black"/>
              </a:solidFill>
              <a:latin typeface="Calibri"/>
            </a:endParaRPr>
          </a:p>
        </p:txBody>
      </p:sp>
      <p:grpSp>
        <p:nvGrpSpPr>
          <p:cNvPr id="39" name="Group 38" title="Which option?"/>
          <p:cNvGrpSpPr/>
          <p:nvPr/>
        </p:nvGrpSpPr>
        <p:grpSpPr>
          <a:xfrm>
            <a:off x="4267200" y="3481468"/>
            <a:ext cx="1934852" cy="1703284"/>
            <a:chOff x="2494271" y="4288844"/>
            <a:chExt cx="1893482" cy="1857189"/>
          </a:xfrm>
        </p:grpSpPr>
        <p:pic>
          <p:nvPicPr>
            <p:cNvPr id="40" name="Picture 39" title="&quot;&quot;"/>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494271" y="4288844"/>
              <a:ext cx="1893482" cy="1857189"/>
            </a:xfrm>
            <a:prstGeom prst="rect">
              <a:avLst/>
            </a:prstGeom>
          </p:spPr>
        </p:pic>
        <p:sp>
          <p:nvSpPr>
            <p:cNvPr id="41" name="TextBox 40"/>
            <p:cNvSpPr txBox="1"/>
            <p:nvPr/>
          </p:nvSpPr>
          <p:spPr>
            <a:xfrm>
              <a:off x="2745443" y="4855673"/>
              <a:ext cx="1526075" cy="1006760"/>
            </a:xfrm>
            <a:prstGeom prst="rect">
              <a:avLst/>
            </a:prstGeom>
            <a:noFill/>
          </p:spPr>
          <p:txBody>
            <a:bodyPr wrap="square" rtlCol="0">
              <a:spAutoFit/>
            </a:bodyPr>
            <a:lstStyle/>
            <a:p>
              <a:pPr algn="ctr" fontAlgn="auto">
                <a:spcBef>
                  <a:spcPts val="0"/>
                </a:spcBef>
                <a:spcAft>
                  <a:spcPts val="0"/>
                </a:spcAft>
              </a:pPr>
              <a:r>
                <a:rPr lang="en-US" b="1" dirty="0" smtClean="0">
                  <a:solidFill>
                    <a:prstClr val="black"/>
                  </a:solidFill>
                  <a:latin typeface="Calibri"/>
                </a:rPr>
                <a:t>Which option?</a:t>
              </a:r>
            </a:p>
            <a:p>
              <a:pPr algn="ctr" fontAlgn="auto">
                <a:spcBef>
                  <a:spcPts val="0"/>
                </a:spcBef>
                <a:spcAft>
                  <a:spcPts val="0"/>
                </a:spcAft>
              </a:pPr>
              <a:endParaRPr lang="en-US" b="1" dirty="0">
                <a:solidFill>
                  <a:prstClr val="black"/>
                </a:solidFill>
                <a:latin typeface="Calibri"/>
              </a:endParaRPr>
            </a:p>
          </p:txBody>
        </p:sp>
      </p:grpSp>
      <p:cxnSp>
        <p:nvCxnSpPr>
          <p:cNvPr id="61" name="Curved Connector 60" title="&quot;&quot;"/>
          <p:cNvCxnSpPr/>
          <p:nvPr/>
        </p:nvCxnSpPr>
        <p:spPr>
          <a:xfrm rot="5400000" flipH="1" flipV="1">
            <a:off x="5030069" y="3342038"/>
            <a:ext cx="468162" cy="12700"/>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334000" y="3011269"/>
            <a:ext cx="2552945" cy="646331"/>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Let application move forward without change</a:t>
            </a:r>
            <a:endParaRPr lang="en-US" dirty="0">
              <a:solidFill>
                <a:prstClr val="black"/>
              </a:solidFill>
              <a:latin typeface="Calibri"/>
            </a:endParaRPr>
          </a:p>
        </p:txBody>
      </p:sp>
      <p:cxnSp>
        <p:nvCxnSpPr>
          <p:cNvPr id="66" name="Curved Connector 65" title="&quot;&quot;"/>
          <p:cNvCxnSpPr>
            <a:stCxn id="40" idx="2"/>
          </p:cNvCxnSpPr>
          <p:nvPr/>
        </p:nvCxnSpPr>
        <p:spPr>
          <a:xfrm rot="5400000">
            <a:off x="4564043" y="5274375"/>
            <a:ext cx="760207" cy="580960"/>
          </a:xfrm>
          <a:prstGeom prst="curvedConnector3">
            <a:avLst>
              <a:gd name="adj1" fmla="val 98828"/>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5105400" y="5553670"/>
            <a:ext cx="1627709" cy="923330"/>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Make change and be subject to late policy</a:t>
            </a:r>
            <a:endParaRPr lang="en-US" dirty="0">
              <a:solidFill>
                <a:prstClr val="black"/>
              </a:solidFill>
              <a:latin typeface="Calibri"/>
            </a:endParaRPr>
          </a:p>
        </p:txBody>
      </p:sp>
      <p:cxnSp>
        <p:nvCxnSpPr>
          <p:cNvPr id="79" name="Curved Connector 78" title="&quot;&quot;"/>
          <p:cNvCxnSpPr/>
          <p:nvPr/>
        </p:nvCxnSpPr>
        <p:spPr>
          <a:xfrm flipV="1">
            <a:off x="6172200" y="4419600"/>
            <a:ext cx="396297" cy="19846"/>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70" name="Group 69" title="reject application and apply to future due date"/>
          <p:cNvGrpSpPr/>
          <p:nvPr/>
        </p:nvGrpSpPr>
        <p:grpSpPr>
          <a:xfrm>
            <a:off x="6477000" y="3853934"/>
            <a:ext cx="1752600" cy="1556266"/>
            <a:chOff x="267707" y="4979630"/>
            <a:chExt cx="1872575" cy="1530893"/>
          </a:xfrm>
        </p:grpSpPr>
        <p:pic>
          <p:nvPicPr>
            <p:cNvPr id="71" name="Picture 70" title="&quot;&quot;"/>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7707" y="4979630"/>
              <a:ext cx="1854388" cy="1023744"/>
            </a:xfrm>
            <a:prstGeom prst="rect">
              <a:avLst/>
            </a:prstGeom>
          </p:spPr>
        </p:pic>
        <p:sp>
          <p:nvSpPr>
            <p:cNvPr id="72" name="TextBox 71"/>
            <p:cNvSpPr txBox="1"/>
            <p:nvPr/>
          </p:nvSpPr>
          <p:spPr>
            <a:xfrm>
              <a:off x="300588" y="5088322"/>
              <a:ext cx="1839694" cy="1422201"/>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rPr>
                <a:t>SO rejects application in eRA Commons</a:t>
              </a:r>
              <a:endParaRPr lang="en-US" b="1" dirty="0">
                <a:solidFill>
                  <a:prstClr val="black"/>
                </a:solidFill>
                <a:latin typeface="Calibri"/>
              </a:endParaRPr>
            </a:p>
          </p:txBody>
        </p:sp>
      </p:grpSp>
      <p:cxnSp>
        <p:nvCxnSpPr>
          <p:cNvPr id="80" name="Curved Connector 79" title="&quot;&quot;"/>
          <p:cNvCxnSpPr/>
          <p:nvPr/>
        </p:nvCxnSpPr>
        <p:spPr>
          <a:xfrm flipV="1">
            <a:off x="8153400" y="4463331"/>
            <a:ext cx="368517" cy="6512"/>
          </a:xfrm>
          <a:prstGeom prst="curvedConnector3">
            <a:avLst>
              <a:gd name="adj1" fmla="val 50000"/>
            </a:avLst>
          </a:prstGeom>
          <a:ln w="539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81" name="Oval 80" title="&quot;&quot;"/>
          <p:cNvSpPr/>
          <p:nvPr/>
        </p:nvSpPr>
        <p:spPr>
          <a:xfrm>
            <a:off x="8600689" y="4330388"/>
            <a:ext cx="273717" cy="227739"/>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9" name="Slide Number Placeholder 3"/>
          <p:cNvSpPr>
            <a:spLocks noGrp="1"/>
          </p:cNvSpPr>
          <p:nvPr>
            <p:ph type="sldNum" sz="quarter" idx="12"/>
          </p:nvPr>
        </p:nvSpPr>
        <p:spPr>
          <a:xfrm>
            <a:off x="6553200" y="6356350"/>
            <a:ext cx="2133600" cy="365125"/>
          </a:xfrm>
        </p:spPr>
        <p:txBody>
          <a:bodyPr/>
          <a:lstStyle/>
          <a:p>
            <a:pPr algn="r"/>
            <a:fld id="{A73B5830-C774-0C4F-8148-3C18183B17ED}" type="slidenum">
              <a:rPr lang="en-US" smtClean="0">
                <a:solidFill>
                  <a:srgbClr val="1F497D"/>
                </a:solidFill>
              </a:rPr>
              <a:pPr algn="r"/>
              <a:t>76</a:t>
            </a:fld>
            <a:endParaRPr lang="en-US" dirty="0">
              <a:solidFill>
                <a:srgbClr val="1F497D"/>
              </a:solidFill>
            </a:endParaRPr>
          </a:p>
        </p:txBody>
      </p:sp>
      <p:sp>
        <p:nvSpPr>
          <p:cNvPr id="48" name="TextBox 47"/>
          <p:cNvSpPr txBox="1"/>
          <p:nvPr/>
        </p:nvSpPr>
        <p:spPr>
          <a:xfrm>
            <a:off x="5562600" y="4611469"/>
            <a:ext cx="1627709" cy="646331"/>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Apply for </a:t>
            </a:r>
            <a:br>
              <a:rPr lang="en-US" dirty="0" smtClean="0">
                <a:solidFill>
                  <a:prstClr val="black"/>
                </a:solidFill>
                <a:latin typeface="Calibri"/>
              </a:rPr>
            </a:br>
            <a:r>
              <a:rPr lang="en-US" dirty="0" smtClean="0">
                <a:solidFill>
                  <a:prstClr val="black"/>
                </a:solidFill>
                <a:latin typeface="Calibri"/>
              </a:rPr>
              <a:t>later due date</a:t>
            </a:r>
            <a:endParaRPr lang="en-US" dirty="0">
              <a:solidFill>
                <a:prstClr val="black"/>
              </a:solidFill>
              <a:latin typeface="Calibri"/>
            </a:endParaRPr>
          </a:p>
        </p:txBody>
      </p:sp>
      <p:pic>
        <p:nvPicPr>
          <p:cNvPr id="46" name="Picture 45" title="&quot;&qu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4080" y="238318"/>
            <a:ext cx="1066800" cy="1066800"/>
          </a:xfrm>
          <a:prstGeom prst="rect">
            <a:avLst/>
          </a:prstGeom>
        </p:spPr>
      </p:pic>
    </p:spTree>
    <p:extLst>
      <p:ext uri="{BB962C8B-B14F-4D97-AF65-F5344CB8AC3E}">
        <p14:creationId xmlns:p14="http://schemas.microsoft.com/office/powerpoint/2010/main" val="256883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54" grpId="0" animBg="1"/>
      <p:bldP spid="63" grpId="0"/>
      <p:bldP spid="49" grpId="0"/>
      <p:bldP spid="84" grpId="0"/>
      <p:bldP spid="30" grpId="0" animBg="1"/>
      <p:bldP spid="50" grpId="0"/>
      <p:bldP spid="65" grpId="0"/>
      <p:bldP spid="68" grpId="0"/>
      <p:bldP spid="81" grpId="0" animBg="1"/>
      <p:bldP spid="4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04800"/>
            <a:ext cx="7772400" cy="1752600"/>
          </a:xfrm>
        </p:spPr>
        <p:txBody>
          <a:bodyPr>
            <a:normAutofit/>
          </a:bodyPr>
          <a:lstStyle/>
          <a:p>
            <a:r>
              <a:rPr lang="en-US" dirty="0" smtClean="0"/>
              <a:t>Reference Letters</a:t>
            </a:r>
            <a:endParaRPr lang="en-US" dirty="0"/>
          </a:p>
        </p:txBody>
      </p:sp>
      <p:sp>
        <p:nvSpPr>
          <p:cNvPr id="3" name="Text Placeholder 2"/>
          <p:cNvSpPr>
            <a:spLocks noGrp="1"/>
          </p:cNvSpPr>
          <p:nvPr>
            <p:ph type="body" idx="1"/>
          </p:nvPr>
        </p:nvSpPr>
        <p:spPr>
          <a:xfrm>
            <a:off x="457200" y="2743200"/>
            <a:ext cx="8153400" cy="2514600"/>
          </a:xfrm>
        </p:spPr>
        <p:txBody>
          <a:bodyPr/>
          <a:lstStyle/>
          <a:p>
            <a:r>
              <a:rPr lang="en-US" dirty="0" smtClean="0"/>
              <a:t>Reference letters</a:t>
            </a: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solidFill>
                  <a:srgbClr val="9BBB59">
                    <a:shade val="75000"/>
                  </a:srgbClr>
                </a:solidFill>
              </a:rPr>
              <a:pPr>
                <a:defRPr/>
              </a:pPr>
              <a:t>77</a:t>
            </a:fld>
            <a:endParaRPr lang="en-US" dirty="0">
              <a:solidFill>
                <a:srgbClr val="9BBB59">
                  <a:shade val="75000"/>
                </a:srgbClr>
              </a:solidFill>
            </a:endParaRPr>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3973" y="3498079"/>
            <a:ext cx="2098853" cy="3352800"/>
          </a:xfrm>
          <a:prstGeom prst="rect">
            <a:avLst/>
          </a:prstGeom>
        </p:spPr>
      </p:pic>
    </p:spTree>
    <p:extLst>
      <p:ext uri="{BB962C8B-B14F-4D97-AF65-F5344CB8AC3E}">
        <p14:creationId xmlns:p14="http://schemas.microsoft.com/office/powerpoint/2010/main" val="26875232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0483" y="4549744"/>
            <a:ext cx="1402712" cy="2244339"/>
          </a:xfrm>
          <a:prstGeom prst="rect">
            <a:avLst/>
          </a:prstGeom>
        </p:spPr>
      </p:pic>
      <p:sp>
        <p:nvSpPr>
          <p:cNvPr id="2" name="Title 1"/>
          <p:cNvSpPr>
            <a:spLocks noGrp="1"/>
          </p:cNvSpPr>
          <p:nvPr>
            <p:ph type="title"/>
          </p:nvPr>
        </p:nvSpPr>
        <p:spPr/>
        <p:txBody>
          <a:bodyPr/>
          <a:lstStyle/>
          <a:p>
            <a:r>
              <a:rPr lang="en-US" dirty="0" smtClean="0"/>
              <a:t>Reference Letters</a:t>
            </a:r>
            <a:endParaRPr lang="en-US" dirty="0"/>
          </a:p>
        </p:txBody>
      </p:sp>
      <p:sp>
        <p:nvSpPr>
          <p:cNvPr id="3" name="Text Placeholder 2"/>
          <p:cNvSpPr>
            <a:spLocks noGrp="1"/>
          </p:cNvSpPr>
          <p:nvPr>
            <p:ph type="body" idx="1"/>
          </p:nvPr>
        </p:nvSpPr>
        <p:spPr/>
        <p:txBody>
          <a:bodyPr/>
          <a:lstStyle/>
          <a:p>
            <a:r>
              <a:rPr lang="en-US" dirty="0"/>
              <a:t>Some NIH grant programs require the submission of reference letters in addition to the grant application (e.g., </a:t>
            </a:r>
            <a:r>
              <a:rPr lang="en-US" dirty="0" smtClean="0"/>
              <a:t>Fellowship &amp; Mentored </a:t>
            </a:r>
            <a:r>
              <a:rPr lang="en-US" dirty="0"/>
              <a:t>Career Development </a:t>
            </a:r>
            <a:r>
              <a:rPr lang="en-US" dirty="0" smtClean="0"/>
              <a:t>programs)</a:t>
            </a:r>
            <a:endParaRPr lang="en-US" dirty="0"/>
          </a:p>
          <a:p>
            <a:endParaRPr lang="en-US" dirty="0"/>
          </a:p>
        </p:txBody>
      </p:sp>
      <p:sp>
        <p:nvSpPr>
          <p:cNvPr id="4" name="Content Placeholder 3"/>
          <p:cNvSpPr>
            <a:spLocks noGrp="1"/>
          </p:cNvSpPr>
          <p:nvPr>
            <p:ph sz="quarter" idx="13"/>
          </p:nvPr>
        </p:nvSpPr>
        <p:spPr>
          <a:xfrm>
            <a:off x="3124200" y="685800"/>
            <a:ext cx="5791200" cy="5562600"/>
          </a:xfrm>
        </p:spPr>
        <p:txBody>
          <a:bodyPr/>
          <a:lstStyle/>
          <a:p>
            <a:r>
              <a:rPr lang="en-US" sz="2200" dirty="0" smtClean="0"/>
              <a:t>NOT </a:t>
            </a:r>
            <a:r>
              <a:rPr lang="en-US" sz="2200" dirty="0"/>
              <a:t>part of the application </a:t>
            </a:r>
            <a:r>
              <a:rPr lang="en-US" sz="2200" dirty="0" smtClean="0"/>
              <a:t>through </a:t>
            </a:r>
            <a:r>
              <a:rPr lang="en-US" sz="2200" dirty="0"/>
              <a:t>Grants.gov </a:t>
            </a:r>
          </a:p>
          <a:p>
            <a:r>
              <a:rPr lang="en-US" sz="2200" dirty="0"/>
              <a:t>Submitted directly by the referee through </a:t>
            </a:r>
            <a:r>
              <a:rPr lang="en-US" sz="2200" dirty="0" err="1"/>
              <a:t>eRA</a:t>
            </a:r>
            <a:r>
              <a:rPr lang="en-US" sz="2200" dirty="0"/>
              <a:t> Commons</a:t>
            </a:r>
          </a:p>
          <a:p>
            <a:r>
              <a:rPr lang="en-US" sz="2200" dirty="0"/>
              <a:t>Commons registration not </a:t>
            </a:r>
            <a:r>
              <a:rPr lang="en-US" sz="2200" dirty="0" smtClean="0"/>
              <a:t>required</a:t>
            </a:r>
          </a:p>
          <a:p>
            <a:r>
              <a:rPr lang="en-US" sz="2200" dirty="0"/>
              <a:t>C</a:t>
            </a:r>
            <a:r>
              <a:rPr lang="en-US" sz="2200" dirty="0" smtClean="0"/>
              <a:t>an </a:t>
            </a:r>
            <a:r>
              <a:rPr lang="en-US" sz="2200" dirty="0"/>
              <a:t>be submitted in advance of application submission</a:t>
            </a:r>
          </a:p>
          <a:p>
            <a:r>
              <a:rPr lang="en-US" sz="2200" dirty="0"/>
              <a:t>D</a:t>
            </a:r>
            <a:r>
              <a:rPr lang="en-US" sz="2200" dirty="0" smtClean="0"/>
              <a:t>ue </a:t>
            </a:r>
            <a:r>
              <a:rPr lang="en-US" sz="2200" dirty="0"/>
              <a:t>by the application </a:t>
            </a:r>
            <a:r>
              <a:rPr lang="en-US" sz="2200" dirty="0" smtClean="0"/>
              <a:t>due date/time</a:t>
            </a:r>
            <a:endParaRPr lang="en-US" sz="2200" dirty="0"/>
          </a:p>
          <a:p>
            <a:r>
              <a:rPr lang="en-US" sz="2200" dirty="0" smtClean="0"/>
              <a:t>Applicants </a:t>
            </a:r>
            <a:r>
              <a:rPr lang="en-US" sz="2200" dirty="0"/>
              <a:t>can track the submission of reference letters in </a:t>
            </a:r>
            <a:r>
              <a:rPr lang="en-US" sz="2200" dirty="0" smtClean="0"/>
              <a:t>the </a:t>
            </a:r>
            <a:r>
              <a:rPr lang="en-US" sz="2200" dirty="0"/>
              <a:t>Commons, but cannot view the actual </a:t>
            </a:r>
            <a:r>
              <a:rPr lang="en-US" sz="2200" dirty="0" smtClean="0"/>
              <a:t>letter</a:t>
            </a:r>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solidFill>
                  <a:srgbClr val="9BBB59">
                    <a:shade val="75000"/>
                  </a:srgbClr>
                </a:solidFill>
              </a:rPr>
              <a:pPr>
                <a:defRPr/>
              </a:pPr>
              <a:t>78</a:t>
            </a:fld>
            <a:endParaRPr lang="en-US" dirty="0">
              <a:solidFill>
                <a:srgbClr val="9BBB59">
                  <a:shade val="75000"/>
                </a:srgbClr>
              </a:solidFill>
            </a:endParaRPr>
          </a:p>
        </p:txBody>
      </p:sp>
      <p:sp>
        <p:nvSpPr>
          <p:cNvPr id="7" name="Rectangle 6"/>
          <p:cNvSpPr/>
          <p:nvPr/>
        </p:nvSpPr>
        <p:spPr>
          <a:xfrm>
            <a:off x="533400" y="6474023"/>
            <a:ext cx="8382000" cy="307777"/>
          </a:xfrm>
          <a:prstGeom prst="rect">
            <a:avLst/>
          </a:prstGeom>
        </p:spPr>
        <p:txBody>
          <a:bodyPr wrap="square">
            <a:spAutoFit/>
          </a:bodyPr>
          <a:lstStyle/>
          <a:p>
            <a:r>
              <a:rPr lang="en-US" sz="1400" dirty="0"/>
              <a:t>https://grants.nih.gov/grants/how-to-apply-application-guide/submission-process/reference-letter.htm</a:t>
            </a:r>
          </a:p>
        </p:txBody>
      </p:sp>
      <p:pic>
        <p:nvPicPr>
          <p:cNvPr id="8" name="Picture 7"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4835" y="4562029"/>
            <a:ext cx="1237004" cy="2199118"/>
          </a:xfrm>
          <a:prstGeom prst="rect">
            <a:avLst/>
          </a:prstGeom>
        </p:spPr>
      </p:pic>
      <p:pic>
        <p:nvPicPr>
          <p:cNvPr id="9" name="Picture 8"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4570575"/>
            <a:ext cx="1378877" cy="2202679"/>
          </a:xfrm>
          <a:prstGeom prst="rect">
            <a:avLst/>
          </a:prstGeom>
        </p:spPr>
      </p:pic>
    </p:spTree>
    <p:extLst>
      <p:ext uri="{BB962C8B-B14F-4D97-AF65-F5344CB8AC3E}">
        <p14:creationId xmlns:p14="http://schemas.microsoft.com/office/powerpoint/2010/main" val="9870702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Letters Attached to Application</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solidFill>
                  <a:srgbClr val="9BBB59">
                    <a:shade val="75000"/>
                  </a:srgbClr>
                </a:solidFill>
              </a:rPr>
              <a:pPr>
                <a:defRPr/>
              </a:pPr>
              <a:t>79</a:t>
            </a:fld>
            <a:endParaRPr lang="en-US" dirty="0">
              <a:solidFill>
                <a:srgbClr val="9BBB59">
                  <a:shade val="75000"/>
                </a:srgbClr>
              </a:solidFill>
            </a:endParaRPr>
          </a:p>
        </p:txBody>
      </p:sp>
      <p:pic>
        <p:nvPicPr>
          <p:cNvPr id="4" name="Picture 3" title="Detailed Status Information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036638"/>
            <a:ext cx="5844028" cy="5561012"/>
          </a:xfrm>
          <a:prstGeom prst="rect">
            <a:avLst/>
          </a:prstGeom>
        </p:spPr>
      </p:pic>
      <p:sp>
        <p:nvSpPr>
          <p:cNvPr id="6" name="Rectangle 7" title="&quot;&quot;"/>
          <p:cNvSpPr>
            <a:spLocks noChangeArrowheads="1"/>
          </p:cNvSpPr>
          <p:nvPr/>
        </p:nvSpPr>
        <p:spPr bwMode="auto">
          <a:xfrm>
            <a:off x="2895600" y="3962400"/>
            <a:ext cx="4114800" cy="2514600"/>
          </a:xfrm>
          <a:prstGeom prst="rect">
            <a:avLst/>
          </a:prstGeom>
          <a:noFill/>
          <a:ln w="28575">
            <a:solidFill>
              <a:schemeClr val="accent2"/>
            </a:solidFill>
            <a:miter lim="800000"/>
            <a:headEnd/>
            <a:tailEnd/>
          </a:ln>
        </p:spPr>
        <p:txBody>
          <a:bodyPr wrap="none" lIns="0" rIns="0" anchor="ctr"/>
          <a:lstStyle/>
          <a:p>
            <a:pPr algn="r"/>
            <a:endParaRPr lang="en-US" sz="1800"/>
          </a:p>
        </p:txBody>
      </p:sp>
      <p:sp>
        <p:nvSpPr>
          <p:cNvPr id="7" name="AutoShape 10"/>
          <p:cNvSpPr>
            <a:spLocks noChangeArrowheads="1"/>
          </p:cNvSpPr>
          <p:nvPr/>
        </p:nvSpPr>
        <p:spPr bwMode="auto">
          <a:xfrm>
            <a:off x="7055610" y="5105400"/>
            <a:ext cx="1780415" cy="846462"/>
          </a:xfrm>
          <a:prstGeom prst="wedgeRectCallout">
            <a:avLst>
              <a:gd name="adj1" fmla="val -62907"/>
              <a:gd name="adj2" fmla="val -21070"/>
            </a:avLst>
          </a:prstGeom>
          <a:solidFill>
            <a:srgbClr val="FFFF99"/>
          </a:solidFill>
          <a:ln w="9525">
            <a:solidFill>
              <a:schemeClr val="accent2"/>
            </a:solidFill>
            <a:miter lim="800000"/>
            <a:headEnd/>
            <a:tailEnd/>
          </a:ln>
        </p:spPr>
        <p:txBody>
          <a:bodyPr/>
          <a:lstStyle/>
          <a:p>
            <a:pPr>
              <a:spcBef>
                <a:spcPct val="40000"/>
              </a:spcBef>
              <a:buClr>
                <a:schemeClr val="bg2"/>
              </a:buClr>
              <a:buSzPct val="130000"/>
            </a:pPr>
            <a:r>
              <a:rPr lang="en-US" sz="2400" dirty="0" smtClean="0">
                <a:solidFill>
                  <a:schemeClr val="accent2"/>
                </a:solidFill>
                <a:cs typeface="Times New Roman" pitchFamily="18" charset="0"/>
              </a:rPr>
              <a:t>Reference Letters</a:t>
            </a:r>
            <a:endParaRPr lang="en-US" sz="2400" dirty="0">
              <a:solidFill>
                <a:schemeClr val="accent2"/>
              </a:solidFill>
            </a:endParaRPr>
          </a:p>
        </p:txBody>
      </p:sp>
    </p:spTree>
    <p:extLst>
      <p:ext uri="{BB962C8B-B14F-4D97-AF65-F5344CB8AC3E}">
        <p14:creationId xmlns:p14="http://schemas.microsoft.com/office/powerpoint/2010/main" val="96105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Grants.gov</a:t>
            </a:r>
            <a:endParaRPr lang="en-US" dirty="0"/>
          </a:p>
        </p:txBody>
      </p:sp>
      <p:sp>
        <p:nvSpPr>
          <p:cNvPr id="3" name="Text Placeholder 2"/>
          <p:cNvSpPr>
            <a:spLocks noGrp="1"/>
          </p:cNvSpPr>
          <p:nvPr>
            <p:ph type="body" sz="half" idx="2"/>
          </p:nvPr>
        </p:nvSpPr>
        <p:spPr/>
        <p:txBody>
          <a:bodyPr/>
          <a:lstStyle/>
          <a:p>
            <a:r>
              <a:rPr lang="en-US" dirty="0" smtClean="0"/>
              <a:t>eRA Commons</a:t>
            </a:r>
            <a:endParaRPr lang="en-US" dirty="0"/>
          </a:p>
        </p:txBody>
      </p:sp>
      <p:sp>
        <p:nvSpPr>
          <p:cNvPr id="4" name="Title 3"/>
          <p:cNvSpPr>
            <a:spLocks noGrp="1"/>
          </p:cNvSpPr>
          <p:nvPr>
            <p:ph type="title"/>
          </p:nvPr>
        </p:nvSpPr>
        <p:spPr/>
        <p:txBody>
          <a:bodyPr/>
          <a:lstStyle/>
          <a:p>
            <a:r>
              <a:rPr lang="en-US" dirty="0" smtClean="0"/>
              <a:t>Understand Key Systems &amp; Roles</a:t>
            </a:r>
            <a:endParaRPr lang="en-US" dirty="0"/>
          </a:p>
        </p:txBody>
      </p:sp>
      <p:sp>
        <p:nvSpPr>
          <p:cNvPr id="5" name="Content Placeholder 4"/>
          <p:cNvSpPr>
            <a:spLocks noGrp="1"/>
          </p:cNvSpPr>
          <p:nvPr>
            <p:ph sz="quarter" idx="13"/>
          </p:nvPr>
        </p:nvSpPr>
        <p:spPr/>
        <p:txBody>
          <a:bodyPr/>
          <a:lstStyle/>
          <a:p>
            <a:r>
              <a:rPr lang="en-US" dirty="0"/>
              <a:t>E-Business Point of Contact (</a:t>
            </a:r>
            <a:r>
              <a:rPr lang="en-US" dirty="0" err="1"/>
              <a:t>EBiz</a:t>
            </a:r>
            <a:r>
              <a:rPr lang="en-US" dirty="0"/>
              <a:t> POC)</a:t>
            </a:r>
          </a:p>
          <a:p>
            <a:r>
              <a:rPr lang="en-US" dirty="0"/>
              <a:t>Authorized Organization Representative (AOR)</a:t>
            </a:r>
          </a:p>
        </p:txBody>
      </p:sp>
      <p:sp>
        <p:nvSpPr>
          <p:cNvPr id="6" name="Content Placeholder 5"/>
          <p:cNvSpPr>
            <a:spLocks noGrp="1"/>
          </p:cNvSpPr>
          <p:nvPr>
            <p:ph sz="quarter" idx="14"/>
          </p:nvPr>
        </p:nvSpPr>
        <p:spPr/>
        <p:txBody>
          <a:bodyPr/>
          <a:lstStyle/>
          <a:p>
            <a:r>
              <a:rPr lang="en-US" dirty="0"/>
              <a:t>Signing Official (SO)</a:t>
            </a:r>
          </a:p>
          <a:p>
            <a:r>
              <a:rPr lang="en-US" dirty="0"/>
              <a:t>Principal Investigator (PI)</a:t>
            </a:r>
          </a:p>
          <a:p>
            <a:pPr marL="0" indent="0">
              <a:buNone/>
            </a:pPr>
            <a:endParaRPr lang="en-US" dirty="0"/>
          </a:p>
        </p:txBody>
      </p:sp>
      <p:sp>
        <p:nvSpPr>
          <p:cNvPr id="7" name="Slide Number Placeholder 6"/>
          <p:cNvSpPr>
            <a:spLocks noGrp="1"/>
          </p:cNvSpPr>
          <p:nvPr>
            <p:ph type="sldNum" sz="quarter" idx="17"/>
          </p:nvPr>
        </p:nvSpPr>
        <p:spPr/>
        <p:txBody>
          <a:bodyPr/>
          <a:lstStyle/>
          <a:p>
            <a:pPr>
              <a:defRPr/>
            </a:pPr>
            <a:fld id="{3A4FF90E-4C55-4D59-BE6A-CE57DBB6E3FF}" type="slidenum">
              <a:rPr lang="en-US" smtClean="0"/>
              <a:pPr>
                <a:defRPr/>
              </a:pPr>
              <a:t>8</a:t>
            </a:fld>
            <a:endParaRPr lang="en-US" dirty="0"/>
          </a:p>
        </p:txBody>
      </p:sp>
      <p:pic>
        <p:nvPicPr>
          <p:cNvPr id="8" name="Picture 7" title="&quot;&quot;"/>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0600" y="4881252"/>
            <a:ext cx="2819400" cy="947319"/>
          </a:xfrm>
          <a:prstGeom prst="rect">
            <a:avLst/>
          </a:prstGeom>
        </p:spPr>
      </p:pic>
      <p:pic>
        <p:nvPicPr>
          <p:cNvPr id="9" name="Picture 2" descr="Logo of and Link to Electronic Research Administration eRA Common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24400" y="4996077"/>
            <a:ext cx="4359566" cy="7176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28600" y="6397713"/>
            <a:ext cx="8763000" cy="292388"/>
          </a:xfrm>
          <a:prstGeom prst="rect">
            <a:avLst/>
          </a:prstGeom>
        </p:spPr>
        <p:txBody>
          <a:bodyPr wrap="square">
            <a:spAutoFit/>
          </a:bodyPr>
          <a:lstStyle/>
          <a:p>
            <a:r>
              <a:rPr lang="en-US" sz="1300" dirty="0"/>
              <a:t>http://grants.nih.gov/grants/how-to-apply-application-guide/prepare-to-apply-and-register/key-systems-and-roles.htm</a:t>
            </a:r>
          </a:p>
        </p:txBody>
      </p:sp>
    </p:spTree>
    <p:extLst>
      <p:ext uri="{BB962C8B-B14F-4D97-AF65-F5344CB8AC3E}">
        <p14:creationId xmlns:p14="http://schemas.microsoft.com/office/powerpoint/2010/main" val="41629424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Help</a:t>
            </a:r>
            <a:endParaRPr lang="en-US" dirty="0"/>
          </a:p>
        </p:txBody>
      </p:sp>
      <p:sp>
        <p:nvSpPr>
          <p:cNvPr id="3" name="Text Placeholder 2"/>
          <p:cNvSpPr>
            <a:spLocks noGrp="1"/>
          </p:cNvSpPr>
          <p:nvPr>
            <p:ph type="body" idx="1"/>
          </p:nvPr>
        </p:nvSpPr>
        <p:spPr/>
        <p:txBody>
          <a:bodyPr/>
          <a:lstStyle/>
          <a:p>
            <a:r>
              <a:rPr lang="en-US" dirty="0" smtClean="0"/>
              <a:t>Help Desks</a:t>
            </a:r>
          </a:p>
          <a:p>
            <a:r>
              <a:rPr lang="en-US" dirty="0" smtClean="0"/>
              <a:t>On-line resources &amp; Web sites</a:t>
            </a:r>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80</a:t>
            </a:fld>
            <a:endParaRPr lang="en-US" dirty="0"/>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3276600"/>
            <a:ext cx="3505200" cy="3505200"/>
          </a:xfrm>
          <a:prstGeom prst="rect">
            <a:avLst/>
          </a:prstGeom>
        </p:spPr>
      </p:pic>
    </p:spTree>
    <p:extLst>
      <p:ext uri="{BB962C8B-B14F-4D97-AF65-F5344CB8AC3E}">
        <p14:creationId xmlns:p14="http://schemas.microsoft.com/office/powerpoint/2010/main" val="28268701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err="1" smtClean="0"/>
              <a:t>eRA</a:t>
            </a:r>
            <a:r>
              <a:rPr lang="en-US" dirty="0" smtClean="0"/>
              <a:t> Commons Help Desk</a:t>
            </a:r>
            <a:endParaRPr lang="en-US" dirty="0"/>
          </a:p>
        </p:txBody>
      </p:sp>
      <p:sp>
        <p:nvSpPr>
          <p:cNvPr id="3" name="Text Placeholder 2"/>
          <p:cNvSpPr>
            <a:spLocks noGrp="1"/>
          </p:cNvSpPr>
          <p:nvPr>
            <p:ph type="body" sz="half" idx="2"/>
          </p:nvPr>
        </p:nvSpPr>
        <p:spPr/>
        <p:txBody>
          <a:bodyPr/>
          <a:lstStyle/>
          <a:p>
            <a:r>
              <a:rPr lang="en-US" sz="2400" dirty="0" smtClean="0"/>
              <a:t>Grants.gov Contact Center</a:t>
            </a:r>
            <a:endParaRPr lang="en-US" sz="2400" dirty="0"/>
          </a:p>
        </p:txBody>
      </p:sp>
      <p:sp>
        <p:nvSpPr>
          <p:cNvPr id="4" name="Title 3"/>
          <p:cNvSpPr>
            <a:spLocks noGrp="1"/>
          </p:cNvSpPr>
          <p:nvPr>
            <p:ph type="title"/>
          </p:nvPr>
        </p:nvSpPr>
        <p:spPr/>
        <p:txBody>
          <a:bodyPr/>
          <a:lstStyle/>
          <a:p>
            <a:r>
              <a:rPr lang="en-US" dirty="0" smtClean="0"/>
              <a:t>Help Desks</a:t>
            </a:r>
            <a:endParaRPr lang="en-US" dirty="0"/>
          </a:p>
        </p:txBody>
      </p:sp>
      <p:sp>
        <p:nvSpPr>
          <p:cNvPr id="5" name="Content Placeholder 4"/>
          <p:cNvSpPr>
            <a:spLocks noGrp="1"/>
          </p:cNvSpPr>
          <p:nvPr>
            <p:ph sz="quarter" idx="13"/>
          </p:nvPr>
        </p:nvSpPr>
        <p:spPr/>
        <p:txBody>
          <a:bodyPr/>
          <a:lstStyle/>
          <a:p>
            <a:r>
              <a:rPr lang="en-US" sz="2500" dirty="0"/>
              <a:t>Web: </a:t>
            </a:r>
            <a:r>
              <a:rPr lang="en-US" sz="2500" dirty="0">
                <a:hlinkClick r:id="rId2" tooltip="NIH support page"/>
              </a:rPr>
              <a:t>http://</a:t>
            </a:r>
            <a:r>
              <a:rPr lang="en-US" sz="2500" dirty="0" smtClean="0">
                <a:hlinkClick r:id="rId2" tooltip="NIH support page"/>
              </a:rPr>
              <a:t>grants.nih.gov/support/</a:t>
            </a:r>
            <a:r>
              <a:rPr lang="en-US" sz="2500" dirty="0" smtClean="0"/>
              <a:t> </a:t>
            </a:r>
            <a:endParaRPr lang="en-US" sz="2500" dirty="0"/>
          </a:p>
          <a:p>
            <a:r>
              <a:rPr lang="en-US" sz="2500" dirty="0"/>
              <a:t>Phone: 1-866-504-9552</a:t>
            </a:r>
          </a:p>
          <a:p>
            <a:r>
              <a:rPr lang="en-US" sz="2500" dirty="0" smtClean="0"/>
              <a:t>Hours </a:t>
            </a:r>
            <a:r>
              <a:rPr lang="en-US" sz="2500" dirty="0"/>
              <a:t>: Mon-Fri, 7a.m. to 8 p.m. </a:t>
            </a:r>
            <a:r>
              <a:rPr lang="en-US" sz="2500" dirty="0" smtClean="0"/>
              <a:t>ET</a:t>
            </a:r>
            <a:endParaRPr lang="en-US" sz="2500" dirty="0"/>
          </a:p>
        </p:txBody>
      </p:sp>
      <p:sp>
        <p:nvSpPr>
          <p:cNvPr id="6" name="Content Placeholder 5"/>
          <p:cNvSpPr>
            <a:spLocks noGrp="1"/>
          </p:cNvSpPr>
          <p:nvPr>
            <p:ph sz="quarter" idx="14"/>
          </p:nvPr>
        </p:nvSpPr>
        <p:spPr/>
        <p:txBody>
          <a:bodyPr/>
          <a:lstStyle/>
          <a:p>
            <a:r>
              <a:rPr lang="en-US" sz="2500" dirty="0"/>
              <a:t>Toll-free: 1-800-518-4726</a:t>
            </a:r>
          </a:p>
          <a:p>
            <a:r>
              <a:rPr lang="en-US" sz="2500" dirty="0"/>
              <a:t>Hours : 24x7  (Except Federal Holidays)</a:t>
            </a:r>
          </a:p>
          <a:p>
            <a:r>
              <a:rPr lang="en-US" sz="2500" dirty="0"/>
              <a:t>Email : </a:t>
            </a:r>
            <a:r>
              <a:rPr lang="en-US" sz="2500" dirty="0">
                <a:hlinkClick r:id="rId3"/>
              </a:rPr>
              <a:t>support@grants.gov</a:t>
            </a:r>
            <a:endParaRPr lang="en-US" sz="2500" dirty="0"/>
          </a:p>
          <a:p>
            <a:r>
              <a:rPr lang="en-US" sz="2500" dirty="0"/>
              <a:t>Resources: </a:t>
            </a:r>
            <a:r>
              <a:rPr lang="en-US" sz="2500" dirty="0">
                <a:hlinkClick r:id="rId4" tooltip="Grants.gov support page"/>
              </a:rPr>
              <a:t>http://www.grants.gov/help/help.jsp</a:t>
            </a:r>
            <a:r>
              <a:rPr lang="en-US" sz="2500" dirty="0"/>
              <a:t>  </a:t>
            </a:r>
          </a:p>
          <a:p>
            <a:endParaRPr lang="en-US" dirty="0"/>
          </a:p>
        </p:txBody>
      </p:sp>
      <p:sp>
        <p:nvSpPr>
          <p:cNvPr id="7" name="Slide Number Placeholder 6"/>
          <p:cNvSpPr>
            <a:spLocks noGrp="1"/>
          </p:cNvSpPr>
          <p:nvPr>
            <p:ph type="sldNum" sz="quarter" idx="17"/>
          </p:nvPr>
        </p:nvSpPr>
        <p:spPr/>
        <p:txBody>
          <a:bodyPr/>
          <a:lstStyle/>
          <a:p>
            <a:pPr>
              <a:defRPr/>
            </a:pPr>
            <a:fld id="{3A4FF90E-4C55-4D59-BE6A-CE57DBB6E3FF}" type="slidenum">
              <a:rPr lang="en-US" smtClean="0"/>
              <a:pPr>
                <a:defRPr/>
              </a:pPr>
              <a:t>81</a:t>
            </a:fld>
            <a:endParaRPr lang="en-US" dirty="0"/>
          </a:p>
        </p:txBody>
      </p:sp>
    </p:spTree>
    <p:extLst>
      <p:ext uri="{BB962C8B-B14F-4D97-AF65-F5344CB8AC3E}">
        <p14:creationId xmlns:p14="http://schemas.microsoft.com/office/powerpoint/2010/main" val="9923563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Resources &amp; Websites</a:t>
            </a:r>
            <a:endParaRPr lang="en-US" dirty="0"/>
          </a:p>
        </p:txBody>
      </p:sp>
      <p:sp>
        <p:nvSpPr>
          <p:cNvPr id="3" name="Content Placeholder 2"/>
          <p:cNvSpPr>
            <a:spLocks noGrp="1"/>
          </p:cNvSpPr>
          <p:nvPr>
            <p:ph sz="quarter" idx="13"/>
          </p:nvPr>
        </p:nvSpPr>
        <p:spPr>
          <a:xfrm>
            <a:off x="301752" y="1447800"/>
            <a:ext cx="8503920" cy="4873752"/>
          </a:xfrm>
        </p:spPr>
        <p:txBody>
          <a:bodyPr/>
          <a:lstStyle/>
          <a:p>
            <a:pPr marL="342900" indent="-342900">
              <a:spcBef>
                <a:spcPts val="0"/>
              </a:spcBef>
              <a:spcAft>
                <a:spcPts val="0"/>
              </a:spcAft>
              <a:buFont typeface="Arial" pitchFamily="34" charset="0"/>
              <a:buChar char="•"/>
            </a:pPr>
            <a:r>
              <a:rPr lang="en-US" sz="2400" dirty="0">
                <a:solidFill>
                  <a:srgbClr val="002060"/>
                </a:solidFill>
              </a:rPr>
              <a:t>How to Apply – Application Guide</a:t>
            </a:r>
            <a:br>
              <a:rPr lang="en-US" sz="2400" dirty="0">
                <a:solidFill>
                  <a:srgbClr val="002060"/>
                </a:solidFill>
              </a:rPr>
            </a:br>
            <a:r>
              <a:rPr lang="en-US" sz="2000" dirty="0">
                <a:solidFill>
                  <a:srgbClr val="002060"/>
                </a:solidFill>
                <a:hlinkClick r:id="rId2" tooltip="How to Apply – Application Guide"/>
              </a:rPr>
              <a:t>http://grants.nih.gov/grants/how-to-apply-application-guide.htm</a:t>
            </a:r>
            <a:r>
              <a:rPr lang="en-US" sz="2000" dirty="0">
                <a:solidFill>
                  <a:srgbClr val="002060"/>
                </a:solidFill>
              </a:rPr>
              <a:t/>
            </a:r>
            <a:br>
              <a:rPr lang="en-US" sz="2000" dirty="0">
                <a:solidFill>
                  <a:srgbClr val="002060"/>
                </a:solidFill>
              </a:rPr>
            </a:br>
            <a:r>
              <a:rPr lang="en-US" sz="2000" dirty="0">
                <a:solidFill>
                  <a:srgbClr val="002060"/>
                </a:solidFill>
              </a:rPr>
              <a:t> </a:t>
            </a:r>
          </a:p>
          <a:p>
            <a:pPr marL="342900" indent="-342900">
              <a:spcBef>
                <a:spcPts val="0"/>
              </a:spcBef>
              <a:spcAft>
                <a:spcPts val="0"/>
              </a:spcAft>
              <a:buFont typeface="Arial" pitchFamily="34" charset="0"/>
              <a:buChar char="•"/>
            </a:pPr>
            <a:r>
              <a:rPr lang="en-US" sz="2400" dirty="0">
                <a:solidFill>
                  <a:srgbClr val="002060"/>
                </a:solidFill>
              </a:rPr>
              <a:t>Annotated form set</a:t>
            </a:r>
            <a:br>
              <a:rPr lang="en-US" sz="2400" dirty="0">
                <a:solidFill>
                  <a:srgbClr val="002060"/>
                </a:solidFill>
              </a:rPr>
            </a:br>
            <a:r>
              <a:rPr lang="en-US" sz="2000" dirty="0">
                <a:solidFill>
                  <a:srgbClr val="002060"/>
                </a:solidFill>
                <a:hlinkClick r:id="rId3" tooltip="Annotated form set"/>
              </a:rPr>
              <a:t>http://grants.nih.gov/grants/how-to-apply-application-guide/resources/annotated-form-sets.htm</a:t>
            </a:r>
            <a:r>
              <a:rPr lang="en-US" sz="2000" dirty="0">
                <a:solidFill>
                  <a:srgbClr val="002060"/>
                </a:solidFill>
              </a:rPr>
              <a:t> </a:t>
            </a:r>
            <a:r>
              <a:rPr lang="en-US" sz="2000" dirty="0" smtClean="0">
                <a:solidFill>
                  <a:srgbClr val="002060"/>
                </a:solidFill>
              </a:rPr>
              <a:t/>
            </a:r>
            <a:br>
              <a:rPr lang="en-US" sz="2000" dirty="0" smtClean="0">
                <a:solidFill>
                  <a:srgbClr val="002060"/>
                </a:solidFill>
              </a:rPr>
            </a:br>
            <a:endParaRPr lang="en-US" sz="2000" dirty="0" smtClean="0">
              <a:solidFill>
                <a:srgbClr val="002060"/>
              </a:solidFill>
            </a:endParaRPr>
          </a:p>
          <a:p>
            <a:pPr marL="342900" indent="-342900">
              <a:spcBef>
                <a:spcPts val="0"/>
              </a:spcBef>
              <a:spcAft>
                <a:spcPts val="0"/>
              </a:spcAft>
              <a:buFont typeface="Arial" pitchFamily="34" charset="0"/>
              <a:buChar char="•"/>
            </a:pPr>
            <a:r>
              <a:rPr lang="en-US" sz="2400" dirty="0" smtClean="0">
                <a:solidFill>
                  <a:srgbClr val="002060"/>
                </a:solidFill>
              </a:rPr>
              <a:t>ASSIST</a:t>
            </a:r>
            <a:br>
              <a:rPr lang="en-US" sz="2400" dirty="0" smtClean="0">
                <a:solidFill>
                  <a:srgbClr val="002060"/>
                </a:solidFill>
              </a:rPr>
            </a:br>
            <a:r>
              <a:rPr lang="en-US" sz="2000" dirty="0" smtClean="0">
                <a:solidFill>
                  <a:srgbClr val="002060"/>
                </a:solidFill>
                <a:hlinkClick r:id="rId4" tooltip="ASSIST"/>
              </a:rPr>
              <a:t>public.era.nih.gov/assist</a:t>
            </a:r>
            <a:r>
              <a:rPr lang="en-US" sz="2000" dirty="0" smtClean="0">
                <a:solidFill>
                  <a:srgbClr val="002060"/>
                </a:solidFill>
              </a:rPr>
              <a:t> </a:t>
            </a:r>
            <a:r>
              <a:rPr lang="en-US" sz="2000" dirty="0">
                <a:solidFill>
                  <a:srgbClr val="002060"/>
                </a:solidFill>
              </a:rPr>
              <a:t/>
            </a:r>
            <a:br>
              <a:rPr lang="en-US" sz="2000" dirty="0">
                <a:solidFill>
                  <a:srgbClr val="002060"/>
                </a:solidFill>
              </a:rPr>
            </a:br>
            <a:endParaRPr lang="en-US" sz="2000" dirty="0">
              <a:solidFill>
                <a:srgbClr val="002060"/>
              </a:solidFill>
            </a:endParaRPr>
          </a:p>
          <a:p>
            <a:pPr marL="342900" indent="-342900">
              <a:spcBef>
                <a:spcPts val="0"/>
              </a:spcBef>
              <a:spcAft>
                <a:spcPts val="1800"/>
              </a:spcAft>
              <a:buFont typeface="Arial" pitchFamily="34" charset="0"/>
              <a:buChar char="•"/>
            </a:pPr>
            <a:r>
              <a:rPr lang="en-US" sz="2400" dirty="0">
                <a:solidFill>
                  <a:srgbClr val="002060"/>
                </a:solidFill>
              </a:rPr>
              <a:t>Online </a:t>
            </a:r>
            <a:r>
              <a:rPr lang="en-US" sz="2400" dirty="0" smtClean="0">
                <a:solidFill>
                  <a:srgbClr val="002060"/>
                </a:solidFill>
              </a:rPr>
              <a:t>help</a:t>
            </a:r>
            <a:br>
              <a:rPr lang="en-US" sz="2400" dirty="0" smtClean="0">
                <a:solidFill>
                  <a:srgbClr val="002060"/>
                </a:solidFill>
              </a:rPr>
            </a:br>
            <a:r>
              <a:rPr lang="en-US" sz="2000" dirty="0" smtClean="0">
                <a:solidFill>
                  <a:srgbClr val="002060"/>
                </a:solidFill>
                <a:hlinkClick r:id="rId5" tooltip="ASSIST online help"/>
              </a:rPr>
              <a:t>era.nih.gov/</a:t>
            </a:r>
            <a:r>
              <a:rPr lang="en-US" sz="2000" dirty="0" err="1" smtClean="0">
                <a:solidFill>
                  <a:srgbClr val="002060"/>
                </a:solidFill>
                <a:hlinkClick r:id="rId5" tooltip="ASSIST online help"/>
              </a:rPr>
              <a:t>erahelp</a:t>
            </a:r>
            <a:r>
              <a:rPr lang="en-US" sz="2000" dirty="0" smtClean="0">
                <a:solidFill>
                  <a:srgbClr val="002060"/>
                </a:solidFill>
                <a:hlinkClick r:id="rId5" tooltip="ASSIST online help"/>
              </a:rPr>
              <a:t>/ASSIST</a:t>
            </a:r>
            <a:r>
              <a:rPr lang="en-US" sz="2000" dirty="0">
                <a:solidFill>
                  <a:srgbClr val="002060"/>
                </a:solidFill>
                <a:hlinkClick r:id="rId5" tooltip="ASSIST online help"/>
              </a:rPr>
              <a:t>/ </a:t>
            </a:r>
            <a:endParaRPr lang="en-US" sz="2000" dirty="0">
              <a:solidFill>
                <a:srgbClr val="002060"/>
              </a:solidFill>
            </a:endParaRPr>
          </a:p>
          <a:p>
            <a:pPr marL="342900" indent="-342900">
              <a:spcBef>
                <a:spcPts val="0"/>
              </a:spcBef>
              <a:spcAft>
                <a:spcPts val="0"/>
              </a:spcAft>
              <a:buFont typeface="Arial" pitchFamily="34" charset="0"/>
              <a:buChar char="•"/>
            </a:pPr>
            <a:r>
              <a:rPr lang="en-US" sz="2400" dirty="0">
                <a:solidFill>
                  <a:srgbClr val="002060"/>
                </a:solidFill>
              </a:rPr>
              <a:t>eRA ASSIST Training page: </a:t>
            </a:r>
            <a:r>
              <a:rPr lang="en-US" sz="2000" dirty="0">
                <a:solidFill>
                  <a:srgbClr val="002060"/>
                </a:solidFill>
                <a:hlinkClick r:id="rId6" tooltip="eRA ASSIST Training page"/>
              </a:rPr>
              <a:t>http://era.nih.gov/era_training/assist.cfm </a:t>
            </a:r>
            <a:endParaRPr lang="en-US" sz="2000" dirty="0">
              <a:solidFill>
                <a:srgbClr val="002060"/>
              </a:solidFill>
            </a:endParaRPr>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82</a:t>
            </a:fld>
            <a:endParaRPr lang="en-US" dirty="0"/>
          </a:p>
        </p:txBody>
      </p:sp>
      <p:pic>
        <p:nvPicPr>
          <p:cNvPr id="6" name="Picture 5" title="&quot;&quo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5602" y="3581400"/>
            <a:ext cx="3910423" cy="2447925"/>
          </a:xfrm>
          <a:prstGeom prst="rect">
            <a:avLst/>
          </a:prstGeom>
        </p:spPr>
      </p:pic>
    </p:spTree>
    <p:extLst>
      <p:ext uri="{BB962C8B-B14F-4D97-AF65-F5344CB8AC3E}">
        <p14:creationId xmlns:p14="http://schemas.microsoft.com/office/powerpoint/2010/main" val="531377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Connected – Subscribe to </a:t>
            </a:r>
            <a:r>
              <a:rPr lang="en-US" dirty="0" err="1" smtClean="0"/>
              <a:t>Listservs</a:t>
            </a:r>
            <a:endParaRPr lang="en-US" dirty="0"/>
          </a:p>
        </p:txBody>
      </p:sp>
      <p:sp>
        <p:nvSpPr>
          <p:cNvPr id="3" name="Content Placeholder 2"/>
          <p:cNvSpPr>
            <a:spLocks noGrp="1"/>
          </p:cNvSpPr>
          <p:nvPr>
            <p:ph sz="quarter" idx="13"/>
          </p:nvPr>
        </p:nvSpPr>
        <p:spPr/>
        <p:txBody>
          <a:bodyPr/>
          <a:lstStyle/>
          <a:p>
            <a:r>
              <a:rPr lang="en-US" sz="2400" dirty="0" smtClean="0"/>
              <a:t>eRA-Information-L</a:t>
            </a:r>
          </a:p>
          <a:p>
            <a:pPr lvl="1"/>
            <a:r>
              <a:rPr lang="en-US" sz="2000" dirty="0" smtClean="0"/>
              <a:t>For administrators</a:t>
            </a:r>
            <a:r>
              <a:rPr lang="en-US" sz="2000" dirty="0"/>
              <a:t>, principal investigators and the people that support </a:t>
            </a:r>
            <a:r>
              <a:rPr lang="en-US" sz="2000" dirty="0" smtClean="0"/>
              <a:t>them</a:t>
            </a:r>
          </a:p>
          <a:p>
            <a:pPr lvl="1"/>
            <a:r>
              <a:rPr lang="en-US" sz="2000" dirty="0" smtClean="0"/>
              <a:t>Used </a:t>
            </a:r>
            <a:r>
              <a:rPr lang="en-US" sz="2000" dirty="0"/>
              <a:t>by NIH to notify the community of information related to eRA Commons, ASSIST and </a:t>
            </a:r>
            <a:r>
              <a:rPr lang="en-US" sz="2000" dirty="0" err="1" smtClean="0"/>
              <a:t>eSubmission</a:t>
            </a:r>
            <a:r>
              <a:rPr lang="en-US" sz="2000" dirty="0"/>
              <a:t/>
            </a:r>
            <a:br>
              <a:rPr lang="en-US" sz="2000" dirty="0"/>
            </a:br>
            <a:endParaRPr lang="en-US" sz="2000" dirty="0" smtClean="0"/>
          </a:p>
          <a:p>
            <a:r>
              <a:rPr lang="en-US" sz="2400" dirty="0" smtClean="0"/>
              <a:t>NIH_ESUB_SYS2SYS-L</a:t>
            </a:r>
          </a:p>
          <a:p>
            <a:pPr lvl="1"/>
            <a:r>
              <a:rPr lang="en-US" sz="2000" dirty="0" smtClean="0"/>
              <a:t>For technical personnel </a:t>
            </a:r>
            <a:r>
              <a:rPr lang="en-US" sz="2000" dirty="0"/>
              <a:t>involved in system-to-system solution development and </a:t>
            </a:r>
            <a:r>
              <a:rPr lang="en-US" sz="2000" dirty="0" smtClean="0"/>
              <a:t>planning</a:t>
            </a:r>
          </a:p>
          <a:p>
            <a:pPr lvl="1"/>
            <a:r>
              <a:rPr lang="en-US" sz="2000" dirty="0" smtClean="0"/>
              <a:t>Used to exchange </a:t>
            </a:r>
            <a:r>
              <a:rPr lang="en-US" sz="2000" dirty="0"/>
              <a:t>information related to the implementation of system-to-system solutions for grant application preparation and submission to </a:t>
            </a:r>
            <a:r>
              <a:rPr lang="en-US" sz="2000" dirty="0" smtClean="0"/>
              <a:t>NIH </a:t>
            </a:r>
          </a:p>
          <a:p>
            <a:endParaRPr lang="en-US" sz="2500"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83</a:t>
            </a:fld>
            <a:endParaRPr lang="en-US" dirty="0"/>
          </a:p>
        </p:txBody>
      </p:sp>
    </p:spTree>
    <p:extLst>
      <p:ext uri="{BB962C8B-B14F-4D97-AF65-F5344CB8AC3E}">
        <p14:creationId xmlns:p14="http://schemas.microsoft.com/office/powerpoint/2010/main" val="33465161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the </a:t>
            </a:r>
            <a:r>
              <a:rPr lang="en-US" dirty="0" err="1" smtClean="0"/>
              <a:t>Gotchas</a:t>
            </a:r>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solidFill>
                  <a:srgbClr val="9BBB59">
                    <a:shade val="75000"/>
                  </a:srgbClr>
                </a:solidFill>
              </a:rPr>
              <a:pPr>
                <a:defRPr/>
              </a:pPr>
              <a:t>84</a:t>
            </a:fld>
            <a:endParaRPr lang="en-US" dirty="0">
              <a:solidFill>
                <a:srgbClr val="9BBB59">
                  <a:shade val="75000"/>
                </a:srgbClr>
              </a:solidFill>
            </a:endParaRPr>
          </a:p>
        </p:txBody>
      </p:sp>
      <p:pic>
        <p:nvPicPr>
          <p:cNvPr id="10" name="Picture 9" title="person in tra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394" y="2971800"/>
            <a:ext cx="2847211" cy="3523776"/>
          </a:xfrm>
          <a:prstGeom prst="rect">
            <a:avLst/>
          </a:prstGeom>
        </p:spPr>
      </p:pic>
      <p:sp>
        <p:nvSpPr>
          <p:cNvPr id="6" name="Text Box 2"/>
          <p:cNvSpPr txBox="1">
            <a:spLocks noChangeArrowheads="1"/>
          </p:cNvSpPr>
          <p:nvPr/>
        </p:nvSpPr>
        <p:spPr bwMode="auto">
          <a:xfrm>
            <a:off x="152400" y="6151608"/>
            <a:ext cx="8839200" cy="553992"/>
          </a:xfrm>
          <a:prstGeom prst="rect">
            <a:avLst/>
          </a:prstGeom>
          <a:solidFill>
            <a:srgbClr val="FFFF99"/>
          </a:solidFill>
          <a:ln w="25400">
            <a:solidFill>
              <a:schemeClr val="accent2"/>
            </a:solidFill>
            <a:miter lim="800000"/>
            <a:headEnd/>
            <a:tailEnd/>
          </a:ln>
        </p:spPr>
        <p:txBody>
          <a:bodyPr wrap="square" lIns="91433" tIns="45717" rIns="91433"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smtClean="0">
                <a:solidFill>
                  <a:srgbClr val="800000"/>
                </a:solidFill>
                <a:cs typeface="Arial" charset="0"/>
              </a:rPr>
              <a:t>Refer to annotated </a:t>
            </a:r>
            <a:r>
              <a:rPr lang="en-US" sz="1600" b="1" dirty="0">
                <a:solidFill>
                  <a:srgbClr val="800000"/>
                </a:solidFill>
                <a:cs typeface="Arial" charset="0"/>
              </a:rPr>
              <a:t>form </a:t>
            </a:r>
            <a:r>
              <a:rPr lang="en-US" sz="1600" b="1" dirty="0" smtClean="0">
                <a:solidFill>
                  <a:srgbClr val="800000"/>
                </a:solidFill>
                <a:cs typeface="Arial" charset="0"/>
              </a:rPr>
              <a:t>set:</a:t>
            </a:r>
            <a:endParaRPr lang="en-US" sz="1600" b="1" dirty="0">
              <a:solidFill>
                <a:srgbClr val="800000"/>
              </a:solidFill>
              <a:cs typeface="Arial" charset="0"/>
            </a:endParaRPr>
          </a:p>
          <a:p>
            <a:pPr algn="ctr" eaLnBrk="1" hangingPunct="1"/>
            <a:r>
              <a:rPr lang="en-US" sz="1400" b="1" dirty="0">
                <a:cs typeface="Arial" charset="0"/>
                <a:hlinkClick r:id="rId3" tooltip="annotated form set"/>
              </a:rPr>
              <a:t>http://</a:t>
            </a:r>
            <a:r>
              <a:rPr lang="en-US" sz="1400" b="1" dirty="0" smtClean="0">
                <a:cs typeface="Arial" charset="0"/>
                <a:hlinkClick r:id="rId3" tooltip="annotated form set"/>
              </a:rPr>
              <a:t>grants.nih.gov/grants/how-to-apply-application-guide/resources/annotated-form-sets.htm </a:t>
            </a:r>
            <a:endParaRPr lang="en-US" sz="1200" b="1" dirty="0">
              <a:cs typeface="Arial" charset="0"/>
            </a:endParaRPr>
          </a:p>
        </p:txBody>
      </p:sp>
    </p:spTree>
    <p:extLst>
      <p:ext uri="{BB962C8B-B14F-4D97-AF65-F5344CB8AC3E}">
        <p14:creationId xmlns:p14="http://schemas.microsoft.com/office/powerpoint/2010/main" val="200592512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ASSIST Demo</a:t>
            </a:r>
            <a:endParaRPr lang="en-US" dirty="0"/>
          </a:p>
        </p:txBody>
      </p:sp>
      <p:sp>
        <p:nvSpPr>
          <p:cNvPr id="3" name="Text Placeholder 2"/>
          <p:cNvSpPr>
            <a:spLocks noGrp="1"/>
          </p:cNvSpPr>
          <p:nvPr>
            <p:ph type="body" idx="1"/>
          </p:nvPr>
        </p:nvSpPr>
        <p:spPr>
          <a:xfrm>
            <a:off x="1368426" y="2743200"/>
            <a:ext cx="6480174" cy="2133600"/>
          </a:xfrm>
        </p:spPr>
        <p:txBody>
          <a:bodyPr/>
          <a:lstStyle/>
          <a:p>
            <a:r>
              <a:rPr lang="en-US" dirty="0" smtClean="0"/>
              <a:t>Initiate application</a:t>
            </a:r>
          </a:p>
          <a:p>
            <a:r>
              <a:rPr lang="en-US" dirty="0" smtClean="0"/>
              <a:t>Manage Access</a:t>
            </a:r>
          </a:p>
          <a:p>
            <a:r>
              <a:rPr lang="en-US" dirty="0" smtClean="0"/>
              <a:t>Form navigation &amp; data entry</a:t>
            </a:r>
          </a:p>
          <a:p>
            <a:r>
              <a:rPr lang="en-US" dirty="0" smtClean="0"/>
              <a:t>Pre-submission validation</a:t>
            </a:r>
          </a:p>
          <a:p>
            <a:r>
              <a:rPr lang="en-US" dirty="0" smtClean="0"/>
              <a:t>Pre-submission preview</a:t>
            </a:r>
          </a:p>
          <a:p>
            <a:r>
              <a:rPr lang="en-US" dirty="0" smtClean="0"/>
              <a:t>Tracking Submission Status</a:t>
            </a:r>
          </a:p>
          <a:p>
            <a:r>
              <a:rPr lang="en-US" dirty="0" smtClean="0"/>
              <a:t>And More!</a:t>
            </a:r>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85</a:t>
            </a:fld>
            <a:endParaRPr lang="en-US" dirty="0"/>
          </a:p>
        </p:txBody>
      </p:sp>
      <p:sp>
        <p:nvSpPr>
          <p:cNvPr id="5" name="TextBox 4"/>
          <p:cNvSpPr txBox="1"/>
          <p:nvPr/>
        </p:nvSpPr>
        <p:spPr>
          <a:xfrm>
            <a:off x="1368426" y="6368534"/>
            <a:ext cx="6699270" cy="369332"/>
          </a:xfrm>
          <a:prstGeom prst="rect">
            <a:avLst/>
          </a:prstGeom>
          <a:noFill/>
        </p:spPr>
        <p:txBody>
          <a:bodyPr wrap="none" rtlCol="0">
            <a:spAutoFit/>
          </a:bodyPr>
          <a:lstStyle/>
          <a:p>
            <a:r>
              <a:rPr lang="en-US" dirty="0"/>
              <a:t>S</a:t>
            </a:r>
            <a:r>
              <a:rPr lang="en-US" dirty="0" smtClean="0"/>
              <a:t>lides are for notes only &amp; content will be covered during demo.</a:t>
            </a:r>
            <a:endParaRPr lang="en-US" dirty="0"/>
          </a:p>
        </p:txBody>
      </p:sp>
      <p:pic>
        <p:nvPicPr>
          <p:cNvPr id="7" name="Picture 6"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895600"/>
            <a:ext cx="3190875" cy="3810000"/>
          </a:xfrm>
          <a:prstGeom prst="rect">
            <a:avLst/>
          </a:prstGeom>
        </p:spPr>
      </p:pic>
    </p:spTree>
    <p:extLst>
      <p:ext uri="{BB962C8B-B14F-4D97-AF65-F5344CB8AC3E}">
        <p14:creationId xmlns:p14="http://schemas.microsoft.com/office/powerpoint/2010/main" val="9753334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Initiate Application</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86</a:t>
            </a:fld>
            <a:endParaRPr lang="en-US" dirty="0">
              <a:solidFill>
                <a:srgbClr val="9BBB59">
                  <a:shade val="75000"/>
                </a:srgbClr>
              </a:solidFill>
            </a:endParaRPr>
          </a:p>
        </p:txBody>
      </p:sp>
      <p:pic>
        <p:nvPicPr>
          <p:cNvPr id="5" name="Picture 4" title="ASSIST initiation screen"/>
          <p:cNvPicPr>
            <a:picLocks noChangeAspect="1"/>
          </p:cNvPicPr>
          <p:nvPr/>
        </p:nvPicPr>
        <p:blipFill>
          <a:blip r:embed="rId2"/>
          <a:stretch>
            <a:fillRect/>
          </a:stretch>
        </p:blipFill>
        <p:spPr>
          <a:xfrm>
            <a:off x="191280" y="1728126"/>
            <a:ext cx="8755090" cy="4419600"/>
          </a:xfrm>
          <a:prstGeom prst="rect">
            <a:avLst/>
          </a:prstGeom>
          <a:ln>
            <a:solidFill>
              <a:schemeClr val="tx1"/>
            </a:solidFill>
          </a:ln>
        </p:spPr>
      </p:pic>
      <p:sp>
        <p:nvSpPr>
          <p:cNvPr id="6" name="Oval 5" descr="Screen provides user with 2 options: initiate application and search for application. The initiate application option is circled." title="Circle highlighting Initiate Application option"/>
          <p:cNvSpPr/>
          <p:nvPr/>
        </p:nvSpPr>
        <p:spPr>
          <a:xfrm>
            <a:off x="1828800" y="3810000"/>
            <a:ext cx="4419600" cy="871035"/>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352553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Initiate Screen</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87</a:t>
            </a:fld>
            <a:endParaRPr lang="en-US" dirty="0">
              <a:solidFill>
                <a:srgbClr val="9BBB59">
                  <a:shade val="75000"/>
                </a:srgbClr>
              </a:solidFill>
            </a:endParaRPr>
          </a:p>
        </p:txBody>
      </p:sp>
      <p:pic>
        <p:nvPicPr>
          <p:cNvPr id="5" name="Picture 4" title="ASSIST initiate screen"/>
          <p:cNvPicPr>
            <a:picLocks noChangeAspect="1"/>
          </p:cNvPicPr>
          <p:nvPr/>
        </p:nvPicPr>
        <p:blipFill>
          <a:blip r:embed="rId2"/>
          <a:stretch>
            <a:fillRect/>
          </a:stretch>
        </p:blipFill>
        <p:spPr>
          <a:xfrm>
            <a:off x="152400" y="1537797"/>
            <a:ext cx="6186487" cy="5045877"/>
          </a:xfrm>
          <a:prstGeom prst="rect">
            <a:avLst/>
          </a:prstGeom>
          <a:ln>
            <a:solidFill>
              <a:schemeClr val="tx1"/>
            </a:solidFill>
          </a:ln>
        </p:spPr>
      </p:pic>
      <p:sp>
        <p:nvSpPr>
          <p:cNvPr id="6" name="Rounded Rectangular Callout 5" descr="Call-out box that indicates that clicking on the question mark icon brings you to ASSIST help." title="Explanation for question mark icon"/>
          <p:cNvSpPr/>
          <p:nvPr/>
        </p:nvSpPr>
        <p:spPr>
          <a:xfrm>
            <a:off x="4876800" y="3093336"/>
            <a:ext cx="3200400" cy="1124008"/>
          </a:xfrm>
          <a:prstGeom prst="wedgeRoundRectCallout">
            <a:avLst>
              <a:gd name="adj1" fmla="val -66376"/>
              <a:gd name="adj2" fmla="val 26155"/>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FOA information pulled from Grants.gov</a:t>
            </a:r>
            <a:endParaRPr lang="en-US" sz="2400" dirty="0">
              <a:solidFill>
                <a:srgbClr val="002060"/>
              </a:solidFill>
            </a:endParaRPr>
          </a:p>
        </p:txBody>
      </p:sp>
      <p:sp>
        <p:nvSpPr>
          <p:cNvPr id="7" name="Rounded Rectangular Callout 6" descr="Call-out box that indicates that clicking on the question mark icon brings you to ASSIST help." title="Explanation for question mark icon"/>
          <p:cNvSpPr/>
          <p:nvPr/>
        </p:nvSpPr>
        <p:spPr>
          <a:xfrm>
            <a:off x="4738687" y="4831093"/>
            <a:ext cx="3200400" cy="483035"/>
          </a:xfrm>
          <a:prstGeom prst="wedgeRoundRectCallout">
            <a:avLst>
              <a:gd name="adj1" fmla="val -66376"/>
              <a:gd name="adj2" fmla="val 26155"/>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Enter Project Title</a:t>
            </a:r>
            <a:endParaRPr lang="en-US" sz="2400" dirty="0">
              <a:solidFill>
                <a:srgbClr val="002060"/>
              </a:solidFill>
            </a:endParaRPr>
          </a:p>
        </p:txBody>
      </p:sp>
      <p:sp>
        <p:nvSpPr>
          <p:cNvPr id="8" name="Rounded Rectangular Callout 7" descr="Call-out box that indicates that clicking on the question mark icon brings you to ASSIST help." title="Explanation for question mark icon"/>
          <p:cNvSpPr/>
          <p:nvPr/>
        </p:nvSpPr>
        <p:spPr>
          <a:xfrm>
            <a:off x="4572000" y="5486400"/>
            <a:ext cx="4343400" cy="1097274"/>
          </a:xfrm>
          <a:prstGeom prst="wedgeRoundRectCallout">
            <a:avLst>
              <a:gd name="adj1" fmla="val -64457"/>
              <a:gd name="adj2" fmla="val -16575"/>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Drop-down list of organizations affiliated with your eRA Commons account</a:t>
            </a:r>
            <a:endParaRPr lang="en-US" sz="2400" dirty="0">
              <a:solidFill>
                <a:srgbClr val="002060"/>
              </a:solidFill>
            </a:endParaRPr>
          </a:p>
        </p:txBody>
      </p:sp>
    </p:spTree>
    <p:extLst>
      <p:ext uri="{BB962C8B-B14F-4D97-AF65-F5344CB8AC3E}">
        <p14:creationId xmlns:p14="http://schemas.microsoft.com/office/powerpoint/2010/main" val="58489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Initiate: Pre-population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88</a:t>
            </a:fld>
            <a:endParaRPr lang="en-US"/>
          </a:p>
        </p:txBody>
      </p:sp>
      <p:pic>
        <p:nvPicPr>
          <p:cNvPr id="5123" name="Picture 3" title="bottom of initiate application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05" y="914400"/>
            <a:ext cx="5010150" cy="42386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title="pop-up to collect eRA Commons username to auto-polulate PD/PI inf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65" y="4235856"/>
            <a:ext cx="397192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title="PD/PI info completed based on provided eRA Commons user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707344"/>
            <a:ext cx="4800600" cy="2124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ounded Rectangular Callout 6" descr="Call-out box that indicates that clicking on the question mark icon brings you to ASSIST help." title="Explanation for question mark icon"/>
          <p:cNvSpPr/>
          <p:nvPr/>
        </p:nvSpPr>
        <p:spPr>
          <a:xfrm>
            <a:off x="5528930" y="1981200"/>
            <a:ext cx="3200400" cy="1124008"/>
          </a:xfrm>
          <a:prstGeom prst="wedgeRoundRectCallout">
            <a:avLst>
              <a:gd name="adj1" fmla="val -66376"/>
              <a:gd name="adj2" fmla="val 26155"/>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Data pre-populated from organization selection</a:t>
            </a:r>
            <a:endParaRPr lang="en-US" sz="2400" dirty="0">
              <a:solidFill>
                <a:srgbClr val="002060"/>
              </a:solidFill>
            </a:endParaRPr>
          </a:p>
        </p:txBody>
      </p:sp>
      <p:sp>
        <p:nvSpPr>
          <p:cNvPr id="8" name="Rounded Rectangular Callout 7" descr="Call-out box that indicates that clicking on the question mark icon brings you to ASSIST help." title="Explanation for question mark icon"/>
          <p:cNvSpPr/>
          <p:nvPr/>
        </p:nvSpPr>
        <p:spPr>
          <a:xfrm>
            <a:off x="4953000" y="3282918"/>
            <a:ext cx="3962400" cy="1517682"/>
          </a:xfrm>
          <a:prstGeom prst="wedgeRoundRectCallout">
            <a:avLst>
              <a:gd name="adj1" fmla="val -66376"/>
              <a:gd name="adj2" fmla="val 26155"/>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Can manually enter PD/PI information or provide </a:t>
            </a:r>
            <a:br>
              <a:rPr lang="en-US" sz="2400" dirty="0" smtClean="0">
                <a:solidFill>
                  <a:srgbClr val="002060"/>
                </a:solidFill>
              </a:rPr>
            </a:br>
            <a:r>
              <a:rPr lang="en-US" sz="2400" dirty="0" smtClean="0">
                <a:solidFill>
                  <a:srgbClr val="002060"/>
                </a:solidFill>
              </a:rPr>
              <a:t>eRA Commons username to auto-populate</a:t>
            </a:r>
            <a:endParaRPr lang="en-US" sz="2400" dirty="0">
              <a:solidFill>
                <a:srgbClr val="002060"/>
              </a:solidFill>
            </a:endParaRPr>
          </a:p>
        </p:txBody>
      </p:sp>
      <p:sp>
        <p:nvSpPr>
          <p:cNvPr id="9" name="Oval 8" title="&quot;&quot;"/>
          <p:cNvSpPr/>
          <p:nvPr/>
        </p:nvSpPr>
        <p:spPr>
          <a:xfrm>
            <a:off x="2211572" y="3692522"/>
            <a:ext cx="2391218" cy="30480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Arrow Connector 9" title="&quot;&quot;"/>
          <p:cNvCxnSpPr/>
          <p:nvPr/>
        </p:nvCxnSpPr>
        <p:spPr>
          <a:xfrm>
            <a:off x="3118896" y="3997322"/>
            <a:ext cx="0" cy="409604"/>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title="&quot;&quot;"/>
          <p:cNvSpPr/>
          <p:nvPr/>
        </p:nvSpPr>
        <p:spPr>
          <a:xfrm>
            <a:off x="1447800" y="5181600"/>
            <a:ext cx="990600" cy="30480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6" name="Straight Arrow Connector 15" title="&quot;&quot;"/>
          <p:cNvCxnSpPr/>
          <p:nvPr/>
        </p:nvCxnSpPr>
        <p:spPr>
          <a:xfrm>
            <a:off x="2438400" y="5329194"/>
            <a:ext cx="1371600" cy="309606"/>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39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Application Access</a:t>
            </a:r>
            <a:endParaRPr lang="en-US" dirty="0"/>
          </a:p>
        </p:txBody>
      </p:sp>
      <p:sp>
        <p:nvSpPr>
          <p:cNvPr id="3" name="Content Placeholder 2"/>
          <p:cNvSpPr>
            <a:spLocks noGrp="1"/>
          </p:cNvSpPr>
          <p:nvPr>
            <p:ph sz="quarter" idx="13"/>
          </p:nvPr>
        </p:nvSpPr>
        <p:spPr>
          <a:xfrm>
            <a:off x="301752" y="1527048"/>
            <a:ext cx="8503920" cy="4797552"/>
          </a:xfrm>
        </p:spPr>
        <p:txBody>
          <a:bodyPr/>
          <a:lstStyle/>
          <a:p>
            <a:r>
              <a:rPr lang="en-US" sz="2400" dirty="0"/>
              <a:t>ASSIST automatically provides application access to some individuals based on their Commons roles or role on the </a:t>
            </a:r>
            <a:r>
              <a:rPr lang="en-US" sz="2400" dirty="0" smtClean="0"/>
              <a:t>application</a:t>
            </a:r>
            <a:endParaRPr lang="en-US" sz="1100" dirty="0" smtClean="0"/>
          </a:p>
          <a:p>
            <a:pPr lvl="1"/>
            <a:r>
              <a:rPr lang="en-US" sz="1900" dirty="0" smtClean="0"/>
              <a:t>Examples:</a:t>
            </a:r>
          </a:p>
          <a:p>
            <a:pPr lvl="2"/>
            <a:r>
              <a:rPr lang="en-US" sz="1800" dirty="0" smtClean="0"/>
              <a:t>Users </a:t>
            </a:r>
            <a:r>
              <a:rPr lang="en-US" sz="1800" dirty="0"/>
              <a:t>with Commons accounts that have the Signing Official (SO) or Administrative Official (AO) role have </a:t>
            </a:r>
            <a:r>
              <a:rPr lang="en-US" sz="1800" dirty="0" smtClean="0"/>
              <a:t>edit access </a:t>
            </a:r>
            <a:r>
              <a:rPr lang="en-US" sz="1800" dirty="0"/>
              <a:t>to all applications for their organization</a:t>
            </a:r>
          </a:p>
          <a:p>
            <a:pPr lvl="2"/>
            <a:r>
              <a:rPr lang="en-US" sz="1800" dirty="0"/>
              <a:t>All </a:t>
            </a:r>
            <a:r>
              <a:rPr lang="en-US" sz="1800" dirty="0" err="1"/>
              <a:t>PD</a:t>
            </a:r>
            <a:r>
              <a:rPr lang="en-US" sz="1800" dirty="0"/>
              <a:t>/PIs </a:t>
            </a:r>
            <a:r>
              <a:rPr lang="en-US" sz="1800" dirty="0" smtClean="0"/>
              <a:t>(once eRA Commons credentials are provided) have </a:t>
            </a:r>
            <a:r>
              <a:rPr lang="en-US" sz="1800" dirty="0"/>
              <a:t>edit access for the entire </a:t>
            </a:r>
            <a:r>
              <a:rPr lang="en-US" sz="1800" dirty="0" smtClean="0"/>
              <a:t>application</a:t>
            </a:r>
          </a:p>
          <a:p>
            <a:pPr lvl="2"/>
            <a:r>
              <a:rPr lang="en-US" sz="1800" dirty="0" smtClean="0"/>
              <a:t>User who initiates the application has edit access for the entire application</a:t>
            </a:r>
          </a:p>
          <a:p>
            <a:r>
              <a:rPr lang="en-US" sz="2400" dirty="0"/>
              <a:t>U</a:t>
            </a:r>
            <a:r>
              <a:rPr lang="en-US" sz="2400" dirty="0" smtClean="0"/>
              <a:t>sers </a:t>
            </a:r>
            <a:r>
              <a:rPr lang="en-US" sz="2400" dirty="0"/>
              <a:t>with ASSIST_ACCESS_MAINTAINER_ROLE can manage access for all </a:t>
            </a:r>
            <a:r>
              <a:rPr lang="en-US" sz="2400" dirty="0" smtClean="0"/>
              <a:t>applications </a:t>
            </a:r>
            <a:r>
              <a:rPr lang="en-US" sz="2400" dirty="0"/>
              <a:t>at their </a:t>
            </a:r>
            <a:r>
              <a:rPr lang="en-US" sz="2400" dirty="0" smtClean="0"/>
              <a:t>organization</a:t>
            </a:r>
          </a:p>
          <a:p>
            <a:pPr lvl="1"/>
            <a:r>
              <a:rPr lang="en-US" sz="1900" dirty="0" smtClean="0"/>
              <a:t>Role must be given in eRA Commons by Signing Official</a:t>
            </a:r>
            <a:endParaRPr lang="en-US" sz="1900" dirty="0"/>
          </a:p>
          <a:p>
            <a:pPr lvl="1"/>
            <a:endParaRPr lang="en-US" dirty="0"/>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89</a:t>
            </a:fld>
            <a:endParaRPr lang="en-US" dirty="0">
              <a:solidFill>
                <a:srgbClr val="9BBB59">
                  <a:shade val="75000"/>
                </a:srgbClr>
              </a:solidFill>
            </a:endParaRPr>
          </a:p>
        </p:txBody>
      </p:sp>
    </p:spTree>
    <p:extLst>
      <p:ext uri="{BB962C8B-B14F-4D97-AF65-F5344CB8AC3E}">
        <p14:creationId xmlns:p14="http://schemas.microsoft.com/office/powerpoint/2010/main" val="2498905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Multiple Organization Registrations Required</a:t>
            </a:r>
            <a:endParaRPr lang="en-US" dirty="0"/>
          </a:p>
        </p:txBody>
      </p:sp>
      <p:sp>
        <p:nvSpPr>
          <p:cNvPr id="3" name="Content Placeholder 2"/>
          <p:cNvSpPr>
            <a:spLocks noGrp="1"/>
          </p:cNvSpPr>
          <p:nvPr>
            <p:ph sz="quarter" idx="13"/>
          </p:nvPr>
        </p:nvSpPr>
        <p:spPr>
          <a:xfrm>
            <a:off x="301752" y="1676400"/>
            <a:ext cx="8537448" cy="4422648"/>
          </a:xfrm>
        </p:spPr>
        <p:txBody>
          <a:bodyPr/>
          <a:lstStyle/>
          <a:p>
            <a:pPr marL="0" indent="0" algn="ctr">
              <a:buNone/>
            </a:pPr>
            <a:r>
              <a:rPr lang="en-US" sz="3600" dirty="0">
                <a:solidFill>
                  <a:srgbClr val="C00000"/>
                </a:solidFill>
              </a:rPr>
              <a:t>Allow a minimum of </a:t>
            </a:r>
            <a:r>
              <a:rPr lang="en-US" sz="3600" b="1" dirty="0">
                <a:solidFill>
                  <a:srgbClr val="C00000"/>
                </a:solidFill>
              </a:rPr>
              <a:t>6 weeks </a:t>
            </a:r>
            <a:r>
              <a:rPr lang="en-US" sz="3600" b="1" dirty="0" smtClean="0">
                <a:solidFill>
                  <a:srgbClr val="C00000"/>
                </a:solidFill>
              </a:rPr>
              <a:t/>
            </a:r>
            <a:br>
              <a:rPr lang="en-US" sz="3600" b="1" dirty="0" smtClean="0">
                <a:solidFill>
                  <a:srgbClr val="C00000"/>
                </a:solidFill>
              </a:rPr>
            </a:br>
            <a:r>
              <a:rPr lang="en-US" sz="3600" dirty="0" smtClean="0">
                <a:solidFill>
                  <a:srgbClr val="C00000"/>
                </a:solidFill>
              </a:rPr>
              <a:t>to complete </a:t>
            </a:r>
            <a:r>
              <a:rPr lang="en-US" sz="3600" dirty="0">
                <a:solidFill>
                  <a:srgbClr val="C00000"/>
                </a:solidFill>
              </a:rPr>
              <a:t>all registrations</a:t>
            </a:r>
            <a:r>
              <a:rPr lang="en-US" sz="3600" dirty="0" smtClean="0">
                <a:solidFill>
                  <a:srgbClr val="C00000"/>
                </a:solidFill>
              </a:rPr>
              <a:t>!</a:t>
            </a:r>
            <a:endParaRPr lang="en-US" sz="3600" dirty="0">
              <a:solidFill>
                <a:srgbClr val="C00000"/>
              </a:solidFill>
            </a:endParaRPr>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9</a:t>
            </a:fld>
            <a:endParaRPr lang="en-US" dirty="0"/>
          </a:p>
        </p:txBody>
      </p:sp>
      <p:pic>
        <p:nvPicPr>
          <p:cNvPr id="5" name="Picture 4" descr="Registration in DUNS, SAM, Grants.gov, eRA Commons and SBA are required." title="Registati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8077" y="3124200"/>
            <a:ext cx="3129645" cy="2251588"/>
          </a:xfrm>
          <a:prstGeom prst="rect">
            <a:avLst/>
          </a:prstGeom>
        </p:spPr>
      </p:pic>
      <p:sp>
        <p:nvSpPr>
          <p:cNvPr id="7" name="Rectangle 6"/>
          <p:cNvSpPr/>
          <p:nvPr/>
        </p:nvSpPr>
        <p:spPr>
          <a:xfrm>
            <a:off x="304802" y="6443990"/>
            <a:ext cx="8762998" cy="261610"/>
          </a:xfrm>
          <a:prstGeom prst="rect">
            <a:avLst/>
          </a:prstGeom>
        </p:spPr>
        <p:txBody>
          <a:bodyPr wrap="square">
            <a:spAutoFit/>
          </a:bodyPr>
          <a:lstStyle/>
          <a:p>
            <a:r>
              <a:rPr lang="en-US" sz="1100" dirty="0"/>
              <a:t>http://grants.nih.gov/grants/how-to-apply-application-guide/prepare-to-apply-and-register/registration/org-representative-registration.htm</a:t>
            </a:r>
          </a:p>
        </p:txBody>
      </p:sp>
      <p:pic>
        <p:nvPicPr>
          <p:cNvPr id="8" name="Picture 7" title="organization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4698682"/>
            <a:ext cx="3733800" cy="2006918"/>
          </a:xfrm>
          <a:prstGeom prst="rect">
            <a:avLst/>
          </a:prstGeom>
        </p:spPr>
      </p:pic>
    </p:spTree>
    <p:extLst>
      <p:ext uri="{BB962C8B-B14F-4D97-AF65-F5344CB8AC3E}">
        <p14:creationId xmlns:p14="http://schemas.microsoft.com/office/powerpoint/2010/main" val="165468997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Access</a:t>
            </a:r>
            <a:endParaRPr lang="en-US" dirty="0"/>
          </a:p>
        </p:txBody>
      </p:sp>
      <p:sp>
        <p:nvSpPr>
          <p:cNvPr id="3" name="Content Placeholder 2"/>
          <p:cNvSpPr>
            <a:spLocks noGrp="1"/>
          </p:cNvSpPr>
          <p:nvPr>
            <p:ph sz="quarter" idx="13"/>
          </p:nvPr>
        </p:nvSpPr>
        <p:spPr>
          <a:xfrm>
            <a:off x="301752" y="1527048"/>
            <a:ext cx="8503920" cy="4873752"/>
          </a:xfrm>
        </p:spPr>
        <p:txBody>
          <a:bodyPr/>
          <a:lstStyle/>
          <a:p>
            <a:pPr>
              <a:spcBef>
                <a:spcPts val="1200"/>
              </a:spcBef>
            </a:pPr>
            <a:r>
              <a:rPr lang="en-US" sz="2800" dirty="0"/>
              <a:t>Provides ability to give anyone with a valid eRA Commons account access to an application </a:t>
            </a:r>
          </a:p>
          <a:p>
            <a:pPr>
              <a:spcBef>
                <a:spcPts val="1200"/>
              </a:spcBef>
            </a:pPr>
            <a:r>
              <a:rPr lang="en-US" sz="2800" dirty="0" smtClean="0"/>
              <a:t>Automatically available </a:t>
            </a:r>
            <a:r>
              <a:rPr lang="en-US" sz="2800" dirty="0"/>
              <a:t>to users with </a:t>
            </a:r>
            <a:endParaRPr lang="en-US" sz="2800" dirty="0" smtClean="0"/>
          </a:p>
          <a:p>
            <a:pPr lvl="1">
              <a:spcBef>
                <a:spcPts val="1200"/>
              </a:spcBef>
            </a:pPr>
            <a:r>
              <a:rPr lang="en-US" sz="2300" dirty="0" smtClean="0"/>
              <a:t>Signing </a:t>
            </a:r>
            <a:r>
              <a:rPr lang="en-US" sz="2300" dirty="0"/>
              <a:t>Official (SO) </a:t>
            </a:r>
            <a:r>
              <a:rPr lang="en-US" sz="2300" dirty="0" smtClean="0"/>
              <a:t>role on eRA Commons account</a:t>
            </a:r>
          </a:p>
          <a:p>
            <a:pPr lvl="1">
              <a:spcBef>
                <a:spcPts val="1200"/>
              </a:spcBef>
            </a:pPr>
            <a:r>
              <a:rPr lang="en-US" sz="2300" dirty="0" smtClean="0"/>
              <a:t>ASSIST_ACCESS_MAINTAINER_ROLE role on eRA Commons account</a:t>
            </a:r>
          </a:p>
          <a:p>
            <a:pPr>
              <a:spcBef>
                <a:spcPts val="1200"/>
              </a:spcBef>
            </a:pPr>
            <a:r>
              <a:rPr lang="en-US" sz="2800" dirty="0" smtClean="0"/>
              <a:t>Available on application-by-application basis to</a:t>
            </a:r>
          </a:p>
          <a:p>
            <a:pPr lvl="1">
              <a:spcBef>
                <a:spcPts val="1200"/>
              </a:spcBef>
            </a:pPr>
            <a:r>
              <a:rPr lang="en-US" sz="2300" dirty="0" smtClean="0"/>
              <a:t>ASSIST user who has been given the Access Maintainer role </a:t>
            </a:r>
            <a:r>
              <a:rPr lang="en-US" sz="2300" dirty="0"/>
              <a:t>by an SO </a:t>
            </a:r>
            <a:r>
              <a:rPr lang="en-US" sz="2300" dirty="0" smtClean="0"/>
              <a:t>via the Manage Access action</a:t>
            </a:r>
            <a:endParaRPr lang="en-US" sz="2300"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90</a:t>
            </a:fld>
            <a:endParaRPr lang="en-US" dirty="0">
              <a:solidFill>
                <a:srgbClr val="9BBB59">
                  <a:shade val="75000"/>
                </a:srgbClr>
              </a:solidFill>
            </a:endParaRPr>
          </a:p>
        </p:txBody>
      </p:sp>
    </p:spTree>
    <p:extLst>
      <p:ext uri="{BB962C8B-B14F-4D97-AF65-F5344CB8AC3E}">
        <p14:creationId xmlns:p14="http://schemas.microsoft.com/office/powerpoint/2010/main" val="273193995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Application Access</a:t>
            </a:r>
            <a:endParaRPr lang="en-US" dirty="0"/>
          </a:p>
        </p:txBody>
      </p:sp>
      <p:sp>
        <p:nvSpPr>
          <p:cNvPr id="3" name="Content Placeholder 2"/>
          <p:cNvSpPr>
            <a:spLocks noGrp="1"/>
          </p:cNvSpPr>
          <p:nvPr>
            <p:ph sz="quarter" idx="13"/>
          </p:nvPr>
        </p:nvSpPr>
        <p:spPr>
          <a:xfrm>
            <a:off x="301752" y="1527048"/>
            <a:ext cx="8503920" cy="4873752"/>
          </a:xfrm>
        </p:spPr>
        <p:txBody>
          <a:bodyPr/>
          <a:lstStyle/>
          <a:p>
            <a:pPr marL="0" indent="0">
              <a:spcBef>
                <a:spcPts val="1200"/>
              </a:spcBef>
              <a:buNone/>
            </a:pPr>
            <a:r>
              <a:rPr lang="en-US" sz="2800" dirty="0" smtClean="0"/>
              <a:t>Application </a:t>
            </a:r>
            <a:r>
              <a:rPr lang="en-US" sz="2800" dirty="0"/>
              <a:t>access can be controlled across these variables:</a:t>
            </a:r>
          </a:p>
          <a:p>
            <a:pPr lvl="1">
              <a:spcBef>
                <a:spcPts val="1200"/>
              </a:spcBef>
            </a:pPr>
            <a:r>
              <a:rPr lang="en-US" sz="2400" dirty="0" smtClean="0"/>
              <a:t>View vs</a:t>
            </a:r>
            <a:r>
              <a:rPr lang="en-US" sz="2400" dirty="0"/>
              <a:t>. Edit</a:t>
            </a:r>
          </a:p>
          <a:p>
            <a:pPr lvl="1">
              <a:spcBef>
                <a:spcPts val="1200"/>
              </a:spcBef>
            </a:pPr>
            <a:r>
              <a:rPr lang="en-US" sz="2400" dirty="0"/>
              <a:t>Budget vs. Non-budget data</a:t>
            </a:r>
          </a:p>
          <a:p>
            <a:pPr lvl="1">
              <a:spcBef>
                <a:spcPts val="1200"/>
              </a:spcBef>
            </a:pPr>
            <a:r>
              <a:rPr lang="en-US" sz="2400" dirty="0"/>
              <a:t>Entire application vs. specific </a:t>
            </a:r>
            <a:br>
              <a:rPr lang="en-US" sz="2400" dirty="0"/>
            </a:br>
            <a:r>
              <a:rPr lang="en-US" sz="2400" dirty="0"/>
              <a:t>components (multi-project</a:t>
            </a:r>
            <a:r>
              <a:rPr lang="en-US" sz="2400" dirty="0" smtClean="0"/>
              <a:t>)</a:t>
            </a:r>
            <a:endParaRPr lang="en-US" sz="2400"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91</a:t>
            </a:fld>
            <a:endParaRPr lang="en-US" dirty="0">
              <a:solidFill>
                <a:srgbClr val="9BBB59">
                  <a:shade val="75000"/>
                </a:srgbClr>
              </a:solidFill>
            </a:endParaRPr>
          </a:p>
        </p:txBody>
      </p:sp>
    </p:spTree>
    <p:extLst>
      <p:ext uri="{BB962C8B-B14F-4D97-AF65-F5344CB8AC3E}">
        <p14:creationId xmlns:p14="http://schemas.microsoft.com/office/powerpoint/2010/main" val="352701760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title="Actions highligting Manage Ac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916008"/>
            <a:ext cx="1657153" cy="20475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Providing Application Access to a User</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92</a:t>
            </a:fld>
            <a:endParaRPr lang="en-US"/>
          </a:p>
        </p:txBody>
      </p:sp>
      <p:sp>
        <p:nvSpPr>
          <p:cNvPr id="5" name="Oval 4" title="&quot;&quot;"/>
          <p:cNvSpPr/>
          <p:nvPr/>
        </p:nvSpPr>
        <p:spPr>
          <a:xfrm>
            <a:off x="611804" y="1355651"/>
            <a:ext cx="1338618" cy="30480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7" name="Picture 3" title="user access summary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914400"/>
            <a:ext cx="5791200" cy="20338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title="screen shot adding user in manage acc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024463"/>
            <a:ext cx="5881688" cy="37962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Straight Arrow Connector 10" title="&quot;&quot;"/>
          <p:cNvCxnSpPr/>
          <p:nvPr/>
        </p:nvCxnSpPr>
        <p:spPr>
          <a:xfrm>
            <a:off x="1938017" y="1508051"/>
            <a:ext cx="728983" cy="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title="&quot;&quot;"/>
          <p:cNvCxnSpPr/>
          <p:nvPr/>
        </p:nvCxnSpPr>
        <p:spPr>
          <a:xfrm>
            <a:off x="5410200" y="2819400"/>
            <a:ext cx="0" cy="45720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title="&quot;&quot;"/>
          <p:cNvSpPr/>
          <p:nvPr/>
        </p:nvSpPr>
        <p:spPr>
          <a:xfrm>
            <a:off x="4740891" y="2509284"/>
            <a:ext cx="1338618" cy="30480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577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76200"/>
            <a:ext cx="8534400" cy="758825"/>
          </a:xfrm>
        </p:spPr>
        <p:txBody>
          <a:bodyPr/>
          <a:lstStyle/>
          <a:p>
            <a:r>
              <a:rPr lang="en-US" dirty="0" smtClean="0"/>
              <a:t>Data Entry</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solidFill>
                  <a:srgbClr val="9BBB59">
                    <a:shade val="75000"/>
                  </a:srgbClr>
                </a:solidFill>
              </a:rPr>
              <a:pPr>
                <a:defRPr/>
              </a:pPr>
              <a:t>93</a:t>
            </a:fld>
            <a:endParaRPr lang="en-US" dirty="0">
              <a:solidFill>
                <a:srgbClr val="9BBB59">
                  <a:shade val="75000"/>
                </a:srgbClr>
              </a:solidFill>
            </a:endParaRPr>
          </a:p>
        </p:txBody>
      </p:sp>
      <p:pic>
        <p:nvPicPr>
          <p:cNvPr id="4" name="Picture 3" title="R&amp;R Cover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633" y="1559759"/>
            <a:ext cx="7239001" cy="48410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quot;&quot;"/>
          <p:cNvSpPr/>
          <p:nvPr/>
        </p:nvSpPr>
        <p:spPr>
          <a:xfrm>
            <a:off x="3276600" y="2819400"/>
            <a:ext cx="685801" cy="60960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4684133" y="2263395"/>
            <a:ext cx="4002667" cy="816114"/>
          </a:xfrm>
          <a:prstGeom prst="wedgeRoundRectCallout">
            <a:avLst>
              <a:gd name="adj1" fmla="val -64234"/>
              <a:gd name="adj2" fmla="val 47914"/>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each tab to access form data entry screens</a:t>
            </a:r>
            <a:endParaRPr lang="en-US" sz="2400" dirty="0">
              <a:solidFill>
                <a:srgbClr val="002060"/>
              </a:solidFill>
            </a:endParaRPr>
          </a:p>
        </p:txBody>
      </p:sp>
      <p:sp>
        <p:nvSpPr>
          <p:cNvPr id="7" name="Oval 6" title="&quot;&quot;"/>
          <p:cNvSpPr/>
          <p:nvPr/>
        </p:nvSpPr>
        <p:spPr>
          <a:xfrm>
            <a:off x="2895600" y="4012193"/>
            <a:ext cx="723900" cy="446158"/>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ular Callout 7"/>
          <p:cNvSpPr/>
          <p:nvPr/>
        </p:nvSpPr>
        <p:spPr>
          <a:xfrm>
            <a:off x="3426834" y="4701795"/>
            <a:ext cx="3886200" cy="990600"/>
          </a:xfrm>
          <a:prstGeom prst="wedgeRoundRectCallout">
            <a:avLst>
              <a:gd name="adj1" fmla="val -41000"/>
              <a:gd name="adj2" fmla="val -80934"/>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Clicking </a:t>
            </a:r>
            <a:r>
              <a:rPr lang="en-US" sz="2400" b="1" dirty="0" smtClean="0">
                <a:solidFill>
                  <a:srgbClr val="002060"/>
                </a:solidFill>
              </a:rPr>
              <a:t>Edit </a:t>
            </a:r>
            <a:r>
              <a:rPr lang="en-US" sz="2400" dirty="0" smtClean="0">
                <a:solidFill>
                  <a:srgbClr val="002060"/>
                </a:solidFill>
              </a:rPr>
              <a:t>blocks other users from editing form</a:t>
            </a:r>
            <a:endParaRPr lang="en-US" sz="2400" dirty="0">
              <a:solidFill>
                <a:srgbClr val="002060"/>
              </a:solidFill>
            </a:endParaRPr>
          </a:p>
        </p:txBody>
      </p:sp>
    </p:spTree>
    <p:extLst>
      <p:ext uri="{BB962C8B-B14F-4D97-AF65-F5344CB8AC3E}">
        <p14:creationId xmlns:p14="http://schemas.microsoft.com/office/powerpoint/2010/main" val="23526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Optional Forms</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solidFill>
                  <a:srgbClr val="9BBB59">
                    <a:shade val="75000"/>
                  </a:srgbClr>
                </a:solidFill>
              </a:rPr>
              <a:pPr>
                <a:defRPr/>
              </a:pPr>
              <a:t>94</a:t>
            </a:fld>
            <a:endParaRPr lang="en-US" dirty="0">
              <a:solidFill>
                <a:srgbClr val="9BBB59">
                  <a:shade val="75000"/>
                </a:srgbClr>
              </a:solidFill>
            </a:endParaRPr>
          </a:p>
        </p:txBody>
      </p:sp>
      <p:pic>
        <p:nvPicPr>
          <p:cNvPr id="4" name="Picture 9" title="modular budget form added to navig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532" y="4796010"/>
            <a:ext cx="5943600" cy="19095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1553456"/>
            <a:ext cx="4925462" cy="29331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8" title="&quot;&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276855"/>
            <a:ext cx="4314825"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title="&quot;&quot;"/>
          <p:cNvSpPr/>
          <p:nvPr/>
        </p:nvSpPr>
        <p:spPr>
          <a:xfrm>
            <a:off x="490538" y="1924567"/>
            <a:ext cx="1193558" cy="30480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Arrow Connector 7" title="&quot;&quot;"/>
          <p:cNvCxnSpPr>
            <a:stCxn id="7" idx="5"/>
          </p:cNvCxnSpPr>
          <p:nvPr/>
        </p:nvCxnSpPr>
        <p:spPr>
          <a:xfrm>
            <a:off x="1509303" y="2184730"/>
            <a:ext cx="581435" cy="306716"/>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9" name="Oval 8" title="&quot;&quot;"/>
          <p:cNvSpPr/>
          <p:nvPr/>
        </p:nvSpPr>
        <p:spPr>
          <a:xfrm>
            <a:off x="2966263" y="3306516"/>
            <a:ext cx="1172350" cy="534293"/>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ounded Rectangular Callout 9"/>
          <p:cNvSpPr/>
          <p:nvPr/>
        </p:nvSpPr>
        <p:spPr>
          <a:xfrm>
            <a:off x="5761557" y="3329367"/>
            <a:ext cx="2438400" cy="772284"/>
          </a:xfrm>
          <a:prstGeom prst="wedgeRoundRectCallout">
            <a:avLst>
              <a:gd name="adj1" fmla="val -66842"/>
              <a:gd name="adj2" fmla="val 36447"/>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Select form and click </a:t>
            </a:r>
            <a:r>
              <a:rPr lang="en-US" sz="2400" b="1" dirty="0" smtClean="0">
                <a:solidFill>
                  <a:srgbClr val="002060"/>
                </a:solidFill>
              </a:rPr>
              <a:t>Submit</a:t>
            </a:r>
            <a:endParaRPr lang="en-US" sz="2400" dirty="0">
              <a:solidFill>
                <a:srgbClr val="002060"/>
              </a:solidFill>
            </a:endParaRPr>
          </a:p>
        </p:txBody>
      </p:sp>
      <p:sp>
        <p:nvSpPr>
          <p:cNvPr id="11" name="Oval 10" title="&quot;&quot;"/>
          <p:cNvSpPr/>
          <p:nvPr/>
        </p:nvSpPr>
        <p:spPr>
          <a:xfrm>
            <a:off x="5353776" y="5182760"/>
            <a:ext cx="755314" cy="570781"/>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ular Callout 11"/>
          <p:cNvSpPr/>
          <p:nvPr/>
        </p:nvSpPr>
        <p:spPr>
          <a:xfrm>
            <a:off x="6618766" y="4639055"/>
            <a:ext cx="2133600" cy="1546860"/>
          </a:xfrm>
          <a:prstGeom prst="wedgeRoundRectCallout">
            <a:avLst>
              <a:gd name="adj1" fmla="val -75008"/>
              <a:gd name="adj2" fmla="val -5567"/>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form tab is added to navigation </a:t>
            </a:r>
            <a:endParaRPr lang="en-US" sz="2400" dirty="0">
              <a:solidFill>
                <a:srgbClr val="002060"/>
              </a:solidFill>
            </a:endParaRPr>
          </a:p>
        </p:txBody>
      </p:sp>
      <p:cxnSp>
        <p:nvCxnSpPr>
          <p:cNvPr id="13" name="Straight Arrow Connector 12" title="&quot;&quot;"/>
          <p:cNvCxnSpPr/>
          <p:nvPr/>
        </p:nvCxnSpPr>
        <p:spPr>
          <a:xfrm flipH="1">
            <a:off x="3552436" y="3829554"/>
            <a:ext cx="2" cy="966456"/>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4" name="Oval 13" title="&quot;&quot;"/>
          <p:cNvSpPr/>
          <p:nvPr/>
        </p:nvSpPr>
        <p:spPr>
          <a:xfrm>
            <a:off x="4185465" y="3840810"/>
            <a:ext cx="1143000" cy="40475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3077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Validate Application</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solidFill>
                  <a:srgbClr val="9BBB59">
                    <a:shade val="75000"/>
                  </a:srgbClr>
                </a:solidFill>
              </a:rPr>
              <a:pPr>
                <a:defRPr/>
              </a:pPr>
              <a:t>95</a:t>
            </a:fld>
            <a:endParaRPr lang="en-US" dirty="0">
              <a:solidFill>
                <a:srgbClr val="9BBB59">
                  <a:shade val="75000"/>
                </a:srgbClr>
              </a:solidFill>
            </a:endParaRPr>
          </a:p>
        </p:txBody>
      </p:sp>
      <p:pic>
        <p:nvPicPr>
          <p:cNvPr id="4" name="Picture 2" title="Validate Application 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452904" cy="31009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quot;&quot;"/>
          <p:cNvSpPr/>
          <p:nvPr/>
        </p:nvSpPr>
        <p:spPr>
          <a:xfrm>
            <a:off x="609600" y="2318959"/>
            <a:ext cx="1438900" cy="370684"/>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3" title="Validate Application results showing errors and warn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31398"/>
            <a:ext cx="5668808" cy="51202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title="&quot;&quot;"/>
          <p:cNvCxnSpPr>
            <a:stCxn id="5" idx="5"/>
          </p:cNvCxnSpPr>
          <p:nvPr/>
        </p:nvCxnSpPr>
        <p:spPr>
          <a:xfrm>
            <a:off x="1837778" y="2635358"/>
            <a:ext cx="829222" cy="217642"/>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ular Callout 7"/>
          <p:cNvSpPr/>
          <p:nvPr/>
        </p:nvSpPr>
        <p:spPr>
          <a:xfrm>
            <a:off x="6333460" y="2352463"/>
            <a:ext cx="2133600" cy="1494804"/>
          </a:xfrm>
          <a:prstGeom prst="wedgeRoundRectCallout">
            <a:avLst>
              <a:gd name="adj1" fmla="val -48940"/>
              <a:gd name="adj2" fmla="val 87582"/>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Errors and Warnings are displayed</a:t>
            </a:r>
            <a:endParaRPr lang="en-US" sz="2400" b="1" dirty="0">
              <a:solidFill>
                <a:srgbClr val="002060"/>
              </a:solidFill>
            </a:endParaRPr>
          </a:p>
        </p:txBody>
      </p:sp>
    </p:spTree>
    <p:extLst>
      <p:ext uri="{BB962C8B-B14F-4D97-AF65-F5344CB8AC3E}">
        <p14:creationId xmlns:p14="http://schemas.microsoft.com/office/powerpoint/2010/main" val="168081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Application Preview</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solidFill>
                  <a:srgbClr val="9BBB59">
                    <a:shade val="75000"/>
                  </a:srgbClr>
                </a:solidFill>
              </a:rPr>
              <a:pPr>
                <a:defRPr/>
              </a:pPr>
              <a:t>96</a:t>
            </a:fld>
            <a:endParaRPr lang="en-US" dirty="0">
              <a:solidFill>
                <a:srgbClr val="9BBB59">
                  <a:shade val="75000"/>
                </a:srgbClr>
              </a:solidFill>
            </a:endParaRPr>
          </a:p>
        </p:txBody>
      </p:sp>
      <p:pic>
        <p:nvPicPr>
          <p:cNvPr id="4" name="Picture 2" title="Preview Application 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8201825" cy="26020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quot;&quot;"/>
          <p:cNvSpPr/>
          <p:nvPr/>
        </p:nvSpPr>
        <p:spPr>
          <a:xfrm>
            <a:off x="600529" y="2524515"/>
            <a:ext cx="1389742" cy="35275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title="&quot;&quot;"/>
          <p:cNvSpPr/>
          <p:nvPr/>
        </p:nvSpPr>
        <p:spPr>
          <a:xfrm>
            <a:off x="2286000" y="2700890"/>
            <a:ext cx="914400" cy="605659"/>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4" title="Preview Application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954" y="3763749"/>
            <a:ext cx="6462712" cy="19423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Arrow Connector 7" title="&quot;&quot;"/>
          <p:cNvCxnSpPr/>
          <p:nvPr/>
        </p:nvCxnSpPr>
        <p:spPr>
          <a:xfrm>
            <a:off x="1447800" y="2877265"/>
            <a:ext cx="542471" cy="1115084"/>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9" name="Oval 8" title="&quot;&quot;"/>
          <p:cNvSpPr/>
          <p:nvPr/>
        </p:nvSpPr>
        <p:spPr>
          <a:xfrm>
            <a:off x="7364608" y="5059149"/>
            <a:ext cx="694871" cy="35275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title="&quot;&quot;"/>
          <p:cNvSpPr/>
          <p:nvPr/>
        </p:nvSpPr>
        <p:spPr>
          <a:xfrm>
            <a:off x="4686300" y="5408458"/>
            <a:ext cx="1181100" cy="35275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ular Callout 10"/>
          <p:cNvSpPr/>
          <p:nvPr/>
        </p:nvSpPr>
        <p:spPr>
          <a:xfrm>
            <a:off x="6172200" y="4144749"/>
            <a:ext cx="2626776" cy="567046"/>
          </a:xfrm>
          <a:prstGeom prst="wedgeRoundRectCallout">
            <a:avLst>
              <a:gd name="adj1" fmla="val -2313"/>
              <a:gd name="adj2" fmla="val 108620"/>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V</a:t>
            </a:r>
            <a:r>
              <a:rPr lang="en-US" sz="2400" dirty="0" smtClean="0">
                <a:solidFill>
                  <a:srgbClr val="002060"/>
                </a:solidFill>
              </a:rPr>
              <a:t>iew last preview</a:t>
            </a:r>
            <a:endParaRPr lang="en-US" sz="2400" dirty="0">
              <a:solidFill>
                <a:srgbClr val="002060"/>
              </a:solidFill>
            </a:endParaRPr>
          </a:p>
        </p:txBody>
      </p:sp>
      <p:sp>
        <p:nvSpPr>
          <p:cNvPr id="12" name="Rounded Rectangular Callout 11"/>
          <p:cNvSpPr/>
          <p:nvPr/>
        </p:nvSpPr>
        <p:spPr>
          <a:xfrm>
            <a:off x="2113467" y="5411899"/>
            <a:ext cx="2173866" cy="737392"/>
          </a:xfrm>
          <a:prstGeom prst="wedgeRoundRectCallout">
            <a:avLst>
              <a:gd name="adj1" fmla="val 65083"/>
              <a:gd name="adj2" fmla="val -22310"/>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Generate new preview</a:t>
            </a:r>
            <a:endParaRPr lang="en-US" sz="2400" dirty="0">
              <a:solidFill>
                <a:srgbClr val="002060"/>
              </a:solidFill>
            </a:endParaRPr>
          </a:p>
        </p:txBody>
      </p:sp>
    </p:spTree>
    <p:extLst>
      <p:ext uri="{BB962C8B-B14F-4D97-AF65-F5344CB8AC3E}">
        <p14:creationId xmlns:p14="http://schemas.microsoft.com/office/powerpoint/2010/main" val="253187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title="track submission st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65466"/>
            <a:ext cx="8382000" cy="37176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View Submission Status Details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97</a:t>
            </a:fld>
            <a:endParaRPr lang="en-US"/>
          </a:p>
        </p:txBody>
      </p:sp>
      <p:sp>
        <p:nvSpPr>
          <p:cNvPr id="7" name="Rounded Rectangular Callout 6"/>
          <p:cNvSpPr/>
          <p:nvPr/>
        </p:nvSpPr>
        <p:spPr>
          <a:xfrm>
            <a:off x="4343400" y="5943600"/>
            <a:ext cx="4419600" cy="750137"/>
          </a:xfrm>
          <a:prstGeom prst="wedgeRoundRectCallout">
            <a:avLst>
              <a:gd name="adj1" fmla="val -14078"/>
              <a:gd name="adj2" fmla="val -11017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a:t>
            </a:r>
            <a:r>
              <a:rPr lang="en-US" sz="2400" b="1" dirty="0" smtClean="0">
                <a:solidFill>
                  <a:srgbClr val="002060"/>
                </a:solidFill>
              </a:rPr>
              <a:t>View Submission Status Details</a:t>
            </a:r>
            <a:endParaRPr lang="en-US" sz="2400" dirty="0">
              <a:solidFill>
                <a:srgbClr val="002060"/>
              </a:solidFill>
            </a:endParaRPr>
          </a:p>
        </p:txBody>
      </p:sp>
      <p:sp>
        <p:nvSpPr>
          <p:cNvPr id="11" name="Oval 10" title="&quot;&quot;"/>
          <p:cNvSpPr/>
          <p:nvPr/>
        </p:nvSpPr>
        <p:spPr>
          <a:xfrm>
            <a:off x="5682493" y="5181600"/>
            <a:ext cx="1785107" cy="348319"/>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title="&quot;&quot;"/>
          <p:cNvSpPr/>
          <p:nvPr/>
        </p:nvSpPr>
        <p:spPr>
          <a:xfrm>
            <a:off x="2362199" y="2971800"/>
            <a:ext cx="838201" cy="68580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2"/>
          <p:cNvSpPr>
            <a:spLocks noGrp="1"/>
          </p:cNvSpPr>
          <p:nvPr>
            <p:ph type="sldNum" sz="quarter" idx="12"/>
          </p:nvPr>
        </p:nvSpPr>
        <p:spPr>
          <a:xfrm>
            <a:off x="4343400" y="1036638"/>
            <a:ext cx="457200" cy="441325"/>
          </a:xfrm>
        </p:spPr>
        <p:txBody>
          <a:bodyPr/>
          <a:lstStyle/>
          <a:p>
            <a:pPr>
              <a:defRPr/>
            </a:pPr>
            <a:fld id="{D535206B-4A4A-47B0-BA21-D142872E963A}" type="slidenum">
              <a:rPr lang="en-US" smtClean="0">
                <a:solidFill>
                  <a:srgbClr val="9BBB59">
                    <a:shade val="75000"/>
                  </a:srgbClr>
                </a:solidFill>
              </a:rPr>
              <a:pPr>
                <a:defRPr/>
              </a:pPr>
              <a:t>97</a:t>
            </a:fld>
            <a:endParaRPr lang="en-US" dirty="0">
              <a:solidFill>
                <a:srgbClr val="9BBB59">
                  <a:shade val="75000"/>
                </a:srgbClr>
              </a:solidFill>
            </a:endParaRPr>
          </a:p>
        </p:txBody>
      </p:sp>
    </p:spTree>
    <p:extLst>
      <p:ext uri="{BB962C8B-B14F-4D97-AF65-F5344CB8AC3E}">
        <p14:creationId xmlns:p14="http://schemas.microsoft.com/office/powerpoint/2010/main" val="387764486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title="bottom of submission status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6766418" cy="53564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Tracking Submission Status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98</a:t>
            </a:fld>
            <a:endParaRPr lang="en-US"/>
          </a:p>
        </p:txBody>
      </p:sp>
      <p:sp>
        <p:nvSpPr>
          <p:cNvPr id="11" name="Rounded Rectangular Callout 10"/>
          <p:cNvSpPr/>
          <p:nvPr/>
        </p:nvSpPr>
        <p:spPr>
          <a:xfrm>
            <a:off x="4648200" y="1600200"/>
            <a:ext cx="3937245" cy="3061590"/>
          </a:xfrm>
          <a:prstGeom prst="wedgeRoundRectCallout">
            <a:avLst>
              <a:gd name="adj1" fmla="val -50339"/>
              <a:gd name="adj2" fmla="val 26416"/>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Happy path…</a:t>
            </a:r>
            <a:endParaRPr lang="en-US" sz="2400" dirty="0">
              <a:solidFill>
                <a:srgbClr val="002060"/>
              </a:solidFill>
            </a:endParaRPr>
          </a:p>
          <a:p>
            <a:endParaRPr lang="en-US" sz="2400" dirty="0">
              <a:solidFill>
                <a:srgbClr val="002060"/>
              </a:solidFill>
            </a:endParaRPr>
          </a:p>
          <a:p>
            <a:pPr marL="342900" indent="-342900">
              <a:spcAft>
                <a:spcPts val="600"/>
              </a:spcAft>
              <a:buFont typeface="Arial" panose="020B0604020202020204" pitchFamily="34" charset="0"/>
              <a:buChar char="•"/>
            </a:pPr>
            <a:r>
              <a:rPr lang="en-US" sz="2400" dirty="0" smtClean="0">
                <a:solidFill>
                  <a:srgbClr val="002060"/>
                </a:solidFill>
              </a:rPr>
              <a:t>ASSIST = </a:t>
            </a:r>
            <a:r>
              <a:rPr lang="en-US" sz="2400" b="1" dirty="0" smtClean="0">
                <a:solidFill>
                  <a:srgbClr val="002060"/>
                </a:solidFill>
              </a:rPr>
              <a:t>Submitted</a:t>
            </a:r>
          </a:p>
          <a:p>
            <a:pPr marL="342900" indent="-342900">
              <a:spcAft>
                <a:spcPts val="600"/>
              </a:spcAft>
              <a:buFont typeface="Arial" panose="020B0604020202020204" pitchFamily="34" charset="0"/>
              <a:buChar char="•"/>
            </a:pPr>
            <a:r>
              <a:rPr lang="en-US" sz="2400" dirty="0" smtClean="0">
                <a:solidFill>
                  <a:srgbClr val="002060"/>
                </a:solidFill>
              </a:rPr>
              <a:t>Grants.gov = </a:t>
            </a:r>
            <a:r>
              <a:rPr lang="en-US" sz="2400" b="1" dirty="0" smtClean="0">
                <a:solidFill>
                  <a:srgbClr val="002060"/>
                </a:solidFill>
              </a:rPr>
              <a:t>Agency Tracking</a:t>
            </a:r>
            <a:r>
              <a:rPr lang="en-US" sz="2400" b="1" dirty="0">
                <a:solidFill>
                  <a:srgbClr val="002060"/>
                </a:solidFill>
              </a:rPr>
              <a:t> </a:t>
            </a:r>
            <a:r>
              <a:rPr lang="en-US" sz="2400" b="1" dirty="0" smtClean="0">
                <a:solidFill>
                  <a:srgbClr val="002060"/>
                </a:solidFill>
              </a:rPr>
              <a:t>Number Assigned </a:t>
            </a:r>
            <a:endParaRPr lang="en-US" sz="2400" b="1" dirty="0">
              <a:solidFill>
                <a:srgbClr val="002060"/>
              </a:solidFill>
            </a:endParaRPr>
          </a:p>
          <a:p>
            <a:pPr marL="342900" indent="-342900">
              <a:spcAft>
                <a:spcPts val="600"/>
              </a:spcAft>
              <a:buFont typeface="Arial" panose="020B0604020202020204" pitchFamily="34" charset="0"/>
              <a:buChar char="•"/>
            </a:pPr>
            <a:r>
              <a:rPr lang="en-US" sz="2400" dirty="0" smtClean="0">
                <a:solidFill>
                  <a:srgbClr val="002060"/>
                </a:solidFill>
              </a:rPr>
              <a:t>Agency = </a:t>
            </a:r>
            <a:r>
              <a:rPr lang="en-US" sz="2400" b="1" dirty="0" smtClean="0">
                <a:solidFill>
                  <a:srgbClr val="002060"/>
                </a:solidFill>
              </a:rPr>
              <a:t>Processed</a:t>
            </a:r>
            <a:endParaRPr lang="en-US" sz="2400" b="1" dirty="0">
              <a:solidFill>
                <a:srgbClr val="002060"/>
              </a:solidFill>
            </a:endParaRPr>
          </a:p>
        </p:txBody>
      </p:sp>
      <p:sp>
        <p:nvSpPr>
          <p:cNvPr id="14" name="Rounded Rectangular Callout 13"/>
          <p:cNvSpPr/>
          <p:nvPr/>
        </p:nvSpPr>
        <p:spPr>
          <a:xfrm>
            <a:off x="4724400" y="5029200"/>
            <a:ext cx="3861045" cy="1524000"/>
          </a:xfrm>
          <a:prstGeom prst="wedgeRoundRectCallout">
            <a:avLst>
              <a:gd name="adj1" fmla="val -86310"/>
              <a:gd name="adj2" fmla="val -33018"/>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Agency Tracking # </a:t>
            </a:r>
            <a:r>
              <a:rPr lang="en-US" sz="2400" dirty="0" smtClean="0">
                <a:solidFill>
                  <a:srgbClr val="002060"/>
                </a:solidFill>
              </a:rPr>
              <a:t>link brings you to the detailed status screen in eRA Commons</a:t>
            </a:r>
            <a:endParaRPr lang="en-US" sz="2400" dirty="0">
              <a:solidFill>
                <a:srgbClr val="002060"/>
              </a:solidFill>
            </a:endParaRPr>
          </a:p>
        </p:txBody>
      </p:sp>
      <p:sp>
        <p:nvSpPr>
          <p:cNvPr id="16" name="Oval 15" title="&quot;&quot;"/>
          <p:cNvSpPr/>
          <p:nvPr/>
        </p:nvSpPr>
        <p:spPr>
          <a:xfrm>
            <a:off x="2590800" y="2590800"/>
            <a:ext cx="838200" cy="36466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title="&quot;&quot;"/>
          <p:cNvSpPr/>
          <p:nvPr/>
        </p:nvSpPr>
        <p:spPr>
          <a:xfrm>
            <a:off x="2647507" y="3886200"/>
            <a:ext cx="2000693" cy="45720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title="&quot;&quot;"/>
          <p:cNvSpPr/>
          <p:nvPr/>
        </p:nvSpPr>
        <p:spPr>
          <a:xfrm>
            <a:off x="2647507" y="5334000"/>
            <a:ext cx="838200" cy="30480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title="&quot;&quot;"/>
          <p:cNvSpPr/>
          <p:nvPr/>
        </p:nvSpPr>
        <p:spPr>
          <a:xfrm>
            <a:off x="2590800" y="5105400"/>
            <a:ext cx="838200" cy="304800"/>
          </a:xfrm>
          <a:prstGeom prst="ellipse">
            <a:avLst/>
          </a:prstGeom>
          <a:noFill/>
          <a:ln w="254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7167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Viewing Your Application in eRA Commons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99</a:t>
            </a:fld>
            <a:endParaRPr lang="en-US"/>
          </a:p>
        </p:txBody>
      </p:sp>
      <p:pic>
        <p:nvPicPr>
          <p:cNvPr id="7" name="Picture 6" title="eRA Commons detailed application status screen"/>
          <p:cNvPicPr>
            <a:picLocks noChangeAspect="1"/>
          </p:cNvPicPr>
          <p:nvPr/>
        </p:nvPicPr>
        <p:blipFill>
          <a:blip r:embed="rId2"/>
          <a:stretch>
            <a:fillRect/>
          </a:stretch>
        </p:blipFill>
        <p:spPr>
          <a:xfrm>
            <a:off x="0" y="990600"/>
            <a:ext cx="9084227" cy="4953000"/>
          </a:xfrm>
          <a:prstGeom prst="rect">
            <a:avLst/>
          </a:prstGeom>
          <a:ln>
            <a:solidFill>
              <a:schemeClr val="tx1"/>
            </a:solidFill>
          </a:ln>
        </p:spPr>
      </p:pic>
      <p:sp>
        <p:nvSpPr>
          <p:cNvPr id="8" name="Oval 7" title="&quot;&quot;"/>
          <p:cNvSpPr/>
          <p:nvPr/>
        </p:nvSpPr>
        <p:spPr>
          <a:xfrm>
            <a:off x="2133600" y="4192229"/>
            <a:ext cx="1600200" cy="1141771"/>
          </a:xfrm>
          <a:prstGeom prst="ellipse">
            <a:avLst/>
          </a:prstGeom>
          <a:no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4191000" y="2115830"/>
            <a:ext cx="4762500" cy="4352925"/>
          </a:xfrm>
          <a:prstGeom prst="wedgeRoundRectCallout">
            <a:avLst>
              <a:gd name="adj1" fmla="val -58320"/>
              <a:gd name="adj2" fmla="val 9963"/>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002060"/>
                </a:solidFill>
              </a:rPr>
              <a:t>eApplication</a:t>
            </a:r>
            <a:r>
              <a:rPr lang="en-US" sz="2400" dirty="0" smtClean="0">
                <a:solidFill>
                  <a:srgbClr val="002060"/>
                </a:solidFill>
              </a:rPr>
              <a:t> is the assembled application image reviewers and staff will see - check it carefully.</a:t>
            </a:r>
          </a:p>
          <a:p>
            <a:endParaRPr lang="en-US" sz="1100" dirty="0" smtClean="0">
              <a:solidFill>
                <a:srgbClr val="002060"/>
              </a:solidFill>
            </a:endParaRPr>
          </a:p>
          <a:p>
            <a:r>
              <a:rPr lang="en-US" sz="2400" dirty="0" smtClean="0">
                <a:solidFill>
                  <a:srgbClr val="002060"/>
                </a:solidFill>
              </a:rPr>
              <a:t>You will also want to check the </a:t>
            </a:r>
          </a:p>
          <a:p>
            <a:pPr marL="800100" lvl="1" indent="-342900">
              <a:buFont typeface="Arial" panose="020B0604020202020204" pitchFamily="34" charset="0"/>
              <a:buChar char="•"/>
            </a:pPr>
            <a:r>
              <a:rPr lang="en-US" sz="2000" b="1" dirty="0" smtClean="0">
                <a:solidFill>
                  <a:srgbClr val="002060"/>
                </a:solidFill>
              </a:rPr>
              <a:t>Cover Letter,</a:t>
            </a:r>
          </a:p>
          <a:p>
            <a:pPr marL="800100" lvl="1" indent="-342900">
              <a:buFont typeface="Arial" panose="020B0604020202020204" pitchFamily="34" charset="0"/>
              <a:buChar char="•"/>
            </a:pPr>
            <a:r>
              <a:rPr lang="en-US" sz="2000" b="1" dirty="0" smtClean="0">
                <a:solidFill>
                  <a:srgbClr val="002060"/>
                </a:solidFill>
              </a:rPr>
              <a:t>PHS Assignment Request Form, </a:t>
            </a:r>
            <a:r>
              <a:rPr lang="en-US" sz="2000" dirty="0" smtClean="0">
                <a:solidFill>
                  <a:srgbClr val="002060"/>
                </a:solidFill>
              </a:rPr>
              <a:t>and </a:t>
            </a:r>
          </a:p>
          <a:p>
            <a:pPr marL="800100" lvl="1" indent="-342900">
              <a:buFont typeface="Arial" panose="020B0604020202020204" pitchFamily="34" charset="0"/>
              <a:buChar char="•"/>
            </a:pPr>
            <a:r>
              <a:rPr lang="en-US" sz="2000" b="1" dirty="0" smtClean="0">
                <a:solidFill>
                  <a:srgbClr val="002060"/>
                </a:solidFill>
              </a:rPr>
              <a:t>Component Appendices</a:t>
            </a:r>
          </a:p>
          <a:p>
            <a:r>
              <a:rPr lang="en-US" sz="2400" dirty="0" smtClean="0">
                <a:solidFill>
                  <a:srgbClr val="002060"/>
                </a:solidFill>
              </a:rPr>
              <a:t>which are stored separate from the image.</a:t>
            </a:r>
            <a:endParaRPr lang="en-US" sz="2400" dirty="0">
              <a:solidFill>
                <a:srgbClr val="002060"/>
              </a:solidFill>
            </a:endParaRPr>
          </a:p>
        </p:txBody>
      </p:sp>
    </p:spTree>
    <p:extLst>
      <p:ext uri="{BB962C8B-B14F-4D97-AF65-F5344CB8AC3E}">
        <p14:creationId xmlns:p14="http://schemas.microsoft.com/office/powerpoint/2010/main" val="9211048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2.xml><?xml version="1.0" encoding="utf-8"?>
<a:theme xmlns:a="http://schemas.openxmlformats.org/drawingml/2006/main" name="2_without arrow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5D613EADAA394888FF91EF8217DB42" ma:contentTypeVersion="0" ma:contentTypeDescription="Create a new document." ma:contentTypeScope="" ma:versionID="6259e07d416621346a10c588f78135e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7DAA70-C3F4-4123-B315-B54B2E6FBDE6}"/>
</file>

<file path=customXml/itemProps2.xml><?xml version="1.0" encoding="utf-8"?>
<ds:datastoreItem xmlns:ds="http://schemas.openxmlformats.org/officeDocument/2006/customXml" ds:itemID="{D2F279A0-1B72-4A0F-A7CA-0934D0E5A71E}"/>
</file>

<file path=customXml/itemProps3.xml><?xml version="1.0" encoding="utf-8"?>
<ds:datastoreItem xmlns:ds="http://schemas.openxmlformats.org/officeDocument/2006/customXml" ds:itemID="{61747F1A-DA55-48FB-B85C-AB2FDE63DCBC}"/>
</file>

<file path=docProps/app.xml><?xml version="1.0" encoding="utf-8"?>
<Properties xmlns="http://schemas.openxmlformats.org/officeDocument/2006/extended-properties" xmlns:vt="http://schemas.openxmlformats.org/officeDocument/2006/docPropsVTypes">
  <Template>ProcessDiagram</Template>
  <TotalTime>0</TotalTime>
  <Words>5117</Words>
  <Application>Microsoft Office PowerPoint</Application>
  <PresentationFormat>On-screen Show (4:3)</PresentationFormat>
  <Paragraphs>1019</Paragraphs>
  <Slides>131</Slides>
  <Notes>11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131</vt:i4>
      </vt:variant>
    </vt:vector>
  </HeadingPairs>
  <TitlesOfParts>
    <vt:vector size="144" baseType="lpstr">
      <vt:lpstr>Batang</vt:lpstr>
      <vt:lpstr>Aharoni</vt:lpstr>
      <vt:lpstr>Arial</vt:lpstr>
      <vt:lpstr>Articulate Narrow</vt:lpstr>
      <vt:lpstr>Bradley Hand ITC</vt:lpstr>
      <vt:lpstr>Calibri</vt:lpstr>
      <vt:lpstr>Georgia</vt:lpstr>
      <vt:lpstr>Helvetica</vt:lpstr>
      <vt:lpstr>Times New Roman</vt:lpstr>
      <vt:lpstr>Wingdings</vt:lpstr>
      <vt:lpstr>Wingdings 2</vt:lpstr>
      <vt:lpstr>ProcessDiagram</vt:lpstr>
      <vt:lpstr>2_without arrows</vt:lpstr>
      <vt:lpstr>NIH eRA Workshop: Grant Application Preparation &amp; Submission </vt:lpstr>
      <vt:lpstr>Your Workshop Team</vt:lpstr>
      <vt:lpstr>Today’s Topics</vt:lpstr>
      <vt:lpstr>NIH Grants &amp; Funding</vt:lpstr>
      <vt:lpstr>How to Apply – Application Guide</vt:lpstr>
      <vt:lpstr>Prepare to Apply and Register</vt:lpstr>
      <vt:lpstr>Make a Submission Plan</vt:lpstr>
      <vt:lpstr>Understand Key Systems &amp; Roles</vt:lpstr>
      <vt:lpstr>Multiple Organization Registrations Required</vt:lpstr>
      <vt:lpstr>DUNS </vt:lpstr>
      <vt:lpstr>System for Award Management (SAM)</vt:lpstr>
      <vt:lpstr>Visibility of SAM Registration Status in ASSIST</vt:lpstr>
      <vt:lpstr>Visibility of SAM Registration Status in eRA Commons</vt:lpstr>
      <vt:lpstr>Grants.gov </vt:lpstr>
      <vt:lpstr>eRA Commons </vt:lpstr>
      <vt:lpstr>Signing Official (SO)</vt:lpstr>
      <vt:lpstr>Individual eRA Commons Registrations</vt:lpstr>
      <vt:lpstr>Account - Tips</vt:lpstr>
      <vt:lpstr>Registration - Tips</vt:lpstr>
      <vt:lpstr>SBA Company Registry</vt:lpstr>
      <vt:lpstr>Required Registration Summary</vt:lpstr>
      <vt:lpstr>Find an Opportunity</vt:lpstr>
      <vt:lpstr>Terminology Check</vt:lpstr>
      <vt:lpstr>Parent FOAs</vt:lpstr>
      <vt:lpstr>Key FOA Sections</vt:lpstr>
      <vt:lpstr>FOA-Specific Application Information</vt:lpstr>
      <vt:lpstr>Follow All Guidance</vt:lpstr>
      <vt:lpstr>Understand Funding Opportunity Announcements</vt:lpstr>
      <vt:lpstr>Identify Type of Application</vt:lpstr>
      <vt:lpstr>Why is knowing the type of application important?</vt:lpstr>
      <vt:lpstr>Application Submission Options</vt:lpstr>
      <vt:lpstr>ASSIST</vt:lpstr>
      <vt:lpstr>ASSIST Screen – Single-project</vt:lpstr>
      <vt:lpstr>ASSIST Screen – Multi-project</vt:lpstr>
      <vt:lpstr>System-to-system (S2S) Solution</vt:lpstr>
      <vt:lpstr>Grants.gov downloadable forms</vt:lpstr>
      <vt:lpstr>Sample Downloadable Forms</vt:lpstr>
      <vt:lpstr>Grants.gov workspace</vt:lpstr>
      <vt:lpstr>Sample Workspace Screen</vt:lpstr>
      <vt:lpstr>Available Options for Application Types</vt:lpstr>
      <vt:lpstr>What Submission Option Are NIH Applicants Using?</vt:lpstr>
      <vt:lpstr>Your Application will be…</vt:lpstr>
      <vt:lpstr>Accessing Application Forms</vt:lpstr>
      <vt:lpstr>Obtain Software</vt:lpstr>
      <vt:lpstr>Format and Write</vt:lpstr>
      <vt:lpstr>Grantsmanship</vt:lpstr>
      <vt:lpstr>SF424 (R&amp;R) Data Set</vt:lpstr>
      <vt:lpstr>Agency-specific Forms</vt:lpstr>
      <vt:lpstr>Federal-wide Forms</vt:lpstr>
      <vt:lpstr>Format Attachments</vt:lpstr>
      <vt:lpstr>Follow Specified Page Limits</vt:lpstr>
      <vt:lpstr>Use Format Pages</vt:lpstr>
      <vt:lpstr>Submission Process</vt:lpstr>
      <vt:lpstr>Ready to Submit?</vt:lpstr>
      <vt:lpstr>Submission Process - High Level </vt:lpstr>
      <vt:lpstr>Submitting an Application</vt:lpstr>
      <vt:lpstr>On-time Submission</vt:lpstr>
      <vt:lpstr>Pop Quiz</vt:lpstr>
      <vt:lpstr>Grants.gov Notifications</vt:lpstr>
      <vt:lpstr>Track Status in Commons</vt:lpstr>
      <vt:lpstr>eRA Commons Notifications</vt:lpstr>
      <vt:lpstr>Email is Unreliable</vt:lpstr>
      <vt:lpstr>Application Checks (Validations)</vt:lpstr>
      <vt:lpstr>Validations Done by Grants.gov</vt:lpstr>
      <vt:lpstr>Validations Done by eRA Systems</vt:lpstr>
      <vt:lpstr>Avoiding Common Errors</vt:lpstr>
      <vt:lpstr>Checks Done by Agency Staff</vt:lpstr>
      <vt:lpstr>Corrective submissions must be made BEFORE the submission deadline and overwrite previous submissions. </vt:lpstr>
      <vt:lpstr>Correcting Errors Found After Submission</vt:lpstr>
      <vt:lpstr>Application Assembled &amp; Posted in eRA Commons</vt:lpstr>
      <vt:lpstr>Application Viewing Window</vt:lpstr>
      <vt:lpstr>View Application Image</vt:lpstr>
      <vt:lpstr>Submission Complete!</vt:lpstr>
      <vt:lpstr>Submission Process – Submit</vt:lpstr>
      <vt:lpstr>Submission Process – Track</vt:lpstr>
      <vt:lpstr>Submission Process – View</vt:lpstr>
      <vt:lpstr>Reference Letters</vt:lpstr>
      <vt:lpstr>Reference Letters</vt:lpstr>
      <vt:lpstr>Reference Letters Attached to Application</vt:lpstr>
      <vt:lpstr>Finding Help</vt:lpstr>
      <vt:lpstr>Help Desks</vt:lpstr>
      <vt:lpstr>Online Resources &amp; Websites</vt:lpstr>
      <vt:lpstr>Stay Connected – Subscribe to Listservs</vt:lpstr>
      <vt:lpstr>Avoiding the Gotchas</vt:lpstr>
      <vt:lpstr>Live ASSIST Demo</vt:lpstr>
      <vt:lpstr>Initiate Application</vt:lpstr>
      <vt:lpstr>Initiate Screen</vt:lpstr>
      <vt:lpstr>Initiate: Pre-population</vt:lpstr>
      <vt:lpstr>Automatic Application Access</vt:lpstr>
      <vt:lpstr>Manage Access</vt:lpstr>
      <vt:lpstr>Controlling Application Access</vt:lpstr>
      <vt:lpstr>Providing Application Access to a User</vt:lpstr>
      <vt:lpstr>Data Entry</vt:lpstr>
      <vt:lpstr>Adding Optional Forms</vt:lpstr>
      <vt:lpstr>Validate Application</vt:lpstr>
      <vt:lpstr>Generating Application Preview</vt:lpstr>
      <vt:lpstr>View Submission Status Details</vt:lpstr>
      <vt:lpstr>Tracking Submission Status</vt:lpstr>
      <vt:lpstr>Viewing Your Application in eRA Commons</vt:lpstr>
      <vt:lpstr>Live eRA Commons Demo</vt:lpstr>
      <vt:lpstr>eRA Commons Login</vt:lpstr>
      <vt:lpstr>Track Application – Commons Status</vt:lpstr>
      <vt:lpstr>Track Application - Commons</vt:lpstr>
      <vt:lpstr>eRA Commons Status (PI View)</vt:lpstr>
      <vt:lpstr>Detailed Status Information Screen</vt:lpstr>
      <vt:lpstr>View Application Image</vt:lpstr>
      <vt:lpstr>Reject eApplication</vt:lpstr>
      <vt:lpstr>Reject eApplication Request</vt:lpstr>
      <vt:lpstr>Submission Policies </vt:lpstr>
      <vt:lpstr>Watch for Policy Updates</vt:lpstr>
      <vt:lpstr>System Issues</vt:lpstr>
      <vt:lpstr>Due Dates on Holidays &amp; Weekends</vt:lpstr>
      <vt:lpstr>Late Applications</vt:lpstr>
      <vt:lpstr>Natural Disasters &amp; Other Emergencies</vt:lpstr>
      <vt:lpstr>Post-submission Application Materials</vt:lpstr>
      <vt:lpstr>Continuous Submission</vt:lpstr>
      <vt:lpstr>Rules for Resubmissions</vt:lpstr>
      <vt:lpstr>Rules for Resubmissions (cont.)</vt:lpstr>
      <vt:lpstr>Evaluation of Overlapping Applications</vt:lpstr>
      <vt:lpstr>Appendix Policy &amp; “Overstuffed” Applications</vt:lpstr>
      <vt:lpstr>Grantee and Organizational Changes</vt:lpstr>
      <vt:lpstr>Change of Grantee (Type 7) Requests</vt:lpstr>
      <vt:lpstr>Change of Organization Status (Type 6) Request</vt:lpstr>
      <vt:lpstr>Type 6/7 Requests – Grants.gov</vt:lpstr>
      <vt:lpstr>Type 6/7 Requests – Grants.gov</vt:lpstr>
      <vt:lpstr>Type 6/7 Requests – Grants.gov</vt:lpstr>
      <vt:lpstr>Type 6/7 Requests – Grants.gov</vt:lpstr>
      <vt:lpstr>Administrative Supplements</vt:lpstr>
      <vt:lpstr>Admin. Supplement Requests– Grants.gov</vt:lpstr>
      <vt:lpstr>Admin. Supplement Requests– Grants.gov</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on Application Preparation and Submission - 2017 NIH Regional</dc:title>
  <dc:subject>Grant application submission</dc:subject>
  <dc:creator/>
  <cp:keywords>Application Submission NIH</cp:keywords>
  <cp:lastModifiedBy/>
  <cp:revision>1</cp:revision>
  <dcterms:created xsi:type="dcterms:W3CDTF">2011-05-13T19:52:12Z</dcterms:created>
  <dcterms:modified xsi:type="dcterms:W3CDTF">2017-04-13T21:59:07Z</dcterms:modified>
  <cp:contentStatus>Final</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0x0101002A5D613EADAA394888FF91EF8217DB42</vt:lpwstr>
  </property>
</Properties>
</file>