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257" r:id="rId3"/>
    <p:sldId id="258" r:id="rId4"/>
    <p:sldId id="261" r:id="rId5"/>
    <p:sldId id="260" r:id="rId6"/>
    <p:sldId id="263" r:id="rId7"/>
    <p:sldId id="262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64" r:id="rId33"/>
  </p:sldIdLst>
  <p:sldSz cx="12192000" cy="6858000"/>
  <p:notesSz cx="9296400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C3DA"/>
    <a:srgbClr val="46B9D1"/>
    <a:srgbClr val="236D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2" y="8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419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10C8FB7-3298-4605-AD96-D81340943A90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B1CBD40-8412-4A9F-B730-F63A19DD4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5249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9075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3C6B8C-4448-49B8-8EC4-9F2399FE4015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73438"/>
            <a:ext cx="7435850" cy="27606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9563"/>
            <a:ext cx="4029075" cy="3508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738" y="6659563"/>
            <a:ext cx="4029075" cy="3508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EC5176-F92A-4C0C-A1DE-D3800A40D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006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BA568A2A-922B-4457-9D90-6837A600F539}" type="datetime1">
              <a:rPr lang="en-US" smtClean="0"/>
              <a:t>3/18/2016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1475164" y="58650"/>
            <a:ext cx="499351" cy="6695040"/>
            <a:chOff x="11602164" y="58650"/>
            <a:chExt cx="499351" cy="6695040"/>
          </a:xfrm>
        </p:grpSpPr>
        <p:pic>
          <p:nvPicPr>
            <p:cNvPr id="7" name="Picture 6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07800" y="58650"/>
              <a:ext cx="493715" cy="346320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02164" y="6440488"/>
              <a:ext cx="499351" cy="313202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0910E-B034-4CD8-9A62-B79FCD5A5541}" type="datetime1">
              <a:rPr lang="en-US" smtClean="0"/>
              <a:t>3/18/2016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11602164" y="58650"/>
            <a:ext cx="499351" cy="6695040"/>
            <a:chOff x="11602164" y="58650"/>
            <a:chExt cx="499351" cy="6695040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07800" y="58650"/>
              <a:ext cx="493715" cy="346320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02164" y="6440488"/>
              <a:ext cx="499351" cy="313202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098E5-F57F-45B3-B5BB-B206DE07A415}" type="datetime1">
              <a:rPr lang="en-US" smtClean="0"/>
              <a:t>3/18/2016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11602164" y="58650"/>
            <a:ext cx="499351" cy="6695040"/>
            <a:chOff x="11602164" y="58650"/>
            <a:chExt cx="499351" cy="6695040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07800" y="58650"/>
              <a:ext cx="493715" cy="346320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02164" y="6440488"/>
              <a:ext cx="499351" cy="313202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09CD1-61F7-401E-813F-90F36A61CAB9}" type="datetime1">
              <a:rPr lang="en-US" smtClean="0"/>
              <a:t>3/18/2016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11602164" y="58650"/>
            <a:ext cx="499351" cy="6695040"/>
            <a:chOff x="11602164" y="58650"/>
            <a:chExt cx="499351" cy="6695040"/>
          </a:xfrm>
        </p:grpSpPr>
        <p:pic>
          <p:nvPicPr>
            <p:cNvPr id="11" name="Picture 10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07800" y="58650"/>
              <a:ext cx="493715" cy="346320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02164" y="6440488"/>
              <a:ext cx="499351" cy="313202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5FF7F-CFD5-487D-9FBB-F61F8538227C}" type="datetime1">
              <a:rPr lang="en-US" smtClean="0"/>
              <a:t>3/18/2016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11602164" y="58650"/>
            <a:ext cx="499351" cy="6695040"/>
            <a:chOff x="11602164" y="58650"/>
            <a:chExt cx="499351" cy="6695040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07800" y="58650"/>
              <a:ext cx="493715" cy="346320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02164" y="6440488"/>
              <a:ext cx="499351" cy="313202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ADD18-0C71-4469-A6A0-CACEE5226BAE}" type="datetime1">
              <a:rPr lang="en-US" smtClean="0"/>
              <a:t>3/18/2016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11602164" y="58650"/>
            <a:ext cx="499351" cy="6695040"/>
            <a:chOff x="11602164" y="58650"/>
            <a:chExt cx="499351" cy="6695040"/>
          </a:xfrm>
        </p:grpSpPr>
        <p:pic>
          <p:nvPicPr>
            <p:cNvPr id="14" name="Picture 13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07800" y="58650"/>
              <a:ext cx="493715" cy="346320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02164" y="6440488"/>
              <a:ext cx="499351" cy="313202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99D3E-119C-4008-9AE5-7B5FBEF06840}" type="datetime1">
              <a:rPr lang="en-US" smtClean="0"/>
              <a:t>3/18/2016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11602164" y="58650"/>
            <a:ext cx="499351" cy="6695040"/>
            <a:chOff x="11602164" y="58650"/>
            <a:chExt cx="499351" cy="6695040"/>
          </a:xfrm>
        </p:grpSpPr>
        <p:pic>
          <p:nvPicPr>
            <p:cNvPr id="16" name="Picture 15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07800" y="58650"/>
              <a:ext cx="493715" cy="34632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02164" y="6440488"/>
              <a:ext cx="499351" cy="313202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9B6B0-8EBB-4D91-8031-BB24167DD61B}" type="datetime1">
              <a:rPr lang="en-US" smtClean="0"/>
              <a:t>3/18/2016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11602164" y="58650"/>
            <a:ext cx="499351" cy="6695040"/>
            <a:chOff x="11602164" y="58650"/>
            <a:chExt cx="499351" cy="6695040"/>
          </a:xfrm>
        </p:grpSpPr>
        <p:pic>
          <p:nvPicPr>
            <p:cNvPr id="8" name="Picture 7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07800" y="58650"/>
              <a:ext cx="493715" cy="346320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02164" y="6440488"/>
              <a:ext cx="499351" cy="313202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50922-A74A-47E7-99B2-42DC05E18724}" type="datetime1">
              <a:rPr lang="en-US" smtClean="0"/>
              <a:t>3/18/2016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11602164" y="58650"/>
            <a:ext cx="499351" cy="6695040"/>
            <a:chOff x="11602164" y="58650"/>
            <a:chExt cx="499351" cy="6695040"/>
          </a:xfrm>
        </p:grpSpPr>
        <p:pic>
          <p:nvPicPr>
            <p:cNvPr id="8" name="Picture 7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07800" y="58650"/>
              <a:ext cx="493715" cy="346320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02164" y="6440488"/>
              <a:ext cx="499351" cy="313202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069EF-D4D5-4661-9A33-75423D0A94FC}" type="datetime1">
              <a:rPr lang="en-US" smtClean="0"/>
              <a:t>3/18/2016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11602164" y="58650"/>
            <a:ext cx="499351" cy="6695040"/>
            <a:chOff x="11602164" y="58650"/>
            <a:chExt cx="499351" cy="6695040"/>
          </a:xfrm>
        </p:grpSpPr>
        <p:pic>
          <p:nvPicPr>
            <p:cNvPr id="8" name="Picture 7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07800" y="58650"/>
              <a:ext cx="493715" cy="346320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02164" y="6440488"/>
              <a:ext cx="499351" cy="313202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A2AA3-051D-485A-82D8-28C0A62E5498}" type="datetime1">
              <a:rPr lang="en-US" smtClean="0"/>
              <a:t>3/18/2016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11602164" y="58650"/>
            <a:ext cx="499351" cy="6695040"/>
            <a:chOff x="11602164" y="58650"/>
            <a:chExt cx="499351" cy="6695040"/>
          </a:xfrm>
        </p:grpSpPr>
        <p:pic>
          <p:nvPicPr>
            <p:cNvPr id="8" name="Picture 7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07800" y="58650"/>
              <a:ext cx="493715" cy="346320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02164" y="6440488"/>
              <a:ext cx="499351" cy="313202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4478A-2097-43CE-A58C-D861A59EE6DC}" type="datetime1">
              <a:rPr lang="en-US" smtClean="0"/>
              <a:t>3/18/2016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11602164" y="58650"/>
            <a:ext cx="499351" cy="6695040"/>
            <a:chOff x="11602164" y="58650"/>
            <a:chExt cx="499351" cy="6695040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07800" y="58650"/>
              <a:ext cx="493715" cy="346320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02164" y="6440488"/>
              <a:ext cx="499351" cy="313202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9D8A5-5036-4523-83A2-106D4E2B2589}" type="datetime1">
              <a:rPr lang="en-US" smtClean="0"/>
              <a:t>3/18/2016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11602164" y="58650"/>
            <a:ext cx="499351" cy="6695040"/>
            <a:chOff x="11602164" y="58650"/>
            <a:chExt cx="499351" cy="6695040"/>
          </a:xfrm>
        </p:grpSpPr>
        <p:pic>
          <p:nvPicPr>
            <p:cNvPr id="11" name="Picture 10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07800" y="58650"/>
              <a:ext cx="493715" cy="346320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02164" y="6440488"/>
              <a:ext cx="499351" cy="313202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5FA61-B80A-4C7C-ABEA-3CD5F30E786A}" type="datetime1">
              <a:rPr lang="en-US" smtClean="0"/>
              <a:t>3/18/2016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11602164" y="58650"/>
            <a:ext cx="499351" cy="6695040"/>
            <a:chOff x="11602164" y="58650"/>
            <a:chExt cx="499351" cy="6695040"/>
          </a:xfrm>
        </p:grpSpPr>
        <p:pic>
          <p:nvPicPr>
            <p:cNvPr id="7" name="Picture 6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07800" y="58650"/>
              <a:ext cx="493715" cy="346320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02164" y="6440488"/>
              <a:ext cx="499351" cy="313202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64FFC-7206-4557-8C81-896FB3F92ABA}" type="datetime1">
              <a:rPr lang="en-US" smtClean="0"/>
              <a:t>3/18/2016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11602164" y="58650"/>
            <a:ext cx="499351" cy="6695040"/>
            <a:chOff x="11602164" y="58650"/>
            <a:chExt cx="499351" cy="6695040"/>
          </a:xfrm>
        </p:grpSpPr>
        <p:pic>
          <p:nvPicPr>
            <p:cNvPr id="6" name="Picture 5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07800" y="58650"/>
              <a:ext cx="493715" cy="346320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02164" y="6440488"/>
              <a:ext cx="499351" cy="313202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2C72C-46CF-4D9E-978A-0DEC5734D30B}" type="datetime1">
              <a:rPr lang="en-US" smtClean="0"/>
              <a:t>3/18/2016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11602164" y="58650"/>
            <a:ext cx="499351" cy="6695040"/>
            <a:chOff x="11602164" y="58650"/>
            <a:chExt cx="499351" cy="6695040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07800" y="58650"/>
              <a:ext cx="493715" cy="346320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02164" y="6440488"/>
              <a:ext cx="499351" cy="313202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C833F-4CD8-4B59-B060-379F09856A93}" type="datetime1">
              <a:rPr lang="en-US" smtClean="0"/>
              <a:t>3/18/2016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11602164" y="58650"/>
            <a:ext cx="499351" cy="6695040"/>
            <a:chOff x="11602164" y="58650"/>
            <a:chExt cx="499351" cy="6695040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07800" y="58650"/>
              <a:ext cx="493715" cy="346320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02164" y="6440488"/>
              <a:ext cx="499351" cy="313202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0488" y="263525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AF26A-E3EB-4449-A419-4E4F4922CC57}" type="datetime1">
              <a:rPr lang="en-US" smtClean="0"/>
              <a:t>3/18/2016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387" y="640159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48" name="Group 47"/>
          <p:cNvGrpSpPr/>
          <p:nvPr userDrawn="1"/>
        </p:nvGrpSpPr>
        <p:grpSpPr>
          <a:xfrm>
            <a:off x="11602164" y="58650"/>
            <a:ext cx="499351" cy="6695040"/>
            <a:chOff x="11602164" y="58650"/>
            <a:chExt cx="499351" cy="6695040"/>
          </a:xfrm>
        </p:grpSpPr>
        <p:pic>
          <p:nvPicPr>
            <p:cNvPr id="49" name="Picture 48"/>
            <p:cNvPicPr>
              <a:picLocks noChangeAspect="1"/>
            </p:cNvPicPr>
            <p:nvPr userDrawn="1"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07800" y="58650"/>
              <a:ext cx="493715" cy="346320"/>
            </a:xfrm>
            <a:prstGeom prst="rect">
              <a:avLst/>
            </a:prstGeom>
          </p:spPr>
        </p:pic>
        <p:pic>
          <p:nvPicPr>
            <p:cNvPr id="50" name="Picture 49"/>
            <p:cNvPicPr>
              <a:picLocks noChangeAspect="1"/>
            </p:cNvPicPr>
            <p:nvPr userDrawn="1"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02164" y="6440488"/>
              <a:ext cx="499351" cy="313202"/>
            </a:xfrm>
            <a:prstGeom prst="rect">
              <a:avLst/>
            </a:prstGeom>
          </p:spPr>
        </p:pic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6.xml"/><Relationship Id="rId6" Type="http://schemas.openxmlformats.org/officeDocument/2006/relationships/slide" Target="slide19.xml"/><Relationship Id="rId5" Type="http://schemas.openxmlformats.org/officeDocument/2006/relationships/slide" Target="slide18.xml"/><Relationship Id="rId4" Type="http://schemas.openxmlformats.org/officeDocument/2006/relationships/slide" Target="slide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" Target="slide21.xml"/><Relationship Id="rId1" Type="http://schemas.openxmlformats.org/officeDocument/2006/relationships/slideLayout" Target="../slideLayouts/slideLayout6.xml"/><Relationship Id="rId6" Type="http://schemas.openxmlformats.org/officeDocument/2006/relationships/slide" Target="slide25.xml"/><Relationship Id="rId5" Type="http://schemas.openxmlformats.org/officeDocument/2006/relationships/slide" Target="slide24.xml"/><Relationship Id="rId4" Type="http://schemas.openxmlformats.org/officeDocument/2006/relationships/slide" Target="slide2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0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0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0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0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slide" Target="slide27.xml"/><Relationship Id="rId1" Type="http://schemas.openxmlformats.org/officeDocument/2006/relationships/slideLayout" Target="../slideLayouts/slideLayout6.xml"/><Relationship Id="rId6" Type="http://schemas.openxmlformats.org/officeDocument/2006/relationships/slide" Target="slide31.xml"/><Relationship Id="rId5" Type="http://schemas.openxmlformats.org/officeDocument/2006/relationships/slide" Target="slide30.xml"/><Relationship Id="rId4" Type="http://schemas.openxmlformats.org/officeDocument/2006/relationships/slide" Target="slide2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grants.nih.gov/grants/guide/notice-files/NOT-OD-14-081.html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6.xml"/><Relationship Id="rId6" Type="http://schemas.openxmlformats.org/officeDocument/2006/relationships/slide" Target="slide13.xml"/><Relationship Id="rId5" Type="http://schemas.openxmlformats.org/officeDocument/2006/relationships/slide" Target="slide12.xml"/><Relationship Id="rId4" Type="http://schemas.openxmlformats.org/officeDocument/2006/relationships/slide" Target="slide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9121776" cy="2387600"/>
          </a:xfrm>
        </p:spPr>
        <p:txBody>
          <a:bodyPr/>
          <a:lstStyle/>
          <a:p>
            <a:r>
              <a:rPr lang="en-US" dirty="0"/>
              <a:t>Words We Take for </a:t>
            </a:r>
            <a:r>
              <a:rPr lang="en-US" dirty="0" smtClean="0"/>
              <a:t>“</a:t>
            </a:r>
            <a:r>
              <a:rPr lang="en-US" dirty="0" err="1" smtClean="0"/>
              <a:t>Grant”ed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Knowing eRA Systems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97100" y="4394200"/>
            <a:ext cx="52264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Sponsored by Your Good Friends at eRA: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451100" y="4841875"/>
            <a:ext cx="800174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400" b="1" dirty="0" smtClean="0"/>
              <a:t>Sheri Cummins</a:t>
            </a:r>
            <a:r>
              <a:rPr lang="en-US" b="1" dirty="0" smtClean="0"/>
              <a:t>, </a:t>
            </a:r>
            <a:r>
              <a:rPr lang="en-US" sz="19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OER Communications &amp; Outreach; Chief, Grants </a:t>
            </a:r>
            <a:r>
              <a:rPr lang="en-US" sz="19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Information</a:t>
            </a:r>
          </a:p>
          <a:p>
            <a:pPr marL="0" lvl="1"/>
            <a:r>
              <a:rPr lang="en-US" sz="2400" b="1" dirty="0"/>
              <a:t>Scarlett Gibb</a:t>
            </a:r>
            <a:r>
              <a:rPr lang="en-US" b="1" dirty="0"/>
              <a:t>,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eRA Customer Relationship Manager, eRA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Commons</a:t>
            </a:r>
          </a:p>
          <a:p>
            <a:pPr marL="0" lvl="1"/>
            <a:r>
              <a:rPr lang="en-US" sz="2400" b="1" dirty="0" smtClean="0"/>
              <a:t>Jessie Floura</a:t>
            </a:r>
            <a:r>
              <a:rPr lang="en-US" b="1" dirty="0" smtClean="0"/>
              <a:t>,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eRA Chief, Customer Relationship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Branch</a:t>
            </a:r>
          </a:p>
          <a:p>
            <a:pPr marL="0" lvl="1"/>
            <a:r>
              <a:rPr lang="en-US" sz="2400" b="1" dirty="0" smtClean="0"/>
              <a:t>Laurie Roman</a:t>
            </a:r>
            <a:r>
              <a:rPr lang="en-US" b="1" dirty="0" smtClean="0"/>
              <a:t>,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eRA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Customer Relationship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Manager, eSubmission</a:t>
            </a:r>
          </a:p>
          <a:p>
            <a:pPr marL="0" lvl="1"/>
            <a:r>
              <a:rPr lang="en-US" sz="2400" b="1" dirty="0" smtClean="0"/>
              <a:t>Joe Schumaker</a:t>
            </a:r>
            <a:r>
              <a:rPr lang="en-US" b="1" dirty="0" smtClean="0"/>
              <a:t>,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eRA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Communications Specialist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94111" y="6415742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z="1600" smtClean="0">
                <a:latin typeface="Arial Black" panose="020B0A04020102020204" pitchFamily="34" charset="0"/>
              </a:rPr>
              <a:t>1</a:t>
            </a:fld>
            <a:endParaRPr lang="en-US" sz="16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4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6391" y="618517"/>
            <a:ext cx="8653009" cy="309651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Question #2 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PUZZLE #2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True or False:</a:t>
            </a:r>
            <a:br>
              <a:rPr lang="en-US" dirty="0"/>
            </a:br>
            <a:r>
              <a:rPr lang="en-US" dirty="0"/>
              <a:t>NIH maintains a policy that investigators now may submit a New Application, following an unsuccessful application, without concern for scientific overlap with previously reviewed applications.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>
            <a:hlinkClick r:id="rId2" action="ppaction://hlinksldjump"/>
          </p:cNvPr>
          <p:cNvSpPr/>
          <p:nvPr/>
        </p:nvSpPr>
        <p:spPr>
          <a:xfrm>
            <a:off x="10439400" y="2870200"/>
            <a:ext cx="1231900" cy="11049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Back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38750" y="3765262"/>
            <a:ext cx="1714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FF00"/>
                </a:solidFill>
              </a:rPr>
              <a:t>TRUE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496434" y="2789059"/>
            <a:ext cx="1289957" cy="1267183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Answer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512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6391" y="0"/>
            <a:ext cx="8653009" cy="29972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Question #3 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PUZZLE #2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What attachment format is used for Commons actions and within grant applications?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>
            <a:hlinkClick r:id="rId2" action="ppaction://hlinksldjump"/>
          </p:cNvPr>
          <p:cNvSpPr/>
          <p:nvPr/>
        </p:nvSpPr>
        <p:spPr>
          <a:xfrm>
            <a:off x="10439400" y="2870200"/>
            <a:ext cx="1231900" cy="11049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Back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37162" y="3130262"/>
            <a:ext cx="1714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FF00"/>
                </a:solidFill>
              </a:rPr>
              <a:t>PDF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496434" y="2789059"/>
            <a:ext cx="1289957" cy="1267183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Answer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343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6391" y="-7079"/>
            <a:ext cx="8653009" cy="275027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Question #4 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PUZZLE #2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Which grant </a:t>
            </a:r>
            <a:r>
              <a:rPr lang="en-US" dirty="0" smtClean="0"/>
              <a:t>programs/MECHANISMS </a:t>
            </a:r>
            <a:r>
              <a:rPr lang="en-US" dirty="0"/>
              <a:t>are currently supported in ASSIST?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>
            <a:hlinkClick r:id="rId2" action="ppaction://hlinksldjump"/>
          </p:cNvPr>
          <p:cNvSpPr/>
          <p:nvPr/>
        </p:nvSpPr>
        <p:spPr>
          <a:xfrm>
            <a:off x="10439400" y="2870200"/>
            <a:ext cx="1231900" cy="11049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Back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37162" y="3130262"/>
            <a:ext cx="1714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FF00"/>
                </a:solidFill>
              </a:rPr>
              <a:t>ALL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496434" y="2789059"/>
            <a:ext cx="1289957" cy="1267183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Answer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167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6391" y="-7911"/>
            <a:ext cx="8653009" cy="2346377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2"/>
                </a:solidFill>
              </a:rPr>
              <a:t>Question #5 </a:t>
            </a:r>
            <a:br>
              <a:rPr lang="en-US" sz="3200" dirty="0" smtClean="0">
                <a:solidFill>
                  <a:schemeClr val="tx2"/>
                </a:solidFill>
              </a:rPr>
            </a:br>
            <a:r>
              <a:rPr lang="en-US" sz="3200" dirty="0" smtClean="0">
                <a:solidFill>
                  <a:schemeClr val="tx2"/>
                </a:solidFill>
              </a:rPr>
              <a:t>PUZZLE #2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>Using this Commons feature, an applicant is able to submit last-minute information requested by NIH. </a:t>
            </a:r>
          </a:p>
        </p:txBody>
      </p:sp>
      <p:sp>
        <p:nvSpPr>
          <p:cNvPr id="3" name="Rectangle 2">
            <a:hlinkClick r:id="rId2" action="ppaction://hlinksldjump"/>
          </p:cNvPr>
          <p:cNvSpPr/>
          <p:nvPr/>
        </p:nvSpPr>
        <p:spPr>
          <a:xfrm>
            <a:off x="10439400" y="2870200"/>
            <a:ext cx="1231900" cy="11049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Back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37162" y="3130262"/>
            <a:ext cx="1714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FF00"/>
                </a:solidFill>
              </a:rPr>
              <a:t>JIT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496434" y="2789059"/>
            <a:ext cx="1289957" cy="1267183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Answer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447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/>
          <p:cNvSpPr/>
          <p:nvPr/>
        </p:nvSpPr>
        <p:spPr>
          <a:xfrm>
            <a:off x="1273629" y="774700"/>
            <a:ext cx="9633857" cy="4172857"/>
          </a:xfrm>
          <a:prstGeom prst="rect">
            <a:avLst/>
          </a:prstGeom>
          <a:gradFill>
            <a:gsLst>
              <a:gs pos="0">
                <a:srgbClr val="236D8F"/>
              </a:gs>
              <a:gs pos="100000">
                <a:srgbClr val="46B9D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110518"/>
            <a:ext cx="9905998" cy="664182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Pre-Submission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801121"/>
              </p:ext>
            </p:extLst>
          </p:nvPr>
        </p:nvGraphicFramePr>
        <p:xfrm>
          <a:off x="1295400" y="777752"/>
          <a:ext cx="9601200" cy="4206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0080"/>
                <a:gridCol w="640080"/>
                <a:gridCol w="640080"/>
                <a:gridCol w="640080"/>
                <a:gridCol w="640080"/>
                <a:gridCol w="640080"/>
                <a:gridCol w="640080"/>
                <a:gridCol w="640080"/>
                <a:gridCol w="640080"/>
                <a:gridCol w="640080"/>
                <a:gridCol w="640080"/>
                <a:gridCol w="567877"/>
                <a:gridCol w="712283"/>
                <a:gridCol w="640080"/>
                <a:gridCol w="640080"/>
              </a:tblGrid>
              <a:tr h="640080"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L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W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W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W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954628" y="1479163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ounded Rectangle 38"/>
          <p:cNvSpPr/>
          <p:nvPr/>
        </p:nvSpPr>
        <p:spPr>
          <a:xfrm>
            <a:off x="81015" y="5035966"/>
            <a:ext cx="437453" cy="552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542233" y="5035966"/>
            <a:ext cx="437453" cy="552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1003451" y="5035966"/>
            <a:ext cx="437453" cy="552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C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1464669" y="5035966"/>
            <a:ext cx="437453" cy="552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D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1925887" y="5035966"/>
            <a:ext cx="437453" cy="552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E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2387105" y="5035966"/>
            <a:ext cx="437453" cy="552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F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2848323" y="5035966"/>
            <a:ext cx="437453" cy="552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G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3309541" y="5035966"/>
            <a:ext cx="437453" cy="552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H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3770759" y="5035966"/>
            <a:ext cx="437453" cy="552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I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4231977" y="5035966"/>
            <a:ext cx="437453" cy="552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J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4693195" y="5035966"/>
            <a:ext cx="437453" cy="552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K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5154413" y="5035966"/>
            <a:ext cx="437453" cy="552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L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5615631" y="5035966"/>
            <a:ext cx="437453" cy="552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M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6076849" y="5035966"/>
            <a:ext cx="438912" cy="54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N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6539526" y="5035966"/>
            <a:ext cx="438912" cy="54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O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7002203" y="5035966"/>
            <a:ext cx="438912" cy="54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P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7464880" y="5035966"/>
            <a:ext cx="438912" cy="54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Q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7927557" y="5035966"/>
            <a:ext cx="438912" cy="54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R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57" name="Rounded Rectangle 56"/>
          <p:cNvSpPr/>
          <p:nvPr/>
        </p:nvSpPr>
        <p:spPr>
          <a:xfrm>
            <a:off x="8390234" y="5035966"/>
            <a:ext cx="438912" cy="54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S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8852911" y="5035966"/>
            <a:ext cx="438912" cy="54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T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59" name="Rounded Rectangle 58"/>
          <p:cNvSpPr/>
          <p:nvPr/>
        </p:nvSpPr>
        <p:spPr>
          <a:xfrm>
            <a:off x="9315588" y="5035966"/>
            <a:ext cx="438912" cy="54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U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9778265" y="5035966"/>
            <a:ext cx="438912" cy="54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V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10240942" y="5035966"/>
            <a:ext cx="438912" cy="54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10703619" y="5035966"/>
            <a:ext cx="438912" cy="54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63" name="Rounded Rectangle 62"/>
          <p:cNvSpPr/>
          <p:nvPr/>
        </p:nvSpPr>
        <p:spPr>
          <a:xfrm>
            <a:off x="11166296" y="5035966"/>
            <a:ext cx="438912" cy="54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Y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64" name="Rounded Rectangle 63"/>
          <p:cNvSpPr/>
          <p:nvPr/>
        </p:nvSpPr>
        <p:spPr>
          <a:xfrm>
            <a:off x="11628978" y="5035966"/>
            <a:ext cx="438912" cy="54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Z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65" name="Rounded Rectangle 64">
            <a:hlinkClick r:id="rId2" action="ppaction://hlinksldjump"/>
          </p:cNvPr>
          <p:cNvSpPr/>
          <p:nvPr/>
        </p:nvSpPr>
        <p:spPr>
          <a:xfrm>
            <a:off x="1925887" y="5842000"/>
            <a:ext cx="804613" cy="83820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1</a:t>
            </a:r>
            <a:endParaRPr lang="en-US" sz="3600" dirty="0"/>
          </a:p>
        </p:txBody>
      </p:sp>
      <p:sp>
        <p:nvSpPr>
          <p:cNvPr id="66" name="Rounded Rectangle 65">
            <a:hlinkClick r:id="rId3" action="ppaction://hlinksldjump"/>
          </p:cNvPr>
          <p:cNvSpPr/>
          <p:nvPr/>
        </p:nvSpPr>
        <p:spPr>
          <a:xfrm>
            <a:off x="3712507" y="5842000"/>
            <a:ext cx="804613" cy="83820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2</a:t>
            </a:r>
            <a:endParaRPr lang="en-US" sz="3600" dirty="0"/>
          </a:p>
        </p:txBody>
      </p:sp>
      <p:sp>
        <p:nvSpPr>
          <p:cNvPr id="67" name="Rounded Rectangle 66">
            <a:hlinkClick r:id="rId4" action="ppaction://hlinksldjump"/>
          </p:cNvPr>
          <p:cNvSpPr/>
          <p:nvPr/>
        </p:nvSpPr>
        <p:spPr>
          <a:xfrm>
            <a:off x="5499127" y="5842000"/>
            <a:ext cx="804613" cy="83820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3</a:t>
            </a:r>
            <a:endParaRPr lang="en-US" sz="3600" dirty="0"/>
          </a:p>
        </p:txBody>
      </p:sp>
      <p:sp>
        <p:nvSpPr>
          <p:cNvPr id="68" name="Rounded Rectangle 67">
            <a:hlinkClick r:id="rId5" action="ppaction://hlinksldjump"/>
          </p:cNvPr>
          <p:cNvSpPr/>
          <p:nvPr/>
        </p:nvSpPr>
        <p:spPr>
          <a:xfrm>
            <a:off x="7285747" y="5842000"/>
            <a:ext cx="804613" cy="83820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4</a:t>
            </a:r>
            <a:endParaRPr lang="en-US" sz="3600" dirty="0"/>
          </a:p>
        </p:txBody>
      </p:sp>
      <p:sp>
        <p:nvSpPr>
          <p:cNvPr id="69" name="Rounded Rectangle 68">
            <a:hlinkClick r:id="rId6" action="ppaction://hlinksldjump"/>
          </p:cNvPr>
          <p:cNvSpPr/>
          <p:nvPr/>
        </p:nvSpPr>
        <p:spPr>
          <a:xfrm>
            <a:off x="9072367" y="5842000"/>
            <a:ext cx="804613" cy="83820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5</a:t>
            </a:r>
            <a:endParaRPr lang="en-US" sz="3600" dirty="0"/>
          </a:p>
        </p:txBody>
      </p:sp>
      <p:sp>
        <p:nvSpPr>
          <p:cNvPr id="70" name="Rounded Rectangle 69"/>
          <p:cNvSpPr/>
          <p:nvPr/>
        </p:nvSpPr>
        <p:spPr>
          <a:xfrm>
            <a:off x="11047411" y="4265347"/>
            <a:ext cx="1020479" cy="535253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Solve</a:t>
            </a:r>
            <a:endParaRPr lang="en-US" dirty="0"/>
          </a:p>
        </p:txBody>
      </p:sp>
      <p:sp>
        <p:nvSpPr>
          <p:cNvPr id="98" name="Rectangle 97"/>
          <p:cNvSpPr/>
          <p:nvPr/>
        </p:nvSpPr>
        <p:spPr>
          <a:xfrm>
            <a:off x="5786144" y="1479163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9" name="Rectangle 98"/>
          <p:cNvSpPr/>
          <p:nvPr/>
        </p:nvSpPr>
        <p:spPr>
          <a:xfrm>
            <a:off x="2593214" y="1479163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0" name="Rectangle 99"/>
          <p:cNvSpPr/>
          <p:nvPr/>
        </p:nvSpPr>
        <p:spPr>
          <a:xfrm>
            <a:off x="3231800" y="1479163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3870386" y="1479163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4508972" y="1479163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" name="Rectangle 102"/>
          <p:cNvSpPr/>
          <p:nvPr/>
        </p:nvSpPr>
        <p:spPr>
          <a:xfrm>
            <a:off x="7063316" y="1479163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" name="Rectangle 103"/>
          <p:cNvSpPr/>
          <p:nvPr/>
        </p:nvSpPr>
        <p:spPr>
          <a:xfrm>
            <a:off x="4517772" y="2190070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2595414" y="2190070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6" name="Rectangle 105"/>
          <p:cNvSpPr/>
          <p:nvPr/>
        </p:nvSpPr>
        <p:spPr>
          <a:xfrm>
            <a:off x="2595096" y="2895090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7" name="Rectangle 106"/>
          <p:cNvSpPr/>
          <p:nvPr/>
        </p:nvSpPr>
        <p:spPr>
          <a:xfrm>
            <a:off x="5147558" y="1479163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8" name="Rectangle 107"/>
          <p:cNvSpPr/>
          <p:nvPr/>
        </p:nvSpPr>
        <p:spPr>
          <a:xfrm>
            <a:off x="6424730" y="1479163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9" name="Rectangle 108"/>
          <p:cNvSpPr/>
          <p:nvPr/>
        </p:nvSpPr>
        <p:spPr>
          <a:xfrm>
            <a:off x="7701902" y="1479163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0" name="Rectangle 109"/>
          <p:cNvSpPr/>
          <p:nvPr/>
        </p:nvSpPr>
        <p:spPr>
          <a:xfrm>
            <a:off x="4516500" y="2895090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1" name="Rectangle 110"/>
          <p:cNvSpPr/>
          <p:nvPr/>
        </p:nvSpPr>
        <p:spPr>
          <a:xfrm>
            <a:off x="8340489" y="1479163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2" name="Rectangle 111"/>
          <p:cNvSpPr/>
          <p:nvPr/>
        </p:nvSpPr>
        <p:spPr>
          <a:xfrm>
            <a:off x="5158558" y="2190070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3" name="Rectangle 112"/>
          <p:cNvSpPr/>
          <p:nvPr/>
        </p:nvSpPr>
        <p:spPr>
          <a:xfrm>
            <a:off x="3235564" y="2895090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4" name="Rectangle 113"/>
          <p:cNvSpPr/>
          <p:nvPr/>
        </p:nvSpPr>
        <p:spPr>
          <a:xfrm>
            <a:off x="1954628" y="2190070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5" name="Rectangle 114"/>
          <p:cNvSpPr/>
          <p:nvPr/>
        </p:nvSpPr>
        <p:spPr>
          <a:xfrm>
            <a:off x="3236200" y="2190070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6" name="Rectangle 115"/>
          <p:cNvSpPr/>
          <p:nvPr/>
        </p:nvSpPr>
        <p:spPr>
          <a:xfrm>
            <a:off x="3876986" y="2190070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7" name="Rectangle 116"/>
          <p:cNvSpPr/>
          <p:nvPr/>
        </p:nvSpPr>
        <p:spPr>
          <a:xfrm>
            <a:off x="1954628" y="2895090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8" name="Rectangle 117"/>
          <p:cNvSpPr/>
          <p:nvPr/>
        </p:nvSpPr>
        <p:spPr>
          <a:xfrm>
            <a:off x="5156968" y="2895090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9" name="Rectangle 118"/>
          <p:cNvSpPr/>
          <p:nvPr/>
        </p:nvSpPr>
        <p:spPr>
          <a:xfrm>
            <a:off x="5799342" y="2190070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0" name="Rectangle 119"/>
          <p:cNvSpPr/>
          <p:nvPr/>
        </p:nvSpPr>
        <p:spPr>
          <a:xfrm>
            <a:off x="3876032" y="2895090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348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5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5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2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125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" fill="hold">
                      <p:stCondLst>
                        <p:cond delay="0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3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50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5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148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9" fill="hold">
                      <p:stCondLst>
                        <p:cond delay="0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5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5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66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7" fill="hold">
                      <p:stCondLst>
                        <p:cond delay="0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7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5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5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9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192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3" fill="hold">
                      <p:stCondLst>
                        <p:cond delay="0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9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>
                      <p:stCondLst>
                        <p:cond delay="0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0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0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208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9" fill="hold">
                      <p:stCondLst>
                        <p:cond delay="0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5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5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221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2" fill="hold">
                      <p:stCondLst>
                        <p:cond delay="0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2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229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0" fill="hold">
                      <p:stCondLst>
                        <p:cond delay="0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3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3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8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5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4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2" dur="5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5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7" dur="500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500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1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265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6" fill="hold">
                      <p:stCondLst>
                        <p:cond delay="0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273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4" fill="hold">
                      <p:stCondLst>
                        <p:cond delay="0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7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8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281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2" fill="hold">
                      <p:stCondLst>
                        <p:cond delay="0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8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8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289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0" fill="hold">
                      <p:stCondLst>
                        <p:cond delay="0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9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9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9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9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9" dur="5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5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4" dur="5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5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9" dur="5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0" dur="5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4" dur="5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5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9" dur="5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5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322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3" fill="hold">
                      <p:stCondLst>
                        <p:cond delay="0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2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2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2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2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330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1" fill="hold">
                      <p:stCondLst>
                        <p:cond delay="0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3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3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3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3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0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1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4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5" dur="20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6" dur="20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9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0" dur="20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20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4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5" dur="200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200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8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9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0" dur="20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20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4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5" dur="20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6" dur="20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9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0" dur="20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1" dur="20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4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5" dur="20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6" dur="20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8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9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0" dur="200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1" dur="200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4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5" dur="20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20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8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9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0" dur="20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20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3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4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5" dur="20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6" dur="20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9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0" dur="20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1" dur="20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4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5" dur="20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6" dur="20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8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9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0" dur="20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1" dur="20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4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5" dur="20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20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8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9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0" dur="2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2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3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4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5" dur="2000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6" dur="2000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9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0" dur="2000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1" dur="2000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3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4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5" dur="20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6" dur="20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8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9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0" dur="20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1" dur="20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4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5" dur="20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20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8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9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0" dur="20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20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3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4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5" dur="20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6" dur="20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458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9" fill="hold">
                      <p:stCondLst>
                        <p:cond delay="0"/>
                      </p:stCondLst>
                      <p:childTnLst>
                        <p:par>
                          <p:cTn id="460" fill="hold">
                            <p:stCondLst>
                              <p:cond delay="0"/>
                            </p:stCondLst>
                            <p:childTnLst>
                              <p:par>
                                <p:cTn id="4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2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3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4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465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6" fill="hold">
                      <p:stCondLst>
                        <p:cond delay="0"/>
                      </p:stCondLst>
                      <p:childTnLst>
                        <p:par>
                          <p:cTn id="467" fill="hold">
                            <p:stCondLst>
                              <p:cond delay="0"/>
                            </p:stCondLst>
                            <p:childTnLst>
                              <p:par>
                                <p:cTn id="46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9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0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1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472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3" fill="hold">
                      <p:stCondLst>
                        <p:cond delay="0"/>
                      </p:stCondLst>
                      <p:childTnLst>
                        <p:par>
                          <p:cTn id="474" fill="hold">
                            <p:stCondLst>
                              <p:cond delay="0"/>
                            </p:stCondLst>
                            <p:childTnLst>
                              <p:par>
                                <p:cTn id="4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6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7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8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479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0" fill="hold">
                      <p:stCondLst>
                        <p:cond delay="0"/>
                      </p:stCondLst>
                      <p:childTnLst>
                        <p:par>
                          <p:cTn id="481" fill="hold">
                            <p:stCondLst>
                              <p:cond delay="0"/>
                            </p:stCondLst>
                            <p:childTnLst>
                              <p:par>
                                <p:cTn id="48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3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84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5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486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7" fill="hold">
                      <p:stCondLst>
                        <p:cond delay="0"/>
                      </p:stCondLst>
                      <p:childTnLst>
                        <p:par>
                          <p:cTn id="488" fill="hold">
                            <p:stCondLst>
                              <p:cond delay="0"/>
                            </p:stCondLst>
                            <p:childTnLst>
                              <p:par>
                                <p:cTn id="48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0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1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2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1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70" grpId="0" animBg="1"/>
      <p:bldP spid="98" grpId="0" animBg="1"/>
      <p:bldP spid="98" grpId="1" animBg="1"/>
      <p:bldP spid="99" grpId="0" animBg="1"/>
      <p:bldP spid="99" grpId="1" animBg="1"/>
      <p:bldP spid="100" grpId="0" animBg="1"/>
      <p:bldP spid="100" grpId="1" animBg="1"/>
      <p:bldP spid="101" grpId="0" animBg="1"/>
      <p:bldP spid="101" grpId="1" animBg="1"/>
      <p:bldP spid="102" grpId="0" animBg="1"/>
      <p:bldP spid="102" grpId="1" animBg="1"/>
      <p:bldP spid="103" grpId="0" animBg="1"/>
      <p:bldP spid="103" grpId="1" animBg="1"/>
      <p:bldP spid="104" grpId="0" animBg="1"/>
      <p:bldP spid="104" grpId="1" animBg="1"/>
      <p:bldP spid="105" grpId="0" animBg="1"/>
      <p:bldP spid="105" grpId="1" animBg="1"/>
      <p:bldP spid="106" grpId="0" animBg="1"/>
      <p:bldP spid="106" grpId="1" animBg="1"/>
      <p:bldP spid="107" grpId="0" animBg="1"/>
      <p:bldP spid="107" grpId="1" animBg="1"/>
      <p:bldP spid="108" grpId="0" animBg="1"/>
      <p:bldP spid="108" grpId="1" animBg="1"/>
      <p:bldP spid="109" grpId="0" animBg="1"/>
      <p:bldP spid="109" grpId="1" animBg="1"/>
      <p:bldP spid="110" grpId="0" animBg="1"/>
      <p:bldP spid="110" grpId="1" animBg="1"/>
      <p:bldP spid="111" grpId="0" animBg="1"/>
      <p:bldP spid="111" grpId="1" animBg="1"/>
      <p:bldP spid="112" grpId="0" animBg="1"/>
      <p:bldP spid="112" grpId="1" animBg="1"/>
      <p:bldP spid="113" grpId="0" animBg="1"/>
      <p:bldP spid="113" grpId="1" animBg="1"/>
      <p:bldP spid="114" grpId="0" animBg="1"/>
      <p:bldP spid="114" grpId="1" animBg="1"/>
      <p:bldP spid="115" grpId="0" animBg="1"/>
      <p:bldP spid="115" grpId="1" animBg="1"/>
      <p:bldP spid="116" grpId="0" animBg="1"/>
      <p:bldP spid="116" grpId="1" animBg="1"/>
      <p:bldP spid="117" grpId="0" animBg="1"/>
      <p:bldP spid="117" grpId="1" animBg="1"/>
      <p:bldP spid="118" grpId="0" animBg="1"/>
      <p:bldP spid="118" grpId="1" animBg="1"/>
      <p:bldP spid="119" grpId="0" animBg="1"/>
      <p:bldP spid="119" grpId="1" animBg="1"/>
      <p:bldP spid="120" grpId="0" animBg="1"/>
      <p:bldP spid="120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6391" y="0"/>
            <a:ext cx="8653009" cy="287019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Question #1 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PUZZLE #3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What field does NIH use to identify the version of forms and instructions needed for your grant application? </a:t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>
            <a:hlinkClick r:id="rId2" action="ppaction://hlinksldjump"/>
          </p:cNvPr>
          <p:cNvSpPr/>
          <p:nvPr/>
        </p:nvSpPr>
        <p:spPr>
          <a:xfrm>
            <a:off x="10439400" y="2870200"/>
            <a:ext cx="1231900" cy="11049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Back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59939" y="3130262"/>
            <a:ext cx="34721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FF00"/>
                </a:solidFill>
              </a:rPr>
              <a:t>COMPETITION ID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496434" y="2789059"/>
            <a:ext cx="1289957" cy="1267183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Answer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798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6391" y="0"/>
            <a:ext cx="8653009" cy="287019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Question #2 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PUZZLE #3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Name three fields </a:t>
            </a:r>
            <a:r>
              <a:rPr lang="en-US" dirty="0" smtClean="0"/>
              <a:t>That are </a:t>
            </a:r>
            <a:r>
              <a:rPr lang="en-US" dirty="0"/>
              <a:t>required by </a:t>
            </a:r>
            <a:r>
              <a:rPr lang="en-US" dirty="0" smtClean="0"/>
              <a:t>NIH, </a:t>
            </a:r>
            <a:r>
              <a:rPr lang="en-US" dirty="0"/>
              <a:t>but not marked required on the federal-wide forms? </a:t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>
            <a:hlinkClick r:id="rId2" action="ppaction://hlinksldjump"/>
          </p:cNvPr>
          <p:cNvSpPr/>
          <p:nvPr/>
        </p:nvSpPr>
        <p:spPr>
          <a:xfrm>
            <a:off x="10439400" y="2870200"/>
            <a:ext cx="1231900" cy="11049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Back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69496" y="3115272"/>
            <a:ext cx="865300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FF00"/>
                </a:solidFill>
              </a:rPr>
              <a:t>Credential (SR/Key form)</a:t>
            </a:r>
          </a:p>
          <a:p>
            <a:pPr algn="ctr"/>
            <a:r>
              <a:rPr lang="en-US" sz="3200" dirty="0">
                <a:solidFill>
                  <a:srgbClr val="FFFF00"/>
                </a:solidFill>
              </a:rPr>
              <a:t>DUNS* (Performance Sites form)</a:t>
            </a:r>
          </a:p>
          <a:p>
            <a:pPr algn="ctr"/>
            <a:r>
              <a:rPr lang="en-US" sz="3200" dirty="0">
                <a:solidFill>
                  <a:srgbClr val="FFFF00"/>
                </a:solidFill>
              </a:rPr>
              <a:t>Organization (SR/Key form) fields</a:t>
            </a:r>
          </a:p>
          <a:p>
            <a:pPr algn="ctr"/>
            <a:r>
              <a:rPr lang="en-US" sz="3200" dirty="0">
                <a:solidFill>
                  <a:srgbClr val="FFFF00"/>
                </a:solidFill>
              </a:rPr>
              <a:t>Biographical Sketch for </a:t>
            </a:r>
            <a:r>
              <a:rPr lang="en-US" sz="3200" dirty="0" err="1">
                <a:solidFill>
                  <a:srgbClr val="FFFF00"/>
                </a:solidFill>
              </a:rPr>
              <a:t>Sr</a:t>
            </a:r>
            <a:r>
              <a:rPr lang="en-US" sz="3200" dirty="0">
                <a:solidFill>
                  <a:srgbClr val="FFFF00"/>
                </a:solidFill>
              </a:rPr>
              <a:t>/Key other than PD/PI</a:t>
            </a:r>
          </a:p>
          <a:p>
            <a:pPr algn="ctr"/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496434" y="2789059"/>
            <a:ext cx="1289957" cy="1267183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Answer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483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6391" y="22068"/>
            <a:ext cx="8653009" cy="302010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Question #3 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PUZZLE #3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Where would an applicant find instructions for completing their grant application?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>
            <a:hlinkClick r:id="rId2" action="ppaction://hlinksldjump"/>
          </p:cNvPr>
          <p:cNvSpPr/>
          <p:nvPr/>
        </p:nvSpPr>
        <p:spPr>
          <a:xfrm>
            <a:off x="10439400" y="2870200"/>
            <a:ext cx="1231900" cy="11049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Back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86391" y="3130262"/>
            <a:ext cx="865300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FF00"/>
                </a:solidFill>
              </a:rPr>
              <a:t>Application Guide &amp; Supplemental Instructions</a:t>
            </a:r>
          </a:p>
          <a:p>
            <a:pPr algn="ctr"/>
            <a:r>
              <a:rPr lang="en-US" sz="3200" dirty="0">
                <a:solidFill>
                  <a:srgbClr val="FFFF00"/>
                </a:solidFill>
              </a:rPr>
              <a:t>Funding Opportunity Announcement Text</a:t>
            </a:r>
          </a:p>
          <a:p>
            <a:pPr algn="ctr"/>
            <a:r>
              <a:rPr lang="en-US" sz="3200" dirty="0">
                <a:solidFill>
                  <a:srgbClr val="FFFF00"/>
                </a:solidFill>
              </a:rPr>
              <a:t>Notices in the NIH Guide for Grants &amp; Contracts</a:t>
            </a:r>
          </a:p>
          <a:p>
            <a:pPr algn="ctr"/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496434" y="2789059"/>
            <a:ext cx="1289957" cy="1267183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Answer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17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35844" y="5192365"/>
            <a:ext cx="79541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http://grants.nih.gov/How-to-Apply-Guide.html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44763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6391" y="-26957"/>
            <a:ext cx="8653009" cy="3367056"/>
          </a:xfrm>
        </p:spPr>
        <p:txBody>
          <a:bodyPr>
            <a:normAutofit/>
          </a:bodyPr>
          <a:lstStyle/>
          <a:p>
            <a:r>
              <a:rPr lang="en-US" sz="3100" dirty="0" smtClean="0">
                <a:solidFill>
                  <a:schemeClr val="tx2"/>
                </a:solidFill>
              </a:rPr>
              <a:t>Question #4 </a:t>
            </a:r>
            <a:br>
              <a:rPr lang="en-US" sz="3100" dirty="0" smtClean="0">
                <a:solidFill>
                  <a:schemeClr val="tx2"/>
                </a:solidFill>
              </a:rPr>
            </a:br>
            <a:r>
              <a:rPr lang="en-US" sz="3100" dirty="0" smtClean="0">
                <a:solidFill>
                  <a:schemeClr val="tx2"/>
                </a:solidFill>
              </a:rPr>
              <a:t>PUZZLE #3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/>
              <a:t/>
            </a:r>
            <a:br>
              <a:rPr lang="en-US" sz="3100" dirty="0"/>
            </a:br>
            <a:r>
              <a:rPr lang="en-US" sz="3100" dirty="0"/>
              <a:t>Name two situations when you are required to provide an eRA Commons ID in the credential field of the </a:t>
            </a:r>
            <a:r>
              <a:rPr lang="en-US" sz="3100" dirty="0" err="1"/>
              <a:t>Sr</a:t>
            </a:r>
            <a:r>
              <a:rPr lang="en-US" sz="3100" dirty="0"/>
              <a:t>/Key Person form</a:t>
            </a:r>
            <a:r>
              <a:rPr lang="en-US" sz="3100" dirty="0" smtClean="0"/>
              <a:t>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>
            <a:hlinkClick r:id="rId2" action="ppaction://hlinksldjump"/>
          </p:cNvPr>
          <p:cNvSpPr/>
          <p:nvPr/>
        </p:nvSpPr>
        <p:spPr>
          <a:xfrm>
            <a:off x="10439400" y="2870200"/>
            <a:ext cx="1231900" cy="11049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Back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86392" y="3763854"/>
            <a:ext cx="86530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FF00"/>
                </a:solidFill>
              </a:rPr>
              <a:t>PD/PI</a:t>
            </a:r>
          </a:p>
          <a:p>
            <a:pPr algn="ctr"/>
            <a:r>
              <a:rPr lang="en-US" sz="3200" dirty="0">
                <a:solidFill>
                  <a:srgbClr val="FFFF00"/>
                </a:solidFill>
              </a:rPr>
              <a:t>Multi-project Component Leads</a:t>
            </a:r>
          </a:p>
          <a:p>
            <a:pPr algn="ctr"/>
            <a:r>
              <a:rPr lang="en-US" sz="3200" dirty="0">
                <a:solidFill>
                  <a:srgbClr val="FFFF00"/>
                </a:solidFill>
              </a:rPr>
              <a:t>Fellowship Sponsor</a:t>
            </a:r>
          </a:p>
          <a:p>
            <a:pPr algn="ctr"/>
            <a:r>
              <a:rPr lang="en-US" sz="3200" dirty="0">
                <a:solidFill>
                  <a:srgbClr val="FFFF00"/>
                </a:solidFill>
              </a:rPr>
              <a:t>Diversity Supplement </a:t>
            </a:r>
            <a:r>
              <a:rPr lang="en-US" sz="3200" dirty="0" smtClean="0">
                <a:solidFill>
                  <a:srgbClr val="FFFF00"/>
                </a:solidFill>
              </a:rPr>
              <a:t>Candidate</a:t>
            </a:r>
          </a:p>
          <a:p>
            <a:pPr algn="ctr"/>
            <a:r>
              <a:rPr lang="en-US" sz="3200" dirty="0" smtClean="0">
                <a:solidFill>
                  <a:srgbClr val="FFFF00"/>
                </a:solidFill>
              </a:rPr>
              <a:t>Mentors for K Grants</a:t>
            </a:r>
            <a:endParaRPr lang="en-US" sz="3200" dirty="0">
              <a:solidFill>
                <a:srgbClr val="FFFF00"/>
              </a:solidFill>
            </a:endParaRPr>
          </a:p>
          <a:p>
            <a:pPr algn="ctr"/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496434" y="2789059"/>
            <a:ext cx="1289957" cy="1267183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Answer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092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6391" y="-832"/>
            <a:ext cx="8653009" cy="305008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Question #5 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PUZZLE #3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What options are available for applicants to submit competing grant applications to NIH?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>
            <a:hlinkClick r:id="rId2" action="ppaction://hlinksldjump"/>
          </p:cNvPr>
          <p:cNvSpPr/>
          <p:nvPr/>
        </p:nvSpPr>
        <p:spPr>
          <a:xfrm>
            <a:off x="10439400" y="2870200"/>
            <a:ext cx="1231900" cy="11049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Back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86391" y="3130262"/>
            <a:ext cx="865300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FF00"/>
                </a:solidFill>
              </a:rPr>
              <a:t>ASSIST</a:t>
            </a:r>
          </a:p>
          <a:p>
            <a:pPr algn="ctr"/>
            <a:r>
              <a:rPr lang="en-US" sz="3200" dirty="0">
                <a:solidFill>
                  <a:srgbClr val="FFFF00"/>
                </a:solidFill>
              </a:rPr>
              <a:t>System-to-System  solutions</a:t>
            </a:r>
          </a:p>
          <a:p>
            <a:pPr algn="ctr"/>
            <a:r>
              <a:rPr lang="en-US" sz="3200" dirty="0">
                <a:solidFill>
                  <a:srgbClr val="FFFF00"/>
                </a:solidFill>
              </a:rPr>
              <a:t>Grants.gov downloadable forms</a:t>
            </a:r>
          </a:p>
          <a:p>
            <a:pPr algn="ctr"/>
            <a:r>
              <a:rPr lang="en-US" sz="3200" dirty="0">
                <a:solidFill>
                  <a:srgbClr val="FFFF00"/>
                </a:solidFill>
              </a:rPr>
              <a:t>Grants.gov Workspaces</a:t>
            </a:r>
          </a:p>
          <a:p>
            <a:pPr algn="ctr"/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496434" y="2789059"/>
            <a:ext cx="1289957" cy="1267183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Answer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721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/>
          <p:cNvSpPr/>
          <p:nvPr/>
        </p:nvSpPr>
        <p:spPr>
          <a:xfrm>
            <a:off x="1273629" y="774700"/>
            <a:ext cx="9633857" cy="4172857"/>
          </a:xfrm>
          <a:prstGeom prst="rect">
            <a:avLst/>
          </a:prstGeom>
          <a:gradFill>
            <a:gsLst>
              <a:gs pos="0">
                <a:srgbClr val="236D8F"/>
              </a:gs>
              <a:gs pos="100000">
                <a:srgbClr val="46B9D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110518"/>
            <a:ext cx="9905998" cy="664182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Post-award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5512426"/>
              </p:ext>
            </p:extLst>
          </p:nvPr>
        </p:nvGraphicFramePr>
        <p:xfrm>
          <a:off x="1295400" y="777752"/>
          <a:ext cx="9601200" cy="4206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0080"/>
                <a:gridCol w="640080"/>
                <a:gridCol w="640080"/>
                <a:gridCol w="640080"/>
                <a:gridCol w="640080"/>
                <a:gridCol w="640080"/>
                <a:gridCol w="640080"/>
                <a:gridCol w="640080"/>
                <a:gridCol w="640080"/>
                <a:gridCol w="640080"/>
                <a:gridCol w="640080"/>
                <a:gridCol w="640080"/>
                <a:gridCol w="640080"/>
                <a:gridCol w="640080"/>
                <a:gridCol w="640080"/>
              </a:tblGrid>
              <a:tr h="640080"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algn="ctr"/>
                      <a:endParaRPr lang="en-US" sz="40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H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algn="ctr"/>
                      <a:endParaRPr lang="en-US" sz="40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algn="ctr"/>
                      <a:endParaRPr lang="en-US" sz="40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2570480" y="1476252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137912" y="2886509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779770" y="1476252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854196" y="2179573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779770" y="2179573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570480" y="3592249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137912" y="3592249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212338" y="2886509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570480" y="2886509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570480" y="2179573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854196" y="3592249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854196" y="1476252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421628" y="2886509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063486" y="2886509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212338" y="1476252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496054" y="1476252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779770" y="2886509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8989060" y="2179573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212338" y="2179573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212338" y="3592249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854196" y="2886509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496054" y="3592249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5137912" y="2179573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5137912" y="1476252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7063486" y="2179573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8347202" y="2179573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6421628" y="1476252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7063486" y="1476252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496054" y="2886509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4496054" y="2179573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6421628" y="2179573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7705344" y="2179573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5779770" y="3592249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ounded Rectangle 38"/>
          <p:cNvSpPr/>
          <p:nvPr/>
        </p:nvSpPr>
        <p:spPr>
          <a:xfrm>
            <a:off x="81015" y="5035966"/>
            <a:ext cx="437453" cy="552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542233" y="5035966"/>
            <a:ext cx="437453" cy="552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1003451" y="5035966"/>
            <a:ext cx="437453" cy="552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C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1464669" y="5035966"/>
            <a:ext cx="437453" cy="552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D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1925887" y="5035966"/>
            <a:ext cx="437453" cy="552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E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2387105" y="5035966"/>
            <a:ext cx="437453" cy="552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F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2848323" y="5035966"/>
            <a:ext cx="437453" cy="552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G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3309541" y="5035966"/>
            <a:ext cx="437453" cy="552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H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3770759" y="5035966"/>
            <a:ext cx="437453" cy="552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I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4231977" y="5035966"/>
            <a:ext cx="437453" cy="552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J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4693195" y="5035966"/>
            <a:ext cx="437453" cy="552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K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5154413" y="5035966"/>
            <a:ext cx="437453" cy="552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L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5615631" y="5035966"/>
            <a:ext cx="437453" cy="552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M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6076849" y="5035966"/>
            <a:ext cx="438912" cy="54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N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6539526" y="5035966"/>
            <a:ext cx="438912" cy="54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O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7002203" y="5035966"/>
            <a:ext cx="438912" cy="54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P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7464880" y="5035966"/>
            <a:ext cx="438912" cy="54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Q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7927557" y="5035966"/>
            <a:ext cx="438912" cy="54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R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57" name="Rounded Rectangle 56"/>
          <p:cNvSpPr/>
          <p:nvPr/>
        </p:nvSpPr>
        <p:spPr>
          <a:xfrm>
            <a:off x="8390234" y="5035966"/>
            <a:ext cx="438912" cy="54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S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8852911" y="5035966"/>
            <a:ext cx="438912" cy="54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T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59" name="Rounded Rectangle 58"/>
          <p:cNvSpPr/>
          <p:nvPr/>
        </p:nvSpPr>
        <p:spPr>
          <a:xfrm>
            <a:off x="9315588" y="5035966"/>
            <a:ext cx="438912" cy="54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U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9778265" y="5035966"/>
            <a:ext cx="438912" cy="54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V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10240942" y="5035966"/>
            <a:ext cx="438912" cy="54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10703619" y="5035966"/>
            <a:ext cx="438912" cy="54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63" name="Rounded Rectangle 62"/>
          <p:cNvSpPr/>
          <p:nvPr/>
        </p:nvSpPr>
        <p:spPr>
          <a:xfrm>
            <a:off x="11166296" y="5035966"/>
            <a:ext cx="438912" cy="54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Y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64" name="Rounded Rectangle 63"/>
          <p:cNvSpPr/>
          <p:nvPr/>
        </p:nvSpPr>
        <p:spPr>
          <a:xfrm>
            <a:off x="11628978" y="5035966"/>
            <a:ext cx="438912" cy="54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Z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65" name="Rounded Rectangle 64">
            <a:hlinkClick r:id="rId2" action="ppaction://hlinksldjump"/>
          </p:cNvPr>
          <p:cNvSpPr/>
          <p:nvPr/>
        </p:nvSpPr>
        <p:spPr>
          <a:xfrm>
            <a:off x="1925887" y="5842000"/>
            <a:ext cx="804613" cy="83820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1</a:t>
            </a:r>
            <a:endParaRPr lang="en-US" sz="3600" dirty="0"/>
          </a:p>
        </p:txBody>
      </p:sp>
      <p:sp>
        <p:nvSpPr>
          <p:cNvPr id="66" name="Rounded Rectangle 65">
            <a:hlinkClick r:id="rId3" action="ppaction://hlinksldjump"/>
          </p:cNvPr>
          <p:cNvSpPr/>
          <p:nvPr/>
        </p:nvSpPr>
        <p:spPr>
          <a:xfrm>
            <a:off x="3712507" y="5842000"/>
            <a:ext cx="804613" cy="83820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2</a:t>
            </a:r>
            <a:endParaRPr lang="en-US" sz="3600" dirty="0"/>
          </a:p>
        </p:txBody>
      </p:sp>
      <p:sp>
        <p:nvSpPr>
          <p:cNvPr id="67" name="Rounded Rectangle 66">
            <a:hlinkClick r:id="rId4" action="ppaction://hlinksldjump"/>
          </p:cNvPr>
          <p:cNvSpPr/>
          <p:nvPr/>
        </p:nvSpPr>
        <p:spPr>
          <a:xfrm>
            <a:off x="5499127" y="5842000"/>
            <a:ext cx="804613" cy="83820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3</a:t>
            </a:r>
            <a:endParaRPr lang="en-US" sz="3600" dirty="0"/>
          </a:p>
        </p:txBody>
      </p:sp>
      <p:sp>
        <p:nvSpPr>
          <p:cNvPr id="68" name="Rounded Rectangle 67">
            <a:hlinkClick r:id="rId5" action="ppaction://hlinksldjump"/>
          </p:cNvPr>
          <p:cNvSpPr/>
          <p:nvPr/>
        </p:nvSpPr>
        <p:spPr>
          <a:xfrm>
            <a:off x="7285747" y="5842000"/>
            <a:ext cx="804613" cy="83820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4</a:t>
            </a:r>
            <a:endParaRPr lang="en-US" sz="3600" dirty="0"/>
          </a:p>
        </p:txBody>
      </p:sp>
      <p:sp>
        <p:nvSpPr>
          <p:cNvPr id="69" name="Rounded Rectangle 68">
            <a:hlinkClick r:id="rId6" action="ppaction://hlinksldjump"/>
          </p:cNvPr>
          <p:cNvSpPr/>
          <p:nvPr/>
        </p:nvSpPr>
        <p:spPr>
          <a:xfrm>
            <a:off x="9072367" y="5842000"/>
            <a:ext cx="804613" cy="83820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5</a:t>
            </a:r>
            <a:endParaRPr lang="en-US" sz="3600" dirty="0"/>
          </a:p>
        </p:txBody>
      </p:sp>
      <p:sp>
        <p:nvSpPr>
          <p:cNvPr id="70" name="Rounded Rectangle 69"/>
          <p:cNvSpPr/>
          <p:nvPr/>
        </p:nvSpPr>
        <p:spPr>
          <a:xfrm>
            <a:off x="11047411" y="4265347"/>
            <a:ext cx="1020479" cy="535253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Solve</a:t>
            </a:r>
            <a:endParaRPr lang="en-US" dirty="0"/>
          </a:p>
        </p:txBody>
      </p:sp>
      <p:sp>
        <p:nvSpPr>
          <p:cNvPr id="37" name="Slide Number Placeholder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385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6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8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0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2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3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31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2" fill="hold">
                      <p:stCondLst>
                        <p:cond delay="0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3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39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0" fill="hold">
                      <p:stCondLst>
                        <p:cond delay="0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4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147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" fill="hold">
                      <p:stCondLst>
                        <p:cond delay="0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5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55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6" fill="hold">
                      <p:stCondLst>
                        <p:cond delay="0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6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7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5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6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7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179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0" fill="hold">
                      <p:stCondLst>
                        <p:cond delay="0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3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4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86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187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8" fill="hold">
                      <p:stCondLst>
                        <p:cond delay="0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2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3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94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95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" fill="hold">
                      <p:stCondLst>
                        <p:cond delay="0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0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203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4" fill="hold">
                      <p:stCondLst>
                        <p:cond delay="0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07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211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2" fill="hold">
                      <p:stCondLst>
                        <p:cond delay="0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5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1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224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5" fill="hold">
                      <p:stCondLst>
                        <p:cond delay="0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2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3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45" presetClass="exit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247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8" fill="hold">
                      <p:stCondLst>
                        <p:cond delay="0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5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5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2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295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6" fill="hold">
                      <p:stCondLst>
                        <p:cond delay="0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9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0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01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02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5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318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9" fill="hold">
                      <p:stCondLst>
                        <p:cond delay="0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2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2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2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2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8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9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3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4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9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341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2" fill="hold">
                      <p:stCondLst>
                        <p:cond delay="0"/>
                      </p:stCondLst>
                      <p:childTnLst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4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4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4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4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9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1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354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5" fill="hold">
                      <p:stCondLst>
                        <p:cond delay="0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5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5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6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6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362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3" fill="hold">
                      <p:stCondLst>
                        <p:cond delay="0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7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369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0" fill="hold">
                      <p:stCondLst>
                        <p:cond delay="0"/>
                      </p:stCondLst>
                      <p:childTnLst>
                        <p:par>
                          <p:cTn id="371" fill="hold">
                            <p:stCondLst>
                              <p:cond delay="0"/>
                            </p:stCondLst>
                            <p:childTnLst>
                              <p:par>
                                <p:cTn id="3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3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376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7" fill="hold">
                      <p:stCondLst>
                        <p:cond delay="0"/>
                      </p:stCondLst>
                      <p:childTnLst>
                        <p:par>
                          <p:cTn id="378" fill="hold">
                            <p:stCondLst>
                              <p:cond delay="0"/>
                            </p:stCondLst>
                            <p:childTnLst>
                              <p:par>
                                <p:cTn id="3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0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1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2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383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4" fill="hold">
                      <p:stCondLst>
                        <p:cond delay="0"/>
                      </p:stCondLst>
                      <p:childTnLst>
                        <p:par>
                          <p:cTn id="385" fill="hold">
                            <p:stCondLst>
                              <p:cond delay="0"/>
                            </p:stCondLst>
                            <p:childTnLst>
                              <p:par>
                                <p:cTn id="38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7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390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1" fill="hold">
                      <p:stCondLst>
                        <p:cond delay="0"/>
                      </p:stCondLst>
                      <p:childTnLst>
                        <p:par>
                          <p:cTn id="392" fill="hold">
                            <p:stCondLst>
                              <p:cond delay="0"/>
                            </p:stCondLst>
                            <p:childTnLst>
                              <p:par>
                                <p:cTn id="39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4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5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6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397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8" fill="hold">
                      <p:stCondLst>
                        <p:cond delay="0"/>
                      </p:stCondLst>
                      <p:childTnLst>
                        <p:par>
                          <p:cTn id="399" fill="hold">
                            <p:stCondLst>
                              <p:cond delay="0"/>
                            </p:stCondLst>
                            <p:childTnLst>
                              <p:par>
                                <p:cTn id="400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0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0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0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0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7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410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1" fill="hold">
                      <p:stCondLst>
                        <p:cond delay="0"/>
                      </p:stCondLst>
                      <p:childTnLst>
                        <p:par>
                          <p:cTn id="412" fill="hold">
                            <p:stCondLst>
                              <p:cond delay="0"/>
                            </p:stCondLst>
                            <p:childTnLst>
                              <p:par>
                                <p:cTn id="41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4" dur="1000" tmFilter="0, 0; .2, .5; .8, .5; 1, 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5" dur="500" autoRev="1" fill="hold"/>
                                        <p:tgtEl>
                                          <p:spTgt spid="7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16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8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9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1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3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4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6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9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6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1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6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1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3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4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6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6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1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3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6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9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1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3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4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6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9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6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6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9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1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6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1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3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6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8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9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6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1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3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6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9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1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3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4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6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8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9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1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3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4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6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9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1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6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8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9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7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/>
          <p:cNvSpPr/>
          <p:nvPr/>
        </p:nvSpPr>
        <p:spPr>
          <a:xfrm>
            <a:off x="1273629" y="774700"/>
            <a:ext cx="9633857" cy="4172857"/>
          </a:xfrm>
          <a:prstGeom prst="rect">
            <a:avLst/>
          </a:prstGeom>
          <a:gradFill>
            <a:gsLst>
              <a:gs pos="0">
                <a:srgbClr val="236D8F"/>
              </a:gs>
              <a:gs pos="100000">
                <a:srgbClr val="46B9D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110518"/>
            <a:ext cx="9905998" cy="664182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Same last name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8170354"/>
              </p:ext>
            </p:extLst>
          </p:nvPr>
        </p:nvGraphicFramePr>
        <p:xfrm>
          <a:off x="1295400" y="777752"/>
          <a:ext cx="9601200" cy="4206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0080"/>
                <a:gridCol w="640080"/>
                <a:gridCol w="640080"/>
                <a:gridCol w="640080"/>
                <a:gridCol w="640080"/>
                <a:gridCol w="640080"/>
                <a:gridCol w="640080"/>
                <a:gridCol w="640080"/>
                <a:gridCol w="640080"/>
                <a:gridCol w="640080"/>
                <a:gridCol w="640080"/>
                <a:gridCol w="640080"/>
                <a:gridCol w="640080"/>
                <a:gridCol w="640080"/>
                <a:gridCol w="640080"/>
              </a:tblGrid>
              <a:tr h="640080"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&amp;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L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9639837" y="2192784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ounded Rectangle 38"/>
          <p:cNvSpPr/>
          <p:nvPr/>
        </p:nvSpPr>
        <p:spPr>
          <a:xfrm>
            <a:off x="81015" y="5035966"/>
            <a:ext cx="437453" cy="552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542233" y="5035966"/>
            <a:ext cx="437453" cy="552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1003451" y="5035966"/>
            <a:ext cx="437453" cy="552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C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1464669" y="5035966"/>
            <a:ext cx="437453" cy="552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D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1925887" y="5035966"/>
            <a:ext cx="437453" cy="552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E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2387105" y="5035966"/>
            <a:ext cx="437453" cy="552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F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2848323" y="5035966"/>
            <a:ext cx="437453" cy="552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G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3309541" y="5035966"/>
            <a:ext cx="437453" cy="552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H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3770759" y="5035966"/>
            <a:ext cx="437453" cy="552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I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4231977" y="5035966"/>
            <a:ext cx="437453" cy="552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J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4693195" y="5035966"/>
            <a:ext cx="437453" cy="552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K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5154413" y="5035966"/>
            <a:ext cx="437453" cy="552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L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5615631" y="5035966"/>
            <a:ext cx="437453" cy="552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M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6076849" y="5035966"/>
            <a:ext cx="438912" cy="54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N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6539526" y="5035966"/>
            <a:ext cx="438912" cy="54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O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7002203" y="5035966"/>
            <a:ext cx="438912" cy="54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P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7464880" y="5035966"/>
            <a:ext cx="438912" cy="54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Q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7927557" y="5035966"/>
            <a:ext cx="438912" cy="54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R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57" name="Rounded Rectangle 56"/>
          <p:cNvSpPr/>
          <p:nvPr/>
        </p:nvSpPr>
        <p:spPr>
          <a:xfrm>
            <a:off x="8390234" y="5035966"/>
            <a:ext cx="438912" cy="54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S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8852911" y="5035966"/>
            <a:ext cx="438912" cy="54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T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59" name="Rounded Rectangle 58"/>
          <p:cNvSpPr/>
          <p:nvPr/>
        </p:nvSpPr>
        <p:spPr>
          <a:xfrm>
            <a:off x="9315588" y="5035966"/>
            <a:ext cx="438912" cy="54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U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9778265" y="5035966"/>
            <a:ext cx="438912" cy="54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V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10240942" y="5035966"/>
            <a:ext cx="438912" cy="54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10703619" y="5035966"/>
            <a:ext cx="438912" cy="54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63" name="Rounded Rectangle 62"/>
          <p:cNvSpPr/>
          <p:nvPr/>
        </p:nvSpPr>
        <p:spPr>
          <a:xfrm>
            <a:off x="11166296" y="5035966"/>
            <a:ext cx="438912" cy="54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Y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64" name="Rounded Rectangle 63"/>
          <p:cNvSpPr/>
          <p:nvPr/>
        </p:nvSpPr>
        <p:spPr>
          <a:xfrm>
            <a:off x="11628978" y="5035966"/>
            <a:ext cx="438912" cy="54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Z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65" name="Rounded Rectangle 64">
            <a:hlinkClick r:id="rId2" action="ppaction://hlinksldjump"/>
          </p:cNvPr>
          <p:cNvSpPr/>
          <p:nvPr/>
        </p:nvSpPr>
        <p:spPr>
          <a:xfrm>
            <a:off x="1925887" y="5842000"/>
            <a:ext cx="804613" cy="83820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1</a:t>
            </a:r>
            <a:endParaRPr lang="en-US" sz="3600" dirty="0"/>
          </a:p>
        </p:txBody>
      </p:sp>
      <p:sp>
        <p:nvSpPr>
          <p:cNvPr id="66" name="Rounded Rectangle 65">
            <a:hlinkClick r:id="rId3" action="ppaction://hlinksldjump"/>
          </p:cNvPr>
          <p:cNvSpPr/>
          <p:nvPr/>
        </p:nvSpPr>
        <p:spPr>
          <a:xfrm>
            <a:off x="3712507" y="5842000"/>
            <a:ext cx="804613" cy="83820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2</a:t>
            </a:r>
            <a:endParaRPr lang="en-US" sz="3600" dirty="0"/>
          </a:p>
        </p:txBody>
      </p:sp>
      <p:sp>
        <p:nvSpPr>
          <p:cNvPr id="67" name="Rounded Rectangle 66">
            <a:hlinkClick r:id="rId4" action="ppaction://hlinksldjump"/>
          </p:cNvPr>
          <p:cNvSpPr/>
          <p:nvPr/>
        </p:nvSpPr>
        <p:spPr>
          <a:xfrm>
            <a:off x="5499127" y="5842000"/>
            <a:ext cx="804613" cy="83820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3</a:t>
            </a:r>
            <a:endParaRPr lang="en-US" sz="3600" dirty="0"/>
          </a:p>
        </p:txBody>
      </p:sp>
      <p:sp>
        <p:nvSpPr>
          <p:cNvPr id="68" name="Rounded Rectangle 67">
            <a:hlinkClick r:id="rId5" action="ppaction://hlinksldjump"/>
          </p:cNvPr>
          <p:cNvSpPr/>
          <p:nvPr/>
        </p:nvSpPr>
        <p:spPr>
          <a:xfrm>
            <a:off x="7285747" y="5842000"/>
            <a:ext cx="804613" cy="83820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4</a:t>
            </a:r>
            <a:endParaRPr lang="en-US" sz="3600" dirty="0"/>
          </a:p>
        </p:txBody>
      </p:sp>
      <p:sp>
        <p:nvSpPr>
          <p:cNvPr id="69" name="Rounded Rectangle 68">
            <a:hlinkClick r:id="rId6" action="ppaction://hlinksldjump"/>
          </p:cNvPr>
          <p:cNvSpPr/>
          <p:nvPr/>
        </p:nvSpPr>
        <p:spPr>
          <a:xfrm>
            <a:off x="9072367" y="5842000"/>
            <a:ext cx="804613" cy="83820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5</a:t>
            </a:r>
            <a:endParaRPr lang="en-US" sz="3600" dirty="0"/>
          </a:p>
        </p:txBody>
      </p:sp>
      <p:sp>
        <p:nvSpPr>
          <p:cNvPr id="70" name="Rounded Rectangle 69"/>
          <p:cNvSpPr/>
          <p:nvPr/>
        </p:nvSpPr>
        <p:spPr>
          <a:xfrm>
            <a:off x="11047411" y="4265347"/>
            <a:ext cx="1020479" cy="535253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Solve</a:t>
            </a:r>
            <a:endParaRPr lang="en-US" dirty="0"/>
          </a:p>
        </p:txBody>
      </p:sp>
      <p:sp>
        <p:nvSpPr>
          <p:cNvPr id="75" name="Rectangle 74"/>
          <p:cNvSpPr/>
          <p:nvPr/>
        </p:nvSpPr>
        <p:spPr>
          <a:xfrm>
            <a:off x="1952961" y="2192784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Rectangle 75"/>
          <p:cNvSpPr/>
          <p:nvPr/>
        </p:nvSpPr>
        <p:spPr>
          <a:xfrm>
            <a:off x="7718118" y="2192784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7" name="Rectangle 76"/>
          <p:cNvSpPr/>
          <p:nvPr/>
        </p:nvSpPr>
        <p:spPr>
          <a:xfrm>
            <a:off x="5792241" y="2887780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Rectangle 78"/>
          <p:cNvSpPr/>
          <p:nvPr/>
        </p:nvSpPr>
        <p:spPr>
          <a:xfrm>
            <a:off x="2593534" y="2192784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Rectangle 79"/>
          <p:cNvSpPr/>
          <p:nvPr/>
        </p:nvSpPr>
        <p:spPr>
          <a:xfrm>
            <a:off x="10280416" y="2192784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Rectangle 80"/>
          <p:cNvSpPr/>
          <p:nvPr/>
        </p:nvSpPr>
        <p:spPr>
          <a:xfrm>
            <a:off x="2592841" y="2887780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2" name="Rectangle 81"/>
          <p:cNvSpPr/>
          <p:nvPr/>
        </p:nvSpPr>
        <p:spPr>
          <a:xfrm>
            <a:off x="3232721" y="2887780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3" name="Rectangle 82"/>
          <p:cNvSpPr/>
          <p:nvPr/>
        </p:nvSpPr>
        <p:spPr>
          <a:xfrm>
            <a:off x="4512481" y="2887780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4" name="Rectangle 83"/>
          <p:cNvSpPr/>
          <p:nvPr/>
        </p:nvSpPr>
        <p:spPr>
          <a:xfrm>
            <a:off x="3243274" y="1490776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5" name="Rectangle 84"/>
          <p:cNvSpPr/>
          <p:nvPr/>
        </p:nvSpPr>
        <p:spPr>
          <a:xfrm>
            <a:off x="5800747" y="1490776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6" name="Rectangle 85"/>
          <p:cNvSpPr/>
          <p:nvPr/>
        </p:nvSpPr>
        <p:spPr>
          <a:xfrm>
            <a:off x="2598196" y="1490776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7" name="Rectangle 86"/>
          <p:cNvSpPr/>
          <p:nvPr/>
        </p:nvSpPr>
        <p:spPr>
          <a:xfrm>
            <a:off x="4517120" y="1490776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8" name="Rectangle 87"/>
          <p:cNvSpPr/>
          <p:nvPr/>
        </p:nvSpPr>
        <p:spPr>
          <a:xfrm>
            <a:off x="3874680" y="2192784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5155826" y="2192784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0" name="Rectangle 89"/>
          <p:cNvSpPr/>
          <p:nvPr/>
        </p:nvSpPr>
        <p:spPr>
          <a:xfrm>
            <a:off x="8999264" y="2192784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1" name="Rectangle 90"/>
          <p:cNvSpPr/>
          <p:nvPr/>
        </p:nvSpPr>
        <p:spPr>
          <a:xfrm>
            <a:off x="3872601" y="2887780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2" name="Rectangle 91"/>
          <p:cNvSpPr/>
          <p:nvPr/>
        </p:nvSpPr>
        <p:spPr>
          <a:xfrm>
            <a:off x="5152361" y="2887780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3" name="Rectangle 92"/>
          <p:cNvSpPr/>
          <p:nvPr/>
        </p:nvSpPr>
        <p:spPr>
          <a:xfrm>
            <a:off x="6432118" y="2887780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4" name="Rectangle 93"/>
          <p:cNvSpPr/>
          <p:nvPr/>
        </p:nvSpPr>
        <p:spPr>
          <a:xfrm>
            <a:off x="3234107" y="2192784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Rectangle 94"/>
          <p:cNvSpPr/>
          <p:nvPr/>
        </p:nvSpPr>
        <p:spPr>
          <a:xfrm>
            <a:off x="3868621" y="1490776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6" name="Rectangle 95"/>
          <p:cNvSpPr/>
          <p:nvPr/>
        </p:nvSpPr>
        <p:spPr>
          <a:xfrm>
            <a:off x="5162184" y="1490776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7" name="Rectangle 96"/>
          <p:cNvSpPr/>
          <p:nvPr/>
        </p:nvSpPr>
        <p:spPr>
          <a:xfrm>
            <a:off x="4515253" y="2192784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5" name="Rectangle 134"/>
          <p:cNvSpPr/>
          <p:nvPr/>
        </p:nvSpPr>
        <p:spPr>
          <a:xfrm>
            <a:off x="1952961" y="2887780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6" name="Rectangle 135"/>
          <p:cNvSpPr/>
          <p:nvPr/>
        </p:nvSpPr>
        <p:spPr>
          <a:xfrm>
            <a:off x="7077545" y="2192784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7" name="Rectangle 136"/>
          <p:cNvSpPr/>
          <p:nvPr/>
        </p:nvSpPr>
        <p:spPr>
          <a:xfrm>
            <a:off x="5796399" y="2192784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8" name="Rectangle 137"/>
          <p:cNvSpPr/>
          <p:nvPr/>
        </p:nvSpPr>
        <p:spPr>
          <a:xfrm>
            <a:off x="1952961" y="1490776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9" name="Rectangle 138"/>
          <p:cNvSpPr/>
          <p:nvPr/>
        </p:nvSpPr>
        <p:spPr>
          <a:xfrm>
            <a:off x="6436972" y="2192784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0" name="Rectangle 139"/>
          <p:cNvSpPr/>
          <p:nvPr/>
        </p:nvSpPr>
        <p:spPr>
          <a:xfrm>
            <a:off x="8358691" y="2192784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420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5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2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24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5" fill="hold">
                      <p:stCondLst>
                        <p:cond delay="0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3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4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500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150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1" fill="hold">
                      <p:stCondLst>
                        <p:cond delay="0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5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5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5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5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173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4" fill="hold">
                      <p:stCondLst>
                        <p:cond delay="0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8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9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0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0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0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2" dur="500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215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6" fill="hold">
                      <p:stCondLst>
                        <p:cond delay="0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5" dur="500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500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233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4" fill="hold">
                      <p:stCondLst>
                        <p:cond delay="0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3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4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2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3" dur="500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500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8" dur="500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500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251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2" fill="hold">
                      <p:stCondLst>
                        <p:cond delay="0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5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5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259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0" fill="hold">
                      <p:stCondLst>
                        <p:cond delay="0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6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272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3" fill="hold">
                      <p:stCondLst>
                        <p:cond delay="0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7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280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1" fill="hold">
                      <p:stCondLst>
                        <p:cond delay="0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8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8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288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9" fill="hold">
                      <p:stCondLst>
                        <p:cond delay="0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9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9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9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9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296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7" fill="hold">
                      <p:stCondLst>
                        <p:cond delay="0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0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0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0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0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304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5" fill="hold">
                      <p:stCondLst>
                        <p:cond delay="0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0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0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1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1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4" dur="5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5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9" dur="5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5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4" dur="5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5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9" dur="5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0" dur="5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4" dur="5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5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9" dur="5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0" dur="5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4" dur="5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5" dur="5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347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8" fill="hold">
                      <p:stCondLst>
                        <p:cond delay="0"/>
                      </p:stCondLst>
                      <p:childTnLst>
                        <p:par>
                          <p:cTn id="349" fill="hold">
                            <p:stCondLst>
                              <p:cond delay="0"/>
                            </p:stCondLst>
                            <p:childTnLst>
                              <p:par>
                                <p:cTn id="350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5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5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5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5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355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6" fill="hold">
                      <p:stCondLst>
                        <p:cond delay="0"/>
                      </p:stCondLst>
                      <p:childTnLst>
                        <p:par>
                          <p:cTn id="357" fill="hold">
                            <p:stCondLst>
                              <p:cond delay="0"/>
                            </p:stCondLst>
                            <p:childTnLst>
                              <p:par>
                                <p:cTn id="358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5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6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6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6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4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5" dur="20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6" dur="20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9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0" dur="20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1" dur="20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4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5" dur="20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6" dur="20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8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9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0" dur="20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1" dur="20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4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5" dur="20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20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8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9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0" dur="20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20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3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4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5" dur="20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6" dur="20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9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0" dur="20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1" dur="20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4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5" dur="20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6" dur="20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8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9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0" dur="20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1" dur="20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4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5" dur="20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20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8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9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0" dur="2000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2000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3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4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5" dur="20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6" dur="20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9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0" dur="20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1" dur="20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3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4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5" dur="20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6" dur="20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8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9"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0" dur="200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1" dur="200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4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5" dur="2000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2000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8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9" dur="2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0" dur="2000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2000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3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4" dur="2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5" dur="200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6" dur="200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8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9" dur="2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0" dur="2000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1" dur="2000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3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4" dur="2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5" dur="2000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6" dur="2000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8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0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1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4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5" dur="20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20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8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9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0" dur="20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20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3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4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5" dur="20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6" dur="20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8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9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0" dur="20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1" dur="20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3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4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5" dur="20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6" dur="20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9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0" dur="20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1" dur="20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4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5" dur="20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20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508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9" fill="hold">
                      <p:stCondLst>
                        <p:cond delay="0"/>
                      </p:stCondLst>
                      <p:childTnLst>
                        <p:par>
                          <p:cTn id="510" fill="hold">
                            <p:stCondLst>
                              <p:cond delay="0"/>
                            </p:stCondLst>
                            <p:childTnLst>
                              <p:par>
                                <p:cTn id="5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2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3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4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515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6" fill="hold">
                      <p:stCondLst>
                        <p:cond delay="0"/>
                      </p:stCondLst>
                      <p:childTnLst>
                        <p:par>
                          <p:cTn id="517" fill="hold">
                            <p:stCondLst>
                              <p:cond delay="0"/>
                            </p:stCondLst>
                            <p:childTnLst>
                              <p:par>
                                <p:cTn id="5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9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0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1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522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3" fill="hold">
                      <p:stCondLst>
                        <p:cond delay="0"/>
                      </p:stCondLst>
                      <p:childTnLst>
                        <p:par>
                          <p:cTn id="524" fill="hold">
                            <p:stCondLst>
                              <p:cond delay="0"/>
                            </p:stCondLst>
                            <p:childTnLst>
                              <p:par>
                                <p:cTn id="5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6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7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8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529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0" fill="hold">
                      <p:stCondLst>
                        <p:cond delay="0"/>
                      </p:stCondLst>
                      <p:childTnLst>
                        <p:par>
                          <p:cTn id="531" fill="hold">
                            <p:stCondLst>
                              <p:cond delay="0"/>
                            </p:stCondLst>
                            <p:childTnLst>
                              <p:par>
                                <p:cTn id="5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33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34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5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536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7" fill="hold">
                      <p:stCondLst>
                        <p:cond delay="0"/>
                      </p:stCondLst>
                      <p:childTnLst>
                        <p:par>
                          <p:cTn id="538" fill="hold">
                            <p:stCondLst>
                              <p:cond delay="0"/>
                            </p:stCondLst>
                            <p:childTnLst>
                              <p:par>
                                <p:cTn id="53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0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41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2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70" grpId="0" animBg="1"/>
      <p:bldP spid="75" grpId="0" animBg="1"/>
      <p:bldP spid="75" grpId="1" animBg="1"/>
      <p:bldP spid="76" grpId="0" animBg="1"/>
      <p:bldP spid="76" grpId="1" animBg="1"/>
      <p:bldP spid="77" grpId="0" animBg="1"/>
      <p:bldP spid="77" grpId="1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  <p:bldP spid="83" grpId="0" animBg="1"/>
      <p:bldP spid="83" grpId="1" animBg="1"/>
      <p:bldP spid="84" grpId="0" animBg="1"/>
      <p:bldP spid="84" grpId="1" animBg="1"/>
      <p:bldP spid="85" grpId="0" animBg="1"/>
      <p:bldP spid="85" grpId="1" animBg="1"/>
      <p:bldP spid="86" grpId="0" animBg="1"/>
      <p:bldP spid="86" grpId="1" animBg="1"/>
      <p:bldP spid="87" grpId="0" animBg="1"/>
      <p:bldP spid="87" grpId="1" animBg="1"/>
      <p:bldP spid="88" grpId="0" animBg="1"/>
      <p:bldP spid="88" grpId="1" animBg="1"/>
      <p:bldP spid="89" grpId="0" animBg="1"/>
      <p:bldP spid="89" grpId="1" animBg="1"/>
      <p:bldP spid="90" grpId="0" animBg="1"/>
      <p:bldP spid="90" grpId="1" animBg="1"/>
      <p:bldP spid="91" grpId="0" animBg="1"/>
      <p:bldP spid="91" grpId="1" animBg="1"/>
      <p:bldP spid="92" grpId="0" animBg="1"/>
      <p:bldP spid="92" grpId="1" animBg="1"/>
      <p:bldP spid="93" grpId="0" animBg="1"/>
      <p:bldP spid="93" grpId="1" animBg="1"/>
      <p:bldP spid="94" grpId="0" animBg="1"/>
      <p:bldP spid="94" grpId="1" animBg="1"/>
      <p:bldP spid="95" grpId="0" animBg="1"/>
      <p:bldP spid="95" grpId="1" animBg="1"/>
      <p:bldP spid="96" grpId="0" animBg="1"/>
      <p:bldP spid="96" grpId="1" animBg="1"/>
      <p:bldP spid="97" grpId="0" animBg="1"/>
      <p:bldP spid="97" grpId="1" animBg="1"/>
      <p:bldP spid="135" grpId="0" animBg="1"/>
      <p:bldP spid="135" grpId="1" animBg="1"/>
      <p:bldP spid="136" grpId="0" animBg="1"/>
      <p:bldP spid="136" grpId="1" animBg="1"/>
      <p:bldP spid="137" grpId="0" animBg="1"/>
      <p:bldP spid="137" grpId="1" animBg="1"/>
      <p:bldP spid="138" grpId="0" animBg="1"/>
      <p:bldP spid="138" grpId="1" animBg="1"/>
      <p:bldP spid="139" grpId="0" animBg="1"/>
      <p:bldP spid="139" grpId="1" animBg="1"/>
      <p:bldP spid="140" grpId="0" animBg="1"/>
      <p:bldP spid="140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6391" y="0"/>
            <a:ext cx="8653009" cy="28702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Question #1 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PUZZLE #4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How many eRA Commons accounts should a PI have</a:t>
            </a:r>
            <a:r>
              <a:rPr lang="en-US" dirty="0" smtClean="0"/>
              <a:t>?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>
            <a:hlinkClick r:id="rId2" action="ppaction://hlinksldjump"/>
          </p:cNvPr>
          <p:cNvSpPr/>
          <p:nvPr/>
        </p:nvSpPr>
        <p:spPr>
          <a:xfrm>
            <a:off x="10439400" y="2870200"/>
            <a:ext cx="1231900" cy="11049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Back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86391" y="3130262"/>
            <a:ext cx="86530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FF00"/>
                </a:solidFill>
              </a:rPr>
              <a:t>A PI should have 1 Commons account.</a:t>
            </a:r>
          </a:p>
        </p:txBody>
      </p:sp>
      <p:sp>
        <p:nvSpPr>
          <p:cNvPr id="6" name="Oval 5"/>
          <p:cNvSpPr/>
          <p:nvPr/>
        </p:nvSpPr>
        <p:spPr>
          <a:xfrm>
            <a:off x="496434" y="2789059"/>
            <a:ext cx="1289957" cy="1267183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Answer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901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6391" y="0"/>
            <a:ext cx="8653009" cy="3078397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Question #2 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PUZZLE #4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Who you should contact if you forget your eRA Commons username and password?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>
            <a:hlinkClick r:id="rId2" action="ppaction://hlinksldjump"/>
          </p:cNvPr>
          <p:cNvSpPr/>
          <p:nvPr/>
        </p:nvSpPr>
        <p:spPr>
          <a:xfrm>
            <a:off x="10439400" y="2870200"/>
            <a:ext cx="1231900" cy="11049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Back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86391" y="3130262"/>
            <a:ext cx="865300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FF00"/>
                </a:solidFill>
              </a:rPr>
              <a:t>Office </a:t>
            </a:r>
            <a:r>
              <a:rPr lang="en-US" sz="3200" dirty="0">
                <a:solidFill>
                  <a:srgbClr val="FFFF00"/>
                </a:solidFill>
              </a:rPr>
              <a:t>of Sponsored Research</a:t>
            </a:r>
          </a:p>
          <a:p>
            <a:pPr algn="ctr"/>
            <a:r>
              <a:rPr lang="en-US" sz="3200" dirty="0">
                <a:solidFill>
                  <a:srgbClr val="FFFF00"/>
                </a:solidFill>
              </a:rPr>
              <a:t>Signing Official</a:t>
            </a:r>
          </a:p>
          <a:p>
            <a:pPr algn="ctr"/>
            <a:r>
              <a:rPr lang="en-US" sz="3200" dirty="0">
                <a:solidFill>
                  <a:srgbClr val="FFFF00"/>
                </a:solidFill>
              </a:rPr>
              <a:t>Account Administrator</a:t>
            </a:r>
          </a:p>
          <a:p>
            <a:pPr algn="ctr"/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496434" y="2789059"/>
            <a:ext cx="1289957" cy="1267183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Answer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345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6391" y="0"/>
            <a:ext cx="8653009" cy="28702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Question #3 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PUZZLE #4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Name 3 of the 4 actions a PI can delegate to other Commons users? 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>
            <a:hlinkClick r:id="rId2" action="ppaction://hlinksldjump"/>
          </p:cNvPr>
          <p:cNvSpPr/>
          <p:nvPr/>
        </p:nvSpPr>
        <p:spPr>
          <a:xfrm>
            <a:off x="10439400" y="2870200"/>
            <a:ext cx="1231900" cy="11049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Back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86391" y="3130262"/>
            <a:ext cx="865300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>
                <a:solidFill>
                  <a:srgbClr val="FFFF00"/>
                </a:solidFill>
              </a:rPr>
              <a:t>Complete RPPR info (Delegate Progress Report)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solidFill>
                  <a:srgbClr val="FFFF00"/>
                </a:solidFill>
              </a:rPr>
              <a:t>Update Personal Profile (Delegate PPF)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solidFill>
                  <a:srgbClr val="FFFF00"/>
                </a:solidFill>
              </a:rPr>
              <a:t>View application errors/warnings, assembled application (Delegate Status)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solidFill>
                  <a:srgbClr val="FFFF00"/>
                </a:solidFill>
              </a:rPr>
              <a:t>Perform all xTrain functions except ability to submit appointments (Delegate xTrain)</a:t>
            </a:r>
          </a:p>
          <a:p>
            <a:pPr marL="514350" indent="-514350">
              <a:buFont typeface="+mj-lt"/>
              <a:buAutoNum type="arabicPeriod"/>
            </a:pP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496434" y="2789059"/>
            <a:ext cx="1289957" cy="1267183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Answer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309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6391" y="29148"/>
            <a:ext cx="8653009" cy="309505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Question #4 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PUZZLE #4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Where is the information found that determines if a PI is eligible for Continuous Submission?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>
            <a:hlinkClick r:id="rId2" action="ppaction://hlinksldjump"/>
          </p:cNvPr>
          <p:cNvSpPr/>
          <p:nvPr/>
        </p:nvSpPr>
        <p:spPr>
          <a:xfrm>
            <a:off x="10439400" y="2870200"/>
            <a:ext cx="1231900" cy="11049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Back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86391" y="3124200"/>
            <a:ext cx="86530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FF00"/>
                </a:solidFill>
              </a:rPr>
              <a:t>Personal Profile</a:t>
            </a:r>
          </a:p>
        </p:txBody>
      </p:sp>
      <p:sp>
        <p:nvSpPr>
          <p:cNvPr id="6" name="Oval 5"/>
          <p:cNvSpPr/>
          <p:nvPr/>
        </p:nvSpPr>
        <p:spPr>
          <a:xfrm>
            <a:off x="496434" y="2789059"/>
            <a:ext cx="1289957" cy="1267183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Answer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832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6391" y="1665"/>
            <a:ext cx="8653009" cy="3214974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Question #5 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PUZZLE #4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Who now has the authority to initiate requests for prior approval of applications with direct costs of $500k or more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Rectangle 2">
            <a:hlinkClick r:id="rId2" action="ppaction://hlinksldjump"/>
          </p:cNvPr>
          <p:cNvSpPr/>
          <p:nvPr/>
        </p:nvSpPr>
        <p:spPr>
          <a:xfrm>
            <a:off x="10439400" y="2870200"/>
            <a:ext cx="1231900" cy="11049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Back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86391" y="3638262"/>
            <a:ext cx="865300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</a:rPr>
              <a:t>Both the Principal Investigator (PI) and the Signing Official (SO) can initiate a request for prior approval of applications with direct costs of $500K or more.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496434" y="2789059"/>
            <a:ext cx="1289957" cy="1267183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Answer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999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/>
          <p:cNvSpPr/>
          <p:nvPr/>
        </p:nvSpPr>
        <p:spPr>
          <a:xfrm>
            <a:off x="1273629" y="774700"/>
            <a:ext cx="9633857" cy="4172857"/>
          </a:xfrm>
          <a:prstGeom prst="rect">
            <a:avLst/>
          </a:prstGeom>
          <a:gradFill>
            <a:gsLst>
              <a:gs pos="0">
                <a:srgbClr val="236D8F"/>
              </a:gs>
              <a:gs pos="100000">
                <a:srgbClr val="46B9D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110518"/>
            <a:ext cx="9905998" cy="664182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Rhyme Time!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3526582"/>
              </p:ext>
            </p:extLst>
          </p:nvPr>
        </p:nvGraphicFramePr>
        <p:xfrm>
          <a:off x="1295400" y="777752"/>
          <a:ext cx="9601200" cy="4206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0080"/>
                <a:gridCol w="640080"/>
                <a:gridCol w="640080"/>
                <a:gridCol w="640080"/>
                <a:gridCol w="640080"/>
                <a:gridCol w="640080"/>
                <a:gridCol w="640080"/>
                <a:gridCol w="640080"/>
                <a:gridCol w="640080"/>
                <a:gridCol w="640080"/>
                <a:gridCol w="640080"/>
                <a:gridCol w="640080"/>
                <a:gridCol w="640080"/>
                <a:gridCol w="640080"/>
                <a:gridCol w="640080"/>
              </a:tblGrid>
              <a:tr h="640080"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L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5785570" y="2194620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ounded Rectangle 38"/>
          <p:cNvSpPr/>
          <p:nvPr/>
        </p:nvSpPr>
        <p:spPr>
          <a:xfrm>
            <a:off x="81015" y="5035966"/>
            <a:ext cx="437453" cy="552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542233" y="5035966"/>
            <a:ext cx="437453" cy="552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1003451" y="5035966"/>
            <a:ext cx="437453" cy="552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C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1464669" y="5035966"/>
            <a:ext cx="437453" cy="552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D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1925887" y="5035966"/>
            <a:ext cx="437453" cy="552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E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2387105" y="5035966"/>
            <a:ext cx="437453" cy="552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F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2848323" y="5035966"/>
            <a:ext cx="437453" cy="552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G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3309541" y="5035966"/>
            <a:ext cx="437453" cy="552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H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3770759" y="5035966"/>
            <a:ext cx="437453" cy="552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I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4231977" y="5035966"/>
            <a:ext cx="437453" cy="552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J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4693195" y="5035966"/>
            <a:ext cx="437453" cy="552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K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5154413" y="5035966"/>
            <a:ext cx="437453" cy="552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L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5615631" y="5035966"/>
            <a:ext cx="437453" cy="552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M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6076849" y="5035966"/>
            <a:ext cx="438912" cy="54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N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6539526" y="5035966"/>
            <a:ext cx="438912" cy="54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O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7002203" y="5035966"/>
            <a:ext cx="438912" cy="54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P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7464880" y="5035966"/>
            <a:ext cx="438912" cy="54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Q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7927557" y="5035966"/>
            <a:ext cx="438912" cy="54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R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57" name="Rounded Rectangle 56"/>
          <p:cNvSpPr/>
          <p:nvPr/>
        </p:nvSpPr>
        <p:spPr>
          <a:xfrm>
            <a:off x="8390234" y="5035966"/>
            <a:ext cx="438912" cy="54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S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8852911" y="5035966"/>
            <a:ext cx="438912" cy="54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T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59" name="Rounded Rectangle 58"/>
          <p:cNvSpPr/>
          <p:nvPr/>
        </p:nvSpPr>
        <p:spPr>
          <a:xfrm>
            <a:off x="9315588" y="5035966"/>
            <a:ext cx="438912" cy="54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U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9778265" y="5035966"/>
            <a:ext cx="438912" cy="54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V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10240942" y="5035966"/>
            <a:ext cx="438912" cy="54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10703619" y="5035966"/>
            <a:ext cx="438912" cy="54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63" name="Rounded Rectangle 62"/>
          <p:cNvSpPr/>
          <p:nvPr/>
        </p:nvSpPr>
        <p:spPr>
          <a:xfrm>
            <a:off x="11166296" y="5035966"/>
            <a:ext cx="438912" cy="54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Y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64" name="Rounded Rectangle 63"/>
          <p:cNvSpPr/>
          <p:nvPr/>
        </p:nvSpPr>
        <p:spPr>
          <a:xfrm>
            <a:off x="11628978" y="5035966"/>
            <a:ext cx="438912" cy="54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Z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65" name="Rounded Rectangle 64">
            <a:hlinkClick r:id="rId2" action="ppaction://hlinksldjump"/>
          </p:cNvPr>
          <p:cNvSpPr/>
          <p:nvPr/>
        </p:nvSpPr>
        <p:spPr>
          <a:xfrm>
            <a:off x="1925887" y="5842000"/>
            <a:ext cx="804613" cy="83820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1</a:t>
            </a:r>
            <a:endParaRPr lang="en-US" sz="3600" dirty="0"/>
          </a:p>
        </p:txBody>
      </p:sp>
      <p:sp>
        <p:nvSpPr>
          <p:cNvPr id="66" name="Rounded Rectangle 65">
            <a:hlinkClick r:id="rId3" action="ppaction://hlinksldjump"/>
          </p:cNvPr>
          <p:cNvSpPr/>
          <p:nvPr/>
        </p:nvSpPr>
        <p:spPr>
          <a:xfrm>
            <a:off x="3712507" y="5842000"/>
            <a:ext cx="804613" cy="83820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2</a:t>
            </a:r>
            <a:endParaRPr lang="en-US" sz="3600" dirty="0"/>
          </a:p>
        </p:txBody>
      </p:sp>
      <p:sp>
        <p:nvSpPr>
          <p:cNvPr id="67" name="Rounded Rectangle 66">
            <a:hlinkClick r:id="rId4" action="ppaction://hlinksldjump"/>
          </p:cNvPr>
          <p:cNvSpPr/>
          <p:nvPr/>
        </p:nvSpPr>
        <p:spPr>
          <a:xfrm>
            <a:off x="5499127" y="5842000"/>
            <a:ext cx="804613" cy="83820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3</a:t>
            </a:r>
            <a:endParaRPr lang="en-US" sz="3600" dirty="0"/>
          </a:p>
        </p:txBody>
      </p:sp>
      <p:sp>
        <p:nvSpPr>
          <p:cNvPr id="68" name="Rounded Rectangle 67">
            <a:hlinkClick r:id="rId5" action="ppaction://hlinksldjump"/>
          </p:cNvPr>
          <p:cNvSpPr/>
          <p:nvPr/>
        </p:nvSpPr>
        <p:spPr>
          <a:xfrm>
            <a:off x="7285747" y="5842000"/>
            <a:ext cx="804613" cy="83820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4</a:t>
            </a:r>
            <a:endParaRPr lang="en-US" sz="3600" dirty="0"/>
          </a:p>
        </p:txBody>
      </p:sp>
      <p:sp>
        <p:nvSpPr>
          <p:cNvPr id="69" name="Rounded Rectangle 68">
            <a:hlinkClick r:id="rId6" action="ppaction://hlinksldjump"/>
          </p:cNvPr>
          <p:cNvSpPr/>
          <p:nvPr/>
        </p:nvSpPr>
        <p:spPr>
          <a:xfrm>
            <a:off x="9072367" y="5842000"/>
            <a:ext cx="804613" cy="83820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5</a:t>
            </a:r>
            <a:endParaRPr lang="en-US" sz="3600" dirty="0"/>
          </a:p>
        </p:txBody>
      </p:sp>
      <p:sp>
        <p:nvSpPr>
          <p:cNvPr id="70" name="Rounded Rectangle 69"/>
          <p:cNvSpPr/>
          <p:nvPr/>
        </p:nvSpPr>
        <p:spPr>
          <a:xfrm>
            <a:off x="11047411" y="4265347"/>
            <a:ext cx="1020479" cy="535253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Solve</a:t>
            </a:r>
            <a:endParaRPr lang="en-US" dirty="0"/>
          </a:p>
        </p:txBody>
      </p:sp>
      <p:sp>
        <p:nvSpPr>
          <p:cNvPr id="98" name="Rectangle 97"/>
          <p:cNvSpPr/>
          <p:nvPr/>
        </p:nvSpPr>
        <p:spPr>
          <a:xfrm>
            <a:off x="6420002" y="2194620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9" name="Rectangle 98"/>
          <p:cNvSpPr/>
          <p:nvPr/>
        </p:nvSpPr>
        <p:spPr>
          <a:xfrm>
            <a:off x="1944635" y="2903774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0" name="Rectangle 99"/>
          <p:cNvSpPr/>
          <p:nvPr/>
        </p:nvSpPr>
        <p:spPr>
          <a:xfrm>
            <a:off x="5785570" y="2903774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517120" y="1485466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1943404" y="2194620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" name="Rectangle 102"/>
          <p:cNvSpPr/>
          <p:nvPr/>
        </p:nvSpPr>
        <p:spPr>
          <a:xfrm>
            <a:off x="5151512" y="2903774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" name="Rectangle 103"/>
          <p:cNvSpPr/>
          <p:nvPr/>
        </p:nvSpPr>
        <p:spPr>
          <a:xfrm>
            <a:off x="7069090" y="1485466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517120" y="2194620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6" name="Rectangle 105"/>
          <p:cNvSpPr/>
          <p:nvPr/>
        </p:nvSpPr>
        <p:spPr>
          <a:xfrm>
            <a:off x="7710629" y="2194620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7" name="Rectangle 106"/>
          <p:cNvSpPr/>
          <p:nvPr/>
        </p:nvSpPr>
        <p:spPr>
          <a:xfrm>
            <a:off x="4517120" y="2903774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8" name="Rectangle 107"/>
          <p:cNvSpPr/>
          <p:nvPr/>
        </p:nvSpPr>
        <p:spPr>
          <a:xfrm>
            <a:off x="7069090" y="2903774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9" name="Rectangle 108"/>
          <p:cNvSpPr/>
          <p:nvPr/>
        </p:nvSpPr>
        <p:spPr>
          <a:xfrm>
            <a:off x="8342974" y="1485466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0" name="Rectangle 109"/>
          <p:cNvSpPr/>
          <p:nvPr/>
        </p:nvSpPr>
        <p:spPr>
          <a:xfrm>
            <a:off x="3870148" y="2903774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1" name="Rectangle 110"/>
          <p:cNvSpPr/>
          <p:nvPr/>
        </p:nvSpPr>
        <p:spPr>
          <a:xfrm>
            <a:off x="5785570" y="1485466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2" name="Rectangle 111"/>
          <p:cNvSpPr/>
          <p:nvPr/>
        </p:nvSpPr>
        <p:spPr>
          <a:xfrm>
            <a:off x="1935449" y="1485466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3" name="Rectangle 112"/>
          <p:cNvSpPr/>
          <p:nvPr/>
        </p:nvSpPr>
        <p:spPr>
          <a:xfrm>
            <a:off x="3227935" y="1485466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4" name="Rectangle 113"/>
          <p:cNvSpPr/>
          <p:nvPr/>
        </p:nvSpPr>
        <p:spPr>
          <a:xfrm>
            <a:off x="8975694" y="1485466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5" name="Rectangle 114"/>
          <p:cNvSpPr/>
          <p:nvPr/>
        </p:nvSpPr>
        <p:spPr>
          <a:xfrm>
            <a:off x="3227935" y="2194620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6" name="Rectangle 115"/>
          <p:cNvSpPr/>
          <p:nvPr/>
        </p:nvSpPr>
        <p:spPr>
          <a:xfrm>
            <a:off x="5151512" y="2194620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7" name="Rectangle 116"/>
          <p:cNvSpPr/>
          <p:nvPr/>
        </p:nvSpPr>
        <p:spPr>
          <a:xfrm>
            <a:off x="8975694" y="2194620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8" name="Rectangle 117"/>
          <p:cNvSpPr/>
          <p:nvPr/>
        </p:nvSpPr>
        <p:spPr>
          <a:xfrm>
            <a:off x="8342974" y="2903774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9" name="Rectangle 118"/>
          <p:cNvSpPr/>
          <p:nvPr/>
        </p:nvSpPr>
        <p:spPr>
          <a:xfrm>
            <a:off x="9617463" y="1485466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0" name="Rectangle 119"/>
          <p:cNvSpPr/>
          <p:nvPr/>
        </p:nvSpPr>
        <p:spPr>
          <a:xfrm>
            <a:off x="2579170" y="1485466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1" name="Rectangle 120"/>
          <p:cNvSpPr/>
          <p:nvPr/>
        </p:nvSpPr>
        <p:spPr>
          <a:xfrm>
            <a:off x="5151512" y="1485466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2" name="Rectangle 121"/>
          <p:cNvSpPr/>
          <p:nvPr/>
        </p:nvSpPr>
        <p:spPr>
          <a:xfrm>
            <a:off x="2579170" y="2194620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3" name="Rectangle 122"/>
          <p:cNvSpPr/>
          <p:nvPr/>
        </p:nvSpPr>
        <p:spPr>
          <a:xfrm>
            <a:off x="8342974" y="2194620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4" name="Rectangle 123"/>
          <p:cNvSpPr/>
          <p:nvPr/>
        </p:nvSpPr>
        <p:spPr>
          <a:xfrm>
            <a:off x="7710629" y="2903774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5" name="Rectangle 124"/>
          <p:cNvSpPr/>
          <p:nvPr/>
        </p:nvSpPr>
        <p:spPr>
          <a:xfrm>
            <a:off x="6420002" y="1485466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6" name="Rectangle 125"/>
          <p:cNvSpPr/>
          <p:nvPr/>
        </p:nvSpPr>
        <p:spPr>
          <a:xfrm>
            <a:off x="2579170" y="2903774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7" name="Rectangle 126"/>
          <p:cNvSpPr/>
          <p:nvPr/>
        </p:nvSpPr>
        <p:spPr>
          <a:xfrm>
            <a:off x="3227935" y="2903774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8" name="Rectangle 127"/>
          <p:cNvSpPr/>
          <p:nvPr/>
        </p:nvSpPr>
        <p:spPr>
          <a:xfrm>
            <a:off x="7710629" y="1485466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9" name="Rectangle 128"/>
          <p:cNvSpPr/>
          <p:nvPr/>
        </p:nvSpPr>
        <p:spPr>
          <a:xfrm>
            <a:off x="3872285" y="2194620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0" name="Rectangle 129"/>
          <p:cNvSpPr/>
          <p:nvPr/>
        </p:nvSpPr>
        <p:spPr>
          <a:xfrm>
            <a:off x="7069090" y="2194620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1" name="Rectangle 130"/>
          <p:cNvSpPr/>
          <p:nvPr/>
        </p:nvSpPr>
        <p:spPr>
          <a:xfrm>
            <a:off x="6420002" y="2903774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00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2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5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3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5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4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5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5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5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5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9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500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>
                      <p:stCondLst>
                        <p:cond delay="0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9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50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500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8" dur="500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500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3" dur="500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216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7" fill="hold">
                      <p:stCondLst>
                        <p:cond delay="0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6" dur="50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50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500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6" dur="500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500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239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0" fill="hold">
                      <p:stCondLst>
                        <p:cond delay="0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4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247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8" fill="hold">
                      <p:stCondLst>
                        <p:cond delay="0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5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5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255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6" fill="hold">
                      <p:stCondLst>
                        <p:cond delay="0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5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6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263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4" fill="hold">
                      <p:stCondLst>
                        <p:cond delay="0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3" dur="500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500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2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3" dur="500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500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8" dur="500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500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291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2" fill="hold">
                      <p:stCondLst>
                        <p:cond delay="0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9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9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9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9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304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5" fill="hold">
                      <p:stCondLst>
                        <p:cond delay="0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0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0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1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1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312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3" fill="hold">
                      <p:stCondLst>
                        <p:cond delay="0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1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1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1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1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320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1" fill="hold">
                      <p:stCondLst>
                        <p:cond delay="0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2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2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2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2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328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9" fill="hold">
                      <p:stCondLst>
                        <p:cond delay="0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3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3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3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3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336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7" fill="hold">
                      <p:stCondLst>
                        <p:cond delay="0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4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4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4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4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344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5" fill="hold">
                      <p:stCondLst>
                        <p:cond delay="0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4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4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5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5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4" dur="5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5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9" dur="5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0" dur="5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4" dur="5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5" dur="5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9" dur="5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0" dur="5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2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4" dur="5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5" dur="5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377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8" fill="hold">
                      <p:stCondLst>
                        <p:cond delay="0"/>
                      </p:stCondLst>
                      <p:childTnLst>
                        <p:par>
                          <p:cTn id="379" fill="hold">
                            <p:stCondLst>
                              <p:cond delay="0"/>
                            </p:stCondLst>
                            <p:childTnLst>
                              <p:par>
                                <p:cTn id="380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8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8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8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8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385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6" fill="hold">
                      <p:stCondLst>
                        <p:cond delay="0"/>
                      </p:stCondLst>
                      <p:childTnLst>
                        <p:par>
                          <p:cTn id="387" fill="hold">
                            <p:stCondLst>
                              <p:cond delay="0"/>
                            </p:stCondLst>
                            <p:childTnLst>
                              <p:par>
                                <p:cTn id="388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8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9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9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9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3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4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5" dur="20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6" dur="20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9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0" dur="20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1" dur="20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4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5" dur="20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6" dur="20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8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9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0" dur="20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1" dur="20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4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5" dur="20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20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8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9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0" dur="20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20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3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4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5" dur="20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6" dur="20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9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0" dur="20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1" dur="20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3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4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5" dur="20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6" dur="20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8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9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0" dur="20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1" dur="20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4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5" dur="200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200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8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9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0" dur="20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20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3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4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5" dur="20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6" dur="20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8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9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0" dur="20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1" dur="20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3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4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5" dur="2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6" dur="2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8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9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0" dur="2000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1" dur="2000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4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5" dur="2000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2000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8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9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0" dur="200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200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3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4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5" dur="200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6" dur="200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8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9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0" dur="2000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1" dur="2000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3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4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5" dur="2000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6" dur="2000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9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0" dur="2000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1" dur="2000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4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5" dur="200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200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8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9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0" dur="2000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1" dur="2000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4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5" dur="2000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6" dur="2000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8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9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0" dur="2000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1" dur="2000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3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4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5" dur="2000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6" dur="2000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8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9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0" dur="2000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1" dur="2000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3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4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5" dur="2000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6" dur="2000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8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0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1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3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4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5" dur="20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6" dur="20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8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9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0" dur="20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1" dur="20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3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4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5" dur="20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6" dur="20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8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9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0" dur="20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1" dur="20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3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4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5" dur="20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6" dur="20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568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9" fill="hold">
                      <p:stCondLst>
                        <p:cond delay="0"/>
                      </p:stCondLst>
                      <p:childTnLst>
                        <p:par>
                          <p:cTn id="570" fill="hold">
                            <p:stCondLst>
                              <p:cond delay="0"/>
                            </p:stCondLst>
                            <p:childTnLst>
                              <p:par>
                                <p:cTn id="57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72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73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4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575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6" fill="hold">
                      <p:stCondLst>
                        <p:cond delay="0"/>
                      </p:stCondLst>
                      <p:childTnLst>
                        <p:par>
                          <p:cTn id="577" fill="hold">
                            <p:stCondLst>
                              <p:cond delay="0"/>
                            </p:stCondLst>
                            <p:childTnLst>
                              <p:par>
                                <p:cTn id="57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79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80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1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582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3" fill="hold">
                      <p:stCondLst>
                        <p:cond delay="0"/>
                      </p:stCondLst>
                      <p:childTnLst>
                        <p:par>
                          <p:cTn id="584" fill="hold">
                            <p:stCondLst>
                              <p:cond delay="0"/>
                            </p:stCondLst>
                            <p:childTnLst>
                              <p:par>
                                <p:cTn id="58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6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87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8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589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0" fill="hold">
                      <p:stCondLst>
                        <p:cond delay="0"/>
                      </p:stCondLst>
                      <p:childTnLst>
                        <p:par>
                          <p:cTn id="591" fill="hold">
                            <p:stCondLst>
                              <p:cond delay="0"/>
                            </p:stCondLst>
                            <p:childTnLst>
                              <p:par>
                                <p:cTn id="59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3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94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5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596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7" fill="hold">
                      <p:stCondLst>
                        <p:cond delay="0"/>
                      </p:stCondLst>
                      <p:childTnLst>
                        <p:par>
                          <p:cTn id="598" fill="hold">
                            <p:stCondLst>
                              <p:cond delay="0"/>
                            </p:stCondLst>
                            <p:childTnLst>
                              <p:par>
                                <p:cTn id="59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0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01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2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70" grpId="0" animBg="1"/>
      <p:bldP spid="98" grpId="0" animBg="1"/>
      <p:bldP spid="98" grpId="1" animBg="1"/>
      <p:bldP spid="99" grpId="0" animBg="1"/>
      <p:bldP spid="99" grpId="1" animBg="1"/>
      <p:bldP spid="100" grpId="0" animBg="1"/>
      <p:bldP spid="100" grpId="1" animBg="1"/>
      <p:bldP spid="101" grpId="0" animBg="1"/>
      <p:bldP spid="101" grpId="1" animBg="1"/>
      <p:bldP spid="102" grpId="0" animBg="1"/>
      <p:bldP spid="102" grpId="1" animBg="1"/>
      <p:bldP spid="103" grpId="0" animBg="1"/>
      <p:bldP spid="103" grpId="1" animBg="1"/>
      <p:bldP spid="104" grpId="0" animBg="1"/>
      <p:bldP spid="104" grpId="1" animBg="1"/>
      <p:bldP spid="105" grpId="0" animBg="1"/>
      <p:bldP spid="105" grpId="1" animBg="1"/>
      <p:bldP spid="106" grpId="0" animBg="1"/>
      <p:bldP spid="106" grpId="1" animBg="1"/>
      <p:bldP spid="107" grpId="0" animBg="1"/>
      <p:bldP spid="107" grpId="1" animBg="1"/>
      <p:bldP spid="108" grpId="0" animBg="1"/>
      <p:bldP spid="108" grpId="1" animBg="1"/>
      <p:bldP spid="109" grpId="0" animBg="1"/>
      <p:bldP spid="109" grpId="1" animBg="1"/>
      <p:bldP spid="110" grpId="0" animBg="1"/>
      <p:bldP spid="110" grpId="1" animBg="1"/>
      <p:bldP spid="111" grpId="0" animBg="1"/>
      <p:bldP spid="111" grpId="1" animBg="1"/>
      <p:bldP spid="112" grpId="0" animBg="1"/>
      <p:bldP spid="112" grpId="1" animBg="1"/>
      <p:bldP spid="113" grpId="0" animBg="1"/>
      <p:bldP spid="113" grpId="1" animBg="1"/>
      <p:bldP spid="114" grpId="0" animBg="1"/>
      <p:bldP spid="114" grpId="1" animBg="1"/>
      <p:bldP spid="115" grpId="0" animBg="1"/>
      <p:bldP spid="115" grpId="1" animBg="1"/>
      <p:bldP spid="116" grpId="0" animBg="1"/>
      <p:bldP spid="116" grpId="1" animBg="1"/>
      <p:bldP spid="117" grpId="0" animBg="1"/>
      <p:bldP spid="117" grpId="1" animBg="1"/>
      <p:bldP spid="118" grpId="0" animBg="1"/>
      <p:bldP spid="118" grpId="1" animBg="1"/>
      <p:bldP spid="119" grpId="0" animBg="1"/>
      <p:bldP spid="119" grpId="1" animBg="1"/>
      <p:bldP spid="120" grpId="0" animBg="1"/>
      <p:bldP spid="120" grpId="1" animBg="1"/>
      <p:bldP spid="121" grpId="0" animBg="1"/>
      <p:bldP spid="121" grpId="1" animBg="1"/>
      <p:bldP spid="122" grpId="0" animBg="1"/>
      <p:bldP spid="122" grpId="1" animBg="1"/>
      <p:bldP spid="123" grpId="0" animBg="1"/>
      <p:bldP spid="123" grpId="1" animBg="1"/>
      <p:bldP spid="124" grpId="0" animBg="1"/>
      <p:bldP spid="124" grpId="1" animBg="1"/>
      <p:bldP spid="125" grpId="0" animBg="1"/>
      <p:bldP spid="125" grpId="1" animBg="1"/>
      <p:bldP spid="126" grpId="0" animBg="1"/>
      <p:bldP spid="126" grpId="1" animBg="1"/>
      <p:bldP spid="127" grpId="0" animBg="1"/>
      <p:bldP spid="127" grpId="1" animBg="1"/>
      <p:bldP spid="128" grpId="0" animBg="1"/>
      <p:bldP spid="128" grpId="1" animBg="1"/>
      <p:bldP spid="129" grpId="0" animBg="1"/>
      <p:bldP spid="129" grpId="1" animBg="1"/>
      <p:bldP spid="130" grpId="0" animBg="1"/>
      <p:bldP spid="130" grpId="1" animBg="1"/>
      <p:bldP spid="131" grpId="0" animBg="1"/>
      <p:bldP spid="131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0"/>
            <a:ext cx="9905998" cy="28702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Question #1 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PUZZLE #</a:t>
            </a:r>
            <a:r>
              <a:rPr lang="en-US" dirty="0">
                <a:solidFill>
                  <a:schemeClr val="tx2"/>
                </a:solidFill>
              </a:rPr>
              <a:t>5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Name the four registrations that must currently be completed before a submission of a grant can be completed.</a:t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>
            <a:hlinkClick r:id="rId2" action="ppaction://hlinksldjump"/>
          </p:cNvPr>
          <p:cNvSpPr/>
          <p:nvPr/>
        </p:nvSpPr>
        <p:spPr>
          <a:xfrm>
            <a:off x="10439400" y="2870200"/>
            <a:ext cx="1231900" cy="11049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Back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496434" y="2789059"/>
            <a:ext cx="1289957" cy="1267183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Answer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91717" y="2789059"/>
            <a:ext cx="914768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>
                <a:solidFill>
                  <a:srgbClr val="FFFF00"/>
                </a:solidFill>
              </a:rPr>
              <a:t>DUNS</a:t>
            </a:r>
          </a:p>
          <a:p>
            <a:pPr algn="ctr"/>
            <a:r>
              <a:rPr lang="pt-BR" sz="3200" dirty="0">
                <a:solidFill>
                  <a:srgbClr val="FFFF00"/>
                </a:solidFill>
              </a:rPr>
              <a:t>SAM</a:t>
            </a:r>
          </a:p>
          <a:p>
            <a:pPr algn="ctr"/>
            <a:r>
              <a:rPr lang="pt-BR" sz="3200" dirty="0">
                <a:solidFill>
                  <a:srgbClr val="FFFF00"/>
                </a:solidFill>
              </a:rPr>
              <a:t>Grants.gov</a:t>
            </a:r>
          </a:p>
          <a:p>
            <a:pPr algn="ctr"/>
            <a:r>
              <a:rPr lang="pt-BR" sz="3200" dirty="0">
                <a:solidFill>
                  <a:srgbClr val="FFFF00"/>
                </a:solidFill>
              </a:rPr>
              <a:t>eRA </a:t>
            </a:r>
            <a:r>
              <a:rPr lang="pt-BR" sz="3200" dirty="0" smtClean="0">
                <a:solidFill>
                  <a:srgbClr val="FFFF00"/>
                </a:solidFill>
              </a:rPr>
              <a:t>Commons</a:t>
            </a:r>
          </a:p>
          <a:p>
            <a:pPr algn="ctr"/>
            <a:r>
              <a:rPr lang="pt-BR" sz="3200" dirty="0" smtClean="0">
                <a:solidFill>
                  <a:srgbClr val="FFFF00"/>
                </a:solidFill>
              </a:rPr>
              <a:t>Small Business Administration (SBIR/STTR Only)</a:t>
            </a:r>
            <a:endParaRPr lang="pt-BR" sz="3200" dirty="0">
              <a:solidFill>
                <a:srgbClr val="FFFF00"/>
              </a:solidFill>
            </a:endParaRPr>
          </a:p>
          <a:p>
            <a:pPr algn="ctr"/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201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0"/>
            <a:ext cx="9905998" cy="28702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Question #2 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PUZZLE #5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When the instructions in the FOA and Application Guide conflict, which wins?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>
            <a:hlinkClick r:id="rId2" action="ppaction://hlinksldjump"/>
          </p:cNvPr>
          <p:cNvSpPr/>
          <p:nvPr/>
        </p:nvSpPr>
        <p:spPr>
          <a:xfrm>
            <a:off x="10439400" y="2870200"/>
            <a:ext cx="1231900" cy="11049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Back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92191" y="3130262"/>
            <a:ext cx="1714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FF00"/>
                </a:solidFill>
              </a:rPr>
              <a:t>FOA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496434" y="2789059"/>
            <a:ext cx="1289957" cy="1267183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Answer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494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6391" y="0"/>
            <a:ext cx="8653009" cy="28702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Question #3 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PUZZLE #5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What is the correct number of Signing Officials an organization should have?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>
            <a:hlinkClick r:id="rId2" action="ppaction://hlinksldjump"/>
          </p:cNvPr>
          <p:cNvSpPr/>
          <p:nvPr/>
        </p:nvSpPr>
        <p:spPr>
          <a:xfrm>
            <a:off x="10439400" y="2870200"/>
            <a:ext cx="1231900" cy="11049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Back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86391" y="3130262"/>
            <a:ext cx="86530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FF00"/>
                </a:solidFill>
              </a:rPr>
              <a:t>More than one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496434" y="2789059"/>
            <a:ext cx="1289957" cy="1267183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Answer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462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6391" y="0"/>
            <a:ext cx="8653009" cy="28702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Question #1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puzzle 1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</a:t>
            </a:r>
            <a:r>
              <a:rPr lang="en-US" dirty="0"/>
              <a:t>Financial Conflict Of Interest (FCOI) reporting, the Annual Report Link will appear how many days before the next budget start date? </a:t>
            </a:r>
          </a:p>
        </p:txBody>
      </p:sp>
      <p:sp>
        <p:nvSpPr>
          <p:cNvPr id="3" name="Rectangle 2">
            <a:hlinkClick r:id="rId2" action="ppaction://hlinksldjump"/>
          </p:cNvPr>
          <p:cNvSpPr/>
          <p:nvPr/>
        </p:nvSpPr>
        <p:spPr>
          <a:xfrm>
            <a:off x="10439400" y="2870200"/>
            <a:ext cx="1231900" cy="11049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Back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1413" y="4917075"/>
            <a:ext cx="1033212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See NOT-OD-14-081 for more information. </a:t>
            </a:r>
          </a:p>
          <a:p>
            <a:r>
              <a:rPr lang="en-US" sz="2800" u="sng" dirty="0">
                <a:hlinkClick r:id="rId3"/>
              </a:rPr>
              <a:t>http://grants.nih.gov/grants/guide/notice-files/NOT-OD-14-081.html</a:t>
            </a:r>
            <a:r>
              <a:rPr lang="en-US" sz="2800" dirty="0"/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37162" y="3130262"/>
            <a:ext cx="1714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</a:rPr>
              <a:t>75 Days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496434" y="2789059"/>
            <a:ext cx="1289957" cy="1267183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Answer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417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6391" y="0"/>
            <a:ext cx="8653009" cy="225168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Question #4 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PUZZLE #5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/>
              <a:t>Who maintains the Institutional Profile?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>
            <a:hlinkClick r:id="rId2" action="ppaction://hlinksldjump"/>
          </p:cNvPr>
          <p:cNvSpPr/>
          <p:nvPr/>
        </p:nvSpPr>
        <p:spPr>
          <a:xfrm>
            <a:off x="10439400" y="2870200"/>
            <a:ext cx="1231900" cy="11049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Back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86391" y="2870200"/>
            <a:ext cx="86530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>
                <a:solidFill>
                  <a:srgbClr val="FFFF00"/>
                </a:solidFill>
              </a:rPr>
              <a:t>Signing Official</a:t>
            </a:r>
            <a:endParaRPr lang="pt-BR" sz="3200" dirty="0">
              <a:solidFill>
                <a:srgbClr val="FFFF00"/>
              </a:solidFill>
            </a:endParaRPr>
          </a:p>
          <a:p>
            <a:pPr algn="ctr"/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496434" y="2789059"/>
            <a:ext cx="1289957" cy="1267183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Answer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674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6391" y="0"/>
            <a:ext cx="8653009" cy="28702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Question #5 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PUZZLE #5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Name 4 things you find on the Commons Detailed Status Information Screen?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>
            <a:hlinkClick r:id="rId2" action="ppaction://hlinksldjump"/>
          </p:cNvPr>
          <p:cNvSpPr/>
          <p:nvPr/>
        </p:nvSpPr>
        <p:spPr>
          <a:xfrm>
            <a:off x="10439400" y="2870200"/>
            <a:ext cx="1231900" cy="11049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Back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57369" y="2241262"/>
            <a:ext cx="607726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FF00"/>
                </a:solidFill>
              </a:rPr>
              <a:t>General Grant Information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FF00"/>
                </a:solidFill>
              </a:rPr>
              <a:t>Status History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FF00"/>
                </a:solidFill>
              </a:rPr>
              <a:t>Application Information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FF00"/>
                </a:solidFill>
              </a:rPr>
              <a:t>Reference letter tracking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FF00"/>
                </a:solidFill>
              </a:rPr>
              <a:t>Relevant documents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FF00"/>
                </a:solidFill>
              </a:rPr>
              <a:t>IC Assignment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FF00"/>
                </a:solidFill>
              </a:rPr>
              <a:t>Study Section </a:t>
            </a:r>
            <a:r>
              <a:rPr lang="en-US" sz="3200" dirty="0" smtClean="0">
                <a:solidFill>
                  <a:srgbClr val="FFFF00"/>
                </a:solidFill>
              </a:rPr>
              <a:t>Assignment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496434" y="2789059"/>
            <a:ext cx="1289957" cy="1267183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Answer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533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9121776" cy="2387600"/>
          </a:xfrm>
        </p:spPr>
        <p:txBody>
          <a:bodyPr/>
          <a:lstStyle/>
          <a:p>
            <a:r>
              <a:rPr lang="en-US" dirty="0" smtClean="0"/>
              <a:t>Thank You for playing</a:t>
            </a:r>
            <a:br>
              <a:rPr lang="en-US" dirty="0" smtClean="0"/>
            </a:br>
            <a:r>
              <a:rPr lang="en-US" dirty="0" smtClean="0"/>
              <a:t>Words </a:t>
            </a:r>
            <a:r>
              <a:rPr lang="en-US" dirty="0"/>
              <a:t>We Take for </a:t>
            </a:r>
            <a:r>
              <a:rPr lang="en-US" dirty="0" smtClean="0"/>
              <a:t>“</a:t>
            </a:r>
            <a:r>
              <a:rPr lang="en-US" dirty="0" err="1" smtClean="0"/>
              <a:t>Grant”ed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Knowing eRA Systems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97100" y="4775200"/>
            <a:ext cx="52264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Sponsored by Your Good Friends at eRA: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451100" y="5222875"/>
            <a:ext cx="800174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400" b="1" dirty="0" smtClean="0"/>
              <a:t>Sheri Cummins</a:t>
            </a:r>
            <a:r>
              <a:rPr lang="en-US" b="1" dirty="0" smtClean="0"/>
              <a:t>, </a:t>
            </a:r>
            <a:r>
              <a:rPr lang="en-US" sz="19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OER Communications &amp; Outreach; Chief, Grants </a:t>
            </a:r>
            <a:r>
              <a:rPr lang="en-US" sz="19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Information</a:t>
            </a:r>
          </a:p>
          <a:p>
            <a:pPr marL="0" lvl="1"/>
            <a:r>
              <a:rPr lang="en-US" sz="2400" b="1" dirty="0"/>
              <a:t>Scarlett Gibb</a:t>
            </a:r>
            <a:r>
              <a:rPr lang="en-US" b="1" dirty="0"/>
              <a:t>,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eRA Customer Relationship Manager, eRA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Commons</a:t>
            </a:r>
          </a:p>
          <a:p>
            <a:pPr marL="0" lvl="1"/>
            <a:r>
              <a:rPr lang="en-US" sz="2400" b="1" dirty="0" smtClean="0"/>
              <a:t>Jessie Floura</a:t>
            </a:r>
            <a:r>
              <a:rPr lang="en-US" b="1" dirty="0" smtClean="0"/>
              <a:t>,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eRA Chief, Customer Relationship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Branch</a:t>
            </a:r>
          </a:p>
          <a:p>
            <a:pPr marL="0" lvl="1"/>
            <a:r>
              <a:rPr lang="en-US" sz="2400" b="1" dirty="0" smtClean="0"/>
              <a:t>Joe Schumaker</a:t>
            </a:r>
            <a:r>
              <a:rPr lang="en-US" b="1" dirty="0" smtClean="0"/>
              <a:t>,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eRA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Communications Specialist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622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6391" y="107854"/>
            <a:ext cx="8653010" cy="26416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2"/>
                </a:solidFill>
              </a:rPr>
              <a:t>Question </a:t>
            </a:r>
            <a:r>
              <a:rPr lang="en-US" dirty="0" smtClean="0">
                <a:solidFill>
                  <a:schemeClr val="tx2"/>
                </a:solidFill>
              </a:rPr>
              <a:t>#2</a:t>
            </a:r>
            <a:r>
              <a:rPr lang="en-US" dirty="0">
                <a:solidFill>
                  <a:schemeClr val="tx2"/>
                </a:solidFill>
              </a:rPr>
              <a:t/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dirty="0">
                <a:solidFill>
                  <a:schemeClr val="tx2"/>
                </a:solidFill>
              </a:rPr>
              <a:t>puzzle </a:t>
            </a:r>
            <a:r>
              <a:rPr lang="en-US" dirty="0" smtClean="0">
                <a:solidFill>
                  <a:schemeClr val="tx2"/>
                </a:solidFill>
              </a:rPr>
              <a:t>1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/>
              <a:t>The </a:t>
            </a:r>
            <a:r>
              <a:rPr lang="en-US" dirty="0"/>
              <a:t>Business Official (BO) is a role used with this Commons application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Rectangle 2">
            <a:hlinkClick r:id="rId2" action="ppaction://hlinksldjump"/>
          </p:cNvPr>
          <p:cNvSpPr/>
          <p:nvPr/>
        </p:nvSpPr>
        <p:spPr>
          <a:xfrm>
            <a:off x="10439400" y="2870200"/>
            <a:ext cx="1231900" cy="1104900"/>
          </a:xfrm>
          <a:prstGeom prst="rect">
            <a:avLst/>
          </a:prstGeom>
          <a:solidFill>
            <a:srgbClr val="4BC3DA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Back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26070" y="3168362"/>
            <a:ext cx="59874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FF00"/>
                </a:solidFill>
              </a:rPr>
              <a:t>xTRAIN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96434" y="2789059"/>
            <a:ext cx="1289957" cy="1267183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Answer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41412" y="4476653"/>
            <a:ext cx="1030491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BO has signature or other authority related to administering Training grants</a:t>
            </a:r>
            <a:endParaRPr lang="en-US" sz="3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212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6391" y="0"/>
            <a:ext cx="8653009" cy="2158584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2"/>
                </a:solidFill>
              </a:rPr>
              <a:t>Question </a:t>
            </a:r>
            <a:r>
              <a:rPr lang="en-US" dirty="0" smtClean="0">
                <a:solidFill>
                  <a:schemeClr val="tx2"/>
                </a:solidFill>
              </a:rPr>
              <a:t>#3</a:t>
            </a:r>
            <a:r>
              <a:rPr lang="en-US" dirty="0">
                <a:solidFill>
                  <a:schemeClr val="tx2"/>
                </a:solidFill>
              </a:rPr>
              <a:t/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dirty="0">
                <a:solidFill>
                  <a:schemeClr val="tx2"/>
                </a:solidFill>
              </a:rPr>
              <a:t>puzzle 1 </a:t>
            </a:r>
            <a:r>
              <a:rPr lang="en-US" dirty="0" smtClean="0">
                <a:solidFill>
                  <a:schemeClr val="tx2"/>
                </a:solidFill>
              </a:rPr>
              <a:t/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/>
              <a:t>Closeout </a:t>
            </a:r>
            <a:r>
              <a:rPr lang="en-US" dirty="0"/>
              <a:t>allows you to submit these reports.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Rectangle 2">
            <a:hlinkClick r:id="rId2" action="ppaction://hlinksldjump"/>
          </p:cNvPr>
          <p:cNvSpPr/>
          <p:nvPr/>
        </p:nvSpPr>
        <p:spPr>
          <a:xfrm>
            <a:off x="10439400" y="2870200"/>
            <a:ext cx="1231900" cy="1104900"/>
          </a:xfrm>
          <a:prstGeom prst="rect">
            <a:avLst/>
          </a:prstGeom>
          <a:solidFill>
            <a:srgbClr val="4BC3DA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Back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11014" y="2391599"/>
            <a:ext cx="598748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FF00"/>
                </a:solidFill>
              </a:rPr>
              <a:t>Final Federal Financial Report (FFR)</a:t>
            </a:r>
          </a:p>
          <a:p>
            <a:pPr algn="ctr"/>
            <a:r>
              <a:rPr lang="en-US" sz="3200" dirty="0">
                <a:solidFill>
                  <a:srgbClr val="FFFF00"/>
                </a:solidFill>
              </a:rPr>
              <a:t>Final Progress Report</a:t>
            </a:r>
          </a:p>
          <a:p>
            <a:pPr algn="ctr"/>
            <a:r>
              <a:rPr lang="en-US" sz="3200" dirty="0">
                <a:solidFill>
                  <a:srgbClr val="FFFF00"/>
                </a:solidFill>
              </a:rPr>
              <a:t>Final Inventions Statement</a:t>
            </a:r>
          </a:p>
          <a:p>
            <a:pPr algn="ctr"/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96434" y="2789059"/>
            <a:ext cx="1289957" cy="1267183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Answer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18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6391" y="0"/>
            <a:ext cx="8653009" cy="29972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2"/>
                </a:solidFill>
              </a:rPr>
              <a:t>Question </a:t>
            </a:r>
            <a:r>
              <a:rPr lang="en-US" dirty="0" smtClean="0">
                <a:solidFill>
                  <a:schemeClr val="tx2"/>
                </a:solidFill>
              </a:rPr>
              <a:t>#4</a:t>
            </a:r>
            <a:r>
              <a:rPr lang="en-US" dirty="0">
                <a:solidFill>
                  <a:schemeClr val="tx2"/>
                </a:solidFill>
              </a:rPr>
              <a:t/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dirty="0">
                <a:solidFill>
                  <a:schemeClr val="tx2"/>
                </a:solidFill>
              </a:rPr>
              <a:t>puzzle 1 </a:t>
            </a:r>
            <a:r>
              <a:rPr lang="en-US" dirty="0" smtClean="0">
                <a:solidFill>
                  <a:schemeClr val="tx2"/>
                </a:solidFill>
              </a:rPr>
              <a:t/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/>
              <a:t>How </a:t>
            </a:r>
            <a:r>
              <a:rPr lang="en-US" dirty="0"/>
              <a:t>many days do you have to complete a closeout process before NIH has the option of initiating a unilateral closeout of an award?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Rectangle 2">
            <a:hlinkClick r:id="rId2" action="ppaction://hlinksldjump"/>
          </p:cNvPr>
          <p:cNvSpPr/>
          <p:nvPr/>
        </p:nvSpPr>
        <p:spPr>
          <a:xfrm>
            <a:off x="10439400" y="2870200"/>
            <a:ext cx="1231900" cy="1104900"/>
          </a:xfrm>
          <a:prstGeom prst="rect">
            <a:avLst/>
          </a:prstGeom>
          <a:solidFill>
            <a:srgbClr val="4BC3DA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Back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86392" y="3130262"/>
            <a:ext cx="8653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FF00"/>
                </a:solidFill>
              </a:rPr>
              <a:t>120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96434" y="2789059"/>
            <a:ext cx="1289957" cy="1267183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Answer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322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6391" y="-12700"/>
            <a:ext cx="8653009" cy="3016346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2"/>
                </a:solidFill>
              </a:rPr>
              <a:t>Question </a:t>
            </a:r>
            <a:r>
              <a:rPr lang="en-US" dirty="0" smtClean="0">
                <a:solidFill>
                  <a:schemeClr val="tx2"/>
                </a:solidFill>
              </a:rPr>
              <a:t>#5</a:t>
            </a:r>
            <a:r>
              <a:rPr lang="en-US" dirty="0">
                <a:solidFill>
                  <a:schemeClr val="tx2"/>
                </a:solidFill>
              </a:rPr>
              <a:t/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dirty="0">
                <a:solidFill>
                  <a:schemeClr val="tx2"/>
                </a:solidFill>
              </a:rPr>
              <a:t>puzzle 1 </a:t>
            </a:r>
            <a:r>
              <a:rPr lang="en-US" dirty="0" smtClean="0">
                <a:solidFill>
                  <a:schemeClr val="tx2"/>
                </a:solidFill>
              </a:rPr>
              <a:t/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/>
              <a:t>This </a:t>
            </a:r>
            <a:r>
              <a:rPr lang="en-US" dirty="0"/>
              <a:t>federally mandated reporting process now requires inclusion data, accessed through a new system referred to as IMS.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Rectangle 2">
            <a:hlinkClick r:id="rId2" action="ppaction://hlinksldjump"/>
          </p:cNvPr>
          <p:cNvSpPr/>
          <p:nvPr/>
        </p:nvSpPr>
        <p:spPr>
          <a:xfrm>
            <a:off x="10439400" y="2870200"/>
            <a:ext cx="1231900" cy="1104900"/>
          </a:xfrm>
          <a:prstGeom prst="rect">
            <a:avLst/>
          </a:prstGeom>
          <a:solidFill>
            <a:srgbClr val="4BC3DA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Back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24470" y="3130262"/>
            <a:ext cx="59874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FF00"/>
                </a:solidFill>
              </a:rPr>
              <a:t>RPPR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96434" y="2789059"/>
            <a:ext cx="1289957" cy="1267183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Answer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41412" y="4222653"/>
            <a:ext cx="1030491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The use of the Inclusion Management System started in Oct, 2014.  RPPRs submitted on/after March 5, 2015, must be updated into the enrollment format supported by the eRA Inclusion Management System (IMS), even if no new enrollment has occurred in the past year.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809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/>
          <p:cNvSpPr/>
          <p:nvPr/>
        </p:nvSpPr>
        <p:spPr>
          <a:xfrm>
            <a:off x="1273629" y="774700"/>
            <a:ext cx="9633857" cy="4172857"/>
          </a:xfrm>
          <a:prstGeom prst="rect">
            <a:avLst/>
          </a:prstGeom>
          <a:gradFill>
            <a:gsLst>
              <a:gs pos="0">
                <a:srgbClr val="236D8F"/>
              </a:gs>
              <a:gs pos="100000">
                <a:srgbClr val="46B9D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110518"/>
            <a:ext cx="9905998" cy="664182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Before &amp; After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4527174"/>
              </p:ext>
            </p:extLst>
          </p:nvPr>
        </p:nvGraphicFramePr>
        <p:xfrm>
          <a:off x="1295400" y="777752"/>
          <a:ext cx="9601200" cy="4206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0080"/>
                <a:gridCol w="640080"/>
                <a:gridCol w="640080"/>
                <a:gridCol w="640080"/>
                <a:gridCol w="640080"/>
                <a:gridCol w="640080"/>
                <a:gridCol w="640080"/>
                <a:gridCol w="640080"/>
                <a:gridCol w="640080"/>
                <a:gridCol w="640080"/>
                <a:gridCol w="640080"/>
                <a:gridCol w="640080"/>
                <a:gridCol w="640080"/>
                <a:gridCol w="640080"/>
                <a:gridCol w="640080"/>
              </a:tblGrid>
              <a:tr h="640080"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algn="ctr"/>
                      <a:endParaRPr lang="en-US" sz="40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algn="ctr"/>
                      <a:endParaRPr lang="en-US" sz="40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H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algn="ctr"/>
                      <a:endParaRPr lang="en-US" sz="40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956940" y="1502835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25480" y="2925792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167615" y="1502835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241210" y="2214313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167615" y="2214313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094017" y="2925792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642661" y="2925792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599075" y="2925792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956940" y="2925792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956940" y="2214313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8358945" y="2925792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241210" y="1502835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809750" y="2925792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451885" y="2925792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599075" y="1502835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883345" y="1502835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167615" y="2925792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599075" y="2214313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7729787" y="2925792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241210" y="2925792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9000803" y="2925792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525480" y="2214313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525480" y="1502835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451885" y="2214313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5809750" y="1502835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6451885" y="1502835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3883345" y="2925792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3883345" y="2214313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809750" y="2214313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7094017" y="1502835"/>
            <a:ext cx="609600" cy="673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ounded Rectangle 38"/>
          <p:cNvSpPr/>
          <p:nvPr/>
        </p:nvSpPr>
        <p:spPr>
          <a:xfrm>
            <a:off x="81015" y="5035966"/>
            <a:ext cx="437453" cy="552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542233" y="5035966"/>
            <a:ext cx="437453" cy="552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1003451" y="5035966"/>
            <a:ext cx="437453" cy="552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C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1464669" y="5035966"/>
            <a:ext cx="437453" cy="552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D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1925887" y="5035966"/>
            <a:ext cx="437453" cy="552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E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2387105" y="5035966"/>
            <a:ext cx="437453" cy="552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F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2848323" y="5035966"/>
            <a:ext cx="437453" cy="552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G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3309541" y="5035966"/>
            <a:ext cx="437453" cy="552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H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3770759" y="5035966"/>
            <a:ext cx="437453" cy="552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I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4231977" y="5035966"/>
            <a:ext cx="437453" cy="552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J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4693195" y="5035966"/>
            <a:ext cx="437453" cy="552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K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5154413" y="5035966"/>
            <a:ext cx="437453" cy="552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L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5615631" y="5035966"/>
            <a:ext cx="437453" cy="5524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M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6076849" y="5035966"/>
            <a:ext cx="438912" cy="54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N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6539526" y="5035966"/>
            <a:ext cx="438912" cy="54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O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7002203" y="5035966"/>
            <a:ext cx="438912" cy="54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P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7464880" y="5035966"/>
            <a:ext cx="438912" cy="54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Q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7927557" y="5035966"/>
            <a:ext cx="438912" cy="54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R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57" name="Rounded Rectangle 56"/>
          <p:cNvSpPr/>
          <p:nvPr/>
        </p:nvSpPr>
        <p:spPr>
          <a:xfrm>
            <a:off x="8390234" y="5035966"/>
            <a:ext cx="438912" cy="54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S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8852911" y="5035966"/>
            <a:ext cx="438912" cy="54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T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59" name="Rounded Rectangle 58"/>
          <p:cNvSpPr/>
          <p:nvPr/>
        </p:nvSpPr>
        <p:spPr>
          <a:xfrm>
            <a:off x="9315588" y="5035966"/>
            <a:ext cx="438912" cy="54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U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9778265" y="5035966"/>
            <a:ext cx="438912" cy="54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V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10240942" y="5035966"/>
            <a:ext cx="438912" cy="54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10703619" y="5035966"/>
            <a:ext cx="438912" cy="54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63" name="Rounded Rectangle 62"/>
          <p:cNvSpPr/>
          <p:nvPr/>
        </p:nvSpPr>
        <p:spPr>
          <a:xfrm>
            <a:off x="11166296" y="5035966"/>
            <a:ext cx="438912" cy="54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Y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64" name="Rounded Rectangle 63"/>
          <p:cNvSpPr/>
          <p:nvPr/>
        </p:nvSpPr>
        <p:spPr>
          <a:xfrm>
            <a:off x="11628978" y="5035966"/>
            <a:ext cx="438912" cy="5486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Z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65" name="Rounded Rectangle 64">
            <a:hlinkClick r:id="rId2" action="ppaction://hlinksldjump"/>
          </p:cNvPr>
          <p:cNvSpPr/>
          <p:nvPr/>
        </p:nvSpPr>
        <p:spPr>
          <a:xfrm>
            <a:off x="1925887" y="5842000"/>
            <a:ext cx="804613" cy="83820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1</a:t>
            </a:r>
            <a:endParaRPr lang="en-US" sz="3600" dirty="0"/>
          </a:p>
        </p:txBody>
      </p:sp>
      <p:sp>
        <p:nvSpPr>
          <p:cNvPr id="66" name="Rounded Rectangle 65">
            <a:hlinkClick r:id="rId3" action="ppaction://hlinksldjump"/>
          </p:cNvPr>
          <p:cNvSpPr/>
          <p:nvPr/>
        </p:nvSpPr>
        <p:spPr>
          <a:xfrm>
            <a:off x="3712507" y="5842000"/>
            <a:ext cx="804613" cy="83820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2</a:t>
            </a:r>
            <a:endParaRPr lang="en-US" sz="3600" dirty="0"/>
          </a:p>
        </p:txBody>
      </p:sp>
      <p:sp>
        <p:nvSpPr>
          <p:cNvPr id="67" name="Rounded Rectangle 66">
            <a:hlinkClick r:id="rId4" action="ppaction://hlinksldjump"/>
          </p:cNvPr>
          <p:cNvSpPr/>
          <p:nvPr/>
        </p:nvSpPr>
        <p:spPr>
          <a:xfrm>
            <a:off x="5499127" y="5842000"/>
            <a:ext cx="804613" cy="83820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3</a:t>
            </a:r>
            <a:endParaRPr lang="en-US" sz="3600" dirty="0"/>
          </a:p>
        </p:txBody>
      </p:sp>
      <p:sp>
        <p:nvSpPr>
          <p:cNvPr id="68" name="Rounded Rectangle 67">
            <a:hlinkClick r:id="rId5" action="ppaction://hlinksldjump"/>
          </p:cNvPr>
          <p:cNvSpPr/>
          <p:nvPr/>
        </p:nvSpPr>
        <p:spPr>
          <a:xfrm>
            <a:off x="7285747" y="5842000"/>
            <a:ext cx="804613" cy="83820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4</a:t>
            </a:r>
            <a:endParaRPr lang="en-US" sz="3600" dirty="0"/>
          </a:p>
        </p:txBody>
      </p:sp>
      <p:sp>
        <p:nvSpPr>
          <p:cNvPr id="69" name="Rounded Rectangle 68">
            <a:hlinkClick r:id="rId6" action="ppaction://hlinksldjump"/>
          </p:cNvPr>
          <p:cNvSpPr/>
          <p:nvPr/>
        </p:nvSpPr>
        <p:spPr>
          <a:xfrm>
            <a:off x="9072367" y="5842000"/>
            <a:ext cx="804613" cy="83820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5</a:t>
            </a:r>
            <a:endParaRPr lang="en-US" sz="3600" dirty="0"/>
          </a:p>
        </p:txBody>
      </p:sp>
      <p:sp>
        <p:nvSpPr>
          <p:cNvPr id="70" name="Rounded Rectangle 69"/>
          <p:cNvSpPr/>
          <p:nvPr/>
        </p:nvSpPr>
        <p:spPr>
          <a:xfrm>
            <a:off x="11047411" y="4265347"/>
            <a:ext cx="1020479" cy="535253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Solve</a:t>
            </a:r>
            <a:endParaRPr lang="en-US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6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7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6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4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4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4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4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9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4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99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0" fill="hold">
                      <p:stCondLst>
                        <p:cond delay="0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0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0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4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4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9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222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3" fill="hold">
                      <p:stCondLst>
                        <p:cond delay="0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2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4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4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240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1" fill="hold">
                      <p:stCondLst>
                        <p:cond delay="0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4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4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4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4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4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4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273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4" fill="hold">
                      <p:stCondLst>
                        <p:cond delay="0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7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8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4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3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4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4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3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96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7" fill="hold">
                      <p:stCondLst>
                        <p:cond delay="0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0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0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0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0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4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6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4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314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5" fill="hold">
                      <p:stCondLst>
                        <p:cond delay="0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1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1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2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2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4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presetID="4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4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4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337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8" fill="hold">
                      <p:stCondLst>
                        <p:cond delay="0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4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4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4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4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presetID="4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7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8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350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1" fill="hold">
                      <p:stCondLst>
                        <p:cond delay="0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5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5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5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5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8" presetID="4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0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363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4" fill="hold">
                      <p:stCondLst>
                        <p:cond delay="0"/>
                      </p:stCondLst>
                      <p:childTnLst>
                        <p:par>
                          <p:cTn id="365" fill="hold">
                            <p:stCondLst>
                              <p:cond delay="0"/>
                            </p:stCondLst>
                            <p:childTnLst>
                              <p:par>
                                <p:cTn id="366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6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6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6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7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4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376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7" fill="hold">
                      <p:stCondLst>
                        <p:cond delay="0"/>
                      </p:stCondLst>
                      <p:childTnLst>
                        <p:par>
                          <p:cTn id="378" fill="hold">
                            <p:stCondLst>
                              <p:cond delay="0"/>
                            </p:stCondLst>
                            <p:childTnLst>
                              <p:par>
                                <p:cTn id="379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8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8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8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8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4" presetID="4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6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4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1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394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5" fill="hold">
                      <p:stCondLst>
                        <p:cond delay="0"/>
                      </p:stCondLst>
                      <p:childTnLst>
                        <p:par>
                          <p:cTn id="396" fill="hold">
                            <p:stCondLst>
                              <p:cond delay="0"/>
                            </p:stCondLst>
                            <p:childTnLst>
                              <p:par>
                                <p:cTn id="397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9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9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0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0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2" presetID="4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4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41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3" fill="hold">
                      <p:stCondLst>
                        <p:cond delay="0"/>
                      </p:stCondLst>
                      <p:childTnLst>
                        <p:par>
                          <p:cTn id="414" fill="hold">
                            <p:stCondLst>
                              <p:cond delay="0"/>
                            </p:stCondLst>
                            <p:childTnLst>
                              <p:par>
                                <p:cTn id="41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1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1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420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1" fill="hold">
                      <p:stCondLst>
                        <p:cond delay="0"/>
                      </p:stCondLst>
                      <p:childTnLst>
                        <p:par>
                          <p:cTn id="422" fill="hold">
                            <p:stCondLst>
                              <p:cond delay="0"/>
                            </p:stCondLst>
                            <p:childTnLst>
                              <p:par>
                                <p:cTn id="423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2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2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2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2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428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9" fill="hold">
                      <p:stCondLst>
                        <p:cond delay="0"/>
                      </p:stCondLst>
                      <p:childTnLst>
                        <p:par>
                          <p:cTn id="430" fill="hold">
                            <p:stCondLst>
                              <p:cond delay="0"/>
                            </p:stCondLst>
                            <p:childTnLst>
                              <p:par>
                                <p:cTn id="431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3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3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3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3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436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7" fill="hold">
                      <p:stCondLst>
                        <p:cond delay="0"/>
                      </p:stCondLst>
                      <p:childTnLst>
                        <p:par>
                          <p:cTn id="438" fill="hold">
                            <p:stCondLst>
                              <p:cond delay="0"/>
                            </p:stCondLst>
                            <p:childTnLst>
                              <p:par>
                                <p:cTn id="439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4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4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4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4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444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5" fill="hold">
                      <p:stCondLst>
                        <p:cond delay="0"/>
                      </p:stCondLst>
                      <p:childTnLst>
                        <p:par>
                          <p:cTn id="446" fill="hold">
                            <p:stCondLst>
                              <p:cond delay="0"/>
                            </p:stCondLst>
                            <p:childTnLst>
                              <p:par>
                                <p:cTn id="447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4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4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5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5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452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3" fill="hold">
                      <p:stCondLst>
                        <p:cond delay="0"/>
                      </p:stCondLst>
                      <p:childTnLst>
                        <p:par>
                          <p:cTn id="454" fill="hold">
                            <p:stCondLst>
                              <p:cond delay="0"/>
                            </p:stCondLst>
                            <p:childTnLst>
                              <p:par>
                                <p:cTn id="45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5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5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5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5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460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1" fill="hold">
                      <p:stCondLst>
                        <p:cond delay="0"/>
                      </p:stCondLst>
                      <p:childTnLst>
                        <p:par>
                          <p:cTn id="462" fill="hold">
                            <p:stCondLst>
                              <p:cond delay="0"/>
                            </p:stCondLst>
                            <p:childTnLst>
                              <p:par>
                                <p:cTn id="463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6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6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6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6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468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9" fill="hold">
                      <p:stCondLst>
                        <p:cond delay="0"/>
                      </p:stCondLst>
                      <p:childTnLst>
                        <p:par>
                          <p:cTn id="470" fill="hold">
                            <p:stCondLst>
                              <p:cond delay="0"/>
                            </p:stCondLst>
                            <p:childTnLst>
                              <p:par>
                                <p:cTn id="471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7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7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7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7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476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7" fill="hold">
                      <p:stCondLst>
                        <p:cond delay="0"/>
                      </p:stCondLst>
                      <p:childTnLst>
                        <p:par>
                          <p:cTn id="478" fill="hold">
                            <p:stCondLst>
                              <p:cond delay="0"/>
                            </p:stCondLst>
                            <p:childTnLst>
                              <p:par>
                                <p:cTn id="479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8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8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8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8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484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5" fill="hold">
                      <p:stCondLst>
                        <p:cond delay="0"/>
                      </p:stCondLst>
                      <p:childTnLst>
                        <p:par>
                          <p:cTn id="486" fill="hold">
                            <p:stCondLst>
                              <p:cond delay="0"/>
                            </p:stCondLst>
                            <p:childTnLst>
                              <p:par>
                                <p:cTn id="487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8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8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9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9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492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3" fill="hold">
                      <p:stCondLst>
                        <p:cond delay="0"/>
                      </p:stCondLst>
                      <p:childTnLst>
                        <p:par>
                          <p:cTn id="494" fill="hold">
                            <p:stCondLst>
                              <p:cond delay="0"/>
                            </p:stCondLst>
                            <p:childTnLst>
                              <p:par>
                                <p:cTn id="49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9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9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9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9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500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1" fill="hold">
                      <p:stCondLst>
                        <p:cond delay="0"/>
                      </p:stCondLst>
                      <p:childTnLst>
                        <p:par>
                          <p:cTn id="502" fill="hold">
                            <p:stCondLst>
                              <p:cond delay="0"/>
                            </p:stCondLst>
                            <p:childTnLst>
                              <p:par>
                                <p:cTn id="503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0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0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0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50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508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9" fill="hold">
                      <p:stCondLst>
                        <p:cond delay="0"/>
                      </p:stCondLst>
                      <p:childTnLst>
                        <p:par>
                          <p:cTn id="510" fill="hold">
                            <p:stCondLst>
                              <p:cond delay="0"/>
                            </p:stCondLst>
                            <p:childTnLst>
                              <p:par>
                                <p:cTn id="511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1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1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1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51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516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7" fill="hold">
                      <p:stCondLst>
                        <p:cond delay="0"/>
                      </p:stCondLst>
                      <p:childTnLst>
                        <p:par>
                          <p:cTn id="518" fill="hold">
                            <p:stCondLst>
                              <p:cond delay="0"/>
                            </p:stCondLst>
                            <p:childTnLst>
                              <p:par>
                                <p:cTn id="5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0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1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2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523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4" fill="hold">
                      <p:stCondLst>
                        <p:cond delay="0"/>
                      </p:stCondLst>
                      <p:childTnLst>
                        <p:par>
                          <p:cTn id="525" fill="hold">
                            <p:stCondLst>
                              <p:cond delay="0"/>
                            </p:stCondLst>
                            <p:childTnLst>
                              <p:par>
                                <p:cTn id="5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7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8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9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530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1" fill="hold">
                      <p:stCondLst>
                        <p:cond delay="0"/>
                      </p:stCondLst>
                      <p:childTnLst>
                        <p:par>
                          <p:cTn id="532" fill="hold">
                            <p:stCondLst>
                              <p:cond delay="0"/>
                            </p:stCondLst>
                            <p:childTnLst>
                              <p:par>
                                <p:cTn id="5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34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35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6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537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8" fill="hold">
                      <p:stCondLst>
                        <p:cond delay="0"/>
                      </p:stCondLst>
                      <p:childTnLst>
                        <p:par>
                          <p:cTn id="539" fill="hold">
                            <p:stCondLst>
                              <p:cond delay="0"/>
                            </p:stCondLst>
                            <p:childTnLst>
                              <p:par>
                                <p:cTn id="5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1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42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3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544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5" fill="hold">
                      <p:stCondLst>
                        <p:cond delay="0"/>
                      </p:stCondLst>
                      <p:childTnLst>
                        <p:par>
                          <p:cTn id="546" fill="hold">
                            <p:stCondLst>
                              <p:cond delay="0"/>
                            </p:stCondLst>
                            <p:childTnLst>
                              <p:par>
                                <p:cTn id="5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8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49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0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</p:childTnLst>
        </p:cTn>
      </p:par>
    </p:tnLst>
    <p:bldLst>
      <p:bldP spid="4" grpId="1" animBg="1"/>
      <p:bldP spid="4" grpId="2" animBg="1"/>
      <p:bldP spid="5" grpId="1" animBg="1"/>
      <p:bldP spid="5" grpId="2" animBg="1"/>
      <p:bldP spid="6" grpId="1" animBg="1"/>
      <p:bldP spid="6" grpId="2" animBg="1"/>
      <p:bldP spid="7" grpId="1" animBg="1"/>
      <p:bldP spid="7" grpId="2" animBg="1"/>
      <p:bldP spid="8" grpId="1" animBg="1"/>
      <p:bldP spid="8" grpId="2" animBg="1"/>
      <p:bldP spid="9" grpId="1" animBg="1"/>
      <p:bldP spid="9" grpId="2" animBg="1"/>
      <p:bldP spid="10" grpId="1" animBg="1"/>
      <p:bldP spid="10" grpId="2" animBg="1"/>
      <p:bldP spid="11" grpId="1" animBg="1"/>
      <p:bldP spid="11" grpId="2" animBg="1"/>
      <p:bldP spid="12" grpId="1" animBg="1"/>
      <p:bldP spid="12" grpId="2" animBg="1"/>
      <p:bldP spid="13" grpId="1" animBg="1"/>
      <p:bldP spid="13" grpId="2" animBg="1"/>
      <p:bldP spid="14" grpId="1" animBg="1"/>
      <p:bldP spid="14" grpId="2" animBg="1"/>
      <p:bldP spid="15" grpId="1" animBg="1"/>
      <p:bldP spid="15" grpId="2" animBg="1"/>
      <p:bldP spid="16" grpId="1" animBg="1"/>
      <p:bldP spid="16" grpId="2" animBg="1"/>
      <p:bldP spid="17" grpId="1" animBg="1"/>
      <p:bldP spid="17" grpId="2" animBg="1"/>
      <p:bldP spid="18" grpId="1" animBg="1"/>
      <p:bldP spid="18" grpId="2" animBg="1"/>
      <p:bldP spid="19" grpId="1" animBg="1"/>
      <p:bldP spid="19" grpId="2" animBg="1"/>
      <p:bldP spid="20" grpId="1" animBg="1"/>
      <p:bldP spid="20" grpId="2" animBg="1"/>
      <p:bldP spid="22" grpId="1" animBg="1"/>
      <p:bldP spid="22" grpId="2" animBg="1"/>
      <p:bldP spid="23" grpId="1" animBg="1"/>
      <p:bldP spid="23" grpId="2" animBg="1"/>
      <p:bldP spid="24" grpId="1" animBg="1"/>
      <p:bldP spid="24" grpId="2" animBg="1"/>
      <p:bldP spid="25" grpId="1" animBg="1"/>
      <p:bldP spid="25" grpId="2" animBg="1"/>
      <p:bldP spid="26" grpId="1" animBg="1"/>
      <p:bldP spid="26" grpId="2" animBg="1"/>
      <p:bldP spid="27" grpId="1" animBg="1"/>
      <p:bldP spid="27" grpId="2" animBg="1"/>
      <p:bldP spid="28" grpId="1" animBg="1"/>
      <p:bldP spid="28" grpId="2" animBg="1"/>
      <p:bldP spid="30" grpId="1" animBg="1"/>
      <p:bldP spid="30" grpId="2" animBg="1"/>
      <p:bldP spid="31" grpId="1" animBg="1"/>
      <p:bldP spid="31" grpId="2" animBg="1"/>
      <p:bldP spid="32" grpId="1" animBg="1"/>
      <p:bldP spid="32" grpId="2" animBg="1"/>
      <p:bldP spid="33" grpId="1" animBg="1"/>
      <p:bldP spid="33" grpId="2" animBg="1"/>
      <p:bldP spid="34" grpId="1" animBg="1"/>
      <p:bldP spid="34" grpId="2" animBg="1"/>
      <p:bldP spid="36" grpId="1" animBg="1"/>
      <p:bldP spid="36" grpId="2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7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6391" y="0"/>
            <a:ext cx="8653009" cy="28702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Question #1 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PUZZLE #2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/>
              <a:t>These documents are submitted directly to Commons without the need of a user ID, and later linked to an electronic application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Rectangle 2">
            <a:hlinkClick r:id="rId2" action="ppaction://hlinksldjump"/>
          </p:cNvPr>
          <p:cNvSpPr/>
          <p:nvPr/>
        </p:nvSpPr>
        <p:spPr>
          <a:xfrm>
            <a:off x="10439400" y="2870200"/>
            <a:ext cx="1231900" cy="11049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Back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54811" y="3130262"/>
            <a:ext cx="30823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</a:rPr>
              <a:t>Reference Letters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496434" y="2789059"/>
            <a:ext cx="1289957" cy="1267183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Answer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424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1679</TotalTime>
  <Words>883</Words>
  <Application>Microsoft Office PowerPoint</Application>
  <PresentationFormat>Widescreen</PresentationFormat>
  <Paragraphs>499</Paragraphs>
  <Slides>32</Slides>
  <Notes>0</Notes>
  <HiddenSlides>25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Arial Black</vt:lpstr>
      <vt:lpstr>Calibri</vt:lpstr>
      <vt:lpstr>Times New Roman</vt:lpstr>
      <vt:lpstr>Trebuchet MS</vt:lpstr>
      <vt:lpstr>Tw Cen MT</vt:lpstr>
      <vt:lpstr>Circuit</vt:lpstr>
      <vt:lpstr>Words We Take for “Grant”ed</vt:lpstr>
      <vt:lpstr>Post-award</vt:lpstr>
      <vt:lpstr>Question #1 puzzle 1 In Financial Conflict Of Interest (FCOI) reporting, the Annual Report Link will appear how many days before the next budget start date? </vt:lpstr>
      <vt:lpstr>Question #2 puzzle 1 The Business Official (BO) is a role used with this Commons application.  </vt:lpstr>
      <vt:lpstr>Question #3 puzzle 1  Closeout allows you to submit these reports.  </vt:lpstr>
      <vt:lpstr>Question #4 puzzle 1  How many days do you have to complete a closeout process before NIH has the option of initiating a unilateral closeout of an award?  </vt:lpstr>
      <vt:lpstr>Question #5 puzzle 1  This federally mandated reporting process now requires inclusion data, accessed through a new system referred to as IMS.   </vt:lpstr>
      <vt:lpstr>Before &amp; After</vt:lpstr>
      <vt:lpstr>Question #1  PUZZLE #2 These documents are submitted directly to Commons without the need of a user ID, and later linked to an electronic application.</vt:lpstr>
      <vt:lpstr>Question #2  PUZZLE #2 True or False: NIH maintains a policy that investigators now may submit a New Application, following an unsuccessful application, without concern for scientific overlap with previously reviewed applications.  </vt:lpstr>
      <vt:lpstr>Question #3  PUZZLE #2 What attachment format is used for Commons actions and within grant applications?  </vt:lpstr>
      <vt:lpstr>Question #4  PUZZLE #2 Which grant programs/MECHANISMS are currently supported in ASSIST?  </vt:lpstr>
      <vt:lpstr>Question #5  PUZZLE #2 Using this Commons feature, an applicant is able to submit last-minute information requested by NIH. </vt:lpstr>
      <vt:lpstr>Pre-Submission</vt:lpstr>
      <vt:lpstr>Question #1  PUZZLE #3 What field does NIH use to identify the version of forms and instructions needed for your grant application?  </vt:lpstr>
      <vt:lpstr>Question #2  PUZZLE #3 Name three fields That are required by NIH, but not marked required on the federal-wide forms?  </vt:lpstr>
      <vt:lpstr>Question #3  PUZZLE #3 Where would an applicant find instructions for completing their grant application?  </vt:lpstr>
      <vt:lpstr>Question #4  PUZZLE #3  Name two situations when you are required to provide an eRA Commons ID in the credential field of the Sr/Key Person form. </vt:lpstr>
      <vt:lpstr>Question #5  PUZZLE #3 What options are available for applicants to submit competing grant applications to NIH?   </vt:lpstr>
      <vt:lpstr>Same last name</vt:lpstr>
      <vt:lpstr>Question #1  PUZZLE #4 How many eRA Commons accounts should a PI have?  </vt:lpstr>
      <vt:lpstr>Question #2  PUZZLE #4 Who you should contact if you forget your eRA Commons username and password?  </vt:lpstr>
      <vt:lpstr>Question #3  PUZZLE #4 Name 3 of the 4 actions a PI can delegate to other Commons users?    </vt:lpstr>
      <vt:lpstr>Question #4  PUZZLE #4 Where is the information found that determines if a PI is eligible for Continuous Submission?  </vt:lpstr>
      <vt:lpstr>Question #5  PUZZLE #4 Who now has the authority to initiate requests for prior approval of applications with direct costs of $500k or more?</vt:lpstr>
      <vt:lpstr>Rhyme Time!</vt:lpstr>
      <vt:lpstr>Question #1  PUZZLE #5 Name the four registrations that must currently be completed before a submission of a grant can be completed. </vt:lpstr>
      <vt:lpstr>Question #2  PUZZLE #5 When the instructions in the FOA and Application Guide conflict, which wins?  </vt:lpstr>
      <vt:lpstr>Question #3  PUZZLE #5 What is the correct number of Signing Officials an organization should have?  </vt:lpstr>
      <vt:lpstr>Question #4  PUZZLE #5 Who maintains the Institutional Profile?  </vt:lpstr>
      <vt:lpstr>Question #5  PUZZLE #5 Name 4 things you find on the Commons Detailed Status Information Screen?   </vt:lpstr>
      <vt:lpstr>Thank You for playing Words We Take for “Grant”ed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Words We Take for Granted</dc:title>
  <dc:creator>Schumaker, Joseph (NIH/OD) [C]</dc:creator>
  <cp:lastModifiedBy>Schumaker, Joseph (NIH/OD) [C]</cp:lastModifiedBy>
  <cp:revision>96</cp:revision>
  <cp:lastPrinted>2016-03-17T18:50:33Z</cp:lastPrinted>
  <dcterms:created xsi:type="dcterms:W3CDTF">2016-02-09T13:51:14Z</dcterms:created>
  <dcterms:modified xsi:type="dcterms:W3CDTF">2016-03-18T18:26:44Z</dcterms:modified>
</cp:coreProperties>
</file>