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64" r:id="rId33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3DA"/>
    <a:srgbClr val="46B9D1"/>
    <a:srgbClr val="236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0C8FB7-3298-4605-AD96-D81340943A9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CBD40-8412-4A9F-B730-F63A19DD4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24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C6B8C-4448-49B8-8EC4-9F2399FE401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C5176-F92A-4C0C-A1DE-D3800A40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0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A568A2A-922B-4457-9D90-6837A600F539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1475164" y="58650"/>
            <a:ext cx="499351" cy="6695040"/>
            <a:chOff x="11602164" y="58650"/>
            <a:chExt cx="499351" cy="669504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910E-B034-4CD8-9A62-B79FCD5A5541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98E5-F57F-45B3-B5BB-B206DE07A415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9CD1-61F7-401E-813F-90F36A61CAB9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FF7F-CFD5-487D-9FBB-F61F8538227C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DD18-0C71-4469-A6A0-CACEE5226BAE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9D3E-119C-4008-9AE5-7B5FBEF06840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B6B0-8EBB-4D91-8031-BB24167DD61B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922-A74A-47E7-99B2-42DC05E18724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69EF-D4D5-4661-9A33-75423D0A94FC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2AA3-051D-485A-82D8-28C0A62E5498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478A-2097-43CE-A58C-D861A59EE6DC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D8A5-5036-4523-83A2-106D4E2B2589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A61-B80A-4C7C-ABEA-3CD5F30E786A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4FFC-7206-4557-8C81-896FB3F92ABA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C72C-46CF-4D9E-978A-0DEC5734D30B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33F-4CD8-4B59-B060-379F09856A93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488" y="263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F26A-E3EB-4449-A419-4E4F4922CC57}" type="datetime1">
              <a:rPr lang="en-US" smtClean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387" y="640159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11602164" y="58650"/>
            <a:ext cx="499351" cy="6695040"/>
            <a:chOff x="11602164" y="58650"/>
            <a:chExt cx="499351" cy="6695040"/>
          </a:xfrm>
        </p:grpSpPr>
        <p:pic>
          <p:nvPicPr>
            <p:cNvPr id="49" name="Picture 48"/>
            <p:cNvPicPr>
              <a:picLocks noChangeAspect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800" y="58650"/>
              <a:ext cx="493715" cy="346320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2164" y="6440488"/>
              <a:ext cx="499351" cy="313202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notice-files/NOT-OD-14-081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121776" cy="2387600"/>
          </a:xfrm>
        </p:spPr>
        <p:txBody>
          <a:bodyPr/>
          <a:lstStyle/>
          <a:p>
            <a:r>
              <a:rPr lang="en-US" dirty="0"/>
              <a:t>Words We Take for </a:t>
            </a:r>
            <a:r>
              <a:rPr lang="en-US" dirty="0" smtClean="0"/>
              <a:t>“</a:t>
            </a:r>
            <a:r>
              <a:rPr lang="en-US" dirty="0" err="1" smtClean="0"/>
              <a:t>Grant”ed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Knowing eRA Systems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7100" y="4394200"/>
            <a:ext cx="52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Sponsored by Your Good Friends at eRA: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51100" y="4841875"/>
            <a:ext cx="80017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1" dirty="0" smtClean="0"/>
              <a:t>Sheri Cummins</a:t>
            </a:r>
            <a:r>
              <a:rPr lang="en-US" b="1" dirty="0" smtClean="0"/>
              <a:t>, </a:t>
            </a:r>
            <a:r>
              <a:rPr lang="en-US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OER Communications &amp; Outreach; Chief, Grants </a:t>
            </a:r>
            <a:r>
              <a:rPr lang="en-US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</a:t>
            </a:r>
          </a:p>
          <a:p>
            <a:pPr marL="0" lvl="1"/>
            <a:r>
              <a:rPr lang="en-US" sz="2400" b="1" dirty="0"/>
              <a:t>Scarlett Gibb</a:t>
            </a:r>
            <a:r>
              <a:rPr lang="en-US" b="1" dirty="0"/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eRA Customer Relationship Manager, eRA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Commons</a:t>
            </a:r>
          </a:p>
          <a:p>
            <a:pPr marL="0" lvl="1"/>
            <a:r>
              <a:rPr lang="en-US" sz="2400" b="1" dirty="0" smtClean="0"/>
              <a:t>Jessie Floura</a:t>
            </a:r>
            <a:r>
              <a:rPr lang="en-US" b="1" dirty="0" smtClean="0"/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eRA Chief, Customer Relationship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Branch</a:t>
            </a:r>
          </a:p>
          <a:p>
            <a:pPr marL="0" lvl="1"/>
            <a:r>
              <a:rPr lang="en-US" sz="2400" b="1" dirty="0" smtClean="0"/>
              <a:t>Laurie Roman</a:t>
            </a:r>
            <a:r>
              <a:rPr lang="en-US" b="1" dirty="0" smtClean="0"/>
              <a:t>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eRA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Customer Relationship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Manager, eSubmission</a:t>
            </a:r>
          </a:p>
          <a:p>
            <a:pPr marL="0" lvl="1"/>
            <a:r>
              <a:rPr lang="en-US" sz="2400" b="1" dirty="0" smtClean="0"/>
              <a:t>Joe Schumaker</a:t>
            </a:r>
            <a:r>
              <a:rPr lang="en-US" b="1" dirty="0" smtClean="0"/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Communications Specialist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4111" y="6415742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1600" smtClean="0">
                <a:latin typeface="Arial Black" panose="020B0A04020102020204" pitchFamily="34" charset="0"/>
              </a:rPr>
              <a:t>1</a:t>
            </a:fld>
            <a:endParaRPr lang="en-US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618517"/>
            <a:ext cx="8653009" cy="30965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#2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True or False:</a:t>
            </a:r>
            <a:br>
              <a:rPr lang="en-US" dirty="0"/>
            </a:br>
            <a:r>
              <a:rPr lang="en-US" dirty="0"/>
              <a:t>NIH maintains a policy that investigators now may submit a New Application, following an unsuccessful application, without concern for scientific overlap with previously reviewed applications.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8750" y="376526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TRUE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1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99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#3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attachment format is used for Commons actions and within grant applications?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7162" y="313026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PDF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-7079"/>
            <a:ext cx="8653009" cy="27502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#4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Which grant </a:t>
            </a:r>
            <a:r>
              <a:rPr lang="en-US" dirty="0" smtClean="0"/>
              <a:t>programs/MECHANISMS </a:t>
            </a:r>
            <a:r>
              <a:rPr lang="en-US" dirty="0"/>
              <a:t>are currently supported in ASSIST?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7162" y="313026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ALL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6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-7911"/>
            <a:ext cx="8653009" cy="234637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Question #5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PUZZLE #2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Using this Commons feature, an applicant is able to submit last-minute information requested by NIH. </a:t>
            </a: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7162" y="313026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JIT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4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273629" y="774700"/>
            <a:ext cx="9633857" cy="4172857"/>
          </a:xfrm>
          <a:prstGeom prst="rect">
            <a:avLst/>
          </a:prstGeom>
          <a:gradFill>
            <a:gsLst>
              <a:gs pos="0">
                <a:srgbClr val="236D8F"/>
              </a:gs>
              <a:gs pos="100000">
                <a:srgbClr val="46B9D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0518"/>
            <a:ext cx="9905998" cy="6641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Pre-Submission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801121"/>
              </p:ext>
            </p:extLst>
          </p:nvPr>
        </p:nvGraphicFramePr>
        <p:xfrm>
          <a:off x="1295400" y="777752"/>
          <a:ext cx="960120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567877"/>
                <a:gridCol w="712283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54628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8101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223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0345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6466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92588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8710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4832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30954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7075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3197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J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9319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K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15441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61563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7684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53952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02203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464880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Q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927557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390234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852911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931558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778265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0240942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070361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116629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162897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Z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5" name="Rounded Rectangle 64">
            <a:hlinkClick r:id="rId2" action="ppaction://hlinksldjump"/>
          </p:cNvPr>
          <p:cNvSpPr/>
          <p:nvPr/>
        </p:nvSpPr>
        <p:spPr>
          <a:xfrm>
            <a:off x="192588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66" name="Rounded Rectangle 65">
            <a:hlinkClick r:id="rId3" action="ppaction://hlinksldjump"/>
          </p:cNvPr>
          <p:cNvSpPr/>
          <p:nvPr/>
        </p:nvSpPr>
        <p:spPr>
          <a:xfrm>
            <a:off x="371250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67" name="Rounded Rectangle 66">
            <a:hlinkClick r:id="rId4" action="ppaction://hlinksldjump"/>
          </p:cNvPr>
          <p:cNvSpPr/>
          <p:nvPr/>
        </p:nvSpPr>
        <p:spPr>
          <a:xfrm>
            <a:off x="549912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68" name="Rounded Rectangle 67">
            <a:hlinkClick r:id="rId5" action="ppaction://hlinksldjump"/>
          </p:cNvPr>
          <p:cNvSpPr/>
          <p:nvPr/>
        </p:nvSpPr>
        <p:spPr>
          <a:xfrm>
            <a:off x="728574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69" name="Rounded Rectangle 68">
            <a:hlinkClick r:id="rId6" action="ppaction://hlinksldjump"/>
          </p:cNvPr>
          <p:cNvSpPr/>
          <p:nvPr/>
        </p:nvSpPr>
        <p:spPr>
          <a:xfrm>
            <a:off x="907236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70" name="Rounded Rectangle 69"/>
          <p:cNvSpPr/>
          <p:nvPr/>
        </p:nvSpPr>
        <p:spPr>
          <a:xfrm>
            <a:off x="11047411" y="4265347"/>
            <a:ext cx="1020479" cy="5352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786144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593214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231800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870386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4508972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7063316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4517772" y="219007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595414" y="219007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595096" y="289509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5147558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6424730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7701902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4516500" y="289509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8340489" y="147916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158558" y="219007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3235564" y="289509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1954628" y="219007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3236200" y="219007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3876986" y="219007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1954628" y="289509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5156968" y="289509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5799342" y="219007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3876032" y="289509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2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2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2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2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2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2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2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2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2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2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2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2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2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>
                      <p:stCondLst>
                        <p:cond delay="0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1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0" grpId="0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#1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field does NIH use to identify the version of forms and instructions needed for your grant application?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9939" y="3130262"/>
            <a:ext cx="3472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COMPETITION ID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9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#2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Name three fields </a:t>
            </a:r>
            <a:r>
              <a:rPr lang="en-US" dirty="0" smtClean="0"/>
              <a:t>That are </a:t>
            </a:r>
            <a:r>
              <a:rPr lang="en-US" dirty="0"/>
              <a:t>required by </a:t>
            </a:r>
            <a:r>
              <a:rPr lang="en-US" dirty="0" smtClean="0"/>
              <a:t>NIH, </a:t>
            </a:r>
            <a:r>
              <a:rPr lang="en-US" dirty="0"/>
              <a:t>but not marked required on the federal-wide forms?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9496" y="3115272"/>
            <a:ext cx="86530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Credential (SR/Key form)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DUNS* (Performance Sites form)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Organization (SR/Key form) fields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Biographical Sketch for </a:t>
            </a:r>
            <a:r>
              <a:rPr lang="en-US" sz="3200" dirty="0" err="1">
                <a:solidFill>
                  <a:srgbClr val="FFFF00"/>
                </a:solidFill>
              </a:rPr>
              <a:t>Sr</a:t>
            </a:r>
            <a:r>
              <a:rPr lang="en-US" sz="3200" dirty="0">
                <a:solidFill>
                  <a:srgbClr val="FFFF00"/>
                </a:solidFill>
              </a:rPr>
              <a:t>/Key other than PD/PI</a:t>
            </a: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8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22068"/>
            <a:ext cx="8653009" cy="30201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#3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Where would an applicant find instructions for completing their grant application?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130262"/>
            <a:ext cx="86530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Application Guide &amp; Supplemental Instructions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Funding Opportunity Announcement Text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Notices in the NIH Guide for Grants &amp; Contracts</a:t>
            </a: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5844" y="5192365"/>
            <a:ext cx="795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http://grants.nih.gov/How-to-Apply-Guide.html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476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-26957"/>
            <a:ext cx="8653009" cy="3367056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tx2"/>
                </a:solidFill>
              </a:rPr>
              <a:t>Question #4 </a:t>
            </a:r>
            <a:br>
              <a:rPr lang="en-US" sz="3100" dirty="0" smtClean="0">
                <a:solidFill>
                  <a:schemeClr val="tx2"/>
                </a:solidFill>
              </a:rPr>
            </a:br>
            <a:r>
              <a:rPr lang="en-US" sz="3100" dirty="0" smtClean="0">
                <a:solidFill>
                  <a:schemeClr val="tx2"/>
                </a:solidFill>
              </a:rPr>
              <a:t>PUZZLE #3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Name two situations when you are required to provide an eRA Commons ID in the credential field of the </a:t>
            </a:r>
            <a:r>
              <a:rPr lang="en-US" sz="3100" dirty="0" err="1"/>
              <a:t>Sr</a:t>
            </a:r>
            <a:r>
              <a:rPr lang="en-US" sz="3100" dirty="0"/>
              <a:t>/Key Person form</a:t>
            </a:r>
            <a:r>
              <a:rPr lang="en-US" sz="3100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2" y="3763854"/>
            <a:ext cx="865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PD/PI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Multi-project Component Leads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Fellowship Sponsor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Diversity Supplement </a:t>
            </a:r>
            <a:r>
              <a:rPr lang="en-US" sz="3200" dirty="0" smtClean="0">
                <a:solidFill>
                  <a:srgbClr val="FFFF00"/>
                </a:solidFill>
              </a:rPr>
              <a:t>Candidate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Mentors for K Grants</a:t>
            </a:r>
            <a:endParaRPr lang="en-US" sz="3200" dirty="0">
              <a:solidFill>
                <a:srgbClr val="FFFF00"/>
              </a:solidFill>
            </a:endParaRP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9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-832"/>
            <a:ext cx="8653009" cy="30500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#5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options are available for applicants to submit competing grant applications to NIH?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130262"/>
            <a:ext cx="86530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ASSIST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System-to-System  solutions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Grants.gov downloadable forms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Grants.gov Workspaces</a:t>
            </a: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2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273629" y="774700"/>
            <a:ext cx="9633857" cy="4172857"/>
          </a:xfrm>
          <a:prstGeom prst="rect">
            <a:avLst/>
          </a:prstGeom>
          <a:gradFill>
            <a:gsLst>
              <a:gs pos="0">
                <a:srgbClr val="236D8F"/>
              </a:gs>
              <a:gs pos="100000">
                <a:srgbClr val="46B9D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0518"/>
            <a:ext cx="9905998" cy="6641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Post-award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12426"/>
              </p:ext>
            </p:extLst>
          </p:nvPr>
        </p:nvGraphicFramePr>
        <p:xfrm>
          <a:off x="1295400" y="777752"/>
          <a:ext cx="960120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70480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37912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79770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4196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79770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70480" y="359224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37912" y="359224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12338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70480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70480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54196" y="359224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54196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21628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63486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12338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6054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79770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989060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12338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12338" y="359224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54196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96054" y="359224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37912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37912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063486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47202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421628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63486" y="147625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496054" y="288650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96054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421628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05344" y="217957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79770" y="3592249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8101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223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0345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6466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92588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8710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4832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30954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7075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3197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J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9319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K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15441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61563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7684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53952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02203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464880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Q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927557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390234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852911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931558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778265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0240942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070361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116629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162897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Z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5" name="Rounded Rectangle 64">
            <a:hlinkClick r:id="rId2" action="ppaction://hlinksldjump"/>
          </p:cNvPr>
          <p:cNvSpPr/>
          <p:nvPr/>
        </p:nvSpPr>
        <p:spPr>
          <a:xfrm>
            <a:off x="192588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66" name="Rounded Rectangle 65">
            <a:hlinkClick r:id="rId3" action="ppaction://hlinksldjump"/>
          </p:cNvPr>
          <p:cNvSpPr/>
          <p:nvPr/>
        </p:nvSpPr>
        <p:spPr>
          <a:xfrm>
            <a:off x="371250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67" name="Rounded Rectangle 66">
            <a:hlinkClick r:id="rId4" action="ppaction://hlinksldjump"/>
          </p:cNvPr>
          <p:cNvSpPr/>
          <p:nvPr/>
        </p:nvSpPr>
        <p:spPr>
          <a:xfrm>
            <a:off x="549912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68" name="Rounded Rectangle 67">
            <a:hlinkClick r:id="rId5" action="ppaction://hlinksldjump"/>
          </p:cNvPr>
          <p:cNvSpPr/>
          <p:nvPr/>
        </p:nvSpPr>
        <p:spPr>
          <a:xfrm>
            <a:off x="728574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69" name="Rounded Rectangle 68">
            <a:hlinkClick r:id="rId6" action="ppaction://hlinksldjump"/>
          </p:cNvPr>
          <p:cNvSpPr/>
          <p:nvPr/>
        </p:nvSpPr>
        <p:spPr>
          <a:xfrm>
            <a:off x="907236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70" name="Rounded Rectangle 69"/>
          <p:cNvSpPr/>
          <p:nvPr/>
        </p:nvSpPr>
        <p:spPr>
          <a:xfrm>
            <a:off x="11047411" y="4265347"/>
            <a:ext cx="1020479" cy="5352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8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5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10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5" dur="50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273629" y="774700"/>
            <a:ext cx="9633857" cy="4172857"/>
          </a:xfrm>
          <a:prstGeom prst="rect">
            <a:avLst/>
          </a:prstGeom>
          <a:gradFill>
            <a:gsLst>
              <a:gs pos="0">
                <a:srgbClr val="236D8F"/>
              </a:gs>
              <a:gs pos="100000">
                <a:srgbClr val="46B9D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0518"/>
            <a:ext cx="9905998" cy="6641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Same last name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70354"/>
              </p:ext>
            </p:extLst>
          </p:nvPr>
        </p:nvGraphicFramePr>
        <p:xfrm>
          <a:off x="1295400" y="777752"/>
          <a:ext cx="960120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639837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8101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223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0345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6466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92588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8710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4832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30954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7075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3197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J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9319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K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15441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61563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7684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53952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02203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464880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Q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927557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390234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852911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931558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778265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0240942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070361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116629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162897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Z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5" name="Rounded Rectangle 64">
            <a:hlinkClick r:id="rId2" action="ppaction://hlinksldjump"/>
          </p:cNvPr>
          <p:cNvSpPr/>
          <p:nvPr/>
        </p:nvSpPr>
        <p:spPr>
          <a:xfrm>
            <a:off x="192588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66" name="Rounded Rectangle 65">
            <a:hlinkClick r:id="rId3" action="ppaction://hlinksldjump"/>
          </p:cNvPr>
          <p:cNvSpPr/>
          <p:nvPr/>
        </p:nvSpPr>
        <p:spPr>
          <a:xfrm>
            <a:off x="371250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67" name="Rounded Rectangle 66">
            <a:hlinkClick r:id="rId4" action="ppaction://hlinksldjump"/>
          </p:cNvPr>
          <p:cNvSpPr/>
          <p:nvPr/>
        </p:nvSpPr>
        <p:spPr>
          <a:xfrm>
            <a:off x="549912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68" name="Rounded Rectangle 67">
            <a:hlinkClick r:id="rId5" action="ppaction://hlinksldjump"/>
          </p:cNvPr>
          <p:cNvSpPr/>
          <p:nvPr/>
        </p:nvSpPr>
        <p:spPr>
          <a:xfrm>
            <a:off x="728574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69" name="Rounded Rectangle 68">
            <a:hlinkClick r:id="rId6" action="ppaction://hlinksldjump"/>
          </p:cNvPr>
          <p:cNvSpPr/>
          <p:nvPr/>
        </p:nvSpPr>
        <p:spPr>
          <a:xfrm>
            <a:off x="907236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70" name="Rounded Rectangle 69"/>
          <p:cNvSpPr/>
          <p:nvPr/>
        </p:nvSpPr>
        <p:spPr>
          <a:xfrm>
            <a:off x="11047411" y="4265347"/>
            <a:ext cx="1020479" cy="5352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1952961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7718118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5792241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593534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0280416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592841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232721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512481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3243274" y="149077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800747" y="149077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2598196" y="149077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4517120" y="149077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874680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155826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8999264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3872601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5152361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6432118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3234107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3868621" y="149077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5162184" y="149077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4515253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1952961" y="288778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7077545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5796399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1952961" y="149077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6436972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8358691" y="219278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2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2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2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2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2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2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2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2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2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2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2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2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2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2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2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2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2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2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5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2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2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2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2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2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5" dur="2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2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3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7" fill="hold">
                      <p:stCondLst>
                        <p:cond delay="0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0" grpId="0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#1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How many eRA Commons accounts should a PI have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130262"/>
            <a:ext cx="8653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A PI should have 1 Commons account.</a:t>
            </a: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0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30783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#2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Who you should contact if you forget your eRA Commons username and password?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130262"/>
            <a:ext cx="86530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Office </a:t>
            </a:r>
            <a:r>
              <a:rPr lang="en-US" sz="3200" dirty="0">
                <a:solidFill>
                  <a:srgbClr val="FFFF00"/>
                </a:solidFill>
              </a:rPr>
              <a:t>of Sponsored Research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Signing Official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Account Administrator</a:t>
            </a: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4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#3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Name 3 of the 4 actions a PI can delegate to other Commons users?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130262"/>
            <a:ext cx="86530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Complete RPPR info (Delegate Progress Report)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Update Personal Profile (Delegate PPF)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View application errors/warnings, assembled application (Delegate Status)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Perform all xTrain functions except ability to submit appointments (Delegate xTrain)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0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29148"/>
            <a:ext cx="8653009" cy="30950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#4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Where is the information found that determines if a PI is eligible for Continuous Submission?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124200"/>
            <a:ext cx="8653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Personal Profile</a:t>
            </a: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1665"/>
            <a:ext cx="8653009" cy="321497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#5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Who now has the authority to initiate requests for prior approval of applications with direct costs of $500k or more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638262"/>
            <a:ext cx="86530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Both the Principal Investigator (PI) and the Signing Official (SO) can initiate a request for prior approval of applications with direct costs of $500K or more.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273629" y="774700"/>
            <a:ext cx="9633857" cy="4172857"/>
          </a:xfrm>
          <a:prstGeom prst="rect">
            <a:avLst/>
          </a:prstGeom>
          <a:gradFill>
            <a:gsLst>
              <a:gs pos="0">
                <a:srgbClr val="236D8F"/>
              </a:gs>
              <a:gs pos="100000">
                <a:srgbClr val="46B9D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0518"/>
            <a:ext cx="9905998" cy="6641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Rhyme Time!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26582"/>
              </p:ext>
            </p:extLst>
          </p:nvPr>
        </p:nvGraphicFramePr>
        <p:xfrm>
          <a:off x="1295400" y="777752"/>
          <a:ext cx="960120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785570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8101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223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0345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6466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92588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8710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4832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30954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7075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3197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J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9319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K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15441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61563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7684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53952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02203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464880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Q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927557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390234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852911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931558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778265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0240942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070361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116629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162897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Z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5" name="Rounded Rectangle 64">
            <a:hlinkClick r:id="rId2" action="ppaction://hlinksldjump"/>
          </p:cNvPr>
          <p:cNvSpPr/>
          <p:nvPr/>
        </p:nvSpPr>
        <p:spPr>
          <a:xfrm>
            <a:off x="192588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66" name="Rounded Rectangle 65">
            <a:hlinkClick r:id="rId3" action="ppaction://hlinksldjump"/>
          </p:cNvPr>
          <p:cNvSpPr/>
          <p:nvPr/>
        </p:nvSpPr>
        <p:spPr>
          <a:xfrm>
            <a:off x="371250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67" name="Rounded Rectangle 66">
            <a:hlinkClick r:id="rId4" action="ppaction://hlinksldjump"/>
          </p:cNvPr>
          <p:cNvSpPr/>
          <p:nvPr/>
        </p:nvSpPr>
        <p:spPr>
          <a:xfrm>
            <a:off x="549912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68" name="Rounded Rectangle 67">
            <a:hlinkClick r:id="rId5" action="ppaction://hlinksldjump"/>
          </p:cNvPr>
          <p:cNvSpPr/>
          <p:nvPr/>
        </p:nvSpPr>
        <p:spPr>
          <a:xfrm>
            <a:off x="728574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69" name="Rounded Rectangle 68">
            <a:hlinkClick r:id="rId6" action="ppaction://hlinksldjump"/>
          </p:cNvPr>
          <p:cNvSpPr/>
          <p:nvPr/>
        </p:nvSpPr>
        <p:spPr>
          <a:xfrm>
            <a:off x="907236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70" name="Rounded Rectangle 69"/>
          <p:cNvSpPr/>
          <p:nvPr/>
        </p:nvSpPr>
        <p:spPr>
          <a:xfrm>
            <a:off x="11047411" y="4265347"/>
            <a:ext cx="1020479" cy="5352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6420002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944635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785570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517120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1943404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5151512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7069090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517120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7710629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4517120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7069090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8342974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3870148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5785570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1935449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3227935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8975694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3227935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5151512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8975694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8342974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9617463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2579170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5151512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2579170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8342974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710629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6420002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2579170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3227935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7710629" y="1485466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3872285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7069090" y="2194620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6420002" y="2903774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2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2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2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2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2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2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2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2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2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2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2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2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2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5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2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2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2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2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2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5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2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5" dur="2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0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5" dur="2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2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2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5" dur="2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2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0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2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2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0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7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6" fill="hold">
                      <p:stCondLst>
                        <p:cond delay="0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8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0" fill="hold">
                      <p:stCondLst>
                        <p:cond delay="0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0" grpId="0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#1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</a:t>
            </a:r>
            <a:r>
              <a:rPr lang="en-US" dirty="0">
                <a:solidFill>
                  <a:schemeClr val="tx2"/>
                </a:solidFill>
              </a:rPr>
              <a:t>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Name the four registrations that must currently be completed before a submission of a grant can be completed.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1717" y="2789059"/>
            <a:ext cx="9147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FFFF00"/>
                </a:solidFill>
              </a:rPr>
              <a:t>DUNS</a:t>
            </a:r>
          </a:p>
          <a:p>
            <a:pPr algn="ctr"/>
            <a:r>
              <a:rPr lang="pt-BR" sz="3200" dirty="0">
                <a:solidFill>
                  <a:srgbClr val="FFFF00"/>
                </a:solidFill>
              </a:rPr>
              <a:t>SAM</a:t>
            </a:r>
          </a:p>
          <a:p>
            <a:pPr algn="ctr"/>
            <a:r>
              <a:rPr lang="pt-BR" sz="3200" dirty="0">
                <a:solidFill>
                  <a:srgbClr val="FFFF00"/>
                </a:solidFill>
              </a:rPr>
              <a:t>Grants.gov</a:t>
            </a:r>
          </a:p>
          <a:p>
            <a:pPr algn="ctr"/>
            <a:r>
              <a:rPr lang="pt-BR" sz="3200" dirty="0">
                <a:solidFill>
                  <a:srgbClr val="FFFF00"/>
                </a:solidFill>
              </a:rPr>
              <a:t>eRA </a:t>
            </a:r>
            <a:r>
              <a:rPr lang="pt-BR" sz="3200" dirty="0" smtClean="0">
                <a:solidFill>
                  <a:srgbClr val="FFFF00"/>
                </a:solidFill>
              </a:rPr>
              <a:t>Commons</a:t>
            </a:r>
          </a:p>
          <a:p>
            <a:pPr algn="ctr"/>
            <a:r>
              <a:rPr lang="pt-BR" sz="3200" dirty="0" smtClean="0">
                <a:solidFill>
                  <a:srgbClr val="FFFF00"/>
                </a:solidFill>
              </a:rPr>
              <a:t>Small Business Administration (SBIR/STTR Only)</a:t>
            </a:r>
            <a:endParaRPr lang="pt-BR" sz="3200" dirty="0">
              <a:solidFill>
                <a:srgbClr val="FFFF00"/>
              </a:solidFill>
            </a:endParaRP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0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#2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When the instructions in the FOA and Application Guide conflict, which wins?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2191" y="313026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FOA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9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#3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is the correct number of Signing Officials an organization should have?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3130262"/>
            <a:ext cx="8653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More than one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6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#1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Financial Conflict Of Interest (FCOI) reporting, the Annual Report Link will appear how many days before the next budget start date? </a:t>
            </a: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413" y="4917075"/>
            <a:ext cx="103321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See NOT-OD-14-081 for more information. </a:t>
            </a:r>
          </a:p>
          <a:p>
            <a:r>
              <a:rPr lang="en-US" sz="2800" u="sng" dirty="0">
                <a:hlinkClick r:id="rId3"/>
              </a:rPr>
              <a:t>http://grants.nih.gov/grants/guide/notice-files/NOT-OD-14-081.html</a:t>
            </a:r>
            <a:r>
              <a:rPr lang="en-US" sz="28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7162" y="313026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75 Days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1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2516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#4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#5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/>
              <a:t>Who maintains the Institutional Profile?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1" y="2870200"/>
            <a:ext cx="8653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FFFF00"/>
                </a:solidFill>
              </a:rPr>
              <a:t>Signing Official</a:t>
            </a:r>
            <a:endParaRPr lang="pt-BR" sz="3200" dirty="0">
              <a:solidFill>
                <a:srgbClr val="FFFF00"/>
              </a:solidFill>
            </a:endParaRP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7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#5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Name 4 things you find on the Commons Detailed Status Information Screen?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7369" y="2241262"/>
            <a:ext cx="60772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General Grant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Status History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Application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Reference letter tracking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Relevant documents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IC Assignment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Study Section </a:t>
            </a:r>
            <a:r>
              <a:rPr lang="en-US" sz="3200" dirty="0" smtClean="0">
                <a:solidFill>
                  <a:srgbClr val="FFFF00"/>
                </a:solidFill>
              </a:rPr>
              <a:t>Assignment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3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121776" cy="2387600"/>
          </a:xfrm>
        </p:spPr>
        <p:txBody>
          <a:bodyPr/>
          <a:lstStyle/>
          <a:p>
            <a:r>
              <a:rPr lang="en-US" dirty="0" smtClean="0"/>
              <a:t>Thank You for playing</a:t>
            </a:r>
            <a:br>
              <a:rPr lang="en-US" dirty="0" smtClean="0"/>
            </a:br>
            <a:r>
              <a:rPr lang="en-US" dirty="0" smtClean="0"/>
              <a:t>Words </a:t>
            </a:r>
            <a:r>
              <a:rPr lang="en-US" dirty="0"/>
              <a:t>We Take for </a:t>
            </a:r>
            <a:r>
              <a:rPr lang="en-US" dirty="0" smtClean="0"/>
              <a:t>“</a:t>
            </a:r>
            <a:r>
              <a:rPr lang="en-US" dirty="0" err="1" smtClean="0"/>
              <a:t>Grant”ed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Knowing eRA Systems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7100" y="4775200"/>
            <a:ext cx="52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Sponsored by Your Good Friends at eRA: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51100" y="5222875"/>
            <a:ext cx="80017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1" dirty="0" smtClean="0"/>
              <a:t>Sheri Cummins</a:t>
            </a:r>
            <a:r>
              <a:rPr lang="en-US" b="1" dirty="0" smtClean="0"/>
              <a:t>, </a:t>
            </a:r>
            <a:r>
              <a:rPr lang="en-US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OER Communications &amp; Outreach; Chief, Grants </a:t>
            </a:r>
            <a:r>
              <a:rPr lang="en-US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</a:t>
            </a:r>
          </a:p>
          <a:p>
            <a:pPr marL="0" lvl="1"/>
            <a:r>
              <a:rPr lang="en-US" sz="2400" b="1" dirty="0"/>
              <a:t>Scarlett Gibb</a:t>
            </a:r>
            <a:r>
              <a:rPr lang="en-US" b="1" dirty="0"/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eRA Customer Relationship Manager, eRA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Commons</a:t>
            </a:r>
          </a:p>
          <a:p>
            <a:pPr marL="0" lvl="1"/>
            <a:r>
              <a:rPr lang="en-US" sz="2400" b="1" dirty="0" smtClean="0"/>
              <a:t>Jessie Floura</a:t>
            </a:r>
            <a:r>
              <a:rPr lang="en-US" b="1" dirty="0" smtClean="0"/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eRA Chief, Customer Relationship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Branch</a:t>
            </a:r>
          </a:p>
          <a:p>
            <a:pPr marL="0" lvl="1"/>
            <a:r>
              <a:rPr lang="en-US" sz="2400" b="1" dirty="0" smtClean="0"/>
              <a:t>Joe Schumaker</a:t>
            </a:r>
            <a:r>
              <a:rPr lang="en-US" b="1" dirty="0" smtClean="0"/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Communications Specialist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107854"/>
            <a:ext cx="8653010" cy="2641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Question </a:t>
            </a:r>
            <a:r>
              <a:rPr lang="en-US" dirty="0" smtClean="0">
                <a:solidFill>
                  <a:schemeClr val="tx2"/>
                </a:solidFill>
              </a:rPr>
              <a:t>#2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puzzle 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/>
              <a:t>The </a:t>
            </a:r>
            <a:r>
              <a:rPr lang="en-US" dirty="0"/>
              <a:t>Business Official (BO) is a role used with this Commons application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olidFill>
            <a:srgbClr val="4BC3D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Back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6070" y="3168362"/>
            <a:ext cx="5987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xTRAIN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1412" y="4476653"/>
            <a:ext cx="103049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 has signature or other authority related to administering Training grants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1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1585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Question </a:t>
            </a:r>
            <a:r>
              <a:rPr lang="en-US" dirty="0" smtClean="0">
                <a:solidFill>
                  <a:schemeClr val="tx2"/>
                </a:solidFill>
              </a:rPr>
              <a:t>#3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puzzle 1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/>
              <a:t>Closeout </a:t>
            </a:r>
            <a:r>
              <a:rPr lang="en-US" dirty="0"/>
              <a:t>allows you to submit these reports.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olidFill>
            <a:srgbClr val="4BC3D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Back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1014" y="2391599"/>
            <a:ext cx="59874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Final Federal Financial Report (FFR)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Final Progress Report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Final Inventions Statement</a:t>
            </a: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1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997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Question </a:t>
            </a:r>
            <a:r>
              <a:rPr lang="en-US" dirty="0" smtClean="0">
                <a:solidFill>
                  <a:schemeClr val="tx2"/>
                </a:solidFill>
              </a:rPr>
              <a:t>#4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puzzle 1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/>
              <a:t>How </a:t>
            </a:r>
            <a:r>
              <a:rPr lang="en-US" dirty="0"/>
              <a:t>many days do you have to complete a closeout process before NIH has the option of initiating a unilateral closeout of an award?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olidFill>
            <a:srgbClr val="4BC3D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Back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6392" y="3130262"/>
            <a:ext cx="865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120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2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-12700"/>
            <a:ext cx="8653009" cy="30163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Question </a:t>
            </a:r>
            <a:r>
              <a:rPr lang="en-US" dirty="0" smtClean="0">
                <a:solidFill>
                  <a:schemeClr val="tx2"/>
                </a:solidFill>
              </a:rPr>
              <a:t>#5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puzzle 1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/>
              <a:t>This </a:t>
            </a:r>
            <a:r>
              <a:rPr lang="en-US" dirty="0"/>
              <a:t>federally mandated reporting process now requires inclusion data, accessed through a new system referred to as IMS.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olidFill>
            <a:srgbClr val="4BC3D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Back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4470" y="3130262"/>
            <a:ext cx="5987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RPPR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1412" y="4222653"/>
            <a:ext cx="103049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use of the Inclusion Management System started in Oct, 2014.  RPPRs submitted on/after March 5, 2015, must be updated into the enrollment format supported by the eRA Inclusion Management System (IMS), even if no new enrollment has occurred in the past year.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0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273629" y="774700"/>
            <a:ext cx="9633857" cy="4172857"/>
          </a:xfrm>
          <a:prstGeom prst="rect">
            <a:avLst/>
          </a:prstGeom>
          <a:gradFill>
            <a:gsLst>
              <a:gs pos="0">
                <a:srgbClr val="236D8F"/>
              </a:gs>
              <a:gs pos="100000">
                <a:srgbClr val="46B9D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0518"/>
            <a:ext cx="9905998" cy="6641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Before &amp; After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27174"/>
              </p:ext>
            </p:extLst>
          </p:nvPr>
        </p:nvGraphicFramePr>
        <p:xfrm>
          <a:off x="1295400" y="777752"/>
          <a:ext cx="960120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56940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25480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67615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41210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67615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4017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642661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9075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56940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56940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58945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41210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09750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51885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99075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83345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67615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9075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729787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41210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000803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25480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25480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51885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809750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51885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83345" y="2925792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83345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09750" y="2214313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94017" y="1502835"/>
            <a:ext cx="609600" cy="673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8101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223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0345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6466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92588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8710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4832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30954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70759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31977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J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93195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K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154413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615631" y="5035966"/>
            <a:ext cx="437453" cy="552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7684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53952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02203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464880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Q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927557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390234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852911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931558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778265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0240942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0703619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1166296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1628978" y="5035966"/>
            <a:ext cx="438912" cy="54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Z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5" name="Rounded Rectangle 64">
            <a:hlinkClick r:id="rId2" action="ppaction://hlinksldjump"/>
          </p:cNvPr>
          <p:cNvSpPr/>
          <p:nvPr/>
        </p:nvSpPr>
        <p:spPr>
          <a:xfrm>
            <a:off x="192588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66" name="Rounded Rectangle 65">
            <a:hlinkClick r:id="rId3" action="ppaction://hlinksldjump"/>
          </p:cNvPr>
          <p:cNvSpPr/>
          <p:nvPr/>
        </p:nvSpPr>
        <p:spPr>
          <a:xfrm>
            <a:off x="371250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67" name="Rounded Rectangle 66">
            <a:hlinkClick r:id="rId4" action="ppaction://hlinksldjump"/>
          </p:cNvPr>
          <p:cNvSpPr/>
          <p:nvPr/>
        </p:nvSpPr>
        <p:spPr>
          <a:xfrm>
            <a:off x="549912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68" name="Rounded Rectangle 67">
            <a:hlinkClick r:id="rId5" action="ppaction://hlinksldjump"/>
          </p:cNvPr>
          <p:cNvSpPr/>
          <p:nvPr/>
        </p:nvSpPr>
        <p:spPr>
          <a:xfrm>
            <a:off x="728574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69" name="Rounded Rectangle 68">
            <a:hlinkClick r:id="rId6" action="ppaction://hlinksldjump"/>
          </p:cNvPr>
          <p:cNvSpPr/>
          <p:nvPr/>
        </p:nvSpPr>
        <p:spPr>
          <a:xfrm>
            <a:off x="9072367" y="5842000"/>
            <a:ext cx="804613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70" name="Rounded Rectangle 69"/>
          <p:cNvSpPr/>
          <p:nvPr/>
        </p:nvSpPr>
        <p:spPr>
          <a:xfrm>
            <a:off x="11047411" y="4265347"/>
            <a:ext cx="1020479" cy="5352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5" grpId="1" animBg="1"/>
      <p:bldP spid="5" grpId="2" animBg="1"/>
      <p:bldP spid="6" grpId="1" animBg="1"/>
      <p:bldP spid="6" grpId="2" animBg="1"/>
      <p:bldP spid="7" grpId="1" animBg="1"/>
      <p:bldP spid="7" grpId="2" animBg="1"/>
      <p:bldP spid="8" grpId="1" animBg="1"/>
      <p:bldP spid="8" grpId="2" animBg="1"/>
      <p:bldP spid="9" grpId="1" animBg="1"/>
      <p:bldP spid="9" grpId="2" animBg="1"/>
      <p:bldP spid="10" grpId="1" animBg="1"/>
      <p:bldP spid="10" grpId="2" animBg="1"/>
      <p:bldP spid="11" grpId="1" animBg="1"/>
      <p:bldP spid="11" grpId="2" animBg="1"/>
      <p:bldP spid="12" grpId="1" animBg="1"/>
      <p:bldP spid="12" grpId="2" animBg="1"/>
      <p:bldP spid="13" grpId="1" animBg="1"/>
      <p:bldP spid="13" grpId="2" animBg="1"/>
      <p:bldP spid="14" grpId="1" animBg="1"/>
      <p:bldP spid="14" grpId="2" animBg="1"/>
      <p:bldP spid="15" grpId="1" animBg="1"/>
      <p:bldP spid="15" grpId="2" animBg="1"/>
      <p:bldP spid="16" grpId="1" animBg="1"/>
      <p:bldP spid="16" grpId="2" animBg="1"/>
      <p:bldP spid="17" grpId="1" animBg="1"/>
      <p:bldP spid="17" grpId="2" animBg="1"/>
      <p:bldP spid="18" grpId="1" animBg="1"/>
      <p:bldP spid="18" grpId="2" animBg="1"/>
      <p:bldP spid="19" grpId="1" animBg="1"/>
      <p:bldP spid="19" grpId="2" animBg="1"/>
      <p:bldP spid="20" grpId="1" animBg="1"/>
      <p:bldP spid="20" grpId="2" animBg="1"/>
      <p:bldP spid="22" grpId="1" animBg="1"/>
      <p:bldP spid="22" grpId="2" animBg="1"/>
      <p:bldP spid="23" grpId="1" animBg="1"/>
      <p:bldP spid="23" grpId="2" animBg="1"/>
      <p:bldP spid="24" grpId="1" animBg="1"/>
      <p:bldP spid="24" grpId="2" animBg="1"/>
      <p:bldP spid="25" grpId="1" animBg="1"/>
      <p:bldP spid="25" grpId="2" animBg="1"/>
      <p:bldP spid="26" grpId="1" animBg="1"/>
      <p:bldP spid="26" grpId="2" animBg="1"/>
      <p:bldP spid="27" grpId="1" animBg="1"/>
      <p:bldP spid="27" grpId="2" animBg="1"/>
      <p:bldP spid="28" grpId="1" animBg="1"/>
      <p:bldP spid="28" grpId="2" animBg="1"/>
      <p:bldP spid="30" grpId="1" animBg="1"/>
      <p:bldP spid="30" grpId="2" animBg="1"/>
      <p:bldP spid="31" grpId="1" animBg="1"/>
      <p:bldP spid="31" grpId="2" animBg="1"/>
      <p:bldP spid="32" grpId="1" animBg="1"/>
      <p:bldP spid="32" grpId="2" animBg="1"/>
      <p:bldP spid="33" grpId="1" animBg="1"/>
      <p:bldP spid="33" grpId="2" animBg="1"/>
      <p:bldP spid="34" grpId="1" animBg="1"/>
      <p:bldP spid="34" grpId="2" animBg="1"/>
      <p:bldP spid="36" grpId="1" animBg="1"/>
      <p:bldP spid="36" grpId="2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91" y="0"/>
            <a:ext cx="8653009" cy="287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 #1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PUZZLE #2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/>
              <a:t>These documents are submitted directly to Commons without the need of a user ID, and later linked to an electronic application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0439400" y="2870200"/>
            <a:ext cx="1231900" cy="1104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Back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4811" y="3130262"/>
            <a:ext cx="3082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Reference Letters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6434" y="2789059"/>
            <a:ext cx="1289957" cy="12671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Answer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1679</TotalTime>
  <Words>883</Words>
  <Application>Microsoft Office PowerPoint</Application>
  <PresentationFormat>Widescreen</PresentationFormat>
  <Paragraphs>499</Paragraphs>
  <Slides>32</Slides>
  <Notes>0</Notes>
  <HiddenSlides>25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Calibri</vt:lpstr>
      <vt:lpstr>Times New Roman</vt:lpstr>
      <vt:lpstr>Trebuchet MS</vt:lpstr>
      <vt:lpstr>Tw Cen MT</vt:lpstr>
      <vt:lpstr>Circuit</vt:lpstr>
      <vt:lpstr>Words We Take for “Grant”ed</vt:lpstr>
      <vt:lpstr>Post-award</vt:lpstr>
      <vt:lpstr>Question #1 puzzle 1 In Financial Conflict Of Interest (FCOI) reporting, the Annual Report Link will appear how many days before the next budget start date? </vt:lpstr>
      <vt:lpstr>Question #2 puzzle 1 The Business Official (BO) is a role used with this Commons application.  </vt:lpstr>
      <vt:lpstr>Question #3 puzzle 1  Closeout allows you to submit these reports.  </vt:lpstr>
      <vt:lpstr>Question #4 puzzle 1  How many days do you have to complete a closeout process before NIH has the option of initiating a unilateral closeout of an award?  </vt:lpstr>
      <vt:lpstr>Question #5 puzzle 1  This federally mandated reporting process now requires inclusion data, accessed through a new system referred to as IMS.   </vt:lpstr>
      <vt:lpstr>Before &amp; After</vt:lpstr>
      <vt:lpstr>Question #1  PUZZLE #2 These documents are submitted directly to Commons without the need of a user ID, and later linked to an electronic application.</vt:lpstr>
      <vt:lpstr>Question #2  PUZZLE #2 True or False: NIH maintains a policy that investigators now may submit a New Application, following an unsuccessful application, without concern for scientific overlap with previously reviewed applications.  </vt:lpstr>
      <vt:lpstr>Question #3  PUZZLE #2 What attachment format is used for Commons actions and within grant applications?  </vt:lpstr>
      <vt:lpstr>Question #4  PUZZLE #2 Which grant programs/MECHANISMS are currently supported in ASSIST?  </vt:lpstr>
      <vt:lpstr>Question #5  PUZZLE #2 Using this Commons feature, an applicant is able to submit last-minute information requested by NIH. </vt:lpstr>
      <vt:lpstr>Pre-Submission</vt:lpstr>
      <vt:lpstr>Question #1  PUZZLE #3 What field does NIH use to identify the version of forms and instructions needed for your grant application?  </vt:lpstr>
      <vt:lpstr>Question #2  PUZZLE #3 Name three fields That are required by NIH, but not marked required on the federal-wide forms?  </vt:lpstr>
      <vt:lpstr>Question #3  PUZZLE #3 Where would an applicant find instructions for completing their grant application?  </vt:lpstr>
      <vt:lpstr>Question #4  PUZZLE #3  Name two situations when you are required to provide an eRA Commons ID in the credential field of the Sr/Key Person form. </vt:lpstr>
      <vt:lpstr>Question #5  PUZZLE #3 What options are available for applicants to submit competing grant applications to NIH?   </vt:lpstr>
      <vt:lpstr>Same last name</vt:lpstr>
      <vt:lpstr>Question #1  PUZZLE #4 How many eRA Commons accounts should a PI have?  </vt:lpstr>
      <vt:lpstr>Question #2  PUZZLE #4 Who you should contact if you forget your eRA Commons username and password?  </vt:lpstr>
      <vt:lpstr>Question #3  PUZZLE #4 Name 3 of the 4 actions a PI can delegate to other Commons users?    </vt:lpstr>
      <vt:lpstr>Question #4  PUZZLE #4 Where is the information found that determines if a PI is eligible for Continuous Submission?  </vt:lpstr>
      <vt:lpstr>Question #5  PUZZLE #4 Who now has the authority to initiate requests for prior approval of applications with direct costs of $500k or more?</vt:lpstr>
      <vt:lpstr>Rhyme Time!</vt:lpstr>
      <vt:lpstr>Question #1  PUZZLE #5 Name the four registrations that must currently be completed before a submission of a grant can be completed. </vt:lpstr>
      <vt:lpstr>Question #2  PUZZLE #5 When the instructions in the FOA and Application Guide conflict, which wins?  </vt:lpstr>
      <vt:lpstr>Question #3  PUZZLE #5 What is the correct number of Signing Officials an organization should have?  </vt:lpstr>
      <vt:lpstr>Question #4  PUZZLE #5 Who maintains the Institutional Profile?  </vt:lpstr>
      <vt:lpstr>Question #5  PUZZLE #5 Name 4 things you find on the Commons Detailed Status Information Screen?   </vt:lpstr>
      <vt:lpstr>Thank You for playing Words We Take for “Grant”ed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We Take for Granted</dc:title>
  <dc:creator>Schumaker, Joseph (NIH/OD) [C]</dc:creator>
  <cp:lastModifiedBy>Schumaker, Joseph (NIH/OD) [C]</cp:lastModifiedBy>
  <cp:revision>96</cp:revision>
  <cp:lastPrinted>2016-03-17T18:50:33Z</cp:lastPrinted>
  <dcterms:created xsi:type="dcterms:W3CDTF">2016-02-09T13:51:14Z</dcterms:created>
  <dcterms:modified xsi:type="dcterms:W3CDTF">2016-03-18T18:26:44Z</dcterms:modified>
</cp:coreProperties>
</file>