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47"/>
  </p:notesMasterIdLst>
  <p:handoutMasterIdLst>
    <p:handoutMasterId r:id="rId148"/>
  </p:handoutMasterIdLst>
  <p:sldIdLst>
    <p:sldId id="265" r:id="rId5"/>
    <p:sldId id="797" r:id="rId6"/>
    <p:sldId id="1094" r:id="rId7"/>
    <p:sldId id="1095" r:id="rId8"/>
    <p:sldId id="652" r:id="rId9"/>
    <p:sldId id="701" r:id="rId10"/>
    <p:sldId id="943" r:id="rId11"/>
    <p:sldId id="1083" r:id="rId12"/>
    <p:sldId id="1082" r:id="rId13"/>
    <p:sldId id="945" r:id="rId14"/>
    <p:sldId id="946" r:id="rId15"/>
    <p:sldId id="1081" r:id="rId16"/>
    <p:sldId id="947" r:id="rId17"/>
    <p:sldId id="948" r:id="rId18"/>
    <p:sldId id="949" r:id="rId19"/>
    <p:sldId id="950" r:id="rId20"/>
    <p:sldId id="951" r:id="rId21"/>
    <p:sldId id="952" r:id="rId22"/>
    <p:sldId id="953" r:id="rId23"/>
    <p:sldId id="954" r:id="rId24"/>
    <p:sldId id="955" r:id="rId25"/>
    <p:sldId id="956" r:id="rId26"/>
    <p:sldId id="939" r:id="rId27"/>
    <p:sldId id="1090" r:id="rId28"/>
    <p:sldId id="641" r:id="rId29"/>
    <p:sldId id="1091" r:id="rId30"/>
    <p:sldId id="1092" r:id="rId31"/>
    <p:sldId id="645" r:id="rId32"/>
    <p:sldId id="646" r:id="rId33"/>
    <p:sldId id="831" r:id="rId34"/>
    <p:sldId id="643" r:id="rId35"/>
    <p:sldId id="642" r:id="rId36"/>
    <p:sldId id="1021" r:id="rId37"/>
    <p:sldId id="940" r:id="rId38"/>
    <p:sldId id="820" r:id="rId39"/>
    <p:sldId id="649" r:id="rId40"/>
    <p:sldId id="1084" r:id="rId41"/>
    <p:sldId id="833" r:id="rId42"/>
    <p:sldId id="1010" r:id="rId43"/>
    <p:sldId id="835" r:id="rId44"/>
    <p:sldId id="836" r:id="rId45"/>
    <p:sldId id="610" r:id="rId46"/>
    <p:sldId id="651" r:id="rId47"/>
    <p:sldId id="837" r:id="rId48"/>
    <p:sldId id="612" r:id="rId49"/>
    <p:sldId id="1025" r:id="rId50"/>
    <p:sldId id="942" r:id="rId51"/>
    <p:sldId id="708" r:id="rId52"/>
    <p:sldId id="709" r:id="rId53"/>
    <p:sldId id="779" r:id="rId54"/>
    <p:sldId id="838" r:id="rId55"/>
    <p:sldId id="672" r:id="rId56"/>
    <p:sldId id="666" r:id="rId57"/>
    <p:sldId id="669" r:id="rId58"/>
    <p:sldId id="1089" r:id="rId59"/>
    <p:sldId id="1093" r:id="rId60"/>
    <p:sldId id="1086" r:id="rId61"/>
    <p:sldId id="1087" r:id="rId62"/>
    <p:sldId id="1088" r:id="rId63"/>
    <p:sldId id="668" r:id="rId64"/>
    <p:sldId id="667" r:id="rId65"/>
    <p:sldId id="958" r:id="rId66"/>
    <p:sldId id="959" r:id="rId67"/>
    <p:sldId id="960" r:id="rId68"/>
    <p:sldId id="1057" r:id="rId69"/>
    <p:sldId id="1058" r:id="rId70"/>
    <p:sldId id="963" r:id="rId71"/>
    <p:sldId id="964" r:id="rId72"/>
    <p:sldId id="965" r:id="rId73"/>
    <p:sldId id="966" r:id="rId74"/>
    <p:sldId id="967" r:id="rId75"/>
    <p:sldId id="968" r:id="rId76"/>
    <p:sldId id="969" r:id="rId77"/>
    <p:sldId id="970" r:id="rId78"/>
    <p:sldId id="971" r:id="rId79"/>
    <p:sldId id="972" r:id="rId80"/>
    <p:sldId id="973" r:id="rId81"/>
    <p:sldId id="974" r:id="rId82"/>
    <p:sldId id="1085" r:id="rId83"/>
    <p:sldId id="1012" r:id="rId84"/>
    <p:sldId id="976" r:id="rId85"/>
    <p:sldId id="1023" r:id="rId86"/>
    <p:sldId id="1013" r:id="rId87"/>
    <p:sldId id="980" r:id="rId88"/>
    <p:sldId id="981" r:id="rId89"/>
    <p:sldId id="982" r:id="rId90"/>
    <p:sldId id="983" r:id="rId91"/>
    <p:sldId id="984" r:id="rId92"/>
    <p:sldId id="985" r:id="rId93"/>
    <p:sldId id="986" r:id="rId94"/>
    <p:sldId id="987" r:id="rId95"/>
    <p:sldId id="988" r:id="rId96"/>
    <p:sldId id="989" r:id="rId97"/>
    <p:sldId id="990" r:id="rId98"/>
    <p:sldId id="991" r:id="rId99"/>
    <p:sldId id="993" r:id="rId100"/>
    <p:sldId id="1014" r:id="rId101"/>
    <p:sldId id="1059" r:id="rId102"/>
    <p:sldId id="1060" r:id="rId103"/>
    <p:sldId id="1061" r:id="rId104"/>
    <p:sldId id="1062" r:id="rId105"/>
    <p:sldId id="1063" r:id="rId106"/>
    <p:sldId id="1064" r:id="rId107"/>
    <p:sldId id="1065" r:id="rId108"/>
    <p:sldId id="1008" r:id="rId109"/>
    <p:sldId id="1024" r:id="rId110"/>
    <p:sldId id="1009" r:id="rId111"/>
    <p:sldId id="995" r:id="rId112"/>
    <p:sldId id="1015" r:id="rId113"/>
    <p:sldId id="1016" r:id="rId114"/>
    <p:sldId id="996" r:id="rId115"/>
    <p:sldId id="997" r:id="rId116"/>
    <p:sldId id="998" r:id="rId117"/>
    <p:sldId id="999" r:id="rId118"/>
    <p:sldId id="1000" r:id="rId119"/>
    <p:sldId id="604" r:id="rId120"/>
    <p:sldId id="915" r:id="rId121"/>
    <p:sldId id="730" r:id="rId122"/>
    <p:sldId id="1019" r:id="rId123"/>
    <p:sldId id="1020" r:id="rId124"/>
    <p:sldId id="734" r:id="rId125"/>
    <p:sldId id="924" r:id="rId126"/>
    <p:sldId id="809" r:id="rId127"/>
    <p:sldId id="1074" r:id="rId128"/>
    <p:sldId id="1075" r:id="rId129"/>
    <p:sldId id="1076" r:id="rId130"/>
    <p:sldId id="1077" r:id="rId131"/>
    <p:sldId id="1078" r:id="rId132"/>
    <p:sldId id="1079" r:id="rId133"/>
    <p:sldId id="1080" r:id="rId134"/>
    <p:sldId id="681" r:id="rId135"/>
    <p:sldId id="735" r:id="rId136"/>
    <p:sldId id="736" r:id="rId137"/>
    <p:sldId id="812" r:id="rId138"/>
    <p:sldId id="813" r:id="rId139"/>
    <p:sldId id="814" r:id="rId140"/>
    <p:sldId id="815" r:id="rId141"/>
    <p:sldId id="785" r:id="rId142"/>
    <p:sldId id="788" r:id="rId143"/>
    <p:sldId id="789" r:id="rId144"/>
    <p:sldId id="790" r:id="rId145"/>
    <p:sldId id="919" r:id="rId146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Rg st="1" end="14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FFCC"/>
    <a:srgbClr val="336699"/>
    <a:srgbClr val="0099CC"/>
    <a:srgbClr val="FF6600"/>
    <a:srgbClr val="669900"/>
    <a:srgbClr val="FFFF99"/>
    <a:srgbClr val="FFFF66"/>
    <a:srgbClr val="99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88" autoAdjust="0"/>
    <p:restoredTop sz="96631" autoAdjust="0"/>
  </p:normalViewPr>
  <p:slideViewPr>
    <p:cSldViewPr>
      <p:cViewPr varScale="1">
        <p:scale>
          <a:sx n="70" d="100"/>
          <a:sy n="70" d="100"/>
        </p:scale>
        <p:origin x="5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492"/>
    </p:cViewPr>
  </p:sorterViewPr>
  <p:notesViewPr>
    <p:cSldViewPr>
      <p:cViewPr varScale="1">
        <p:scale>
          <a:sx n="116" d="100"/>
          <a:sy n="116" d="100"/>
        </p:scale>
        <p:origin x="1686" y="102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presProps" Target="pres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viewProps" Target="view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handoutMaster" Target="handoutMasters/handoutMaster1.xml"/><Relationship Id="rId15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3090ED-F84E-4702-8628-4EFC554E2090}" type="datetimeFigureOut">
              <a:rPr lang="en-US"/>
              <a:pPr>
                <a:defRPr/>
              </a:pPr>
              <a:t>10/27/2016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F3931D-20C8-4A83-A683-04A5575D7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2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ECC29C-75CC-46FE-8B5A-86290649DD64}" type="datetimeFigureOut">
              <a:rPr lang="en-US"/>
              <a:pPr>
                <a:defRPr/>
              </a:pPr>
              <a:t>10/27/2016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30422"/>
            <a:ext cx="7437120" cy="3154441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AD43B8-FF20-4D5F-A0AE-68337BAD2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1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D015D4-4796-4D21-BAD0-1641EFC35A7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8340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67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78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7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66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26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61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34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57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29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67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64008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5575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76832-84A4-4E87-9F08-C6E50BC80683}" type="datetime1">
              <a:rPr lang="en-US" smtClean="0"/>
              <a:t>10/27/2016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1625" y="1524000"/>
            <a:ext cx="850392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1B414-C025-4807-842F-DD9B92703036}" type="datetime1">
              <a:rPr lang="en-US" smtClean="0"/>
              <a:t>10/27/2016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4343400" y="1108275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68C2B88-4510-4B91-A627-4BCF207B2413}" type="slidenum">
              <a:rPr lang="en-US" sz="1200" smtClean="0">
                <a:solidFill>
                  <a:srgbClr val="669900"/>
                </a:solidFill>
              </a:rPr>
              <a:t>‹#›</a:t>
            </a:fld>
            <a:endParaRPr lang="en-US" sz="1200" dirty="0">
              <a:solidFill>
                <a:srgbClr val="6699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9225" y="6383338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19E9-26E3-4FC3-A03C-30D9902B70D6}" type="datetime1">
              <a:rPr lang="en-US" smtClean="0"/>
              <a:t>10/27/2016</a:t>
            </a:fld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4267200" y="2282825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6772C8F-A25A-4C80-A8E3-8E11D1A45A4D}" type="slidenum">
              <a:rPr lang="en-US" sz="1200" smtClean="0">
                <a:solidFill>
                  <a:srgbClr val="669900"/>
                </a:solidFill>
              </a:rPr>
              <a:pPr algn="ctr"/>
              <a:t>‹#›</a:t>
            </a:fld>
            <a:endParaRPr lang="en-US" sz="1200" dirty="0">
              <a:solidFill>
                <a:srgbClr val="6699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72000" y="1549400"/>
            <a:ext cx="0" cy="484505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1752" y="1371600"/>
            <a:ext cx="4038600" cy="46817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800600" y="1371600"/>
            <a:ext cx="4038600" cy="46817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9DE2C-0D87-4617-918A-C56F22793BBF}" type="datetime1">
              <a:rPr lang="en-US" smtClean="0"/>
              <a:t>10/27/2016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04925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4025" y="915988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83338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20788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4359275" y="1009650"/>
            <a:ext cx="420688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447800"/>
            <a:ext cx="4040188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4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1329" y="1447800"/>
            <a:ext cx="4041775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1352" cy="7589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3"/>
          </p:nvPr>
        </p:nvSpPr>
        <p:spPr>
          <a:xfrm>
            <a:off x="301752" y="2286000"/>
            <a:ext cx="4041648" cy="3931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14"/>
          </p:nvPr>
        </p:nvSpPr>
        <p:spPr>
          <a:xfrm>
            <a:off x="4800600" y="2286000"/>
            <a:ext cx="4038600" cy="3931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3C0CD-B030-4828-AF70-DB0FB12A141C}" type="datetime1">
              <a:rPr lang="en-US" smtClean="0"/>
              <a:t>10/27/2016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ED989-6AC6-4280-8938-7FEE65BF1B11}" type="datetime1">
              <a:rPr lang="en-US" smtClean="0"/>
              <a:t>10/27/2016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4267200" y="1094601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126945-4829-4448-B435-C685196C7D8B}" type="slidenum">
              <a:rPr lang="en-US" sz="1200" smtClean="0">
                <a:solidFill>
                  <a:srgbClr val="669900"/>
                </a:solidFill>
              </a:rPr>
              <a:pPr algn="ctr"/>
              <a:t>‹#›</a:t>
            </a:fld>
            <a:endParaRPr lang="en-US" sz="1200" dirty="0">
              <a:solidFill>
                <a:srgbClr val="6699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149225" y="6383338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7C393-6047-4253-96CD-2BE8048FB8A1}" type="datetime1">
              <a:rPr lang="en-US" smtClean="0"/>
              <a:t>10/27/2016</a:t>
            </a:fld>
            <a:endParaRPr lang="en-US"/>
          </a:p>
        </p:txBody>
      </p:sp>
      <p:sp>
        <p:nvSpPr>
          <p:cNvPr id="11" name="Title 1" hidden="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6430963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5575" y="119063"/>
            <a:ext cx="8832850" cy="66294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295400"/>
          </a:xfrm>
        </p:spPr>
        <p:txBody>
          <a:bodyPr>
            <a:noAutofit/>
          </a:bodyPr>
          <a:lstStyle>
            <a:lvl1pPr algn="l"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86000"/>
            <a:ext cx="2362200" cy="38401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554A2-07FF-4D91-AC85-F11D63A569F0}" type="datetime1">
              <a:rPr lang="en-US" smtClean="0"/>
              <a:t>10/27/2016</a:t>
            </a:fld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318633" y="374880"/>
            <a:ext cx="565785" cy="40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FC12AE0-4C26-4AAF-B526-01D0A9B9F6A2}" type="slidenum">
              <a:rPr lang="en-US" sz="1200" smtClean="0">
                <a:solidFill>
                  <a:srgbClr val="669900"/>
                </a:solidFill>
              </a:rPr>
              <a:pPr algn="ctr"/>
              <a:t>‹#›</a:t>
            </a:fld>
            <a:endParaRPr lang="en-US" sz="1200" dirty="0">
              <a:solidFill>
                <a:srgbClr val="6699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2400"/>
            <a:ext cx="8832850" cy="381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61925" y="5270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997DF-DEC8-48DF-9795-86A939E5A98F}" type="datetime1">
              <a:rPr lang="en-US" smtClean="0"/>
              <a:t>10/27/2016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A7CEAF9-D902-420E-940D-65481B0B5BDC}" type="datetime1">
              <a:rPr lang="en-US" smtClean="0"/>
              <a:t>10/27/2016</a:t>
            </a:fld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55713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1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4-093.html" TargetMode="External"/><Relationship Id="rId2" Type="http://schemas.openxmlformats.org/officeDocument/2006/relationships/hyperlink" Target="http://grants.nih.gov/grants/guide/notice-files/NOT-OD-14-103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://grants.nih.gov/grants/guide/notice-files/NOT-OD-14-084.html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3-112.html" TargetMode="External"/><Relationship Id="rId2" Type="http://schemas.openxmlformats.org/officeDocument/2006/relationships/hyperlink" Target="http://grants.nih.gov/grants/guide/notice-files/NOT-OD-13-120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3-019.html" TargetMode="External"/><Relationship Id="rId2" Type="http://schemas.openxmlformats.org/officeDocument/2006/relationships/hyperlink" Target="http://grants.nih.gov/grants/guide/notice-files/NOT-OD-13-11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closeout/faq_grants_closeout.htm" TargetMode="External"/><Relationship Id="rId2" Type="http://schemas.openxmlformats.org/officeDocument/2006/relationships/hyperlink" Target="http://grants.nih.gov/grants/guide/notice-files/NOT-OD-12-15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grants.nih.gov/grants/guide/notice-files/NOT-OD-14-081.html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era.nih.gov/era_training/era_videos.cfm#xTRACT" TargetMode="External"/><Relationship Id="rId2" Type="http://schemas.openxmlformats.org/officeDocument/2006/relationships/hyperlink" Target="https://era.nih.gov/services_for_applicants/other/xTract.cf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ra.nih.gov/files/xTRACT_userguide.pdf" TargetMode="External"/><Relationship Id="rId5" Type="http://schemas.openxmlformats.org/officeDocument/2006/relationships/hyperlink" Target="https://era.nih.gov/commons/faq_commons.cfm#XX" TargetMode="External"/><Relationship Id="rId4" Type="http://schemas.openxmlformats.org/officeDocument/2006/relationships/hyperlink" Target="https://era.nih.gov/erahelp/xtract/" TargetMode="Externa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hyperlink" Target="http://era.nih.gov/grantees/manage_trainees_fellows.cfm" TargetMode="Externa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1-026.html" TargetMode="External"/><Relationship Id="rId2" Type="http://schemas.openxmlformats.org/officeDocument/2006/relationships/hyperlink" Target="http://grants.nih.gov/grants/guide/notice-files/NOT-OD-12-15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grants.gov" TargetMode="External"/><Relationship Id="rId2" Type="http://schemas.openxmlformats.org/officeDocument/2006/relationships/hyperlink" Target="http://grants.nih.gov/support/index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grants.gov/web/grants/support.html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" TargetMode="External"/><Relationship Id="rId2" Type="http://schemas.openxmlformats.org/officeDocument/2006/relationships/hyperlink" Target="https://commons.era.nih.gov/common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gif"/><Relationship Id="rId5" Type="http://schemas.openxmlformats.org/officeDocument/2006/relationships/hyperlink" Target="http://grants.nih.gov/grants/oer.htm" TargetMode="External"/><Relationship Id="rId4" Type="http://schemas.openxmlformats.org/officeDocument/2006/relationships/hyperlink" Target="http://grants.nih.gov/grants/ElectronicReceipt/" TargetMode="Externa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era_training/tutorials/NIH_Reference_Letter/NIH%20Reference%20Letter.htm" TargetMode="External"/><Relationship Id="rId2" Type="http://schemas.openxmlformats.org/officeDocument/2006/relationships/hyperlink" Target="http://grants.nih.gov/grants/ElectronicReceipt/faq_full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era.nih.gov/files/NIH_eRA_Password_Policy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era.nih.gov/files/eRA_Commons_Roles.pdf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era.nih.gov/era_training/era_videos.cfm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peer/continuous_submission.htm" TargetMode="External"/><Relationship Id="rId2" Type="http://schemas.openxmlformats.org/officeDocument/2006/relationships/hyperlink" Target="http://grants.nih.gov/grants/new_investigators/index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grants.nih.gov/grants/guide/notice-files/NOT-OD-16-143.html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0-120.html" TargetMode="External"/><Relationship Id="rId2" Type="http://schemas.openxmlformats.org/officeDocument/2006/relationships/hyperlink" Target="http://grants.nih.gov/grants/guide/notice-files/NOT-OD-12-10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era.nih.gov/news_and_events/era_item_June_2015.htm#expanded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hyperlink" Target="http://grants.nih.gov/grants/rppr/" TargetMode="Externa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notice-files/NOT-OD-15-014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lm.nih.gov/pubs/techbull/nd12/nd12_myncbi_pdf.html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mailto:PublicAccess@nih.gov" TargetMode="External"/><Relationship Id="rId2" Type="http://schemas.openxmlformats.org/officeDocument/2006/relationships/hyperlink" Target="http://www.nihms.nih.gov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5-005.html" TargetMode="External"/><Relationship Id="rId2" Type="http://schemas.openxmlformats.org/officeDocument/2006/relationships/hyperlink" Target="http://grants.nih.gov/grants/guide/notice-files/NOT-OD-15-078.html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5-014.html" TargetMode="External"/><Relationship Id="rId2" Type="http://schemas.openxmlformats.org/officeDocument/2006/relationships/hyperlink" Target="http://grants.nih.gov/grants/guide/notice-files/NOT-OD-15-090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://grants.nih.gov/grants/guide/notice-files/NOT-OD-14-085.html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4-064.html" TargetMode="External"/><Relationship Id="rId2" Type="http://schemas.openxmlformats.org/officeDocument/2006/relationships/hyperlink" Target="http://grants.nih.gov/grants/guide/notice-files/NOT-OD-14-113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4-079.html" TargetMode="External"/><Relationship Id="rId2" Type="http://schemas.openxmlformats.org/officeDocument/2006/relationships/hyperlink" Target="http://grants.nih.gov/grants/guide/notice-files/NOT-OD-14-092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://grants.nih.gov/grants/guide/notice-files/NOT-OD-14-026.html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parent_announcements.htm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commons/faq_commons.cfm" TargetMode="External"/><Relationship Id="rId2" Type="http://schemas.openxmlformats.org/officeDocument/2006/relationships/hyperlink" Target="http://era.nih.gov/files/eRA_Commons_Admin-Supp_UG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2-043.html" TargetMode="External"/><Relationship Id="rId2" Type="http://schemas.openxmlformats.org/officeDocument/2006/relationships/hyperlink" Target="http://grants.nih.gov/grants/guide/notice-files/NOT-OD-13-03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ants.nih.gov/grants/guide/notice-files/NOT-OD-13-060.html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Alt=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38" y="228601"/>
            <a:ext cx="8793162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823119" y="2667000"/>
            <a:ext cx="7543800" cy="1676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1F497D"/>
                </a:solidFill>
              </a:rPr>
              <a:t>NIH eRA Workshop Day</a:t>
            </a:r>
            <a:br>
              <a:rPr lang="en-US" sz="3000" b="1" dirty="0" smtClean="0">
                <a:solidFill>
                  <a:srgbClr val="1F497D"/>
                </a:solidFill>
              </a:rPr>
            </a:br>
            <a:r>
              <a:rPr lang="en-US" sz="2800" b="1" dirty="0"/>
              <a:t>eRA Commons Account Administration &amp; Post-submission Processing </a:t>
            </a:r>
            <a:r>
              <a:rPr lang="en-US" sz="3000" dirty="0" smtClean="0">
                <a:solidFill>
                  <a:srgbClr val="1F497D"/>
                </a:solidFill>
              </a:rPr>
              <a:t/>
            </a:r>
            <a:br>
              <a:rPr lang="en-US" sz="3000" dirty="0" smtClean="0">
                <a:solidFill>
                  <a:srgbClr val="1F497D"/>
                </a:solidFill>
              </a:rPr>
            </a:br>
            <a:endParaRPr lang="en-US" sz="3000" dirty="0">
              <a:solidFill>
                <a:schemeClr val="tx2"/>
              </a:solidFill>
            </a:endParaRP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57300" y="3962400"/>
            <a:ext cx="6629400" cy="1524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0" cap="none" spc="0" dirty="0" smtClean="0">
                <a:ea typeface="+mj-ea"/>
                <a:cs typeface="+mj-cs"/>
              </a:rPr>
              <a:t>October 2016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800" cap="none" spc="0" dirty="0" smtClean="0"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0" cap="none" spc="0" dirty="0" smtClean="0">
                <a:ea typeface="+mj-ea"/>
                <a:cs typeface="+mj-cs"/>
              </a:rPr>
              <a:t>electronic Research Administration (eRA)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 smtClean="0">
                <a:ea typeface="+mj-ea"/>
                <a:cs typeface="+mj-cs"/>
              </a:rPr>
              <a:t>OER, OD, National Institutes of Health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cap="none" spc="0" dirty="0" smtClean="0">
              <a:ea typeface="+mj-ea"/>
              <a:cs typeface="+mj-cs"/>
            </a:endParaRPr>
          </a:p>
        </p:txBody>
      </p:sp>
      <p:pic>
        <p:nvPicPr>
          <p:cNvPr id="4" name="Picture 3" descr="A logo of the Office of Extramural Research at NI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9" y="5638800"/>
            <a:ext cx="4380953" cy="812698"/>
          </a:xfrm>
          <a:prstGeom prst="rect">
            <a:avLst/>
          </a:prstGeom>
        </p:spPr>
      </p:pic>
      <p:pic>
        <p:nvPicPr>
          <p:cNvPr id="8" name="Picture 7" descr="eRA logo stating that it is a program of the NIH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6" y="228601"/>
            <a:ext cx="985422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 &amp; SO Status Views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625" y="1378359"/>
            <a:ext cx="4651375" cy="329064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title="SO Status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86075"/>
            <a:ext cx="5623560" cy="3514725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6" title="&quot;&quot;"/>
          <p:cNvSpPr>
            <a:spLocks noChangeShapeType="1"/>
          </p:cNvSpPr>
          <p:nvPr/>
        </p:nvSpPr>
        <p:spPr bwMode="auto">
          <a:xfrm flipH="1">
            <a:off x="3345581" y="2164080"/>
            <a:ext cx="182880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6" title="&quot;&quot;"/>
          <p:cNvSpPr>
            <a:spLocks noChangeShapeType="1"/>
          </p:cNvSpPr>
          <p:nvPr/>
        </p:nvSpPr>
        <p:spPr bwMode="auto">
          <a:xfrm flipV="1">
            <a:off x="2990248" y="4114800"/>
            <a:ext cx="355333" cy="639761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71712" y="1316415"/>
            <a:ext cx="3962400" cy="156966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Principal Investigators can view their 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Recent/Pending </a:t>
            </a:r>
            <a:r>
              <a:rPr lang="en-US" sz="2400" i="1" dirty="0" err="1">
                <a:solidFill>
                  <a:schemeClr val="accent2"/>
                </a:solidFill>
                <a:latin typeface="+mn-lt"/>
              </a:rPr>
              <a:t>eSubmissions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or 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List of Applications/Grants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.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98095" y="4754562"/>
            <a:ext cx="3429000" cy="15700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Signing Officials can </a:t>
            </a: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search/view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all submissions for their institution.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3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title="FF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100" y="1590420"/>
            <a:ext cx="8598640" cy="4390365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FFR/FSR Screen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86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FFR/FSR Screen</a:t>
            </a:r>
            <a:endParaRPr lang="en-US" dirty="0"/>
          </a:p>
        </p:txBody>
      </p:sp>
      <p:pic>
        <p:nvPicPr>
          <p:cNvPr id="4" name="Picture 7" title="FFR Search result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871" y="951422"/>
            <a:ext cx="8551529" cy="5826318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Line 4" title="&quot;&quot;"/>
          <p:cNvSpPr>
            <a:spLocks noChangeShapeType="1"/>
          </p:cNvSpPr>
          <p:nvPr/>
        </p:nvSpPr>
        <p:spPr bwMode="auto">
          <a:xfrm flipV="1">
            <a:off x="5410200" y="4038600"/>
            <a:ext cx="1066800" cy="1074003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2975" y="5112603"/>
            <a:ext cx="7315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C00000"/>
                </a:solidFill>
                <a:latin typeface="Tahoma"/>
              </a:rPr>
              <a:t>Create New button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will take you to the FFR/FSR form.</a:t>
            </a:r>
          </a:p>
        </p:txBody>
      </p:sp>
    </p:spTree>
    <p:extLst>
      <p:ext uri="{BB962C8B-B14F-4D97-AF65-F5344CB8AC3E}">
        <p14:creationId xmlns:p14="http://schemas.microsoft.com/office/powerpoint/2010/main" val="329134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Details 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Clicking the hyperlinked grant number opens the FFR Details screen, which displays:</a:t>
            </a:r>
          </a:p>
          <a:p>
            <a:pPr lvl="1"/>
            <a:r>
              <a:rPr lang="en-US" dirty="0"/>
              <a:t>FFR Status:</a:t>
            </a:r>
          </a:p>
          <a:p>
            <a:pPr lvl="2"/>
            <a:r>
              <a:rPr lang="en-US" dirty="0"/>
              <a:t>Received, Accepted, Rejected, In Review, or Revision Pending</a:t>
            </a:r>
          </a:p>
          <a:p>
            <a:pPr lvl="1"/>
            <a:r>
              <a:rPr lang="en-US" dirty="0"/>
              <a:t>Available Actions:</a:t>
            </a:r>
          </a:p>
          <a:p>
            <a:pPr lvl="2"/>
            <a:r>
              <a:rPr lang="en-US" dirty="0"/>
              <a:t>Accepted status: View or Create New</a:t>
            </a:r>
          </a:p>
          <a:p>
            <a:pPr lvl="2"/>
            <a:r>
              <a:rPr lang="en-US" dirty="0"/>
              <a:t>Rejected status: View or Create New</a:t>
            </a:r>
          </a:p>
          <a:p>
            <a:pPr lvl="2"/>
            <a:r>
              <a:rPr lang="en-US" dirty="0"/>
              <a:t>Received status: View or Correct</a:t>
            </a:r>
          </a:p>
          <a:p>
            <a:pPr lvl="2"/>
            <a:r>
              <a:rPr lang="en-US" dirty="0"/>
              <a:t>Revision Pending status: View or Edit</a:t>
            </a:r>
          </a:p>
          <a:p>
            <a:pPr lvl="2"/>
            <a:r>
              <a:rPr lang="en-US" dirty="0"/>
              <a:t>In Review status: View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Completing the FFR</a:t>
            </a:r>
            <a:endParaRPr lang="en-US" dirty="0"/>
          </a:p>
        </p:txBody>
      </p:sp>
      <p:pic>
        <p:nvPicPr>
          <p:cNvPr id="4" name="Picture 7" title="FFR data for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746" y="990600"/>
            <a:ext cx="8448707" cy="6065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15000" y="2819400"/>
            <a:ext cx="2971800" cy="1938338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As current year entries are completed, calculations are done automatically.</a:t>
            </a:r>
          </a:p>
        </p:txBody>
      </p:sp>
    </p:spTree>
    <p:extLst>
      <p:ext uri="{BB962C8B-B14F-4D97-AF65-F5344CB8AC3E}">
        <p14:creationId xmlns:p14="http://schemas.microsoft.com/office/powerpoint/2010/main" val="334077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of a FFR</a:t>
            </a:r>
            <a:endParaRPr lang="en-US" dirty="0"/>
          </a:p>
        </p:txBody>
      </p:sp>
      <p:pic>
        <p:nvPicPr>
          <p:cNvPr id="1026" name="Picture 2" title="FFR st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3" y="1026924"/>
            <a:ext cx="8849189" cy="454037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86200" y="2064603"/>
            <a:ext cx="497205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Once FFR/FSR is Submitted,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Latest FSR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status changes to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Received</a:t>
            </a:r>
          </a:p>
        </p:txBody>
      </p:sp>
      <p:sp>
        <p:nvSpPr>
          <p:cNvPr id="6" name="Line 5" title="&quot;&quot;"/>
          <p:cNvSpPr>
            <a:spLocks noChangeShapeType="1"/>
          </p:cNvSpPr>
          <p:nvPr/>
        </p:nvSpPr>
        <p:spPr bwMode="auto">
          <a:xfrm flipH="1">
            <a:off x="6324600" y="2895600"/>
            <a:ext cx="762000" cy="2030128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8600" y="4572000"/>
            <a:ext cx="5374450" cy="2160591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If a mistake is made on the FFR and the status has changed to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In Review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, the institution should contact the </a:t>
            </a:r>
            <a:r>
              <a:rPr lang="en-US" sz="2400" kern="0" dirty="0" smtClean="0">
                <a:solidFill>
                  <a:srgbClr val="C00000"/>
                </a:solidFill>
              </a:rPr>
              <a:t>eRA Service Desk to determine who the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OFM staff is that is assigned by the NIH Institute/Center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lang="en-US" sz="2400" kern="0" dirty="0" smtClean="0">
                <a:solidFill>
                  <a:srgbClr val="C00000"/>
                </a:solidFill>
              </a:rPr>
              <a:t>to resolve the issue.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Oval 7" title="&quot;&quot;"/>
          <p:cNvSpPr>
            <a:spLocks noChangeArrowheads="1"/>
          </p:cNvSpPr>
          <p:nvPr/>
        </p:nvSpPr>
        <p:spPr bwMode="auto">
          <a:xfrm>
            <a:off x="5833110" y="4925728"/>
            <a:ext cx="754381" cy="33528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2311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Related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 tooltip="FFR Closeout Guide Notice - changes to PMS"/>
              </a:rPr>
              <a:t>NOT-OD-14-103</a:t>
            </a:r>
            <a:endParaRPr lang="en-US" dirty="0" smtClean="0"/>
          </a:p>
          <a:p>
            <a:pPr lvl="1"/>
            <a:r>
              <a:rPr lang="en-US" dirty="0"/>
              <a:t>Revised Timeline for Administrative Changes to NIH Domestic Awards to Transition to Payment Management System Subaccounts </a:t>
            </a:r>
            <a:endParaRPr lang="en-US" dirty="0" smtClean="0"/>
          </a:p>
          <a:p>
            <a:r>
              <a:rPr lang="en-US" dirty="0" smtClean="0">
                <a:hlinkClick r:id="rId3" tooltip="Closeout Guide Notice - Domestic Awards"/>
              </a:rPr>
              <a:t>NOT-OD-14-093</a:t>
            </a:r>
            <a:endParaRPr lang="en-US" dirty="0" smtClean="0"/>
          </a:p>
          <a:p>
            <a:pPr lvl="1"/>
            <a:r>
              <a:rPr lang="en-US" dirty="0"/>
              <a:t>Administrative Changes to NIH Domestic Awards Transition to Payment Management System Subaccounts </a:t>
            </a:r>
            <a:endParaRPr lang="en-US" dirty="0" smtClean="0"/>
          </a:p>
          <a:p>
            <a:r>
              <a:rPr lang="en-US" dirty="0" smtClean="0">
                <a:hlinkClick r:id="rId4" tooltip="Closeout Guide Notice - Unilateral"/>
              </a:rPr>
              <a:t>NOT-OD-14-084</a:t>
            </a:r>
            <a:endParaRPr lang="en-US" dirty="0" smtClean="0"/>
          </a:p>
          <a:p>
            <a:pPr lvl="1"/>
            <a:r>
              <a:rPr lang="en-US" dirty="0"/>
              <a:t>NIH Updating Grant Closeout Policies and Procedures to Align with New HHS Requirements </a:t>
            </a:r>
            <a:endParaRPr lang="en-US" dirty="0" smtClean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19153"/>
            <a:ext cx="2819400" cy="15436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64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03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Related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NOT-OD-13-120</a:t>
            </a:r>
            <a:endParaRPr lang="en-US" dirty="0" smtClean="0"/>
          </a:p>
          <a:p>
            <a:pPr lvl="1"/>
            <a:r>
              <a:rPr lang="en-US" dirty="0"/>
              <a:t>NIH Domestic Awards to Transition to Payment Management System Subaccounts in FY 2014 and FY </a:t>
            </a:r>
            <a:r>
              <a:rPr lang="en-US" dirty="0" smtClean="0"/>
              <a:t>2015</a:t>
            </a:r>
          </a:p>
          <a:p>
            <a:r>
              <a:rPr lang="en-US" dirty="0" smtClean="0">
                <a:hlinkClick r:id="rId3"/>
              </a:rPr>
              <a:t>NOT-OD-13-112</a:t>
            </a:r>
            <a:endParaRPr lang="en-US" dirty="0" smtClean="0"/>
          </a:p>
          <a:p>
            <a:pPr lvl="1"/>
            <a:r>
              <a:rPr lang="en-US" dirty="0"/>
              <a:t>NIH Domestic Awards to Transition to Payment Management System Subaccounts in FY 2014</a:t>
            </a:r>
            <a:endParaRPr lang="en-US" dirty="0" smtClean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19153"/>
            <a:ext cx="2819400" cy="15436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64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2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Related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NOT-OD-13-111</a:t>
            </a:r>
            <a:endParaRPr lang="en-US" dirty="0" smtClean="0"/>
          </a:p>
          <a:p>
            <a:pPr lvl="1"/>
            <a:r>
              <a:rPr lang="en-US" dirty="0"/>
              <a:t>NIH to Transition Payment for Individual Fellowships at Foreign and Federal Sponsoring Institutions, and Awards to Federal Institutions to Payment Management System Subaccounts in FY </a:t>
            </a:r>
            <a:r>
              <a:rPr lang="en-US" dirty="0" smtClean="0"/>
              <a:t>2014</a:t>
            </a:r>
          </a:p>
          <a:p>
            <a:r>
              <a:rPr lang="en-US" dirty="0" smtClean="0">
                <a:hlinkClick r:id="rId3"/>
              </a:rPr>
              <a:t>NOT-OD-13-019</a:t>
            </a:r>
            <a:endParaRPr lang="en-US" dirty="0" smtClean="0"/>
          </a:p>
          <a:p>
            <a:pPr lvl="1"/>
            <a:r>
              <a:rPr lang="en-US" dirty="0"/>
              <a:t>Notice of Changes to Payment Management System Registration Procedures for NIH Foreign Grantees</a:t>
            </a:r>
            <a:endParaRPr lang="en-US" dirty="0" smtClean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19153"/>
            <a:ext cx="2819400" cy="15436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64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4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Final Progress Report</a:t>
            </a:r>
            <a:endParaRPr lang="en-US" dirty="0"/>
          </a:p>
        </p:txBody>
      </p:sp>
      <p:pic>
        <p:nvPicPr>
          <p:cNvPr id="4" name="Picture 3" title="FFR 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687" y="1039132"/>
            <a:ext cx="8621713" cy="1170668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0"/>
            <a:ext cx="6096000" cy="28384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title="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505450"/>
            <a:ext cx="5659438" cy="12763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3195" y="3200400"/>
            <a:ext cx="2682875" cy="19383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Either the PI or the SO can create/upload the Final Progress Report.</a:t>
            </a:r>
          </a:p>
        </p:txBody>
      </p:sp>
      <p:sp>
        <p:nvSpPr>
          <p:cNvPr id="8" name="Oval 8" title="&quot;&quot;"/>
          <p:cNvSpPr>
            <a:spLocks noChangeArrowheads="1"/>
          </p:cNvSpPr>
          <p:nvPr/>
        </p:nvSpPr>
        <p:spPr bwMode="auto">
          <a:xfrm>
            <a:off x="6218237" y="1615606"/>
            <a:ext cx="1981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9" title="&quot;&quot;"/>
          <p:cNvSpPr>
            <a:spLocks noChangeArrowheads="1"/>
          </p:cNvSpPr>
          <p:nvPr/>
        </p:nvSpPr>
        <p:spPr bwMode="auto">
          <a:xfrm>
            <a:off x="3581400" y="4343400"/>
            <a:ext cx="22860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10" title="&quot;&quot;"/>
          <p:cNvSpPr>
            <a:spLocks noChangeArrowheads="1"/>
          </p:cNvSpPr>
          <p:nvPr/>
        </p:nvSpPr>
        <p:spPr bwMode="auto">
          <a:xfrm>
            <a:off x="5562600" y="4724400"/>
            <a:ext cx="914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074670" y="4876800"/>
            <a:ext cx="2225675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Submit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52400" y="5791200"/>
            <a:ext cx="4114800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Read certification information and 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3" name="Oval 13" title="&quot;&quot;"/>
          <p:cNvSpPr>
            <a:spLocks noChangeArrowheads="1"/>
          </p:cNvSpPr>
          <p:nvPr/>
        </p:nvSpPr>
        <p:spPr bwMode="auto">
          <a:xfrm>
            <a:off x="4800600" y="6400800"/>
            <a:ext cx="914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Line 14" title="&quot;&quot;"/>
          <p:cNvSpPr>
            <a:spLocks noChangeShapeType="1"/>
          </p:cNvSpPr>
          <p:nvPr/>
        </p:nvSpPr>
        <p:spPr bwMode="auto">
          <a:xfrm flipH="1">
            <a:off x="5992333" y="19050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Line 15" title="&quot;&quot;"/>
          <p:cNvSpPr>
            <a:spLocks noChangeShapeType="1"/>
          </p:cNvSpPr>
          <p:nvPr/>
        </p:nvSpPr>
        <p:spPr bwMode="auto">
          <a:xfrm flipH="1">
            <a:off x="5562600" y="40386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867400" y="3657600"/>
            <a:ext cx="2682875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Browse to select file for upload.</a:t>
            </a:r>
          </a:p>
        </p:txBody>
      </p:sp>
      <p:sp>
        <p:nvSpPr>
          <p:cNvPr id="17" name="Line 17" title="&quot;&quot;"/>
          <p:cNvSpPr>
            <a:spLocks noChangeShapeType="1"/>
          </p:cNvSpPr>
          <p:nvPr/>
        </p:nvSpPr>
        <p:spPr bwMode="auto">
          <a:xfrm flipH="1">
            <a:off x="5638800" y="51054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Line 18" title="&quot;&quot;"/>
          <p:cNvSpPr>
            <a:spLocks noChangeShapeType="1"/>
          </p:cNvSpPr>
          <p:nvPr/>
        </p:nvSpPr>
        <p:spPr bwMode="auto">
          <a:xfrm flipV="1">
            <a:off x="5334000" y="4953000"/>
            <a:ext cx="2286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Line 19" title="&quot;&quot;"/>
          <p:cNvSpPr>
            <a:spLocks noChangeShapeType="1"/>
          </p:cNvSpPr>
          <p:nvPr/>
        </p:nvSpPr>
        <p:spPr bwMode="auto">
          <a:xfrm flipV="1">
            <a:off x="4267200" y="6553200"/>
            <a:ext cx="4572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1629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Closeout – Final Report Additional Materials</a:t>
            </a:r>
            <a:br>
              <a:rPr lang="en-US" dirty="0" smtClean="0"/>
            </a:br>
            <a:r>
              <a:rPr lang="en-US" dirty="0" smtClean="0"/>
              <a:t>(FRAM) </a:t>
            </a:r>
            <a:endParaRPr lang="en-US" dirty="0"/>
          </a:p>
        </p:txBody>
      </p:sp>
      <p:pic>
        <p:nvPicPr>
          <p:cNvPr id="20" name="Picture 19" title="FRAM lin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74182"/>
            <a:ext cx="8458200" cy="2845418"/>
          </a:xfrm>
          <a:prstGeom prst="rect">
            <a:avLst/>
          </a:prstGeom>
        </p:spPr>
      </p:pic>
      <p:sp>
        <p:nvSpPr>
          <p:cNvPr id="21" name="Rounded Rectangle 20" title="rounded rectangle"/>
          <p:cNvSpPr/>
          <p:nvPr/>
        </p:nvSpPr>
        <p:spPr>
          <a:xfrm>
            <a:off x="3581400" y="3657600"/>
            <a:ext cx="685800" cy="3810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 title="rounded rectangle"/>
          <p:cNvSpPr/>
          <p:nvPr/>
        </p:nvSpPr>
        <p:spPr>
          <a:xfrm>
            <a:off x="6781800" y="3648740"/>
            <a:ext cx="685800" cy="2374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57200" y="4478930"/>
            <a:ext cx="7342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Awarding IC sets status to FRAM Requested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Awarding IC triggers email for requested information to the SO &amp; 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FRAM Update link appears in Action column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057400" y="1447800"/>
            <a:ext cx="6026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FRAM works in same manner as PRAM in RPPR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6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Result from General Search for SO</a:t>
            </a:r>
            <a:endParaRPr lang="en-US" dirty="0"/>
          </a:p>
        </p:txBody>
      </p:sp>
      <p:pic>
        <p:nvPicPr>
          <p:cNvPr id="5" name="Picture 4" title="Status Resul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556" y="1559140"/>
            <a:ext cx="8395491" cy="491786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 title="&quot;&quot;"/>
          <p:cNvSpPr>
            <a:spLocks noChangeArrowheads="1"/>
          </p:cNvSpPr>
          <p:nvPr/>
        </p:nvSpPr>
        <p:spPr bwMode="auto">
          <a:xfrm>
            <a:off x="457200" y="3810000"/>
            <a:ext cx="1170692" cy="3048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1163356" y="4114800"/>
            <a:ext cx="929072" cy="1066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30536" y="5140517"/>
            <a:ext cx="6846664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Select the </a:t>
            </a:r>
            <a:r>
              <a:rPr lang="en-US" sz="2400" i="1" dirty="0">
                <a:solidFill>
                  <a:schemeClr val="accent2"/>
                </a:solidFill>
                <a:latin typeface="+mn-lt"/>
                <a:cs typeface="Arial" charset="0"/>
              </a:rPr>
              <a:t>Application ID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 link to view detailed status information for that particular application.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2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Closeout – Final Report Additional Materials</a:t>
            </a:r>
            <a:br>
              <a:rPr lang="en-US" dirty="0" smtClean="0"/>
            </a:br>
            <a:r>
              <a:rPr lang="en-US" dirty="0" smtClean="0"/>
              <a:t>(FRAM)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04800" y="1498808"/>
            <a:ext cx="8871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Specifics about the FRAM request can also be found in Other Relevant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Documents section of the Status Information screen.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3" title="Detailed status screen showing closeout FRAM lin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206694"/>
            <a:ext cx="8458200" cy="6533137"/>
          </a:xfrm>
          <a:prstGeom prst="rect">
            <a:avLst/>
          </a:prstGeom>
        </p:spPr>
      </p:pic>
      <p:sp>
        <p:nvSpPr>
          <p:cNvPr id="10" name="Rounded Rectangle 9" title="rounded rectangle"/>
          <p:cNvSpPr/>
          <p:nvPr/>
        </p:nvSpPr>
        <p:spPr>
          <a:xfrm>
            <a:off x="5486400" y="3581400"/>
            <a:ext cx="2362200" cy="2667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3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Final Invention Statement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If inventions are to be reported, the specific inventions must be </a:t>
            </a:r>
            <a:r>
              <a:rPr lang="en-US" sz="2000" dirty="0" smtClean="0"/>
              <a:t>listed.</a:t>
            </a:r>
          </a:p>
          <a:p>
            <a:r>
              <a:rPr lang="en-US" sz="2000" dirty="0" smtClean="0"/>
              <a:t>Either </a:t>
            </a:r>
            <a:r>
              <a:rPr lang="en-US" sz="2000" dirty="0"/>
              <a:t>the PI or the SO can start the process, but the SO must verify the report before submitting it to the agency.</a:t>
            </a:r>
          </a:p>
        </p:txBody>
      </p:sp>
      <p:pic>
        <p:nvPicPr>
          <p:cNvPr id="5" name="Picture 3" title="Final Invention Statement 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299" y="2743200"/>
            <a:ext cx="8759451" cy="1211574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 title="&quot;&quot;"/>
          <p:cNvSpPr>
            <a:spLocks noChangeArrowheads="1"/>
          </p:cNvSpPr>
          <p:nvPr/>
        </p:nvSpPr>
        <p:spPr bwMode="auto">
          <a:xfrm>
            <a:off x="6781800" y="3581400"/>
            <a:ext cx="22860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6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7542213" cy="200025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7" title="&quot;&quot;"/>
          <p:cNvSpPr>
            <a:spLocks noChangeArrowheads="1"/>
          </p:cNvSpPr>
          <p:nvPr/>
        </p:nvSpPr>
        <p:spPr bwMode="auto">
          <a:xfrm>
            <a:off x="3733800" y="6038850"/>
            <a:ext cx="838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52400" y="5581650"/>
            <a:ext cx="3124200" cy="120015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If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Yes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is selected,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Add Invention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screen appears.</a:t>
            </a:r>
          </a:p>
        </p:txBody>
      </p:sp>
      <p:sp>
        <p:nvSpPr>
          <p:cNvPr id="11" name="Line 12" title="&quot;&quot;"/>
          <p:cNvSpPr>
            <a:spLocks noChangeShapeType="1"/>
          </p:cNvSpPr>
          <p:nvPr/>
        </p:nvSpPr>
        <p:spPr bwMode="auto">
          <a:xfrm>
            <a:off x="3276600" y="619125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Line 8" title="&quot;&quot;"/>
          <p:cNvSpPr>
            <a:spLocks noChangeShapeType="1"/>
          </p:cNvSpPr>
          <p:nvPr/>
        </p:nvSpPr>
        <p:spPr bwMode="auto">
          <a:xfrm flipH="1">
            <a:off x="6096000" y="3954774"/>
            <a:ext cx="838200" cy="617226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8568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Add Invention</a:t>
            </a:r>
            <a:endParaRPr lang="en-US" dirty="0"/>
          </a:p>
        </p:txBody>
      </p:sp>
      <p:pic>
        <p:nvPicPr>
          <p:cNvPr id="4" name="Picture 3" title="Add Inven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30350"/>
            <a:ext cx="5867400" cy="342265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205413"/>
            <a:ext cx="5610225" cy="1576387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53225" y="1544003"/>
            <a:ext cx="1981200" cy="304641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Verify saved inventions.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Remove any that do not apply.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Add any that are missing.</a:t>
            </a:r>
          </a:p>
        </p:txBody>
      </p:sp>
      <p:sp>
        <p:nvSpPr>
          <p:cNvPr id="7" name="Oval 6" title="&quot;&quot;"/>
          <p:cNvSpPr>
            <a:spLocks noChangeArrowheads="1"/>
          </p:cNvSpPr>
          <p:nvPr/>
        </p:nvSpPr>
        <p:spPr bwMode="auto">
          <a:xfrm>
            <a:off x="3124200" y="4667250"/>
            <a:ext cx="533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val 7" title="&quot;&quot;"/>
          <p:cNvSpPr>
            <a:spLocks noChangeArrowheads="1"/>
          </p:cNvSpPr>
          <p:nvPr/>
        </p:nvSpPr>
        <p:spPr bwMode="auto">
          <a:xfrm>
            <a:off x="3200400" y="6400800"/>
            <a:ext cx="838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33400" y="4724400"/>
            <a:ext cx="2133600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Verify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66800" y="6324600"/>
            <a:ext cx="1676400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1" name="Line 10" title="&quot;&quot;"/>
          <p:cNvSpPr>
            <a:spLocks noChangeShapeType="1"/>
          </p:cNvSpPr>
          <p:nvPr/>
        </p:nvSpPr>
        <p:spPr bwMode="auto">
          <a:xfrm>
            <a:off x="3352800" y="5029200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Line 11" title="&quot;&quot;"/>
          <p:cNvSpPr>
            <a:spLocks noChangeShapeType="1"/>
          </p:cNvSpPr>
          <p:nvPr/>
        </p:nvSpPr>
        <p:spPr bwMode="auto">
          <a:xfrm>
            <a:off x="2667000" y="487680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Line 12" title="&quot;&quot;"/>
          <p:cNvSpPr>
            <a:spLocks noChangeShapeType="1"/>
          </p:cNvSpPr>
          <p:nvPr/>
        </p:nvSpPr>
        <p:spPr bwMode="auto">
          <a:xfrm>
            <a:off x="2743200" y="655320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6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Awaiting SO Verification</a:t>
            </a:r>
            <a:endParaRPr lang="en-US" dirty="0"/>
          </a:p>
        </p:txBody>
      </p:sp>
      <p:pic>
        <p:nvPicPr>
          <p:cNvPr id="4" name="Picture 3" title="Closeout screen showing Awaiting SO Verification st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70037"/>
            <a:ext cx="7446963" cy="4257675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 title="&quot;&quot;"/>
          <p:cNvSpPr>
            <a:spLocks noChangeArrowheads="1"/>
          </p:cNvSpPr>
          <p:nvPr/>
        </p:nvSpPr>
        <p:spPr bwMode="auto">
          <a:xfrm>
            <a:off x="3352800" y="4465637"/>
            <a:ext cx="8382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Line 5" title="&quot;&quot;"/>
          <p:cNvSpPr>
            <a:spLocks noChangeShapeType="1"/>
          </p:cNvSpPr>
          <p:nvPr/>
        </p:nvSpPr>
        <p:spPr bwMode="auto">
          <a:xfrm flipH="1" flipV="1">
            <a:off x="3962400" y="4999037"/>
            <a:ext cx="762000" cy="381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724400" y="4830762"/>
            <a:ext cx="4114800" cy="15700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Status of Final Invention Statement is changed to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Awaiting SO Verification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 SO can now verify and submit.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07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NOT-OD-14-084</a:t>
            </a:r>
          </a:p>
          <a:p>
            <a:pPr lvl="1"/>
            <a:r>
              <a:rPr lang="en-US" dirty="0"/>
              <a:t>NIH Updating Grant Closeout Policies and Procedures to Align with New HHS </a:t>
            </a:r>
            <a:r>
              <a:rPr lang="en-US" dirty="0" smtClean="0"/>
              <a:t>Requirements</a:t>
            </a:r>
            <a:br>
              <a:rPr lang="en-US" dirty="0" smtClean="0"/>
            </a:br>
            <a:endParaRPr lang="en-US" dirty="0" smtClean="0">
              <a:hlinkClick r:id="rId2"/>
            </a:endParaRPr>
          </a:p>
          <a:p>
            <a:r>
              <a:rPr lang="en-US" dirty="0" smtClean="0"/>
              <a:t>Closeout FAQs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grants.nih.gov/grants/closeout/faq_grants_closeout.htm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293995"/>
            <a:ext cx="3048000" cy="16687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6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Reporting </a:t>
            </a:r>
          </a:p>
          <a:p>
            <a:r>
              <a:rPr lang="en-US" smtClean="0"/>
              <a:t>financial conflict of interest</a:t>
            </a:r>
          </a:p>
          <a:p>
            <a:r>
              <a:rPr lang="en-US" smtClean="0"/>
              <a:t>(FCOI)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64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1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Initiate,  prepare, and submit FCOI notification and supporting documents electronically to NIH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91200"/>
          </a:xfrm>
        </p:spPr>
        <p:txBody>
          <a:bodyPr/>
          <a:lstStyle/>
          <a:p>
            <a:r>
              <a:rPr lang="en-US" dirty="0" smtClean="0"/>
              <a:t>Initiate </a:t>
            </a:r>
            <a:r>
              <a:rPr lang="en-US" dirty="0"/>
              <a:t>and prepare a FCOI report</a:t>
            </a:r>
          </a:p>
          <a:p>
            <a:r>
              <a:rPr lang="en-US" dirty="0"/>
              <a:t>Submit the report, any necessary supporting documents, and comments (optional) to the agency</a:t>
            </a:r>
          </a:p>
          <a:p>
            <a:r>
              <a:rPr lang="en-US" dirty="0"/>
              <a:t>Search and view previously submitted FCOI reports (those submitted via Commons only)</a:t>
            </a:r>
          </a:p>
          <a:p>
            <a:r>
              <a:rPr lang="en-US" dirty="0"/>
              <a:t>Edit or rescind submitted reports (rescinding involves agency involvement)</a:t>
            </a:r>
          </a:p>
          <a:p>
            <a:r>
              <a:rPr lang="en-US" dirty="0"/>
              <a:t>Access the history of actions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64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1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 Account Administration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Signing </a:t>
            </a:r>
            <a:r>
              <a:rPr lang="en-US" dirty="0"/>
              <a:t>Official at the institution can assign </a:t>
            </a:r>
            <a:r>
              <a:rPr lang="en-US" dirty="0" smtClean="0"/>
              <a:t>appropriate roles to Commons users to manage the FCOI </a:t>
            </a:r>
            <a:r>
              <a:rPr lang="en-US" dirty="0"/>
              <a:t>process for the </a:t>
            </a:r>
            <a:r>
              <a:rPr lang="en-US" dirty="0" smtClean="0"/>
              <a:t>institution</a:t>
            </a:r>
            <a:endParaRPr lang="en-US" dirty="0"/>
          </a:p>
          <a:p>
            <a:pPr lvl="1"/>
            <a:r>
              <a:rPr lang="en-US" dirty="0" smtClean="0"/>
              <a:t>FCOI role</a:t>
            </a:r>
          </a:p>
          <a:p>
            <a:pPr lvl="2"/>
            <a:r>
              <a:rPr lang="en-US" dirty="0" smtClean="0"/>
              <a:t>Multiple </a:t>
            </a:r>
            <a:r>
              <a:rPr lang="en-US" dirty="0"/>
              <a:t>people at the institution can have </a:t>
            </a:r>
            <a:r>
              <a:rPr lang="en-US" dirty="0" smtClean="0"/>
              <a:t>the FCOI </a:t>
            </a:r>
            <a:r>
              <a:rPr lang="en-US" dirty="0"/>
              <a:t>role</a:t>
            </a:r>
          </a:p>
          <a:p>
            <a:pPr lvl="2"/>
            <a:r>
              <a:rPr lang="en-US" dirty="0"/>
              <a:t>Only users with FCOI role can submit FCOI </a:t>
            </a:r>
            <a:r>
              <a:rPr lang="en-US" dirty="0" smtClean="0"/>
              <a:t>reports to </a:t>
            </a:r>
            <a:r>
              <a:rPr lang="en-US" dirty="0"/>
              <a:t>the agency</a:t>
            </a:r>
          </a:p>
          <a:p>
            <a:pPr lvl="1"/>
            <a:r>
              <a:rPr lang="en-US" dirty="0" smtClean="0"/>
              <a:t>FCOI ASST role</a:t>
            </a:r>
          </a:p>
          <a:p>
            <a:pPr lvl="2"/>
            <a:r>
              <a:rPr lang="en-US" dirty="0" smtClean="0"/>
              <a:t>Allows user to help </a:t>
            </a:r>
            <a:r>
              <a:rPr lang="en-US" dirty="0"/>
              <a:t>with data entry and completion of </a:t>
            </a:r>
            <a:r>
              <a:rPr lang="en-US" dirty="0" smtClean="0"/>
              <a:t>FCOI reports</a:t>
            </a:r>
            <a:endParaRPr lang="en-US" dirty="0"/>
          </a:p>
          <a:p>
            <a:pPr lvl="1"/>
            <a:r>
              <a:rPr lang="en-US" dirty="0" smtClean="0"/>
              <a:t>FCOI View-only role</a:t>
            </a:r>
          </a:p>
          <a:p>
            <a:pPr lvl="2"/>
            <a:r>
              <a:rPr lang="en-US" dirty="0" smtClean="0"/>
              <a:t>Allows user to see FCOI reports but cannot edit them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364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2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Integrated </a:t>
            </a:r>
            <a:r>
              <a:rPr lang="en-US" dirty="0"/>
              <a:t>with NIH’s internal FCOI tracking system</a:t>
            </a:r>
          </a:p>
          <a:p>
            <a:r>
              <a:rPr lang="en-US" dirty="0" smtClean="0"/>
              <a:t>Internal </a:t>
            </a:r>
            <a:r>
              <a:rPr lang="en-US" dirty="0"/>
              <a:t>FCOI users can request additional information and rescind notifications</a:t>
            </a:r>
          </a:p>
          <a:p>
            <a:pPr lvl="1"/>
            <a:r>
              <a:rPr lang="en-US" dirty="0"/>
              <a:t>Notification to institution made from internal FCOI system and also is reflected in Commons FCOI </a:t>
            </a:r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64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5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Initiating FCOI Notification</a:t>
            </a:r>
            <a:endParaRPr lang="en-US" dirty="0"/>
          </a:p>
        </p:txBody>
      </p:sp>
      <p:pic>
        <p:nvPicPr>
          <p:cNvPr id="4" name="Picture 3" title="New initiate FCOI 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870" y="1447800"/>
            <a:ext cx="7511141" cy="5257799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3810000" y="1676400"/>
            <a:ext cx="4114800" cy="1295400"/>
          </a:xfrm>
          <a:prstGeom prst="wedgeRectCallout">
            <a:avLst>
              <a:gd name="adj1" fmla="val 16918"/>
              <a:gd name="adj2" fmla="val 75844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System provides Contact PD/PI name after initial save. Provides additional info to check that the correct grant # is entered.</a:t>
            </a: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5505450" y="3810000"/>
            <a:ext cx="3105150" cy="1219200"/>
          </a:xfrm>
          <a:prstGeom prst="wedgeRectCallout">
            <a:avLst>
              <a:gd name="adj1" fmla="val -133148"/>
              <a:gd name="adj2" fmla="val -44501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System will pull the latest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Support Year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of the grant.</a:t>
            </a:r>
          </a:p>
        </p:txBody>
      </p:sp>
    </p:spTree>
    <p:extLst>
      <p:ext uri="{BB962C8B-B14F-4D97-AF65-F5344CB8AC3E}">
        <p14:creationId xmlns:p14="http://schemas.microsoft.com/office/powerpoint/2010/main" val="194597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Result from General Search </a:t>
            </a:r>
            <a:r>
              <a:rPr lang="en-US" smtClean="0"/>
              <a:t>for PI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8861" y="1559140"/>
            <a:ext cx="6230880" cy="491786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V="1">
            <a:off x="1371600" y="3886200"/>
            <a:ext cx="533399" cy="1254317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30536" y="5140517"/>
            <a:ext cx="6846664" cy="156966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Click anywhere in the blue to get to more information, then select 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the </a:t>
            </a:r>
            <a:r>
              <a:rPr lang="en-US" sz="2400" i="1" dirty="0">
                <a:solidFill>
                  <a:schemeClr val="accent2"/>
                </a:solidFill>
                <a:latin typeface="+mn-lt"/>
                <a:cs typeface="Arial" charset="0"/>
              </a:rPr>
              <a:t>Application ID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 link to view detailed status information for that particular application.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2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Existing FCOI</a:t>
            </a:r>
            <a:endParaRPr lang="en-US" dirty="0"/>
          </a:p>
        </p:txBody>
      </p:sp>
      <p:pic>
        <p:nvPicPr>
          <p:cNvPr id="5" name="Picture 4" title="New FCOI search resul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000476"/>
            <a:ext cx="7848600" cy="5877524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 title="&quot;&quot;"/>
          <p:cNvSpPr>
            <a:spLocks noChangeArrowheads="1"/>
          </p:cNvSpPr>
          <p:nvPr/>
        </p:nvSpPr>
        <p:spPr bwMode="auto">
          <a:xfrm>
            <a:off x="7162800" y="5257799"/>
            <a:ext cx="1143000" cy="1162493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705600" y="4343400"/>
            <a:ext cx="2209800" cy="457200"/>
          </a:xfrm>
          <a:prstGeom prst="wedgeRectCallout">
            <a:avLst>
              <a:gd name="adj1" fmla="val -22986"/>
              <a:gd name="adj2" fmla="val 145083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Available actions </a:t>
            </a:r>
          </a:p>
        </p:txBody>
      </p:sp>
      <p:sp>
        <p:nvSpPr>
          <p:cNvPr id="8" name="Rectangle 7" title="&quot;&quot;"/>
          <p:cNvSpPr>
            <a:spLocks noChangeArrowheads="1"/>
          </p:cNvSpPr>
          <p:nvPr/>
        </p:nvSpPr>
        <p:spPr bwMode="auto">
          <a:xfrm>
            <a:off x="5181600" y="5257800"/>
            <a:ext cx="990600" cy="1162492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191193" y="6191693"/>
            <a:ext cx="2667000" cy="457200"/>
          </a:xfrm>
          <a:prstGeom prst="wedgeRectCallout">
            <a:avLst>
              <a:gd name="adj1" fmla="val 61795"/>
              <a:gd name="adj2" fmla="val -143079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Links to FCOI History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00600" y="1831848"/>
            <a:ext cx="4114800" cy="129235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  <a:prstDash val="solid"/>
          </a:ln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Can search by FCOI #, Grant #, or Name of Investigator with Conflict. Provides list of awarded grants for this institution with previously created FCOI notifications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712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9" y="228600"/>
            <a:ext cx="3883025" cy="758825"/>
          </a:xfrm>
        </p:spPr>
        <p:txBody>
          <a:bodyPr/>
          <a:lstStyle/>
          <a:p>
            <a:r>
              <a:rPr lang="en-US" dirty="0" smtClean="0"/>
              <a:t>FCOI Edit</a:t>
            </a:r>
            <a:endParaRPr lang="en-US" dirty="0"/>
          </a:p>
        </p:txBody>
      </p:sp>
      <p:pic>
        <p:nvPicPr>
          <p:cNvPr id="4" name="Picture 3" title="FCOI Edit scre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380" y="206415"/>
            <a:ext cx="4496056" cy="650857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5257800" y="1177131"/>
            <a:ext cx="3578224" cy="423069"/>
          </a:xfrm>
          <a:prstGeom prst="wedgeRectCallout">
            <a:avLst>
              <a:gd name="adj1" fmla="val -59127"/>
              <a:gd name="adj2" fmla="val -39729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Fields are pre-populated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cs typeface="Arial" charset="0"/>
            </a:endParaRPr>
          </a:p>
        </p:txBody>
      </p:sp>
      <p:sp>
        <p:nvSpPr>
          <p:cNvPr id="6" name="AutoShape 5" title="&quot;&quot;"/>
          <p:cNvSpPr>
            <a:spLocks/>
          </p:cNvSpPr>
          <p:nvPr/>
        </p:nvSpPr>
        <p:spPr bwMode="auto">
          <a:xfrm>
            <a:off x="4648199" y="740518"/>
            <a:ext cx="304800" cy="1012082"/>
          </a:xfrm>
          <a:prstGeom prst="rightBrace">
            <a:avLst>
              <a:gd name="adj1" fmla="val 33331"/>
              <a:gd name="adj2" fmla="val 50000"/>
            </a:avLst>
          </a:prstGeom>
          <a:noFill/>
          <a:ln w="254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5105400" y="2390115"/>
            <a:ext cx="3810000" cy="710343"/>
          </a:xfrm>
          <a:prstGeom prst="wedgeRectCallout">
            <a:avLst>
              <a:gd name="adj1" fmla="val -54757"/>
              <a:gd name="adj2" fmla="val -6307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Significant Financial Interest (SFI)</a:t>
            </a: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cs typeface="Arial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5390353" y="4724400"/>
            <a:ext cx="3525045" cy="762000"/>
          </a:xfrm>
          <a:prstGeom prst="wedgeRectCallout">
            <a:avLst>
              <a:gd name="adj1" fmla="val -62976"/>
              <a:gd name="adj2" fmla="val -27468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Key Elements</a:t>
            </a:r>
            <a:r>
              <a:rPr kumimoji="0" lang="en-US" sz="2000" b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 of Management Plan</a:t>
            </a: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cs typeface="Arial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827710" y="3683829"/>
            <a:ext cx="3087689" cy="659571"/>
          </a:xfrm>
          <a:prstGeom prst="wedgeRectCallout">
            <a:avLst>
              <a:gd name="adj1" fmla="val -78796"/>
              <a:gd name="adj2" fmla="val -36967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Conflict Management Plan</a:t>
            </a: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cs typeface="Arial" charset="0"/>
            </a:endParaRPr>
          </a:p>
        </p:txBody>
      </p:sp>
      <p:sp>
        <p:nvSpPr>
          <p:cNvPr id="10" name="AutoShape 5" title="&quot;&quot;"/>
          <p:cNvSpPr>
            <a:spLocks/>
          </p:cNvSpPr>
          <p:nvPr/>
        </p:nvSpPr>
        <p:spPr bwMode="auto">
          <a:xfrm>
            <a:off x="4648200" y="2188318"/>
            <a:ext cx="304800" cy="1012082"/>
          </a:xfrm>
          <a:prstGeom prst="rightBrace">
            <a:avLst>
              <a:gd name="adj1" fmla="val 33331"/>
              <a:gd name="adj2" fmla="val 50000"/>
            </a:avLst>
          </a:prstGeom>
          <a:noFill/>
          <a:ln w="254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AutoShape 5" title="&quot;&quot;"/>
          <p:cNvSpPr>
            <a:spLocks/>
          </p:cNvSpPr>
          <p:nvPr/>
        </p:nvSpPr>
        <p:spPr bwMode="auto">
          <a:xfrm>
            <a:off x="4648200" y="3273443"/>
            <a:ext cx="304800" cy="1012082"/>
          </a:xfrm>
          <a:prstGeom prst="rightBrace">
            <a:avLst>
              <a:gd name="adj1" fmla="val 33331"/>
              <a:gd name="adj2" fmla="val 50000"/>
            </a:avLst>
          </a:prstGeom>
          <a:noFill/>
          <a:ln w="254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AutoShape 5" title="&quot;&quot;"/>
          <p:cNvSpPr>
            <a:spLocks/>
          </p:cNvSpPr>
          <p:nvPr/>
        </p:nvSpPr>
        <p:spPr bwMode="auto">
          <a:xfrm>
            <a:off x="4648200" y="4321918"/>
            <a:ext cx="304800" cy="1164482"/>
          </a:xfrm>
          <a:prstGeom prst="rightBrace">
            <a:avLst>
              <a:gd name="adj1" fmla="val 33331"/>
              <a:gd name="adj2" fmla="val 50000"/>
            </a:avLst>
          </a:prstGeom>
          <a:noFill/>
          <a:ln w="254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5390353" y="5715000"/>
            <a:ext cx="3525045" cy="457200"/>
          </a:xfrm>
          <a:prstGeom prst="wedgeRectCallout">
            <a:avLst>
              <a:gd name="adj1" fmla="val -62319"/>
              <a:gd name="adj2" fmla="val 51013"/>
            </a:avLst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Other Supporting Documents</a:t>
            </a: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cs typeface="Arial" charset="0"/>
            </a:endParaRPr>
          </a:p>
        </p:txBody>
      </p:sp>
      <p:sp>
        <p:nvSpPr>
          <p:cNvPr id="17" name="AutoShape 5" title="&quot;&quot;"/>
          <p:cNvSpPr>
            <a:spLocks/>
          </p:cNvSpPr>
          <p:nvPr/>
        </p:nvSpPr>
        <p:spPr bwMode="auto">
          <a:xfrm>
            <a:off x="4648200" y="5867400"/>
            <a:ext cx="304800" cy="609600"/>
          </a:xfrm>
          <a:prstGeom prst="rightBrace">
            <a:avLst>
              <a:gd name="adj1" fmla="val 33331"/>
              <a:gd name="adj2" fmla="val 50000"/>
            </a:avLst>
          </a:prstGeom>
          <a:noFill/>
          <a:ln w="254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5953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 – What’s New?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Changes to the FCOI module made in April 2014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The link to the FCOI report is now available 75 days prior to the report’s due date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The FCOI report link is now available the day after the grantee activates a No Cost Extension (NCE)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64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9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FCOI–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NOT-OD-14-081</a:t>
            </a:r>
            <a:endParaRPr lang="en-US" dirty="0" smtClean="0"/>
          </a:p>
          <a:p>
            <a:pPr lvl="1"/>
            <a:r>
              <a:rPr lang="en-US" dirty="0"/>
              <a:t>Notice of NIH Improving the Financial Conflict of Interest (FCOI) Module for Submission of Financial Conflict of Interest Reports to the NIH Beginning on April 25, 2014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25" y="5653277"/>
            <a:ext cx="2391776" cy="1309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649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65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199"/>
            <a:ext cx="7772400" cy="1597025"/>
          </a:xfrm>
        </p:spPr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xTRACT creates </a:t>
            </a:r>
            <a:r>
              <a:rPr lang="en-US" dirty="0"/>
              <a:t>research training tables for progress reports and institutional training grant applications.</a:t>
            </a:r>
          </a:p>
        </p:txBody>
      </p:sp>
    </p:spTree>
    <p:extLst>
      <p:ext uri="{BB962C8B-B14F-4D97-AF65-F5344CB8AC3E}">
        <p14:creationId xmlns:p14="http://schemas.microsoft.com/office/powerpoint/2010/main" val="147661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xTRACT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xTRACT stands </a:t>
            </a:r>
            <a:r>
              <a:rPr lang="en-US" dirty="0" smtClean="0"/>
              <a:t>for</a:t>
            </a:r>
          </a:p>
          <a:p>
            <a:r>
              <a:rPr lang="en-US" dirty="0" smtClean="0"/>
              <a:t> </a:t>
            </a:r>
            <a:r>
              <a:rPr lang="en-US" dirty="0"/>
              <a:t>E</a:t>
            </a:r>
            <a:r>
              <a:rPr lang="en-US" b="1" dirty="0">
                <a:solidFill>
                  <a:srgbClr val="002060"/>
                </a:solidFill>
              </a:rPr>
              <a:t>x</a:t>
            </a:r>
            <a:r>
              <a:rPr lang="en-US" dirty="0"/>
              <a:t>tramural </a:t>
            </a:r>
            <a:endParaRPr lang="en-US" dirty="0" smtClean="0"/>
          </a:p>
          <a:p>
            <a:r>
              <a:rPr lang="en-US" b="1" dirty="0" smtClean="0">
                <a:solidFill>
                  <a:srgbClr val="002060"/>
                </a:solidFill>
              </a:rPr>
              <a:t>T</a:t>
            </a:r>
            <a:r>
              <a:rPr lang="en-US" dirty="0" smtClean="0"/>
              <a:t>rainee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R</a:t>
            </a:r>
            <a:r>
              <a:rPr lang="en-US" dirty="0" smtClean="0"/>
              <a:t>eporting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A</a:t>
            </a:r>
            <a:r>
              <a:rPr lang="en-US" dirty="0" smtClean="0"/>
              <a:t>nd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</a:t>
            </a:r>
            <a:r>
              <a:rPr lang="en-US" dirty="0" smtClean="0"/>
              <a:t>areer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</a:t>
            </a:r>
            <a:r>
              <a:rPr lang="en-US" dirty="0" smtClean="0"/>
              <a:t>racking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Accessible via eRA Commons</a:t>
            </a:r>
            <a:endParaRPr lang="en-US" sz="2800" dirty="0"/>
          </a:p>
          <a:p>
            <a:pPr lvl="1" eaLnBrk="1" hangingPunct="1"/>
            <a:r>
              <a:rPr lang="en-US" sz="2400" dirty="0" smtClean="0"/>
              <a:t>Used for Training Grants for</a:t>
            </a:r>
          </a:p>
          <a:p>
            <a:pPr lvl="2" eaLnBrk="1" hangingPunct="1"/>
            <a:r>
              <a:rPr lang="en-US" dirty="0" smtClean="0"/>
              <a:t>RPPR Submissions</a:t>
            </a:r>
          </a:p>
          <a:p>
            <a:pPr lvl="2" eaLnBrk="1" hangingPunct="1"/>
            <a:r>
              <a:rPr lang="en-US" dirty="0" smtClean="0"/>
              <a:t>New applications</a:t>
            </a:r>
            <a:endParaRPr lang="en-US" dirty="0"/>
          </a:p>
          <a:p>
            <a:pPr lvl="1" eaLnBrk="1" hangingPunct="1"/>
            <a:r>
              <a:rPr lang="en-US" sz="2400" dirty="0" smtClean="0"/>
              <a:t>Can access information already in eRA Commons</a:t>
            </a:r>
          </a:p>
          <a:p>
            <a:pPr lvl="1" eaLnBrk="1" hangingPunct="1"/>
            <a:r>
              <a:rPr lang="en-US" sz="2400" dirty="0"/>
              <a:t>Creates Research Training Datasets (RTDs) </a:t>
            </a:r>
            <a:r>
              <a:rPr lang="en-US" sz="2000" dirty="0"/>
              <a:t>[Training Tables</a:t>
            </a:r>
            <a:r>
              <a:rPr lang="en-US" sz="2000" dirty="0" smtClean="0"/>
              <a:t>]</a:t>
            </a:r>
          </a:p>
          <a:p>
            <a:pPr lvl="1" eaLnBrk="1" hangingPunct="1"/>
            <a:r>
              <a:rPr lang="en-US" sz="2400" dirty="0" smtClean="0"/>
              <a:t>Tables are formatted, no manual formatting needed</a:t>
            </a:r>
          </a:p>
          <a:p>
            <a:pPr lvl="1" eaLnBrk="1" hangingPunct="1"/>
            <a:r>
              <a:rPr lang="en-US" sz="2400" dirty="0" err="1" smtClean="0"/>
              <a:t>Accesible</a:t>
            </a:r>
            <a:r>
              <a:rPr lang="en-US" sz="2400" dirty="0" smtClean="0"/>
              <a:t> by:</a:t>
            </a:r>
          </a:p>
          <a:p>
            <a:pPr lvl="2" eaLnBrk="1" hangingPunct="1"/>
            <a:r>
              <a:rPr lang="en-US" dirty="0" smtClean="0"/>
              <a:t>Signing Officials (SOs)</a:t>
            </a:r>
          </a:p>
          <a:p>
            <a:pPr lvl="2" eaLnBrk="1" hangingPunct="1"/>
            <a:r>
              <a:rPr lang="en-US" dirty="0" smtClean="0"/>
              <a:t>Principal Investigators (PIs)</a:t>
            </a:r>
          </a:p>
          <a:p>
            <a:pPr lvl="2" eaLnBrk="1" hangingPunct="1"/>
            <a:r>
              <a:rPr lang="en-US" dirty="0" smtClean="0"/>
              <a:t>Assistants (ASST)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 smtClean="0"/>
              <a:t>NIH must </a:t>
            </a:r>
            <a:r>
              <a:rPr lang="en-US" sz="2800" dirty="0"/>
              <a:t>mark the grant “ready for close out” for link to appear in Commons  </a:t>
            </a:r>
          </a:p>
          <a:p>
            <a:pPr lvl="1" eaLnBrk="1" hangingPunct="1"/>
            <a:r>
              <a:rPr lang="en-US" sz="2400" dirty="0"/>
              <a:t>Contact </a:t>
            </a:r>
            <a:r>
              <a:rPr lang="en-US" sz="2400" dirty="0" smtClean="0"/>
              <a:t>the Division of Central Grants Processing (DCGP</a:t>
            </a:r>
            <a:r>
              <a:rPr lang="en-US" sz="2400" dirty="0"/>
              <a:t>) or assigned </a:t>
            </a:r>
            <a:r>
              <a:rPr lang="en-US" sz="2400" dirty="0" smtClean="0"/>
              <a:t>Grants </a:t>
            </a:r>
            <a:r>
              <a:rPr lang="en-US" sz="2400" dirty="0"/>
              <a:t>Management Specialist (GMS) if link is not appearing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371600" y="304800"/>
            <a:ext cx="457200" cy="441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22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xTRACT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343400" y="1027113"/>
            <a:ext cx="457200" cy="441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126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Content Placeholder 5" title="eRA Commons Home Page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68" b="50451"/>
          <a:stretch/>
        </p:blipFill>
        <p:spPr>
          <a:xfrm>
            <a:off x="304800" y="1468438"/>
            <a:ext cx="6878826" cy="3408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title="xTRACT p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733800"/>
            <a:ext cx="7467600" cy="24775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 title="Oval xTRACT on Commons"/>
          <p:cNvSpPr/>
          <p:nvPr/>
        </p:nvSpPr>
        <p:spPr>
          <a:xfrm>
            <a:off x="3886200" y="2743200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 title="Arrow to xTRACT"/>
          <p:cNvSpPr/>
          <p:nvPr/>
        </p:nvSpPr>
        <p:spPr>
          <a:xfrm>
            <a:off x="4114800" y="3048001"/>
            <a:ext cx="304800" cy="685800"/>
          </a:xfrm>
          <a:prstGeom prst="downArrow">
            <a:avLst>
              <a:gd name="adj1" fmla="val 50000"/>
              <a:gd name="adj2" fmla="val 98485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81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Training Grants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343400" y="1027113"/>
            <a:ext cx="457200" cy="441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127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" name="Content Placeholder 9" title="search training grants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37" y="986972"/>
            <a:ext cx="6510563" cy="53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71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Training Grants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343400" y="1027113"/>
            <a:ext cx="457200" cy="441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128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Edit existing RTDs or</a:t>
            </a:r>
          </a:p>
          <a:p>
            <a:r>
              <a:rPr lang="en-US" dirty="0" smtClean="0"/>
              <a:t>Initiate New RTDs</a:t>
            </a:r>
          </a:p>
          <a:p>
            <a:r>
              <a:rPr lang="en-US" dirty="0" smtClean="0"/>
              <a:t>Easy step by step navigation</a:t>
            </a:r>
          </a:p>
          <a:p>
            <a:r>
              <a:rPr lang="en-US" dirty="0" smtClean="0"/>
              <a:t>Advanced search features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title="dynamic searc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5200"/>
            <a:ext cx="7162800" cy="27420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title="xTRACT Naviga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71600"/>
            <a:ext cx="3352800" cy="45253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690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Generate PDFs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343400" y="1027113"/>
            <a:ext cx="457200" cy="441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129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4803648" cy="4572000"/>
          </a:xfrm>
        </p:spPr>
        <p:txBody>
          <a:bodyPr/>
          <a:lstStyle/>
          <a:p>
            <a:r>
              <a:rPr lang="en-US" dirty="0" smtClean="0"/>
              <a:t>Review PDFs before using</a:t>
            </a:r>
          </a:p>
          <a:p>
            <a:pPr lvl="1"/>
            <a:r>
              <a:rPr lang="en-US" dirty="0" smtClean="0"/>
              <a:t>Check for accuracy</a:t>
            </a:r>
          </a:p>
          <a:p>
            <a:r>
              <a:rPr lang="en-US" dirty="0" smtClean="0"/>
              <a:t>Generate Final PDF for</a:t>
            </a:r>
          </a:p>
          <a:p>
            <a:pPr lvl="1"/>
            <a:r>
              <a:rPr lang="en-US" dirty="0" smtClean="0"/>
              <a:t>RPPR</a:t>
            </a:r>
          </a:p>
          <a:p>
            <a:pPr lvl="1"/>
            <a:r>
              <a:rPr lang="en-US" dirty="0" smtClean="0"/>
              <a:t>New Applications</a:t>
            </a:r>
          </a:p>
          <a:p>
            <a:pPr lvl="1"/>
            <a:r>
              <a:rPr lang="en-US" dirty="0" smtClean="0"/>
              <a:t>Attach as you would for manually generated PDFs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 title="RTD 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55"/>
          <a:stretch/>
        </p:blipFill>
        <p:spPr>
          <a:xfrm>
            <a:off x="5105400" y="1386412"/>
            <a:ext cx="3700272" cy="52429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24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title="Status Deta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182" y="1524000"/>
            <a:ext cx="840314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Verifying ESI &amp; NI Application Status</a:t>
            </a:r>
            <a:endParaRPr lang="en-US" dirty="0"/>
          </a:p>
        </p:txBody>
      </p:sp>
      <p:sp>
        <p:nvSpPr>
          <p:cNvPr id="6" name="Oval 5" title="&quot;&quot;"/>
          <p:cNvSpPr>
            <a:spLocks noChangeArrowheads="1"/>
          </p:cNvSpPr>
          <p:nvPr/>
        </p:nvSpPr>
        <p:spPr bwMode="auto">
          <a:xfrm>
            <a:off x="197336" y="2971801"/>
            <a:ext cx="2241064" cy="1032554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2438400" y="3611940"/>
            <a:ext cx="1219200" cy="78483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657600" y="3611940"/>
            <a:ext cx="4800600" cy="156966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Reflects a snapshot of Early Stage Investigator (ESI) and New Investigator (NI) status at time of application submission.</a:t>
            </a:r>
            <a:endParaRPr lang="en-US" sz="240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34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xTRACT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343400" y="1027113"/>
            <a:ext cx="457200" cy="441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130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461248" cy="4873752"/>
          </a:xfrm>
        </p:spPr>
        <p:txBody>
          <a:bodyPr/>
          <a:lstStyle/>
          <a:p>
            <a:r>
              <a:rPr lang="en-US" dirty="0"/>
              <a:t>Extramural Trainee Reporting And Career Tracking (</a:t>
            </a:r>
            <a:r>
              <a:rPr lang="en-US" dirty="0" smtClean="0"/>
              <a:t>xTRACT) Web Page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era.nih.gov/services_for_applicants/other/xTract.cfm</a:t>
            </a:r>
            <a:endParaRPr lang="en-US" dirty="0" smtClean="0"/>
          </a:p>
          <a:p>
            <a:r>
              <a:rPr lang="en-US" dirty="0" smtClean="0"/>
              <a:t>Video Tutorials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era.nih.gov/era_training/era_videos.cfm#xTRACT</a:t>
            </a:r>
            <a:r>
              <a:rPr lang="en-US" dirty="0" smtClean="0"/>
              <a:t> </a:t>
            </a:r>
          </a:p>
          <a:p>
            <a:r>
              <a:rPr lang="en-US" dirty="0" smtClean="0"/>
              <a:t>Online Help</a:t>
            </a:r>
          </a:p>
          <a:p>
            <a:pPr lvl="1"/>
            <a:r>
              <a:rPr lang="en-US" dirty="0">
                <a:hlinkClick r:id="rId4"/>
              </a:rPr>
              <a:t>https://era.nih.gov/erahelp/xtract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FAQs</a:t>
            </a:r>
          </a:p>
          <a:p>
            <a:pPr lvl="1"/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era.nih.gov/commons/faq_commons.cfm#XX</a:t>
            </a:r>
            <a:r>
              <a:rPr lang="en-US" dirty="0" smtClean="0"/>
              <a:t> </a:t>
            </a:r>
          </a:p>
          <a:p>
            <a:r>
              <a:rPr lang="en-US" dirty="0" smtClean="0"/>
              <a:t>User Guide</a:t>
            </a:r>
          </a:p>
          <a:p>
            <a:pPr lvl="1"/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era.nih.gov/files/xTRACT_userguide.pdf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76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/>
              <a:t>Features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xtrain</a:t>
            </a:r>
            <a:r>
              <a:rPr lang="en-US" dirty="0" smtClean="0"/>
              <a:t> to prepare and submit appointment and termination forms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649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9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/>
          <a:lstStyle/>
          <a:p>
            <a:r>
              <a:rPr lang="en-US" dirty="0" err="1" smtClean="0"/>
              <a:t>xTrain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981200"/>
            <a:ext cx="2514600" cy="4343400"/>
          </a:xfrm>
        </p:spPr>
        <p:txBody>
          <a:bodyPr/>
          <a:lstStyle/>
          <a:p>
            <a:r>
              <a:rPr lang="en-US" dirty="0"/>
              <a:t>System for grantees, institution staff and agency staff to create, manage, route, submit and process appointments, reappointments, amendments, and termination notices </a:t>
            </a:r>
            <a:r>
              <a:rPr lang="en-US" dirty="0" smtClean="0"/>
              <a:t>electronically and to track the status and timing of training actions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The use of the Commons </a:t>
            </a:r>
            <a:r>
              <a:rPr lang="en-US" dirty="0" err="1"/>
              <a:t>xTrain</a:t>
            </a:r>
            <a:r>
              <a:rPr lang="en-US" dirty="0"/>
              <a:t> feature is required for the electronic submission of appointment forms and termination notices related to institutional research training, fellowship, education and career development awards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Paper </a:t>
            </a:r>
            <a:r>
              <a:rPr lang="en-US" dirty="0"/>
              <a:t>forms and notices are NOT accepted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649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xTrain</a:t>
            </a:r>
            <a:r>
              <a:rPr lang="en-US" dirty="0" smtClean="0"/>
              <a:t> User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000" dirty="0"/>
              <a:t>Business Official (BO):</a:t>
            </a:r>
          </a:p>
          <a:p>
            <a:pPr lvl="1"/>
            <a:r>
              <a:rPr lang="en-US" sz="1800" dirty="0"/>
              <a:t>Similar to a Signing Official; has signature or other authority related to administering grantee institution training grants</a:t>
            </a:r>
          </a:p>
          <a:p>
            <a:r>
              <a:rPr lang="en-US" sz="2000" dirty="0"/>
              <a:t>Trainee:</a:t>
            </a:r>
          </a:p>
          <a:p>
            <a:pPr lvl="1"/>
            <a:r>
              <a:rPr lang="en-US" sz="1800" dirty="0"/>
              <a:t>A person appointed to and supported by a training award</a:t>
            </a:r>
          </a:p>
          <a:p>
            <a:pPr lvl="1"/>
            <a:r>
              <a:rPr lang="en-US" sz="1800" dirty="0"/>
              <a:t>Can view, update and route his or her own appointments, amendments, and </a:t>
            </a:r>
            <a:r>
              <a:rPr lang="en-US" sz="1800" dirty="0" smtClean="0"/>
              <a:t>terminations</a:t>
            </a:r>
          </a:p>
          <a:p>
            <a:r>
              <a:rPr lang="en-US" sz="2000" dirty="0"/>
              <a:t>Sponsor:</a:t>
            </a:r>
          </a:p>
          <a:p>
            <a:pPr lvl="1"/>
            <a:r>
              <a:rPr lang="en-US" sz="1800" dirty="0"/>
              <a:t>A person who mentors a fellow (recipient of a fellowship award)</a:t>
            </a:r>
          </a:p>
          <a:p>
            <a:pPr lvl="1"/>
            <a:r>
              <a:rPr lang="en-US" sz="1800" dirty="0"/>
              <a:t>Can initiate and facilitate the termination of a fellowship; can submit termination notice for foreign and federal fellowships only</a:t>
            </a:r>
          </a:p>
          <a:p>
            <a:r>
              <a:rPr lang="en-US" sz="2000" dirty="0"/>
              <a:t>ASST with Sponsor Delegation:</a:t>
            </a:r>
          </a:p>
          <a:p>
            <a:pPr lvl="1"/>
            <a:r>
              <a:rPr lang="en-US" sz="1800" dirty="0"/>
              <a:t>Can perform functions similar to the Sponsor role, but cannot submit the fellowship termination notice to the </a:t>
            </a:r>
            <a:r>
              <a:rPr lang="en-US" sz="1800" dirty="0" smtClean="0"/>
              <a:t>agency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649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4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xTrain</a:t>
            </a:r>
            <a:r>
              <a:rPr lang="en-US" dirty="0"/>
              <a:t> Trainee Roster</a:t>
            </a:r>
          </a:p>
        </p:txBody>
      </p:sp>
      <p:sp>
        <p:nvSpPr>
          <p:cNvPr id="5" name="Text Box 6" descr="Appointment/Termination Source:&#10;Paper or Electronic&#10;" title="xTrain Trainee Roster"/>
          <p:cNvSpPr txBox="1">
            <a:spLocks noGrp="1" noChangeArrowheads="1"/>
          </p:cNvSpPr>
          <p:nvPr>
            <p:ph sz="quarter" idx="13"/>
          </p:nvPr>
        </p:nvSpPr>
        <p:spPr bwMode="auto">
          <a:xfrm>
            <a:off x="4267200" y="1610380"/>
            <a:ext cx="3581400" cy="523220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i="1" dirty="0">
                <a:cs typeface="Arial" charset="0"/>
              </a:rPr>
              <a:t>Appointment/Termination Source</a:t>
            </a:r>
            <a:r>
              <a:rPr lang="en-US" sz="1400" b="1" dirty="0">
                <a:cs typeface="Arial" charset="0"/>
              </a:rPr>
              <a:t>:</a:t>
            </a:r>
          </a:p>
          <a:p>
            <a:pPr marL="90488">
              <a:spcBef>
                <a:spcPct val="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latin typeface="Arial" pitchFamily="34" charset="0"/>
                <a:cs typeface="Arial" charset="0"/>
              </a:rPr>
              <a:t>Paper or Electronic</a:t>
            </a:r>
          </a:p>
        </p:txBody>
      </p:sp>
      <p:sp>
        <p:nvSpPr>
          <p:cNvPr id="6" name="Text Box 15" descr="Action: &#10;2271 Form&#10;Amend 2271&#10;Initiate TN&#10;Term Notice&#10;" title="xTrain Trainee Roster"/>
          <p:cNvSpPr txBox="1">
            <a:spLocks noChangeArrowheads="1"/>
          </p:cNvSpPr>
          <p:nvPr/>
        </p:nvSpPr>
        <p:spPr bwMode="auto">
          <a:xfrm>
            <a:off x="7017616" y="5410200"/>
            <a:ext cx="1828800" cy="1169551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r>
              <a:rPr lang="en-US" sz="1400" b="1" i="1" dirty="0">
                <a:cs typeface="Arial" charset="0"/>
              </a:rPr>
              <a:t>Action: 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2271 </a:t>
            </a:r>
            <a:r>
              <a:rPr lang="en-US" sz="1400" dirty="0" smtClean="0">
                <a:cs typeface="Arial" charset="0"/>
              </a:rPr>
              <a:t>Form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cs typeface="Arial" charset="0"/>
              </a:rPr>
              <a:t>Amend 2271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cs typeface="Arial" charset="0"/>
              </a:rPr>
              <a:t>Initiate </a:t>
            </a:r>
            <a:r>
              <a:rPr lang="en-US" sz="1400" dirty="0">
                <a:cs typeface="Arial" charset="0"/>
              </a:rPr>
              <a:t>TN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Term Notice</a:t>
            </a:r>
          </a:p>
        </p:txBody>
      </p:sp>
      <p:pic>
        <p:nvPicPr>
          <p:cNvPr id="1027" name="Picture 3" descr="image of 2271 form for appointments being made onto a grant" title="xTrain Trainee R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8686799" cy="28378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Line 10" title="&quot;&quot;"/>
          <p:cNvSpPr>
            <a:spLocks noChangeShapeType="1"/>
          </p:cNvSpPr>
          <p:nvPr/>
        </p:nvSpPr>
        <p:spPr bwMode="auto">
          <a:xfrm>
            <a:off x="8610600" y="5276298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1" title="&quot;&quot;"/>
          <p:cNvSpPr>
            <a:spLocks noChangeShapeType="1"/>
          </p:cNvSpPr>
          <p:nvPr/>
        </p:nvSpPr>
        <p:spPr bwMode="auto">
          <a:xfrm flipV="1">
            <a:off x="5410200" y="22098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1" title="&quot;&quot;"/>
          <p:cNvSpPr>
            <a:spLocks noChangeShapeType="1"/>
          </p:cNvSpPr>
          <p:nvPr/>
        </p:nvSpPr>
        <p:spPr bwMode="auto">
          <a:xfrm flipV="1">
            <a:off x="6705600" y="22098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63649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6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xTrain</a:t>
            </a:r>
            <a:r>
              <a:rPr lang="en-US" dirty="0"/>
              <a:t> Trainee </a:t>
            </a:r>
            <a:r>
              <a:rPr lang="en-US" dirty="0" smtClean="0"/>
              <a:t>Roster (continued)</a:t>
            </a:r>
            <a:endParaRPr lang="en-US" dirty="0"/>
          </a:p>
        </p:txBody>
      </p:sp>
      <p:sp>
        <p:nvSpPr>
          <p:cNvPr id="5" name="Text Box 4" descr="Appointment&#10;Type: &#10;New&#10;Reappointment&#10;Amendment&#10;" title="xTrain Trainee Roster (continued)"/>
          <p:cNvSpPr txBox="1">
            <a:spLocks noGrp="1" noChangeArrowheads="1"/>
          </p:cNvSpPr>
          <p:nvPr>
            <p:ph sz="quarter" idx="13"/>
          </p:nvPr>
        </p:nvSpPr>
        <p:spPr bwMode="auto">
          <a:xfrm>
            <a:off x="662686" y="1510844"/>
            <a:ext cx="2205423" cy="95410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i="1" dirty="0" smtClean="0">
                <a:cs typeface="Arial" charset="0"/>
              </a:rPr>
              <a:t>Appointment Type</a:t>
            </a:r>
            <a:r>
              <a:rPr lang="en-US" sz="1400" b="1" dirty="0">
                <a:cs typeface="Arial" charset="0"/>
              </a:rPr>
              <a:t>:</a:t>
            </a:r>
            <a:r>
              <a:rPr lang="en-US" sz="1400" dirty="0">
                <a:cs typeface="Arial" charset="0"/>
              </a:rPr>
              <a:t> </a:t>
            </a:r>
          </a:p>
          <a:p>
            <a:pPr marL="90488">
              <a:spcBef>
                <a:spcPct val="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latin typeface="Arial" pitchFamily="34" charset="0"/>
                <a:cs typeface="Arial" charset="0"/>
              </a:rPr>
              <a:t>New</a:t>
            </a:r>
          </a:p>
          <a:p>
            <a:pPr marL="90488">
              <a:spcBef>
                <a:spcPct val="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latin typeface="Arial" pitchFamily="34" charset="0"/>
                <a:cs typeface="Arial" charset="0"/>
              </a:rPr>
              <a:t>Reappointment</a:t>
            </a:r>
            <a:endParaRPr lang="en-US" sz="1400" dirty="0">
              <a:latin typeface="Arial" pitchFamily="34" charset="0"/>
              <a:cs typeface="Arial" charset="0"/>
            </a:endParaRPr>
          </a:p>
          <a:p>
            <a:pPr marL="90488">
              <a:spcBef>
                <a:spcPct val="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latin typeface="Arial" pitchFamily="34" charset="0"/>
                <a:cs typeface="Arial" charset="0"/>
              </a:rPr>
              <a:t>Amendment</a:t>
            </a:r>
            <a:endParaRPr lang="en-US" sz="1400" dirty="0">
              <a:latin typeface="Arial" pitchFamily="34" charset="0"/>
              <a:cs typeface="Arial" charset="0"/>
            </a:endParaRPr>
          </a:p>
        </p:txBody>
      </p:sp>
      <p:sp>
        <p:nvSpPr>
          <p:cNvPr id="6" name="Text Box 5" descr="Appointment Status: &#10;In Progress PI&#10;In Progress Trainee&#10;Pending Agency Review&#10;Accepted&#10;Terminated&#10;" title="xTrain Trainee Roster (continued)"/>
          <p:cNvSpPr txBox="1">
            <a:spLocks noChangeArrowheads="1"/>
          </p:cNvSpPr>
          <p:nvPr/>
        </p:nvSpPr>
        <p:spPr bwMode="auto">
          <a:xfrm>
            <a:off x="2514600" y="5256217"/>
            <a:ext cx="2579256" cy="1384995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r>
              <a:rPr lang="en-US" sz="1400" b="1" i="1" dirty="0">
                <a:latin typeface="+mn-lt"/>
                <a:cs typeface="Arial" charset="0"/>
              </a:rPr>
              <a:t>Appointment Status: 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In Progress PI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In Progress Trainee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Pending Agency Review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 smtClean="0">
                <a:cs typeface="Arial" charset="0"/>
              </a:rPr>
              <a:t>Accepted</a:t>
            </a:r>
            <a:endParaRPr lang="en-US" sz="1400" dirty="0">
              <a:cs typeface="Arial" charset="0"/>
            </a:endParaRP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T</a:t>
            </a:r>
            <a:r>
              <a:rPr lang="en-US" sz="1400" dirty="0" smtClean="0">
                <a:cs typeface="Arial" charset="0"/>
              </a:rPr>
              <a:t>erminated</a:t>
            </a:r>
            <a:endParaRPr lang="en-US" sz="1400" dirty="0">
              <a:cs typeface="Arial" charset="0"/>
            </a:endParaRPr>
          </a:p>
        </p:txBody>
      </p:sp>
      <p:sp>
        <p:nvSpPr>
          <p:cNvPr id="7" name="Text Box 7" descr="Termination Status: &#10;In Progress BO&#10;In Progress PI&#10;In Progress Trainee&#10;Pending Agency Review&#10;Accepted&#10;" title="xTrain Trainee Roster (continued)"/>
          <p:cNvSpPr txBox="1">
            <a:spLocks noChangeArrowheads="1"/>
          </p:cNvSpPr>
          <p:nvPr/>
        </p:nvSpPr>
        <p:spPr bwMode="auto">
          <a:xfrm>
            <a:off x="5029200" y="1295400"/>
            <a:ext cx="3124200" cy="1169551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r>
              <a:rPr lang="en-US" sz="1400" b="1" i="1" dirty="0">
                <a:cs typeface="Arial" charset="0"/>
              </a:rPr>
              <a:t>Termination Status: 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In Progress </a:t>
            </a:r>
            <a:r>
              <a:rPr lang="en-US" sz="1400" dirty="0" smtClean="0">
                <a:cs typeface="Arial" charset="0"/>
              </a:rPr>
              <a:t>BO/In </a:t>
            </a:r>
            <a:r>
              <a:rPr lang="en-US" sz="1400" dirty="0">
                <a:cs typeface="Arial" charset="0"/>
              </a:rPr>
              <a:t>Progress PI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In Progress Trainee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Pending Agency Review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Accepted</a:t>
            </a:r>
          </a:p>
        </p:txBody>
      </p:sp>
      <p:sp>
        <p:nvSpPr>
          <p:cNvPr id="8" name="Text Box 14" descr="View: &#10;View 2271&#10;View TN&#10;View Payback&#10;" title="xTrain Trainee Roster (continued)"/>
          <p:cNvSpPr txBox="1">
            <a:spLocks noChangeArrowheads="1"/>
          </p:cNvSpPr>
          <p:nvPr/>
        </p:nvSpPr>
        <p:spPr bwMode="auto">
          <a:xfrm>
            <a:off x="7010400" y="5446693"/>
            <a:ext cx="1905000" cy="95410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r>
              <a:rPr lang="en-US" sz="1400" b="1" i="1" dirty="0">
                <a:latin typeface="+mn-lt"/>
                <a:cs typeface="Arial" charset="0"/>
              </a:rPr>
              <a:t>View: 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View 2271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View TN</a:t>
            </a:r>
          </a:p>
          <a:p>
            <a:pPr marL="90488" indent="-273050">
              <a:buClr>
                <a:schemeClr val="accent2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1400" dirty="0">
                <a:cs typeface="Arial" charset="0"/>
              </a:rPr>
              <a:t>View Payback</a:t>
            </a:r>
          </a:p>
        </p:txBody>
      </p:sp>
      <p:sp>
        <p:nvSpPr>
          <p:cNvPr id="10" name="Line 10" title="&quot;&quot;"/>
          <p:cNvSpPr>
            <a:spLocks noChangeShapeType="1"/>
          </p:cNvSpPr>
          <p:nvPr/>
        </p:nvSpPr>
        <p:spPr bwMode="auto">
          <a:xfrm>
            <a:off x="4724400" y="51816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1" title="&quot;&quot;"/>
          <p:cNvSpPr>
            <a:spLocks noChangeShapeType="1"/>
          </p:cNvSpPr>
          <p:nvPr/>
        </p:nvSpPr>
        <p:spPr bwMode="auto">
          <a:xfrm flipV="1">
            <a:off x="6096000" y="25146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1" title="&quot;&quot;"/>
          <p:cNvSpPr>
            <a:spLocks noChangeShapeType="1"/>
          </p:cNvSpPr>
          <p:nvPr/>
        </p:nvSpPr>
        <p:spPr bwMode="auto">
          <a:xfrm flipV="1">
            <a:off x="1447800" y="25146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0" title="&quot;&quot;"/>
          <p:cNvSpPr>
            <a:spLocks noChangeShapeType="1"/>
          </p:cNvSpPr>
          <p:nvPr/>
        </p:nvSpPr>
        <p:spPr bwMode="auto">
          <a:xfrm>
            <a:off x="8001000" y="5181600"/>
            <a:ext cx="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3" descr="image of 2271 form for appointments being made onto a grant" title="xTrain Trainee Roster (continued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743200"/>
            <a:ext cx="8686799" cy="2474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649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2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xTrain</a:t>
            </a:r>
            <a:r>
              <a:rPr lang="en-US" dirty="0" smtClean="0"/>
              <a:t>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Take advantage of on-line resources</a:t>
            </a:r>
          </a:p>
          <a:p>
            <a:pPr lvl="1"/>
            <a:r>
              <a:rPr lang="en-US" dirty="0" smtClean="0"/>
              <a:t>On-line help</a:t>
            </a:r>
          </a:p>
          <a:p>
            <a:pPr lvl="1"/>
            <a:r>
              <a:rPr lang="en-US" dirty="0" smtClean="0"/>
              <a:t>FAQs</a:t>
            </a:r>
          </a:p>
          <a:p>
            <a:pPr lvl="1"/>
            <a:r>
              <a:rPr lang="en-US" dirty="0" smtClean="0"/>
              <a:t>Training Resources</a:t>
            </a:r>
          </a:p>
          <a:p>
            <a:pPr lvl="1"/>
            <a:r>
              <a:rPr lang="en-US" dirty="0" smtClean="0"/>
              <a:t>And more… </a:t>
            </a:r>
          </a:p>
          <a:p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4953000"/>
            <a:ext cx="8077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>
                <a:solidFill>
                  <a:srgbClr val="993300"/>
                </a:solidFill>
                <a:latin typeface="Tahoma"/>
              </a:rPr>
              <a:t>xTrain</a:t>
            </a:r>
            <a:r>
              <a:rPr lang="en-US" sz="2400" kern="0" dirty="0">
                <a:solidFill>
                  <a:srgbClr val="993300"/>
                </a:solidFill>
                <a:latin typeface="Tahoma"/>
              </a:rPr>
              <a:t> On-line </a:t>
            </a:r>
            <a:r>
              <a:rPr lang="en-US" sz="2400" kern="0" dirty="0" smtClean="0">
                <a:solidFill>
                  <a:srgbClr val="993300"/>
                </a:solidFill>
                <a:latin typeface="Tahoma"/>
              </a:rPr>
              <a:t>Resources: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Tahoma"/>
                <a:hlinkClick r:id="rId2" tooltip="xTrain Resources"/>
              </a:rPr>
              <a:t>http://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  <a:hlinkClick r:id="rId2" tooltip="xTrain Resources"/>
              </a:rPr>
              <a:t>era.nih.gov/grantees/manage_trainees_fellows.cfm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</a:rPr>
              <a:t> </a:t>
            </a:r>
            <a:endParaRPr lang="en-US" sz="2400" kern="0" dirty="0">
              <a:solidFill>
                <a:sysClr val="windowText" lastClr="000000"/>
              </a:solidFill>
              <a:latin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3649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9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</a:t>
            </a:r>
            <a:r>
              <a:rPr lang="en-US" dirty="0" err="1" smtClean="0"/>
              <a:t>xTrain</a:t>
            </a:r>
            <a:r>
              <a:rPr lang="en-US" dirty="0" smtClean="0"/>
              <a:t>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/>
              <a:t>BO and SO roles can search for appointments and terminations by a Trainee’s name. 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From the </a:t>
            </a:r>
            <a:r>
              <a:rPr lang="en-US" sz="2400" dirty="0" err="1"/>
              <a:t>xTrain</a:t>
            </a:r>
            <a:r>
              <a:rPr lang="en-US" sz="2400" dirty="0"/>
              <a:t> main menu: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Select the Search for WIP Appointments and Terminations tab to open the screen.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649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5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xTrain</a:t>
            </a:r>
            <a:r>
              <a:rPr lang="en-US" dirty="0" smtClean="0"/>
              <a:t>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NOT-OD-12-152</a:t>
            </a:r>
            <a:endParaRPr lang="en-US" dirty="0" smtClean="0"/>
          </a:p>
          <a:p>
            <a:pPr lvl="1"/>
            <a:r>
              <a:rPr lang="en-US" dirty="0" smtClean="0"/>
              <a:t>Revised Pre- and Post-Award Forms and Instructions Available </a:t>
            </a:r>
          </a:p>
          <a:p>
            <a:r>
              <a:rPr lang="en-US" dirty="0" smtClean="0">
                <a:hlinkClick r:id="rId3"/>
              </a:rPr>
              <a:t>NOT-OD-11-026</a:t>
            </a:r>
            <a:endParaRPr lang="en-US" dirty="0" smtClean="0"/>
          </a:p>
          <a:p>
            <a:pPr lvl="1"/>
            <a:r>
              <a:rPr lang="en-US" dirty="0"/>
              <a:t>Reminder: Beginning January 1, 2011, the NIH Will Require Use of </a:t>
            </a:r>
            <a:r>
              <a:rPr lang="en-US" dirty="0" err="1"/>
              <a:t>xTrain</a:t>
            </a:r>
            <a:r>
              <a:rPr lang="en-US" dirty="0"/>
              <a:t> for the Electronic Submission of Appointment Forms and/or Termination Notices for Institutional Research Training and Career Awards, Individual Fellowships and Research Education Awards 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649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5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Help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Service Desks</a:t>
            </a:r>
          </a:p>
          <a:p>
            <a:r>
              <a:rPr lang="en-US" dirty="0" smtClean="0"/>
              <a:t>On-line resources &amp;Web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87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Letters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NIH grant programs require the submission of reference letters in addition to the grant application (e.g., Mentored Career Development program)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791200" cy="5562600"/>
          </a:xfrm>
        </p:spPr>
        <p:txBody>
          <a:bodyPr/>
          <a:lstStyle/>
          <a:p>
            <a:r>
              <a:rPr lang="en-US" sz="2200" dirty="0" smtClean="0"/>
              <a:t>NOT </a:t>
            </a:r>
            <a:r>
              <a:rPr lang="en-US" sz="2200" dirty="0"/>
              <a:t>part of the application through Grants.gov </a:t>
            </a:r>
          </a:p>
          <a:p>
            <a:r>
              <a:rPr lang="en-US" sz="2200" dirty="0"/>
              <a:t>Submitted directly by the referee through </a:t>
            </a:r>
            <a:r>
              <a:rPr lang="en-US" sz="2200" dirty="0" err="1"/>
              <a:t>eRA</a:t>
            </a:r>
            <a:r>
              <a:rPr lang="en-US" sz="2200" dirty="0"/>
              <a:t> Commons</a:t>
            </a:r>
          </a:p>
          <a:p>
            <a:r>
              <a:rPr lang="en-US" sz="2200" dirty="0"/>
              <a:t>Commons registration not </a:t>
            </a:r>
            <a:r>
              <a:rPr lang="en-US" sz="2200" dirty="0" smtClean="0"/>
              <a:t>required</a:t>
            </a:r>
          </a:p>
          <a:p>
            <a:r>
              <a:rPr lang="en-US" sz="2200" dirty="0"/>
              <a:t>C</a:t>
            </a:r>
            <a:r>
              <a:rPr lang="en-US" sz="2200" dirty="0" smtClean="0"/>
              <a:t>an </a:t>
            </a:r>
            <a:r>
              <a:rPr lang="en-US" sz="2200" dirty="0"/>
              <a:t>be submitted in advance of application submission</a:t>
            </a:r>
          </a:p>
          <a:p>
            <a:r>
              <a:rPr lang="en-US" sz="2200" dirty="0"/>
              <a:t>D</a:t>
            </a:r>
            <a:r>
              <a:rPr lang="en-US" sz="2200" dirty="0" smtClean="0"/>
              <a:t>ue </a:t>
            </a:r>
            <a:r>
              <a:rPr lang="en-US" sz="2200" dirty="0"/>
              <a:t>by the application submission deadline</a:t>
            </a:r>
          </a:p>
          <a:p>
            <a:r>
              <a:rPr lang="en-US" sz="2200" dirty="0" smtClean="0"/>
              <a:t>Applicants </a:t>
            </a:r>
            <a:r>
              <a:rPr lang="en-US" sz="2200" dirty="0"/>
              <a:t>can track the submission of reference letters in </a:t>
            </a:r>
            <a:r>
              <a:rPr lang="en-US" sz="2200" dirty="0" smtClean="0"/>
              <a:t>the </a:t>
            </a:r>
            <a:r>
              <a:rPr lang="en-US" sz="2200" dirty="0"/>
              <a:t>Commons, but cannot view the actual </a:t>
            </a:r>
            <a:r>
              <a:rPr lang="en-US" sz="2200" dirty="0" smtClean="0"/>
              <a:t>letter</a:t>
            </a:r>
          </a:p>
          <a:p>
            <a:r>
              <a:rPr lang="en-US" sz="2200" dirty="0" smtClean="0"/>
              <a:t>With FORMS-C, Fellowship reference letters no longer have a required format – just a letter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8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eRA Commons </a:t>
            </a:r>
          </a:p>
          <a:p>
            <a:r>
              <a:rPr lang="en-US" dirty="0" smtClean="0"/>
              <a:t>Service Desk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Grants.gov Contact </a:t>
            </a:r>
            <a:br>
              <a:rPr lang="en-US" dirty="0" smtClean="0"/>
            </a:br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 Desks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500" dirty="0"/>
              <a:t>Web: </a:t>
            </a:r>
            <a:r>
              <a:rPr lang="en-US" sz="2500" dirty="0">
                <a:hlinkClick r:id="rId2"/>
              </a:rPr>
              <a:t>http://</a:t>
            </a:r>
            <a:r>
              <a:rPr lang="en-US" sz="2500" dirty="0" smtClean="0">
                <a:hlinkClick r:id="rId2"/>
              </a:rPr>
              <a:t>grants.nih.gov/support/index.html</a:t>
            </a:r>
            <a:r>
              <a:rPr lang="en-US" sz="2500" dirty="0" smtClean="0"/>
              <a:t> </a:t>
            </a:r>
            <a:endParaRPr lang="en-US" sz="2500" dirty="0"/>
          </a:p>
          <a:p>
            <a:r>
              <a:rPr lang="en-US" sz="2500" dirty="0"/>
              <a:t>Phone: 1-866-504-9552</a:t>
            </a:r>
          </a:p>
          <a:p>
            <a:r>
              <a:rPr lang="en-US" sz="2500" dirty="0" smtClean="0"/>
              <a:t>Hours </a:t>
            </a:r>
            <a:r>
              <a:rPr lang="en-US" sz="2500" dirty="0"/>
              <a:t>: Mon-Fri, 7a.m. to 8 p.m. </a:t>
            </a:r>
            <a:r>
              <a:rPr lang="en-US" sz="2500" dirty="0" smtClean="0"/>
              <a:t>ET</a:t>
            </a:r>
            <a:endParaRPr lang="en-US" sz="25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648200" y="2286000"/>
            <a:ext cx="4191000" cy="3931920"/>
          </a:xfrm>
        </p:spPr>
        <p:txBody>
          <a:bodyPr/>
          <a:lstStyle/>
          <a:p>
            <a:r>
              <a:rPr lang="en-US" sz="2500" dirty="0"/>
              <a:t>Toll-free: 1-800-518-4726</a:t>
            </a:r>
          </a:p>
          <a:p>
            <a:r>
              <a:rPr lang="en-US" sz="2500" dirty="0"/>
              <a:t>Hours : 24x7  (Except Federal Holidays)</a:t>
            </a:r>
          </a:p>
          <a:p>
            <a:r>
              <a:rPr lang="en-US" sz="2500" dirty="0"/>
              <a:t>Email : </a:t>
            </a:r>
            <a:r>
              <a:rPr lang="en-US" sz="2500" dirty="0">
                <a:hlinkClick r:id="rId3"/>
              </a:rPr>
              <a:t>support@grants.gov</a:t>
            </a:r>
            <a:endParaRPr lang="en-US" sz="2500" dirty="0"/>
          </a:p>
          <a:p>
            <a:r>
              <a:rPr lang="en-US" sz="2500" dirty="0" smtClean="0"/>
              <a:t>Help Resources</a:t>
            </a:r>
            <a:r>
              <a:rPr lang="en-US" sz="2500" dirty="0"/>
              <a:t>: </a:t>
            </a:r>
            <a:r>
              <a:rPr lang="en-US" sz="2500" dirty="0">
                <a:hlinkClick r:id="rId4"/>
              </a:rPr>
              <a:t>http://</a:t>
            </a:r>
            <a:r>
              <a:rPr lang="en-US" sz="2500" dirty="0" smtClean="0">
                <a:hlinkClick r:id="rId4"/>
              </a:rPr>
              <a:t>www.grants.gov/web/grants/support.html</a:t>
            </a:r>
            <a:r>
              <a:rPr lang="en-US" sz="25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35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eRA</a:t>
            </a:r>
            <a:r>
              <a:rPr lang="en-US" dirty="0"/>
              <a:t> Commons: </a:t>
            </a:r>
            <a:r>
              <a:rPr lang="en-US" dirty="0">
                <a:hlinkClick r:id="rId2" tooltip="eRA Commons Home Page"/>
              </a:rPr>
              <a:t>https://commons.era.nih.gov/commons</a:t>
            </a:r>
            <a:r>
              <a:rPr lang="en-US" dirty="0" smtClean="0">
                <a:hlinkClick r:id="rId2" tooltip="eRA Commons Home Page"/>
              </a:rPr>
              <a:t>/</a:t>
            </a:r>
            <a:r>
              <a:rPr lang="en-US" dirty="0" smtClean="0"/>
              <a:t>     </a:t>
            </a:r>
            <a:endParaRPr lang="en-US" dirty="0"/>
          </a:p>
          <a:p>
            <a:r>
              <a:rPr lang="en-US" dirty="0"/>
              <a:t>Electronic Research Administration: </a:t>
            </a:r>
            <a:r>
              <a:rPr lang="en-US" dirty="0">
                <a:hlinkClick r:id="rId3" tooltip="eRA Home Page"/>
              </a:rPr>
              <a:t>http://era.nih.gov</a:t>
            </a:r>
            <a:r>
              <a:rPr lang="en-US" dirty="0" smtClean="0">
                <a:hlinkClick r:id="rId3" tooltip="eRA Home Page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Applying Electronically: </a:t>
            </a:r>
            <a:r>
              <a:rPr lang="en-US" dirty="0">
                <a:hlinkClick r:id="rId4" tooltip="Applying Electronically Home Page"/>
              </a:rPr>
              <a:t>http://grants.nih.gov/grants/ElectronicReceipt</a:t>
            </a:r>
            <a:r>
              <a:rPr lang="en-US" dirty="0" smtClean="0">
                <a:hlinkClick r:id="rId4" tooltip="Applying Electronically Home Page"/>
              </a:rPr>
              <a:t>/</a:t>
            </a:r>
            <a:r>
              <a:rPr lang="en-US" dirty="0" smtClean="0"/>
              <a:t>  </a:t>
            </a:r>
            <a:endParaRPr lang="en-US" dirty="0"/>
          </a:p>
          <a:p>
            <a:r>
              <a:rPr lang="en-US" dirty="0"/>
              <a:t>NIH About Grants: </a:t>
            </a:r>
            <a:r>
              <a:rPr lang="en-US" dirty="0">
                <a:hlinkClick r:id="rId5" tooltip="About Grants Information page"/>
              </a:rPr>
              <a:t>http://</a:t>
            </a:r>
            <a:r>
              <a:rPr lang="en-US" dirty="0" smtClean="0">
                <a:hlinkClick r:id="rId5" tooltip="About Grants Information page"/>
              </a:rPr>
              <a:t>grants.nih.gov/grants/oer.htm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5" descr="www_surfing_hg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38800"/>
            <a:ext cx="40386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3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Picture 3" title="thank yo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4000"/>
            <a:ext cx="35718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Letters</a:t>
            </a:r>
            <a:endParaRPr lang="en-US" dirty="0"/>
          </a:p>
        </p:txBody>
      </p:sp>
      <p:pic>
        <p:nvPicPr>
          <p:cNvPr id="4" name="Picture 2" title="eRA Commons home page highlighting link to Submit Reference Le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058025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 title="&quot;&quot;"/>
          <p:cNvSpPr>
            <a:spLocks noChangeArrowheads="1"/>
          </p:cNvSpPr>
          <p:nvPr/>
        </p:nvSpPr>
        <p:spPr bwMode="auto">
          <a:xfrm>
            <a:off x="2438400" y="5257800"/>
            <a:ext cx="1936264" cy="3429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4371850" y="5600700"/>
            <a:ext cx="1066800" cy="4381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438650" y="5429250"/>
            <a:ext cx="3048000" cy="1219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Referees do not need to login to Commons to submit.</a:t>
            </a:r>
            <a:endParaRPr lang="en-US" sz="240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20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Letters</a:t>
            </a:r>
            <a:endParaRPr lang="en-US" dirty="0"/>
          </a:p>
        </p:txBody>
      </p:sp>
      <p:pic>
        <p:nvPicPr>
          <p:cNvPr id="1026" name="Picture 2" title="Reference Letter Deta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197" y="1600200"/>
            <a:ext cx="8234603" cy="44056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ame 4" title="highlight box"/>
          <p:cNvSpPr/>
          <p:nvPr/>
        </p:nvSpPr>
        <p:spPr>
          <a:xfrm>
            <a:off x="381000" y="3657600"/>
            <a:ext cx="8382000" cy="914400"/>
          </a:xfrm>
          <a:prstGeom prst="frame">
            <a:avLst>
              <a:gd name="adj1" fmla="val 4167"/>
            </a:avLst>
          </a:prstGeom>
          <a:solidFill>
            <a:srgbClr val="FF0000"/>
          </a:solidFill>
          <a:ln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8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 Letter Resources</a:t>
            </a:r>
            <a:endParaRPr lang="en-US"/>
          </a:p>
        </p:txBody>
      </p:sp>
      <p:sp>
        <p:nvSpPr>
          <p:cNvPr id="3" name="Content Placeholder 2" title="Resources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mtClean="0"/>
              <a:t>Frequently Asked Questions</a:t>
            </a:r>
          </a:p>
          <a:p>
            <a:pPr lvl="1"/>
            <a:r>
              <a:rPr lang="en-US" smtClean="0">
                <a:hlinkClick r:id="rId2"/>
              </a:rPr>
              <a:t>http://grants.nih.gov/grants/ElectronicReceipt/faq_full.htm#12</a:t>
            </a:r>
            <a:r>
              <a:rPr lang="en-US" smtClean="0"/>
              <a:t> </a:t>
            </a:r>
          </a:p>
          <a:p>
            <a:r>
              <a:rPr lang="en-US" smtClean="0"/>
              <a:t>Submitting Reference Letters through eRA Commons (Demo)</a:t>
            </a:r>
          </a:p>
          <a:p>
            <a:pPr lvl="1"/>
            <a:r>
              <a:rPr lang="en-US" smtClean="0">
                <a:hlinkClick r:id="rId3"/>
              </a:rPr>
              <a:t>http://era.nih.gov/era_training/tutorials/NIH_Reference_Letter/NIH%20Reference%20Letter.htm</a:t>
            </a:r>
            <a:r>
              <a:rPr lang="en-US" smtClean="0"/>
              <a:t> </a:t>
            </a:r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02" y="4343400"/>
            <a:ext cx="1656398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9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NIH Contacts</a:t>
            </a:r>
            <a:endParaRPr lang="en-US" dirty="0"/>
          </a:p>
        </p:txBody>
      </p:sp>
      <p:pic>
        <p:nvPicPr>
          <p:cNvPr id="5" name="Picture 5" title="Contact deta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493" y="1522145"/>
            <a:ext cx="8602449" cy="460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4038600" y="5452328"/>
            <a:ext cx="0" cy="28892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219200" y="5741253"/>
            <a:ext cx="6172200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Contacts are added as the application moves through the different stages of processing.</a:t>
            </a:r>
            <a:endParaRPr lang="en-US" sz="2400" dirty="0">
              <a:solidFill>
                <a:schemeClr val="accent2"/>
              </a:solidFill>
              <a:latin typeface="+mn-lt"/>
              <a:cs typeface="Arial" charset="0"/>
            </a:endParaRPr>
          </a:p>
        </p:txBody>
      </p:sp>
      <p:sp>
        <p:nvSpPr>
          <p:cNvPr id="9" name="Rectangle 8" title="&quot;&quot;"/>
          <p:cNvSpPr/>
          <p:nvPr/>
        </p:nvSpPr>
        <p:spPr>
          <a:xfrm>
            <a:off x="304800" y="4598253"/>
            <a:ext cx="8589963" cy="854075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title="IC and Study Section deta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791" y="1905000"/>
            <a:ext cx="8619972" cy="461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Review Assignments</a:t>
            </a:r>
            <a:endParaRPr lang="en-US" dirty="0"/>
          </a:p>
        </p:txBody>
      </p:sp>
      <p:sp>
        <p:nvSpPr>
          <p:cNvPr id="8" name="Rectangle 7" title="&quot;&quot;"/>
          <p:cNvSpPr>
            <a:spLocks noChangeArrowheads="1"/>
          </p:cNvSpPr>
          <p:nvPr/>
        </p:nvSpPr>
        <p:spPr bwMode="auto">
          <a:xfrm>
            <a:off x="2857501" y="2895600"/>
            <a:ext cx="2552699" cy="9906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 title="&quot;&quot;"/>
          <p:cNvSpPr>
            <a:spLocks noChangeArrowheads="1"/>
          </p:cNvSpPr>
          <p:nvPr/>
        </p:nvSpPr>
        <p:spPr bwMode="auto">
          <a:xfrm>
            <a:off x="5648325" y="1934728"/>
            <a:ext cx="3246438" cy="960872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5" title="&quot;&quot;"/>
          <p:cNvSpPr>
            <a:spLocks noChangeShapeType="1"/>
          </p:cNvSpPr>
          <p:nvPr/>
        </p:nvSpPr>
        <p:spPr bwMode="auto">
          <a:xfrm>
            <a:off x="6781801" y="1604664"/>
            <a:ext cx="0" cy="30033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59965" y="1143000"/>
            <a:ext cx="4331635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Institute 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or Center assignment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204744" y="4050064"/>
            <a:ext cx="2133600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Study Section assignment</a:t>
            </a:r>
          </a:p>
        </p:txBody>
      </p:sp>
      <p:sp>
        <p:nvSpPr>
          <p:cNvPr id="13" name="Line 9" title="&quot;&quot;"/>
          <p:cNvSpPr>
            <a:spLocks noChangeShapeType="1"/>
          </p:cNvSpPr>
          <p:nvPr/>
        </p:nvSpPr>
        <p:spPr bwMode="auto">
          <a:xfrm flipH="1" flipV="1">
            <a:off x="5410200" y="3886200"/>
            <a:ext cx="794542" cy="578994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7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Workshop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949952"/>
          </a:xfrm>
        </p:spPr>
        <p:txBody>
          <a:bodyPr/>
          <a:lstStyle/>
          <a:p>
            <a:r>
              <a:rPr lang="en-US" sz="2400" dirty="0" smtClean="0"/>
              <a:t>Scarlett Gibb</a:t>
            </a:r>
          </a:p>
          <a:p>
            <a:pPr lvl="1"/>
            <a:r>
              <a:rPr lang="en-US" sz="1900" dirty="0"/>
              <a:t>eRA Customer Relationship Manager</a:t>
            </a:r>
            <a:r>
              <a:rPr lang="en-US" sz="1900" dirty="0" smtClean="0"/>
              <a:t>, eRA Commons</a:t>
            </a:r>
            <a:br>
              <a:rPr lang="en-US" sz="1900" dirty="0" smtClean="0"/>
            </a:br>
            <a:endParaRPr lang="en-US" sz="1900" dirty="0" smtClean="0"/>
          </a:p>
          <a:p>
            <a:r>
              <a:rPr lang="en-US" sz="2400" dirty="0" smtClean="0"/>
              <a:t>Joe Schumaker</a:t>
            </a:r>
            <a:endParaRPr lang="en-US" sz="2400" dirty="0"/>
          </a:p>
          <a:p>
            <a:pPr lvl="1"/>
            <a:r>
              <a:rPr lang="en-US" sz="1900" dirty="0" smtClean="0"/>
              <a:t>eRA Communications and Outreach</a:t>
            </a:r>
          </a:p>
        </p:txBody>
      </p:sp>
    </p:spTree>
    <p:extLst>
      <p:ext uri="{BB962C8B-B14F-4D97-AF65-F5344CB8AC3E}">
        <p14:creationId xmlns:p14="http://schemas.microsoft.com/office/powerpoint/2010/main" val="248355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Check Review Outcomes</a:t>
            </a:r>
            <a:endParaRPr lang="en-US" dirty="0"/>
          </a:p>
        </p:txBody>
      </p:sp>
      <p:grpSp>
        <p:nvGrpSpPr>
          <p:cNvPr id="5" name="Group 4" title="Review Details"/>
          <p:cNvGrpSpPr/>
          <p:nvPr/>
        </p:nvGrpSpPr>
        <p:grpSpPr>
          <a:xfrm>
            <a:off x="304800" y="1524000"/>
            <a:ext cx="8447340" cy="4572000"/>
            <a:chOff x="304800" y="1524000"/>
            <a:chExt cx="8447340" cy="4572000"/>
          </a:xfrm>
        </p:grpSpPr>
        <p:pic>
          <p:nvPicPr>
            <p:cNvPr id="2050" name="Picture 2" title="Summary and Impact Scores detail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0989" y="1524000"/>
              <a:ext cx="8391151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5410200" y="1752600"/>
              <a:ext cx="1295400" cy="30480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04800" y="5334000"/>
              <a:ext cx="2057400" cy="30480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328058" y="3276600"/>
              <a:ext cx="3733800" cy="1447800"/>
            </a:xfrm>
            <a:prstGeom prst="roundRect">
              <a:avLst>
                <a:gd name="adj" fmla="val 1083"/>
              </a:avLst>
            </a:prstGeom>
            <a:solidFill>
              <a:srgbClr val="FFFFCC"/>
            </a:solidFill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accent2"/>
                  </a:solidFill>
                </a:rPr>
                <a:t>Only the PI can view the Summary Statement, Priority Score and Percentile Information</a:t>
              </a:r>
              <a:endParaRPr lang="en-US" sz="2000" dirty="0">
                <a:solidFill>
                  <a:schemeClr val="accent2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5410200" y="2057400"/>
              <a:ext cx="152400" cy="12192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2286000" y="4724400"/>
              <a:ext cx="638175" cy="6096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996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Viewing Referral and Review Correspondence</a:t>
            </a:r>
            <a:endParaRPr lang="en-US" dirty="0"/>
          </a:p>
        </p:txBody>
      </p:sp>
      <p:grpSp>
        <p:nvGrpSpPr>
          <p:cNvPr id="4" name="Group 3" title="Correspondence Details"/>
          <p:cNvGrpSpPr/>
          <p:nvPr/>
        </p:nvGrpSpPr>
        <p:grpSpPr>
          <a:xfrm>
            <a:off x="228600" y="1524000"/>
            <a:ext cx="8666163" cy="4800602"/>
            <a:chOff x="228600" y="1524000"/>
            <a:chExt cx="8666163" cy="4800602"/>
          </a:xfrm>
        </p:grpSpPr>
        <p:pic>
          <p:nvPicPr>
            <p:cNvPr id="3074" name="Picture 2" title="Review correspondence on status scre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8600" y="1524000"/>
              <a:ext cx="8666163" cy="4668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 title="&quot;&quot;"/>
            <p:cNvSpPr>
              <a:spLocks noChangeArrowheads="1"/>
            </p:cNvSpPr>
            <p:nvPr/>
          </p:nvSpPr>
          <p:spPr bwMode="auto">
            <a:xfrm>
              <a:off x="5562600" y="3256448"/>
              <a:ext cx="3332163" cy="629752"/>
            </a:xfrm>
            <a:prstGeom prst="rect">
              <a:avLst/>
            </a:prstGeom>
            <a:noFill/>
            <a:ln w="3810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5" title="&quot;&quot;"/>
            <p:cNvSpPr>
              <a:spLocks noChangeShapeType="1"/>
            </p:cNvSpPr>
            <p:nvPr/>
          </p:nvSpPr>
          <p:spPr bwMode="auto">
            <a:xfrm flipV="1">
              <a:off x="6705600" y="3886200"/>
              <a:ext cx="304799" cy="1597966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352800" y="5478124"/>
              <a:ext cx="5541963" cy="84647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chemeClr val="accent2"/>
                  </a:solidFill>
                  <a:latin typeface="+mn-lt"/>
                  <a:cs typeface="Arial" charset="0"/>
                </a:rPr>
                <a:t>NIH Referral and Review staff can post correspondence for the application. </a:t>
              </a:r>
              <a:endParaRPr lang="en-US" sz="2400" dirty="0">
                <a:solidFill>
                  <a:schemeClr val="accent2"/>
                </a:solidFill>
                <a:latin typeface="+mn-lt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058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Notice of Award (</a:t>
            </a:r>
            <a:r>
              <a:rPr lang="en-US" dirty="0" err="1" smtClean="0"/>
              <a:t>NoA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86000"/>
            <a:ext cx="1753737" cy="3840163"/>
          </a:xfrm>
        </p:spPr>
        <p:txBody>
          <a:bodyPr/>
          <a:lstStyle/>
          <a:p>
            <a:r>
              <a:rPr lang="en-US" dirty="0" smtClean="0"/>
              <a:t>Official </a:t>
            </a:r>
            <a:r>
              <a:rPr lang="en-US" dirty="0"/>
              <a:t>document notifying the grantee and others that a grant has been </a:t>
            </a:r>
            <a:r>
              <a:rPr lang="en-US" dirty="0" smtClean="0"/>
              <a:t>awarded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Contains or refers to all terms and conditions of the grant</a:t>
            </a:r>
          </a:p>
          <a:p>
            <a:r>
              <a:rPr lang="en-US" dirty="0"/>
              <a:t>Is posted in the Other Relevant Documents section of the Status Information </a:t>
            </a:r>
            <a:r>
              <a:rPr lang="en-US" dirty="0" smtClean="0"/>
              <a:t>page</a:t>
            </a:r>
            <a:endParaRPr lang="en-US" dirty="0"/>
          </a:p>
        </p:txBody>
      </p:sp>
      <p:grpSp>
        <p:nvGrpSpPr>
          <p:cNvPr id="6" name="Group 5" title="Notice of Award Status"/>
          <p:cNvGrpSpPr/>
          <p:nvPr/>
        </p:nvGrpSpPr>
        <p:grpSpPr>
          <a:xfrm>
            <a:off x="2134737" y="2971800"/>
            <a:ext cx="6867368" cy="3741753"/>
            <a:chOff x="2134737" y="2971800"/>
            <a:chExt cx="6867368" cy="3741753"/>
          </a:xfrm>
        </p:grpSpPr>
        <p:pic>
          <p:nvPicPr>
            <p:cNvPr id="4098" name="Picture 2" title="NoA Statu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34737" y="2971800"/>
              <a:ext cx="6867368" cy="37417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 title="&quot;&quot;"/>
            <p:cNvSpPr>
              <a:spLocks noChangeArrowheads="1"/>
            </p:cNvSpPr>
            <p:nvPr/>
          </p:nvSpPr>
          <p:spPr bwMode="auto">
            <a:xfrm>
              <a:off x="6400800" y="2971800"/>
              <a:ext cx="2601305" cy="12192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5" title="&quot;&quot;"/>
            <p:cNvSpPr>
              <a:spLocks noChangeArrowheads="1"/>
            </p:cNvSpPr>
            <p:nvPr/>
          </p:nvSpPr>
          <p:spPr bwMode="auto">
            <a:xfrm>
              <a:off x="6248400" y="3148806"/>
              <a:ext cx="1600200" cy="865188"/>
            </a:xfrm>
            <a:prstGeom prst="ellips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729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eRA Commons </a:t>
            </a:r>
            <a:br>
              <a:rPr lang="en-US" dirty="0" smtClean="0"/>
            </a:br>
            <a:r>
              <a:rPr lang="en-US" dirty="0" smtClean="0"/>
              <a:t>Account Administration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dirty="0" smtClean="0"/>
              <a:t>Account management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34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Signing Official (SO)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87375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During </a:t>
            </a:r>
            <a:r>
              <a:rPr lang="en-US" sz="2800" dirty="0"/>
              <a:t>Commons registration, </a:t>
            </a:r>
            <a:r>
              <a:rPr lang="en-US" sz="2800" dirty="0" smtClean="0"/>
              <a:t>an applicant </a:t>
            </a:r>
            <a:r>
              <a:rPr lang="en-US" sz="2800" dirty="0"/>
              <a:t>organization designates a Signing Official (SO</a:t>
            </a:r>
            <a:r>
              <a:rPr lang="en-US" sz="2800" dirty="0" smtClean="0"/>
              <a:t>) </a:t>
            </a:r>
          </a:p>
          <a:p>
            <a:pPr lvl="1"/>
            <a:r>
              <a:rPr lang="en-US" sz="2400" dirty="0" smtClean="0"/>
              <a:t>SO has authority to legally bind the organization in grants administration matters </a:t>
            </a:r>
          </a:p>
          <a:p>
            <a:pPr lvl="1"/>
            <a:r>
              <a:rPr lang="en-US" sz="2400" dirty="0"/>
              <a:t>E</a:t>
            </a:r>
            <a:r>
              <a:rPr lang="en-US" sz="2400" dirty="0" smtClean="0"/>
              <a:t>quivalent to the Authorized Organization Representative (AOR) in Grants.gov</a:t>
            </a:r>
          </a:p>
          <a:p>
            <a:pPr lvl="1"/>
            <a:r>
              <a:rPr lang="en-US" sz="2400" dirty="0" smtClean="0"/>
              <a:t>SO is responsible for:</a:t>
            </a:r>
          </a:p>
          <a:p>
            <a:pPr lvl="2"/>
            <a:r>
              <a:rPr lang="en-US" dirty="0" smtClean="0"/>
              <a:t>maintaining institutional information</a:t>
            </a:r>
          </a:p>
          <a:p>
            <a:pPr lvl="2"/>
            <a:r>
              <a:rPr lang="en-US" dirty="0" smtClean="0"/>
              <a:t>submitting documents that require signature </a:t>
            </a:r>
            <a:br>
              <a:rPr lang="en-US" dirty="0" smtClean="0"/>
            </a:br>
            <a:r>
              <a:rPr lang="en-US" dirty="0" smtClean="0"/>
              <a:t>authority to act on behalf of the organization</a:t>
            </a:r>
          </a:p>
          <a:p>
            <a:pPr lvl="2"/>
            <a:r>
              <a:rPr lang="en-US" dirty="0" smtClean="0"/>
              <a:t>managing </a:t>
            </a:r>
            <a:r>
              <a:rPr lang="en-US" dirty="0"/>
              <a:t>accounts</a:t>
            </a:r>
          </a:p>
          <a:p>
            <a:pPr lvl="2"/>
            <a:endParaRPr lang="en-US" dirty="0" smtClean="0"/>
          </a:p>
        </p:txBody>
      </p:sp>
      <p:pic>
        <p:nvPicPr>
          <p:cNvPr id="5" name="Picture 4" descr="Stickman contrac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572000"/>
            <a:ext cx="2416628" cy="2114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0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 Management -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87375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Account Management System (AMS) now includes a report feature.</a:t>
            </a:r>
          </a:p>
          <a:p>
            <a:pPr lvl="1"/>
            <a:r>
              <a:rPr lang="en-US" sz="2300" dirty="0" smtClean="0"/>
              <a:t>Search by role or multiple roles</a:t>
            </a:r>
          </a:p>
          <a:p>
            <a:pPr lvl="1"/>
            <a:r>
              <a:rPr lang="en-US" sz="2300" dirty="0" smtClean="0"/>
              <a:t>Limited to users </a:t>
            </a:r>
            <a:r>
              <a:rPr lang="en-US" sz="2300" dirty="0"/>
              <a:t>only at </a:t>
            </a:r>
            <a:r>
              <a:rPr lang="en-US" sz="2300" dirty="0" smtClean="0"/>
              <a:t>your institution</a:t>
            </a:r>
          </a:p>
          <a:p>
            <a:pPr lvl="1"/>
            <a:r>
              <a:rPr lang="en-US" sz="2300" dirty="0" smtClean="0"/>
              <a:t>Unlike other search features with a limit of 500 hits, there is no limit to number of users returned in report search</a:t>
            </a:r>
          </a:p>
          <a:p>
            <a:pPr lvl="1"/>
            <a:r>
              <a:rPr lang="en-US" sz="2300" dirty="0" smtClean="0"/>
              <a:t>Result can be exported as a spread sheet or RDF document</a:t>
            </a:r>
          </a:p>
          <a:p>
            <a:pPr marL="274638" lvl="1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8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 Management – Reports Search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1" y="1527175"/>
            <a:ext cx="8055946" cy="487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352800" y="3886200"/>
            <a:ext cx="2286000" cy="1219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72000" y="3048000"/>
            <a:ext cx="2590800" cy="923330"/>
          </a:xfrm>
          <a:prstGeom prst="rect">
            <a:avLst/>
          </a:prstGeom>
          <a:solidFill>
            <a:srgbClr val="FFFFCC"/>
          </a:solidFill>
          <a:ln w="28575">
            <a:solidFill>
              <a:srgbClr val="CC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Search on one eRA Commons role or multiple roles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67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 Management – Search 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00" y="1001891"/>
            <a:ext cx="7255401" cy="5398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Straight Arrow Connector 7"/>
          <p:cNvCxnSpPr>
            <a:stCxn id="5" idx="2"/>
          </p:cNvCxnSpPr>
          <p:nvPr/>
        </p:nvCxnSpPr>
        <p:spPr>
          <a:xfrm>
            <a:off x="5410200" y="2475131"/>
            <a:ext cx="304800" cy="8776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14800" y="1828800"/>
            <a:ext cx="2590800" cy="646331"/>
          </a:xfrm>
          <a:prstGeom prst="rect">
            <a:avLst/>
          </a:prstGeom>
          <a:solidFill>
            <a:srgbClr val="FFFFCC"/>
          </a:solidFill>
          <a:ln w="28575">
            <a:solidFill>
              <a:srgbClr val="CC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View and export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19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 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Designate more than one Signing Official</a:t>
            </a:r>
          </a:p>
          <a:p>
            <a:pPr lvl="1"/>
            <a:r>
              <a:rPr lang="en-US" dirty="0"/>
              <a:t>Certain Commons actions can only be taken by users with the SO role and you will want a </a:t>
            </a:r>
            <a:r>
              <a:rPr lang="en-US" dirty="0" smtClean="0"/>
              <a:t>back-up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Administrators </a:t>
            </a:r>
            <a:r>
              <a:rPr lang="en-US" dirty="0"/>
              <a:t>should always check to see if a user already has a Commons account before creating a </a:t>
            </a:r>
            <a:r>
              <a:rPr lang="en-US" dirty="0" smtClean="0"/>
              <a:t>new account with a scientific role</a:t>
            </a:r>
            <a:endParaRPr lang="en-US" dirty="0"/>
          </a:p>
          <a:p>
            <a:pPr lvl="1"/>
            <a:r>
              <a:rPr lang="en-US" dirty="0"/>
              <a:t>Ask the person if they already have an account, or search within the </a:t>
            </a:r>
            <a:r>
              <a:rPr lang="en-US" dirty="0" smtClean="0"/>
              <a:t>Commons</a:t>
            </a:r>
            <a:endParaRPr lang="en-US" dirty="0"/>
          </a:p>
          <a:p>
            <a:pPr lvl="2"/>
            <a:r>
              <a:rPr lang="en-US" dirty="0"/>
              <a:t>If a user already has an account with a different organization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the SO should </a:t>
            </a:r>
            <a:r>
              <a:rPr lang="en-US" i="1" dirty="0"/>
              <a:t>affiliate</a:t>
            </a:r>
            <a:r>
              <a:rPr lang="en-US" dirty="0"/>
              <a:t> the existing account with the user’s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new organization</a:t>
            </a:r>
          </a:p>
        </p:txBody>
      </p:sp>
      <p:pic>
        <p:nvPicPr>
          <p:cNvPr id="5" name="Picture 4" descr="String on finger remind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5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 Passwords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295400"/>
            <a:ext cx="8503920" cy="4797552"/>
          </a:xfrm>
        </p:spPr>
        <p:txBody>
          <a:bodyPr/>
          <a:lstStyle/>
          <a:p>
            <a:r>
              <a:rPr lang="en-US" sz="2000" dirty="0"/>
              <a:t>Password </a:t>
            </a:r>
            <a:r>
              <a:rPr lang="en-US" sz="2000" dirty="0" smtClean="0"/>
              <a:t>policy: </a:t>
            </a:r>
          </a:p>
          <a:p>
            <a:pPr lvl="1"/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</a:t>
            </a:r>
            <a:r>
              <a:rPr lang="en-US" sz="1800" dirty="0" smtClean="0">
                <a:hlinkClick r:id="rId2"/>
              </a:rPr>
              <a:t>era.nih.gov/files/NIH_eRA_Password_Policy.pdf</a:t>
            </a:r>
            <a:r>
              <a:rPr lang="en-US" sz="1800" dirty="0" smtClean="0"/>
              <a:t>  </a:t>
            </a:r>
            <a:endParaRPr lang="en-US" sz="1800" dirty="0"/>
          </a:p>
          <a:p>
            <a:r>
              <a:rPr lang="en-US" sz="2000" dirty="0"/>
              <a:t>Passwords must:</a:t>
            </a:r>
          </a:p>
          <a:p>
            <a:pPr lvl="1"/>
            <a:r>
              <a:rPr lang="en-US" sz="1800" dirty="0" smtClean="0"/>
              <a:t>Contain </a:t>
            </a:r>
            <a:r>
              <a:rPr lang="en-US" sz="1800" dirty="0"/>
              <a:t>at least eight (8) </a:t>
            </a:r>
            <a:r>
              <a:rPr lang="en-US" sz="1800" dirty="0" smtClean="0"/>
              <a:t>characters: </a:t>
            </a:r>
            <a:r>
              <a:rPr lang="en-US" sz="1800" dirty="0" smtClean="0">
                <a:solidFill>
                  <a:srgbClr val="FF6600"/>
                </a:solidFill>
              </a:rPr>
              <a:t>no more than 16; </a:t>
            </a:r>
            <a:r>
              <a:rPr lang="en-US" sz="1800" dirty="0"/>
              <a:t>no blank spaces</a:t>
            </a:r>
          </a:p>
          <a:p>
            <a:pPr lvl="1"/>
            <a:r>
              <a:rPr lang="en-US" sz="1800" dirty="0"/>
              <a:t>C</a:t>
            </a:r>
            <a:r>
              <a:rPr lang="en-US" sz="1800" dirty="0" smtClean="0"/>
              <a:t>ontain </a:t>
            </a:r>
            <a:r>
              <a:rPr lang="en-US" sz="1800" dirty="0"/>
              <a:t>a </a:t>
            </a:r>
            <a:r>
              <a:rPr lang="en-US" sz="1800" dirty="0" smtClean="0"/>
              <a:t>combination of at least 3 of the following:</a:t>
            </a:r>
          </a:p>
          <a:p>
            <a:pPr lvl="2"/>
            <a:r>
              <a:rPr lang="en-US" sz="1600" dirty="0" smtClean="0"/>
              <a:t>Upper case letters</a:t>
            </a:r>
          </a:p>
          <a:p>
            <a:pPr lvl="2"/>
            <a:r>
              <a:rPr lang="en-US" sz="1600" dirty="0" smtClean="0"/>
              <a:t>Lower case letters</a:t>
            </a:r>
          </a:p>
          <a:p>
            <a:pPr lvl="2"/>
            <a:r>
              <a:rPr lang="en-US" sz="1600" dirty="0" smtClean="0"/>
              <a:t>Numbers, </a:t>
            </a:r>
            <a:r>
              <a:rPr lang="en-US" sz="1600" dirty="0" smtClean="0">
                <a:solidFill>
                  <a:srgbClr val="FF6600"/>
                </a:solidFill>
              </a:rPr>
              <a:t>not at beginning or end of the password</a:t>
            </a:r>
          </a:p>
          <a:p>
            <a:pPr lvl="2"/>
            <a:r>
              <a:rPr lang="en-US" sz="1600" dirty="0"/>
              <a:t>S</a:t>
            </a:r>
            <a:r>
              <a:rPr lang="en-US" sz="1600" dirty="0" smtClean="0"/>
              <a:t>pecial characters:  ! </a:t>
            </a:r>
            <a:r>
              <a:rPr lang="en-US" sz="1600" dirty="0"/>
              <a:t># $ % - _ = + &lt; </a:t>
            </a:r>
            <a:r>
              <a:rPr lang="en-US" sz="1600" dirty="0" smtClean="0"/>
              <a:t>&gt;</a:t>
            </a:r>
          </a:p>
          <a:p>
            <a:pPr lvl="2"/>
            <a:r>
              <a:rPr lang="en-US" sz="1600" dirty="0"/>
              <a:t>The following special characters are NOT allowed: @, &amp;, or a “period”</a:t>
            </a:r>
          </a:p>
          <a:p>
            <a:pPr lvl="1"/>
            <a:r>
              <a:rPr lang="en-US" sz="1800" dirty="0"/>
              <a:t>Not begin or end with a number</a:t>
            </a:r>
          </a:p>
          <a:p>
            <a:pPr lvl="1"/>
            <a:r>
              <a:rPr lang="en-US" sz="1800" dirty="0"/>
              <a:t>Not contain username</a:t>
            </a:r>
          </a:p>
          <a:p>
            <a:pPr lvl="1"/>
            <a:r>
              <a:rPr lang="en-US" sz="1800" dirty="0"/>
              <a:t>Not be reused within one (1) </a:t>
            </a:r>
            <a:r>
              <a:rPr lang="en-US" sz="1800" dirty="0" smtClean="0"/>
              <a:t>year, </a:t>
            </a:r>
            <a:r>
              <a:rPr lang="en-US" sz="1800" dirty="0" smtClean="0">
                <a:solidFill>
                  <a:srgbClr val="FF6600"/>
                </a:solidFill>
              </a:rPr>
              <a:t>or use last 24 passwords</a:t>
            </a:r>
            <a:endParaRPr lang="en-US" sz="1800" dirty="0">
              <a:solidFill>
                <a:srgbClr val="FF6600"/>
              </a:solidFill>
            </a:endParaRPr>
          </a:p>
          <a:p>
            <a:pPr lvl="1"/>
            <a:r>
              <a:rPr lang="en-US" sz="1800" dirty="0"/>
              <a:t>Be changed every 90 </a:t>
            </a:r>
            <a:r>
              <a:rPr lang="en-US" sz="1800" dirty="0" smtClean="0"/>
              <a:t>days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29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64718"/>
            <a:ext cx="2743200" cy="533400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Busy Morning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33400"/>
            <a:ext cx="2286000" cy="914399"/>
          </a:xfrm>
        </p:spPr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Start 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9:00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895600" y="533402"/>
            <a:ext cx="6096000" cy="589597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 smtClean="0"/>
              <a:t>eRA Commons Status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 marL="0" indent="0">
              <a:spcBef>
                <a:spcPts val="600"/>
              </a:spcBef>
              <a:buNone/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Account Administration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 marL="0" indent="0">
              <a:spcBef>
                <a:spcPts val="600"/>
              </a:spcBef>
              <a:buNone/>
            </a:pPr>
            <a:endParaRPr lang="en-US" sz="2000" dirty="0" smtClean="0"/>
          </a:p>
          <a:p>
            <a:pPr>
              <a:spcBef>
                <a:spcPts val="600"/>
              </a:spcBef>
            </a:pPr>
            <a:r>
              <a:rPr lang="en-US" sz="2000" dirty="0" smtClean="0"/>
              <a:t>Key </a:t>
            </a:r>
            <a:r>
              <a:rPr lang="en-US" sz="2000" dirty="0"/>
              <a:t>eRA Commons </a:t>
            </a:r>
            <a:r>
              <a:rPr lang="en-US" sz="2000" dirty="0" smtClean="0"/>
              <a:t>Features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Final Questions &amp; </a:t>
            </a:r>
            <a:r>
              <a:rPr lang="en-US" sz="2000" dirty="0" smtClean="0"/>
              <a:t>Wrap-up</a:t>
            </a:r>
            <a:endParaRPr lang="en-US" sz="2000" dirty="0"/>
          </a:p>
        </p:txBody>
      </p:sp>
      <p:pic>
        <p:nvPicPr>
          <p:cNvPr id="7" name="Picture 6" descr="Stickman Pre-Award Post Award bulletin boar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8" y="4017264"/>
            <a:ext cx="2135372" cy="146913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609600" y="5403654"/>
            <a:ext cx="2286000" cy="46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buClr>
                <a:srgbClr val="4F81BD"/>
              </a:buClr>
            </a:pPr>
            <a:r>
              <a:rPr lang="en-US" sz="2400" dirty="0" smtClean="0"/>
              <a:t>All Done </a:t>
            </a:r>
          </a:p>
          <a:p>
            <a:pPr algn="r">
              <a:spcBef>
                <a:spcPts val="0"/>
              </a:spcBef>
              <a:spcAft>
                <a:spcPts val="0"/>
              </a:spcAft>
              <a:buClr>
                <a:srgbClr val="4F81BD"/>
              </a:buClr>
            </a:pPr>
            <a:r>
              <a:rPr lang="en-US" sz="2400" dirty="0" smtClean="0"/>
              <a:t>12:00</a:t>
            </a:r>
            <a:endParaRPr lang="en-US" sz="240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609600" y="3195393"/>
            <a:ext cx="2286000" cy="58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buClr>
                <a:srgbClr val="4F81BD"/>
              </a:buClr>
            </a:pPr>
            <a:r>
              <a:rPr lang="en-US" sz="2400" dirty="0" smtClean="0"/>
              <a:t>Break </a:t>
            </a:r>
          </a:p>
          <a:p>
            <a:pPr algn="r">
              <a:spcBef>
                <a:spcPts val="0"/>
              </a:spcBef>
              <a:spcAft>
                <a:spcPts val="0"/>
              </a:spcAft>
              <a:buClr>
                <a:srgbClr val="4F81BD"/>
              </a:buClr>
            </a:pPr>
            <a:r>
              <a:rPr lang="en-US" sz="2400" dirty="0" smtClean="0"/>
              <a:t>~10:30</a:t>
            </a:r>
            <a:endParaRPr lang="en-US" sz="800" dirty="0"/>
          </a:p>
        </p:txBody>
      </p:sp>
      <p:graphicFrame>
        <p:nvGraphicFramePr>
          <p:cNvPr id="10" name="Table 9" title="Status Topic"/>
          <p:cNvGraphicFramePr>
            <a:graphicFrameLocks noGrp="1"/>
          </p:cNvGraphicFramePr>
          <p:nvPr>
            <p:extLst/>
          </p:nvPr>
        </p:nvGraphicFramePr>
        <p:xfrm>
          <a:off x="2971800" y="934598"/>
          <a:ext cx="60198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600"/>
                <a:gridCol w="2006600"/>
                <a:gridCol w="2006600"/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Navigation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ESI &amp; NI Status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Reference Letters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NIH Contacts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Review Assignments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Correspondence</a:t>
                      </a:r>
                    </a:p>
                  </a:txBody>
                  <a:tcPr anchor="ctr"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View </a:t>
                      </a:r>
                      <a:r>
                        <a:rPr lang="en-US" sz="1400" b="0" dirty="0" err="1" smtClean="0"/>
                        <a:t>NoA</a:t>
                      </a:r>
                      <a:endParaRPr lang="en-US" sz="1400" b="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1" name="Table 10" title="Account Administration Topics"/>
          <p:cNvGraphicFramePr>
            <a:graphicFrameLocks noGrp="1"/>
          </p:cNvGraphicFramePr>
          <p:nvPr>
            <p:extLst/>
          </p:nvPr>
        </p:nvGraphicFramePr>
        <p:xfrm>
          <a:off x="2971800" y="2419350"/>
          <a:ext cx="60198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900"/>
                <a:gridCol w="3009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Create &amp; Manage Accounts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Institutional</a:t>
                      </a:r>
                      <a:r>
                        <a:rPr lang="en-US" sz="1400" b="0" baseline="0" dirty="0" smtClean="0"/>
                        <a:t> &amp; Personal Profiles</a:t>
                      </a:r>
                      <a:endParaRPr lang="en-US" sz="1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Reference Letters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Managing Delegations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3" name="Table 12" title="Key Features Topic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706855"/>
              </p:ext>
            </p:extLst>
          </p:nvPr>
        </p:nvGraphicFramePr>
        <p:xfrm>
          <a:off x="2971800" y="3617772"/>
          <a:ext cx="6019800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900"/>
                <a:gridCol w="3009900"/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Prior Approval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Just-In-Time (JIT)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No Cost Extension (NCE)K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RPPR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Admin Supplements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Closeout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Federal Financial Report (FFR)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Financial Conflict of Interest </a:t>
                      </a:r>
                      <a:r>
                        <a:rPr lang="en-US" sz="1300" b="0" dirty="0" smtClean="0"/>
                        <a:t>(FCOI)</a:t>
                      </a:r>
                    </a:p>
                  </a:txBody>
                  <a:tcPr anchor="ctr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xTrain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77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eRA</a:t>
            </a:r>
            <a:r>
              <a:rPr lang="en-US" dirty="0" smtClean="0"/>
              <a:t> Commons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447800"/>
            <a:ext cx="8503920" cy="4873752"/>
          </a:xfrm>
        </p:spPr>
        <p:txBody>
          <a:bodyPr/>
          <a:lstStyle/>
          <a:p>
            <a:r>
              <a:rPr lang="en-US" dirty="0"/>
              <a:t>The functions that a user can perform in the Commons are based on the </a:t>
            </a:r>
            <a:r>
              <a:rPr lang="en-US" dirty="0" smtClean="0"/>
              <a:t>role(s) </a:t>
            </a:r>
            <a:r>
              <a:rPr lang="en-US" dirty="0"/>
              <a:t>assigned to his or her Commons </a:t>
            </a:r>
            <a:r>
              <a:rPr lang="en-US" dirty="0" smtClean="0"/>
              <a:t>account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Full</a:t>
            </a:r>
            <a:r>
              <a:rPr lang="en-US" dirty="0"/>
              <a:t>, printable list of eRA Commons roles: </a:t>
            </a:r>
          </a:p>
          <a:p>
            <a:pPr lvl="1"/>
            <a:r>
              <a:rPr lang="en-US" dirty="0">
                <a:hlinkClick r:id="rId2"/>
              </a:rPr>
              <a:t>http://era.nih.gov/files/eRA_Commons_Roles.pdf</a:t>
            </a: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44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6200" y="1597269"/>
            <a:ext cx="3276600" cy="5105400"/>
          </a:xfrm>
        </p:spPr>
        <p:txBody>
          <a:bodyPr/>
          <a:lstStyle/>
          <a:p>
            <a:r>
              <a:rPr lang="en-US" dirty="0"/>
              <a:t>Administrative</a:t>
            </a:r>
          </a:p>
          <a:p>
            <a:pPr lvl="1"/>
            <a:r>
              <a:rPr lang="en-US" dirty="0"/>
              <a:t>AA – Account Administrator</a:t>
            </a:r>
          </a:p>
          <a:p>
            <a:pPr lvl="1"/>
            <a:r>
              <a:rPr lang="en-US" dirty="0"/>
              <a:t>AO – Administrative Official</a:t>
            </a:r>
          </a:p>
          <a:p>
            <a:pPr lvl="1"/>
            <a:r>
              <a:rPr lang="en-US" dirty="0"/>
              <a:t>ASST –</a:t>
            </a:r>
            <a:r>
              <a:rPr lang="en-US" dirty="0" smtClean="0"/>
              <a:t> </a:t>
            </a:r>
            <a:r>
              <a:rPr lang="en-US" dirty="0"/>
              <a:t>Assistant </a:t>
            </a:r>
          </a:p>
          <a:p>
            <a:pPr lvl="1"/>
            <a:r>
              <a:rPr lang="en-US" dirty="0"/>
              <a:t>BO – Business Official</a:t>
            </a:r>
          </a:p>
          <a:p>
            <a:pPr lvl="1"/>
            <a:r>
              <a:rPr lang="en-US" dirty="0"/>
              <a:t>SO – Signing </a:t>
            </a:r>
            <a:r>
              <a:rPr lang="en-US" dirty="0" smtClean="0"/>
              <a:t>Official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3011424" y="1601285"/>
            <a:ext cx="3273552" cy="5101384"/>
          </a:xfrm>
        </p:spPr>
        <p:txBody>
          <a:bodyPr/>
          <a:lstStyle/>
          <a:p>
            <a:r>
              <a:rPr lang="en-US" dirty="0"/>
              <a:t>Scientific</a:t>
            </a:r>
          </a:p>
          <a:p>
            <a:pPr lvl="1"/>
            <a:r>
              <a:rPr lang="en-US" dirty="0"/>
              <a:t>Graduate Student</a:t>
            </a:r>
          </a:p>
          <a:p>
            <a:pPr lvl="1"/>
            <a:r>
              <a:rPr lang="en-US" dirty="0"/>
              <a:t>IAR – Internet Assisted Review</a:t>
            </a:r>
          </a:p>
          <a:p>
            <a:pPr lvl="1"/>
            <a:r>
              <a:rPr lang="en-US" dirty="0" smtClean="0"/>
              <a:t>PI </a:t>
            </a:r>
            <a:r>
              <a:rPr lang="en-US" dirty="0"/>
              <a:t>- Principal Investigator</a:t>
            </a:r>
          </a:p>
          <a:p>
            <a:pPr lvl="1"/>
            <a:r>
              <a:rPr lang="en-US" dirty="0" smtClean="0"/>
              <a:t>Post-Doc </a:t>
            </a:r>
            <a:endParaRPr lang="en-US" dirty="0"/>
          </a:p>
          <a:p>
            <a:pPr lvl="1"/>
            <a:r>
              <a:rPr lang="en-US" dirty="0"/>
              <a:t>Project Personnel</a:t>
            </a:r>
          </a:p>
          <a:p>
            <a:pPr lvl="1"/>
            <a:r>
              <a:rPr lang="en-US" dirty="0" smtClean="0"/>
              <a:t>Scientist</a:t>
            </a:r>
            <a:endParaRPr lang="en-US" dirty="0"/>
          </a:p>
          <a:p>
            <a:pPr lvl="1"/>
            <a:r>
              <a:rPr lang="en-US" dirty="0"/>
              <a:t>Sponsor</a:t>
            </a:r>
          </a:p>
          <a:p>
            <a:pPr lvl="1"/>
            <a:r>
              <a:rPr lang="en-US" dirty="0" smtClean="0"/>
              <a:t>Trainee</a:t>
            </a:r>
          </a:p>
          <a:p>
            <a:pPr lvl="1"/>
            <a:r>
              <a:rPr lang="en-US" dirty="0" smtClean="0"/>
              <a:t>Undergraduate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943600" y="1600200"/>
            <a:ext cx="3273552" cy="51054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Other</a:t>
            </a:r>
          </a:p>
          <a:p>
            <a:pPr lvl="1"/>
            <a:r>
              <a:rPr lang="en-US" dirty="0" smtClean="0"/>
              <a:t>FCOI (Financial Conflict of Interest)</a:t>
            </a:r>
          </a:p>
          <a:p>
            <a:pPr lvl="1"/>
            <a:r>
              <a:rPr lang="en-US" dirty="0" smtClean="0"/>
              <a:t>FCOI_ASST </a:t>
            </a:r>
          </a:p>
          <a:p>
            <a:pPr lvl="1"/>
            <a:r>
              <a:rPr lang="en-US" dirty="0" smtClean="0"/>
              <a:t>FCOI_VIEW</a:t>
            </a:r>
          </a:p>
          <a:p>
            <a:pPr lvl="1"/>
            <a:r>
              <a:rPr lang="en-US" dirty="0" smtClean="0"/>
              <a:t>FSR (Financial Status Reporter)</a:t>
            </a:r>
          </a:p>
          <a:p>
            <a:pPr lvl="1"/>
            <a:r>
              <a:rPr lang="en-US" dirty="0" smtClean="0"/>
              <a:t>PACR (Public Access Compliance Reporting)</a:t>
            </a:r>
          </a:p>
        </p:txBody>
      </p:sp>
      <p:grpSp>
        <p:nvGrpSpPr>
          <p:cNvPr id="13" name="Group 12" descr="Roles stickmen "/>
          <p:cNvGrpSpPr/>
          <p:nvPr/>
        </p:nvGrpSpPr>
        <p:grpSpPr>
          <a:xfrm>
            <a:off x="6705600" y="0"/>
            <a:ext cx="2307180" cy="1752600"/>
            <a:chOff x="4495800" y="1298910"/>
            <a:chExt cx="2696848" cy="2286000"/>
          </a:xfrm>
        </p:grpSpPr>
        <p:pic>
          <p:nvPicPr>
            <p:cNvPr id="14" name="Picture 13" descr="roles stickm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1298910"/>
              <a:ext cx="2696848" cy="2286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20193527">
              <a:off x="4604186" y="1668124"/>
              <a:ext cx="4074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SO</a:t>
              </a:r>
              <a:endParaRPr lang="en-US" sz="12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641832">
              <a:off x="6530148" y="1668123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A</a:t>
              </a:r>
              <a:r>
                <a:rPr lang="en-US" sz="1200" b="1" dirty="0" smtClean="0"/>
                <a:t>O</a:t>
              </a:r>
              <a:endParaRPr lang="en-US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 rot="21423966">
              <a:off x="5441562" y="1428307"/>
              <a:ext cx="3305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PI</a:t>
              </a:r>
              <a:endParaRPr lang="en-US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 rot="20544353">
              <a:off x="4987408" y="1532213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IAR</a:t>
              </a:r>
              <a:endParaRPr lang="en-US" sz="12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 rot="281189">
              <a:off x="5709371" y="1436146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AA</a:t>
              </a:r>
              <a:endParaRPr lang="en-US" sz="12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 rot="1007231">
              <a:off x="6084067" y="1508171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FSR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3968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Don’t combine scientific roles with administrative or other roles on the same account</a:t>
            </a:r>
          </a:p>
          <a:p>
            <a:pPr lvl="1"/>
            <a:r>
              <a:rPr lang="en-US" dirty="0"/>
              <a:t>Other combinations </a:t>
            </a:r>
            <a:r>
              <a:rPr lang="en-US" dirty="0" smtClean="0"/>
              <a:t>are fine </a:t>
            </a:r>
            <a:r>
              <a:rPr lang="en-US" dirty="0"/>
              <a:t>(e.g., PI and IAR; AO and FSR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A person needing </a:t>
            </a:r>
            <a:r>
              <a:rPr lang="en-US" dirty="0" smtClean="0"/>
              <a:t>both scientific </a:t>
            </a:r>
            <a:r>
              <a:rPr lang="en-US" dirty="0"/>
              <a:t>and administrative roles should have two separate accounts (one for </a:t>
            </a:r>
            <a:r>
              <a:rPr lang="en-US" dirty="0" smtClean="0"/>
              <a:t>scientific roles and another for other roles)</a:t>
            </a:r>
            <a:endParaRPr lang="en-US" dirty="0"/>
          </a:p>
        </p:txBody>
      </p:sp>
      <p:pic>
        <p:nvPicPr>
          <p:cNvPr id="5" name="Picture 4" descr="reminder string on fing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8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Four Tutorial Videos on Registration and Account Creation</a:t>
            </a:r>
          </a:p>
          <a:p>
            <a:pPr lvl="1"/>
            <a:r>
              <a:rPr lang="en-US" dirty="0" smtClean="0"/>
              <a:t>Institutional Registration: How to Register an Institution</a:t>
            </a:r>
          </a:p>
          <a:p>
            <a:pPr lvl="1"/>
            <a:r>
              <a:rPr lang="en-US" dirty="0" smtClean="0"/>
              <a:t>How Signing Officials (SOs) Create Accounts</a:t>
            </a:r>
          </a:p>
          <a:p>
            <a:pPr lvl="1"/>
            <a:r>
              <a:rPr lang="en-US" dirty="0" smtClean="0"/>
              <a:t>How Trainees Get Accounts</a:t>
            </a:r>
          </a:p>
          <a:p>
            <a:pPr lvl="1"/>
            <a:r>
              <a:rPr lang="en-US" dirty="0" smtClean="0"/>
              <a:t>How Scholars Register in eRA Commons</a:t>
            </a:r>
          </a:p>
          <a:p>
            <a:pPr marL="274638" lvl="1" indent="0">
              <a:buNone/>
            </a:pPr>
            <a:endParaRPr lang="en-US" dirty="0"/>
          </a:p>
          <a:p>
            <a:pPr marL="274638" lvl="1" indent="0">
              <a:buNone/>
            </a:pPr>
            <a:r>
              <a:rPr lang="en-US" dirty="0" smtClean="0"/>
              <a:t>Access all the eRA Videos at:</a:t>
            </a:r>
          </a:p>
          <a:p>
            <a:pPr marL="274638" lvl="1" indent="0">
              <a:buNone/>
            </a:pPr>
            <a:r>
              <a:rPr lang="en-US" dirty="0">
                <a:hlinkClick r:id="rId2" tooltip="eRA Videos"/>
              </a:rPr>
              <a:t>http://era.nih.gov/era_training/era_videos.cfm</a:t>
            </a:r>
            <a:endParaRPr lang="en-US" dirty="0"/>
          </a:p>
        </p:txBody>
      </p:sp>
      <p:pic>
        <p:nvPicPr>
          <p:cNvPr id="5" name="Picture 4" descr="reminder string on fing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7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eRA Commons </a:t>
            </a:r>
            <a:br>
              <a:rPr lang="en-US" dirty="0" smtClean="0"/>
            </a:br>
            <a:r>
              <a:rPr lang="en-US" dirty="0" smtClean="0"/>
              <a:t>Account Administration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dirty="0" smtClean="0"/>
              <a:t>Institutional Profiles (</a:t>
            </a:r>
            <a:r>
              <a:rPr lang="en-US" dirty="0" err="1" smtClean="0"/>
              <a:t>Ipf</a:t>
            </a:r>
            <a:r>
              <a:rPr lang="en-US" dirty="0" smtClean="0"/>
              <a:t>)</a:t>
            </a:r>
          </a:p>
          <a:p>
            <a:pPr marL="0" indent="0"/>
            <a:r>
              <a:rPr lang="en-US" dirty="0" smtClean="0"/>
              <a:t>&amp; </a:t>
            </a:r>
          </a:p>
          <a:p>
            <a:pPr marL="0" indent="0"/>
            <a:r>
              <a:rPr lang="en-US" dirty="0" smtClean="0"/>
              <a:t>Personal Profiles (PPF)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9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514600" cy="1295400"/>
          </a:xfrm>
        </p:spPr>
        <p:txBody>
          <a:bodyPr/>
          <a:lstStyle/>
          <a:p>
            <a:r>
              <a:rPr lang="en-US" dirty="0" smtClean="0"/>
              <a:t>Institutional Profile File (IPF)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Central </a:t>
            </a:r>
            <a:r>
              <a:rPr lang="en-US" dirty="0"/>
              <a:t>repository </a:t>
            </a:r>
            <a:r>
              <a:rPr lang="en-US" dirty="0" smtClean="0"/>
              <a:t>for registered organization information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Each </a:t>
            </a:r>
            <a:r>
              <a:rPr lang="en-US" dirty="0"/>
              <a:t>organization establishes and maintains their organization’s profile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Depending </a:t>
            </a:r>
            <a:r>
              <a:rPr lang="en-US" dirty="0"/>
              <a:t>on their </a:t>
            </a:r>
            <a:r>
              <a:rPr lang="en-US" dirty="0" smtClean="0"/>
              <a:t>role, </a:t>
            </a:r>
            <a:r>
              <a:rPr lang="en-US" dirty="0"/>
              <a:t>users can view and/or update Institution Profile </a:t>
            </a:r>
            <a:r>
              <a:rPr lang="en-US" dirty="0" smtClean="0"/>
              <a:t>information</a:t>
            </a:r>
            <a:endParaRPr lang="en-US" dirty="0"/>
          </a:p>
          <a:p>
            <a:pPr lvl="1"/>
            <a:r>
              <a:rPr lang="en-US" dirty="0"/>
              <a:t>Only SOs can edit IPF </a:t>
            </a:r>
            <a:r>
              <a:rPr lang="en-US" dirty="0" smtClean="0"/>
              <a:t>information</a:t>
            </a:r>
            <a:endParaRPr lang="en-US" dirty="0"/>
          </a:p>
          <a:p>
            <a:pPr lvl="1"/>
            <a:r>
              <a:rPr lang="en-US" dirty="0" smtClean="0"/>
              <a:t>IPF </a:t>
            </a:r>
            <a:r>
              <a:rPr lang="en-US" dirty="0"/>
              <a:t>displayed as a read-only page for users with all other Commons </a:t>
            </a:r>
            <a:r>
              <a:rPr lang="en-US" dirty="0" smtClean="0"/>
              <a:t>roles</a:t>
            </a:r>
          </a:p>
          <a:p>
            <a:pPr lvl="1"/>
            <a:r>
              <a:rPr lang="en-US" dirty="0" smtClean="0"/>
              <a:t>Includes two sections: Basic and Assurances &amp; Certifications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371600" y="5715000"/>
            <a:ext cx="6629400" cy="800213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charset="0"/>
              </a:rPr>
              <a:t>Terminology Check: </a:t>
            </a:r>
            <a:r>
              <a:rPr lang="en-US" sz="2200" b="1" dirty="0">
                <a:solidFill>
                  <a:srgbClr val="C0504D"/>
                </a:solidFill>
                <a:latin typeface="Arial" pitchFamily="34" charset="0"/>
                <a:cs typeface="Arial" charset="0"/>
              </a:rPr>
              <a:t/>
            </a:r>
            <a:br>
              <a:rPr lang="en-US" sz="2200" b="1" dirty="0">
                <a:solidFill>
                  <a:srgbClr val="C0504D"/>
                </a:solidFill>
                <a:latin typeface="Arial" pitchFamily="34" charset="0"/>
                <a:cs typeface="Arial" charset="0"/>
              </a:rPr>
            </a:br>
            <a:r>
              <a:rPr lang="en-US" sz="2200" b="1" dirty="0">
                <a:solidFill>
                  <a:srgbClr val="C0504D"/>
                </a:solidFill>
                <a:latin typeface="Arial" pitchFamily="34" charset="0"/>
                <a:cs typeface="Arial" charset="0"/>
              </a:rPr>
              <a:t>‘Organization’ = ‘Institution’ = ‘Entity’</a:t>
            </a:r>
          </a:p>
        </p:txBody>
      </p:sp>
      <p:pic>
        <p:nvPicPr>
          <p:cNvPr id="7" name="Picture 6" descr="Instituti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67" y="3974307"/>
            <a:ext cx="2773067" cy="25026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- Basic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447800"/>
            <a:ext cx="850392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Basic: general </a:t>
            </a:r>
            <a:r>
              <a:rPr lang="en-US" dirty="0"/>
              <a:t>information about the institution</a:t>
            </a:r>
            <a:endParaRPr lang="en-US" dirty="0" smtClean="0"/>
          </a:p>
          <a:p>
            <a:pPr lvl="1"/>
            <a:r>
              <a:rPr lang="en-US" dirty="0"/>
              <a:t>N</a:t>
            </a:r>
            <a:r>
              <a:rPr lang="en-US" dirty="0" smtClean="0"/>
              <a:t>ame</a:t>
            </a:r>
            <a:r>
              <a:rPr lang="en-US" dirty="0"/>
              <a:t>, address, Institution Contact information, list of Signing Officials, etc.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2361203"/>
            <a:ext cx="5867399" cy="4225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 descr="SO edit box"/>
          <p:cNvGrpSpPr/>
          <p:nvPr/>
        </p:nvGrpSpPr>
        <p:grpSpPr>
          <a:xfrm>
            <a:off x="6248400" y="2609850"/>
            <a:ext cx="2667000" cy="1497747"/>
            <a:chOff x="6248400" y="2609850"/>
            <a:chExt cx="2667000" cy="149774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162925" y="2609850"/>
              <a:ext cx="304800" cy="190500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7848600" y="2800349"/>
              <a:ext cx="314325" cy="536705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248400" y="3276600"/>
              <a:ext cx="2667000" cy="830997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accent2"/>
                  </a:solidFill>
                  <a:latin typeface="+mn-lt"/>
                </a:rPr>
                <a:t>Only SOs can edit Institution Profile</a:t>
              </a:r>
              <a:endParaRPr lang="en-US" sz="2400" dirty="0">
                <a:solidFill>
                  <a:schemeClr val="accent2"/>
                </a:solidFill>
                <a:latin typeface="+mn-l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92167" y="5105400"/>
            <a:ext cx="1066800" cy="3048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11412" y="4657635"/>
            <a:ext cx="2009876" cy="1200329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NEW! SAM Registration Expiration</a:t>
            </a: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2321288" y="5257800"/>
            <a:ext cx="370879" cy="1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8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– Institution Contacts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447800"/>
            <a:ext cx="2593848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New Contact Fields:</a:t>
            </a:r>
          </a:p>
          <a:p>
            <a:r>
              <a:rPr lang="en-US" sz="2000" dirty="0" smtClean="0">
                <a:solidFill>
                  <a:srgbClr val="336699"/>
                </a:solidFill>
              </a:rPr>
              <a:t>Closeout Correspondence</a:t>
            </a:r>
          </a:p>
          <a:p>
            <a:r>
              <a:rPr lang="en-US" sz="2000" dirty="0" smtClean="0">
                <a:solidFill>
                  <a:srgbClr val="336699"/>
                </a:solidFill>
              </a:rPr>
              <a:t>FCOI Correspondence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358" y="1524000"/>
            <a:ext cx="6290622" cy="4530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035424" y="4343400"/>
            <a:ext cx="2136775" cy="6858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– Assurances and Certifications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Assurances </a:t>
            </a:r>
            <a:r>
              <a:rPr lang="en-US" dirty="0"/>
              <a:t>and </a:t>
            </a:r>
            <a:r>
              <a:rPr lang="en-US" dirty="0" smtClean="0"/>
              <a:t>Certifications:</a:t>
            </a:r>
            <a:r>
              <a:rPr lang="en-US" dirty="0"/>
              <a:t> </a:t>
            </a:r>
            <a:r>
              <a:rPr lang="en-US" dirty="0" smtClean="0"/>
              <a:t>data </a:t>
            </a:r>
            <a:r>
              <a:rPr lang="en-US" dirty="0"/>
              <a:t>elements that comprise assurance/certification information about an </a:t>
            </a:r>
            <a:r>
              <a:rPr lang="en-US" dirty="0" smtClean="0"/>
              <a:t>institution</a:t>
            </a:r>
          </a:p>
          <a:p>
            <a:pPr lvl="1"/>
            <a:r>
              <a:rPr lang="en-US" dirty="0" smtClean="0"/>
              <a:t>List of certifications </a:t>
            </a:r>
            <a:br>
              <a:rPr lang="en-US" dirty="0" smtClean="0"/>
            </a:br>
            <a:r>
              <a:rPr lang="en-US" dirty="0" smtClean="0"/>
              <a:t>(e.g., Financial Conflict of </a:t>
            </a:r>
            <a:br>
              <a:rPr lang="en-US" dirty="0" smtClean="0"/>
            </a:br>
            <a:r>
              <a:rPr lang="en-US" dirty="0" smtClean="0"/>
              <a:t>Interest, Human Subjects </a:t>
            </a:r>
            <a:br>
              <a:rPr lang="en-US" dirty="0" smtClean="0"/>
            </a:br>
            <a:r>
              <a:rPr lang="en-US" dirty="0" smtClean="0"/>
              <a:t>Research, Vertebrate </a:t>
            </a:r>
            <a:br>
              <a:rPr lang="en-US" dirty="0" smtClean="0"/>
            </a:br>
            <a:r>
              <a:rPr lang="en-US" dirty="0" smtClean="0"/>
              <a:t>Animals, etc.)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title="IPF Assuran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0" y="2438401"/>
            <a:ext cx="4773344" cy="3588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13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– OLAW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50392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Integration with Office of Laboratory Animal Welfare’s (OLAW) Animal Assurance Number</a:t>
            </a:r>
          </a:p>
          <a:p>
            <a:pPr lvl="1"/>
            <a:r>
              <a:rPr lang="en-US" sz="2000" dirty="0" smtClean="0"/>
              <a:t>IPF will pull OLAW’s </a:t>
            </a:r>
          </a:p>
          <a:p>
            <a:pPr marL="274638" lvl="1" indent="0">
              <a:buNone/>
            </a:pPr>
            <a:r>
              <a:rPr lang="en-US" sz="2000" dirty="0" smtClean="0"/>
              <a:t>Animal Assurance Number</a:t>
            </a:r>
          </a:p>
          <a:p>
            <a:pPr lvl="1"/>
            <a:r>
              <a:rPr lang="en-US" sz="2000" dirty="0" smtClean="0"/>
              <a:t>Under the About the </a:t>
            </a:r>
          </a:p>
          <a:p>
            <a:pPr marL="274638" lvl="1" indent="0">
              <a:buNone/>
            </a:pPr>
            <a:r>
              <a:rPr lang="en-US" sz="2000" dirty="0" smtClean="0"/>
              <a:t>Institution tile</a:t>
            </a:r>
          </a:p>
          <a:p>
            <a:pPr lvl="1"/>
            <a:r>
              <a:rPr lang="en-US" sz="2000" dirty="0" smtClean="0"/>
              <a:t>Will also update:</a:t>
            </a:r>
          </a:p>
          <a:p>
            <a:pPr lvl="2"/>
            <a:r>
              <a:rPr lang="en-US" dirty="0" smtClean="0"/>
              <a:t>Animal Subject Code</a:t>
            </a:r>
          </a:p>
          <a:p>
            <a:pPr lvl="2"/>
            <a:r>
              <a:rPr lang="en-US" dirty="0" smtClean="0"/>
              <a:t>IACUC Date</a:t>
            </a:r>
          </a:p>
          <a:p>
            <a:pPr lvl="1"/>
            <a:r>
              <a:rPr lang="en-US" sz="2000" dirty="0" smtClean="0"/>
              <a:t>New # Format</a:t>
            </a:r>
          </a:p>
          <a:p>
            <a:pPr lvl="1"/>
            <a:r>
              <a:rPr lang="en-US" sz="2000" dirty="0" smtClean="0"/>
              <a:t>Can not be edited via IPF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026" name="Picture 2" title="IPF with OLAW numb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2426" y="2438401"/>
            <a:ext cx="5231918" cy="39336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19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64718"/>
            <a:ext cx="2743200" cy="533400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Busy </a:t>
            </a:r>
            <a:r>
              <a:rPr lang="en-US" sz="2400" dirty="0" smtClean="0">
                <a:solidFill>
                  <a:srgbClr val="0070C0"/>
                </a:solidFill>
              </a:rPr>
              <a:t>Afternoon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33400"/>
            <a:ext cx="2286000" cy="914399"/>
          </a:xfrm>
        </p:spPr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Start 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1</a:t>
            </a:r>
            <a:r>
              <a:rPr lang="en-US" sz="2400" dirty="0" smtClean="0"/>
              <a:t>:00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895600" y="533402"/>
            <a:ext cx="6096000" cy="589597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 smtClean="0"/>
              <a:t>eRA Commons Status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 marL="0" indent="0">
              <a:spcBef>
                <a:spcPts val="600"/>
              </a:spcBef>
              <a:buNone/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Account Administration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 marL="0" indent="0">
              <a:spcBef>
                <a:spcPts val="600"/>
              </a:spcBef>
              <a:buNone/>
            </a:pPr>
            <a:endParaRPr lang="en-US" sz="2000" dirty="0" smtClean="0"/>
          </a:p>
          <a:p>
            <a:pPr>
              <a:spcBef>
                <a:spcPts val="600"/>
              </a:spcBef>
            </a:pPr>
            <a:r>
              <a:rPr lang="en-US" sz="2000" dirty="0" smtClean="0"/>
              <a:t>Key </a:t>
            </a:r>
            <a:r>
              <a:rPr lang="en-US" sz="2000" dirty="0"/>
              <a:t>eRA Commons </a:t>
            </a:r>
            <a:r>
              <a:rPr lang="en-US" sz="2000" dirty="0" smtClean="0"/>
              <a:t>Features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Final Questions &amp; </a:t>
            </a:r>
            <a:r>
              <a:rPr lang="en-US" sz="2000" dirty="0" smtClean="0"/>
              <a:t>Wrap-up</a:t>
            </a:r>
            <a:endParaRPr lang="en-US" sz="2000" dirty="0"/>
          </a:p>
        </p:txBody>
      </p:sp>
      <p:pic>
        <p:nvPicPr>
          <p:cNvPr id="7" name="Picture 6" descr="Stickman Pre-Award Post Award bulletin boar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8" y="4017264"/>
            <a:ext cx="2135372" cy="146913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609600" y="5403654"/>
            <a:ext cx="2286000" cy="46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buClr>
                <a:srgbClr val="4F81BD"/>
              </a:buClr>
            </a:pPr>
            <a:r>
              <a:rPr lang="en-US" sz="2400" dirty="0" smtClean="0"/>
              <a:t>All Done </a:t>
            </a:r>
          </a:p>
          <a:p>
            <a:pPr algn="r">
              <a:spcBef>
                <a:spcPts val="0"/>
              </a:spcBef>
              <a:spcAft>
                <a:spcPts val="0"/>
              </a:spcAft>
              <a:buClr>
                <a:srgbClr val="4F81BD"/>
              </a:buClr>
            </a:pPr>
            <a:r>
              <a:rPr lang="en-US" sz="2400" dirty="0"/>
              <a:t>4</a:t>
            </a:r>
            <a:r>
              <a:rPr lang="en-US" sz="2400" dirty="0" smtClean="0"/>
              <a:t>:00</a:t>
            </a:r>
            <a:endParaRPr lang="en-US" sz="240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609600" y="3195393"/>
            <a:ext cx="2286000" cy="58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buClr>
                <a:srgbClr val="4F81BD"/>
              </a:buClr>
            </a:pPr>
            <a:r>
              <a:rPr lang="en-US" sz="2400" dirty="0" smtClean="0"/>
              <a:t>Break </a:t>
            </a:r>
          </a:p>
          <a:p>
            <a:pPr algn="r">
              <a:spcBef>
                <a:spcPts val="0"/>
              </a:spcBef>
              <a:spcAft>
                <a:spcPts val="0"/>
              </a:spcAft>
              <a:buClr>
                <a:srgbClr val="4F81BD"/>
              </a:buClr>
            </a:pPr>
            <a:r>
              <a:rPr lang="en-US" sz="2400" dirty="0" smtClean="0"/>
              <a:t>~2:30</a:t>
            </a:r>
            <a:endParaRPr lang="en-US" sz="800" dirty="0"/>
          </a:p>
        </p:txBody>
      </p:sp>
      <p:graphicFrame>
        <p:nvGraphicFramePr>
          <p:cNvPr id="10" name="Table 9" title="Status Topic"/>
          <p:cNvGraphicFramePr>
            <a:graphicFrameLocks noGrp="1"/>
          </p:cNvGraphicFramePr>
          <p:nvPr>
            <p:extLst/>
          </p:nvPr>
        </p:nvGraphicFramePr>
        <p:xfrm>
          <a:off x="2971800" y="934598"/>
          <a:ext cx="60198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600"/>
                <a:gridCol w="2006600"/>
                <a:gridCol w="2006600"/>
              </a:tblGrid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Navigation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ESI &amp; NI Status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Reference Letters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NIH Contacts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Review Assignments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Correspondence</a:t>
                      </a:r>
                    </a:p>
                  </a:txBody>
                  <a:tcPr anchor="ctr"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View </a:t>
                      </a:r>
                      <a:r>
                        <a:rPr lang="en-US" sz="1400" b="0" dirty="0" err="1" smtClean="0"/>
                        <a:t>NoA</a:t>
                      </a:r>
                      <a:endParaRPr lang="en-US" sz="1400" b="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1" name="Table 10" title="Account Administration Topics"/>
          <p:cNvGraphicFramePr>
            <a:graphicFrameLocks noGrp="1"/>
          </p:cNvGraphicFramePr>
          <p:nvPr>
            <p:extLst/>
          </p:nvPr>
        </p:nvGraphicFramePr>
        <p:xfrm>
          <a:off x="2971800" y="2419350"/>
          <a:ext cx="60198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900"/>
                <a:gridCol w="3009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Create &amp; Manage Accounts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Institutional</a:t>
                      </a:r>
                      <a:r>
                        <a:rPr lang="en-US" sz="1400" b="0" baseline="0" dirty="0" smtClean="0"/>
                        <a:t> &amp; Personal Profiles</a:t>
                      </a:r>
                      <a:endParaRPr lang="en-US" sz="1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Reference Letters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Managing Delegations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3" name="Table 12" title="Key Features Topic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706855"/>
              </p:ext>
            </p:extLst>
          </p:nvPr>
        </p:nvGraphicFramePr>
        <p:xfrm>
          <a:off x="2971800" y="3617772"/>
          <a:ext cx="6019800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900"/>
                <a:gridCol w="3009900"/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Prior Approval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Just-In-Time (JIT)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No Cost Extension (NCE)K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RPPR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Admin Supplements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Closeout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Federal Financial Report (FFR)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Financial Conflict of Interest </a:t>
                      </a:r>
                      <a:r>
                        <a:rPr lang="en-US" sz="1300" b="0" dirty="0" smtClean="0"/>
                        <a:t>(FCOI)</a:t>
                      </a:r>
                    </a:p>
                  </a:txBody>
                  <a:tcPr anchor="ctr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xTrain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89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2136648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Signing </a:t>
            </a:r>
          </a:p>
          <a:p>
            <a:pPr marL="0" indent="0">
              <a:buNone/>
            </a:pPr>
            <a:r>
              <a:rPr lang="en-US" sz="2000" dirty="0" smtClean="0"/>
              <a:t>Officials</a:t>
            </a:r>
          </a:p>
        </p:txBody>
      </p:sp>
      <p:pic>
        <p:nvPicPr>
          <p:cNvPr id="3074" name="Picture 2" title="IPF list of Signing Offici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24000"/>
            <a:ext cx="6545339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ounded Rectangle 4" title="Rounded rectangle"/>
          <p:cNvSpPr/>
          <p:nvPr/>
        </p:nvSpPr>
        <p:spPr>
          <a:xfrm>
            <a:off x="3810000" y="4114800"/>
            <a:ext cx="4953000" cy="22860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4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Profile (PPF)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Central </a:t>
            </a:r>
            <a:r>
              <a:rPr lang="en-US" dirty="0"/>
              <a:t>repository for individual </a:t>
            </a:r>
            <a:r>
              <a:rPr lang="en-US" dirty="0" smtClean="0"/>
              <a:t>user information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15000"/>
          </a:xfrm>
        </p:spPr>
        <p:txBody>
          <a:bodyPr/>
          <a:lstStyle/>
          <a:p>
            <a:r>
              <a:rPr lang="en-US" dirty="0"/>
              <a:t>Individual Commons users are responsible for keeping their </a:t>
            </a:r>
            <a:r>
              <a:rPr lang="en-US" dirty="0" smtClean="0"/>
              <a:t>profile information accurate</a:t>
            </a:r>
          </a:p>
          <a:p>
            <a:r>
              <a:rPr lang="en-US" dirty="0" smtClean="0"/>
              <a:t>Includes information such as:</a:t>
            </a:r>
          </a:p>
          <a:p>
            <a:pPr lvl="1"/>
            <a:r>
              <a:rPr lang="en-US" dirty="0" smtClean="0"/>
              <a:t>Name</a:t>
            </a:r>
          </a:p>
          <a:p>
            <a:pPr lvl="1"/>
            <a:r>
              <a:rPr lang="en-US" dirty="0" smtClean="0"/>
              <a:t>Demographics</a:t>
            </a:r>
          </a:p>
          <a:p>
            <a:pPr lvl="1"/>
            <a:r>
              <a:rPr lang="en-US" dirty="0" smtClean="0"/>
              <a:t>Employment </a:t>
            </a:r>
            <a:r>
              <a:rPr lang="en-US" dirty="0"/>
              <a:t>history</a:t>
            </a:r>
          </a:p>
          <a:p>
            <a:pPr lvl="1"/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Reference Letters</a:t>
            </a:r>
          </a:p>
          <a:p>
            <a:pPr lvl="1"/>
            <a:r>
              <a:rPr lang="en-US" dirty="0" smtClean="0"/>
              <a:t>Publications</a:t>
            </a:r>
          </a:p>
          <a:p>
            <a:r>
              <a:rPr lang="en-US" dirty="0"/>
              <a:t>Very few staff members at NIH have access to change information (for emergencies only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6" descr="Pers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7" y="3657600"/>
            <a:ext cx="1790700" cy="1790700"/>
          </a:xfrm>
          <a:prstGeom prst="rect">
            <a:avLst/>
          </a:prstGeom>
        </p:spPr>
      </p:pic>
      <p:pic>
        <p:nvPicPr>
          <p:cNvPr id="8" name="Picture 7" descr="Pers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57600"/>
            <a:ext cx="1846023" cy="1846023"/>
          </a:xfrm>
          <a:prstGeom prst="rect">
            <a:avLst/>
          </a:prstGeom>
        </p:spPr>
      </p:pic>
      <p:pic>
        <p:nvPicPr>
          <p:cNvPr id="6" name="Picture 5" descr="Perso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67200"/>
            <a:ext cx="1752600" cy="175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6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Profile</a:t>
            </a:r>
            <a:endParaRPr lang="en-US" dirty="0"/>
          </a:p>
        </p:txBody>
      </p:sp>
      <p:pic>
        <p:nvPicPr>
          <p:cNvPr id="4" name="Picture 2" descr="Personal profile for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r="-1"/>
          <a:stretch/>
        </p:blipFill>
        <p:spPr bwMode="auto">
          <a:xfrm>
            <a:off x="1440872" y="1415864"/>
            <a:ext cx="6653025" cy="532556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7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Profile Information is used to…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873752"/>
          </a:xfrm>
        </p:spPr>
        <p:txBody>
          <a:bodyPr/>
          <a:lstStyle/>
          <a:p>
            <a:r>
              <a:rPr lang="en-US" dirty="0"/>
              <a:t>Verify information submitted in grant </a:t>
            </a:r>
            <a:r>
              <a:rPr lang="en-US" dirty="0" smtClean="0"/>
              <a:t>applications</a:t>
            </a:r>
          </a:p>
          <a:p>
            <a:r>
              <a:rPr lang="en-US" dirty="0" smtClean="0"/>
              <a:t>Send </a:t>
            </a:r>
            <a:r>
              <a:rPr lang="en-US" dirty="0"/>
              <a:t>you agency </a:t>
            </a:r>
            <a:r>
              <a:rPr lang="en-US" dirty="0" smtClean="0"/>
              <a:t>notifications</a:t>
            </a:r>
          </a:p>
          <a:p>
            <a:r>
              <a:rPr lang="en-US" dirty="0" smtClean="0"/>
              <a:t>Complete </a:t>
            </a:r>
            <a:r>
              <a:rPr lang="en-US" dirty="0"/>
              <a:t>aggregate </a:t>
            </a:r>
            <a:r>
              <a:rPr lang="en-US" dirty="0" smtClean="0"/>
              <a:t>reporting</a:t>
            </a:r>
            <a:endParaRPr lang="en-US" dirty="0"/>
          </a:p>
          <a:p>
            <a:r>
              <a:rPr lang="en-US" dirty="0"/>
              <a:t>Determine eligibility for Early Stage Investigator (ESI) and New Investigator (NI) </a:t>
            </a:r>
            <a:r>
              <a:rPr lang="en-US" dirty="0" smtClean="0"/>
              <a:t>status</a:t>
            </a:r>
            <a:endParaRPr lang="en-US" dirty="0"/>
          </a:p>
          <a:p>
            <a:r>
              <a:rPr lang="en-US" dirty="0"/>
              <a:t>Determine a reviewer’s eligibility for the Continuous Submission application submission </a:t>
            </a:r>
            <a:r>
              <a:rPr lang="en-US" dirty="0" smtClean="0"/>
              <a:t>policy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Thumbns Up stickm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343400"/>
            <a:ext cx="2362200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6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797552"/>
          </a:xfrm>
        </p:spPr>
        <p:txBody>
          <a:bodyPr/>
          <a:lstStyle/>
          <a:p>
            <a:r>
              <a:rPr lang="en-US" sz="2000" dirty="0" smtClean="0"/>
              <a:t>New Investigator</a:t>
            </a:r>
          </a:p>
          <a:p>
            <a:pPr lvl="1"/>
            <a:r>
              <a:rPr lang="en-US" sz="1800" dirty="0"/>
              <a:t>A PD/PI who has not previously competed successfully as a PD/PI for a substantial independent research </a:t>
            </a:r>
            <a:r>
              <a:rPr lang="en-US" sz="1800" dirty="0" smtClean="0"/>
              <a:t>award. </a:t>
            </a:r>
          </a:p>
          <a:p>
            <a:pPr lvl="2"/>
            <a:r>
              <a:rPr lang="en-US" sz="1600" dirty="0" smtClean="0"/>
              <a:t>See: </a:t>
            </a:r>
            <a:r>
              <a:rPr lang="en-US" sz="1600" dirty="0" smtClean="0">
                <a:hlinkClick r:id="rId2" tooltip="New Investigator information"/>
              </a:rPr>
              <a:t>http</a:t>
            </a:r>
            <a:r>
              <a:rPr lang="en-US" sz="1600" dirty="0">
                <a:hlinkClick r:id="rId2" tooltip="New Investigator information"/>
              </a:rPr>
              <a:t>://</a:t>
            </a:r>
            <a:r>
              <a:rPr lang="en-US" sz="1600" dirty="0" smtClean="0">
                <a:hlinkClick r:id="rId2" tooltip="New Investigator information"/>
              </a:rPr>
              <a:t>grants.nih.gov/grants/new_investigators/index.htm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2000" dirty="0" smtClean="0"/>
              <a:t>Early Stage Investigator</a:t>
            </a:r>
          </a:p>
          <a:p>
            <a:pPr lvl="1"/>
            <a:r>
              <a:rPr lang="en-US" sz="1800" dirty="0"/>
              <a:t>An individual who is classified as a New Investigator and is within 10 years of completing his/her terminal research degree or is within 10 years of completing medical residency (or the </a:t>
            </a:r>
            <a:r>
              <a:rPr lang="en-US" sz="1800" dirty="0" smtClean="0"/>
              <a:t>equivalent). </a:t>
            </a:r>
          </a:p>
          <a:p>
            <a:r>
              <a:rPr lang="en-US" sz="2000" dirty="0" smtClean="0"/>
              <a:t>Continuous Submission</a:t>
            </a:r>
          </a:p>
          <a:p>
            <a:pPr lvl="1"/>
            <a:r>
              <a:rPr lang="en-US" sz="1800" dirty="0" smtClean="0"/>
              <a:t>As </a:t>
            </a:r>
            <a:r>
              <a:rPr lang="en-US" sz="1800" dirty="0"/>
              <a:t>a way of recognizing their service to NIH, reviewers with substantial review service are permitted to submit their research grant applications (R01, R21, or R34) on a continuous basis and to have those applications undergo initial peer review in a timely </a:t>
            </a:r>
            <a:r>
              <a:rPr lang="en-US" sz="1800" dirty="0" smtClean="0"/>
              <a:t>manner.</a:t>
            </a:r>
          </a:p>
          <a:p>
            <a:pPr lvl="2"/>
            <a:r>
              <a:rPr lang="en-US" sz="1600" dirty="0"/>
              <a:t>See: </a:t>
            </a:r>
            <a:r>
              <a:rPr lang="en-US" sz="1600" dirty="0">
                <a:hlinkClick r:id="rId3" tooltip="Continiuos Submission Information"/>
              </a:rPr>
              <a:t>http://</a:t>
            </a:r>
            <a:r>
              <a:rPr lang="en-US" sz="1600" dirty="0" smtClean="0">
                <a:hlinkClick r:id="rId3" tooltip="Continiuos Submission Information"/>
              </a:rPr>
              <a:t>grants.nih.gov/grants/peer/continuous_submission.htm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7" name="Picture 6" descr="Questioning stickm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1800225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8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PPF-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When you change your password, you will be automatically redirected to the Personal Profile tab—take  a moment to review and update your </a:t>
            </a:r>
            <a:r>
              <a:rPr lang="en-US" dirty="0" smtClean="0"/>
              <a:t>information</a:t>
            </a:r>
            <a:endParaRPr lang="en-US" dirty="0"/>
          </a:p>
          <a:p>
            <a:r>
              <a:rPr lang="en-US" dirty="0" smtClean="0"/>
              <a:t>Be especially diligent about keeping your email addresses current </a:t>
            </a:r>
          </a:p>
          <a:p>
            <a:pPr lvl="1"/>
            <a:r>
              <a:rPr lang="en-US" dirty="0" smtClean="0"/>
              <a:t>Email addresses are </a:t>
            </a:r>
            <a:r>
              <a:rPr lang="en-US" dirty="0"/>
              <a:t>used to retrieve forgotten passwords and for communicating grants-related </a:t>
            </a:r>
            <a:r>
              <a:rPr lang="en-US" dirty="0" smtClean="0"/>
              <a:t>information</a:t>
            </a:r>
          </a:p>
        </p:txBody>
      </p:sp>
      <p:pic>
        <p:nvPicPr>
          <p:cNvPr id="5" name="Picture 4" descr="reminder string on fing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03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PPF – Reference Letters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52400" y="1295400"/>
            <a:ext cx="4343400" cy="3124200"/>
          </a:xfrm>
        </p:spPr>
        <p:txBody>
          <a:bodyPr/>
          <a:lstStyle/>
          <a:p>
            <a:pPr marL="0" indent="0"/>
            <a:r>
              <a:rPr lang="en-US" sz="2400" dirty="0" smtClean="0"/>
              <a:t>Tracking Reference letters</a:t>
            </a:r>
          </a:p>
          <a:p>
            <a:pPr marL="274638" lvl="1" indent="0"/>
            <a:r>
              <a:rPr lang="en-US" sz="1900" dirty="0" smtClean="0"/>
              <a:t>Shown in Profile</a:t>
            </a:r>
          </a:p>
          <a:p>
            <a:pPr marL="274638" lvl="1" indent="0"/>
            <a:r>
              <a:rPr lang="en-US" sz="1900" dirty="0" smtClean="0"/>
              <a:t>Can see:</a:t>
            </a:r>
          </a:p>
          <a:p>
            <a:pPr marL="549275" lvl="2" indent="0"/>
            <a:r>
              <a:rPr lang="en-US" sz="1700" dirty="0" smtClean="0"/>
              <a:t>When it was submitted</a:t>
            </a:r>
          </a:p>
          <a:p>
            <a:pPr marL="549275" lvl="2" indent="0"/>
            <a:r>
              <a:rPr lang="en-US" sz="1700" dirty="0" smtClean="0"/>
              <a:t>Who submitted it</a:t>
            </a:r>
          </a:p>
          <a:p>
            <a:pPr marL="549275" lvl="2" indent="0"/>
            <a:r>
              <a:rPr lang="en-US" sz="1700" dirty="0" smtClean="0"/>
              <a:t>What grant it is linked to</a:t>
            </a:r>
          </a:p>
          <a:p>
            <a:pPr marL="274638" lvl="1" indent="0"/>
            <a:r>
              <a:rPr lang="en-US" sz="1900" dirty="0" smtClean="0"/>
              <a:t>Cannot see the </a:t>
            </a:r>
          </a:p>
          <a:p>
            <a:pPr marL="274638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actual letter</a:t>
            </a:r>
          </a:p>
        </p:txBody>
      </p:sp>
      <p:pic>
        <p:nvPicPr>
          <p:cNvPr id="6" name="Picture 5" title="Reference letters on PPF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21" y="1676400"/>
            <a:ext cx="5786532" cy="46195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0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eRA Commons </a:t>
            </a:r>
            <a:br>
              <a:rPr lang="en-US" dirty="0" smtClean="0"/>
            </a:br>
            <a:r>
              <a:rPr lang="en-US" dirty="0" smtClean="0"/>
              <a:t>Account Administration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dirty="0" smtClean="0"/>
              <a:t>Assigning </a:t>
            </a:r>
          </a:p>
          <a:p>
            <a:pPr marL="0" indent="0"/>
            <a:r>
              <a:rPr lang="en-US" dirty="0" smtClean="0"/>
              <a:t>&amp; </a:t>
            </a:r>
          </a:p>
          <a:p>
            <a:pPr marL="0" indent="0"/>
            <a:r>
              <a:rPr lang="en-US" dirty="0" smtClean="0"/>
              <a:t>Managing Delegations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64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eRA</a:t>
            </a:r>
            <a:r>
              <a:rPr lang="en-US" dirty="0" smtClean="0"/>
              <a:t> Commons allows users to give other users permission to do specific actions on their behalf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Progress Report </a:t>
            </a:r>
          </a:p>
          <a:p>
            <a:r>
              <a:rPr lang="en-US" dirty="0"/>
              <a:t>Sponsor</a:t>
            </a:r>
          </a:p>
          <a:p>
            <a:r>
              <a:rPr lang="en-US" dirty="0"/>
              <a:t>Status</a:t>
            </a:r>
          </a:p>
          <a:p>
            <a:r>
              <a:rPr lang="en-US" dirty="0" smtClean="0"/>
              <a:t>PPF</a:t>
            </a:r>
          </a:p>
          <a:p>
            <a:r>
              <a:rPr lang="en-US" dirty="0" smtClean="0"/>
              <a:t>Submit</a:t>
            </a:r>
          </a:p>
          <a:p>
            <a:r>
              <a:rPr lang="en-US" dirty="0" smtClean="0"/>
              <a:t>xTrain</a:t>
            </a:r>
          </a:p>
        </p:txBody>
      </p:sp>
      <p:pic>
        <p:nvPicPr>
          <p:cNvPr id="6" name="Picture 5" descr="Stickman with key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043825"/>
            <a:ext cx="285750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5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Delegations</a:t>
            </a:r>
            <a:endParaRPr lang="en-US" dirty="0"/>
          </a:p>
        </p:txBody>
      </p:sp>
      <p:graphicFrame>
        <p:nvGraphicFramePr>
          <p:cNvPr id="4" name="Content Placeholder 3" title="Delgations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1263158"/>
              </p:ext>
            </p:extLst>
          </p:nvPr>
        </p:nvGraphicFramePr>
        <p:xfrm>
          <a:off x="301625" y="1527175"/>
          <a:ext cx="8504240" cy="4672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175"/>
                <a:gridCol w="1371600"/>
                <a:gridCol w="1447800"/>
                <a:gridCol w="37766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(Name)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it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does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Progress Report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SO, AA, AO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 on behalf </a:t>
                      </a:r>
                    </a:p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a PI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Enables the delegated PI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work on progress reports of another PI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Progress Report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 within</a:t>
                      </a:r>
                    </a:p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Enables the authorized user to work on progress reports for the PI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Sponsor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SO, AA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(on behalf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of Sponsor)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Allows the ASST to access the xTrain module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Allows the ASST to work with the Status module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PPF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Users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within Institution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Enables another user to edit someone else's personal profile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Submit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SO, BO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Enables the PI to submit RPPR and MYPR reports</a:t>
                      </a:r>
                    </a:p>
                  </a:txBody>
                  <a:tcPr marL="47625" marR="47625" marT="47625" marB="47625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xTrain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PI, Sponsor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Enables the ASST to work with the xTrain module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4" descr="Stickman with key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546" y="130174"/>
            <a:ext cx="1445419" cy="1927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2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eRA Commons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smtClean="0"/>
              <a:t>What is era Commons?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1570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 (SO)</a:t>
            </a:r>
            <a:endParaRPr lang="en-US" dirty="0"/>
          </a:p>
        </p:txBody>
      </p:sp>
      <p:pic>
        <p:nvPicPr>
          <p:cNvPr id="2050" name="Picture 2" descr="Delegates 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722150" cy="2984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 descr="Stickman with key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08" y="4684815"/>
            <a:ext cx="1579418" cy="21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5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title="Delegation screen for 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8686799" cy="28126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 (PI)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 descr="Stickman with key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08" y="4684815"/>
            <a:ext cx="1579418" cy="21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6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eRA Commons</a:t>
            </a:r>
            <a:br>
              <a:rPr lang="en-US" dirty="0" smtClean="0"/>
            </a:b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743200"/>
            <a:ext cx="7620000" cy="1673225"/>
          </a:xfrm>
        </p:spPr>
        <p:txBody>
          <a:bodyPr/>
          <a:lstStyle/>
          <a:p>
            <a:r>
              <a:rPr lang="en-US" dirty="0" smtClean="0"/>
              <a:t>Prior approval requests</a:t>
            </a:r>
          </a:p>
          <a:p>
            <a:r>
              <a:rPr lang="en-US" dirty="0" smtClean="0"/>
              <a:t>Withdrawal </a:t>
            </a:r>
          </a:p>
          <a:p>
            <a:r>
              <a:rPr lang="en-US" dirty="0" smtClean="0"/>
              <a:t>&amp; </a:t>
            </a:r>
          </a:p>
          <a:p>
            <a:r>
              <a:rPr lang="en-US" dirty="0" smtClean="0"/>
              <a:t>Direct Costs of more than $500k</a:t>
            </a:r>
            <a:endParaRPr lang="en-US" dirty="0"/>
          </a:p>
          <a:p>
            <a:r>
              <a:rPr lang="en-US" dirty="0" smtClean="0"/>
              <a:t>($500K Requests)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8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Approval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Prior Approval is the process in which an applicant or grantee must have written approval by an authorized official to undertake a certain activity.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eRA now supports two activities for Prior Approval Requests.</a:t>
            </a:r>
          </a:p>
          <a:p>
            <a:pPr lvl="1"/>
            <a:r>
              <a:rPr lang="en-US" dirty="0" smtClean="0"/>
              <a:t>Request for withdrawal of an application</a:t>
            </a:r>
          </a:p>
          <a:p>
            <a:pPr lvl="1"/>
            <a:r>
              <a:rPr lang="en-US" dirty="0" smtClean="0"/>
              <a:t>Request to exceed $500K in direct </a:t>
            </a:r>
            <a:r>
              <a:rPr lang="en-US" dirty="0"/>
              <a:t>c</a:t>
            </a:r>
            <a:r>
              <a:rPr lang="en-US" dirty="0" smtClean="0"/>
              <a:t>ost for any year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75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Prior Approval – Withdrawal Request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65501"/>
            <a:ext cx="8229600" cy="5435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3539074" y="1504778"/>
            <a:ext cx="831273" cy="33764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6559" y="3810000"/>
            <a:ext cx="77154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New navigation tab, Prior 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Initiation of a </a:t>
            </a:r>
            <a:r>
              <a:rPr lang="en-US" sz="2000" dirty="0"/>
              <a:t>W</a:t>
            </a:r>
            <a:r>
              <a:rPr lang="en-US" sz="2000" dirty="0" smtClean="0"/>
              <a:t>ithdrawal Request can be done by either the Principal Investigator (PI) or Signing Official (SO)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Screen supports justification (required) and supporting documents (max 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Only the Signing Official can submit the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Signing Officials can search for requests for their institution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Automatic notifications to the SO and PI upon approval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8" y="2998176"/>
            <a:ext cx="2336000" cy="44495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03694" y="2880315"/>
            <a:ext cx="2367754" cy="68367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1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Approval – $500K 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Request for Direct Cost exceeding $500K for a single budget year</a:t>
            </a:r>
          </a:p>
          <a:p>
            <a:pPr lvl="1"/>
            <a:r>
              <a:rPr lang="en-US" dirty="0" smtClean="0"/>
              <a:t>PI is invited to submit the request after discussion with Program Official (PO) of the institute/center they are working with</a:t>
            </a:r>
          </a:p>
          <a:p>
            <a:pPr lvl="1"/>
            <a:r>
              <a:rPr lang="en-US" dirty="0" smtClean="0"/>
              <a:t>PI provides justification (500 characters) and supporting documents (PDF, 1o max)</a:t>
            </a:r>
          </a:p>
          <a:p>
            <a:pPr lvl="1"/>
            <a:r>
              <a:rPr lang="en-US" dirty="0" smtClean="0"/>
              <a:t>PI can submit the request to NIH, or route to SO for review (depending on their institution’s business processes)</a:t>
            </a:r>
          </a:p>
          <a:p>
            <a:pPr lvl="1"/>
            <a:r>
              <a:rPr lang="en-US" dirty="0" smtClean="0"/>
              <a:t>SO can view, and recall a request made by a PI</a:t>
            </a:r>
          </a:p>
          <a:p>
            <a:pPr lvl="1"/>
            <a:r>
              <a:rPr lang="en-US" dirty="0" smtClean="0"/>
              <a:t>If approved, notifications go to the PI and </a:t>
            </a:r>
            <a:r>
              <a:rPr lang="en-US" dirty="0" err="1" smtClean="0"/>
              <a:t>NoA</a:t>
            </a:r>
            <a:r>
              <a:rPr lang="en-US" dirty="0" smtClean="0"/>
              <a:t> address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74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Approval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625" y="1295400"/>
            <a:ext cx="8503920" cy="50767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NOT-OD-16-143</a:t>
            </a:r>
            <a:endParaRPr lang="en-US" dirty="0" smtClean="0"/>
          </a:p>
          <a:p>
            <a:pPr lvl="1"/>
            <a:r>
              <a:rPr lang="en-US" dirty="0"/>
              <a:t>Optional Electronic Method to Request Withdrawal of Applications from Consideration for Funding </a:t>
            </a:r>
            <a:endParaRPr lang="en-US" dirty="0" smtClean="0"/>
          </a:p>
          <a:p>
            <a:pPr lvl="2"/>
            <a:r>
              <a:rPr lang="en-US" dirty="0"/>
              <a:t>Applicant organizations are now able to submit requests to withdraw a processed application after the two day viewing window has passed using the eRA Commons Prior Approval module</a:t>
            </a:r>
            <a:r>
              <a:rPr lang="en-US" dirty="0" smtClean="0"/>
              <a:t>.</a:t>
            </a:r>
          </a:p>
          <a:p>
            <a:pPr lvl="2"/>
            <a:r>
              <a:rPr lang="en-US" dirty="0"/>
              <a:t>The Center for Scientific Review’s Division of Receipt and Referral (DRR) will review and act on all withdrawal requests</a:t>
            </a:r>
            <a:r>
              <a:rPr lang="en-US" dirty="0" smtClean="0"/>
              <a:t>.</a:t>
            </a:r>
          </a:p>
          <a:p>
            <a:r>
              <a:rPr lang="en-US" dirty="0" smtClean="0"/>
              <a:t>NOT-OD-16-XXX</a:t>
            </a:r>
          </a:p>
          <a:p>
            <a:pPr lvl="1"/>
            <a:r>
              <a:rPr lang="en-US" dirty="0"/>
              <a:t>Optional Electronic Method to Request </a:t>
            </a:r>
            <a:r>
              <a:rPr lang="en-US" dirty="0" smtClean="0"/>
              <a:t>of Direct Costs over $500K Applications  </a:t>
            </a:r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25" y="5653277"/>
            <a:ext cx="2391776" cy="1309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8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eRA Commons</a:t>
            </a:r>
            <a:br>
              <a:rPr lang="en-US" dirty="0" smtClean="0"/>
            </a:b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743200"/>
            <a:ext cx="7620000" cy="1673225"/>
          </a:xfrm>
        </p:spPr>
        <p:txBody>
          <a:bodyPr/>
          <a:lstStyle/>
          <a:p>
            <a:r>
              <a:rPr lang="en-US" dirty="0" smtClean="0"/>
              <a:t>Submitting Just-in-time (JIT)</a:t>
            </a:r>
          </a:p>
          <a:p>
            <a:r>
              <a:rPr lang="en-US" dirty="0" smtClean="0"/>
              <a:t> information upon </a:t>
            </a:r>
            <a:r>
              <a:rPr lang="en-US" dirty="0" err="1" smtClean="0"/>
              <a:t>nih</a:t>
            </a:r>
            <a:r>
              <a:rPr lang="en-US" dirty="0" smtClean="0"/>
              <a:t> Request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0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Just-In-Time (JIT)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</a:t>
            </a:r>
            <a:r>
              <a:rPr lang="en-US" dirty="0"/>
              <a:t>an applicant organization to submit additional grant application information after the completion of the peer review, and prior to funding.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Applicants should never submit JIT info until specifically requested to do so by NIH. A JIT link or request from NIH are not indications that a grant award will be made.</a:t>
            </a:r>
          </a:p>
          <a:p>
            <a:pPr lvl="1"/>
            <a:r>
              <a:rPr lang="en-US" dirty="0"/>
              <a:t>Other Support File, Budget Upload, Other Upload, Institutional Review Board (IRB) Date, Human Subject Education</a:t>
            </a:r>
          </a:p>
          <a:p>
            <a:pPr lvl="1"/>
            <a:r>
              <a:rPr lang="en-US" dirty="0"/>
              <a:t>PD/PI can save info in Commons, but only SO can submit JIT info to NIH</a:t>
            </a:r>
          </a:p>
          <a:p>
            <a:pPr lvl="1"/>
            <a:r>
              <a:rPr lang="en-US" dirty="0"/>
              <a:t>Must be PDF format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7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 Link on Status Result Screen (SO View)</a:t>
            </a:r>
            <a:endParaRPr lang="en-US" dirty="0"/>
          </a:p>
        </p:txBody>
      </p:sp>
      <p:pic>
        <p:nvPicPr>
          <p:cNvPr id="6" name="Picture 5" title="Status Results - Just in Time searc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8077200" cy="50985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ounded Rectangle 6" title="rounded rectangle"/>
          <p:cNvSpPr/>
          <p:nvPr/>
        </p:nvSpPr>
        <p:spPr>
          <a:xfrm>
            <a:off x="7162800" y="4495800"/>
            <a:ext cx="228600" cy="20574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 title="arrow"/>
          <p:cNvCxnSpPr/>
          <p:nvPr/>
        </p:nvCxnSpPr>
        <p:spPr>
          <a:xfrm>
            <a:off x="6096000" y="4195465"/>
            <a:ext cx="1066800" cy="8337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19600" y="3733800"/>
            <a:ext cx="2146742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Select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JIT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link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1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eRA</a:t>
            </a:r>
            <a:r>
              <a:rPr lang="en-US" dirty="0" smtClean="0"/>
              <a:t> Commons?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eRA</a:t>
            </a:r>
            <a:r>
              <a:rPr lang="en-US" dirty="0"/>
              <a:t> Commons is an online interface where grant applicants, grantees and federal staff can access and share administrative information related to grant applications and awarded research grants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5" descr="MCBD06931_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3704" y="3276600"/>
            <a:ext cx="2972696" cy="280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00275" y="3352800"/>
            <a:ext cx="168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Applications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11380" y="6019800"/>
            <a:ext cx="3557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Post-award Correspondence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941947" y="4343400"/>
            <a:ext cx="25042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Review Assignment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987974" y="4762500"/>
            <a:ext cx="18501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Priority Score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831845" y="5181600"/>
            <a:ext cx="2621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Summary Statement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681986" y="5600700"/>
            <a:ext cx="2095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Notice of Award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886640" y="3733800"/>
            <a:ext cx="15424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Assurances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36111" y="4130676"/>
            <a:ext cx="18069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Certifications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76836" y="4862512"/>
            <a:ext cx="224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Progress Reports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05112" y="5243512"/>
            <a:ext cx="2305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Financial Reports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41412" y="5624512"/>
            <a:ext cx="2351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Invention Reports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737051" y="4525962"/>
            <a:ext cx="1617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Profile Data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5366364" y="3962400"/>
            <a:ext cx="3714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Assembled Application Image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5029200" y="3505200"/>
            <a:ext cx="3841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eSubmission Errors/Warnings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158153" y="6005512"/>
            <a:ext cx="38042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Training Appointment Actions</a:t>
            </a:r>
          </a:p>
        </p:txBody>
      </p:sp>
    </p:spTree>
    <p:extLst>
      <p:ext uri="{BB962C8B-B14F-4D97-AF65-F5344CB8AC3E}">
        <p14:creationId xmlns:p14="http://schemas.microsoft.com/office/powerpoint/2010/main" val="248052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Just-In-Time (SO View)</a:t>
            </a:r>
            <a:endParaRPr lang="en-US" dirty="0"/>
          </a:p>
        </p:txBody>
      </p:sp>
      <p:pic>
        <p:nvPicPr>
          <p:cNvPr id="8" name="Picture 10" title="JIT details, SO 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38" y="914401"/>
            <a:ext cx="4656958" cy="57333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638800" y="4648200"/>
            <a:ext cx="3048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IRB </a:t>
            </a:r>
            <a:r>
              <a:rPr lang="en-US" sz="2400" b="1" i="1" kern="0" smtClean="0">
                <a:solidFill>
                  <a:srgbClr val="C00000"/>
                </a:solidFill>
                <a:latin typeface="Tahoma"/>
                <a:cs typeface="Arial" charset="0"/>
              </a:rPr>
              <a:t>A</a:t>
            </a:r>
            <a:r>
              <a:rPr kumimoji="0" lang="en-US" sz="2400" b="1" i="1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pproval Date 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should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be within the last 12 months.</a:t>
            </a:r>
          </a:p>
        </p:txBody>
      </p:sp>
      <p:sp>
        <p:nvSpPr>
          <p:cNvPr id="11" name="Line 6" title="&quot;&quot;"/>
          <p:cNvSpPr>
            <a:spLocks noChangeShapeType="1"/>
          </p:cNvSpPr>
          <p:nvPr/>
        </p:nvSpPr>
        <p:spPr bwMode="auto">
          <a:xfrm flipH="1">
            <a:off x="3733800" y="3823395"/>
            <a:ext cx="1600200" cy="21520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34000" y="2133600"/>
            <a:ext cx="3626440" cy="2308324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200000"/>
              <a:defRPr sz="1400" b="1">
                <a:solidFill>
                  <a:schemeClr val="bg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200000"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	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PDF document with </a:t>
            </a:r>
            <a:r>
              <a:rPr kumimoji="0" lang="en-US" sz="240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Other Support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documentation is required. Use the </a:t>
            </a:r>
            <a:r>
              <a:rPr kumimoji="0" lang="en-US" sz="240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Import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 button to begin the upload.</a:t>
            </a:r>
          </a:p>
        </p:txBody>
      </p:sp>
      <p:sp>
        <p:nvSpPr>
          <p:cNvPr id="12" name="Line 5" title="&quot;&quot;"/>
          <p:cNvSpPr>
            <a:spLocks noChangeShapeType="1"/>
          </p:cNvSpPr>
          <p:nvPr/>
        </p:nvSpPr>
        <p:spPr bwMode="auto">
          <a:xfrm flipH="1" flipV="1">
            <a:off x="2895600" y="4648200"/>
            <a:ext cx="2743200" cy="381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9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NOT-OD-12-101</a:t>
            </a:r>
            <a:endParaRPr lang="en-US" dirty="0" smtClean="0"/>
          </a:p>
          <a:p>
            <a:pPr lvl="1"/>
            <a:r>
              <a:rPr lang="en-US" dirty="0"/>
              <a:t>Notice of Requirement for Electronic Submission of Just-in-Time Information and Related Business Process Changes Beginning April 20, </a:t>
            </a:r>
            <a:r>
              <a:rPr lang="en-US" dirty="0" smtClean="0"/>
              <a:t>2012</a:t>
            </a:r>
          </a:p>
          <a:p>
            <a:pPr lvl="2"/>
            <a:r>
              <a:rPr lang="en-US" dirty="0" smtClean="0"/>
              <a:t>JIT link appears for all applications within 24 hours of releasing impact scores</a:t>
            </a:r>
          </a:p>
          <a:p>
            <a:pPr lvl="2"/>
            <a:r>
              <a:rPr lang="en-US" dirty="0" smtClean="0"/>
              <a:t>Applications with impact score of 40 or less receive standard notice and request for JIT information</a:t>
            </a:r>
            <a:endParaRPr lang="en-US" dirty="0"/>
          </a:p>
          <a:p>
            <a:r>
              <a:rPr lang="en-US" dirty="0" smtClean="0">
                <a:hlinkClick r:id="rId3"/>
              </a:rPr>
              <a:t>NOT-OD-10-120</a:t>
            </a:r>
            <a:endParaRPr lang="en-US" dirty="0" smtClean="0"/>
          </a:p>
          <a:p>
            <a:pPr lvl="1"/>
            <a:r>
              <a:rPr lang="en-US" dirty="0"/>
              <a:t>Revised Policy on Applicant Institution Responsibilities for Ensuring Just-in-Time Submissions are Accurate and Current Up to the Time of Award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25" y="5653277"/>
            <a:ext cx="2391776" cy="1309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84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/>
              <a:t>Features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Submitting </a:t>
            </a:r>
          </a:p>
          <a:p>
            <a:r>
              <a:rPr lang="en-US" dirty="0" smtClean="0"/>
              <a:t>a no cost extension (NCE)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Electronically submit a notification to exercise one-time authority to extend without funds the final budget period of a project period of a </a:t>
            </a:r>
            <a:r>
              <a:rPr lang="en-US" dirty="0" smtClean="0"/>
              <a:t>grant.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Only SOs can submit the NCE notification</a:t>
            </a:r>
          </a:p>
          <a:p>
            <a:r>
              <a:rPr lang="en-US" dirty="0"/>
              <a:t>May be submitted no earlier than 90 days before end of project and no later than project end date</a:t>
            </a:r>
          </a:p>
          <a:p>
            <a:r>
              <a:rPr lang="en-US" dirty="0"/>
              <a:t>Can request extension of 1-12 months, in one-month increments</a:t>
            </a:r>
          </a:p>
          <a:p>
            <a:r>
              <a:rPr lang="en-US" dirty="0" smtClean="0"/>
              <a:t>E-mail </a:t>
            </a:r>
            <a:r>
              <a:rPr lang="en-US" dirty="0"/>
              <a:t>notification sent to NIH Grants Management staff when SO processes the </a:t>
            </a:r>
            <a:r>
              <a:rPr lang="en-US" dirty="0" smtClean="0"/>
              <a:t>extension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link in Status screen</a:t>
            </a:r>
            <a:endParaRPr lang="en-US" dirty="0"/>
          </a:p>
        </p:txBody>
      </p:sp>
      <p:pic>
        <p:nvPicPr>
          <p:cNvPr id="4" name="Picture 6" title="Extenstion Link in Statu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135" y="990600"/>
            <a:ext cx="884573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 title="rounded rectangle"/>
          <p:cNvSpPr/>
          <p:nvPr/>
        </p:nvSpPr>
        <p:spPr>
          <a:xfrm>
            <a:off x="7239000" y="3962400"/>
            <a:ext cx="685800" cy="3048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5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Screen</a:t>
            </a:r>
            <a:endParaRPr lang="en-US" dirty="0"/>
          </a:p>
        </p:txBody>
      </p:sp>
      <p:pic>
        <p:nvPicPr>
          <p:cNvPr id="4" name="Picture 7" title="NCE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817770"/>
            <a:ext cx="8034837" cy="24568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37408" y="1981200"/>
            <a:ext cx="3657600" cy="707886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C00000"/>
                </a:solidFill>
              </a:rPr>
              <a:t>Choose </a:t>
            </a:r>
            <a:r>
              <a:rPr lang="en-US" sz="2000" kern="0" dirty="0">
                <a:solidFill>
                  <a:srgbClr val="C00000"/>
                </a:solidFill>
              </a:rPr>
              <a:t>an extension of 1 to 12 </a:t>
            </a:r>
            <a:r>
              <a:rPr lang="en-US" sz="2000" kern="0" dirty="0" smtClean="0">
                <a:solidFill>
                  <a:srgbClr val="C00000"/>
                </a:solidFill>
              </a:rPr>
              <a:t>months.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629400" y="4191000"/>
            <a:ext cx="2133600" cy="707886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C00000"/>
                </a:solidFill>
              </a:rPr>
              <a:t>New calculated project</a:t>
            </a:r>
            <a:r>
              <a:rPr lang="en-US" sz="2000" kern="0" dirty="0">
                <a:solidFill>
                  <a:srgbClr val="C00000"/>
                </a:solidFill>
              </a:rPr>
              <a:t> </a:t>
            </a:r>
            <a:r>
              <a:rPr lang="en-US" sz="2000" kern="0" dirty="0" smtClean="0">
                <a:solidFill>
                  <a:srgbClr val="C00000"/>
                </a:solidFill>
              </a:rPr>
              <a:t>end date</a:t>
            </a:r>
          </a:p>
        </p:txBody>
      </p:sp>
      <p:cxnSp>
        <p:nvCxnSpPr>
          <p:cNvPr id="18" name="Straight Arrow Connector 17" title="arrow to new date"/>
          <p:cNvCxnSpPr/>
          <p:nvPr/>
        </p:nvCxnSpPr>
        <p:spPr>
          <a:xfrm flipH="1">
            <a:off x="5410200" y="4648200"/>
            <a:ext cx="1219201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 title="arrow to number of months"/>
          <p:cNvCxnSpPr/>
          <p:nvPr/>
        </p:nvCxnSpPr>
        <p:spPr>
          <a:xfrm>
            <a:off x="2857995" y="2689086"/>
            <a:ext cx="0" cy="165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93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Expanded Authority – You Get Just One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No Cost Extension (NCE) part of ‘expanded authorities’</a:t>
            </a:r>
          </a:p>
          <a:p>
            <a:r>
              <a:rPr lang="en-US" dirty="0" smtClean="0"/>
              <a:t>Can only extend once without express approval</a:t>
            </a:r>
          </a:p>
          <a:p>
            <a:r>
              <a:rPr lang="en-US" dirty="0" smtClean="0"/>
              <a:t>Increasing trend of extending in the middle of the project period (i.e. end of year 2 of 5 year grant)</a:t>
            </a:r>
          </a:p>
          <a:p>
            <a:r>
              <a:rPr lang="en-US" dirty="0" smtClean="0"/>
              <a:t>If this is done, the Extension link will NOT appear 90 days from end of project end-date</a:t>
            </a:r>
          </a:p>
          <a:p>
            <a:r>
              <a:rPr lang="en-US" dirty="0" smtClean="0"/>
              <a:t>See June’s 2015 eRA Items of Interest for more:</a:t>
            </a:r>
          </a:p>
          <a:p>
            <a:pPr lvl="1"/>
            <a:r>
              <a:rPr lang="en-US" sz="1600" dirty="0">
                <a:hlinkClick r:id="rId2" tooltip="June 2015 Items of Interest"/>
              </a:rPr>
              <a:t>https://era.nih.gov/news_and_events/era_item_June_2015.htm#expanded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43200"/>
            <a:ext cx="7848600" cy="1673225"/>
          </a:xfrm>
        </p:spPr>
        <p:txBody>
          <a:bodyPr/>
          <a:lstStyle/>
          <a:p>
            <a:r>
              <a:rPr lang="en-US" dirty="0" smtClean="0"/>
              <a:t>Research Performance </a:t>
            </a:r>
          </a:p>
          <a:p>
            <a:r>
              <a:rPr lang="en-US" dirty="0" smtClean="0"/>
              <a:t>Progress Report (</a:t>
            </a:r>
            <a:r>
              <a:rPr lang="en-US" dirty="0" err="1" smtClean="0"/>
              <a:t>rppr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4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Annual progress report to </a:t>
            </a:r>
            <a:r>
              <a:rPr lang="en-US" dirty="0"/>
              <a:t>document grantee accomplishments and compliance with terms of award.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r>
              <a:rPr lang="en-US" sz="2400" dirty="0" smtClean="0"/>
              <a:t>Describes </a:t>
            </a:r>
            <a:r>
              <a:rPr lang="en-US" sz="2400" dirty="0"/>
              <a:t>scientific progress, identify significant changes, report on personnel, and describe plans for the subsequent budget period or year</a:t>
            </a:r>
            <a:r>
              <a:rPr lang="en-US" sz="2400" dirty="0" smtClean="0"/>
              <a:t>.</a:t>
            </a:r>
          </a:p>
          <a:p>
            <a:pPr lvl="1"/>
            <a:r>
              <a:rPr lang="en-US" sz="2000" dirty="0">
                <a:hlinkClick r:id="rId2"/>
              </a:rPr>
              <a:t>http://grants.nih.gov/grants/rppr</a:t>
            </a:r>
            <a:r>
              <a:rPr lang="en-US" sz="2000" dirty="0" smtClean="0">
                <a:hlinkClick r:id="rId2"/>
              </a:rPr>
              <a:t>/</a:t>
            </a:r>
            <a:endParaRPr lang="en-US" sz="2000" dirty="0" smtClean="0"/>
          </a:p>
          <a:p>
            <a:r>
              <a:rPr lang="en-US" sz="2400" dirty="0" smtClean="0"/>
              <a:t>Now available for all SNAP and non-SNAP progress reports.</a:t>
            </a:r>
          </a:p>
          <a:p>
            <a:r>
              <a:rPr lang="en-US" sz="2400" dirty="0" smtClean="0"/>
              <a:t>Progress </a:t>
            </a:r>
            <a:r>
              <a:rPr lang="en-US" sz="2400" dirty="0"/>
              <a:t>Report Additional Material (PRAM) functionality </a:t>
            </a:r>
            <a:r>
              <a:rPr lang="en-US" sz="2400" dirty="0" smtClean="0"/>
              <a:t>available </a:t>
            </a:r>
            <a:r>
              <a:rPr lang="en-US" sz="2400" dirty="0"/>
              <a:t>for publication compliancy </a:t>
            </a:r>
            <a:r>
              <a:rPr lang="en-US" sz="2400" dirty="0" smtClean="0"/>
              <a:t>explanations and additional information requested by grants management staff.</a:t>
            </a:r>
            <a:endParaRPr lang="en-US" sz="2400" dirty="0"/>
          </a:p>
          <a:p>
            <a:endParaRPr lang="en-US" dirty="0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91000"/>
            <a:ext cx="20574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1784" y="5250418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Hello, RPPR!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8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Transition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b="1" dirty="0"/>
              <a:t>Required</a:t>
            </a:r>
            <a:r>
              <a:rPr lang="en-US" sz="2800" dirty="0"/>
              <a:t> for SNAP and Fellowship Awards with budget start dates on or after July 1, 2013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b="1" dirty="0" smtClean="0"/>
              <a:t>Required </a:t>
            </a:r>
            <a:r>
              <a:rPr lang="en-US" sz="2800" dirty="0" smtClean="0"/>
              <a:t>for type 5 non-SNAP progress reports as of April 24, 2014.</a:t>
            </a:r>
          </a:p>
          <a:p>
            <a:pPr lvl="1"/>
            <a:r>
              <a:rPr lang="en-US" sz="2300" dirty="0"/>
              <a:t>Reminder: NIH Requires the Research Performance Progress Report (RPPR) for All Type 5 Progress </a:t>
            </a:r>
            <a:r>
              <a:rPr lang="en-US" sz="2300" dirty="0" smtClean="0"/>
              <a:t>Reports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NOT-OD-15-014</a:t>
            </a:r>
            <a:endParaRPr lang="en-US" sz="23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7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navigation options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eRA Commons Navigation Menu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1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Menu Screen</a:t>
            </a:r>
            <a:endParaRPr lang="en-US" dirty="0"/>
          </a:p>
        </p:txBody>
      </p:sp>
      <p:pic>
        <p:nvPicPr>
          <p:cNvPr id="6146" name="Picture 2" title="RPPR Me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028" y="1828801"/>
            <a:ext cx="853594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6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Data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527048"/>
            <a:ext cx="8839200" cy="4797552"/>
          </a:xfrm>
        </p:spPr>
        <p:txBody>
          <a:bodyPr/>
          <a:lstStyle/>
          <a:p>
            <a:r>
              <a:rPr lang="en-US" sz="2400" dirty="0" smtClean="0"/>
              <a:t>RPPR sections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Cover Page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Accomplishments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Products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Participants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Impact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Changes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Special Reporting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Budget (non-SNAP)</a:t>
            </a:r>
          </a:p>
          <a:p>
            <a:r>
              <a:rPr lang="en-US" sz="2500" dirty="0" smtClean="0"/>
              <a:t>Watch for character limits in data entry fields</a:t>
            </a:r>
          </a:p>
          <a:p>
            <a:r>
              <a:rPr lang="en-US" sz="2500" dirty="0" smtClean="0"/>
              <a:t>Ensure uploads are in PDF format</a:t>
            </a:r>
          </a:p>
          <a:p>
            <a:r>
              <a:rPr lang="en-US" sz="2500" dirty="0" smtClean="0"/>
              <a:t>When completing data tables remember to click ‘Add/New’</a:t>
            </a:r>
            <a:endParaRPr lang="en-US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RPPR Screen</a:t>
            </a:r>
            <a:endParaRPr lang="en-US" dirty="0"/>
          </a:p>
        </p:txBody>
      </p:sp>
      <p:pic>
        <p:nvPicPr>
          <p:cNvPr id="5123" name="Picture 3" title="RPPR deta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9668" y="990600"/>
            <a:ext cx="7004664" cy="569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8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Progress Report Additional Materials (PRAM)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721352"/>
          </a:xfrm>
        </p:spPr>
        <p:txBody>
          <a:bodyPr/>
          <a:lstStyle/>
          <a:p>
            <a:r>
              <a:rPr lang="en-US" dirty="0" smtClean="0"/>
              <a:t>The PRAM </a:t>
            </a:r>
            <a:r>
              <a:rPr lang="en-US" dirty="0"/>
              <a:t>feature provides a </a:t>
            </a:r>
            <a:r>
              <a:rPr lang="en-US" dirty="0" smtClean="0"/>
              <a:t>means </a:t>
            </a:r>
            <a:r>
              <a:rPr lang="en-US" dirty="0"/>
              <a:t>for the grantee </a:t>
            </a:r>
            <a:r>
              <a:rPr lang="en-US" dirty="0" smtClean="0"/>
              <a:t>to </a:t>
            </a:r>
            <a:r>
              <a:rPr lang="en-US" dirty="0"/>
              <a:t>enter, </a:t>
            </a:r>
            <a:r>
              <a:rPr lang="en-US" dirty="0" smtClean="0"/>
              <a:t>review, route, and </a:t>
            </a:r>
            <a:r>
              <a:rPr lang="en-US" dirty="0"/>
              <a:t>submit </a:t>
            </a:r>
            <a:r>
              <a:rPr lang="en-US" dirty="0" smtClean="0"/>
              <a:t>information to agency following the submission of an RPPR.</a:t>
            </a:r>
          </a:p>
          <a:p>
            <a:pPr lvl="1"/>
            <a:r>
              <a:rPr lang="en-US" dirty="0" smtClean="0"/>
              <a:t>Public Access (PA) PRAM - Generated </a:t>
            </a:r>
            <a:r>
              <a:rPr lang="en-US" dirty="0"/>
              <a:t>automatically after an RPPR is submitted with publications that are not compliant with Public Access Policy</a:t>
            </a:r>
          </a:p>
          <a:p>
            <a:pPr lvl="1"/>
            <a:r>
              <a:rPr lang="en-US" dirty="0" smtClean="0"/>
              <a:t>IC (Agency) Requested PRAM – Only available if requested </a:t>
            </a:r>
            <a:r>
              <a:rPr lang="en-US" dirty="0"/>
              <a:t>by the Grants Management Specialist (GMS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sz="2000" dirty="0"/>
              <a:t>PD/PI </a:t>
            </a:r>
            <a:r>
              <a:rPr lang="en-US" sz="2000" dirty="0" smtClean="0"/>
              <a:t>can </a:t>
            </a:r>
            <a:r>
              <a:rPr lang="en-US" sz="2000" dirty="0"/>
              <a:t>enter the PRAM, but </a:t>
            </a:r>
            <a:r>
              <a:rPr lang="en-US" sz="2000" dirty="0" smtClean="0"/>
              <a:t>can </a:t>
            </a:r>
            <a:r>
              <a:rPr lang="en-US" sz="2000" dirty="0"/>
              <a:t>only submit it if </a:t>
            </a:r>
            <a:r>
              <a:rPr lang="en-US" sz="2000" dirty="0" smtClean="0"/>
              <a:t>they are delegated </a:t>
            </a:r>
            <a:r>
              <a:rPr lang="en-US" sz="2000" dirty="0"/>
              <a:t>with </a:t>
            </a:r>
            <a:r>
              <a:rPr lang="en-US" sz="2000" dirty="0" smtClean="0"/>
              <a:t>Submit </a:t>
            </a:r>
            <a:r>
              <a:rPr lang="en-US" sz="2000" dirty="0"/>
              <a:t>Progress </a:t>
            </a:r>
            <a:r>
              <a:rPr lang="en-US" sz="2000" dirty="0" smtClean="0"/>
              <a:t>Report authority</a:t>
            </a:r>
            <a:r>
              <a:rPr lang="en-US" sz="2000" dirty="0"/>
              <a:t>. </a:t>
            </a:r>
            <a:r>
              <a:rPr lang="en-US" sz="2000" dirty="0" smtClean="0"/>
              <a:t>Otherwise</a:t>
            </a:r>
            <a:r>
              <a:rPr lang="en-US" sz="2000" dirty="0"/>
              <a:t>, </a:t>
            </a:r>
            <a:r>
              <a:rPr lang="en-US" sz="2000" dirty="0" smtClean="0"/>
              <a:t>only </a:t>
            </a:r>
            <a:r>
              <a:rPr lang="en-US" sz="2000" dirty="0"/>
              <a:t>the SO can submit the PRAM to </a:t>
            </a:r>
            <a:r>
              <a:rPr lang="en-US" sz="2000" dirty="0" smtClean="0"/>
              <a:t>Agency.</a:t>
            </a:r>
            <a:endParaRPr lang="en-US" sz="2000" dirty="0"/>
          </a:p>
          <a:p>
            <a:pPr marL="274638" lvl="1" indent="0">
              <a:buNone/>
            </a:pPr>
            <a:endParaRPr lang="en-US" dirty="0" smtClean="0"/>
          </a:p>
          <a:p>
            <a:pPr marL="274638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1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Report Additional Materials (PRAM)</a:t>
            </a:r>
          </a:p>
        </p:txBody>
      </p:sp>
      <p:pic>
        <p:nvPicPr>
          <p:cNvPr id="1026" name="Picture 2" title="PRAM upload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4197" y="3352801"/>
            <a:ext cx="7483729" cy="3429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title="PRAM 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599" y="990600"/>
            <a:ext cx="8396111" cy="228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 title="oval"/>
          <p:cNvSpPr/>
          <p:nvPr/>
        </p:nvSpPr>
        <p:spPr>
          <a:xfrm>
            <a:off x="6858000" y="2895600"/>
            <a:ext cx="12192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96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</a:t>
            </a:r>
            <a:r>
              <a:rPr lang="en-US" dirty="0" smtClean="0"/>
              <a:t>Multi-Year RPPR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 smtClean="0">
                <a:solidFill>
                  <a:prstClr val="black"/>
                </a:solidFill>
              </a:rPr>
              <a:t>MYRPPR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Multi Year Progress Reports now use RPPR format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Link available under the Action Column in Status</a:t>
            </a:r>
          </a:p>
          <a:p>
            <a:endParaRPr lang="en-US" dirty="0"/>
          </a:p>
        </p:txBody>
      </p:sp>
      <p:pic>
        <p:nvPicPr>
          <p:cNvPr id="4098" name="Picture 2" descr="C:\Users\hardisona\Desktop\rpprStatus_figuresFromFlare\rppr_link_multiYear.png" title="MYRPP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9" y="2969886"/>
            <a:ext cx="8282763" cy="33547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8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</a:t>
            </a:r>
            <a:r>
              <a:rPr lang="en-US" dirty="0" smtClean="0"/>
              <a:t>Budgets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Submitting progress reports with budgets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R&amp;R </a:t>
            </a:r>
            <a:r>
              <a:rPr lang="en-US" sz="2300" dirty="0">
                <a:solidFill>
                  <a:srgbClr val="1F497D"/>
                </a:solidFill>
              </a:rPr>
              <a:t>budget </a:t>
            </a:r>
            <a:r>
              <a:rPr lang="en-US" sz="2300" dirty="0" smtClean="0">
                <a:solidFill>
                  <a:srgbClr val="1F497D"/>
                </a:solidFill>
              </a:rPr>
              <a:t>and PHS </a:t>
            </a:r>
            <a:r>
              <a:rPr lang="en-US" sz="2300" dirty="0">
                <a:solidFill>
                  <a:srgbClr val="1F497D"/>
                </a:solidFill>
              </a:rPr>
              <a:t>398 </a:t>
            </a:r>
            <a:r>
              <a:rPr lang="en-US" sz="2300" dirty="0" smtClean="0">
                <a:solidFill>
                  <a:srgbClr val="1F497D"/>
                </a:solidFill>
              </a:rPr>
              <a:t>budgets are </a:t>
            </a:r>
            <a:r>
              <a:rPr lang="en-US" sz="2300" dirty="0">
                <a:solidFill>
                  <a:srgbClr val="1F497D"/>
                </a:solidFill>
              </a:rPr>
              <a:t>now available for Non-SNAP </a:t>
            </a:r>
            <a:r>
              <a:rPr lang="en-US" sz="2300" dirty="0" smtClean="0">
                <a:solidFill>
                  <a:srgbClr val="1F497D"/>
                </a:solidFill>
              </a:rPr>
              <a:t>RPPR.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If presented with an option of budget forms, the type that was submitted with the application should be used.</a:t>
            </a:r>
          </a:p>
          <a:p>
            <a:pPr lvl="2">
              <a:buClr>
                <a:srgbClr val="C0504D"/>
              </a:buClr>
            </a:pPr>
            <a:r>
              <a:rPr lang="en-US" sz="2100" dirty="0" smtClean="0">
                <a:solidFill>
                  <a:srgbClr val="1F497D"/>
                </a:solidFill>
              </a:rPr>
              <a:t>PHS 398 Budget is available only on training grants.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Help for R&amp;R Budget and </a:t>
            </a:r>
            <a:r>
              <a:rPr lang="en-US" sz="2300" dirty="0">
                <a:solidFill>
                  <a:srgbClr val="1F497D"/>
                </a:solidFill>
              </a:rPr>
              <a:t>PHS 398 Budget </a:t>
            </a:r>
            <a:r>
              <a:rPr lang="en-US" sz="2300" dirty="0" smtClean="0">
                <a:solidFill>
                  <a:srgbClr val="1F497D"/>
                </a:solidFill>
              </a:rPr>
              <a:t>forms can be found in the SF424 R&amp;R User Guides.</a:t>
            </a:r>
            <a:endParaRPr lang="en-US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5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</a:t>
            </a:r>
            <a:r>
              <a:rPr lang="en-US" dirty="0" smtClean="0"/>
              <a:t>Complex, Multi-Project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Submitting progress reports for complex, multi-project grants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After RPPR is initiated, PI will need to identify if RPPR should contain components.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RPPR </a:t>
            </a:r>
            <a:r>
              <a:rPr lang="en-US" sz="2300" dirty="0">
                <a:solidFill>
                  <a:srgbClr val="1F497D"/>
                </a:solidFill>
              </a:rPr>
              <a:t>should have the same structure as the originally submitted application</a:t>
            </a:r>
            <a:r>
              <a:rPr lang="en-US" sz="2300" dirty="0" smtClean="0">
                <a:solidFill>
                  <a:srgbClr val="1F497D"/>
                </a:solidFill>
              </a:rPr>
              <a:t>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Some sections are not available on Overall component (i.e. Budget)</a:t>
            </a:r>
          </a:p>
          <a:p>
            <a:pPr lvl="1">
              <a:buClr>
                <a:srgbClr val="C0504D"/>
              </a:buClr>
            </a:pPr>
            <a:r>
              <a:rPr lang="en-US" dirty="0" smtClean="0">
                <a:solidFill>
                  <a:srgbClr val="1F497D"/>
                </a:solidFill>
              </a:rPr>
              <a:t>Some sections are not available on component level (i.e. Participants and Publications are reported on Overall)</a:t>
            </a:r>
            <a:endParaRPr lang="en-US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0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Format for PA PRAM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 smtClean="0">
                <a:solidFill>
                  <a:prstClr val="black"/>
                </a:solidFill>
              </a:rPr>
              <a:t>Public Access (PA) PRAM will require an attachment.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The PA PRAM will no longer contain a free form text box.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Using My NCBI the institution will need to generate a PDF of their reported publications showing their compliance.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For instructions on generating the report please see: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www.nlm.nih.gov/pubs/techbull/nd12/nd12_myncbi_pdf.html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91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Feature RPPR Publications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r>
              <a:rPr lang="en-US" sz="2900" dirty="0"/>
              <a:t>When selecting/deselecting publications for RPPR </a:t>
            </a:r>
            <a:r>
              <a:rPr lang="en-US" sz="2900" dirty="0" smtClean="0"/>
              <a:t>submissions</a:t>
            </a:r>
          </a:p>
          <a:p>
            <a:pPr lvl="1"/>
            <a:r>
              <a:rPr lang="en-US" sz="2000" dirty="0"/>
              <a:t>U</a:t>
            </a:r>
            <a:r>
              <a:rPr lang="en-US" sz="2000" dirty="0" smtClean="0"/>
              <a:t>sers </a:t>
            </a:r>
            <a:r>
              <a:rPr lang="en-US" sz="2000" dirty="0"/>
              <a:t>will see a gold lock icon next to those publications </a:t>
            </a:r>
            <a:r>
              <a:rPr lang="en-US" sz="2000" dirty="0" smtClean="0"/>
              <a:t>added to their grant into </a:t>
            </a:r>
            <a:r>
              <a:rPr lang="en-US" sz="2000" dirty="0"/>
              <a:t>NIHMS.</a:t>
            </a:r>
          </a:p>
          <a:p>
            <a:pPr lvl="1"/>
            <a:r>
              <a:rPr lang="en-US" sz="2000" dirty="0" smtClean="0"/>
              <a:t>Users see a silver lock icon for publications that have been reported on a previous RPPR.</a:t>
            </a:r>
          </a:p>
          <a:p>
            <a:pPr lvl="1"/>
            <a:r>
              <a:rPr lang="en-US" sz="2000" dirty="0"/>
              <a:t> </a:t>
            </a:r>
            <a:r>
              <a:rPr lang="en-US" sz="2000" dirty="0" smtClean="0"/>
              <a:t>Neither can be removed on the RPPR, both need manual intervention.</a:t>
            </a:r>
          </a:p>
          <a:p>
            <a:pPr lvl="1"/>
            <a:r>
              <a:rPr lang="en-US" sz="2000" dirty="0" smtClean="0"/>
              <a:t> To </a:t>
            </a:r>
            <a:r>
              <a:rPr lang="en-US" sz="2000" dirty="0"/>
              <a:t>delete a publication with a gold lock, users will need to contact the NIHMS help desk through their web form, which is accessible at </a:t>
            </a:r>
            <a:r>
              <a:rPr lang="en-US" sz="2000" u="sng" dirty="0">
                <a:hlinkClick r:id="rId2" tooltip="Follow link"/>
              </a:rPr>
              <a:t>http://www.nihms.nih.gov/</a:t>
            </a:r>
            <a:r>
              <a:rPr lang="en-US" sz="2000" dirty="0"/>
              <a:t>. </a:t>
            </a:r>
          </a:p>
          <a:p>
            <a:pPr lvl="1"/>
            <a:r>
              <a:rPr lang="en-US" sz="2000" dirty="0" smtClean="0"/>
              <a:t>To delete a publication with a silver lock please contact the </a:t>
            </a:r>
            <a:r>
              <a:rPr lang="en-US" sz="2000" u="sng" dirty="0">
                <a:hlinkClick r:id="rId3"/>
              </a:rPr>
              <a:t>PublicAccess@nih.gov</a:t>
            </a:r>
            <a:r>
              <a:rPr lang="en-US" sz="2000" dirty="0"/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7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Navigation Options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268126" y="3122612"/>
            <a:ext cx="8567899" cy="324948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Three Navigation Items Added:</a:t>
            </a:r>
          </a:p>
          <a:p>
            <a:pPr marL="560388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Assist: Allows quick access from Commons to Assist without the need to re-authenticate</a:t>
            </a:r>
          </a:p>
          <a:p>
            <a:pPr marL="560388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Prior Approval: Access to Application withdrawal requests and for processing $500K Requests</a:t>
            </a:r>
          </a:p>
          <a:p>
            <a:pPr marL="560388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Non-research: Currently for SAMHSA non-research awards only, but part of the overall support of non-NIH agencies using eRA Commons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23"/>
          <a:stretch/>
        </p:blipFill>
        <p:spPr>
          <a:xfrm>
            <a:off x="268126" y="1522412"/>
            <a:ext cx="8567899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ounded Rectangle 12"/>
          <p:cNvSpPr/>
          <p:nvPr/>
        </p:nvSpPr>
        <p:spPr>
          <a:xfrm>
            <a:off x="2590800" y="2436812"/>
            <a:ext cx="1066800" cy="3048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542675" y="2436812"/>
            <a:ext cx="685800" cy="3048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46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– Policy Notices 1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4000"/>
            <a:ext cx="8503920" cy="4800600"/>
          </a:xfrm>
        </p:spPr>
        <p:txBody>
          <a:bodyPr/>
          <a:lstStyle/>
          <a:p>
            <a:pPr>
              <a:buClr>
                <a:srgbClr val="4F81BD"/>
              </a:buClr>
            </a:pPr>
            <a:r>
              <a:rPr lang="en-US" dirty="0"/>
              <a:t>Use of Updated Inclusion Enrollment Format Now Required for Successful Submission of RPPR. Old formatted inclusion data results in an error.</a:t>
            </a:r>
          </a:p>
          <a:p>
            <a:pPr lvl="1">
              <a:buClr>
                <a:srgbClr val="4F81BD"/>
              </a:buClr>
            </a:pPr>
            <a:r>
              <a:rPr lang="en-US" dirty="0">
                <a:hlinkClick r:id="rId2"/>
              </a:rPr>
              <a:t>NOT-OD-15-078</a:t>
            </a:r>
            <a:endParaRPr lang="en-US" dirty="0"/>
          </a:p>
          <a:p>
            <a:r>
              <a:rPr lang="en-US" dirty="0" smtClean="0"/>
              <a:t>Use </a:t>
            </a:r>
            <a:r>
              <a:rPr lang="en-US" dirty="0"/>
              <a:t>of New Inclusion Management System </a:t>
            </a:r>
            <a:r>
              <a:rPr lang="en-US" dirty="0" smtClean="0"/>
              <a:t>(IMS) Required </a:t>
            </a:r>
            <a:r>
              <a:rPr lang="en-US" dirty="0"/>
              <a:t>as of October 17, </a:t>
            </a:r>
            <a:r>
              <a:rPr lang="en-US" dirty="0" smtClean="0"/>
              <a:t>2014</a:t>
            </a:r>
          </a:p>
          <a:p>
            <a:pPr lvl="1"/>
            <a:r>
              <a:rPr lang="en-US" dirty="0" smtClean="0">
                <a:hlinkClick r:id="rId3"/>
              </a:rPr>
              <a:t>NOT-OD-15-005</a:t>
            </a:r>
            <a:endParaRPr lang="en-US" dirty="0"/>
          </a:p>
          <a:p>
            <a:endParaRPr lang="en-US" sz="1800" dirty="0" smtClean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02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– Policy Notices 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949952"/>
          </a:xfrm>
        </p:spPr>
        <p:txBody>
          <a:bodyPr/>
          <a:lstStyle/>
          <a:p>
            <a:r>
              <a:rPr lang="en-US" dirty="0" smtClean="0">
                <a:hlinkClick r:id="rId2" tooltip="RPPR Guide Notice-Publications"/>
              </a:rPr>
              <a:t>NOT-OD-15-090</a:t>
            </a:r>
            <a:endParaRPr lang="en-US" dirty="0" smtClean="0"/>
          </a:p>
          <a:p>
            <a:pPr lvl="1"/>
            <a:r>
              <a:rPr lang="en-US" dirty="0"/>
              <a:t>The purpose of this guide notice is to amend instructions for reporting publications in the Research Performance Progress Report (RPPR</a:t>
            </a:r>
            <a:r>
              <a:rPr lang="en-US" dirty="0" smtClean="0"/>
              <a:t>) to ensure all publications are noted.</a:t>
            </a:r>
          </a:p>
          <a:p>
            <a:r>
              <a:rPr lang="en-US" dirty="0" smtClean="0">
                <a:hlinkClick r:id="rId3" tooltip="RPPR Guide Notice for Type 5"/>
              </a:rPr>
              <a:t>NOT-OD-15-014</a:t>
            </a:r>
            <a:endParaRPr lang="en-US" dirty="0" smtClean="0"/>
          </a:p>
          <a:p>
            <a:pPr lvl="1"/>
            <a:r>
              <a:rPr lang="en-US" dirty="0"/>
              <a:t>NIH Requires the Research Performance Progress Report (RPPR) for All Type 5 Progress Reports	</a:t>
            </a:r>
            <a:endParaRPr lang="en-US" dirty="0" smtClean="0"/>
          </a:p>
          <a:p>
            <a:r>
              <a:rPr lang="en-US" dirty="0" smtClean="0">
                <a:hlinkClick r:id="rId4" tooltip="RPPR Guide Notice-Reporting Sex Gender, Race, Ethnicity"/>
              </a:rPr>
              <a:t>NOT-OD-14-085</a:t>
            </a:r>
            <a:endParaRPr lang="en-US" dirty="0" smtClean="0"/>
          </a:p>
          <a:p>
            <a:pPr lvl="1"/>
            <a:r>
              <a:rPr lang="en-US" dirty="0"/>
              <a:t>Transition Plans for Reporting </a:t>
            </a:r>
            <a:endParaRPr lang="en-US" dirty="0" smtClean="0"/>
          </a:p>
          <a:p>
            <a:pPr marL="274638" lvl="1" indent="0">
              <a:buNone/>
            </a:pPr>
            <a:r>
              <a:rPr lang="en-US" dirty="0" smtClean="0"/>
              <a:t>Sex/Gender</a:t>
            </a:r>
            <a:r>
              <a:rPr lang="en-US" dirty="0"/>
              <a:t>, Race, and Ethnicity </a:t>
            </a:r>
            <a:endParaRPr lang="en-US" dirty="0" smtClean="0"/>
          </a:p>
          <a:p>
            <a:pPr marL="274638" lvl="1" indent="0">
              <a:buNone/>
            </a:pPr>
            <a:r>
              <a:rPr lang="en-US" dirty="0" smtClean="0"/>
              <a:t>Information </a:t>
            </a:r>
            <a:r>
              <a:rPr lang="en-US" dirty="0"/>
              <a:t>in Non-Competing Type 5 </a:t>
            </a:r>
            <a:endParaRPr lang="en-US" dirty="0" smtClean="0"/>
          </a:p>
          <a:p>
            <a:pPr marL="274638" lvl="1" indent="0">
              <a:buNone/>
            </a:pPr>
            <a:r>
              <a:rPr lang="en-US" dirty="0" smtClean="0"/>
              <a:t>Progress </a:t>
            </a:r>
            <a:r>
              <a:rPr lang="en-US" dirty="0"/>
              <a:t>Reports </a:t>
            </a:r>
            <a:endParaRPr lang="en-US" dirty="0" smtClean="0"/>
          </a:p>
        </p:txBody>
      </p:sp>
      <p:pic>
        <p:nvPicPr>
          <p:cNvPr id="5" name="Picture 4" descr="mouse and key boar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79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– Policy Notices 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NOT-OD-14-113</a:t>
            </a:r>
            <a:endParaRPr lang="en-US" dirty="0"/>
          </a:p>
          <a:p>
            <a:pPr lvl="1"/>
            <a:r>
              <a:rPr lang="en-US" dirty="0" smtClean="0"/>
              <a:t>Revised </a:t>
            </a:r>
            <a:r>
              <a:rPr lang="en-US" dirty="0"/>
              <a:t>Policy: Descriptions on the Use of Individual Development Plans (IDPs) for Graduate Students and Postdoctoral Researchers Required in Annual Progress Reports beginning October 1, </a:t>
            </a:r>
            <a:r>
              <a:rPr lang="en-US" dirty="0" smtClean="0"/>
              <a:t>2014</a:t>
            </a:r>
          </a:p>
          <a:p>
            <a:r>
              <a:rPr lang="en-US" dirty="0" smtClean="0">
                <a:hlinkClick r:id="rId3" tooltip="RPPR Guide Notice - Type 5 Non SNAP"/>
              </a:rPr>
              <a:t>NOT-OD-14-064</a:t>
            </a:r>
            <a:endParaRPr lang="en-US" dirty="0" smtClean="0"/>
          </a:p>
          <a:p>
            <a:pPr lvl="1"/>
            <a:r>
              <a:rPr lang="en-US" dirty="0"/>
              <a:t>NIH Will Open the Research Performance Progress Report (RPPR) for All Type 5 Non-SNAP Progress Reports on April 25, 2014 </a:t>
            </a:r>
            <a:endParaRPr lang="en-US" dirty="0" smtClean="0"/>
          </a:p>
        </p:txBody>
      </p:sp>
      <p:pic>
        <p:nvPicPr>
          <p:cNvPr id="5" name="Picture 4" descr="mouse and key boa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Policy Notices  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NOT-OD-14-092</a:t>
            </a:r>
            <a:endParaRPr lang="en-US" dirty="0"/>
          </a:p>
          <a:p>
            <a:pPr lvl="1"/>
            <a:r>
              <a:rPr lang="en-US" dirty="0"/>
              <a:t>NIH Will Require the Research Performance Progress Report (RPPR) for All Type 5 Non-SNAP Progress Reports on October 17, </a:t>
            </a:r>
            <a:r>
              <a:rPr lang="en-US" dirty="0" smtClean="0"/>
              <a:t>2014</a:t>
            </a:r>
          </a:p>
          <a:p>
            <a:r>
              <a:rPr lang="en-US" dirty="0">
                <a:hlinkClick r:id="rId3"/>
              </a:rPr>
              <a:t>NOT-OD-14-079</a:t>
            </a:r>
            <a:endParaRPr lang="en-US" dirty="0"/>
          </a:p>
          <a:p>
            <a:pPr lvl="1"/>
            <a:r>
              <a:rPr lang="en-US" dirty="0"/>
              <a:t>NIH Will Open the Research Performance Progress Report (RPPR) for All Type 5 Non-SNAP Progress Reports on April 25, 2014</a:t>
            </a:r>
            <a:r>
              <a:rPr lang="en-US" dirty="0" smtClean="0"/>
              <a:t>.</a:t>
            </a:r>
          </a:p>
          <a:p>
            <a:r>
              <a:rPr lang="en-US" dirty="0">
                <a:hlinkClick r:id="rId4"/>
              </a:rPr>
              <a:t>NOT-OD-14-026</a:t>
            </a:r>
            <a:endParaRPr lang="en-US" dirty="0"/>
          </a:p>
          <a:p>
            <a:pPr lvl="1"/>
            <a:r>
              <a:rPr lang="en-US" dirty="0"/>
              <a:t>NIH Will Require Use of Research </a:t>
            </a:r>
            <a:endParaRPr lang="en-US" dirty="0" smtClean="0"/>
          </a:p>
          <a:p>
            <a:pPr marL="274638" lvl="1" indent="0">
              <a:buNone/>
            </a:pPr>
            <a:r>
              <a:rPr lang="en-US" dirty="0" smtClean="0"/>
              <a:t>Performance </a:t>
            </a:r>
            <a:r>
              <a:rPr lang="en-US" dirty="0"/>
              <a:t>Progress Report (RPPR) </a:t>
            </a:r>
            <a:endParaRPr lang="en-US" dirty="0" smtClean="0"/>
          </a:p>
          <a:p>
            <a:pPr marL="274638" lvl="1" indent="0">
              <a:buNone/>
            </a:pPr>
            <a:r>
              <a:rPr lang="en-US" dirty="0" smtClean="0"/>
              <a:t>for </a:t>
            </a:r>
            <a:r>
              <a:rPr lang="en-US" dirty="0"/>
              <a:t>All Multi-Year Funded Awards</a:t>
            </a:r>
          </a:p>
          <a:p>
            <a:pPr marL="274638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 descr="mouse and key boar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76800"/>
            <a:ext cx="3810000" cy="2085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33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/>
              <a:t>Features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43200"/>
            <a:ext cx="8229600" cy="1673225"/>
          </a:xfrm>
        </p:spPr>
        <p:txBody>
          <a:bodyPr/>
          <a:lstStyle/>
          <a:p>
            <a:r>
              <a:rPr lang="en-US" dirty="0" smtClean="0"/>
              <a:t>Submitting administrative supplements</a:t>
            </a:r>
          </a:p>
          <a:p>
            <a:r>
              <a:rPr lang="en-US" dirty="0" smtClean="0"/>
              <a:t>(type 3s)</a:t>
            </a:r>
            <a:endParaRPr lang="en-US" dirty="0"/>
          </a:p>
          <a:p>
            <a:r>
              <a:rPr lang="en-US" dirty="0" smtClean="0"/>
              <a:t>Using era Commons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83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2667000" cy="1295400"/>
          </a:xfrm>
        </p:spPr>
        <p:txBody>
          <a:bodyPr/>
          <a:lstStyle/>
          <a:p>
            <a:r>
              <a:rPr lang="en-US" sz="2400" dirty="0" smtClean="0"/>
              <a:t>Administrative Supplements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request for </a:t>
            </a:r>
            <a:r>
              <a:rPr lang="en-US" dirty="0" smtClean="0"/>
              <a:t>additional </a:t>
            </a:r>
            <a:r>
              <a:rPr lang="en-US" dirty="0"/>
              <a:t>funds during a current project period to provide for an increase in costs due to unforeseen circumstances.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Requested additional costs must be within the scope of the peer reviewed and approved project</a:t>
            </a:r>
          </a:p>
          <a:p>
            <a:r>
              <a:rPr lang="en-US" dirty="0" smtClean="0"/>
              <a:t>Multiple submission methods available:</a:t>
            </a:r>
          </a:p>
          <a:p>
            <a:pPr lvl="1"/>
            <a:r>
              <a:rPr lang="en-US" dirty="0"/>
              <a:t>SF424 (R&amp;R) application forms &amp; standard Grants.gov submission </a:t>
            </a:r>
            <a:r>
              <a:rPr lang="en-US" dirty="0" smtClean="0"/>
              <a:t>process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 lvl="2"/>
            <a:r>
              <a:rPr lang="en-US" dirty="0"/>
              <a:t>Great for system-to-system users</a:t>
            </a:r>
          </a:p>
          <a:p>
            <a:pPr lvl="1"/>
            <a:r>
              <a:rPr lang="en-US" dirty="0"/>
              <a:t>Streamlined </a:t>
            </a:r>
            <a:r>
              <a:rPr lang="en-US" dirty="0" err="1"/>
              <a:t>eRA</a:t>
            </a:r>
            <a:r>
              <a:rPr lang="en-US" dirty="0"/>
              <a:t> Commons </a:t>
            </a:r>
            <a:r>
              <a:rPr lang="en-US" dirty="0" smtClean="0"/>
              <a:t>process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 lvl="2"/>
            <a:r>
              <a:rPr lang="en-US" dirty="0"/>
              <a:t>Commons pre-populates much of the data needed for request from awarded grant</a:t>
            </a:r>
          </a:p>
          <a:p>
            <a:pPr lvl="1"/>
            <a:r>
              <a:rPr lang="en-US" dirty="0"/>
              <a:t>Paper process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474023"/>
            <a:ext cx="883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1</a:t>
            </a:r>
            <a:r>
              <a:rPr lang="en-US" sz="1400" dirty="0" smtClean="0"/>
              <a:t>Available </a:t>
            </a:r>
            <a:r>
              <a:rPr lang="en-US" sz="1400" dirty="0"/>
              <a:t>for single-project activity codes for which competing applications are submitted through </a:t>
            </a:r>
            <a:r>
              <a:rPr lang="en-US" sz="1400" dirty="0" smtClean="0"/>
              <a:t>Grants.gov.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0791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Requests– Grants.gov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Parent Announcement page has general use FOAs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grants.nih.gov/grants/guide/parent_announcements.htm#adminsupp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NIH Institutes can also post FOAs for administrative supplements targeting specific programs</a:t>
            </a:r>
            <a:endParaRPr lang="en-US" dirty="0"/>
          </a:p>
          <a:p>
            <a:r>
              <a:rPr lang="en-US" dirty="0"/>
              <a:t>When completing package…</a:t>
            </a:r>
          </a:p>
          <a:p>
            <a:pPr lvl="1"/>
            <a:r>
              <a:rPr lang="en-US" dirty="0"/>
              <a:t>Follow all FOA-specific instructions</a:t>
            </a:r>
          </a:p>
          <a:p>
            <a:pPr lvl="1"/>
            <a:r>
              <a:rPr lang="en-US" dirty="0"/>
              <a:t>Carefully choose appropriate application package</a:t>
            </a:r>
          </a:p>
          <a:p>
            <a:pPr lvl="1"/>
            <a:r>
              <a:rPr lang="en-US" dirty="0"/>
              <a:t>Use Revision as the Application Type (SF424 RR, item #8)</a:t>
            </a:r>
          </a:p>
          <a:p>
            <a:pPr lvl="1"/>
            <a:r>
              <a:rPr lang="en-US" dirty="0"/>
              <a:t>Include IC and Serial number of awarded grant as the Federal Identifier (SF424 RR, item #4a)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4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Requests– Grants.gov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689848" cy="4873752"/>
          </a:xfrm>
        </p:spPr>
        <p:txBody>
          <a:bodyPr/>
          <a:lstStyle/>
          <a:p>
            <a:r>
              <a:rPr lang="en-US" dirty="0"/>
              <a:t>Similar submission process </a:t>
            </a:r>
            <a:r>
              <a:rPr lang="en-US" dirty="0" smtClean="0"/>
              <a:t>as </a:t>
            </a:r>
            <a:r>
              <a:rPr lang="en-US" dirty="0"/>
              <a:t>competing applications, except:</a:t>
            </a:r>
          </a:p>
          <a:p>
            <a:pPr lvl="1"/>
            <a:r>
              <a:rPr lang="en-US" dirty="0"/>
              <a:t>Many of the </a:t>
            </a:r>
            <a:r>
              <a:rPr lang="en-US" dirty="0" smtClean="0"/>
              <a:t>NIH business </a:t>
            </a:r>
            <a:r>
              <a:rPr lang="en-US" dirty="0"/>
              <a:t>rule validations for competing applications are not enforced</a:t>
            </a:r>
          </a:p>
          <a:p>
            <a:pPr lvl="1"/>
            <a:r>
              <a:rPr lang="en-US" dirty="0" smtClean="0"/>
              <a:t>Required forms may </a:t>
            </a:r>
            <a:r>
              <a:rPr lang="en-US" dirty="0"/>
              <a:t>vary from competing applications for the same activity code</a:t>
            </a:r>
          </a:p>
          <a:p>
            <a:pPr lvl="2"/>
            <a:r>
              <a:rPr lang="en-US" dirty="0"/>
              <a:t>Modular budget </a:t>
            </a:r>
            <a:r>
              <a:rPr lang="en-US" dirty="0" smtClean="0"/>
              <a:t>forms not an option; must use </a:t>
            </a:r>
            <a:r>
              <a:rPr lang="en-US" dirty="0"/>
              <a:t>detailed R&amp;R Budget </a:t>
            </a:r>
            <a:r>
              <a:rPr lang="en-US" dirty="0" smtClean="0"/>
              <a:t>forms</a:t>
            </a:r>
          </a:p>
          <a:p>
            <a:pPr lvl="2"/>
            <a:r>
              <a:rPr lang="en-US" dirty="0" smtClean="0"/>
              <a:t>No cover letters</a:t>
            </a:r>
            <a:endParaRPr lang="en-US" dirty="0"/>
          </a:p>
          <a:p>
            <a:pPr lvl="1"/>
            <a:r>
              <a:rPr lang="en-US" dirty="0" smtClean="0"/>
              <a:t>After </a:t>
            </a:r>
            <a:r>
              <a:rPr lang="en-US" dirty="0"/>
              <a:t>the two-day viewing window </a:t>
            </a:r>
            <a:r>
              <a:rPr lang="en-US" dirty="0" smtClean="0"/>
              <a:t>the request bypasses </a:t>
            </a:r>
            <a:r>
              <a:rPr lang="en-US" dirty="0"/>
              <a:t>Receipt &amp; Referral and goes directly to Grants Management staff for </a:t>
            </a:r>
            <a:r>
              <a:rPr lang="en-US" dirty="0" smtClean="0"/>
              <a:t>consideration</a:t>
            </a:r>
          </a:p>
          <a:p>
            <a:pPr lvl="2"/>
            <a:r>
              <a:rPr lang="en-US" dirty="0" smtClean="0"/>
              <a:t>Move to Admin </a:t>
            </a:r>
            <a:r>
              <a:rPr lang="en-US" dirty="0" err="1" smtClean="0"/>
              <a:t>Supp</a:t>
            </a:r>
            <a:r>
              <a:rPr lang="en-US" dirty="0" smtClean="0"/>
              <a:t> Status tab in Commons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6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Requests - Commons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Starting an Administrative Supplement </a:t>
            </a:r>
            <a:r>
              <a:rPr lang="en-US" sz="2800" dirty="0" smtClean="0"/>
              <a:t>request in </a:t>
            </a:r>
            <a:r>
              <a:rPr lang="en-US" sz="2800" dirty="0"/>
              <a:t>Commons you must find </a:t>
            </a:r>
            <a:r>
              <a:rPr lang="en-US" sz="2800" dirty="0" smtClean="0"/>
              <a:t>eligible </a:t>
            </a:r>
            <a:r>
              <a:rPr lang="en-US" sz="2800" dirty="0"/>
              <a:t>grant and </a:t>
            </a:r>
            <a:r>
              <a:rPr lang="en-US" sz="2800" i="1" dirty="0"/>
              <a:t>Initiate Request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title="Manage Administrative Suplemen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" y="3276600"/>
            <a:ext cx="86455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0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Complete Form – Required Fields are indicated with red </a:t>
            </a:r>
            <a:r>
              <a:rPr lang="en-US" dirty="0" smtClean="0"/>
              <a:t>asterisk</a:t>
            </a:r>
            <a:endParaRPr lang="en-US" dirty="0"/>
          </a:p>
        </p:txBody>
      </p:sp>
      <p:pic>
        <p:nvPicPr>
          <p:cNvPr id="3074" name="Picture 2" title="Administrative Sulpplement data entry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8458200" cy="706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4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eRA Commons Status Screen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3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For each Budget Period </a:t>
            </a:r>
            <a:r>
              <a:rPr lang="en-US" sz="2400" dirty="0" smtClean="0"/>
              <a:t>enter appropriate sections</a:t>
            </a:r>
            <a:r>
              <a:rPr lang="en-US" sz="2400" dirty="0"/>
              <a:t>:</a:t>
            </a:r>
          </a:p>
          <a:p>
            <a:pPr lvl="1"/>
            <a:r>
              <a:rPr lang="en-US" sz="2000" dirty="0" smtClean="0"/>
              <a:t>Personnel</a:t>
            </a:r>
            <a:r>
              <a:rPr lang="en-US" sz="2000" dirty="0"/>
              <a:t>, Equipment, Travel, Participant/Trainee, Other </a:t>
            </a:r>
            <a:r>
              <a:rPr lang="en-US" sz="2000" dirty="0" smtClean="0"/>
              <a:t>Direct, Total </a:t>
            </a:r>
            <a:r>
              <a:rPr lang="en-US" sz="2000" dirty="0"/>
              <a:t>F&amp;A (Indirect) Costs</a:t>
            </a:r>
          </a:p>
          <a:p>
            <a:r>
              <a:rPr lang="en-US" sz="2400" dirty="0"/>
              <a:t>Total Requested will be calculated automatically</a:t>
            </a:r>
          </a:p>
          <a:p>
            <a:endParaRPr lang="en-US" dirty="0"/>
          </a:p>
        </p:txBody>
      </p:sp>
      <p:pic>
        <p:nvPicPr>
          <p:cNvPr id="5" name="Picture 5" descr="A message across the top of the screen reads: The information has been updated successfully. &#10;&#10;The Summary of Administrative Supplement Funds Requested (in Dollars) has updated to show the total quantity of personnel in the Personnel column (Total Requested column has also updated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00401"/>
            <a:ext cx="5713931" cy="34861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3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Resources:</a:t>
            </a:r>
          </a:p>
          <a:p>
            <a:pPr lvl="1"/>
            <a:r>
              <a:rPr lang="en-US" dirty="0" err="1"/>
              <a:t>eRA</a:t>
            </a:r>
            <a:r>
              <a:rPr lang="en-US" dirty="0"/>
              <a:t> Commons Administrative Supplement Module User </a:t>
            </a:r>
            <a:r>
              <a:rPr lang="en-US" dirty="0" smtClean="0"/>
              <a:t>Guide</a:t>
            </a:r>
            <a:endParaRPr lang="en-US" dirty="0"/>
          </a:p>
          <a:p>
            <a:pPr lvl="2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era.nih.gov/files/eRA_Commons_Admin-Supp_UG.pdf</a:t>
            </a:r>
            <a:endParaRPr lang="en-US" dirty="0"/>
          </a:p>
          <a:p>
            <a:pPr lvl="1"/>
            <a:r>
              <a:rPr lang="en-US" dirty="0"/>
              <a:t>Administrative Supplements (Type 3s) Frequently Asked </a:t>
            </a:r>
            <a:r>
              <a:rPr lang="en-US" dirty="0" smtClean="0"/>
              <a:t>Questions</a:t>
            </a:r>
            <a:endParaRPr lang="en-US" dirty="0"/>
          </a:p>
          <a:p>
            <a:pPr lvl="2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era.nih.gov/commons/faq_commons.cfm#XVIII</a:t>
            </a:r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43" y="4302369"/>
            <a:ext cx="152209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8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– Policy Notices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NOT-OD-13-031</a:t>
            </a:r>
            <a:endParaRPr lang="en-US" dirty="0" smtClean="0"/>
          </a:p>
          <a:p>
            <a:pPr lvl="1"/>
            <a:r>
              <a:rPr lang="en-US" dirty="0"/>
              <a:t>Notice of an Extension of Expiration Date for PA-12-100 "Administrative Supplements for Existing NIH Grants and Cooperative Agreements (Parent Admin </a:t>
            </a:r>
            <a:r>
              <a:rPr lang="en-US" dirty="0" err="1"/>
              <a:t>Supp</a:t>
            </a:r>
            <a:r>
              <a:rPr lang="en-US" dirty="0"/>
              <a:t>)" 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NOT-OD-12-043</a:t>
            </a:r>
            <a:endParaRPr lang="en-US" dirty="0" smtClean="0"/>
          </a:p>
          <a:p>
            <a:pPr lvl="1"/>
            <a:r>
              <a:rPr lang="en-US" dirty="0"/>
              <a:t>New Electronic Submission Process Now Available for Administrative Supplement </a:t>
            </a:r>
            <a:r>
              <a:rPr lang="en-US" dirty="0" smtClean="0"/>
              <a:t>Requests</a:t>
            </a:r>
          </a:p>
          <a:p>
            <a:r>
              <a:rPr lang="en-US" dirty="0" smtClean="0">
                <a:hlinkClick r:id="rId4"/>
              </a:rPr>
              <a:t>NOT-OD-13-060</a:t>
            </a:r>
            <a:endParaRPr lang="en-US" dirty="0" smtClean="0"/>
          </a:p>
          <a:p>
            <a:pPr lvl="1"/>
            <a:r>
              <a:rPr lang="en-US" dirty="0"/>
              <a:t>Notice of Clarification of the Funded Extension Option in RFA-OD-13-199 "NIH Administrative Supplements to Recover Losses Due to Hurricane Sandy Under the Disaster Relief Appropriations Act – Non-Construction (Admin </a:t>
            </a:r>
            <a:r>
              <a:rPr lang="en-US" dirty="0" err="1"/>
              <a:t>Supp</a:t>
            </a:r>
            <a:r>
              <a:rPr lang="en-US" dirty="0"/>
              <a:t>)"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3721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5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Wrapping up the ‘paperwork’ with closeout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9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Electronically submit required Closeout documents for grants in Closeout </a:t>
            </a:r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Closeout </a:t>
            </a:r>
            <a:r>
              <a:rPr lang="en-US" sz="2800" dirty="0"/>
              <a:t>items include:</a:t>
            </a:r>
          </a:p>
          <a:p>
            <a:pPr lvl="1" eaLnBrk="1" hangingPunct="1"/>
            <a:r>
              <a:rPr lang="en-US" sz="2400" dirty="0"/>
              <a:t>Federal Financial Report (FFR)</a:t>
            </a:r>
          </a:p>
          <a:p>
            <a:pPr lvl="1" eaLnBrk="1" hangingPunct="1"/>
            <a:r>
              <a:rPr lang="en-US" sz="2400" dirty="0"/>
              <a:t>Final Progress Report</a:t>
            </a:r>
          </a:p>
          <a:p>
            <a:pPr lvl="1" eaLnBrk="1" hangingPunct="1"/>
            <a:r>
              <a:rPr lang="en-US" sz="2400" dirty="0"/>
              <a:t>Final Invention Statement</a:t>
            </a:r>
          </a:p>
          <a:p>
            <a:pPr eaLnBrk="1" hangingPunct="1"/>
            <a:r>
              <a:rPr lang="en-US" sz="2800" dirty="0" smtClean="0"/>
              <a:t>NIH must </a:t>
            </a:r>
            <a:r>
              <a:rPr lang="en-US" sz="2800" dirty="0"/>
              <a:t>mark the grant “ready for close out” for link to appear in Commons  </a:t>
            </a:r>
          </a:p>
          <a:p>
            <a:pPr lvl="1" eaLnBrk="1" hangingPunct="1"/>
            <a:r>
              <a:rPr lang="en-US" sz="2400" dirty="0"/>
              <a:t>Contact </a:t>
            </a:r>
            <a:r>
              <a:rPr lang="en-US" sz="2400" dirty="0" smtClean="0"/>
              <a:t>the Division of Central Grants Processing (DCGP</a:t>
            </a:r>
            <a:r>
              <a:rPr lang="en-US" sz="2400" dirty="0"/>
              <a:t>) or assigned </a:t>
            </a:r>
            <a:r>
              <a:rPr lang="en-US" sz="2400" dirty="0" smtClean="0"/>
              <a:t>Grants </a:t>
            </a:r>
            <a:r>
              <a:rPr lang="en-US" sz="2400" dirty="0"/>
              <a:t>Management Specialist (GMS) if link is not appearing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828800"/>
            <a:ext cx="8503920" cy="427024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900" dirty="0" smtClean="0"/>
              <a:t>Identify </a:t>
            </a:r>
            <a:r>
              <a:rPr lang="en-US" sz="2900" dirty="0"/>
              <a:t>expiring and terminating grants</a:t>
            </a:r>
          </a:p>
          <a:p>
            <a:pPr>
              <a:spcBef>
                <a:spcPts val="1200"/>
              </a:spcBef>
            </a:pPr>
            <a:r>
              <a:rPr lang="en-US" sz="2900" dirty="0"/>
              <a:t>Request </a:t>
            </a:r>
            <a:r>
              <a:rPr lang="en-US" sz="2900" dirty="0" smtClean="0"/>
              <a:t>and track required </a:t>
            </a:r>
            <a:r>
              <a:rPr lang="en-US" sz="2900" dirty="0"/>
              <a:t>closeout </a:t>
            </a:r>
            <a:r>
              <a:rPr lang="en-US" sz="2900" dirty="0" smtClean="0"/>
              <a:t>documents</a:t>
            </a:r>
          </a:p>
          <a:p>
            <a:pPr>
              <a:spcBef>
                <a:spcPts val="1200"/>
              </a:spcBef>
            </a:pPr>
            <a:r>
              <a:rPr lang="en-US" sz="2900" dirty="0" smtClean="0"/>
              <a:t>Track </a:t>
            </a:r>
            <a:r>
              <a:rPr lang="en-US" sz="2900" dirty="0"/>
              <a:t>submission of boxed archived paper grant records </a:t>
            </a:r>
            <a:r>
              <a:rPr lang="en-US" sz="2900" dirty="0" smtClean="0"/>
              <a:t>at </a:t>
            </a:r>
            <a:r>
              <a:rPr lang="en-US" sz="2900" dirty="0"/>
              <a:t>the Federal Record Center (FRC</a:t>
            </a:r>
            <a:r>
              <a:rPr lang="en-US" sz="2900" dirty="0" smtClean="0"/>
              <a:t>)</a:t>
            </a:r>
            <a:endParaRPr lang="en-US" sz="2000" dirty="0"/>
          </a:p>
          <a:p>
            <a:pPr marL="0" indent="0">
              <a:buNone/>
            </a:pPr>
            <a:r>
              <a:rPr lang="en-US" sz="2800" dirty="0"/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7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1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Closeout Search </a:t>
            </a:r>
            <a:r>
              <a:rPr lang="en-US" dirty="0"/>
              <a:t>screen </a:t>
            </a:r>
            <a:r>
              <a:rPr lang="en-US" dirty="0" smtClean="0"/>
              <a:t>provides </a:t>
            </a:r>
            <a:br>
              <a:rPr lang="en-US" dirty="0" smtClean="0"/>
            </a:br>
            <a:r>
              <a:rPr lang="en-US" dirty="0" smtClean="0"/>
              <a:t>additional search criteria</a:t>
            </a:r>
            <a:endParaRPr lang="en-US" dirty="0"/>
          </a:p>
        </p:txBody>
      </p:sp>
      <p:pic>
        <p:nvPicPr>
          <p:cNvPr id="4" name="Picture 6" title="Closeout Search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568632"/>
            <a:ext cx="8690032" cy="475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7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0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Search </a:t>
            </a:r>
            <a:r>
              <a:rPr lang="en-US" dirty="0"/>
              <a:t>screen shows grants that are Closed or Requires </a:t>
            </a:r>
            <a:r>
              <a:rPr lang="en-US" dirty="0" smtClean="0"/>
              <a:t>Closeout</a:t>
            </a:r>
            <a:endParaRPr lang="en-US" dirty="0"/>
          </a:p>
        </p:txBody>
      </p:sp>
      <p:pic>
        <p:nvPicPr>
          <p:cNvPr id="4" name="Picture 6" title="Closeout Search Result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0"/>
            <a:ext cx="8819366" cy="4800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8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2667000" cy="1295400"/>
          </a:xfrm>
        </p:spPr>
        <p:txBody>
          <a:bodyPr/>
          <a:lstStyle/>
          <a:p>
            <a:r>
              <a:rPr lang="en-US" dirty="0"/>
              <a:t>Federal Financial Report (FFR)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</a:t>
            </a:r>
            <a:r>
              <a:rPr lang="en-US" dirty="0"/>
              <a:t>grantees to electronically submit a statement of expenditures associated with their grant to </a:t>
            </a:r>
            <a:r>
              <a:rPr lang="en-US" dirty="0" smtClean="0"/>
              <a:t>NIH </a:t>
            </a:r>
            <a:r>
              <a:rPr lang="en-US" dirty="0"/>
              <a:t>via </a:t>
            </a:r>
            <a:r>
              <a:rPr lang="en-US" dirty="0" err="1"/>
              <a:t>eRA</a:t>
            </a:r>
            <a:r>
              <a:rPr lang="en-US" dirty="0"/>
              <a:t> </a:t>
            </a:r>
            <a:r>
              <a:rPr lang="en-US" dirty="0" smtClean="0"/>
              <a:t>Commons.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91200"/>
          </a:xfrm>
        </p:spPr>
        <p:txBody>
          <a:bodyPr/>
          <a:lstStyle/>
          <a:p>
            <a:r>
              <a:rPr lang="en-US" dirty="0" smtClean="0"/>
              <a:t>FFRs </a:t>
            </a:r>
            <a:r>
              <a:rPr lang="en-US" dirty="0"/>
              <a:t>must be submitted in eRA Commons via the </a:t>
            </a:r>
            <a:r>
              <a:rPr lang="en-US" dirty="0" smtClean="0"/>
              <a:t>FFR/FSR module</a:t>
            </a:r>
          </a:p>
          <a:p>
            <a:pPr lvl="1"/>
            <a:r>
              <a:rPr lang="en-US" dirty="0" smtClean="0"/>
              <a:t>Cash </a:t>
            </a:r>
            <a:r>
              <a:rPr lang="en-US" dirty="0"/>
              <a:t>transaction data still submitted via Payment Management System</a:t>
            </a:r>
          </a:p>
          <a:p>
            <a:r>
              <a:rPr lang="en-US" dirty="0"/>
              <a:t>FSR role for users who have the authority to view, enter, and submit an FFR on behalf of institution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4124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8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Annual </a:t>
            </a:r>
            <a:r>
              <a:rPr lang="en-US" dirty="0"/>
              <a:t>FFR due date: </a:t>
            </a:r>
            <a:r>
              <a:rPr lang="en-US" dirty="0" smtClean="0"/>
              <a:t>For non-SNAPs, FFR </a:t>
            </a:r>
            <a:r>
              <a:rPr lang="en-US" dirty="0"/>
              <a:t>must be submitted </a:t>
            </a:r>
            <a:r>
              <a:rPr lang="en-US" dirty="0" smtClean="0"/>
              <a:t>within 120 </a:t>
            </a:r>
            <a:r>
              <a:rPr lang="en-US" dirty="0"/>
              <a:t>days of the calendar quarter in which the budget period </a:t>
            </a:r>
            <a:r>
              <a:rPr lang="en-US" dirty="0" smtClean="0"/>
              <a:t>ends</a:t>
            </a:r>
            <a:endParaRPr lang="en-US" dirty="0"/>
          </a:p>
          <a:p>
            <a:r>
              <a:rPr lang="en-US" dirty="0"/>
              <a:t>Final FFR due date: based on the Project Period End Date (PPED):</a:t>
            </a:r>
          </a:p>
          <a:p>
            <a:pPr lvl="1"/>
            <a:r>
              <a:rPr lang="en-US" dirty="0"/>
              <a:t>Pending Status: If the FFR is not submitted and it is within </a:t>
            </a:r>
            <a:r>
              <a:rPr lang="en-US" dirty="0" smtClean="0"/>
              <a:t>120 </a:t>
            </a:r>
            <a:r>
              <a:rPr lang="en-US" dirty="0"/>
              <a:t>days of the PPED</a:t>
            </a:r>
          </a:p>
          <a:p>
            <a:pPr lvl="1"/>
            <a:r>
              <a:rPr lang="en-US" dirty="0"/>
              <a:t>Due Status: If the FFR is not submitted and it is between the PPED and </a:t>
            </a:r>
            <a:r>
              <a:rPr lang="en-US" dirty="0" smtClean="0"/>
              <a:t>120 </a:t>
            </a:r>
            <a:r>
              <a:rPr lang="en-US" dirty="0"/>
              <a:t>days past the PPED</a:t>
            </a:r>
          </a:p>
          <a:p>
            <a:pPr lvl="1"/>
            <a:r>
              <a:rPr lang="en-US" dirty="0"/>
              <a:t>Late: If the FFR is not submitted and it is more than </a:t>
            </a:r>
            <a:r>
              <a:rPr lang="en-US" dirty="0" smtClean="0"/>
              <a:t>120 </a:t>
            </a:r>
            <a:r>
              <a:rPr lang="en-US" dirty="0"/>
              <a:t>days past the PPED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9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cessDiagr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698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00000"/>
              </a:schemeClr>
            </a:gs>
            <a:gs pos="45000">
              <a:schemeClr val="phClr">
                <a:tint val="93000"/>
                <a:satMod val="20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3932BB50E0F40A2A420C0FA0699AE" ma:contentTypeVersion="0" ma:contentTypeDescription="Create a new document." ma:contentTypeScope="" ma:versionID="1ba8b3d26b8bb2e7d5ab090592e7f65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F279A0-1B72-4A0F-A7CA-0934D0E5A7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7DAA70-C3F4-4123-B315-B54B2E6FBDE6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66B62C6-D87B-42A2-A1A1-04880FF3DC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ProcessDiagram</Template>
  <TotalTime>0</TotalTime>
  <Words>5738</Words>
  <Application>Microsoft Office PowerPoint</Application>
  <PresentationFormat>On-screen Show (4:3)</PresentationFormat>
  <Paragraphs>993</Paragraphs>
  <Slides>142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9" baseType="lpstr">
      <vt:lpstr>Arial</vt:lpstr>
      <vt:lpstr>Calibri</vt:lpstr>
      <vt:lpstr>Georgia</vt:lpstr>
      <vt:lpstr>Tahoma</vt:lpstr>
      <vt:lpstr>Wingdings</vt:lpstr>
      <vt:lpstr>Wingdings 2</vt:lpstr>
      <vt:lpstr>ProcessDiagram</vt:lpstr>
      <vt:lpstr>NIH eRA Workshop Day eRA Commons Account Administration &amp; Post-submission Processing  </vt:lpstr>
      <vt:lpstr>Your Workshop Team</vt:lpstr>
      <vt:lpstr>Busy Morning</vt:lpstr>
      <vt:lpstr>Busy Afternoon</vt:lpstr>
      <vt:lpstr>eRA Commons</vt:lpstr>
      <vt:lpstr>What is eRA Commons?</vt:lpstr>
      <vt:lpstr>eRA Commons Navigation Menu</vt:lpstr>
      <vt:lpstr>Navigation Options</vt:lpstr>
      <vt:lpstr>eRA Commons Status Screen</vt:lpstr>
      <vt:lpstr>PI &amp; SO Status Views</vt:lpstr>
      <vt:lpstr>Status Result from General Search for SO</vt:lpstr>
      <vt:lpstr>Status Result from General Search for PI</vt:lpstr>
      <vt:lpstr>Verifying ESI &amp; NI Application Status</vt:lpstr>
      <vt:lpstr>Reference Letters</vt:lpstr>
      <vt:lpstr>Reference Letters</vt:lpstr>
      <vt:lpstr>Reference Letters</vt:lpstr>
      <vt:lpstr>Reference Letter Resources</vt:lpstr>
      <vt:lpstr>Identifying NIH Contacts</vt:lpstr>
      <vt:lpstr>Check Review Assignments</vt:lpstr>
      <vt:lpstr>Check Review Outcomes</vt:lpstr>
      <vt:lpstr>Viewing Referral and Review Correspondence</vt:lpstr>
      <vt:lpstr>Notice of Award (NoA)</vt:lpstr>
      <vt:lpstr>eRA Commons  Account Administration</vt:lpstr>
      <vt:lpstr>Signing Official (SO)</vt:lpstr>
      <vt:lpstr>Account Management - Reports</vt:lpstr>
      <vt:lpstr>Account Management – Reports Search</vt:lpstr>
      <vt:lpstr>Account Management – Search Results</vt:lpstr>
      <vt:lpstr>Account - Tips</vt:lpstr>
      <vt:lpstr>Account Passwords</vt:lpstr>
      <vt:lpstr>eRA Commons Roles</vt:lpstr>
      <vt:lpstr>Roles</vt:lpstr>
      <vt:lpstr>Role - Tips</vt:lpstr>
      <vt:lpstr>Resources</vt:lpstr>
      <vt:lpstr>eRA Commons  Account Administration</vt:lpstr>
      <vt:lpstr>Institutional Profile File (IPF)</vt:lpstr>
      <vt:lpstr>IPF - Basic</vt:lpstr>
      <vt:lpstr>IPF – Institution Contacts</vt:lpstr>
      <vt:lpstr>IPF – Assurances and Certifications</vt:lpstr>
      <vt:lpstr>IPF – OLAW</vt:lpstr>
      <vt:lpstr>IPF Sections</vt:lpstr>
      <vt:lpstr>Personal Profile (PPF)</vt:lpstr>
      <vt:lpstr>Personal Profile</vt:lpstr>
      <vt:lpstr>Personal Profile Information is used to…</vt:lpstr>
      <vt:lpstr>Terminology Check</vt:lpstr>
      <vt:lpstr>PPF- Tips</vt:lpstr>
      <vt:lpstr>PPF – Reference Letters</vt:lpstr>
      <vt:lpstr>eRA Commons  Account Administration</vt:lpstr>
      <vt:lpstr>Delegations</vt:lpstr>
      <vt:lpstr>Delegations</vt:lpstr>
      <vt:lpstr>Delegation (SO)</vt:lpstr>
      <vt:lpstr>Delegation (PI)</vt:lpstr>
      <vt:lpstr>Key eRA Commons Features</vt:lpstr>
      <vt:lpstr>Prior Approval</vt:lpstr>
      <vt:lpstr>Prior Approval – Withdrawal Request</vt:lpstr>
      <vt:lpstr>Prior Approval – $500K Request</vt:lpstr>
      <vt:lpstr>Prior Approval – Policy Notices</vt:lpstr>
      <vt:lpstr>Key eRA Commons Features</vt:lpstr>
      <vt:lpstr>Just-In-Time (JIT)</vt:lpstr>
      <vt:lpstr>JIT Link on Status Result Screen (SO View)</vt:lpstr>
      <vt:lpstr>Just-In-Time (SO View)</vt:lpstr>
      <vt:lpstr>JIT – Policy Notices</vt:lpstr>
      <vt:lpstr>Key eRA Commons Features</vt:lpstr>
      <vt:lpstr>NCE</vt:lpstr>
      <vt:lpstr>Extension link in Status screen</vt:lpstr>
      <vt:lpstr>Extension Screen</vt:lpstr>
      <vt:lpstr>Expanded Authority – You Get Just One</vt:lpstr>
      <vt:lpstr>Key eRA Commons Features</vt:lpstr>
      <vt:lpstr>RPPR</vt:lpstr>
      <vt:lpstr>RPPR Transition Timeline</vt:lpstr>
      <vt:lpstr>RPPR Menu Screen</vt:lpstr>
      <vt:lpstr>RPPR Data Entry</vt:lpstr>
      <vt:lpstr>Sample RPPR Screen</vt:lpstr>
      <vt:lpstr>Progress Report Additional Materials (PRAM)</vt:lpstr>
      <vt:lpstr>Progress Report Additional Materials (PRAM)</vt:lpstr>
      <vt:lpstr>RPPR – Multi-Year RPPR</vt:lpstr>
      <vt:lpstr>RPPR – Budgets</vt:lpstr>
      <vt:lpstr>RPPR – Complex, Multi-Project</vt:lpstr>
      <vt:lpstr>New Format for PA PRAM</vt:lpstr>
      <vt:lpstr>New Feature RPPR Publications</vt:lpstr>
      <vt:lpstr>RPPR – Policy Notices 1</vt:lpstr>
      <vt:lpstr>RPPR – Policy Notices  2</vt:lpstr>
      <vt:lpstr>RPPR – Policy Notices  3</vt:lpstr>
      <vt:lpstr>RPPR – Policy Notices  4</vt:lpstr>
      <vt:lpstr>Key eRA Commons Features</vt:lpstr>
      <vt:lpstr>Administrative Supplements</vt:lpstr>
      <vt:lpstr>Admin. Supplement Requests– Grants.gov</vt:lpstr>
      <vt:lpstr>Admin. Supplement Requests– Grants.gov</vt:lpstr>
      <vt:lpstr>Admin. Supplement Requests - Commons</vt:lpstr>
      <vt:lpstr>Admin. Supplement Requests - Commons</vt:lpstr>
      <vt:lpstr>Admin. Supplement Requests - Commons</vt:lpstr>
      <vt:lpstr>Admin. Supplement Requests - Commons</vt:lpstr>
      <vt:lpstr>Admin. Supplement – Policy Notices</vt:lpstr>
      <vt:lpstr>Key eRA Commons Features</vt:lpstr>
      <vt:lpstr>Closeout</vt:lpstr>
      <vt:lpstr>Closeout Capabilities</vt:lpstr>
      <vt:lpstr>New Closeout Search screen provides  additional search criteria</vt:lpstr>
      <vt:lpstr>Search screen shows grants that are Closed or Requires Closeout</vt:lpstr>
      <vt:lpstr>Federal Financial Report (FFR)</vt:lpstr>
      <vt:lpstr>FFR</vt:lpstr>
      <vt:lpstr>FFR/FSR Screen</vt:lpstr>
      <vt:lpstr>FFR/FSR Screen</vt:lpstr>
      <vt:lpstr>FFR Details Screen</vt:lpstr>
      <vt:lpstr>Completing the FFR</vt:lpstr>
      <vt:lpstr>Submission of a FFR</vt:lpstr>
      <vt:lpstr>FFR Related – Policy Notices</vt:lpstr>
      <vt:lpstr>FFR Related – Policy Notices</vt:lpstr>
      <vt:lpstr>FFR Related – Policy Notices</vt:lpstr>
      <vt:lpstr>Closeout – Final Progress Report</vt:lpstr>
      <vt:lpstr>Closeout – Final Report Additional Materials (FRAM) </vt:lpstr>
      <vt:lpstr>Closeout – Final Report Additional Materials (FRAM) </vt:lpstr>
      <vt:lpstr>Closeout – Final Invention Statement</vt:lpstr>
      <vt:lpstr>Closeout – Add Invention</vt:lpstr>
      <vt:lpstr>Closeout – Awaiting SO Verification</vt:lpstr>
      <vt:lpstr>Closeout – Policy Notices</vt:lpstr>
      <vt:lpstr>Key eRA Commons Features</vt:lpstr>
      <vt:lpstr>FCOI</vt:lpstr>
      <vt:lpstr>FCOI Account Administration</vt:lpstr>
      <vt:lpstr>FCOI</vt:lpstr>
      <vt:lpstr>Initiating FCOI Notification</vt:lpstr>
      <vt:lpstr>Search for Existing FCOI</vt:lpstr>
      <vt:lpstr>FCOI Edit</vt:lpstr>
      <vt:lpstr>FCOI – What’s New?</vt:lpstr>
      <vt:lpstr>FCOI– Policy Notices</vt:lpstr>
      <vt:lpstr>Key eRA Commons Features</vt:lpstr>
      <vt:lpstr>xTRACT</vt:lpstr>
      <vt:lpstr>Accessing xTRACT</vt:lpstr>
      <vt:lpstr>Searching for Training Grants</vt:lpstr>
      <vt:lpstr>Searching for Training Grants</vt:lpstr>
      <vt:lpstr>Generate PDFs</vt:lpstr>
      <vt:lpstr>xTRACT Resources</vt:lpstr>
      <vt:lpstr>Key eRA Commons Features</vt:lpstr>
      <vt:lpstr>xTrain</vt:lpstr>
      <vt:lpstr>xTrain User Roles</vt:lpstr>
      <vt:lpstr>xTrain Trainee Roster</vt:lpstr>
      <vt:lpstr>xTrain Trainee Roster (continued)</vt:lpstr>
      <vt:lpstr>xTrain Help</vt:lpstr>
      <vt:lpstr>Recent xTrain Changes</vt:lpstr>
      <vt:lpstr>xTrain – Policy Notices</vt:lpstr>
      <vt:lpstr>Finding Help</vt:lpstr>
      <vt:lpstr>Help Desks</vt:lpstr>
      <vt:lpstr>Web Sites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 Systems and the Grants Process - 2014 NIH Regional Seminar</dc:title>
  <dc:subject>eRA Systems and the Grants Process - June 2011</dc:subject>
  <dc:creator/>
  <cp:keywords>eRA Systems and the Grants Process - June 2011</cp:keywords>
  <cp:lastModifiedBy/>
  <cp:revision>1</cp:revision>
  <dcterms:created xsi:type="dcterms:W3CDTF">2011-05-13T19:52:12Z</dcterms:created>
  <dcterms:modified xsi:type="dcterms:W3CDTF">2016-10-27T13:37:38Z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0x010100B813932BB50E0F40A2A420C0FA0699AE</vt:lpwstr>
  </property>
</Properties>
</file>