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97"/>
  </p:notesMasterIdLst>
  <p:handoutMasterIdLst>
    <p:handoutMasterId r:id="rId98"/>
  </p:handoutMasterIdLst>
  <p:sldIdLst>
    <p:sldId id="265" r:id="rId5"/>
    <p:sldId id="797" r:id="rId6"/>
    <p:sldId id="652" r:id="rId7"/>
    <p:sldId id="701" r:id="rId8"/>
    <p:sldId id="1076" r:id="rId9"/>
    <p:sldId id="1077" r:id="rId10"/>
    <p:sldId id="1078" r:id="rId11"/>
    <p:sldId id="1086" r:id="rId12"/>
    <p:sldId id="1087" r:id="rId13"/>
    <p:sldId id="1088" r:id="rId14"/>
    <p:sldId id="1085" r:id="rId15"/>
    <p:sldId id="1079" r:id="rId16"/>
    <p:sldId id="1080" r:id="rId17"/>
    <p:sldId id="1081" r:id="rId18"/>
    <p:sldId id="1082" r:id="rId19"/>
    <p:sldId id="1083" r:id="rId20"/>
    <p:sldId id="1084" r:id="rId21"/>
    <p:sldId id="672" r:id="rId22"/>
    <p:sldId id="666" r:id="rId23"/>
    <p:sldId id="669" r:id="rId24"/>
    <p:sldId id="958" r:id="rId25"/>
    <p:sldId id="959" r:id="rId26"/>
    <p:sldId id="960" r:id="rId27"/>
    <p:sldId id="961" r:id="rId28"/>
    <p:sldId id="1067" r:id="rId29"/>
    <p:sldId id="1060" r:id="rId30"/>
    <p:sldId id="964" r:id="rId31"/>
    <p:sldId id="965" r:id="rId32"/>
    <p:sldId id="966" r:id="rId33"/>
    <p:sldId id="967" r:id="rId34"/>
    <p:sldId id="969" r:id="rId35"/>
    <p:sldId id="970" r:id="rId36"/>
    <p:sldId id="971" r:id="rId37"/>
    <p:sldId id="972" r:id="rId38"/>
    <p:sldId id="973" r:id="rId39"/>
    <p:sldId id="974" r:id="rId40"/>
    <p:sldId id="1012" r:id="rId41"/>
    <p:sldId id="980" r:id="rId42"/>
    <p:sldId id="981" r:id="rId43"/>
    <p:sldId id="984" r:id="rId44"/>
    <p:sldId id="985" r:id="rId45"/>
    <p:sldId id="986" r:id="rId46"/>
    <p:sldId id="987" r:id="rId47"/>
    <p:sldId id="1023" r:id="rId48"/>
    <p:sldId id="1024" r:id="rId49"/>
    <p:sldId id="1025" r:id="rId50"/>
    <p:sldId id="1026" r:id="rId51"/>
    <p:sldId id="989" r:id="rId52"/>
    <p:sldId id="1027" r:id="rId53"/>
    <p:sldId id="1028" r:id="rId54"/>
    <p:sldId id="1029" r:id="rId55"/>
    <p:sldId id="1030" r:id="rId56"/>
    <p:sldId id="1031" r:id="rId57"/>
    <p:sldId id="1032" r:id="rId58"/>
    <p:sldId id="1037" r:id="rId59"/>
    <p:sldId id="1039" r:id="rId60"/>
    <p:sldId id="1040" r:id="rId61"/>
    <p:sldId id="1041" r:id="rId62"/>
    <p:sldId id="1044" r:id="rId63"/>
    <p:sldId id="1047" r:id="rId64"/>
    <p:sldId id="1049" r:id="rId65"/>
    <p:sldId id="1069" r:id="rId66"/>
    <p:sldId id="1070" r:id="rId67"/>
    <p:sldId id="1071" r:id="rId68"/>
    <p:sldId id="1072" r:id="rId69"/>
    <p:sldId id="1073" r:id="rId70"/>
    <p:sldId id="1074" r:id="rId71"/>
    <p:sldId id="1075" r:id="rId72"/>
    <p:sldId id="1022" r:id="rId73"/>
    <p:sldId id="990" r:id="rId74"/>
    <p:sldId id="991" r:id="rId75"/>
    <p:sldId id="993" r:id="rId76"/>
    <p:sldId id="1014" r:id="rId77"/>
    <p:sldId id="994" r:id="rId78"/>
    <p:sldId id="1053" r:id="rId79"/>
    <p:sldId id="1054" r:id="rId80"/>
    <p:sldId id="1055" r:id="rId81"/>
    <p:sldId id="1056" r:id="rId82"/>
    <p:sldId id="1057" r:id="rId83"/>
    <p:sldId id="1058" r:id="rId84"/>
    <p:sldId id="1059" r:id="rId85"/>
    <p:sldId id="995" r:id="rId86"/>
    <p:sldId id="1015" r:id="rId87"/>
    <p:sldId id="1016" r:id="rId88"/>
    <p:sldId id="996" r:id="rId89"/>
    <p:sldId id="997" r:id="rId90"/>
    <p:sldId id="998" r:id="rId91"/>
    <p:sldId id="1033" r:id="rId92"/>
    <p:sldId id="788" r:id="rId93"/>
    <p:sldId id="789" r:id="rId94"/>
    <p:sldId id="790" r:id="rId95"/>
    <p:sldId id="919" r:id="rId9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993300"/>
    <a:srgbClr val="669900"/>
    <a:srgbClr val="FFFF66"/>
    <a:srgbClr val="FF6600"/>
    <a:srgbClr val="336699"/>
    <a:srgbClr val="990000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1" autoAdjust="0"/>
    <p:restoredTop sz="98349" autoAdjust="0"/>
  </p:normalViewPr>
  <p:slideViewPr>
    <p:cSldViewPr>
      <p:cViewPr varScale="1">
        <p:scale>
          <a:sx n="114" d="100"/>
          <a:sy n="114" d="100"/>
        </p:scale>
        <p:origin x="8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1602" y="-10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918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E5E2-8DB1-43E7-9F30-43DCA2DED281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5D32-94B1-43D8-A037-FE67FB015E27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12B73-6AA9-43D6-828E-9D5759009A62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780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86F5-7B55-4F9B-9C6C-C8D64859BA57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D102-3436-4C70-948A-2E06042B4189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4340225" y="1000125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7B7B-168F-4CA2-B7C0-9C0234D0AAA4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CA61-1D6E-4EF8-96C1-58BE1EB49553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C166-2605-4167-A7CB-707BA64C0BF4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81000" y="64103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371600" y="30480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74A6-CAF0-4AEC-8C1D-35A027BB91C9}" type="datetime1">
              <a:rPr lang="en-US" smtClean="0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0956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B83A63-723B-4EF9-AF25-40ABF8B3FA4E}" type="datetime1">
              <a:rPr lang="en-US" smtClean="0"/>
              <a:pPr>
                <a:defRPr/>
              </a:pPr>
              <a:t>9/30/2016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ra.nih.gov/news_and_events/era_item_June_2015.htm#expande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5-014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05.html" TargetMode="External"/><Relationship Id="rId2" Type="http://schemas.openxmlformats.org/officeDocument/2006/relationships/hyperlink" Target="http://grants.nih.gov/grants/guide/notice-files/NOT-OD-15-078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#XVIII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era.nih.gov/files/ccoi_userguide.pdf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#post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.nih.gov/era_training/era_videos.cfm#xTRACT" TargetMode="External"/><Relationship Id="rId2" Type="http://schemas.openxmlformats.org/officeDocument/2006/relationships/hyperlink" Target="https://era.nih.gov/services_for_applicants/other/xTract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.nih.gov/files/xTRACT_userguide.pdf" TargetMode="External"/><Relationship Id="rId5" Type="http://schemas.openxmlformats.org/officeDocument/2006/relationships/hyperlink" Target="https://era.nih.gov/commons/faq_commons.cfm#XX" TargetMode="External"/><Relationship Id="rId4" Type="http://schemas.openxmlformats.org/officeDocument/2006/relationships/hyperlink" Target="https://era.nih.gov/erahelp/xtract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4-084.html" TargetMode="Externa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era.nih.gov/commonshelp" TargetMode="External"/><Relationship Id="rId2" Type="http://schemas.openxmlformats.org/officeDocument/2006/relationships/hyperlink" Target="http://grants.nih.gov/support/index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rants.gov/web/grants/support.html" TargetMode="External"/><Relationship Id="rId5" Type="http://schemas.openxmlformats.org/officeDocument/2006/relationships/hyperlink" Target="mailto:support@grants.gov" TargetMode="External"/><Relationship Id="rId4" Type="http://schemas.openxmlformats.org/officeDocument/2006/relationships/hyperlink" Target="https://www.opm.gov/policy-data-oversight/snow-dismissal-procedures/federal-holidays/#url=2015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how-to-apply-application-guide.htm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23119" y="2667000"/>
            <a:ext cx="7543800" cy="1676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Interacting Electronically with NIH</a:t>
            </a:r>
            <a:br>
              <a:rPr lang="en-US" sz="3000" b="1" dirty="0" smtClean="0">
                <a:solidFill>
                  <a:srgbClr val="1F497D"/>
                </a:solidFill>
              </a:rPr>
            </a:br>
            <a:r>
              <a:rPr lang="en-US" sz="2800" b="1" dirty="0" smtClean="0"/>
              <a:t>Post-submission </a:t>
            </a:r>
            <a:r>
              <a:rPr lang="en-US" sz="2800" b="1" dirty="0"/>
              <a:t>Processing 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7300" y="3962400"/>
            <a:ext cx="66294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October 2016</a:t>
            </a:r>
            <a:endParaRPr lang="en-US" b="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 – $500K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Request for Direct Cost exceeding $500K for a single budget year</a:t>
            </a:r>
          </a:p>
          <a:p>
            <a:pPr lvl="1"/>
            <a:r>
              <a:rPr lang="en-US" dirty="0" smtClean="0"/>
              <a:t>PI is invited to submit the request after discussion with Program Official (PO) of the institute/center they are working with</a:t>
            </a:r>
          </a:p>
          <a:p>
            <a:pPr lvl="1"/>
            <a:r>
              <a:rPr lang="en-US" dirty="0" smtClean="0"/>
              <a:t>PI provides justification (500 characters) and supporting documents (PDF, 1o max)</a:t>
            </a:r>
          </a:p>
          <a:p>
            <a:pPr lvl="1"/>
            <a:r>
              <a:rPr lang="en-US" dirty="0" smtClean="0"/>
              <a:t>PI can submit the request to NIH, or route to SO for review (depending on their institution’s business processes)</a:t>
            </a:r>
          </a:p>
          <a:p>
            <a:pPr lvl="1"/>
            <a:r>
              <a:rPr lang="en-US" dirty="0" smtClean="0"/>
              <a:t>SO can view, and recall a request made by a PI</a:t>
            </a:r>
          </a:p>
          <a:p>
            <a:pPr lvl="1"/>
            <a:r>
              <a:rPr lang="en-US" dirty="0" smtClean="0"/>
              <a:t>If approved, notifications go to the PI and </a:t>
            </a:r>
            <a:r>
              <a:rPr lang="en-US" dirty="0" err="1" smtClean="0"/>
              <a:t>NoA</a:t>
            </a:r>
            <a:r>
              <a:rPr lang="en-US" dirty="0" smtClean="0"/>
              <a:t>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PI Status 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 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 &amp; SO Status Views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625" y="1378359"/>
            <a:ext cx="4651375" cy="329064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title="SO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86075"/>
            <a:ext cx="5623560" cy="35147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5581" y="2164080"/>
            <a:ext cx="1828800" cy="228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 title="&quot;&quot;"/>
          <p:cNvSpPr>
            <a:spLocks noChangeShapeType="1"/>
          </p:cNvSpPr>
          <p:nvPr/>
        </p:nvSpPr>
        <p:spPr bwMode="auto">
          <a:xfrm flipV="1">
            <a:off x="2990248" y="4114800"/>
            <a:ext cx="355333" cy="639761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1712" y="1316415"/>
            <a:ext cx="3962400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view their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Recent/Pending </a:t>
            </a:r>
            <a:r>
              <a:rPr lang="en-US" sz="2400" i="1" dirty="0" err="1">
                <a:solidFill>
                  <a:schemeClr val="accent2"/>
                </a:solidFill>
                <a:latin typeface="+mn-lt"/>
              </a:rPr>
              <a:t>eSubmissions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or </a:t>
            </a:r>
            <a:r>
              <a:rPr lang="en-US" sz="2400" i="1" dirty="0">
                <a:solidFill>
                  <a:schemeClr val="accent2"/>
                </a:solidFill>
                <a:latin typeface="+mn-lt"/>
              </a:rPr>
              <a:t>List of Applications/Grants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8095" y="4754562"/>
            <a:ext cx="34290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all submissions for their institution.</a:t>
            </a:r>
          </a:p>
        </p:txBody>
      </p:sp>
    </p:spTree>
    <p:extLst>
      <p:ext uri="{BB962C8B-B14F-4D97-AF65-F5344CB8AC3E}">
        <p14:creationId xmlns:p14="http://schemas.microsoft.com/office/powerpoint/2010/main" val="6688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 for SO</a:t>
            </a:r>
            <a:endParaRPr lang="en-US" dirty="0"/>
          </a:p>
        </p:txBody>
      </p:sp>
      <p:pic>
        <p:nvPicPr>
          <p:cNvPr id="5" name="Picture 4" title="Status Resul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556" y="1559140"/>
            <a:ext cx="8395491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&quot;&quot;"/>
          <p:cNvSpPr>
            <a:spLocks noChangeArrowheads="1"/>
          </p:cNvSpPr>
          <p:nvPr/>
        </p:nvSpPr>
        <p:spPr bwMode="auto">
          <a:xfrm>
            <a:off x="457200" y="3810000"/>
            <a:ext cx="1170692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H="1" flipV="1">
            <a:off x="1163356" y="4114800"/>
            <a:ext cx="929072" cy="1066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Select 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</p:spTree>
    <p:extLst>
      <p:ext uri="{BB962C8B-B14F-4D97-AF65-F5344CB8AC3E}">
        <p14:creationId xmlns:p14="http://schemas.microsoft.com/office/powerpoint/2010/main" val="1637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Result from General Search </a:t>
            </a:r>
            <a:r>
              <a:rPr lang="en-US" smtClean="0"/>
              <a:t>for PI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861" y="1559140"/>
            <a:ext cx="6230880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6" title="&quot;&quot;"/>
          <p:cNvSpPr>
            <a:spLocks noChangeShapeType="1"/>
          </p:cNvSpPr>
          <p:nvPr/>
        </p:nvSpPr>
        <p:spPr bwMode="auto">
          <a:xfrm flipV="1">
            <a:off x="1371600" y="3886200"/>
            <a:ext cx="533399" cy="125431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0536" y="5140517"/>
            <a:ext cx="6846664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accent2"/>
                </a:solidFill>
                <a:latin typeface="+mn-lt"/>
                <a:cs typeface="Arial" charset="0"/>
              </a:rPr>
              <a:t>Click anywhere in the blue to get to more information, then select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the </a:t>
            </a:r>
            <a:r>
              <a:rPr lang="en-US" sz="2400" i="1" dirty="0">
                <a:solidFill>
                  <a:schemeClr val="accent2"/>
                </a:solidFill>
                <a:latin typeface="+mn-lt"/>
                <a:cs typeface="Arial" charset="0"/>
              </a:rPr>
              <a:t>Application ID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 link to view detailed status information for that particular application.</a:t>
            </a:r>
          </a:p>
        </p:txBody>
      </p:sp>
    </p:spTree>
    <p:extLst>
      <p:ext uri="{BB962C8B-B14F-4D97-AF65-F5344CB8AC3E}">
        <p14:creationId xmlns:p14="http://schemas.microsoft.com/office/powerpoint/2010/main" val="31135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Features in</a:t>
            </a:r>
          </a:p>
          <a:p>
            <a:r>
              <a:rPr lang="en-US" dirty="0" smtClean="0"/>
              <a:t>Institution Profile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 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- Basic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Basic: general </a:t>
            </a:r>
            <a:r>
              <a:rPr lang="en-US" dirty="0"/>
              <a:t>information about the institution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ame</a:t>
            </a:r>
            <a:r>
              <a:rPr lang="en-US" dirty="0"/>
              <a:t>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361203"/>
            <a:ext cx="5867399" cy="422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609850"/>
            <a:ext cx="2667000" cy="1497747"/>
            <a:chOff x="6248400" y="2609850"/>
            <a:chExt cx="2667000" cy="149774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162925" y="2609850"/>
              <a:ext cx="304800" cy="1905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7848600" y="2800349"/>
              <a:ext cx="314325" cy="53670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276600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  <a:endParaRPr lang="en-US" sz="2400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692167" y="5105400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11412" y="4657635"/>
            <a:ext cx="2009876" cy="1200329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NEW! SAM Registration Expiration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2321288" y="5257800"/>
            <a:ext cx="370879" cy="1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IPF – Institution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2593848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 Contact Fields:</a:t>
            </a:r>
          </a:p>
          <a:p>
            <a:r>
              <a:rPr lang="en-US" sz="2000" dirty="0" smtClean="0">
                <a:solidFill>
                  <a:srgbClr val="336699"/>
                </a:solidFill>
              </a:rPr>
              <a:t>Closeout Correspondence</a:t>
            </a:r>
          </a:p>
          <a:p>
            <a:r>
              <a:rPr lang="en-US" sz="2000" dirty="0" smtClean="0">
                <a:solidFill>
                  <a:srgbClr val="336699"/>
                </a:solidFill>
              </a:rPr>
              <a:t>FCOI Correspondence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358" y="1524000"/>
            <a:ext cx="6290622" cy="4530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35424" y="4343400"/>
            <a:ext cx="2136775" cy="685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Just-in-time (JIT)</a:t>
            </a:r>
          </a:p>
          <a:p>
            <a:r>
              <a:rPr lang="en-US" dirty="0" smtClean="0"/>
              <a:t>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Scarlett Gibb</a:t>
            </a:r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eRA Commons</a:t>
            </a:r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 title="Status Results - Just in Time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985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 title="rounded rectangle"/>
          <p:cNvSpPr/>
          <p:nvPr/>
        </p:nvSpPr>
        <p:spPr>
          <a:xfrm>
            <a:off x="7162800" y="4495800"/>
            <a:ext cx="228600" cy="20574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 title="arrow"/>
          <p:cNvCxnSpPr/>
          <p:nvPr/>
        </p:nvCxnSpPr>
        <p:spPr>
          <a:xfrm>
            <a:off x="6096000" y="4195465"/>
            <a:ext cx="1066800" cy="833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3733800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</a:t>
            </a:r>
          </a:p>
          <a:p>
            <a:r>
              <a:rPr lang="en-US" dirty="0" smtClean="0"/>
              <a:t>a no cost extension (NCE)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6" title="Extenstion Link in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11430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 title="rounded rectangle"/>
          <p:cNvSpPr/>
          <p:nvPr/>
        </p:nvSpPr>
        <p:spPr>
          <a:xfrm>
            <a:off x="7239000" y="41148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pic>
        <p:nvPicPr>
          <p:cNvPr id="4" name="Picture 7" title="NCE extens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7770"/>
            <a:ext cx="8034837" cy="2456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408" y="1981200"/>
            <a:ext cx="3657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Choose </a:t>
            </a:r>
            <a:r>
              <a:rPr lang="en-US" sz="2000" kern="0" dirty="0">
                <a:solidFill>
                  <a:srgbClr val="C00000"/>
                </a:solidFill>
              </a:rPr>
              <a:t>an extension of 1 to 12 </a:t>
            </a:r>
            <a:r>
              <a:rPr lang="en-US" sz="2000" kern="0" dirty="0" smtClean="0">
                <a:solidFill>
                  <a:srgbClr val="C00000"/>
                </a:solidFill>
              </a:rPr>
              <a:t>months.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4191000"/>
            <a:ext cx="2133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New calculated project</a:t>
            </a:r>
            <a:r>
              <a:rPr lang="en-US" sz="2000" kern="0" dirty="0">
                <a:solidFill>
                  <a:srgbClr val="C00000"/>
                </a:solidFill>
              </a:rPr>
              <a:t> </a:t>
            </a:r>
            <a:r>
              <a:rPr lang="en-US" sz="2000" kern="0" dirty="0" smtClean="0">
                <a:solidFill>
                  <a:srgbClr val="C00000"/>
                </a:solidFill>
              </a:rPr>
              <a:t>end date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10200" y="4648200"/>
            <a:ext cx="1219201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57995" y="2689086"/>
            <a:ext cx="0" cy="165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1006475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Expanded Authority – You Get Just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 Cost Extension (NCE) part of ‘expanded authorities’</a:t>
            </a:r>
          </a:p>
          <a:p>
            <a:r>
              <a:rPr lang="en-US" dirty="0" smtClean="0"/>
              <a:t>Can only extend once without express approval</a:t>
            </a:r>
          </a:p>
          <a:p>
            <a:r>
              <a:rPr lang="en-US" dirty="0" smtClean="0"/>
              <a:t>Increasing trend of extending in the middle of the project period (i.e. end of year 2 of 5 year grant)</a:t>
            </a:r>
          </a:p>
          <a:p>
            <a:r>
              <a:rPr lang="en-US" dirty="0" smtClean="0"/>
              <a:t>If this is done, the Extension link will NOT appear 90 days from end of project end-date</a:t>
            </a:r>
          </a:p>
          <a:p>
            <a:r>
              <a:rPr lang="en-US" dirty="0" smtClean="0"/>
              <a:t>See June’s 2015 eRA Items of Interest for more:</a:t>
            </a:r>
          </a:p>
          <a:p>
            <a:pPr lvl="1"/>
            <a:r>
              <a:rPr lang="en-US" sz="1600" dirty="0">
                <a:hlinkClick r:id="rId2" tooltip="June 2015 Items of Interest"/>
              </a:rPr>
              <a:t>https://era.nih.gov/news_and_events/era_item_June_2015.htm#expanded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smtClean="0"/>
              <a:t>Research Performance </a:t>
            </a:r>
          </a:p>
          <a:p>
            <a:r>
              <a:rPr lang="en-US" dirty="0" smtClean="0"/>
              <a:t>Progress Report (</a:t>
            </a:r>
            <a:r>
              <a:rPr lang="en-US" dirty="0" err="1" smtClean="0"/>
              <a:t>rppr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RPPR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 tooltip="RPPR web page"/>
              </a:rPr>
              <a:t>http://grants.nih.gov/grants/rppr</a:t>
            </a:r>
            <a:r>
              <a:rPr lang="en-US" sz="2000" dirty="0" smtClean="0">
                <a:hlinkClick r:id="rId2" tooltip="RPPR web page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reports.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0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Transition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b="1" dirty="0"/>
              <a:t>Required</a:t>
            </a:r>
            <a:r>
              <a:rPr lang="en-US" sz="2800" dirty="0"/>
              <a:t> for SNAP and Fellowship Awards with budget start dates on or after July 1, 2013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 smtClean="0"/>
              <a:t>Required </a:t>
            </a:r>
            <a:r>
              <a:rPr lang="en-US" sz="2800" dirty="0" smtClean="0"/>
              <a:t>for type 5 non-SNAP progress reports as of April 24, 2014.</a:t>
            </a:r>
          </a:p>
          <a:p>
            <a:pPr lvl="1"/>
            <a:r>
              <a:rPr lang="en-US" sz="2300" dirty="0"/>
              <a:t>Reminder: NIH Requires the Research Performance Progress Report (RPPR) for All Type 5 Progress </a:t>
            </a:r>
            <a:r>
              <a:rPr lang="en-US" sz="2300" dirty="0" smtClean="0"/>
              <a:t>Reports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NOT-OD-15-014</a:t>
            </a:r>
            <a:endParaRPr lang="en-US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129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146" name="Picture 2" title="RPPR 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28" y="1828801"/>
            <a:ext cx="8535945" cy="40386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What is era Commons?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133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</a:t>
            </a:r>
            <a:r>
              <a:rPr lang="en-US" dirty="0" smtClean="0"/>
              <a:t>Materials -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134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PRAM upload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197" y="3352801"/>
            <a:ext cx="7483729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title="PRAM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99" y="990600"/>
            <a:ext cx="8396111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title="oval"/>
          <p:cNvSpPr/>
          <p:nvPr/>
        </p:nvSpPr>
        <p:spPr>
          <a:xfrm>
            <a:off x="6858000" y="2895600"/>
            <a:ext cx="12192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Multi-Year RPPR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135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2969886"/>
            <a:ext cx="8282763" cy="3354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Budgets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136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Complex, Multi-Project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137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Public Access (PA)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 tooltip="PA PRAM instructional page"/>
              </a:rPr>
              <a:t>http</a:t>
            </a:r>
            <a:r>
              <a:rPr lang="en-US" dirty="0">
                <a:hlinkClick r:id="rId2" tooltip="PA PRAM instructional page"/>
              </a:rPr>
              <a:t>://</a:t>
            </a:r>
            <a:r>
              <a:rPr lang="en-US" dirty="0" smtClean="0">
                <a:hlinkClick r:id="rId2" tooltip="PA PRAM instructional page"/>
              </a:rPr>
              <a:t>www.nlm.nih.gov/pubs/techbull/nd12/nd12_myncbi_pdf.html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What’s 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8503920" cy="4953000"/>
          </a:xfrm>
        </p:spPr>
        <p:txBody>
          <a:bodyPr/>
          <a:lstStyle/>
          <a:p>
            <a:pPr>
              <a:buClr>
                <a:srgbClr val="4F81BD"/>
              </a:buClr>
            </a:pPr>
            <a:r>
              <a:rPr lang="en-US" dirty="0"/>
              <a:t>Use of Updated Inclusion Enrollment Format Now Required for Successful Submission of RPPR. Old formatted inclusion data results in an error.</a:t>
            </a:r>
          </a:p>
          <a:p>
            <a:pPr lvl="1">
              <a:buClr>
                <a:srgbClr val="4F81BD"/>
              </a:buClr>
            </a:pPr>
            <a:r>
              <a:rPr lang="en-US" dirty="0">
                <a:hlinkClick r:id="rId2" tooltip="Guide Notice RPPR"/>
              </a:rPr>
              <a:t>NOT-OD-15-078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of New Inclusion Management System Required as of October 17,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>
                <a:hlinkClick r:id="rId3" tooltip="Guide Notice for Inclusion Management System"/>
              </a:rPr>
              <a:t>NOT-OD-15-005</a:t>
            </a:r>
            <a:endParaRPr lang="en-US" dirty="0"/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– T3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an administrative supplement</a:t>
            </a:r>
          </a:p>
          <a:p>
            <a:r>
              <a:rPr lang="en-US" dirty="0" smtClean="0"/>
              <a:t>(type 3s)</a:t>
            </a:r>
            <a:endParaRPr lang="en-US" dirty="0"/>
          </a:p>
          <a:p>
            <a:r>
              <a:rPr lang="en-US" dirty="0" smtClean="0"/>
              <a:t>Using era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03" y="3329677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94175" y="3155745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6019800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71979" y="4587773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26415" y="494578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03487" y="5303787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47424" y="5661794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61484" y="4229766"/>
            <a:ext cx="3467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Certifications &amp; Assurances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577476" y="4587773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228153" y="5303787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914109" y="5661794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053451" y="4229766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88629" y="3871759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95805" y="3513752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903487" y="6019800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531850" y="4945780"/>
            <a:ext cx="2452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Closeout Processes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393298" y="3155745"/>
            <a:ext cx="1972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Prior Approval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136361" y="3513752"/>
            <a:ext cx="1930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Inclusion Data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514694" y="3871759"/>
            <a:ext cx="2050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Training Tables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0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431480"/>
            <a:ext cx="8305800" cy="69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 tooltip="Administrative Supplement User Guide"/>
              </a:rPr>
              <a:t>http://</a:t>
            </a:r>
            <a:r>
              <a:rPr lang="en-US" dirty="0" smtClean="0">
                <a:hlinkClick r:id="rId2" tooltip="Administrative Supplement User Guide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 tooltip="Admin Supplement FAQs page"/>
              </a:rPr>
              <a:t>http://</a:t>
            </a:r>
            <a:r>
              <a:rPr lang="en-US" dirty="0" smtClean="0">
                <a:hlinkClick r:id="rId3" tooltip="Admin Supplement FAQs page"/>
              </a:rPr>
              <a:t>era.nih.gov/commons/faq_commons.cfm#XVIII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– Relinquishing Statement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Submitting a relinquishing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sz="2400" dirty="0" smtClean="0"/>
              <a:t>Relinquishing Statement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PHS 3734 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sz="2400" dirty="0"/>
              <a:t>Processed in </a:t>
            </a:r>
            <a:r>
              <a:rPr lang="en-US" sz="2400" dirty="0" err="1"/>
              <a:t>eRA</a:t>
            </a:r>
            <a:r>
              <a:rPr lang="en-US" sz="2400" dirty="0"/>
              <a:t> Commons</a:t>
            </a:r>
          </a:p>
          <a:p>
            <a:pPr lvl="1"/>
            <a:r>
              <a:rPr lang="en-US" sz="2000" dirty="0"/>
              <a:t>To relinquish any awarded </a:t>
            </a:r>
            <a:r>
              <a:rPr lang="en-US" sz="2000" dirty="0" smtClean="0"/>
              <a:t>grant</a:t>
            </a:r>
            <a:endParaRPr lang="en-US" sz="2000" dirty="0"/>
          </a:p>
          <a:p>
            <a:r>
              <a:rPr lang="en-US" sz="2400" dirty="0"/>
              <a:t>Original institution</a:t>
            </a:r>
          </a:p>
          <a:p>
            <a:pPr lvl="1"/>
            <a:r>
              <a:rPr lang="en-US" sz="2000" dirty="0"/>
              <a:t>Submits relinquishing statement</a:t>
            </a:r>
          </a:p>
          <a:p>
            <a:pPr lvl="1"/>
            <a:r>
              <a:rPr lang="en-US" sz="2000" dirty="0"/>
              <a:t>Can select new grantee organization or enter contact information if organization is not Commons Registered</a:t>
            </a:r>
          </a:p>
          <a:p>
            <a:r>
              <a:rPr lang="en-US" sz="2400" dirty="0" smtClean="0"/>
              <a:t>New institution</a:t>
            </a:r>
          </a:p>
          <a:p>
            <a:pPr lvl="1"/>
            <a:r>
              <a:rPr lang="en-US" sz="2000" dirty="0" smtClean="0"/>
              <a:t>Receives </a:t>
            </a:r>
            <a:r>
              <a:rPr lang="en-US" sz="2000" dirty="0" err="1"/>
              <a:t>eNotification</a:t>
            </a:r>
            <a:r>
              <a:rPr lang="en-US" sz="2000" dirty="0"/>
              <a:t> from </a:t>
            </a:r>
            <a:r>
              <a:rPr lang="en-US" sz="2000" dirty="0" err="1"/>
              <a:t>eRA</a:t>
            </a:r>
            <a:r>
              <a:rPr lang="en-US" sz="2000" dirty="0"/>
              <a:t> Commons</a:t>
            </a:r>
          </a:p>
          <a:p>
            <a:pPr lvl="1"/>
            <a:r>
              <a:rPr lang="en-US" sz="2000" dirty="0"/>
              <a:t>Can view in </a:t>
            </a:r>
            <a:r>
              <a:rPr lang="en-US" sz="2000" dirty="0" err="1"/>
              <a:t>eRA</a:t>
            </a:r>
            <a:r>
              <a:rPr lang="en-US" sz="2000" dirty="0"/>
              <a:t> </a:t>
            </a:r>
            <a:r>
              <a:rPr lang="en-US" sz="2000" dirty="0" smtClean="0"/>
              <a:t>Commons</a:t>
            </a:r>
            <a:endParaRPr lang="en-US" sz="2000" dirty="0"/>
          </a:p>
          <a:p>
            <a:r>
              <a:rPr lang="en-US" sz="2400" dirty="0" smtClean="0"/>
              <a:t>NIH Awarding Institute </a:t>
            </a:r>
            <a:endParaRPr lang="en-US" sz="2400" dirty="0"/>
          </a:p>
          <a:p>
            <a:pPr lvl="1"/>
            <a:r>
              <a:rPr lang="en-US" sz="2000" dirty="0"/>
              <a:t>Reviews and accepts or returns for correction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- 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Use Change of Institution Search</a:t>
            </a:r>
          </a:p>
          <a:p>
            <a:pPr lvl="1"/>
            <a:r>
              <a:rPr lang="en-US" dirty="0" smtClean="0"/>
              <a:t>Must provide at least the Institute Code and Serial Number as search parameters</a:t>
            </a:r>
          </a:p>
        </p:txBody>
      </p:sp>
      <p:pic>
        <p:nvPicPr>
          <p:cNvPr id="4" name="Picture 3" title="Relinquishing Statement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" y="2840997"/>
            <a:ext cx="7391400" cy="3797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1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Data Entry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5798403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Change of Institution User Guide: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 tooltip="Change of Institutuin User Guide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 tooltip="Change of Institutuin User Guide"/>
              </a:rPr>
              <a:t>era.nih.gov/files/ccoi_userguide.pdf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7" name="Picture 6" title="Reliquishing Statement data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2" y="1036638"/>
            <a:ext cx="7355675" cy="4565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8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T7 &amp; T6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Change of institution (type 7)</a:t>
            </a:r>
          </a:p>
          <a:p>
            <a:r>
              <a:rPr lang="en-US" dirty="0" smtClean="0"/>
              <a:t>Change of Organization status (type6)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828800"/>
          </a:xfrm>
        </p:spPr>
        <p:txBody>
          <a:bodyPr/>
          <a:lstStyle/>
          <a:p>
            <a:r>
              <a:rPr lang="en-US" dirty="0" smtClean="0"/>
              <a:t>Change of Grantee (Type 7)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Also known as Change of Institution or transfer.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that has been transferred from one grantee or training institution to another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navigation options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2667000" cy="2133600"/>
          </a:xfrm>
        </p:spPr>
        <p:txBody>
          <a:bodyPr/>
          <a:lstStyle/>
          <a:p>
            <a:r>
              <a:rPr lang="en-US" dirty="0" smtClean="0"/>
              <a:t>Change of Organization Status (Type 6) Request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Formerly known as Successor-In-Interest.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at </a:t>
            </a:r>
            <a:r>
              <a:rPr lang="en-US"/>
              <a:t>an </a:t>
            </a:r>
            <a:r>
              <a:rPr lang="en-US" smtClean="0"/>
              <a:t>institution where </a:t>
            </a:r>
            <a:r>
              <a:rPr lang="en-US" dirty="0"/>
              <a:t>the legal status has been changed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Requests – Grants.gov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Available for post-award requests for single-project activity codes for which competing applications are submitted through Grants.gov</a:t>
            </a:r>
          </a:p>
          <a:p>
            <a:r>
              <a:rPr lang="en-US" dirty="0"/>
              <a:t>Though not yet required, applicants are encouraged to use and become familiar with the electronic option</a:t>
            </a:r>
          </a:p>
          <a:p>
            <a:r>
              <a:rPr lang="en-US" dirty="0" smtClean="0"/>
              <a:t>Talk to your awarding Institute prior to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4343400"/>
            <a:ext cx="1771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 6/7 Requests – Grants.gov Application Package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Parent Announcement page has general use FOAs</a:t>
            </a:r>
          </a:p>
          <a:p>
            <a:pPr lvl="1"/>
            <a:r>
              <a:rPr lang="en-US" dirty="0" smtClean="0">
                <a:hlinkClick r:id="rId2" tooltip="Parent Announcement for T6 and T7"/>
              </a:rPr>
              <a:t>http</a:t>
            </a:r>
            <a:r>
              <a:rPr lang="en-US" dirty="0">
                <a:hlinkClick r:id="rId2" tooltip="Parent Announcement for T6 and T7"/>
              </a:rPr>
              <a:t>://</a:t>
            </a:r>
            <a:r>
              <a:rPr lang="en-US" dirty="0" smtClean="0">
                <a:hlinkClick r:id="rId2" tooltip="Parent Announcement for T6 and T7"/>
              </a:rPr>
              <a:t>grants.nih.gov/grants/guide/parent_announcements.htm#post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</a:t>
            </a:r>
            <a:r>
              <a:rPr lang="en-US" dirty="0"/>
              <a:t>&amp;</a:t>
            </a:r>
            <a:r>
              <a:rPr lang="en-US" dirty="0" smtClean="0"/>
              <a:t>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Similar to competing </a:t>
            </a:r>
            <a:r>
              <a:rPr lang="en-US" dirty="0" smtClean="0"/>
              <a:t>application process, </a:t>
            </a:r>
            <a:r>
              <a:rPr lang="en-US" dirty="0"/>
              <a:t>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/>
              <a:t>Required forms may vary from competing applications for the same activity code</a:t>
            </a:r>
          </a:p>
          <a:p>
            <a:pPr lvl="2"/>
            <a:r>
              <a:rPr lang="en-US" dirty="0"/>
              <a:t>Modular budget forms not an option; must use R&amp;R Budget forms</a:t>
            </a:r>
          </a:p>
          <a:p>
            <a:pPr lvl="2"/>
            <a:r>
              <a:rPr lang="en-US" dirty="0" smtClean="0"/>
              <a:t>Type 6</a:t>
            </a:r>
          </a:p>
          <a:p>
            <a:pPr lvl="3"/>
            <a:r>
              <a:rPr lang="en-US" dirty="0" smtClean="0"/>
              <a:t>Only a few required forms</a:t>
            </a:r>
            <a:endParaRPr lang="en-US" dirty="0"/>
          </a:p>
          <a:p>
            <a:pPr lvl="4"/>
            <a:r>
              <a:rPr lang="en-US" dirty="0" smtClean="0"/>
              <a:t>SF424 (R&amp;R) cover, Other Project Information, SR/Key Information</a:t>
            </a:r>
          </a:p>
          <a:p>
            <a:pPr lvl="3"/>
            <a:r>
              <a:rPr lang="en-US" dirty="0" smtClean="0"/>
              <a:t>Optional forms vary by program</a:t>
            </a:r>
          </a:p>
          <a:p>
            <a:pPr lvl="2"/>
            <a:r>
              <a:rPr lang="en-US" dirty="0" smtClean="0"/>
              <a:t>Type 7</a:t>
            </a:r>
          </a:p>
          <a:p>
            <a:pPr lvl="3"/>
            <a:r>
              <a:rPr lang="en-US" dirty="0" smtClean="0"/>
              <a:t>Budget </a:t>
            </a:r>
            <a:r>
              <a:rPr lang="en-US" dirty="0"/>
              <a:t>forms added to some Type 7 form packages (e.g., DP1, DP2, DP3)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Type 6/7 </a:t>
            </a:r>
            <a:r>
              <a:rPr lang="en-US" dirty="0" smtClean="0"/>
              <a:t>Requests – 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the </a:t>
            </a:r>
            <a:r>
              <a:rPr lang="en-US" dirty="0" smtClean="0"/>
              <a:t>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Requests move to List of Applications for PIs and General Search (for SOs) like competing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Re-assign Grants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The option to move a grant from one department to another within the same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 on Commons Status Page </a:t>
            </a:r>
            <a:endParaRPr lang="en-US" dirty="0"/>
          </a:p>
        </p:txBody>
      </p:sp>
      <p:grpSp>
        <p:nvGrpSpPr>
          <p:cNvPr id="3" name="Group 2" title="Status Search Menu"/>
          <p:cNvGrpSpPr/>
          <p:nvPr/>
        </p:nvGrpSpPr>
        <p:grpSpPr>
          <a:xfrm>
            <a:off x="245294" y="1447800"/>
            <a:ext cx="1825690" cy="2008358"/>
            <a:chOff x="2743200" y="1665455"/>
            <a:chExt cx="3733800" cy="4430545"/>
          </a:xfrm>
        </p:grpSpPr>
        <p:pic>
          <p:nvPicPr>
            <p:cNvPr id="1027" name="Picture 3" descr="Status search menu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83" r="87551" b="54782"/>
            <a:stretch/>
          </p:blipFill>
          <p:spPr bwMode="auto">
            <a:xfrm>
              <a:off x="2743200" y="1665455"/>
              <a:ext cx="3733800" cy="4430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 descr="oval"/>
            <p:cNvSpPr/>
            <p:nvPr/>
          </p:nvSpPr>
          <p:spPr>
            <a:xfrm>
              <a:off x="3352800" y="5218239"/>
              <a:ext cx="1752600" cy="3810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ReAssign Grant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9879" y="1752600"/>
            <a:ext cx="6801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Search Options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3" title="Reassign Grant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4" y="1027113"/>
            <a:ext cx="7419892" cy="5248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52400" y="6400800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Step 1:  Select grant(s) to re-assign.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19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the School &amp; Department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3" title="Reassign Grant Select school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987425"/>
            <a:ext cx="4734732" cy="33489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9225" y="5510904"/>
            <a:ext cx="883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School drop down menu contains all active major components for the organization (School of Medicine, School of Public Health, etc.)</a:t>
            </a:r>
          </a:p>
          <a:p>
            <a:pPr algn="ctr"/>
            <a:r>
              <a:rPr lang="en-US" sz="1400" dirty="0"/>
              <a:t>Department drop down will list all active departments associated with the selected School.  No departments are listed if a school has not been selected.</a:t>
            </a:r>
          </a:p>
          <a:p>
            <a:pPr algn="ctr"/>
            <a:endParaRPr lang="en-US" sz="1400" dirty="0"/>
          </a:p>
        </p:txBody>
      </p:sp>
      <p:pic>
        <p:nvPicPr>
          <p:cNvPr id="6" name="Picture 5" title="Reassign Grant Department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4876621" cy="3449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9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Results &amp; Selecting Grants to Move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58775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Number of entries to show in the results list can be configured.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Any or all grants in the results list can be selected to move to the same location.</a:t>
            </a:r>
            <a:endParaRPr lang="en-US" sz="1400" dirty="0"/>
          </a:p>
        </p:txBody>
      </p:sp>
      <p:pic>
        <p:nvPicPr>
          <p:cNvPr id="9" name="Picture 8" title="Selecting Grants to move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806" y="1027110"/>
            <a:ext cx="6768389" cy="479675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07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 Options</a:t>
            </a:r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268126" y="3122612"/>
            <a:ext cx="8567899" cy="324948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Navigation Items Added: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Assist: Allows quick access from Commons to Assist without the need to re-authenticate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Prior Approval: Access to Application withdrawal requests and for processing $500K Requests</a:t>
            </a:r>
          </a:p>
          <a:p>
            <a:pPr marL="56038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Non-research: Currently for SAMHSA non-research awards only, but part of the overall support of non-NIH agencies using eRA Commons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3"/>
          <a:stretch/>
        </p:blipFill>
        <p:spPr>
          <a:xfrm>
            <a:off x="268126" y="1522412"/>
            <a:ext cx="8567899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2570875" y="2436812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542675" y="2436812"/>
            <a:ext cx="685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Target Assignment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" name="Picture 3" title="Choose targe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" y="2047865"/>
            <a:ext cx="8501838" cy="2762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97025" y="5568392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Select the target School and Department and click the Next button.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49225" y="5081786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Drop downs for School and Department work exactly like the search page drop downs.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23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of Grant Assignment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75446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Grants have been re-assigned to the School of Medicine – Department of Anesthesiology.</a:t>
            </a:r>
            <a:endParaRPr lang="en-US" dirty="0"/>
          </a:p>
        </p:txBody>
      </p:sp>
      <p:pic>
        <p:nvPicPr>
          <p:cNvPr id="6" name="Picture 5" title="Reassign confirmation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73" y="1027115"/>
            <a:ext cx="6514054" cy="4597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xTRACT creates </a:t>
            </a:r>
            <a:r>
              <a:rPr lang="en-US" dirty="0"/>
              <a:t>research training tables for progress reports and institutional training grant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xTRACT stands </a:t>
            </a:r>
            <a:r>
              <a:rPr lang="en-US" dirty="0" smtClean="0"/>
              <a:t>for</a:t>
            </a:r>
          </a:p>
          <a:p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dirty="0"/>
              <a:t>tramural </a:t>
            </a:r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rainee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</a:t>
            </a:r>
            <a:r>
              <a:rPr lang="en-US" dirty="0" smtClean="0"/>
              <a:t>eporting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dirty="0" smtClean="0"/>
              <a:t>nd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dirty="0" smtClean="0"/>
              <a:t>areer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Accessible via eRA Commons</a:t>
            </a:r>
            <a:endParaRPr lang="en-US" sz="2800" dirty="0"/>
          </a:p>
          <a:p>
            <a:pPr lvl="1" eaLnBrk="1" hangingPunct="1"/>
            <a:r>
              <a:rPr lang="en-US" sz="2400" dirty="0" smtClean="0"/>
              <a:t>Used for Training Grants for</a:t>
            </a:r>
          </a:p>
          <a:p>
            <a:pPr lvl="2" eaLnBrk="1" hangingPunct="1"/>
            <a:r>
              <a:rPr lang="en-US" dirty="0" smtClean="0"/>
              <a:t>RPPR Submissions</a:t>
            </a:r>
          </a:p>
          <a:p>
            <a:pPr lvl="2" eaLnBrk="1" hangingPunct="1"/>
            <a:r>
              <a:rPr lang="en-US" dirty="0" smtClean="0"/>
              <a:t>New applications</a:t>
            </a:r>
            <a:endParaRPr lang="en-US" dirty="0"/>
          </a:p>
          <a:p>
            <a:pPr lvl="1" eaLnBrk="1" hangingPunct="1"/>
            <a:r>
              <a:rPr lang="en-US" sz="2400" dirty="0" smtClean="0"/>
              <a:t>Can access information already in eRA Commons</a:t>
            </a:r>
          </a:p>
          <a:p>
            <a:pPr lvl="1" eaLnBrk="1" hangingPunct="1"/>
            <a:r>
              <a:rPr lang="en-US" sz="2400" dirty="0"/>
              <a:t>Creates Research Training Datasets (RTDs) </a:t>
            </a:r>
            <a:r>
              <a:rPr lang="en-US" sz="2000" dirty="0"/>
              <a:t>[Training Tables</a:t>
            </a:r>
            <a:r>
              <a:rPr lang="en-US" sz="2000" dirty="0" smtClean="0"/>
              <a:t>]</a:t>
            </a:r>
          </a:p>
          <a:p>
            <a:pPr lvl="1" eaLnBrk="1" hangingPunct="1"/>
            <a:r>
              <a:rPr lang="en-US" sz="2400" dirty="0" smtClean="0"/>
              <a:t>Tables are formatted, no manual formatting needed</a:t>
            </a:r>
          </a:p>
          <a:p>
            <a:pPr lvl="1" eaLnBrk="1" hangingPunct="1"/>
            <a:r>
              <a:rPr lang="en-US" sz="2400" dirty="0" err="1" smtClean="0"/>
              <a:t>Accesible</a:t>
            </a:r>
            <a:r>
              <a:rPr lang="en-US" sz="2400" dirty="0" smtClean="0"/>
              <a:t> by:</a:t>
            </a:r>
          </a:p>
          <a:p>
            <a:pPr lvl="2" eaLnBrk="1" hangingPunct="1"/>
            <a:r>
              <a:rPr lang="en-US" dirty="0" smtClean="0"/>
              <a:t>Signing Officials (SOs)</a:t>
            </a:r>
          </a:p>
          <a:p>
            <a:pPr lvl="2" eaLnBrk="1" hangingPunct="1"/>
            <a:r>
              <a:rPr lang="en-US" dirty="0" smtClean="0"/>
              <a:t>Principal Investigators (PIs)</a:t>
            </a:r>
          </a:p>
          <a:p>
            <a:pPr lvl="2" eaLnBrk="1" hangingPunct="1"/>
            <a:r>
              <a:rPr lang="en-US" dirty="0" smtClean="0"/>
              <a:t>Assistants (ASST)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xTRACT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Content Placeholder 5" title="Commons Home Page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8" b="50451"/>
          <a:stretch/>
        </p:blipFill>
        <p:spPr>
          <a:xfrm>
            <a:off x="304800" y="1468438"/>
            <a:ext cx="6878826" cy="3408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title="xTRACT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7467600" cy="247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 title="xtract oval"/>
          <p:cNvSpPr/>
          <p:nvPr/>
        </p:nvSpPr>
        <p:spPr>
          <a:xfrm>
            <a:off x="3886200" y="2743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 title="from main menu to xtract menu"/>
          <p:cNvSpPr/>
          <p:nvPr/>
        </p:nvSpPr>
        <p:spPr>
          <a:xfrm>
            <a:off x="4114800" y="3048001"/>
            <a:ext cx="304800" cy="685800"/>
          </a:xfrm>
          <a:prstGeom prst="downArrow">
            <a:avLst>
              <a:gd name="adj1" fmla="val 50000"/>
              <a:gd name="adj2" fmla="val 9848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" name="Content Placeholder 9" title="Training Grant Search Screen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37" y="986972"/>
            <a:ext cx="6510563" cy="53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0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Edit existing RTDs or</a:t>
            </a:r>
          </a:p>
          <a:p>
            <a:r>
              <a:rPr lang="en-US" dirty="0" smtClean="0"/>
              <a:t>Initiate New RTDs</a:t>
            </a:r>
          </a:p>
          <a:p>
            <a:r>
              <a:rPr lang="en-US" dirty="0" smtClean="0"/>
              <a:t>Easy step by step navigation</a:t>
            </a:r>
          </a:p>
          <a:p>
            <a:r>
              <a:rPr lang="en-US" dirty="0" smtClean="0"/>
              <a:t>Advanced search features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title="search screen dynamic resul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7162800" cy="274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title="navigation me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352800" cy="4525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3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4803648" cy="4572000"/>
          </a:xfrm>
        </p:spPr>
        <p:txBody>
          <a:bodyPr/>
          <a:lstStyle/>
          <a:p>
            <a:r>
              <a:rPr lang="en-US" dirty="0" smtClean="0"/>
              <a:t>Review PDFs before using</a:t>
            </a:r>
          </a:p>
          <a:p>
            <a:pPr lvl="1"/>
            <a:r>
              <a:rPr lang="en-US" dirty="0" smtClean="0"/>
              <a:t>Check for accuracy</a:t>
            </a:r>
          </a:p>
          <a:p>
            <a:r>
              <a:rPr lang="en-US" dirty="0" smtClean="0"/>
              <a:t>Generate Final PDF for</a:t>
            </a:r>
          </a:p>
          <a:p>
            <a:pPr lvl="1"/>
            <a:r>
              <a:rPr lang="en-US" dirty="0" smtClean="0"/>
              <a:t>RPPR</a:t>
            </a:r>
          </a:p>
          <a:p>
            <a:pPr lvl="1"/>
            <a:r>
              <a:rPr lang="en-US" dirty="0" smtClean="0"/>
              <a:t>New Applications</a:t>
            </a:r>
          </a:p>
          <a:p>
            <a:pPr lvl="1"/>
            <a:r>
              <a:rPr lang="en-US" dirty="0" smtClean="0"/>
              <a:t>Attach as you would for manually generated PDFs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title="RTD 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/>
        </p:blipFill>
        <p:spPr>
          <a:xfrm>
            <a:off x="5105400" y="1386412"/>
            <a:ext cx="3700272" cy="524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5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461248" cy="4873752"/>
          </a:xfrm>
        </p:spPr>
        <p:txBody>
          <a:bodyPr/>
          <a:lstStyle/>
          <a:p>
            <a:r>
              <a:rPr lang="en-US" dirty="0"/>
              <a:t>Extramural Trainee Reporting And Career Tracking (</a:t>
            </a:r>
            <a:r>
              <a:rPr lang="en-US" dirty="0" smtClean="0"/>
              <a:t>xTRACT) Web Page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era.nih.gov/services_for_applicants/other/xTract.cfm</a:t>
            </a:r>
            <a:endParaRPr lang="en-US" dirty="0" smtClean="0"/>
          </a:p>
          <a:p>
            <a:r>
              <a:rPr lang="en-US" dirty="0" smtClean="0"/>
              <a:t>Video Tutorials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era.nih.gov/era_training/era_videos.cfm#xTRACT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Online Help</a:t>
            </a:r>
          </a:p>
          <a:p>
            <a:pPr lvl="1"/>
            <a:r>
              <a:rPr lang="en-US" dirty="0">
                <a:hlinkClick r:id="rId4"/>
              </a:rPr>
              <a:t>https://era.nih.gov/erahelp/xtract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FAQs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era.nih.gov/commons/faq_commons.cfm#XX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User Guide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era.nih.gov/files/xTRACT_userguide.pdf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 Approval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in </a:t>
            </a:r>
            <a:br>
              <a:rPr lang="en-US" dirty="0" smtClean="0"/>
            </a:br>
            <a:r>
              <a:rPr lang="en-US" dirty="0" smtClean="0"/>
              <a:t>eRA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Closeout Search </a:t>
            </a:r>
            <a:r>
              <a:rPr lang="en-US" dirty="0"/>
              <a:t>screen </a:t>
            </a:r>
            <a:r>
              <a:rPr lang="en-US" dirty="0" smtClean="0"/>
              <a:t>provides </a:t>
            </a:r>
            <a:br>
              <a:rPr lang="en-US" dirty="0" smtClean="0"/>
            </a:br>
            <a:r>
              <a:rPr lang="en-US" dirty="0" smtClean="0"/>
              <a:t>additional search criteria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4" name="Picture 6" title="Closeout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568632"/>
            <a:ext cx="8690032" cy="4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7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4" name="Picture 6" title="Closeout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0"/>
            <a:ext cx="8819366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0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-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4" name="Picture 4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47" y="1568904"/>
            <a:ext cx="8561306" cy="4222296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You must have an account with the FSR role to create/submit the FFR/FSR.</a:t>
            </a:r>
          </a:p>
        </p:txBody>
      </p:sp>
    </p:spTree>
    <p:extLst>
      <p:ext uri="{BB962C8B-B14F-4D97-AF65-F5344CB8AC3E}">
        <p14:creationId xmlns:p14="http://schemas.microsoft.com/office/powerpoint/2010/main" val="39240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120 </a:t>
            </a:r>
            <a:r>
              <a:rPr lang="en-US" dirty="0"/>
              <a:t>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</a:t>
            </a:r>
            <a:r>
              <a:rPr lang="en-US" dirty="0" smtClean="0"/>
              <a:t>120</a:t>
            </a:r>
            <a:r>
              <a:rPr lang="en-US" dirty="0" smtClean="0"/>
              <a:t> </a:t>
            </a:r>
            <a:r>
              <a:rPr lang="en-US" dirty="0"/>
              <a:t>days of the PPED</a:t>
            </a:r>
          </a:p>
          <a:p>
            <a:pPr lvl="1"/>
            <a:r>
              <a:rPr lang="en-US" dirty="0"/>
              <a:t>Due Status: If the FFR is not submitted and it is between the PPED and </a:t>
            </a:r>
            <a:r>
              <a:rPr lang="en-US" dirty="0" smtClean="0"/>
              <a:t>120</a:t>
            </a:r>
            <a:r>
              <a:rPr lang="en-US" dirty="0" smtClean="0"/>
              <a:t> </a:t>
            </a:r>
            <a:r>
              <a:rPr lang="en-US" dirty="0"/>
              <a:t>days past the PPED</a:t>
            </a:r>
          </a:p>
          <a:p>
            <a:pPr lvl="1"/>
            <a:r>
              <a:rPr lang="en-US" dirty="0"/>
              <a:t>Late: If the FFR is not submitted and it is more than </a:t>
            </a:r>
            <a:r>
              <a:rPr lang="en-US" dirty="0" smtClean="0"/>
              <a:t>120</a:t>
            </a:r>
            <a:r>
              <a:rPr lang="en-US" dirty="0" smtClean="0"/>
              <a:t> </a:t>
            </a:r>
            <a:r>
              <a:rPr lang="en-US" dirty="0"/>
              <a:t>days past the PPED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0" y="1590420"/>
            <a:ext cx="8598640" cy="4390365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4" name="Picture 7" title="FFR Search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" y="951422"/>
            <a:ext cx="8551529" cy="582631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Line 4" title="&quot;&quot;"/>
          <p:cNvSpPr>
            <a:spLocks noChangeShapeType="1"/>
          </p:cNvSpPr>
          <p:nvPr/>
        </p:nvSpPr>
        <p:spPr bwMode="auto">
          <a:xfrm flipH="1" flipV="1">
            <a:off x="1019175" y="4572000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38678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Approval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Prior Approval is the process in which an applicant or grantee must have written approval by an authorized official to undertake a certain activity.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eRA now supports two activities for Prior Approval Requests.</a:t>
            </a:r>
          </a:p>
          <a:p>
            <a:pPr lvl="1"/>
            <a:r>
              <a:rPr lang="en-US" dirty="0" smtClean="0"/>
              <a:t>Request for withdrawal of an application</a:t>
            </a:r>
          </a:p>
          <a:p>
            <a:pPr lvl="1"/>
            <a:r>
              <a:rPr lang="en-US" dirty="0" smtClean="0"/>
              <a:t>Request to exceed $500K in direct </a:t>
            </a:r>
            <a:r>
              <a:rPr lang="en-US" dirty="0"/>
              <a:t>c</a:t>
            </a:r>
            <a:r>
              <a:rPr lang="en-US" dirty="0" smtClean="0"/>
              <a:t>ost for any year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9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pic>
        <p:nvPicPr>
          <p:cNvPr id="4" name="Picture 7" title="FFR For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46" y="990600"/>
            <a:ext cx="8448707" cy="6065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4870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1026" name="Picture 2" title="FFR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3" y="1026924"/>
            <a:ext cx="8849189" cy="45403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6200" y="2064603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6324600" y="2895600"/>
            <a:ext cx="762000" cy="203012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5374450" cy="216059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lang="en-US" sz="2400" kern="0" dirty="0" smtClean="0">
                <a:solidFill>
                  <a:srgbClr val="C00000"/>
                </a:solidFill>
              </a:rPr>
              <a:t>eRA Service Desk to determine who the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is that is assigned by the NIH Institute/Center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smtClean="0">
                <a:solidFill>
                  <a:srgbClr val="C00000"/>
                </a:solidFill>
              </a:rPr>
              <a:t>to resolve the issue.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5833110" y="4925728"/>
            <a:ext cx="754381" cy="33528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15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4" name="Picture 3" title="FFR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87" y="1039132"/>
            <a:ext cx="8621713" cy="117066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218237" y="1615606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5992333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62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20" name="Picture 19" title="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74182"/>
            <a:ext cx="8458200" cy="2845418"/>
          </a:xfrm>
          <a:prstGeom prst="rect">
            <a:avLst/>
          </a:prstGeom>
        </p:spPr>
      </p:pic>
      <p:sp>
        <p:nvSpPr>
          <p:cNvPr id="21" name="Rounded Rectangle 20" title="rounded rectangle"/>
          <p:cNvSpPr/>
          <p:nvPr/>
        </p:nvSpPr>
        <p:spPr>
          <a:xfrm>
            <a:off x="3581400" y="3657600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 title="rounded rectangle"/>
          <p:cNvSpPr/>
          <p:nvPr/>
        </p:nvSpPr>
        <p:spPr>
          <a:xfrm>
            <a:off x="6781800" y="3648740"/>
            <a:ext cx="685800" cy="2374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" y="447893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sets status to FRAM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FRAM Update link appears in Action column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1447800"/>
            <a:ext cx="6026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FRAM works in same manner as PRAM in RPPR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FRAM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5516" y="1498808"/>
            <a:ext cx="803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Specifics about the FRAM request can also be found in Relevant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Documents on the Status Information screen.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 title="Detailed status screen showing closeout FRAM lin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5"/>
          <a:stretch/>
        </p:blipFill>
        <p:spPr>
          <a:xfrm>
            <a:off x="342900" y="2206695"/>
            <a:ext cx="8458200" cy="4041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 title="rounded rectangle"/>
          <p:cNvSpPr/>
          <p:nvPr/>
        </p:nvSpPr>
        <p:spPr>
          <a:xfrm>
            <a:off x="5486400" y="3581400"/>
            <a:ext cx="2362200" cy="2667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Final Invention Statement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99" y="2743200"/>
            <a:ext cx="8759451" cy="1211574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7818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54774"/>
            <a:ext cx="838200" cy="61722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61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</p:spTree>
    <p:extLst>
      <p:ext uri="{BB962C8B-B14F-4D97-AF65-F5344CB8AC3E}">
        <p14:creationId xmlns:p14="http://schemas.microsoft.com/office/powerpoint/2010/main" val="40550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Closeout – Unilateral 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152400" y="1447800"/>
            <a:ext cx="8839200" cy="4724400"/>
          </a:xfrm>
        </p:spPr>
        <p:txBody>
          <a:bodyPr/>
          <a:lstStyle/>
          <a:p>
            <a:r>
              <a:rPr lang="en-US" dirty="0" smtClean="0"/>
              <a:t>To follow HHS Uniform Guidance, NIH will implement Unilateral Closeout on awards that do not complete Closeout reports in a timely manner</a:t>
            </a:r>
          </a:p>
          <a:p>
            <a:r>
              <a:rPr lang="en-US" dirty="0" smtClean="0"/>
              <a:t>New notifications and statuses will alert grantees of impending Unilateral Closeout and what actions need to be taken or who to contact</a:t>
            </a:r>
          </a:p>
          <a:p>
            <a:r>
              <a:rPr lang="en-US" dirty="0" smtClean="0"/>
              <a:t>See Guide Notice NOT-OD-14-084</a:t>
            </a:r>
          </a:p>
          <a:p>
            <a:pPr marL="0" indent="0" algn="ctr">
              <a:buNone/>
            </a:pPr>
            <a:r>
              <a:rPr lang="en-US" sz="2000" dirty="0">
                <a:hlinkClick r:id="rId2" tooltip="NIH Updating Grant Closeout Policies"/>
              </a:rPr>
              <a:t>http://</a:t>
            </a:r>
            <a:r>
              <a:rPr lang="en-US" sz="2000" dirty="0" smtClean="0">
                <a:hlinkClick r:id="rId2" tooltip="NIH Updating Grant Closeout Policies"/>
              </a:rPr>
              <a:t>grants.nih.gov/grants/guide/notice-files/NOT-OD-14-084.html</a:t>
            </a:r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 Approval – Withdrawal Request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5501"/>
            <a:ext cx="8229600" cy="543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539074" y="1504778"/>
            <a:ext cx="831273" cy="3376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6559" y="3810000"/>
            <a:ext cx="7715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New navigation tab, Prior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Initiation of a </a:t>
            </a:r>
            <a:r>
              <a:rPr lang="en-US" sz="2000" dirty="0"/>
              <a:t>W</a:t>
            </a:r>
            <a:r>
              <a:rPr lang="en-US" sz="2000" dirty="0" smtClean="0"/>
              <a:t>ithdrawal Request can be done by either the Principal Investigator (PI) or Signing Official (SO)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Screen supports justification (required) and supporting documents (max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Only the Signing Official can submit the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Signing Officials can search for requests for their institution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Automatic notifications to the SO and PI upon approval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8" y="2998176"/>
            <a:ext cx="2336000" cy="44495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03694" y="2880315"/>
            <a:ext cx="2367754" cy="6836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 Service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&amp; 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z="2400" u="sng" dirty="0">
                <a:hlinkClick r:id="rId2"/>
              </a:rPr>
              <a:t>Need Help? website</a:t>
            </a:r>
            <a:endParaRPr lang="en-US" sz="2400" dirty="0"/>
          </a:p>
          <a:p>
            <a:pPr lvl="0"/>
            <a:r>
              <a:rPr lang="en-US" sz="2400" u="sng" dirty="0">
                <a:hlinkClick r:id="rId3"/>
              </a:rPr>
              <a:t>Web ticketing</a:t>
            </a:r>
            <a:r>
              <a:rPr lang="en-US" sz="2400" dirty="0"/>
              <a:t> (preferred method of contact)</a:t>
            </a:r>
          </a:p>
          <a:p>
            <a:pPr lvl="0"/>
            <a:r>
              <a:rPr lang="en-US" sz="2400" dirty="0"/>
              <a:t>Toll-free: 1-866-504-9552</a:t>
            </a:r>
          </a:p>
          <a:p>
            <a:pPr lvl="0"/>
            <a:r>
              <a:rPr lang="en-US" sz="2400" dirty="0"/>
              <a:t>Phone: 301-402-7469</a:t>
            </a:r>
          </a:p>
          <a:p>
            <a:pPr lvl="0"/>
            <a:r>
              <a:rPr lang="en-US" sz="2400" dirty="0"/>
              <a:t>Hours: Monday-Friday (excluding </a:t>
            </a:r>
            <a:r>
              <a:rPr lang="en-US" sz="2400" u="sng" dirty="0">
                <a:hlinkClick r:id="rId4"/>
              </a:rPr>
              <a:t>Federal holidays</a:t>
            </a:r>
            <a:r>
              <a:rPr lang="en-US" sz="2400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2286000"/>
            <a:ext cx="41910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5" tooltip="Grants. gov Help Page"/>
              </a:rPr>
              <a:t>support@grants.gov</a:t>
            </a:r>
            <a:endParaRPr lang="en-US" sz="2500" dirty="0"/>
          </a:p>
          <a:p>
            <a:r>
              <a:rPr lang="en-US" sz="2500" dirty="0" smtClean="0"/>
              <a:t>Help Resources</a:t>
            </a:r>
            <a:r>
              <a:rPr lang="en-US" sz="2500" dirty="0"/>
              <a:t>: </a:t>
            </a:r>
            <a:r>
              <a:rPr lang="en-US" sz="2500" dirty="0">
                <a:hlinkClick r:id="rId6" tooltip="Grants.gov help resources"/>
              </a:rPr>
              <a:t>http://</a:t>
            </a:r>
            <a:r>
              <a:rPr lang="en-US" sz="2500" dirty="0" smtClean="0">
                <a:hlinkClick r:id="rId6" tooltip="Grants.gov help resources"/>
              </a:rPr>
              <a:t>www.grants.gov/web/grants/support.html</a:t>
            </a:r>
            <a:r>
              <a:rPr lang="en-US" sz="2500" dirty="0" smtClean="0"/>
              <a:t>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 tooltip="eRA Commons Home Page"/>
              </a:rPr>
              <a:t>https://commons.era.nih.gov/commons</a:t>
            </a:r>
            <a:r>
              <a:rPr lang="en-US" dirty="0" smtClean="0">
                <a:hlinkClick r:id="rId2" tooltip="eRA Commons Home Page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 tooltip="eRA Home Page"/>
              </a:rPr>
              <a:t>http://era.nih.gov</a:t>
            </a:r>
            <a:r>
              <a:rPr lang="en-US" dirty="0" smtClean="0">
                <a:hlinkClick r:id="rId3" tooltip="eRA Home Page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How to Apply – Application  Guide</a:t>
            </a:r>
            <a:r>
              <a:rPr lang="en-US" dirty="0" smtClean="0"/>
              <a:t>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grants.nih.gov/grants/how-to-apply-application-guide.htm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 tooltip="About Grants Information page"/>
              </a:rPr>
              <a:t>http://</a:t>
            </a:r>
            <a:r>
              <a:rPr lang="en-US" dirty="0" smtClean="0">
                <a:hlinkClick r:id="rId5" tooltip="About Grants Information page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7DAA70-C3F4-4123-B315-B54B2E6FBDE6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8B90930-7E51-47FE-91A3-3D2BCA40EA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3344</Words>
  <Application>Microsoft Office PowerPoint</Application>
  <PresentationFormat>On-screen Show (4:3)</PresentationFormat>
  <Paragraphs>506</Paragraphs>
  <Slides>92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Arial</vt:lpstr>
      <vt:lpstr>Calibri</vt:lpstr>
      <vt:lpstr>Georgia</vt:lpstr>
      <vt:lpstr>Tahoma</vt:lpstr>
      <vt:lpstr>Wingdings</vt:lpstr>
      <vt:lpstr>Wingdings 2</vt:lpstr>
      <vt:lpstr>ProcessDiagram</vt:lpstr>
      <vt:lpstr>Interacting Electronically with NIH Post-submission Processing  </vt:lpstr>
      <vt:lpstr>Your Workshop Team</vt:lpstr>
      <vt:lpstr>eRA Commons Status</vt:lpstr>
      <vt:lpstr>What is eRA Commons?</vt:lpstr>
      <vt:lpstr>What’s New in eRA Commons</vt:lpstr>
      <vt:lpstr>Navigation Options</vt:lpstr>
      <vt:lpstr>What’s New in  eRA Commons</vt:lpstr>
      <vt:lpstr>Prior Approval</vt:lpstr>
      <vt:lpstr>Prior Approval – Withdrawal Request</vt:lpstr>
      <vt:lpstr>Prior Approval – $500K Request</vt:lpstr>
      <vt:lpstr>What’s New in  eRA Commons</vt:lpstr>
      <vt:lpstr>PI &amp; SO Status Views</vt:lpstr>
      <vt:lpstr>Status Result from General Search for SO</vt:lpstr>
      <vt:lpstr>Status Result from General Search for PI</vt:lpstr>
      <vt:lpstr>What’s New in  eRA Commons</vt:lpstr>
      <vt:lpstr>IPF - Basic</vt:lpstr>
      <vt:lpstr>IPF – Institution Contacts</vt:lpstr>
      <vt:lpstr>Key eRA Commons Features</vt:lpstr>
      <vt:lpstr>Just-In-Time (JIT)</vt:lpstr>
      <vt:lpstr>JIT Link on Status Result Screen (SO View)</vt:lpstr>
      <vt:lpstr>Key eRA Commons Features - NCE</vt:lpstr>
      <vt:lpstr>NCE</vt:lpstr>
      <vt:lpstr>Extension link in Status screen</vt:lpstr>
      <vt:lpstr>Extension Screen</vt:lpstr>
      <vt:lpstr>Expanded Authority – You Get Just One</vt:lpstr>
      <vt:lpstr>Key eRA Commons Features - RPPR</vt:lpstr>
      <vt:lpstr>RPPR</vt:lpstr>
      <vt:lpstr>RPPR Transition Timeline</vt:lpstr>
      <vt:lpstr>RPPR Menu Screen</vt:lpstr>
      <vt:lpstr>RPPR Data Entry</vt:lpstr>
      <vt:lpstr>Progress Report Additional Materials (PRAM)</vt:lpstr>
      <vt:lpstr>Progress Report Additional Materials - PRAM</vt:lpstr>
      <vt:lpstr>RPPR – Multi-Year RPPR</vt:lpstr>
      <vt:lpstr>RPPR – Budgets</vt:lpstr>
      <vt:lpstr>RPPR – Complex, Multi-Project</vt:lpstr>
      <vt:lpstr>New Format for PA PRAM</vt:lpstr>
      <vt:lpstr>RPPR – What’s New</vt:lpstr>
      <vt:lpstr>Key eRA Commons Features – T3</vt:lpstr>
      <vt:lpstr>Administrative Supplements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Key eRA Commons Features – Relinquishing Statement</vt:lpstr>
      <vt:lpstr>Relinquishing Statement</vt:lpstr>
      <vt:lpstr>Relinquishing Statement - Search</vt:lpstr>
      <vt:lpstr>Relinquishing Statement Data Entry Screen</vt:lpstr>
      <vt:lpstr>Key eRA Commons Features - T7 &amp; T6</vt:lpstr>
      <vt:lpstr>Change of Grantee (Type 7) Requests</vt:lpstr>
      <vt:lpstr>Change of Organization Status (Type 6) Request</vt:lpstr>
      <vt:lpstr>Type 6/7 Requests – Grants.gov</vt:lpstr>
      <vt:lpstr>Type 6/7 Requests – Grants.gov Application Package</vt:lpstr>
      <vt:lpstr>Type 6/7 Requests &amp; Grants.gov</vt:lpstr>
      <vt:lpstr>Type 6/7 Requests – Application Viewing Window</vt:lpstr>
      <vt:lpstr>Re-assign Grants</vt:lpstr>
      <vt:lpstr>New Function on Commons Status Page </vt:lpstr>
      <vt:lpstr>Multiple Search Options</vt:lpstr>
      <vt:lpstr>Selecting the School &amp; Department</vt:lpstr>
      <vt:lpstr>Search Results &amp; Selecting Grants to Move</vt:lpstr>
      <vt:lpstr>Choose the Target Assignment</vt:lpstr>
      <vt:lpstr>Confirmation of Grant Assignment</vt:lpstr>
      <vt:lpstr>xTRACT</vt:lpstr>
      <vt:lpstr>xTRACT</vt:lpstr>
      <vt:lpstr>Accessing xTRACT</vt:lpstr>
      <vt:lpstr>Searching for Training Grants</vt:lpstr>
      <vt:lpstr>Searching for Training Grants</vt:lpstr>
      <vt:lpstr>Generate PDFs</vt:lpstr>
      <vt:lpstr>xTRACT Resources</vt:lpstr>
      <vt:lpstr>Key eRA Commons Features - Closeout</vt:lpstr>
      <vt:lpstr>Closeout</vt:lpstr>
      <vt:lpstr>Closeout Capabilities</vt:lpstr>
      <vt:lpstr>New Closeout Search screen provides  additional search criteria</vt:lpstr>
      <vt:lpstr>Search screen shows grants that are Closed or Requires Closeout</vt:lpstr>
      <vt:lpstr>Closeout - FFR</vt:lpstr>
      <vt:lpstr>Federal Financial Report (FFR)</vt:lpstr>
      <vt:lpstr>FFR</vt:lpstr>
      <vt:lpstr>FFR/FSR Screen</vt:lpstr>
      <vt:lpstr>FFR/FSR Screen</vt:lpstr>
      <vt:lpstr>FFR Details Screen</vt:lpstr>
      <vt:lpstr>Completing the FFR</vt:lpstr>
      <vt:lpstr>Submission of a FFR</vt:lpstr>
      <vt:lpstr>Closeout – Final Progress Report</vt:lpstr>
      <vt:lpstr>Closeout – Final Report Additional Materials (FRAM) </vt:lpstr>
      <vt:lpstr>Closeout – Final Report Additional Materials FRAM </vt:lpstr>
      <vt:lpstr>Closeout – Final Invention Statement</vt:lpstr>
      <vt:lpstr>Closeout – Add Invention</vt:lpstr>
      <vt:lpstr>Closeout – Awaiting SO Verification</vt:lpstr>
      <vt:lpstr>Closeout – Unilateral Closeout</vt:lpstr>
      <vt:lpstr>Finding Help</vt:lpstr>
      <vt:lpstr>Service &amp; Help Desks</vt:lpstr>
      <vt:lpstr>Web Sites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2016-09-30T13:55:39Z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