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0"/>
  </p:notesMasterIdLst>
  <p:sldIdLst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5DC21-56E8-48A5-9954-59DE1AE513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E185-FF15-4E32-BA42-D5ABF5D2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D015D4-4796-4D21-BAD0-1641EFC35A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6D2E-49E2-4B68-A2A0-933662E8B04D}" type="datetime1">
              <a:rPr lang="en-US" smtClean="0"/>
              <a:t>9/9/2015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2CBD-B265-4EC5-AF58-792C5A8E48C8}" type="datetime1">
              <a:rPr lang="en-US" smtClean="0"/>
              <a:t>9/9/2015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98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658D-7C6D-488A-B31C-51F3A2117414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7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91A2-459A-4632-8D7A-BF33CBAE4D58}" type="datetime1">
              <a:rPr lang="en-US" smtClean="0"/>
              <a:t>9/9/2015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39A1-A7EF-4F14-92F0-50C3BE39CF97}" type="datetime1">
              <a:rPr lang="en-US" smtClean="0"/>
              <a:t>9/9/2015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6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B812-4705-4105-B156-C5FA6CBFA967}" type="datetime1">
              <a:rPr lang="en-US" smtClean="0"/>
              <a:t>9/9/2015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15E8-BB79-4B5A-AA00-8E8519278E12}" type="datetime1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E375-BC04-4274-9291-8ABC35048898}" type="datetime1">
              <a:rPr lang="en-US" smtClean="0"/>
              <a:t>9/9/2015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15A9-2B34-4425-B410-C1EFB1BB19EA}" type="datetime1">
              <a:rPr lang="en-US" smtClean="0"/>
              <a:t>9/9/2015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4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7758-7711-4DCA-8A3D-4B73D0CD6B2D}" type="datetime1">
              <a:rPr lang="en-US" smtClean="0"/>
              <a:t>9/9/2015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ADE7-06B8-4BE7-BC29-4E60F003FFA2}" type="datetime1">
              <a:rPr lang="en-US" smtClean="0"/>
              <a:t>9/9/2015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2A6A-3D13-4815-BF0A-3079CD36ED02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1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7EC9-A1D5-4F7A-B229-9AF234864062}" type="datetime1">
              <a:rPr lang="en-US" smtClean="0"/>
              <a:t>9/9/2015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0320-E300-46C0-A003-AEFB61DA3ED7}" type="datetime1">
              <a:rPr lang="en-US" smtClean="0"/>
              <a:t>9/9/2015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2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140E-3E7D-4308-B665-F97EACAD0C2C}" type="datetime1">
              <a:rPr lang="en-US" smtClean="0"/>
              <a:t>9/9/2015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88EC-90AF-4F0B-B172-8A8F66152FDD}" type="datetime1">
              <a:rPr lang="en-US" smtClean="0"/>
              <a:t>9/9/2015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4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6AFF-271B-45FD-93A4-E937AB91CA44}" type="datetime1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8FA-3CAA-4D3A-9ADA-3AED0CD56FDC}" type="datetime1">
              <a:rPr lang="en-US" smtClean="0"/>
              <a:t>9/9/2015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2EED-8039-41AE-82DF-5BE06B0F9D81}" type="datetime1">
              <a:rPr lang="en-US" smtClean="0"/>
              <a:t>9/9/2015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8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F21C-5772-4979-B25E-F002C2E42AAF}" type="datetime1">
              <a:rPr lang="en-US" smtClean="0"/>
              <a:t>9/9/2015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3A660A7-E10E-47AA-ADFB-02BECD67EEC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6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1E4FEDA-FAE5-46BE-83D3-FAC41B28D2F3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6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97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ra.nih.gov/files/Commons_v3.21_RN_20150827.pdf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Alt=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228601"/>
            <a:ext cx="8793162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543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2"/>
                </a:solidFill>
              </a:rPr>
              <a:t>Re-assign Grants 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in 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eRA Commons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43400"/>
            <a:ext cx="66294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cap="none" spc="0" dirty="0" smtClean="0">
                <a:ea typeface="+mj-ea"/>
                <a:cs typeface="+mj-cs"/>
              </a:rPr>
              <a:t>Presented to Commons Working Group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cap="none" spc="0" dirty="0" smtClean="0">
                <a:ea typeface="+mj-ea"/>
                <a:cs typeface="+mj-cs"/>
              </a:rPr>
              <a:t>September 4, 2015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cap="none" spc="0" dirty="0" smtClean="0">
                <a:ea typeface="+mj-ea"/>
                <a:cs typeface="+mj-cs"/>
              </a:rPr>
              <a:t>Mark Siegert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cap="none" spc="0" dirty="0" smtClean="0">
                <a:ea typeface="+mj-ea"/>
                <a:cs typeface="+mj-cs"/>
              </a:rPr>
              <a:t>Director, Division of Data Quality</a:t>
            </a: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" y="5638800"/>
            <a:ext cx="4380953" cy="812698"/>
          </a:xfrm>
          <a:prstGeom prst="rect">
            <a:avLst/>
          </a:prstGeom>
        </p:spPr>
      </p:pic>
      <p:pic>
        <p:nvPicPr>
          <p:cNvPr id="8" name="Picture 7" descr="eRA logo stating that it is a program of the NI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6" y="228601"/>
            <a:ext cx="985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Grants to Move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4" name="Group 3" title="Select to move grants"/>
          <p:cNvGrpSpPr/>
          <p:nvPr/>
        </p:nvGrpSpPr>
        <p:grpSpPr>
          <a:xfrm>
            <a:off x="838800" y="1676400"/>
            <a:ext cx="7238400" cy="3581400"/>
            <a:chOff x="838800" y="1676400"/>
            <a:chExt cx="7238400" cy="3581400"/>
          </a:xfrm>
        </p:grpSpPr>
        <p:pic>
          <p:nvPicPr>
            <p:cNvPr id="8" name="Picture 7" title="Select to move grants screen shot"/>
            <p:cNvPicPr/>
            <p:nvPr/>
          </p:nvPicPr>
          <p:blipFill rotWithShape="1">
            <a:blip r:embed="rId2"/>
            <a:srcRect l="17093" t="57549" r="1575" b="6799"/>
            <a:stretch/>
          </p:blipFill>
          <p:spPr bwMode="auto">
            <a:xfrm>
              <a:off x="914400" y="1676400"/>
              <a:ext cx="7162800" cy="3581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38800" y="3467100"/>
              <a:ext cx="457200" cy="6477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00200" y="54102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the boxes of all grants to be re-assigned.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7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Choose the Target Assignment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3" title="Choose Target reassignment"/>
          <p:cNvPicPr/>
          <p:nvPr/>
        </p:nvPicPr>
        <p:blipFill rotWithShape="1">
          <a:blip r:embed="rId2"/>
          <a:srcRect l="11236" t="16420" b="45182"/>
          <a:stretch/>
        </p:blipFill>
        <p:spPr>
          <a:xfrm>
            <a:off x="1524000" y="2181600"/>
            <a:ext cx="6019800" cy="3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 downs for School and Department work exactly like the search page drop downs.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51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Target Assignment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7" name="Group 6" title="Choose Target reassignment screen shot"/>
          <p:cNvGrpSpPr/>
          <p:nvPr/>
        </p:nvGrpSpPr>
        <p:grpSpPr>
          <a:xfrm>
            <a:off x="1143000" y="1600200"/>
            <a:ext cx="6400800" cy="3295800"/>
            <a:chOff x="1143000" y="1600200"/>
            <a:chExt cx="6400800" cy="3295800"/>
          </a:xfrm>
        </p:grpSpPr>
        <p:pic>
          <p:nvPicPr>
            <p:cNvPr id="4" name="Picture 3" title="Choose target screen shot"/>
            <p:cNvPicPr/>
            <p:nvPr/>
          </p:nvPicPr>
          <p:blipFill rotWithShape="1">
            <a:blip r:embed="rId2"/>
            <a:srcRect l="17050" t="21453" b="50671"/>
            <a:stretch/>
          </p:blipFill>
          <p:spPr>
            <a:xfrm>
              <a:off x="1143000" y="1600200"/>
              <a:ext cx="6400800" cy="32958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086600" y="4267200"/>
              <a:ext cx="457200" cy="457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00200" y="54864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the target School and Department and click the Next button.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4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4" name="Group 3" title="Confirmation of move"/>
          <p:cNvGrpSpPr/>
          <p:nvPr/>
        </p:nvGrpSpPr>
        <p:grpSpPr>
          <a:xfrm>
            <a:off x="533400" y="1600200"/>
            <a:ext cx="7239000" cy="3619800"/>
            <a:chOff x="533400" y="1600200"/>
            <a:chExt cx="7239000" cy="3619800"/>
          </a:xfrm>
        </p:grpSpPr>
        <p:pic>
          <p:nvPicPr>
            <p:cNvPr id="5" name="Picture 4" title="Confirmation of move screen"/>
            <p:cNvPicPr/>
            <p:nvPr/>
          </p:nvPicPr>
          <p:blipFill rotWithShape="1">
            <a:blip r:embed="rId2"/>
            <a:srcRect l="17335" t="23187" b="38719"/>
            <a:stretch/>
          </p:blipFill>
          <p:spPr>
            <a:xfrm>
              <a:off x="533400" y="1600200"/>
              <a:ext cx="7010400" cy="3619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562600" y="2057400"/>
              <a:ext cx="2209800" cy="762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8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of Grant Assignment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4" name="Picture 3" title="Success screen"/>
          <p:cNvPicPr/>
          <p:nvPr/>
        </p:nvPicPr>
        <p:blipFill rotWithShape="1">
          <a:blip r:embed="rId2"/>
          <a:srcRect l="9590" t="8378" r="57977" b="58548"/>
          <a:stretch/>
        </p:blipFill>
        <p:spPr bwMode="auto">
          <a:xfrm>
            <a:off x="1524001" y="1676400"/>
            <a:ext cx="5844048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Grants have been re-assigned to the School of Medicine – Department of Neurosurgery.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949952"/>
          </a:xfrm>
        </p:spPr>
        <p:txBody>
          <a:bodyPr/>
          <a:lstStyle/>
          <a:p>
            <a:r>
              <a:rPr lang="en-US" sz="2000" i="1" dirty="0" smtClean="0"/>
              <a:t>Functionality is only available to Signing Officials from grantee organizations that are classified as Institutions of Higher Education.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Assignments are immediate in Commons.  The new assignment can be viewed on the Re-assign Grant search page.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Assignments will be visible in RePORTER on the following Monday.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For FY 2015, re-assignments must be completed by October 12, 2015.  All award data will be frozen for FY 2015 on October 13, 2015.</a:t>
            </a:r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n-US" sz="2000" i="1" dirty="0"/>
              <a:t>Search criteria is limited to the current and future fiscal years, for awarded grants or pending type 5 grants.</a:t>
            </a:r>
          </a:p>
          <a:p>
            <a:endParaRPr lang="en-US" sz="2000" i="1" dirty="0" smtClean="0"/>
          </a:p>
          <a:p>
            <a:endParaRPr lang="en-US" sz="19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i="1" dirty="0" smtClean="0"/>
              <a:t>Grants </a:t>
            </a:r>
            <a:r>
              <a:rPr lang="en-US" sz="2000" i="1" dirty="0"/>
              <a:t>on one page can be moved at one time, i.e. grants returned on multiple pages will require multiple moves</a:t>
            </a:r>
            <a:r>
              <a:rPr lang="en-US" sz="2000" i="1" dirty="0" smtClean="0"/>
              <a:t>.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dirty="0" smtClean="0"/>
              <a:t>This year’s NIH Guide Notice for “Review of Grants Information for FY 2015” will reference the Commons functionality and not request that a spread sheet be sent to the eRA Commons Service Desk.</a:t>
            </a:r>
          </a:p>
          <a:p>
            <a:endParaRPr lang="en-US" sz="2000" dirty="0"/>
          </a:p>
          <a:p>
            <a:r>
              <a:rPr lang="en-US" sz="2000" dirty="0" smtClean="0"/>
              <a:t>More information in the </a:t>
            </a:r>
            <a:r>
              <a:rPr lang="en-US" sz="2000" i="1" dirty="0">
                <a:hlinkClick r:id="rId2"/>
              </a:rPr>
              <a:t>Commons Release Notes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https://era.nih.gov/files/Commons_v3.21_RN_20150827.pdf </a:t>
            </a:r>
            <a:r>
              <a:rPr lang="en-US" sz="2000" dirty="0" smtClean="0"/>
              <a:t>) </a:t>
            </a:r>
            <a:r>
              <a:rPr lang="en-US" sz="2000" dirty="0" smtClean="0"/>
              <a:t>and in the Commons Online Help topic </a:t>
            </a:r>
            <a:r>
              <a:rPr lang="en-US" sz="2000" i="1" dirty="0" smtClean="0"/>
              <a:t>Status for Signing Official.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C:\Users\siegerm\AppData\Local\Microsoft\Windows\Temporary Internet Files\Content.IE5\61M12DG0\question-mark[1].png" title="Questions Mar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447256" cy="3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Reassigning Grants in your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949952"/>
          </a:xfrm>
        </p:spPr>
        <p:txBody>
          <a:bodyPr/>
          <a:lstStyle/>
          <a:p>
            <a:r>
              <a:rPr lang="en-US" sz="2400" i="1" dirty="0" smtClean="0"/>
              <a:t>Previously, all requests were sent through the eRA Commons Service Desk for School/Department reassignment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End of Fiscal Year rush to correct School and Department assignments</a:t>
            </a:r>
          </a:p>
          <a:p>
            <a:pPr lvl="1"/>
            <a:r>
              <a:rPr lang="en-US" sz="2400" i="1" dirty="0" smtClean="0"/>
              <a:t>Data in eRA must be frozen </a:t>
            </a:r>
            <a:r>
              <a:rPr lang="en-US" sz="2400" i="1" dirty="0"/>
              <a:t>in early </a:t>
            </a:r>
            <a:r>
              <a:rPr lang="en-US" sz="2400" i="1" dirty="0" smtClean="0"/>
              <a:t>October for reporting purposes</a:t>
            </a:r>
          </a:p>
          <a:p>
            <a:pPr lvl="1"/>
            <a:r>
              <a:rPr lang="en-US" sz="2400" i="1" dirty="0" smtClean="0"/>
              <a:t>Spread sheets submitted to NIH with old/new assignments for each of the grants </a:t>
            </a:r>
          </a:p>
          <a:p>
            <a:pPr lvl="1"/>
            <a:r>
              <a:rPr lang="en-US" sz="2400" i="1" dirty="0" smtClean="0"/>
              <a:t>eRA usually can not make updates when requests are received after the deadline</a:t>
            </a:r>
            <a:endParaRPr lang="en-US" sz="2400" i="1" dirty="0"/>
          </a:p>
          <a:p>
            <a:endParaRPr lang="en-US" sz="19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Reassigning Grants in your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949952"/>
          </a:xfrm>
        </p:spPr>
        <p:txBody>
          <a:bodyPr anchor="ctr" anchorCtr="0"/>
          <a:lstStyle/>
          <a:p>
            <a:r>
              <a:rPr lang="en-US" sz="2400" i="1" dirty="0" smtClean="0"/>
              <a:t>Capability added to Commons Status page for Signing Official to reassign School/Department within the organization</a:t>
            </a:r>
          </a:p>
          <a:p>
            <a:pPr lvl="1"/>
            <a:r>
              <a:rPr lang="en-US" sz="1900" i="1" dirty="0" smtClean="0"/>
              <a:t>Allowing new departments or major components to be created is a future goal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Multiple new ways to search and select grants for assignment</a:t>
            </a:r>
          </a:p>
          <a:p>
            <a:pPr lvl="1"/>
            <a:r>
              <a:rPr lang="en-US" sz="1900" i="1" dirty="0" smtClean="0"/>
              <a:t>All or part of a grant number</a:t>
            </a:r>
          </a:p>
          <a:p>
            <a:pPr lvl="1"/>
            <a:r>
              <a:rPr lang="en-US" sz="1900" i="1" dirty="0" smtClean="0"/>
              <a:t>Contact PI name</a:t>
            </a:r>
          </a:p>
          <a:p>
            <a:pPr lvl="1"/>
            <a:r>
              <a:rPr lang="en-US" sz="1900" i="1" dirty="0" smtClean="0"/>
              <a:t>Major Component/Department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Function on Commons Status Page </a:t>
            </a:r>
            <a:endParaRPr lang="en-US" dirty="0"/>
          </a:p>
        </p:txBody>
      </p:sp>
      <p:grpSp>
        <p:nvGrpSpPr>
          <p:cNvPr id="3" name="Group 2" title="Status Search Menu"/>
          <p:cNvGrpSpPr/>
          <p:nvPr/>
        </p:nvGrpSpPr>
        <p:grpSpPr>
          <a:xfrm>
            <a:off x="2743200" y="1665455"/>
            <a:ext cx="3733800" cy="4430545"/>
            <a:chOff x="2743200" y="1665455"/>
            <a:chExt cx="3733800" cy="4430545"/>
          </a:xfrm>
        </p:grpSpPr>
        <p:pic>
          <p:nvPicPr>
            <p:cNvPr id="1027" name="Picture 3" descr="Status search menu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3" r="87551" b="54782"/>
            <a:stretch/>
          </p:blipFill>
          <p:spPr bwMode="auto">
            <a:xfrm>
              <a:off x="2743200" y="1665455"/>
              <a:ext cx="3733800" cy="443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 descr="oval"/>
            <p:cNvSpPr/>
            <p:nvPr/>
          </p:nvSpPr>
          <p:spPr>
            <a:xfrm>
              <a:off x="3352800" y="5218239"/>
              <a:ext cx="17526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Search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8" name="Group 7" title="Multiple Search Option fields"/>
          <p:cNvGrpSpPr/>
          <p:nvPr/>
        </p:nvGrpSpPr>
        <p:grpSpPr>
          <a:xfrm>
            <a:off x="1066800" y="1600200"/>
            <a:ext cx="7162800" cy="4114799"/>
            <a:chOff x="1066800" y="1600200"/>
            <a:chExt cx="7162800" cy="4114799"/>
          </a:xfrm>
        </p:grpSpPr>
        <p:pic>
          <p:nvPicPr>
            <p:cNvPr id="4" name="Picture 3" descr="Multi-search option form"/>
            <p:cNvPicPr/>
            <p:nvPr/>
          </p:nvPicPr>
          <p:blipFill rotWithShape="1">
            <a:blip r:embed="rId2"/>
            <a:srcRect l="16473" t="26823" r="21104" b="39127"/>
            <a:stretch/>
          </p:blipFill>
          <p:spPr>
            <a:xfrm>
              <a:off x="1066800" y="1600200"/>
              <a:ext cx="7162800" cy="411479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362200" y="3048000"/>
              <a:ext cx="22098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572000" y="3048000"/>
              <a:ext cx="12192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066800" y="2514600"/>
              <a:ext cx="31242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3810000"/>
              <a:ext cx="7010400" cy="6096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59436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1:  Select grant(s) to re-assign.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0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School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5" name="Group 4" title="Selct the school field"/>
          <p:cNvGrpSpPr/>
          <p:nvPr/>
        </p:nvGrpSpPr>
        <p:grpSpPr>
          <a:xfrm>
            <a:off x="1371600" y="1600200"/>
            <a:ext cx="6400800" cy="3733800"/>
            <a:chOff x="1371600" y="1600200"/>
            <a:chExt cx="6400800" cy="3733800"/>
          </a:xfrm>
        </p:grpSpPr>
        <p:pic>
          <p:nvPicPr>
            <p:cNvPr id="4" name="Picture 3" title="select school screen shot"/>
            <p:cNvPicPr/>
            <p:nvPr/>
          </p:nvPicPr>
          <p:blipFill rotWithShape="1">
            <a:blip r:embed="rId2"/>
            <a:srcRect l="16520" t="32068" r="30497" b="33185"/>
            <a:stretch/>
          </p:blipFill>
          <p:spPr>
            <a:xfrm>
              <a:off x="1371600" y="1600200"/>
              <a:ext cx="6400800" cy="3733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68400" y="3124200"/>
              <a:ext cx="4832400" cy="14478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00200" y="5410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School drop down menu contains all active major components for the organization (School of Medicine, School of Public Health, etc.)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2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Department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7" name="Group 6" title="Select a department field"/>
          <p:cNvGrpSpPr/>
          <p:nvPr/>
        </p:nvGrpSpPr>
        <p:grpSpPr>
          <a:xfrm>
            <a:off x="393300" y="1752600"/>
            <a:ext cx="8369700" cy="3505200"/>
            <a:chOff x="393300" y="1752600"/>
            <a:chExt cx="8369700" cy="3505200"/>
          </a:xfrm>
        </p:grpSpPr>
        <p:pic>
          <p:nvPicPr>
            <p:cNvPr id="4" name="Picture 3" title="select department screen shot"/>
            <p:cNvPicPr/>
            <p:nvPr/>
          </p:nvPicPr>
          <p:blipFill rotWithShape="1">
            <a:blip r:embed="rId2"/>
            <a:srcRect l="18135" t="34952" b="31837"/>
            <a:stretch/>
          </p:blipFill>
          <p:spPr>
            <a:xfrm>
              <a:off x="393300" y="1752600"/>
              <a:ext cx="8357400" cy="3505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95800" y="2590800"/>
              <a:ext cx="4267200" cy="22860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00200" y="54102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Department drop down will list all active departments associated with the selected School.  No departments are listed if a school has not been selected.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4" name="Group 3" title="Search results"/>
          <p:cNvGrpSpPr/>
          <p:nvPr/>
        </p:nvGrpSpPr>
        <p:grpSpPr>
          <a:xfrm>
            <a:off x="685800" y="1524000"/>
            <a:ext cx="7848600" cy="4114800"/>
            <a:chOff x="685800" y="1524000"/>
            <a:chExt cx="7848600" cy="4114800"/>
          </a:xfrm>
        </p:grpSpPr>
        <p:pic>
          <p:nvPicPr>
            <p:cNvPr id="7" name="Picture 6" title="Search results screen shot"/>
            <p:cNvPicPr/>
            <p:nvPr/>
          </p:nvPicPr>
          <p:blipFill rotWithShape="1">
            <a:blip r:embed="rId2"/>
            <a:srcRect l="11811" t="48983" b="14953"/>
            <a:stretch/>
          </p:blipFill>
          <p:spPr bwMode="auto">
            <a:xfrm>
              <a:off x="685800" y="1676400"/>
              <a:ext cx="7391400" cy="396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8001000" y="1524000"/>
              <a:ext cx="533400" cy="533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3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Grants to Move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410200"/>
            <a:ext cx="563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Number of entries to show in the results list can be configured.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Any or all grants in the results list can be selected to move to the same location.</a:t>
            </a:r>
            <a:endParaRPr lang="en-US" sz="1400" dirty="0"/>
          </a:p>
        </p:txBody>
      </p:sp>
      <p:grpSp>
        <p:nvGrpSpPr>
          <p:cNvPr id="4" name="Group 3" title="Move Grants screen"/>
          <p:cNvGrpSpPr/>
          <p:nvPr/>
        </p:nvGrpSpPr>
        <p:grpSpPr>
          <a:xfrm>
            <a:off x="1066800" y="1905000"/>
            <a:ext cx="7391400" cy="3581400"/>
            <a:chOff x="1066800" y="1905000"/>
            <a:chExt cx="7391400" cy="3581400"/>
          </a:xfrm>
        </p:grpSpPr>
        <p:pic>
          <p:nvPicPr>
            <p:cNvPr id="9" name="Picture 8" title="Move Grants screen shot"/>
            <p:cNvPicPr/>
            <p:nvPr/>
          </p:nvPicPr>
          <p:blipFill rotWithShape="1">
            <a:blip r:embed="rId2"/>
            <a:srcRect l="17224" t="57086" r="37316" b="15434"/>
            <a:stretch/>
          </p:blipFill>
          <p:spPr bwMode="auto">
            <a:xfrm>
              <a:off x="1143000" y="1905000"/>
              <a:ext cx="7315200" cy="3581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066800" y="2057400"/>
              <a:ext cx="16002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19200" y="2438400"/>
              <a:ext cx="533400" cy="2743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7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534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eRA</vt:lpstr>
      <vt:lpstr>1_eRA</vt:lpstr>
      <vt:lpstr>Re-assign Grants  in  eRA Commons</vt:lpstr>
      <vt:lpstr>Reassigning Grants in your Institution</vt:lpstr>
      <vt:lpstr>Reassigning Grants in your Institution</vt:lpstr>
      <vt:lpstr>New Function on Commons Status Page </vt:lpstr>
      <vt:lpstr>Multiple Search Options</vt:lpstr>
      <vt:lpstr>Selecting the School</vt:lpstr>
      <vt:lpstr>Selecting a Department</vt:lpstr>
      <vt:lpstr>Search Results</vt:lpstr>
      <vt:lpstr>Selecting Grants to Move</vt:lpstr>
      <vt:lpstr>Selecting Grants to Move</vt:lpstr>
      <vt:lpstr>Step 2: Choose the Target Assignment</vt:lpstr>
      <vt:lpstr>Choose the Target Assignment</vt:lpstr>
      <vt:lpstr>Step 3:  Summary</vt:lpstr>
      <vt:lpstr>Confirmation of Grant Assignment</vt:lpstr>
      <vt:lpstr>Items of Note</vt:lpstr>
      <vt:lpstr>Items of Note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Siegert, Mark (NIH/OD) [E]</dc:creator>
  <cp:lastModifiedBy>schumakerjk</cp:lastModifiedBy>
  <cp:revision>40</cp:revision>
  <dcterms:created xsi:type="dcterms:W3CDTF">2015-08-31T18:58:42Z</dcterms:created>
  <dcterms:modified xsi:type="dcterms:W3CDTF">2015-09-09T13:22:43Z</dcterms:modified>
</cp:coreProperties>
</file>