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7.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66" r:id="rId5"/>
    <p:sldMasterId id="2147483776" r:id="rId6"/>
  </p:sldMasterIdLst>
  <p:notesMasterIdLst>
    <p:notesMasterId r:id="rId106"/>
  </p:notesMasterIdLst>
  <p:handoutMasterIdLst>
    <p:handoutMasterId r:id="rId107"/>
  </p:handoutMasterIdLst>
  <p:sldIdLst>
    <p:sldId id="265" r:id="rId7"/>
    <p:sldId id="1208" r:id="rId8"/>
    <p:sldId id="652" r:id="rId9"/>
    <p:sldId id="1209" r:id="rId10"/>
    <p:sldId id="1078" r:id="rId11"/>
    <p:sldId id="1198" r:id="rId12"/>
    <p:sldId id="1210" r:id="rId13"/>
    <p:sldId id="1211" r:id="rId14"/>
    <p:sldId id="1200" r:id="rId15"/>
    <p:sldId id="1213" r:id="rId16"/>
    <p:sldId id="1204" r:id="rId17"/>
    <p:sldId id="1205" r:id="rId18"/>
    <p:sldId id="1218" r:id="rId19"/>
    <p:sldId id="1219" r:id="rId20"/>
    <p:sldId id="1220" r:id="rId21"/>
    <p:sldId id="1221" r:id="rId22"/>
    <p:sldId id="1233" r:id="rId23"/>
    <p:sldId id="1222" r:id="rId24"/>
    <p:sldId id="1223" r:id="rId25"/>
    <p:sldId id="1224" r:id="rId26"/>
    <p:sldId id="1225" r:id="rId27"/>
    <p:sldId id="1226" r:id="rId28"/>
    <p:sldId id="1227" r:id="rId29"/>
    <p:sldId id="1206" r:id="rId30"/>
    <p:sldId id="1141" r:id="rId31"/>
    <p:sldId id="1214" r:id="rId32"/>
    <p:sldId id="1143" r:id="rId33"/>
    <p:sldId id="1144" r:id="rId34"/>
    <p:sldId id="1145" r:id="rId35"/>
    <p:sldId id="1146" r:id="rId36"/>
    <p:sldId id="1147" r:id="rId37"/>
    <p:sldId id="1148" r:id="rId38"/>
    <p:sldId id="1149" r:id="rId39"/>
    <p:sldId id="1150" r:id="rId40"/>
    <p:sldId id="1151" r:id="rId41"/>
    <p:sldId id="1152" r:id="rId42"/>
    <p:sldId id="1153" r:id="rId43"/>
    <p:sldId id="1155" r:id="rId44"/>
    <p:sldId id="1156" r:id="rId45"/>
    <p:sldId id="959" r:id="rId46"/>
    <p:sldId id="960" r:id="rId47"/>
    <p:sldId id="961" r:id="rId48"/>
    <p:sldId id="1067" r:id="rId49"/>
    <p:sldId id="672" r:id="rId50"/>
    <p:sldId id="666" r:id="rId51"/>
    <p:sldId id="669" r:id="rId52"/>
    <p:sldId id="1060" r:id="rId53"/>
    <p:sldId id="964" r:id="rId54"/>
    <p:sldId id="966" r:id="rId55"/>
    <p:sldId id="967" r:id="rId56"/>
    <p:sldId id="1228" r:id="rId57"/>
    <p:sldId id="973" r:id="rId58"/>
    <p:sldId id="971" r:id="rId59"/>
    <p:sldId id="969" r:id="rId60"/>
    <p:sldId id="970" r:id="rId61"/>
    <p:sldId id="974" r:id="rId62"/>
    <p:sldId id="972" r:id="rId63"/>
    <p:sldId id="1157" r:id="rId64"/>
    <p:sldId id="1158" r:id="rId65"/>
    <p:sldId id="1159" r:id="rId66"/>
    <p:sldId id="1160" r:id="rId67"/>
    <p:sldId id="1161" r:id="rId68"/>
    <p:sldId id="1162" r:id="rId69"/>
    <p:sldId id="1166" r:id="rId70"/>
    <p:sldId id="1167" r:id="rId71"/>
    <p:sldId id="1168" r:id="rId72"/>
    <p:sldId id="1169" r:id="rId73"/>
    <p:sldId id="1170" r:id="rId74"/>
    <p:sldId id="1176" r:id="rId75"/>
    <p:sldId id="1177" r:id="rId76"/>
    <p:sldId id="1178" r:id="rId77"/>
    <p:sldId id="1183" r:id="rId78"/>
    <p:sldId id="1216" r:id="rId79"/>
    <p:sldId id="1217" r:id="rId80"/>
    <p:sldId id="1179" r:id="rId81"/>
    <p:sldId id="1180" r:id="rId82"/>
    <p:sldId id="1171" r:id="rId83"/>
    <p:sldId id="1172" r:id="rId84"/>
    <p:sldId id="1173" r:id="rId85"/>
    <p:sldId id="1230" r:id="rId86"/>
    <p:sldId id="1231" r:id="rId87"/>
    <p:sldId id="1229" r:id="rId88"/>
    <p:sldId id="1174" r:id="rId89"/>
    <p:sldId id="1175" r:id="rId90"/>
    <p:sldId id="1232" r:id="rId91"/>
    <p:sldId id="1186" r:id="rId92"/>
    <p:sldId id="1187" r:id="rId93"/>
    <p:sldId id="1188" r:id="rId94"/>
    <p:sldId id="1189" r:id="rId95"/>
    <p:sldId id="1190" r:id="rId96"/>
    <p:sldId id="1191" r:id="rId97"/>
    <p:sldId id="1192" r:id="rId98"/>
    <p:sldId id="1194" r:id="rId99"/>
    <p:sldId id="1195" r:id="rId100"/>
    <p:sldId id="1196" r:id="rId101"/>
    <p:sldId id="788" r:id="rId102"/>
    <p:sldId id="789" r:id="rId103"/>
    <p:sldId id="790" r:id="rId104"/>
    <p:sldId id="919" r:id="rId105"/>
  </p:sldIdLst>
  <p:sldSz cx="9144000" cy="6858000" type="screen4x3"/>
  <p:notesSz cx="9296400" cy="7010400"/>
  <p:custDataLst>
    <p:tags r:id="rId108"/>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FFFFCC"/>
    <a:srgbClr val="FFFF99"/>
    <a:srgbClr val="993300"/>
    <a:srgbClr val="669900"/>
    <a:srgbClr val="FFFF66"/>
    <a:srgbClr val="FF6600"/>
    <a:srgbClr val="336699"/>
    <a:srgbClr val="99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98349" autoAdjust="0"/>
  </p:normalViewPr>
  <p:slideViewPr>
    <p:cSldViewPr>
      <p:cViewPr varScale="1">
        <p:scale>
          <a:sx n="82" d="100"/>
          <a:sy n="82" d="100"/>
        </p:scale>
        <p:origin x="1157"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29184"/>
    </p:cViewPr>
  </p:sorterViewPr>
  <p:notesViewPr>
    <p:cSldViewPr>
      <p:cViewPr varScale="1">
        <p:scale>
          <a:sx n="65" d="100"/>
          <a:sy n="65" d="100"/>
        </p:scale>
        <p:origin x="-1602" y="-10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handoutMaster" Target="handoutMasters/handout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4/12/2018</a:t>
            </a:fld>
            <a:endParaRPr lang="en-US"/>
          </a:p>
        </p:txBody>
      </p:sp>
      <p:sp>
        <p:nvSpPr>
          <p:cNvPr id="4" name="Footer Placeholder 3"/>
          <p:cNvSpPr>
            <a:spLocks noGrp="1"/>
          </p:cNvSpPr>
          <p:nvPr>
            <p:ph type="ftr" sz="quarter" idx="2"/>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29848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8440" cy="350760"/>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265810" y="0"/>
            <a:ext cx="4028440" cy="350760"/>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4/12/2018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929640" y="3330422"/>
            <a:ext cx="7437120" cy="3154441"/>
          </a:xfrm>
          <a:prstGeom prst="rect">
            <a:avLst/>
          </a:prstGeom>
        </p:spPr>
        <p:txBody>
          <a:bodyPr vert="horz"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6658444"/>
            <a:ext cx="4028440" cy="350760"/>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265810" y="6658444"/>
            <a:ext cx="4028440" cy="350760"/>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3473621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defRPr/>
            </a:pPr>
            <a:fld id="{E9D015D4-4796-4D21-BAD0-1641EFC35A77}" type="slidenum">
              <a:rPr lang="en-US" smtClean="0"/>
              <a:pPr fontAlgn="base">
                <a:spcBef>
                  <a:spcPct val="0"/>
                </a:spcBef>
                <a:spcAft>
                  <a:spcPct val="0"/>
                </a:spcAft>
                <a:defRPr/>
              </a:pPr>
              <a:t>1</a:t>
            </a:fld>
            <a:endParaRPr lang="en-US"/>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5691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a:t>
            </a:fld>
            <a:endParaRPr lang="en-US"/>
          </a:p>
        </p:txBody>
      </p:sp>
    </p:spTree>
    <p:extLst>
      <p:ext uri="{BB962C8B-B14F-4D97-AF65-F5344CB8AC3E}">
        <p14:creationId xmlns:p14="http://schemas.microsoft.com/office/powerpoint/2010/main" val="194550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4</a:t>
            </a:fld>
            <a:endParaRPr lang="en-US"/>
          </a:p>
        </p:txBody>
      </p:sp>
    </p:spTree>
    <p:extLst>
      <p:ext uri="{BB962C8B-B14F-4D97-AF65-F5344CB8AC3E}">
        <p14:creationId xmlns:p14="http://schemas.microsoft.com/office/powerpoint/2010/main" val="366468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8</a:t>
            </a:fld>
            <a:endParaRPr lang="en-US"/>
          </a:p>
        </p:txBody>
      </p:sp>
    </p:spTree>
    <p:extLst>
      <p:ext uri="{BB962C8B-B14F-4D97-AF65-F5344CB8AC3E}">
        <p14:creationId xmlns:p14="http://schemas.microsoft.com/office/powerpoint/2010/main" val="255692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66812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49</a:t>
            </a:fld>
            <a:endParaRPr lang="en-US"/>
          </a:p>
        </p:txBody>
      </p:sp>
    </p:spTree>
    <p:extLst>
      <p:ext uri="{BB962C8B-B14F-4D97-AF65-F5344CB8AC3E}">
        <p14:creationId xmlns:p14="http://schemas.microsoft.com/office/powerpoint/2010/main" val="97167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74</a:t>
            </a:fld>
            <a:endParaRPr lang="en-US"/>
          </a:p>
        </p:txBody>
      </p:sp>
    </p:spTree>
    <p:extLst>
      <p:ext uri="{BB962C8B-B14F-4D97-AF65-F5344CB8AC3E}">
        <p14:creationId xmlns:p14="http://schemas.microsoft.com/office/powerpoint/2010/main" val="2909668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3131E5E2-8DB1-43E7-9F30-43DCA2DED281}" type="datetime1">
              <a:rPr lang="en-US" smtClean="0"/>
              <a:pPr>
                <a:defRPr/>
              </a:pPr>
              <a:t>4/12/2018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userDrawn="1"/>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C4676832-84A4-4E87-9F08-C6E50BC80683}" type="datetime1">
              <a:rPr lang="en-US" smtClean="0"/>
              <a:pPr>
                <a:defRPr/>
              </a:pPr>
              <a:t>4/12/2018</a:t>
            </a:fld>
            <a:endParaRPr lang="en-US"/>
          </a:p>
        </p:txBody>
      </p:sp>
    </p:spTree>
    <p:extLst>
      <p:ext uri="{BB962C8B-B14F-4D97-AF65-F5344CB8AC3E}">
        <p14:creationId xmlns:p14="http://schemas.microsoft.com/office/powerpoint/2010/main" val="195137491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625" y="1524000"/>
            <a:ext cx="8503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p:txBody>
          <a:bodyPr/>
          <a:lstStyle>
            <a:lvl1pPr>
              <a:defRPr/>
            </a:lvl1pPr>
          </a:lstStyle>
          <a:p>
            <a:pPr>
              <a:defRPr/>
            </a:pPr>
            <a:fld id="{E3D1B414-C025-4807-842F-DD9B92703036}" type="datetime1">
              <a:rPr lang="en-US" smtClean="0"/>
              <a:pPr>
                <a:defRPr/>
              </a:pPr>
              <a:t>4/12/2018</a:t>
            </a:fld>
            <a:endParaRPr lang="en-US"/>
          </a:p>
        </p:txBody>
      </p:sp>
      <p:sp>
        <p:nvSpPr>
          <p:cNvPr id="3" name="TextBox 2"/>
          <p:cNvSpPr txBox="1"/>
          <p:nvPr userDrawn="1"/>
        </p:nvSpPr>
        <p:spPr>
          <a:xfrm>
            <a:off x="4343400" y="1108275"/>
            <a:ext cx="457200" cy="276999"/>
          </a:xfrm>
          <a:prstGeom prst="rect">
            <a:avLst/>
          </a:prstGeom>
          <a:noFill/>
        </p:spPr>
        <p:txBody>
          <a:bodyPr wrap="square" rtlCol="0">
            <a:spAutoFit/>
          </a:bodyPr>
          <a:lstStyle/>
          <a:p>
            <a:pPr algn="ctr"/>
            <a:fld id="{768C2B88-4510-4B91-A627-4BCF207B2413}" type="slidenum">
              <a:rPr lang="en-US" sz="1200" smtClean="0">
                <a:solidFill>
                  <a:srgbClr val="669900"/>
                </a:solidFill>
              </a:rPr>
              <a:pPr algn="ctr"/>
              <a:t>‹#›</a:t>
            </a:fld>
            <a:endParaRPr lang="en-US" sz="1200" dirty="0">
              <a:solidFill>
                <a:srgbClr val="669900"/>
              </a:solidFill>
            </a:endParaRPr>
          </a:p>
        </p:txBody>
      </p:sp>
    </p:spTree>
    <p:extLst>
      <p:ext uri="{BB962C8B-B14F-4D97-AF65-F5344CB8AC3E}">
        <p14:creationId xmlns:p14="http://schemas.microsoft.com/office/powerpoint/2010/main" val="10158279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userDrawn="1"/>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6" name="Date Placeholder 3"/>
          <p:cNvSpPr>
            <a:spLocks noGrp="1"/>
          </p:cNvSpPr>
          <p:nvPr>
            <p:ph type="dt" sz="half" idx="11"/>
          </p:nvPr>
        </p:nvSpPr>
        <p:spPr/>
        <p:txBody>
          <a:bodyPr/>
          <a:lstStyle>
            <a:lvl1pPr>
              <a:defRPr/>
            </a:lvl1pPr>
          </a:lstStyle>
          <a:p>
            <a:pPr>
              <a:defRPr/>
            </a:pPr>
            <a:fld id="{54BF19E9-26E3-4FC3-A03C-30D9902B70D6}" type="datetime1">
              <a:rPr lang="en-US" smtClean="0"/>
              <a:pPr>
                <a:defRPr/>
              </a:pPr>
              <a:t>4/12/2018</a:t>
            </a:fld>
            <a:endParaRPr lang="en-US"/>
          </a:p>
        </p:txBody>
      </p:sp>
      <p:sp>
        <p:nvSpPr>
          <p:cNvPr id="15" name="TextBox 14"/>
          <p:cNvSpPr txBox="1"/>
          <p:nvPr userDrawn="1"/>
        </p:nvSpPr>
        <p:spPr>
          <a:xfrm>
            <a:off x="4267200" y="2282825"/>
            <a:ext cx="609600" cy="276999"/>
          </a:xfrm>
          <a:prstGeom prst="rect">
            <a:avLst/>
          </a:prstGeom>
          <a:noFill/>
        </p:spPr>
        <p:txBody>
          <a:bodyPr wrap="square" rtlCol="0">
            <a:spAutoFit/>
          </a:bodyPr>
          <a:lstStyle/>
          <a:p>
            <a:pPr algn="ctr"/>
            <a:fld id="{F6772C8F-A25A-4C80-A8E3-8E11D1A45A4D}" type="slidenum">
              <a:rPr lang="en-US" sz="1200" smtClean="0">
                <a:solidFill>
                  <a:srgbClr val="669900"/>
                </a:solidFill>
              </a:rPr>
              <a:pPr algn="ctr"/>
              <a:t>‹#›</a:t>
            </a:fld>
            <a:endParaRPr lang="en-US" sz="1200" dirty="0">
              <a:solidFill>
                <a:srgbClr val="669900"/>
              </a:solidFill>
            </a:endParaRPr>
          </a:p>
        </p:txBody>
      </p:sp>
    </p:spTree>
    <p:extLst>
      <p:ext uri="{BB962C8B-B14F-4D97-AF65-F5344CB8AC3E}">
        <p14:creationId xmlns:p14="http://schemas.microsoft.com/office/powerpoint/2010/main" val="212654058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5449DE2C-0D87-4617-918A-C56F22793BBF}" type="datetime1">
              <a:rPr lang="en-US" smtClean="0"/>
              <a:pPr>
                <a:defRPr/>
              </a:pPr>
              <a:t>4/12/2018</a:t>
            </a:fld>
            <a:endParaRPr lang="en-US"/>
          </a:p>
        </p:txBody>
      </p:sp>
    </p:spTree>
    <p:extLst>
      <p:ext uri="{BB962C8B-B14F-4D97-AF65-F5344CB8AC3E}">
        <p14:creationId xmlns:p14="http://schemas.microsoft.com/office/powerpoint/2010/main" val="1196246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userDrawn="1"/>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BA3C0CD-B030-4828-AF70-DB0FB12A141C}" type="datetime1">
              <a:rPr lang="en-US" smtClean="0"/>
              <a:pPr>
                <a:defRPr/>
              </a:pPr>
              <a:t>4/12/2018</a:t>
            </a:fld>
            <a:endParaRPr lang="en-US"/>
          </a:p>
        </p:txBody>
      </p:sp>
    </p:spTree>
    <p:extLst>
      <p:ext uri="{BB962C8B-B14F-4D97-AF65-F5344CB8AC3E}">
        <p14:creationId xmlns:p14="http://schemas.microsoft.com/office/powerpoint/2010/main" val="54784857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F2FED989-6AC6-4280-8938-7FEE65BF1B11}" type="datetime1">
              <a:rPr lang="en-US" smtClean="0"/>
              <a:pPr>
                <a:defRPr/>
              </a:pPr>
              <a:t>4/12/2018</a:t>
            </a:fld>
            <a:endParaRPr lang="en-US"/>
          </a:p>
        </p:txBody>
      </p:sp>
      <p:sp>
        <p:nvSpPr>
          <p:cNvPr id="4" name="TextBox 3"/>
          <p:cNvSpPr txBox="1"/>
          <p:nvPr userDrawn="1"/>
        </p:nvSpPr>
        <p:spPr>
          <a:xfrm>
            <a:off x="4267200" y="1094601"/>
            <a:ext cx="609600" cy="276999"/>
          </a:xfrm>
          <a:prstGeom prst="rect">
            <a:avLst/>
          </a:prstGeom>
          <a:noFill/>
        </p:spPr>
        <p:txBody>
          <a:bodyPr wrap="square" rtlCol="0">
            <a:spAutoFit/>
          </a:bodyPr>
          <a:lstStyle/>
          <a:p>
            <a:pPr algn="ctr"/>
            <a:fld id="{18126945-4829-4448-B435-C685196C7D8B}" type="slidenum">
              <a:rPr lang="en-US" sz="1200" smtClean="0">
                <a:solidFill>
                  <a:srgbClr val="669900"/>
                </a:solidFill>
              </a:rPr>
              <a:pPr algn="ctr"/>
              <a:t>‹#›</a:t>
            </a:fld>
            <a:endParaRPr lang="en-US" sz="1200" dirty="0">
              <a:solidFill>
                <a:srgbClr val="669900"/>
              </a:solidFill>
            </a:endParaRPr>
          </a:p>
        </p:txBody>
      </p:sp>
    </p:spTree>
    <p:extLst>
      <p:ext uri="{BB962C8B-B14F-4D97-AF65-F5344CB8AC3E}">
        <p14:creationId xmlns:p14="http://schemas.microsoft.com/office/powerpoint/2010/main" val="90823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6417C393-6047-4253-96CD-2BE8048FB8A1}" type="datetime1">
              <a:rPr lang="en-US" smtClean="0"/>
              <a:pPr>
                <a:defRPr/>
              </a:pPr>
              <a:t>4/12/2018</a:t>
            </a:fld>
            <a:endParaRPr lang="en-US"/>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2964158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userDrawn="1"/>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19D554A2-07FF-4D91-AC85-F11D63A569F0}" type="datetime1">
              <a:rPr lang="en-US" smtClean="0"/>
              <a:pPr>
                <a:defRPr/>
              </a:pPr>
              <a:t>4/12/2018</a:t>
            </a:fld>
            <a:endParaRPr lang="en-US"/>
          </a:p>
        </p:txBody>
      </p:sp>
      <p:sp>
        <p:nvSpPr>
          <p:cNvPr id="13" name="TextBox 12"/>
          <p:cNvSpPr txBox="1"/>
          <p:nvPr userDrawn="1"/>
        </p:nvSpPr>
        <p:spPr>
          <a:xfrm>
            <a:off x="1318633" y="374880"/>
            <a:ext cx="565785" cy="405555"/>
          </a:xfrm>
          <a:prstGeom prst="rect">
            <a:avLst/>
          </a:prstGeom>
          <a:noFill/>
        </p:spPr>
        <p:txBody>
          <a:bodyPr wrap="square" rtlCol="0">
            <a:spAutoFit/>
          </a:bodyPr>
          <a:lstStyle/>
          <a:p>
            <a:pPr algn="ctr"/>
            <a:fld id="{1FC12AE0-4C26-4AAF-B526-01D0A9B9F6A2}" type="slidenum">
              <a:rPr lang="en-US" sz="1200" smtClean="0">
                <a:solidFill>
                  <a:srgbClr val="669900"/>
                </a:solidFill>
              </a:rPr>
              <a:pPr algn="ctr"/>
              <a:t>‹#›</a:t>
            </a:fld>
            <a:endParaRPr lang="en-US" sz="1200" dirty="0">
              <a:solidFill>
                <a:srgbClr val="669900"/>
              </a:solidFill>
            </a:endParaRPr>
          </a:p>
        </p:txBody>
      </p:sp>
    </p:spTree>
    <p:extLst>
      <p:ext uri="{BB962C8B-B14F-4D97-AF65-F5344CB8AC3E}">
        <p14:creationId xmlns:p14="http://schemas.microsoft.com/office/powerpoint/2010/main" val="276237849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28D997DF-DEC8-48DF-9795-86A939E5A98F}" type="datetime1">
              <a:rPr lang="en-US" smtClean="0"/>
              <a:pPr>
                <a:defRPr/>
              </a:pPr>
              <a:t>4/12/2018</a:t>
            </a:fld>
            <a:endParaRPr lang="en-US"/>
          </a:p>
        </p:txBody>
      </p:sp>
    </p:spTree>
    <p:extLst>
      <p:ext uri="{BB962C8B-B14F-4D97-AF65-F5344CB8AC3E}">
        <p14:creationId xmlns:p14="http://schemas.microsoft.com/office/powerpoint/2010/main" val="358403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152400" y="64008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Straight Connector 6"/>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155575"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1" name="Rectangle 10"/>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endParaRPr lang="en-US" dirty="0"/>
          </a:p>
        </p:txBody>
      </p:sp>
      <p:sp>
        <p:nvSpPr>
          <p:cNvPr id="15" name="Date Placeholder 27"/>
          <p:cNvSpPr>
            <a:spLocks noGrp="1"/>
          </p:cNvSpPr>
          <p:nvPr>
            <p:ph type="dt" sz="half" idx="10"/>
          </p:nvPr>
        </p:nvSpPr>
        <p:spPr/>
        <p:txBody>
          <a:bodyPr/>
          <a:lstStyle>
            <a:lvl1pPr>
              <a:defRPr/>
            </a:lvl1pPr>
          </a:lstStyle>
          <a:p>
            <a:pPr>
              <a:defRPr/>
            </a:pPr>
            <a:fld id="{FBA35617-D508-4D40-A749-24BEC1ECFA17}" type="datetime1">
              <a:rPr lang="en-US" smtClean="0"/>
              <a:pPr>
                <a:defRPr/>
              </a:pPr>
              <a:t>4/12/2018</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75BECE6F-C8B3-4AFE-ABE6-79691508103B}"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6486606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01A75D32-94B1-43D8-A037-FE67FB015E27}" type="datetime1">
              <a:rPr lang="en-US" smtClean="0"/>
              <a:pPr>
                <a:defRPr/>
              </a:pPr>
              <a:t>4/12/2018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4"/>
          </p:nvPr>
        </p:nvSpPr>
        <p:spPr/>
        <p:txBody>
          <a:bodyPr/>
          <a:lstStyle>
            <a:lvl1pPr>
              <a:defRPr/>
            </a:lvl1pPr>
          </a:lstStyle>
          <a:p>
            <a:pPr>
              <a:defRPr/>
            </a:pPr>
            <a:fld id="{143C9287-94C0-473F-948B-72F71B811254}" type="datetime1">
              <a:rPr lang="en-US" smtClean="0"/>
              <a:pPr>
                <a:defRPr/>
              </a:pPr>
              <a:t>4/12/2018</a:t>
            </a:fld>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41303DC8-D049-4606-B080-DDC65A2B61F5}"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31700651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0C91046-C5F7-499C-83BB-B3848A36FEA0}" type="datetime1">
              <a:rPr lang="en-US" smtClean="0"/>
              <a:pPr>
                <a:defRPr/>
              </a:pPr>
              <a:t>4/12/2018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8418019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466E4EE1-A9D7-49DC-8822-05302E42E575}" type="datetime1">
              <a:rPr lang="en-US" smtClean="0"/>
              <a:pPr>
                <a:defRPr/>
              </a:pPr>
              <a:t>4/12/2018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solidFill>
                  <a:srgbClr val="9BBB59">
                    <a:shade val="75000"/>
                  </a:srgbClr>
                </a:solidFill>
              </a:rPr>
              <a:pPr>
                <a:defRPr/>
              </a:pPr>
              <a:t>‹#›</a:t>
            </a:fld>
            <a:endParaRPr lang="en-US">
              <a:solidFill>
                <a:srgbClr val="9BBB59">
                  <a:shade val="75000"/>
                </a:srgbClr>
              </a:solidFill>
            </a:endParaRPr>
          </a:p>
        </p:txBody>
      </p:sp>
    </p:spTree>
    <p:extLst>
      <p:ext uri="{BB962C8B-B14F-4D97-AF65-F5344CB8AC3E}">
        <p14:creationId xmlns:p14="http://schemas.microsoft.com/office/powerpoint/2010/main" val="1905242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5CEA0FC0-B592-4FA1-A5C4-00F61D26F06F}" type="datetime1">
              <a:rPr lang="en-US" smtClean="0"/>
              <a:pPr>
                <a:defRPr/>
              </a:pPr>
              <a:t>4/12/2018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13629266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E7841D84-C206-40D0-B53E-9B368CC2C8F3}" type="datetime1">
              <a:rPr lang="en-US" smtClean="0"/>
              <a:pPr>
                <a:defRPr/>
              </a:pPr>
              <a:t>4/12/2018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279013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133ECF25-166F-493D-818D-766C6FD46F08}" type="datetime1">
              <a:rPr lang="en-US" smtClean="0"/>
              <a:pPr>
                <a:defRPr/>
              </a:pPr>
              <a:t>4/12/2018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extLst>
      <p:ext uri="{BB962C8B-B14F-4D97-AF65-F5344CB8AC3E}">
        <p14:creationId xmlns:p14="http://schemas.microsoft.com/office/powerpoint/2010/main" val="2642450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DCD0348E-5A05-4911-B75F-17A953F85CB5}" type="datetime1">
              <a:rPr lang="en-US" smtClean="0"/>
              <a:pPr>
                <a:defRPr/>
              </a:pPr>
              <a:t>4/12/2018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197489597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0AE8660-2BBB-41B0-8266-462FB597F2FA}" type="datetime1">
              <a:rPr lang="en-US" smtClean="0"/>
              <a:pPr>
                <a:defRPr/>
              </a:pPr>
              <a:t>4/12/2018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solidFill>
                  <a:srgbClr val="9BBB59">
                    <a:shade val="75000"/>
                  </a:srgbClr>
                </a:solidFill>
              </a:rPr>
              <a:pPr>
                <a:defRPr/>
              </a:pPr>
              <a:t>‹#›</a:t>
            </a:fld>
            <a:endParaRPr lang="en-US" dirty="0">
              <a:solidFill>
                <a:srgbClr val="9BBB59">
                  <a:shade val="75000"/>
                </a:srgbClr>
              </a:solidFill>
            </a:endParaRPr>
          </a:p>
        </p:txBody>
      </p:sp>
    </p:spTree>
    <p:extLst>
      <p:ext uri="{BB962C8B-B14F-4D97-AF65-F5344CB8AC3E}">
        <p14:creationId xmlns:p14="http://schemas.microsoft.com/office/powerpoint/2010/main" val="4065296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68426" y="2743200"/>
            <a:ext cx="6480174" cy="1673225"/>
          </a:xfrm>
        </p:spPr>
        <p:txBody>
          <a:bodyPr/>
          <a:lstStyle>
            <a:lvl1pPr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52A12B73-6AA9-43D6-828E-9D5759009A62}" type="datetime1">
              <a:rPr lang="en-US" smtClean="0"/>
              <a:pPr>
                <a:defRPr/>
              </a:pPr>
              <a:t>4/12/2018</a:t>
            </a:fld>
            <a:endParaRPr lang="en-US"/>
          </a:p>
        </p:txBody>
      </p:sp>
      <p:sp>
        <p:nvSpPr>
          <p:cNvPr id="17" name="Slide Number Placeholder 5"/>
          <p:cNvSpPr>
            <a:spLocks noGrp="1"/>
          </p:cNvSpPr>
          <p:nvPr>
            <p:ph type="sldNum" sz="quarter" idx="12"/>
          </p:nvPr>
        </p:nvSpPr>
        <p:spPr>
          <a:xfrm>
            <a:off x="4343400" y="2178050"/>
            <a:ext cx="457200" cy="441325"/>
          </a:xfrm>
        </p:spPr>
        <p:txBody>
          <a:bodyPr/>
          <a:lstStyle>
            <a:lvl1pPr>
              <a:defRPr>
                <a:solidFill>
                  <a:schemeClr val="accent3">
                    <a:shade val="75000"/>
                  </a:schemeClr>
                </a:solidFill>
              </a:defRPr>
            </a:lvl1pPr>
          </a:lstStyle>
          <a:p>
            <a:pPr>
              <a:defRPr/>
            </a:pPr>
            <a:fld id="{22A70DE3-2F75-431A-9D09-64CA1AB2227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72000" y="1549400"/>
            <a:ext cx="0" cy="4845050"/>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quarter" idx="13"/>
          </p:nvPr>
        </p:nvSpPr>
        <p:spPr>
          <a:xfrm>
            <a:off x="301752"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4"/>
          </p:nvPr>
        </p:nvSpPr>
        <p:spPr>
          <a:xfrm>
            <a:off x="4800600" y="1371600"/>
            <a:ext cx="4038600" cy="468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5"/>
          </p:nvPr>
        </p:nvSpPr>
        <p:spPr>
          <a:xfrm>
            <a:off x="5791200" y="6410325"/>
            <a:ext cx="3044825" cy="365125"/>
          </a:xfrm>
        </p:spPr>
        <p:txBody>
          <a:bodyPr/>
          <a:lstStyle>
            <a:lvl1pPr>
              <a:defRPr/>
            </a:lvl1pPr>
          </a:lstStyle>
          <a:p>
            <a:pPr>
              <a:defRPr/>
            </a:pPr>
            <a:fld id="{554C86F5-7B55-4F9B-9C6C-C8D64859BA57}" type="datetime1">
              <a:rPr lang="en-US" smtClean="0"/>
              <a:pPr>
                <a:defRPr/>
              </a:pPr>
              <a:t>4/12/2018</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96A5609F-50E7-4B9A-B62F-6598EDD47D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295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p:nvPr/>
        </p:nvSpPr>
        <p:spPr>
          <a:xfrm>
            <a:off x="152400" y="1304925"/>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4264025" y="915988"/>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83338"/>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Straight Connector 13"/>
          <p:cNvSpPr>
            <a:spLocks noChangeShapeType="1"/>
          </p:cNvSpPr>
          <p:nvPr/>
        </p:nvSpPr>
        <p:spPr bwMode="auto">
          <a:xfrm>
            <a:off x="152400" y="1220788"/>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5" name="Straight Connector 14"/>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Oval 15"/>
          <p:cNvSpPr/>
          <p:nvPr/>
        </p:nvSpPr>
        <p:spPr>
          <a:xfrm>
            <a:off x="4359275" y="1009650"/>
            <a:ext cx="420688"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3" name="Text Placeholder 2"/>
          <p:cNvSpPr>
            <a:spLocks noGrp="1"/>
          </p:cNvSpPr>
          <p:nvPr>
            <p:ph type="body" idx="1"/>
          </p:nvPr>
        </p:nvSpPr>
        <p:spPr>
          <a:xfrm>
            <a:off x="301752" y="1447800"/>
            <a:ext cx="4040188" cy="670438"/>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4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2"/>
          </p:nvPr>
        </p:nvSpPr>
        <p:spPr>
          <a:xfrm>
            <a:off x="4791329" y="1447800"/>
            <a:ext cx="4041775" cy="670438"/>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 name="Title 1"/>
          <p:cNvSpPr>
            <a:spLocks noGrp="1"/>
          </p:cNvSpPr>
          <p:nvPr>
            <p:ph type="title"/>
          </p:nvPr>
        </p:nvSpPr>
        <p:spPr>
          <a:xfrm>
            <a:off x="304800" y="228600"/>
            <a:ext cx="8531352" cy="758952"/>
          </a:xfrm>
        </p:spPr>
        <p:txBody>
          <a:bodyPr/>
          <a:lstStyle>
            <a:lvl1pPr>
              <a:defRPr/>
            </a:lvl1pPr>
          </a:lstStyle>
          <a:p>
            <a:r>
              <a:rPr lang="en-US"/>
              <a:t>Click to edit Master title style</a:t>
            </a:r>
            <a:endParaRPr lang="en-US" dirty="0"/>
          </a:p>
        </p:txBody>
      </p:sp>
      <p:sp>
        <p:nvSpPr>
          <p:cNvPr id="24" name="Content Placeholder 23"/>
          <p:cNvSpPr>
            <a:spLocks noGrp="1"/>
          </p:cNvSpPr>
          <p:nvPr>
            <p:ph sz="quarter" idx="13"/>
          </p:nvPr>
        </p:nvSpPr>
        <p:spPr>
          <a:xfrm>
            <a:off x="301752" y="2286000"/>
            <a:ext cx="4041648"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5"/>
          <p:cNvSpPr>
            <a:spLocks noGrp="1"/>
          </p:cNvSpPr>
          <p:nvPr>
            <p:ph sz="quarter" idx="14"/>
          </p:nvPr>
        </p:nvSpPr>
        <p:spPr>
          <a:xfrm>
            <a:off x="4800600" y="2286000"/>
            <a:ext cx="4038600" cy="3931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6"/>
          <p:cNvSpPr>
            <a:spLocks noGrp="1"/>
          </p:cNvSpPr>
          <p:nvPr>
            <p:ph type="dt" sz="half" idx="15"/>
          </p:nvPr>
        </p:nvSpPr>
        <p:spPr/>
        <p:txBody>
          <a:bodyPr/>
          <a:lstStyle>
            <a:lvl1pPr>
              <a:defRPr/>
            </a:lvl1pPr>
          </a:lstStyle>
          <a:p>
            <a:pPr>
              <a:defRPr/>
            </a:pPr>
            <a:fld id="{B883D102-3436-4C70-948A-2E06042B4189}" type="datetime1">
              <a:rPr lang="en-US" smtClean="0"/>
              <a:pPr>
                <a:defRPr/>
              </a:pPr>
              <a:t>4/12/2018</a:t>
            </a:fld>
            <a:endParaRPr lang="en-US"/>
          </a:p>
        </p:txBody>
      </p:sp>
      <p:sp>
        <p:nvSpPr>
          <p:cNvPr id="19" name="Footer Placeholder 7"/>
          <p:cNvSpPr>
            <a:spLocks noGrp="1"/>
          </p:cNvSpPr>
          <p:nvPr>
            <p:ph type="ftr" sz="quarter" idx="16"/>
          </p:nvPr>
        </p:nvSpPr>
        <p:spPr/>
        <p:txBody>
          <a:bodyPr/>
          <a:lstStyle>
            <a:lvl1pPr>
              <a:defRPr/>
            </a:lvl1pPr>
          </a:lstStyle>
          <a:p>
            <a:pPr>
              <a:defRPr/>
            </a:pPr>
            <a:endParaRPr lang="en-US"/>
          </a:p>
        </p:txBody>
      </p:sp>
      <p:sp>
        <p:nvSpPr>
          <p:cNvPr id="20" name="Slide Number Placeholder 8"/>
          <p:cNvSpPr>
            <a:spLocks noGrp="1"/>
          </p:cNvSpPr>
          <p:nvPr>
            <p:ph type="sldNum" sz="quarter" idx="17"/>
          </p:nvPr>
        </p:nvSpPr>
        <p:spPr>
          <a:xfrm>
            <a:off x="4340225" y="1000125"/>
            <a:ext cx="457200" cy="441325"/>
          </a:xfrm>
        </p:spPr>
        <p:txBody>
          <a:bodyPr/>
          <a:lstStyle>
            <a:lvl1pPr algn="ctr">
              <a:defRPr/>
            </a:lvl1pPr>
          </a:lstStyle>
          <a:p>
            <a:pPr>
              <a:defRPr/>
            </a:pPr>
            <a:fld id="{3A4FF90E-4C55-4D59-BE6A-CE57DBB6E3F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9F07B7B-168F-4CA2-B7C0-9C0234D0AAA4}" type="datetime1">
              <a:rPr lang="en-US" smtClean="0"/>
              <a:pPr>
                <a:defRPr/>
              </a:pPr>
              <a:t>4/12/2018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535206B-4A4A-47B0-BA21-D142872E963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149225" y="6383338"/>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3" name="Rectangle 2"/>
          <p:cNvSpPr>
            <a:spLocks noChangeArrowheads="1"/>
          </p:cNvSpPr>
          <p:nvPr/>
        </p:nvSpPr>
        <p:spPr bwMode="auto">
          <a:xfrm>
            <a:off x="152400" y="155575"/>
            <a:ext cx="8832850" cy="6546850"/>
          </a:xfrm>
          <a:prstGeom prst="rect">
            <a:avLst/>
          </a:prstGeom>
          <a:noFill/>
          <a:ln w="9525" cap="flat" cmpd="sng" algn="ctr">
            <a:solidFill>
              <a:schemeClr val="tx2"/>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4" name="Rectangle 3"/>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5" name="Rectangle 4"/>
          <p:cNvSpPr>
            <a:spLocks noChangeArrowheads="1"/>
          </p:cNvSpPr>
          <p:nvPr/>
        </p:nvSpPr>
        <p:spPr bwMode="auto">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Date Placeholder 1"/>
          <p:cNvSpPr>
            <a:spLocks noGrp="1"/>
          </p:cNvSpPr>
          <p:nvPr>
            <p:ph type="dt" sz="half" idx="10"/>
          </p:nvPr>
        </p:nvSpPr>
        <p:spPr/>
        <p:txBody>
          <a:bodyPr/>
          <a:lstStyle>
            <a:lvl1pPr>
              <a:defRPr/>
            </a:lvl1pPr>
          </a:lstStyle>
          <a:p>
            <a:pPr>
              <a:defRPr/>
            </a:pPr>
            <a:fld id="{7E9ECA61-1D6E-4EF8-96C1-58BE1EB49553}" type="datetime1">
              <a:rPr lang="en-US" smtClean="0"/>
              <a:pPr>
                <a:defRPr/>
              </a:pPr>
              <a:t>4/12/2018</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E5F9C02-60A3-4AB1-8821-EDEFB4936DEB}" type="slidenum">
              <a:rPr lang="en-US"/>
              <a:pPr>
                <a:defRPr/>
              </a:pPr>
              <a:t>‹#›</a:t>
            </a:fld>
            <a:endParaRPr lang="en-US" dirty="0"/>
          </a:p>
        </p:txBody>
      </p:sp>
      <p:sp>
        <p:nvSpPr>
          <p:cNvPr id="11" name="Title 1" hidden="1"/>
          <p:cNvSpPr>
            <a:spLocks noGrp="1"/>
          </p:cNvSpPr>
          <p:nvPr>
            <p:ph type="title"/>
          </p:nvPr>
        </p:nvSpPr>
        <p:spPr>
          <a:xfrm>
            <a:off x="301752" y="228600"/>
            <a:ext cx="8534400" cy="75895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a:spLocks noChangeArrowheads="1"/>
          </p:cNvSpPr>
          <p:nvPr/>
        </p:nvSpPr>
        <p:spPr bwMode="auto">
          <a:xfrm>
            <a:off x="152400" y="6430963"/>
            <a:ext cx="8832850" cy="30956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1" name="Rectangle 10"/>
          <p:cNvSpPr>
            <a:spLocks noChangeArrowheads="1"/>
          </p:cNvSpPr>
          <p:nvPr/>
        </p:nvSpPr>
        <p:spPr bwMode="auto">
          <a:xfrm>
            <a:off x="155575" y="119063"/>
            <a:ext cx="8832850" cy="66294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914400"/>
            <a:ext cx="2362200" cy="1295400"/>
          </a:xfrm>
        </p:spPr>
        <p:txBody>
          <a:bodyPr>
            <a:noAutofit/>
          </a:bodyPr>
          <a:lstStyle>
            <a:lvl1pPr algn="l">
              <a:buNone/>
              <a:defRPr sz="2800" b="1">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81000" y="2286000"/>
            <a:ext cx="2362200" cy="3840163"/>
          </a:xfrm>
        </p:spPr>
        <p:txBody>
          <a:bodyPr/>
          <a:lstStyle>
            <a:lvl1pPr marL="0" indent="0">
              <a:spcAft>
                <a:spcPts val="1000"/>
              </a:spcAft>
              <a:buNone/>
              <a:defRPr sz="2000">
                <a:solidFill>
                  <a:srgbClr val="FFFFFF"/>
                </a:solidFill>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3"/>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4"/>
          </p:nvPr>
        </p:nvSpPr>
        <p:spPr/>
        <p:txBody>
          <a:bodyPr/>
          <a:lstStyle>
            <a:lvl1pPr>
              <a:defRPr/>
            </a:lvl1pPr>
          </a:lstStyle>
          <a:p>
            <a:pPr>
              <a:defRPr/>
            </a:pPr>
            <a:fld id="{8BDCC166-2605-4167-A7CB-707BA64C0BF4}" type="datetime1">
              <a:rPr lang="en-US" smtClean="0"/>
              <a:pPr>
                <a:defRPr/>
              </a:pPr>
              <a:t>4/12/2018</a:t>
            </a:fld>
            <a:endParaRPr lang="en-US"/>
          </a:p>
        </p:txBody>
      </p:sp>
      <p:sp>
        <p:nvSpPr>
          <p:cNvPr id="16" name="Footer Placeholder 5"/>
          <p:cNvSpPr>
            <a:spLocks noGrp="1"/>
          </p:cNvSpPr>
          <p:nvPr>
            <p:ph type="ftr" sz="quarter" idx="15"/>
          </p:nvPr>
        </p:nvSpPr>
        <p:spPr>
          <a:xfrm>
            <a:off x="381000" y="6410325"/>
            <a:ext cx="2895600" cy="365125"/>
          </a:xfrm>
        </p:spPr>
        <p:txBody>
          <a:bodyPr/>
          <a:lstStyle>
            <a:lvl1pPr>
              <a:defRPr/>
            </a:lvl1pPr>
          </a:lstStyle>
          <a:p>
            <a:pPr>
              <a:defRPr/>
            </a:pPr>
            <a:endParaRPr lang="en-US"/>
          </a:p>
        </p:txBody>
      </p:sp>
      <p:sp>
        <p:nvSpPr>
          <p:cNvPr id="17" name="Slide Number Placeholder 6"/>
          <p:cNvSpPr>
            <a:spLocks noGrp="1"/>
          </p:cNvSpPr>
          <p:nvPr>
            <p:ph type="sldNum" sz="quarter" idx="16"/>
          </p:nvPr>
        </p:nvSpPr>
        <p:spPr>
          <a:xfrm>
            <a:off x="1371600" y="304800"/>
            <a:ext cx="457200" cy="441325"/>
          </a:xfrm>
        </p:spPr>
        <p:txBody>
          <a:bodyPr/>
          <a:lstStyle>
            <a:lvl1pPr>
              <a:defRPr>
                <a:solidFill>
                  <a:schemeClr val="accent3">
                    <a:shade val="75000"/>
                  </a:schemeClr>
                </a:solidFill>
              </a:defRPr>
            </a:lvl1pPr>
          </a:lstStyle>
          <a:p>
            <a:pPr>
              <a:defRPr/>
            </a:pPr>
            <a:fld id="{0057A446-9BC9-43AE-8342-D14CD2C5672F}"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6" name="Rectangle 5"/>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7" name="Rectangle 6"/>
          <p:cNvSpPr>
            <a:spLocks noChangeArrowheads="1"/>
          </p:cNvSpPr>
          <p:nvPr/>
        </p:nvSpPr>
        <p:spPr bwMode="auto">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8" name="Rectangle 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52400" y="152400"/>
            <a:ext cx="8832850" cy="3810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3" name="Straight Connector 12"/>
          <p:cNvSpPr>
            <a:spLocks noChangeShapeType="1"/>
          </p:cNvSpPr>
          <p:nvPr/>
        </p:nvSpPr>
        <p:spPr bwMode="auto">
          <a:xfrm>
            <a:off x="161925" y="527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Oval 13"/>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000375" y="609600"/>
            <a:ext cx="5867400" cy="4267200"/>
          </a:xfrm>
        </p:spPr>
        <p:txBody>
          <a:bodyPr>
            <a:normAutofit/>
          </a:bodyPr>
          <a:lstStyle>
            <a:lvl1pPr>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Date Placeholder 4"/>
          <p:cNvSpPr>
            <a:spLocks noGrp="1"/>
          </p:cNvSpPr>
          <p:nvPr>
            <p:ph type="dt" sz="half" idx="10"/>
          </p:nvPr>
        </p:nvSpPr>
        <p:spPr>
          <a:xfrm>
            <a:off x="5788025" y="6405563"/>
            <a:ext cx="3044825" cy="365125"/>
          </a:xfrm>
        </p:spPr>
        <p:txBody>
          <a:bodyPr/>
          <a:lstStyle>
            <a:lvl1pPr>
              <a:defRPr/>
            </a:lvl1pPr>
          </a:lstStyle>
          <a:p>
            <a:pPr>
              <a:defRPr/>
            </a:pPr>
            <a:fld id="{E47774A6-CAF0-4AEC-8C1D-35A027BB91C9}" type="datetime1">
              <a:rPr lang="en-US" smtClean="0"/>
              <a:pPr>
                <a:defRPr/>
              </a:pPr>
              <a:t>4/12/2018</a:t>
            </a:fld>
            <a:endParaRPr lang="en-US"/>
          </a:p>
        </p:txBody>
      </p:sp>
      <p:sp>
        <p:nvSpPr>
          <p:cNvPr id="17" name="Footer Placeholder 5"/>
          <p:cNvSpPr>
            <a:spLocks noGrp="1"/>
          </p:cNvSpPr>
          <p:nvPr>
            <p:ph type="ftr" sz="quarter" idx="11"/>
          </p:nvPr>
        </p:nvSpPr>
        <p:spPr>
          <a:xfrm>
            <a:off x="301625" y="6410325"/>
            <a:ext cx="3584575" cy="366713"/>
          </a:xfrm>
        </p:spPr>
        <p:txBody>
          <a:bodyPr/>
          <a:lstStyle>
            <a:lvl1pPr>
              <a:defRPr/>
            </a:lvl1pPr>
          </a:lstStyle>
          <a:p>
            <a:pPr>
              <a:defRPr/>
            </a:pPr>
            <a:endParaRPr lang="en-US"/>
          </a:p>
        </p:txBody>
      </p:sp>
      <p:sp>
        <p:nvSpPr>
          <p:cNvPr id="18" name="Slide Number Placeholder 6"/>
          <p:cNvSpPr>
            <a:spLocks noGrp="1"/>
          </p:cNvSpPr>
          <p:nvPr>
            <p:ph type="sldNum" sz="quarter" idx="12"/>
          </p:nvPr>
        </p:nvSpPr>
        <p:spPr>
          <a:xfrm>
            <a:off x="1371600" y="309563"/>
            <a:ext cx="457200" cy="441325"/>
          </a:xfrm>
        </p:spPr>
        <p:txBody>
          <a:bodyPr/>
          <a:lstStyle>
            <a:lvl1pPr>
              <a:defRPr/>
            </a:lvl1pPr>
          </a:lstStyle>
          <a:p>
            <a:pPr>
              <a:defRPr/>
            </a:pPr>
            <a:fld id="{20119ED5-8942-4B81-BD67-FB5B28D591C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DCB83A63-723B-4EF9-AF25-40ABF8B3FA4E}" type="datetime1">
              <a:rPr lang="en-US" smtClean="0"/>
              <a:pPr>
                <a:defRPr/>
              </a:pPr>
              <a:t>4/12/2018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pPr>
                <a:defRPr/>
              </a:pPr>
              <a:t>‹#›</a:t>
            </a:fld>
            <a:endParaRPr lang="en-US" dirty="0"/>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DA7CEAF9-D902-420E-940D-65481B0B5BDC}" type="datetime1">
              <a:rPr lang="en-US" smtClean="0"/>
              <a:pPr>
                <a:defRPr/>
              </a:pPr>
              <a:t>4/12/2018</a:t>
            </a:fld>
            <a:endParaRPr lang="en-US" dirty="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userDrawn="1"/>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945743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sldNum="0" hd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6" name="Rectangle 15"/>
          <p:cNvSpPr>
            <a:spLocks noChangeArrowheads="1"/>
          </p:cNvSpPr>
          <p:nvPr/>
        </p:nvSpPr>
        <p:spPr bwMode="auto">
          <a:xfrm>
            <a:off x="0" y="0"/>
            <a:ext cx="9144000" cy="1371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8" name="Rectangle 17"/>
          <p:cNvSpPr>
            <a:spLocks noChangeArrowheads="1"/>
          </p:cNvSpPr>
          <p:nvPr/>
        </p:nvSpPr>
        <p:spPr bwMode="auto">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9" name="Rectangle 18"/>
          <p:cNvSpPr>
            <a:spLocks noChangeArrowheads="1"/>
          </p:cNvSpPr>
          <p:nvPr/>
        </p:nvSpPr>
        <p:spPr bwMode="auto">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fontAlgn="auto">
              <a:spcBef>
                <a:spcPts val="0"/>
              </a:spcBef>
              <a:spcAft>
                <a:spcPts val="0"/>
              </a:spcAft>
              <a:defRPr sz="1400">
                <a:solidFill>
                  <a:srgbClr val="FFFFFF"/>
                </a:solidFill>
                <a:latin typeface="+mn-lt"/>
              </a:defRPr>
            </a:lvl1pPr>
          </a:lstStyle>
          <a:p>
            <a:pPr>
              <a:defRPr/>
            </a:pPr>
            <a:fld id="{5CBA5973-8E52-4ECA-9CF4-2FC27F4C4FDC}" type="datetime1">
              <a:rPr lang="en-US" smtClean="0"/>
              <a:pPr>
                <a:defRPr/>
              </a:pPr>
              <a:t>4/12/2018</a:t>
            </a:fld>
            <a:endParaRPr lang="en-US" dirty="0"/>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fontAlgn="auto">
              <a:spcBef>
                <a:spcPts val="0"/>
              </a:spcBef>
              <a:spcAft>
                <a:spcPts val="0"/>
              </a:spcAft>
              <a:defRPr sz="1200">
                <a:solidFill>
                  <a:srgbClr val="FFFFFF"/>
                </a:solidFill>
                <a:latin typeface="+mn-lt"/>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5571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3" name="Slide Number Placeholder 22"/>
          <p:cNvSpPr>
            <a:spLocks noGrp="1"/>
          </p:cNvSpPr>
          <p:nvPr>
            <p:ph type="sldNum" sz="quarter" idx="4"/>
          </p:nvPr>
        </p:nvSpPr>
        <p:spPr>
          <a:xfrm>
            <a:off x="4343400" y="1027113"/>
            <a:ext cx="457200" cy="441325"/>
          </a:xfrm>
          <a:prstGeom prst="rect">
            <a:avLst/>
          </a:prstGeom>
        </p:spPr>
        <p:txBody>
          <a:bodyPr vert="horz" lIns="45720" rIns="45720" anchor="ctr">
            <a:normAutofit/>
          </a:bodyPr>
          <a:lstStyle>
            <a:lvl1pPr algn="ctr" fontAlgn="auto">
              <a:spcBef>
                <a:spcPts val="0"/>
              </a:spcBef>
              <a:spcAft>
                <a:spcPts val="0"/>
              </a:spcAft>
              <a:defRPr sz="1600">
                <a:solidFill>
                  <a:schemeClr val="accent3">
                    <a:shade val="75000"/>
                  </a:schemeClr>
                </a:solidFill>
                <a:latin typeface="+mn-lt"/>
              </a:defRPr>
            </a:lvl1pPr>
          </a:lstStyle>
          <a:p>
            <a:pPr>
              <a:defRPr/>
            </a:pPr>
            <a:fld id="{A48F9F7B-CFD3-427C-AA27-636EAEBF988C}" type="slidenum">
              <a:rPr lang="en-US">
                <a:solidFill>
                  <a:srgbClr val="9BBB59">
                    <a:shade val="75000"/>
                  </a:srgbClr>
                </a:solidFill>
              </a:rPr>
              <a:pPr>
                <a:defRPr/>
              </a:pPr>
              <a:t>‹#›</a:t>
            </a:fld>
            <a:endParaRPr lang="en-US" dirty="0">
              <a:solidFill>
                <a:srgbClr val="9BBB59">
                  <a:shade val="75000"/>
                </a:srgbClr>
              </a:solidFill>
            </a:endParaRPr>
          </a:p>
        </p:txBody>
      </p:sp>
      <p:sp>
        <p:nvSpPr>
          <p:cNvPr id="22" name="Title Placeholder 21"/>
          <p:cNvSpPr>
            <a:spLocks noGrp="1"/>
          </p:cNvSpPr>
          <p:nvPr>
            <p:ph type="title"/>
          </p:nvPr>
        </p:nvSpPr>
        <p:spPr>
          <a:xfrm>
            <a:off x="301625" y="228600"/>
            <a:ext cx="8534400" cy="758825"/>
          </a:xfrm>
          <a:prstGeom prst="rect">
            <a:avLst/>
          </a:prstGeom>
        </p:spPr>
        <p:txBody>
          <a:bodyPr vert="horz" anchor="b">
            <a:normAutofit/>
            <a:scene3d>
              <a:camera prst="orthographicFront"/>
              <a:lightRig rig="threePt" dir="t"/>
            </a:scene3d>
            <a:sp3d extrusionH="57150">
              <a:bevelT w="38100" h="38100"/>
            </a:sp3d>
          </a:bodyPr>
          <a:lstStyle/>
          <a:p>
            <a:r>
              <a:rPr lang="en-US"/>
              <a:t>Click to edit Master title style</a:t>
            </a:r>
            <a:endParaRPr lang="en-US" dirty="0"/>
          </a:p>
        </p:txBody>
      </p:sp>
      <p:sp>
        <p:nvSpPr>
          <p:cNvPr id="4111"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5571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hf hdr="0" ftr="0" dt="0"/>
  <p:txStyles>
    <p:title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grants.nih.gov/grants/new_investigators/index.htm" TargetMode="Externa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hyperlink" Target="http://grants.nih.gov/grants/peer/continuous_submission.htm" TargetMode="External"/><Relationship Id="rId4" Type="http://schemas.openxmlformats.org/officeDocument/2006/relationships/hyperlink" Target="https://grants.nih.gov/policy/early-investigators/index.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0.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29.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0.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0.xml"/><Relationship Id="rId1" Type="http://schemas.openxmlformats.org/officeDocument/2006/relationships/tags" Target="../tags/tag3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hyperlink" Target="https://era.nih.gov/news_and_events/era_item_February_2017.htm#NCE" TargetMode="External"/><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image" Target="../media/image32.png"/><Relationship Id="rId5" Type="http://schemas.openxmlformats.org/officeDocument/2006/relationships/hyperlink" Target="https://era.nih.gov/era_training/era_videos.cfm#eracommons" TargetMode="External"/><Relationship Id="rId4" Type="http://schemas.openxmlformats.org/officeDocument/2006/relationships/hyperlink" Target="https://era.nih.gov/news_and_events/era_item_February_2017.htm#Prior" TargetMode="Externa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43.xml.rels><?xml version="1.0" encoding="UTF-8" standalone="yes"?>
<Relationships xmlns="http://schemas.openxmlformats.org/package/2006/relationships"><Relationship Id="rId3" Type="http://schemas.openxmlformats.org/officeDocument/2006/relationships/hyperlink" Target="https://era.nih.gov/news_and_events/era_item_June_2015.htm#expanded" TargetMode="Externa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grants.nih.gov/grants/rppr/"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hyperlink" Target="http://www.nlm.nih.gov/pubs/techbull/nd12/nd12_myncbi_pdf.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3.xml.rels><?xml version="1.0" encoding="UTF-8" standalone="yes"?>
<Relationships xmlns="http://schemas.openxmlformats.org/package/2006/relationships"><Relationship Id="rId3" Type="http://schemas.openxmlformats.org/officeDocument/2006/relationships/hyperlink" Target="http://era.nih.gov/files/eRA_Commons_Admin-Supp_UG.pdf" TargetMode="Externa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45.png"/><Relationship Id="rId4" Type="http://schemas.openxmlformats.org/officeDocument/2006/relationships/hyperlink" Target="http://era.nih.gov/commons/faq_commons.cfm#XVIII" TargetMode="Externa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5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48.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61.xml"/><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62.xml"/><Relationship Id="rId5" Type="http://schemas.openxmlformats.org/officeDocument/2006/relationships/image" Target="../media/image54.png"/><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63.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hyperlink" Target="https://orcid.org/" TargetMode="Externa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82.xml.rels><?xml version="1.0" encoding="UTF-8" standalone="yes"?>
<Relationships xmlns="http://schemas.openxmlformats.org/package/2006/relationships"><Relationship Id="rId3" Type="http://schemas.openxmlformats.org/officeDocument/2006/relationships/hyperlink" Target="https://grants.nih.gov/grants/rppr/sample_project_outcomes_RPPR.htm" TargetMode="Externa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58.png"/><Relationship Id="rId4" Type="http://schemas.openxmlformats.org/officeDocument/2006/relationships/hyperlink" Target="https://era.nih.gov/news_and_events/era-item-Nov2017.htm"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1.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73.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https://public.era.nih.gov/commonshelp" TargetMode="External"/><Relationship Id="rId2" Type="http://schemas.openxmlformats.org/officeDocument/2006/relationships/hyperlink" Target="http://grants.nih.gov/support/index.html" TargetMode="External"/><Relationship Id="rId1" Type="http://schemas.openxmlformats.org/officeDocument/2006/relationships/slideLayout" Target="../slideLayouts/slideLayout5.xml"/><Relationship Id="rId6" Type="http://schemas.openxmlformats.org/officeDocument/2006/relationships/hyperlink" Target="http://www.grants.gov/web/grants/support.html" TargetMode="External"/><Relationship Id="rId5" Type="http://schemas.openxmlformats.org/officeDocument/2006/relationships/hyperlink" Target="mailto:support@grants.gov" TargetMode="External"/><Relationship Id="rId4" Type="http://schemas.openxmlformats.org/officeDocument/2006/relationships/hyperlink" Target="https://www.opm.gov/policy-data-oversight/snow-dismissal-procedures/federal-holidays/#url=2015"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commons.era.nih.gov/commons/" TargetMode="External"/><Relationship Id="rId7" Type="http://schemas.openxmlformats.org/officeDocument/2006/relationships/image" Target="../media/image71.gif"/><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hyperlink" Target="http://grants.nih.gov/grants/oer.htm" TargetMode="External"/><Relationship Id="rId5" Type="http://schemas.openxmlformats.org/officeDocument/2006/relationships/hyperlink" Target="http://grants.nih.gov/grants/how-to-apply-application-guide.htm" TargetMode="External"/><Relationship Id="rId4" Type="http://schemas.openxmlformats.org/officeDocument/2006/relationships/hyperlink" Target="http://era.nih.gov/"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Alt=&quot;&quot;"/>
          <p:cNvPicPr>
            <a:picLocks noChangeAspect="1" noChangeArrowheads="1"/>
          </p:cNvPicPr>
          <p:nvPr/>
        </p:nvPicPr>
        <p:blipFill>
          <a:blip r:embed="rId4" cstate="print"/>
          <a:srcRect/>
          <a:stretch>
            <a:fillRect/>
          </a:stretch>
        </p:blipFill>
        <p:spPr bwMode="auto">
          <a:xfrm>
            <a:off x="198438" y="228601"/>
            <a:ext cx="8793162" cy="1828799"/>
          </a:xfrm>
          <a:prstGeom prst="rect">
            <a:avLst/>
          </a:prstGeom>
          <a:noFill/>
          <a:ln w="9525">
            <a:noFill/>
            <a:miter lim="800000"/>
            <a:headEnd/>
            <a:tailEnd/>
          </a:ln>
        </p:spPr>
      </p:pic>
      <p:sp>
        <p:nvSpPr>
          <p:cNvPr id="62470" name="Rectangle 6"/>
          <p:cNvSpPr>
            <a:spLocks noGrp="1" noChangeArrowheads="1"/>
          </p:cNvSpPr>
          <p:nvPr>
            <p:ph type="ctrTitle"/>
          </p:nvPr>
        </p:nvSpPr>
        <p:spPr>
          <a:xfrm>
            <a:off x="823119" y="2667000"/>
            <a:ext cx="7543800" cy="1676400"/>
          </a:xfrm>
        </p:spPr>
        <p:txBody>
          <a:bodyPr>
            <a:normAutofit/>
          </a:bodyPr>
          <a:lstStyle/>
          <a:p>
            <a:pPr eaLnBrk="1" fontAlgn="auto" hangingPunct="1">
              <a:spcAft>
                <a:spcPts val="0"/>
              </a:spcAft>
              <a:defRPr/>
            </a:pPr>
            <a:r>
              <a:rPr lang="en-US" sz="3000" b="1" dirty="0">
                <a:solidFill>
                  <a:srgbClr val="1F497D"/>
                </a:solidFill>
              </a:rPr>
              <a:t>Interacting Electronically with NIH</a:t>
            </a:r>
            <a:br>
              <a:rPr lang="en-US" sz="3000" b="1" dirty="0">
                <a:solidFill>
                  <a:srgbClr val="1F497D"/>
                </a:solidFill>
              </a:rPr>
            </a:br>
            <a:r>
              <a:rPr lang="en-US" sz="2800" b="1" dirty="0"/>
              <a:t>Post-submission Processing </a:t>
            </a:r>
            <a:br>
              <a:rPr lang="en-US" sz="3000" dirty="0">
                <a:solidFill>
                  <a:srgbClr val="1F497D"/>
                </a:solidFill>
              </a:rPr>
            </a:br>
            <a:endParaRPr lang="en-US" sz="3000" dirty="0">
              <a:solidFill>
                <a:schemeClr val="tx2"/>
              </a:solidFill>
            </a:endParaRPr>
          </a:p>
        </p:txBody>
      </p:sp>
      <p:sp>
        <p:nvSpPr>
          <p:cNvPr id="62468" name="Rectangle 4"/>
          <p:cNvSpPr>
            <a:spLocks noGrp="1" noChangeArrowheads="1"/>
          </p:cNvSpPr>
          <p:nvPr>
            <p:ph type="subTitle" idx="1"/>
          </p:nvPr>
        </p:nvSpPr>
        <p:spPr>
          <a:xfrm>
            <a:off x="1257300" y="3962400"/>
            <a:ext cx="6629400" cy="1524000"/>
          </a:xfrm>
        </p:spPr>
        <p:txBody>
          <a:bodyPr>
            <a:noAutofit/>
          </a:bodyPr>
          <a:lstStyle/>
          <a:p>
            <a:pPr eaLnBrk="1" fontAlgn="auto" hangingPunct="1">
              <a:spcAft>
                <a:spcPts val="0"/>
              </a:spcAft>
              <a:buFont typeface="Wingdings 2"/>
              <a:buNone/>
              <a:defRPr/>
            </a:pPr>
            <a:r>
              <a:rPr lang="en-US" b="0" cap="none" spc="0" dirty="0">
                <a:ea typeface="+mj-ea"/>
                <a:cs typeface="+mj-cs"/>
              </a:rPr>
              <a:t>May 2018</a:t>
            </a:r>
          </a:p>
          <a:p>
            <a:pPr eaLnBrk="1" fontAlgn="auto" hangingPunct="1">
              <a:spcAft>
                <a:spcPts val="0"/>
              </a:spcAft>
              <a:buFont typeface="Wingdings 2"/>
              <a:buNone/>
              <a:defRPr/>
            </a:pPr>
            <a:endParaRPr lang="en-US" sz="800" cap="none" spc="0" dirty="0">
              <a:ea typeface="+mj-ea"/>
              <a:cs typeface="+mj-cs"/>
            </a:endParaRPr>
          </a:p>
          <a:p>
            <a:pPr eaLnBrk="1" fontAlgn="auto" hangingPunct="1">
              <a:spcAft>
                <a:spcPts val="0"/>
              </a:spcAft>
              <a:buFont typeface="Wingdings 2"/>
              <a:buNone/>
              <a:defRPr/>
            </a:pPr>
            <a:r>
              <a:rPr lang="en-US" b="0" cap="none" spc="0" dirty="0">
                <a:ea typeface="+mj-ea"/>
                <a:cs typeface="+mj-cs"/>
              </a:rPr>
              <a:t>electronic Research Administration (eRA)</a:t>
            </a:r>
          </a:p>
          <a:p>
            <a:pPr eaLnBrk="1" fontAlgn="auto" hangingPunct="1">
              <a:spcAft>
                <a:spcPts val="0"/>
              </a:spcAft>
              <a:defRPr/>
            </a:pPr>
            <a:r>
              <a:rPr lang="en-US" b="0" cap="none" spc="0" dirty="0">
                <a:ea typeface="+mj-ea"/>
                <a:cs typeface="+mj-cs"/>
              </a:rPr>
              <a:t>OER, OD, National Institutes of Health </a:t>
            </a:r>
          </a:p>
          <a:p>
            <a:pPr eaLnBrk="1" fontAlgn="auto" hangingPunct="1">
              <a:spcAft>
                <a:spcPts val="0"/>
              </a:spcAft>
              <a:buFont typeface="Wingdings 2"/>
              <a:buNone/>
              <a:defRPr/>
            </a:pPr>
            <a:endParaRPr lang="en-US" cap="none" spc="0" dirty="0">
              <a:ea typeface="+mj-ea"/>
              <a:cs typeface="+mj-cs"/>
            </a:endParaRPr>
          </a:p>
        </p:txBody>
      </p:sp>
      <p:pic>
        <p:nvPicPr>
          <p:cNvPr id="4" name="Picture 3" descr="A logo of the Office of Extramural Research at NIH"/>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89" y="5638800"/>
            <a:ext cx="4380953" cy="812698"/>
          </a:xfrm>
          <a:prstGeom prst="rect">
            <a:avLst/>
          </a:prstGeom>
        </p:spPr>
      </p:pic>
      <p:pic>
        <p:nvPicPr>
          <p:cNvPr id="8" name="Picture 7" descr="eRA logo stating that it is a program of the NI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46" y="228601"/>
            <a:ext cx="985422" cy="91440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Check</a:t>
            </a:r>
          </a:p>
        </p:txBody>
      </p:sp>
      <p:sp>
        <p:nvSpPr>
          <p:cNvPr id="3" name="Content Placeholder 2"/>
          <p:cNvSpPr>
            <a:spLocks noGrp="1"/>
          </p:cNvSpPr>
          <p:nvPr>
            <p:ph sz="quarter" idx="13"/>
          </p:nvPr>
        </p:nvSpPr>
        <p:spPr>
          <a:xfrm>
            <a:off x="301752" y="1295400"/>
            <a:ext cx="8503920" cy="4797552"/>
          </a:xfrm>
        </p:spPr>
        <p:txBody>
          <a:bodyPr/>
          <a:lstStyle/>
          <a:p>
            <a:r>
              <a:rPr lang="en-US" sz="1600" dirty="0"/>
              <a:t>New Investigator</a:t>
            </a:r>
          </a:p>
          <a:p>
            <a:pPr lvl="1"/>
            <a:r>
              <a:rPr lang="en-US" sz="1600" dirty="0"/>
              <a:t>A PD/PI who has not previously competed successfully as a PD/PI for a substantial independent research award. </a:t>
            </a:r>
          </a:p>
          <a:p>
            <a:pPr lvl="2"/>
            <a:r>
              <a:rPr lang="en-US" sz="1400" dirty="0"/>
              <a:t>See: </a:t>
            </a:r>
            <a:r>
              <a:rPr lang="en-US" sz="1400" dirty="0">
                <a:hlinkClick r:id="rId3" tooltip="New Investigator information"/>
              </a:rPr>
              <a:t>New Investigator definition</a:t>
            </a:r>
            <a:endParaRPr lang="en-US" sz="1400" dirty="0"/>
          </a:p>
          <a:p>
            <a:r>
              <a:rPr lang="en-US" sz="1600" dirty="0"/>
              <a:t>Early Stage Investigator (ESI)</a:t>
            </a:r>
          </a:p>
          <a:p>
            <a:pPr lvl="1"/>
            <a:r>
              <a:rPr lang="en-US" sz="1600" dirty="0"/>
              <a:t>An individual who has completed their terminal research degree or end of post-graduate clinical training, whichever date is later, within the past 10 years and who has not previously competed successfully as PD/PI for a substantial NIH independent research award. </a:t>
            </a:r>
          </a:p>
          <a:p>
            <a:r>
              <a:rPr lang="en-US" sz="1600" dirty="0"/>
              <a:t>Early Established Investigator (EEI)</a:t>
            </a:r>
          </a:p>
          <a:p>
            <a:pPr lvl="1"/>
            <a:r>
              <a:rPr lang="en-US" sz="1600" dirty="0"/>
              <a:t>An individual who is within 10 years of receiving their first substantial, independent competing NIH R01 equivalent research award as an ESI.</a:t>
            </a:r>
          </a:p>
          <a:p>
            <a:pPr lvl="2"/>
            <a:r>
              <a:rPr lang="en-US" sz="1400" dirty="0">
                <a:solidFill>
                  <a:schemeClr val="tx2"/>
                </a:solidFill>
              </a:rPr>
              <a:t>See: </a:t>
            </a:r>
            <a:r>
              <a:rPr lang="en-US" sz="1400" dirty="0">
                <a:solidFill>
                  <a:srgbClr val="FF0000"/>
                </a:solidFill>
                <a:hlinkClick r:id="rId4"/>
              </a:rPr>
              <a:t>Early Stage Investigator definition</a:t>
            </a:r>
            <a:endParaRPr lang="en-US" sz="1400" dirty="0">
              <a:solidFill>
                <a:srgbClr val="FF0000"/>
              </a:solidFill>
            </a:endParaRPr>
          </a:p>
          <a:p>
            <a:r>
              <a:rPr lang="en-US" sz="1600" dirty="0"/>
              <a:t>Continuous Submission</a:t>
            </a:r>
          </a:p>
          <a:p>
            <a:pPr lvl="1"/>
            <a:r>
              <a:rPr lang="en-US" sz="1600" dirty="0"/>
              <a:t>As a way of recognizing their service to NIH, reviewers with substantial review service are permitted to submit their research grant applications (R01, R21, or R34) on a continuous basis and to have those applications undergo initial peer review in a timely manner.</a:t>
            </a:r>
          </a:p>
          <a:p>
            <a:pPr lvl="2"/>
            <a:r>
              <a:rPr lang="en-US" sz="1400" dirty="0"/>
              <a:t>See: </a:t>
            </a:r>
            <a:r>
              <a:rPr lang="en-US" sz="1400" dirty="0" err="1">
                <a:hlinkClick r:id="rId5" tooltip="Continiuos Submission Information"/>
              </a:rPr>
              <a:t>Continouos</a:t>
            </a:r>
            <a:r>
              <a:rPr lang="en-US" sz="1400" dirty="0">
                <a:hlinkClick r:id="rId5" tooltip="Continiuos Submission Information"/>
              </a:rPr>
              <a:t> Submission definition</a:t>
            </a:r>
            <a:endParaRPr lang="en-US" sz="1400" dirty="0"/>
          </a:p>
        </p:txBody>
      </p:sp>
      <p:pic>
        <p:nvPicPr>
          <p:cNvPr id="7" name="Picture 6" descr="Questioning stickm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52400"/>
            <a:ext cx="1495425" cy="1709057"/>
          </a:xfrm>
          <a:prstGeom prst="rect">
            <a:avLst/>
          </a:prstGeom>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966495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PPF- Tips</a:t>
            </a:r>
          </a:p>
        </p:txBody>
      </p:sp>
      <p:sp>
        <p:nvSpPr>
          <p:cNvPr id="3" name="Content Placeholder 2"/>
          <p:cNvSpPr>
            <a:spLocks noGrp="1"/>
          </p:cNvSpPr>
          <p:nvPr>
            <p:ph sz="quarter" idx="13"/>
          </p:nvPr>
        </p:nvSpPr>
        <p:spPr/>
        <p:txBody>
          <a:bodyPr/>
          <a:lstStyle/>
          <a:p>
            <a:r>
              <a:rPr lang="en-US" dirty="0"/>
              <a:t>When you change your password, you will be automatically redirected to the Personal Profile tab—take  a moment to review and update your information</a:t>
            </a:r>
          </a:p>
          <a:p>
            <a:r>
              <a:rPr lang="en-US" dirty="0"/>
              <a:t>Be especially diligent about keeping your email addresses current </a:t>
            </a:r>
          </a:p>
          <a:p>
            <a:pPr lvl="1"/>
            <a:r>
              <a:rPr lang="en-US" dirty="0"/>
              <a:t>Email addresses are used to retrieve forgotten passwords and for communicating grants-related information</a:t>
            </a:r>
          </a:p>
        </p:txBody>
      </p:sp>
      <p:pic>
        <p:nvPicPr>
          <p:cNvPr id="5" name="Picture 4" descr="reminder string on fing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482353"/>
            <a:ext cx="2362200" cy="23622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85073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PPF – Reference Letters</a:t>
            </a:r>
          </a:p>
        </p:txBody>
      </p:sp>
      <p:sp>
        <p:nvSpPr>
          <p:cNvPr id="3" name="Text Placeholder 2"/>
          <p:cNvSpPr>
            <a:spLocks noGrp="1"/>
          </p:cNvSpPr>
          <p:nvPr>
            <p:ph type="body" idx="4294967295"/>
          </p:nvPr>
        </p:nvSpPr>
        <p:spPr>
          <a:xfrm>
            <a:off x="152400" y="1295400"/>
            <a:ext cx="4343400" cy="3124200"/>
          </a:xfrm>
        </p:spPr>
        <p:txBody>
          <a:bodyPr/>
          <a:lstStyle/>
          <a:p>
            <a:pPr marL="0" indent="0"/>
            <a:r>
              <a:rPr lang="en-US" sz="2400" dirty="0"/>
              <a:t>Tracking Reference letters</a:t>
            </a:r>
          </a:p>
          <a:p>
            <a:pPr marL="274638" lvl="1" indent="0"/>
            <a:r>
              <a:rPr lang="en-US" sz="1900" dirty="0"/>
              <a:t>Shown in Profile</a:t>
            </a:r>
          </a:p>
          <a:p>
            <a:pPr marL="274638" lvl="1" indent="0"/>
            <a:r>
              <a:rPr lang="en-US" sz="1900" dirty="0"/>
              <a:t>Can see:</a:t>
            </a:r>
          </a:p>
          <a:p>
            <a:pPr marL="549275" lvl="2" indent="0"/>
            <a:r>
              <a:rPr lang="en-US" sz="1700" dirty="0"/>
              <a:t>When it was submitted</a:t>
            </a:r>
          </a:p>
          <a:p>
            <a:pPr marL="549275" lvl="2" indent="0"/>
            <a:r>
              <a:rPr lang="en-US" sz="1700" dirty="0"/>
              <a:t>Who submitted it</a:t>
            </a:r>
          </a:p>
          <a:p>
            <a:pPr marL="549275" lvl="2" indent="0"/>
            <a:r>
              <a:rPr lang="en-US" sz="1700" dirty="0"/>
              <a:t>What grant it is linked to</a:t>
            </a:r>
          </a:p>
          <a:p>
            <a:pPr marL="274638" lvl="1" indent="0"/>
            <a:r>
              <a:rPr lang="en-US" sz="1900" dirty="0"/>
              <a:t>Cannot see the </a:t>
            </a:r>
          </a:p>
          <a:p>
            <a:pPr marL="274638" lvl="1" indent="0">
              <a:buNone/>
            </a:pPr>
            <a:r>
              <a:rPr lang="en-US" sz="1900" dirty="0"/>
              <a:t>	actual letter</a:t>
            </a:r>
          </a:p>
        </p:txBody>
      </p:sp>
      <p:pic>
        <p:nvPicPr>
          <p:cNvPr id="6" name="Picture 5" title="Reference letters on PPF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021" y="1676400"/>
            <a:ext cx="5786532" cy="4619500"/>
          </a:xfrm>
          <a:prstGeom prst="rect">
            <a:avLst/>
          </a:prstGeom>
          <a:effectLst>
            <a:outerShdw blurRad="50800" dist="38100" dir="8100000" algn="tr" rotWithShape="0">
              <a:prstClr val="black">
                <a:alpha val="40000"/>
              </a:prstClr>
            </a:outerShdw>
          </a:effectLst>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79283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Features in</a:t>
            </a:r>
          </a:p>
          <a:p>
            <a:r>
              <a:rPr lang="en-US" dirty="0"/>
              <a:t>Institution Profile</a:t>
            </a:r>
          </a:p>
        </p:txBody>
      </p:sp>
      <p:sp>
        <p:nvSpPr>
          <p:cNvPr id="3" name="Title 2"/>
          <p:cNvSpPr>
            <a:spLocks noGrp="1"/>
          </p:cNvSpPr>
          <p:nvPr>
            <p:ph type="title"/>
          </p:nvPr>
        </p:nvSpPr>
        <p:spPr/>
        <p:txBody>
          <a:bodyPr/>
          <a:lstStyle/>
          <a:p>
            <a:r>
              <a:rPr lang="en-US" dirty="0"/>
              <a:t>What’s New in </a:t>
            </a:r>
            <a:br>
              <a:rPr lang="en-US" dirty="0"/>
            </a:br>
            <a:r>
              <a:rPr lang="en-US" dirty="0"/>
              <a:t>eRA Commons IPF</a:t>
            </a:r>
          </a:p>
        </p:txBody>
      </p:sp>
      <p:sp>
        <p:nvSpPr>
          <p:cNvPr id="4" name="TextBox 3"/>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853015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2514600" cy="1295400"/>
          </a:xfrm>
        </p:spPr>
        <p:txBody>
          <a:bodyPr/>
          <a:lstStyle/>
          <a:p>
            <a:r>
              <a:rPr lang="en-US" dirty="0"/>
              <a:t>Institutional Profile File (IPF)</a:t>
            </a:r>
          </a:p>
        </p:txBody>
      </p:sp>
      <p:sp>
        <p:nvSpPr>
          <p:cNvPr id="3" name="Text Placeholder 2"/>
          <p:cNvSpPr>
            <a:spLocks noGrp="1"/>
          </p:cNvSpPr>
          <p:nvPr>
            <p:ph type="body" idx="1"/>
          </p:nvPr>
        </p:nvSpPr>
        <p:spPr/>
        <p:txBody>
          <a:bodyPr/>
          <a:lstStyle/>
          <a:p>
            <a:r>
              <a:rPr lang="en-US" dirty="0"/>
              <a:t>Central repository for registered organization information </a:t>
            </a:r>
          </a:p>
        </p:txBody>
      </p:sp>
      <p:sp>
        <p:nvSpPr>
          <p:cNvPr id="4" name="Content Placeholder 3"/>
          <p:cNvSpPr>
            <a:spLocks noGrp="1"/>
          </p:cNvSpPr>
          <p:nvPr>
            <p:ph sz="quarter" idx="13"/>
          </p:nvPr>
        </p:nvSpPr>
        <p:spPr/>
        <p:txBody>
          <a:bodyPr/>
          <a:lstStyle/>
          <a:p>
            <a:r>
              <a:rPr lang="en-US" dirty="0"/>
              <a:t>Each organization establishes and maintains their organization’s profile data</a:t>
            </a:r>
          </a:p>
          <a:p>
            <a:r>
              <a:rPr lang="en-US" dirty="0"/>
              <a:t>Depending on their role, users can view and/or update Institution Profile information</a:t>
            </a:r>
          </a:p>
          <a:p>
            <a:pPr lvl="1"/>
            <a:r>
              <a:rPr lang="en-US" dirty="0"/>
              <a:t>Only SOs can edit IPF information</a:t>
            </a:r>
          </a:p>
          <a:p>
            <a:pPr lvl="1"/>
            <a:r>
              <a:rPr lang="en-US" dirty="0"/>
              <a:t>IPF displayed as a read-only page for users with all other Commons roles</a:t>
            </a:r>
          </a:p>
          <a:p>
            <a:pPr lvl="1"/>
            <a:r>
              <a:rPr lang="en-US" dirty="0"/>
              <a:t>Includes two sections: Basic and Assurances &amp; Certifications</a:t>
            </a:r>
          </a:p>
        </p:txBody>
      </p:sp>
      <p:sp>
        <p:nvSpPr>
          <p:cNvPr id="6" name="Text Box 8"/>
          <p:cNvSpPr txBox="1">
            <a:spLocks noChangeArrowheads="1"/>
          </p:cNvSpPr>
          <p:nvPr/>
        </p:nvSpPr>
        <p:spPr bwMode="auto">
          <a:xfrm>
            <a:off x="1371600" y="5715000"/>
            <a:ext cx="6629400" cy="800213"/>
          </a:xfrm>
          <a:prstGeom prst="rect">
            <a:avLst/>
          </a:prstGeom>
          <a:solidFill>
            <a:srgbClr val="FFFF66"/>
          </a:solidFill>
          <a:ln w="25400">
            <a:noFill/>
            <a:miter lim="800000"/>
            <a:headEnd/>
            <a:tailEnd/>
          </a:ln>
        </p:spPr>
        <p:txBody>
          <a:bodyPr wrap="square" lIns="91433" tIns="45717" rIns="91433" bIns="45717">
            <a:spAutoFit/>
          </a:bodyPr>
          <a:lstStyle/>
          <a:p>
            <a:pPr algn="ctr" eaLnBrk="0" fontAlgn="base" hangingPunct="0">
              <a:spcBef>
                <a:spcPct val="50000"/>
              </a:spcBef>
              <a:spcAft>
                <a:spcPct val="0"/>
              </a:spcAft>
            </a:pPr>
            <a:r>
              <a:rPr lang="en-US" sz="2400" b="1" dirty="0">
                <a:solidFill>
                  <a:srgbClr val="002060"/>
                </a:solidFill>
                <a:latin typeface="Arial" pitchFamily="34" charset="0"/>
                <a:cs typeface="Arial" charset="0"/>
              </a:rPr>
              <a:t>Terminology Check: </a:t>
            </a:r>
            <a:br>
              <a:rPr lang="en-US" sz="2200" b="1" dirty="0">
                <a:solidFill>
                  <a:srgbClr val="C0504D"/>
                </a:solidFill>
                <a:latin typeface="Arial" pitchFamily="34" charset="0"/>
                <a:cs typeface="Arial" charset="0"/>
              </a:rPr>
            </a:br>
            <a:r>
              <a:rPr lang="en-US" sz="2200" b="1" dirty="0">
                <a:solidFill>
                  <a:srgbClr val="C0504D"/>
                </a:solidFill>
                <a:latin typeface="Arial" pitchFamily="34" charset="0"/>
                <a:cs typeface="Arial" charset="0"/>
              </a:rPr>
              <a:t>‘Organization’ = ‘Institution’ = ‘Entity’</a:t>
            </a:r>
          </a:p>
        </p:txBody>
      </p:sp>
      <p:pic>
        <p:nvPicPr>
          <p:cNvPr id="7" name="Picture 6" descr="Institution" titl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67" y="3974307"/>
            <a:ext cx="2773067" cy="2502693"/>
          </a:xfrm>
          <a:prstGeom prst="rect">
            <a:avLst/>
          </a:prstGeom>
        </p:spPr>
      </p:pic>
      <p:sp>
        <p:nvSpPr>
          <p:cNvPr id="9" name="TextBox 8"/>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491314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Basic</a:t>
            </a:r>
          </a:p>
        </p:txBody>
      </p:sp>
      <p:sp>
        <p:nvSpPr>
          <p:cNvPr id="3" name="Content Placeholder 2"/>
          <p:cNvSpPr>
            <a:spLocks noGrp="1"/>
          </p:cNvSpPr>
          <p:nvPr>
            <p:ph sz="quarter" idx="13"/>
          </p:nvPr>
        </p:nvSpPr>
        <p:spPr>
          <a:xfrm>
            <a:off x="301752" y="1447800"/>
            <a:ext cx="8503920" cy="4572000"/>
          </a:xfrm>
        </p:spPr>
        <p:txBody>
          <a:bodyPr/>
          <a:lstStyle/>
          <a:p>
            <a:pPr marL="0" indent="0">
              <a:buNone/>
            </a:pPr>
            <a:r>
              <a:rPr lang="en-US" dirty="0"/>
              <a:t>Basic: general information about the institution</a:t>
            </a:r>
          </a:p>
          <a:p>
            <a:pPr lvl="1"/>
            <a:r>
              <a:rPr lang="en-US" dirty="0"/>
              <a:t>Name, address, Institution Contact information, list of Signing Officials, etc.</a:t>
            </a:r>
          </a:p>
          <a:p>
            <a:pPr marL="0" indent="0">
              <a:buNone/>
            </a:pPr>
            <a:endParaRPr lang="en-US" dirty="0"/>
          </a:p>
        </p:txBody>
      </p:sp>
      <p:pic>
        <p:nvPicPr>
          <p:cNvPr id="2050" name="Picture 2" title="IPF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7000" y="2361203"/>
            <a:ext cx="5867399" cy="42256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descr="SO edit box"/>
          <p:cNvGrpSpPr/>
          <p:nvPr/>
        </p:nvGrpSpPr>
        <p:grpSpPr>
          <a:xfrm>
            <a:off x="6248400" y="2609850"/>
            <a:ext cx="2667000" cy="1497747"/>
            <a:chOff x="6248400" y="2609850"/>
            <a:chExt cx="2667000" cy="1497747"/>
          </a:xfrm>
        </p:grpSpPr>
        <p:sp>
          <p:nvSpPr>
            <p:cNvPr id="6" name="Rectangle 5"/>
            <p:cNvSpPr>
              <a:spLocks noChangeArrowheads="1"/>
            </p:cNvSpPr>
            <p:nvPr/>
          </p:nvSpPr>
          <p:spPr bwMode="auto">
            <a:xfrm>
              <a:off x="8162925" y="2609850"/>
              <a:ext cx="304800" cy="190500"/>
            </a:xfrm>
            <a:prstGeom prst="rect">
              <a:avLst/>
            </a:prstGeom>
            <a:noFill/>
            <a:ln w="28575">
              <a:solidFill>
                <a:srgbClr val="CC3300"/>
              </a:solidFill>
              <a:miter lim="800000"/>
              <a:headEnd/>
              <a:tailEnd/>
            </a:ln>
          </p:spPr>
          <p:txBody>
            <a:bodyPr wrap="none" anchor="ctr"/>
            <a:lstStyle/>
            <a:p>
              <a:endParaRPr lang="en-US"/>
            </a:p>
          </p:txBody>
        </p:sp>
        <p:sp>
          <p:nvSpPr>
            <p:cNvPr id="7" name="Line 5"/>
            <p:cNvSpPr>
              <a:spLocks noChangeShapeType="1"/>
            </p:cNvSpPr>
            <p:nvPr/>
          </p:nvSpPr>
          <p:spPr bwMode="auto">
            <a:xfrm flipV="1">
              <a:off x="7848600" y="2800349"/>
              <a:ext cx="314325" cy="536705"/>
            </a:xfrm>
            <a:prstGeom prst="line">
              <a:avLst/>
            </a:prstGeom>
            <a:noFill/>
            <a:ln w="38100">
              <a:solidFill>
                <a:srgbClr val="CC3300"/>
              </a:solidFill>
              <a:round/>
              <a:headEnd/>
              <a:tailEnd type="triangle" w="med" len="med"/>
            </a:ln>
          </p:spPr>
          <p:txBody>
            <a:bodyPr/>
            <a:lstStyle/>
            <a:p>
              <a:endParaRPr lang="en-US"/>
            </a:p>
          </p:txBody>
        </p:sp>
        <p:sp>
          <p:nvSpPr>
            <p:cNvPr id="8" name="Text Box 4"/>
            <p:cNvSpPr txBox="1">
              <a:spLocks noChangeArrowheads="1"/>
            </p:cNvSpPr>
            <p:nvPr/>
          </p:nvSpPr>
          <p:spPr bwMode="auto">
            <a:xfrm>
              <a:off x="6248400" y="3276600"/>
              <a:ext cx="2667000" cy="830997"/>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Only SOs can edit Institution Profile</a:t>
              </a:r>
            </a:p>
          </p:txBody>
        </p:sp>
      </p:grpSp>
      <p:sp>
        <p:nvSpPr>
          <p:cNvPr id="4" name="Rounded Rectangle 3" title="&quot;&quot;"/>
          <p:cNvSpPr/>
          <p:nvPr/>
        </p:nvSpPr>
        <p:spPr>
          <a:xfrm>
            <a:off x="2692167" y="5105400"/>
            <a:ext cx="1066800" cy="304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4"/>
          <p:cNvSpPr txBox="1">
            <a:spLocks noChangeArrowheads="1"/>
          </p:cNvSpPr>
          <p:nvPr/>
        </p:nvSpPr>
        <p:spPr bwMode="auto">
          <a:xfrm>
            <a:off x="311412" y="4657635"/>
            <a:ext cx="2009876" cy="1200329"/>
          </a:xfrm>
          <a:prstGeom prst="rect">
            <a:avLst/>
          </a:prstGeom>
          <a:solidFill>
            <a:srgbClr val="FFFFCC"/>
          </a:solidFill>
          <a:ln w="12700">
            <a:solidFill>
              <a:srgbClr val="C00000"/>
            </a:solidFill>
            <a:miter lim="800000"/>
            <a:headEnd/>
            <a:tailEnd/>
          </a:ln>
        </p:spPr>
        <p:txBody>
          <a:bodyPr wrap="square">
            <a:spAutoFit/>
          </a:bodyPr>
          <a:lstStyle/>
          <a:p>
            <a:pPr>
              <a:spcBef>
                <a:spcPct val="50000"/>
              </a:spcBef>
            </a:pPr>
            <a:r>
              <a:rPr lang="en-US" sz="2400" dirty="0">
                <a:solidFill>
                  <a:schemeClr val="accent2"/>
                </a:solidFill>
                <a:latin typeface="+mn-lt"/>
              </a:rPr>
              <a:t>SAM Registration Expiration</a:t>
            </a:r>
          </a:p>
        </p:txBody>
      </p:sp>
      <p:sp>
        <p:nvSpPr>
          <p:cNvPr id="16" name="Line 5" title="&quot;&quot;"/>
          <p:cNvSpPr>
            <a:spLocks noChangeShapeType="1"/>
          </p:cNvSpPr>
          <p:nvPr/>
        </p:nvSpPr>
        <p:spPr bwMode="auto">
          <a:xfrm flipV="1">
            <a:off x="2321288" y="5257800"/>
            <a:ext cx="370879" cy="1"/>
          </a:xfrm>
          <a:prstGeom prst="line">
            <a:avLst/>
          </a:prstGeom>
          <a:noFill/>
          <a:ln w="38100">
            <a:solidFill>
              <a:srgbClr val="CC3300"/>
            </a:solidFill>
            <a:round/>
            <a:headEnd/>
            <a:tailEnd type="triangle" w="med" len="med"/>
          </a:ln>
        </p:spPr>
        <p:txBody>
          <a:bodyPr/>
          <a:lstStyle/>
          <a:p>
            <a:endParaRPr lang="en-US"/>
          </a:p>
        </p:txBody>
      </p:sp>
      <p:sp>
        <p:nvSpPr>
          <p:cNvPr id="12" name="TextBox 11"/>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5628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Institution Contacts</a:t>
            </a:r>
          </a:p>
        </p:txBody>
      </p:sp>
      <p:sp>
        <p:nvSpPr>
          <p:cNvPr id="3" name="Content Placeholder 2"/>
          <p:cNvSpPr>
            <a:spLocks noGrp="1"/>
          </p:cNvSpPr>
          <p:nvPr>
            <p:ph sz="quarter" idx="13"/>
          </p:nvPr>
        </p:nvSpPr>
        <p:spPr>
          <a:xfrm>
            <a:off x="301752" y="1447800"/>
            <a:ext cx="2593848" cy="4572000"/>
          </a:xfrm>
        </p:spPr>
        <p:txBody>
          <a:bodyPr/>
          <a:lstStyle/>
          <a:p>
            <a:pPr marL="0" indent="0">
              <a:buNone/>
            </a:pPr>
            <a:r>
              <a:rPr lang="en-US" dirty="0"/>
              <a:t>Newer</a:t>
            </a:r>
          </a:p>
          <a:p>
            <a:pPr marL="0" indent="0">
              <a:buNone/>
            </a:pPr>
            <a:r>
              <a:rPr lang="en-US" dirty="0"/>
              <a:t>Contact </a:t>
            </a:r>
          </a:p>
          <a:p>
            <a:pPr marL="0" indent="0">
              <a:buNone/>
            </a:pPr>
            <a:r>
              <a:rPr lang="en-US" dirty="0"/>
              <a:t>Fields:</a:t>
            </a:r>
          </a:p>
          <a:p>
            <a:r>
              <a:rPr lang="en-US" sz="2000" dirty="0">
                <a:solidFill>
                  <a:srgbClr val="336699"/>
                </a:solidFill>
              </a:rPr>
              <a:t>Closeout Correspondence</a:t>
            </a:r>
          </a:p>
          <a:p>
            <a:r>
              <a:rPr lang="en-US" sz="2000" dirty="0">
                <a:solidFill>
                  <a:srgbClr val="336699"/>
                </a:solidFill>
              </a:rPr>
              <a:t>FCOI Correspondence</a:t>
            </a:r>
          </a:p>
        </p:txBody>
      </p:sp>
      <p:pic>
        <p:nvPicPr>
          <p:cNvPr id="2050" name="Picture 2" descr="Showing closeout and FCOI contacts" title="IP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80358" y="1524000"/>
            <a:ext cx="6290622" cy="45304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ounded Rectangle 12" title="&quot;&quot;"/>
          <p:cNvSpPr/>
          <p:nvPr/>
        </p:nvSpPr>
        <p:spPr>
          <a:xfrm>
            <a:off x="4035424" y="4343400"/>
            <a:ext cx="2136775" cy="685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4008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3769460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IPF – DUNS</a:t>
            </a:r>
          </a:p>
        </p:txBody>
      </p:sp>
      <p:sp>
        <p:nvSpPr>
          <p:cNvPr id="3" name="Content Placeholder 2"/>
          <p:cNvSpPr>
            <a:spLocks noGrp="1"/>
          </p:cNvSpPr>
          <p:nvPr>
            <p:ph sz="quarter" idx="13"/>
          </p:nvPr>
        </p:nvSpPr>
        <p:spPr>
          <a:xfrm>
            <a:off x="4572000" y="3429000"/>
            <a:ext cx="4191000" cy="2895600"/>
          </a:xfrm>
        </p:spPr>
        <p:txBody>
          <a:bodyPr/>
          <a:lstStyle/>
          <a:p>
            <a:pPr marL="0" indent="0">
              <a:buNone/>
            </a:pPr>
            <a:r>
              <a:rPr lang="en-US" dirty="0"/>
              <a:t>Changes to </a:t>
            </a:r>
            <a:r>
              <a:rPr lang="en-US" i="1" dirty="0"/>
              <a:t>Institution Basic Information </a:t>
            </a:r>
            <a:r>
              <a:rPr lang="en-US" dirty="0"/>
              <a:t>Section</a:t>
            </a:r>
          </a:p>
          <a:p>
            <a:r>
              <a:rPr lang="en-US" sz="2000" dirty="0">
                <a:solidFill>
                  <a:srgbClr val="336699"/>
                </a:solidFill>
              </a:rPr>
              <a:t>New fields coming soon…</a:t>
            </a:r>
          </a:p>
          <a:p>
            <a:pPr lvl="1"/>
            <a:r>
              <a:rPr lang="en-US" sz="1500" dirty="0">
                <a:solidFill>
                  <a:srgbClr val="336699"/>
                </a:solidFill>
              </a:rPr>
              <a:t>To support Other Transaction Authority funding opportunities </a:t>
            </a:r>
          </a:p>
          <a:p>
            <a:pPr lvl="1"/>
            <a:r>
              <a:rPr lang="en-US" sz="1500" dirty="0">
                <a:solidFill>
                  <a:srgbClr val="336699"/>
                </a:solidFill>
              </a:rPr>
              <a:t>To summarize your institution’s eligibility to submit to the different types of opportunities</a:t>
            </a:r>
          </a:p>
        </p:txBody>
      </p:sp>
      <p:sp>
        <p:nvSpPr>
          <p:cNvPr id="10" name="TextBox 9"/>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pic>
        <p:nvPicPr>
          <p:cNvPr id="5" name="Picture 4" title="About Institution Section of IPF showing DUNS fiel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 y="1447800"/>
            <a:ext cx="8442939" cy="1673600"/>
          </a:xfrm>
          <a:prstGeom prst="rect">
            <a:avLst/>
          </a:prstGeom>
          <a:ln>
            <a:noFill/>
          </a:ln>
          <a:effectLst>
            <a:outerShdw blurRad="190500" algn="tl" rotWithShape="0">
              <a:srgbClr val="000000">
                <a:alpha val="70000"/>
              </a:srgbClr>
            </a:outerShdw>
          </a:effectLst>
        </p:spPr>
      </p:pic>
      <p:pic>
        <p:nvPicPr>
          <p:cNvPr id="11" name="Picture 2" title="IPF Screen"/>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0335" y="3276600"/>
            <a:ext cx="4102208" cy="29543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7" name="Curved Left Arrow 6" title="&quot;&quot;"/>
          <p:cNvSpPr/>
          <p:nvPr/>
        </p:nvSpPr>
        <p:spPr>
          <a:xfrm rot="10800000">
            <a:off x="439390" y="2743200"/>
            <a:ext cx="838200" cy="2223860"/>
          </a:xfrm>
          <a:prstGeom prst="curvedLeftArrow">
            <a:avLst>
              <a:gd name="adj1" fmla="val 22889"/>
              <a:gd name="adj2" fmla="val 50000"/>
              <a:gd name="adj3" fmla="val 45779"/>
            </a:avLst>
          </a:prstGeom>
          <a:solidFill>
            <a:srgbClr val="FF0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467314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New Status views</a:t>
            </a:r>
          </a:p>
        </p:txBody>
      </p:sp>
      <p:sp>
        <p:nvSpPr>
          <p:cNvPr id="3" name="Title 2"/>
          <p:cNvSpPr>
            <a:spLocks noGrp="1"/>
          </p:cNvSpPr>
          <p:nvPr>
            <p:ph type="title"/>
          </p:nvPr>
        </p:nvSpPr>
        <p:spPr/>
        <p:txBody>
          <a:bodyPr>
            <a:normAutofit/>
          </a:bodyPr>
          <a:lstStyle/>
          <a:p>
            <a:r>
              <a:rPr lang="en-US" dirty="0"/>
              <a:t>What’s New in </a:t>
            </a:r>
            <a:br>
              <a:rPr lang="en-US" dirty="0"/>
            </a:br>
            <a:r>
              <a:rPr lang="en-US" dirty="0"/>
              <a:t>eRA Commons Status</a:t>
            </a:r>
          </a:p>
        </p:txBody>
      </p:sp>
      <p:sp>
        <p:nvSpPr>
          <p:cNvPr id="4" name="TextBox 3"/>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351342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&amp; SO Status Views</a:t>
            </a:r>
          </a:p>
        </p:txBody>
      </p:sp>
      <p:grpSp>
        <p:nvGrpSpPr>
          <p:cNvPr id="3" name="Group 2" descr="PI Search screen with description" title="PI Search Screen"/>
          <p:cNvGrpSpPr/>
          <p:nvPr/>
        </p:nvGrpSpPr>
        <p:grpSpPr>
          <a:xfrm>
            <a:off x="301625" y="1316415"/>
            <a:ext cx="8732487" cy="3352592"/>
            <a:chOff x="301625" y="1316415"/>
            <a:chExt cx="8732487" cy="3352592"/>
          </a:xfrm>
        </p:grpSpPr>
        <p:pic>
          <p:nvPicPr>
            <p:cNvPr id="4" name="Picture 3" title="PI Search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1625" y="1378359"/>
              <a:ext cx="4651375" cy="3290648"/>
            </a:xfrm>
            <a:prstGeom prst="rect">
              <a:avLst/>
            </a:prstGeom>
            <a:noFill/>
            <a:ln w="381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title="&quot;&quot;"/>
            <p:cNvSpPr>
              <a:spLocks noChangeShapeType="1"/>
            </p:cNvSpPr>
            <p:nvPr/>
          </p:nvSpPr>
          <p:spPr bwMode="auto">
            <a:xfrm flipH="1">
              <a:off x="3345581" y="2164080"/>
              <a:ext cx="1828800" cy="2286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 Box 4"/>
            <p:cNvSpPr txBox="1">
              <a:spLocks noChangeArrowheads="1"/>
            </p:cNvSpPr>
            <p:nvPr/>
          </p:nvSpPr>
          <p:spPr bwMode="auto">
            <a:xfrm>
              <a:off x="5071712" y="1316415"/>
              <a:ext cx="3962400"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rPr>
                <a:t>Principal Investigators can view their </a:t>
              </a:r>
              <a:r>
                <a:rPr lang="en-US" sz="2400" i="1" dirty="0">
                  <a:solidFill>
                    <a:schemeClr val="accent2"/>
                  </a:solidFill>
                  <a:latin typeface="+mn-lt"/>
                </a:rPr>
                <a:t>Recent/Pending </a:t>
              </a:r>
              <a:r>
                <a:rPr lang="en-US" sz="2400" i="1" dirty="0" err="1">
                  <a:solidFill>
                    <a:schemeClr val="accent2"/>
                  </a:solidFill>
                  <a:latin typeface="+mn-lt"/>
                </a:rPr>
                <a:t>eSubmissions</a:t>
              </a:r>
              <a:r>
                <a:rPr lang="en-US" sz="2400" i="1" dirty="0">
                  <a:solidFill>
                    <a:schemeClr val="accent2"/>
                  </a:solidFill>
                  <a:latin typeface="+mn-lt"/>
                </a:rPr>
                <a:t> </a:t>
              </a:r>
              <a:r>
                <a:rPr lang="en-US" sz="2400" dirty="0">
                  <a:solidFill>
                    <a:schemeClr val="accent2"/>
                  </a:solidFill>
                  <a:latin typeface="+mn-lt"/>
                </a:rPr>
                <a:t>or </a:t>
              </a:r>
              <a:r>
                <a:rPr lang="en-US" sz="2400" i="1" dirty="0">
                  <a:solidFill>
                    <a:schemeClr val="accent2"/>
                  </a:solidFill>
                  <a:latin typeface="+mn-lt"/>
                </a:rPr>
                <a:t>List of Applications/Grants</a:t>
              </a:r>
              <a:r>
                <a:rPr lang="en-US" sz="2400" dirty="0">
                  <a:solidFill>
                    <a:schemeClr val="accent2"/>
                  </a:solidFill>
                  <a:latin typeface="+mn-lt"/>
                </a:rPr>
                <a:t>.</a:t>
              </a:r>
            </a:p>
          </p:txBody>
        </p:sp>
      </p:grpSp>
      <p:grpSp>
        <p:nvGrpSpPr>
          <p:cNvPr id="10" name="Group 9" descr="SO Search Screen with desciption, more search options because they manage all grants/award for their institution." title="SO Search Screen"/>
          <p:cNvGrpSpPr/>
          <p:nvPr/>
        </p:nvGrpSpPr>
        <p:grpSpPr>
          <a:xfrm>
            <a:off x="798095" y="2944536"/>
            <a:ext cx="8248737" cy="3532464"/>
            <a:chOff x="798095" y="2944536"/>
            <a:chExt cx="8248737" cy="3532464"/>
          </a:xfrm>
        </p:grpSpPr>
        <p:pic>
          <p:nvPicPr>
            <p:cNvPr id="6" name="Picture 3" title="SO Search Screen"/>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0399" y="2944536"/>
              <a:ext cx="5846433" cy="3532464"/>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9" name="Line 6" title="&quot;&quot;"/>
            <p:cNvSpPr>
              <a:spLocks noChangeShapeType="1"/>
            </p:cNvSpPr>
            <p:nvPr/>
          </p:nvSpPr>
          <p:spPr bwMode="auto">
            <a:xfrm flipV="1">
              <a:off x="2990248" y="4114800"/>
              <a:ext cx="355333" cy="639761"/>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6"/>
            <p:cNvSpPr txBox="1">
              <a:spLocks noChangeArrowheads="1"/>
            </p:cNvSpPr>
            <p:nvPr/>
          </p:nvSpPr>
          <p:spPr bwMode="auto">
            <a:xfrm>
              <a:off x="798095" y="4754562"/>
              <a:ext cx="3429000" cy="1570038"/>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rPr>
                <a:t>Signing Officials can search/view all submissions for their institution.</a:t>
              </a:r>
            </a:p>
          </p:txBody>
        </p:sp>
      </p:grpSp>
      <p:sp>
        <p:nvSpPr>
          <p:cNvPr id="11" name="TextBox 10"/>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76890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Workshop Team</a:t>
            </a:r>
          </a:p>
        </p:txBody>
      </p:sp>
      <p:sp>
        <p:nvSpPr>
          <p:cNvPr id="3" name="Content Placeholder 2"/>
          <p:cNvSpPr>
            <a:spLocks noGrp="1"/>
          </p:cNvSpPr>
          <p:nvPr>
            <p:ph sz="quarter" idx="13"/>
          </p:nvPr>
        </p:nvSpPr>
        <p:spPr>
          <a:xfrm>
            <a:off x="301752" y="1527048"/>
            <a:ext cx="8503920" cy="4949952"/>
          </a:xfrm>
        </p:spPr>
        <p:txBody>
          <a:bodyPr/>
          <a:lstStyle/>
          <a:p>
            <a:r>
              <a:rPr lang="en-US" sz="2400" dirty="0"/>
              <a:t>Scarlett Gibb</a:t>
            </a:r>
          </a:p>
          <a:p>
            <a:pPr lvl="1"/>
            <a:r>
              <a:rPr lang="en-US" sz="1900" dirty="0"/>
              <a:t>eRA Customer Relationship Manager, eRA Commons</a:t>
            </a:r>
          </a:p>
          <a:p>
            <a:pPr marL="274638" lvl="1" indent="0">
              <a:buNone/>
            </a:pPr>
            <a:endParaRPr lang="en-US" sz="1900" dirty="0"/>
          </a:p>
          <a:p>
            <a:r>
              <a:rPr lang="en-US" sz="2500" dirty="0"/>
              <a:t>Anastasiya Hardison</a:t>
            </a:r>
          </a:p>
          <a:p>
            <a:pPr lvl="1"/>
            <a:r>
              <a:rPr lang="en-US" sz="1900" dirty="0"/>
              <a:t>eRA Customer Relationship Manager, xTRACT, xTrain</a:t>
            </a:r>
          </a:p>
          <a:p>
            <a:pPr lvl="1"/>
            <a:endParaRPr lang="en-US" sz="1900" dirty="0"/>
          </a:p>
          <a:p>
            <a:r>
              <a:rPr lang="en-US" sz="2400" dirty="0"/>
              <a:t>Joe Schumaker</a:t>
            </a:r>
          </a:p>
          <a:p>
            <a:pPr lvl="1"/>
            <a:r>
              <a:rPr lang="en-US" sz="1900" dirty="0"/>
              <a:t>eRA Communications and Outreach</a:t>
            </a:r>
          </a:p>
          <a:p>
            <a:endParaRPr lang="en-US" sz="2400" dirty="0"/>
          </a:p>
        </p:txBody>
      </p:sp>
    </p:spTree>
    <p:custDataLst>
      <p:tags r:id="rId1"/>
    </p:custDataLst>
    <p:extLst>
      <p:ext uri="{BB962C8B-B14F-4D97-AF65-F5344CB8AC3E}">
        <p14:creationId xmlns:p14="http://schemas.microsoft.com/office/powerpoint/2010/main" val="133787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a:t>
            </a:r>
            <a:r>
              <a:rPr lang="en-US"/>
              <a:t>for PI</a:t>
            </a:r>
            <a:endParaRPr lang="en-US" dirty="0"/>
          </a:p>
        </p:txBody>
      </p:sp>
      <p:grpSp>
        <p:nvGrpSpPr>
          <p:cNvPr id="3" name="Group 2" descr="Show list of applications grants grouped into families for a PI" title="PI Search Results Screen"/>
          <p:cNvGrpSpPr/>
          <p:nvPr/>
        </p:nvGrpSpPr>
        <p:grpSpPr>
          <a:xfrm>
            <a:off x="1148668" y="1352936"/>
            <a:ext cx="6846664" cy="5357241"/>
            <a:chOff x="1148668" y="1352936"/>
            <a:chExt cx="6846664" cy="5357241"/>
          </a:xfrm>
        </p:grpSpPr>
        <p:pic>
          <p:nvPicPr>
            <p:cNvPr id="5" name="Picture 4" title="PI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25931" y="1352936"/>
              <a:ext cx="6492139" cy="5124063"/>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 name="Line 6" title="&quot;&quot;"/>
            <p:cNvSpPr>
              <a:spLocks noChangeShapeType="1"/>
            </p:cNvSpPr>
            <p:nvPr/>
          </p:nvSpPr>
          <p:spPr bwMode="auto">
            <a:xfrm flipV="1">
              <a:off x="1371600" y="3886200"/>
              <a:ext cx="533399" cy="1254317"/>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148668" y="5140517"/>
              <a:ext cx="6846664" cy="1569660"/>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Click anywhere in the blue to get to more information, then 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603480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Status Result from General Search for PI</a:t>
            </a:r>
            <a:br>
              <a:rPr lang="en-US" sz="2400" dirty="0"/>
            </a:br>
            <a:r>
              <a:rPr lang="en-US" sz="2400" dirty="0"/>
              <a:t>(flat view)</a:t>
            </a:r>
          </a:p>
        </p:txBody>
      </p:sp>
      <p:grpSp>
        <p:nvGrpSpPr>
          <p:cNvPr id="6" name="Group 5" descr="displayes a view of all the applications grants of a PI in a traditional view, not grouped into grant families" title="PI Search results flat vew"/>
          <p:cNvGrpSpPr/>
          <p:nvPr/>
        </p:nvGrpSpPr>
        <p:grpSpPr>
          <a:xfrm>
            <a:off x="937079" y="1302349"/>
            <a:ext cx="7140122" cy="5238338"/>
            <a:chOff x="937079" y="1302349"/>
            <a:chExt cx="7140122" cy="5238338"/>
          </a:xfrm>
        </p:grpSpPr>
        <p:pic>
          <p:nvPicPr>
            <p:cNvPr id="5" name="Picture 4" descr="Flat view of the search results screen for a PI Status search." title="Search Results PI"/>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7079" y="1302349"/>
              <a:ext cx="7140122" cy="5069751"/>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083808" y="6079022"/>
              <a:ext cx="6846664"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Flat view is more similar to the old view</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
        <p:nvSpPr>
          <p:cNvPr id="3" name="Rounded Rectangle 2" title="&quot;&quot;"/>
          <p:cNvSpPr/>
          <p:nvPr/>
        </p:nvSpPr>
        <p:spPr>
          <a:xfrm>
            <a:off x="6324600" y="3124200"/>
            <a:ext cx="1605872" cy="3810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title="&quot;&quot;"/>
          <p:cNvSpPr/>
          <p:nvPr/>
        </p:nvSpPr>
        <p:spPr>
          <a:xfrm>
            <a:off x="838200" y="3657600"/>
            <a:ext cx="1605872" cy="457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086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Status Result from General Search for SO</a:t>
            </a:r>
          </a:p>
        </p:txBody>
      </p:sp>
      <p:grpSp>
        <p:nvGrpSpPr>
          <p:cNvPr id="3" name="Group 2" descr="Shows results of a  general search by an SO with links to actions and application details" title="SO Search Result"/>
          <p:cNvGrpSpPr/>
          <p:nvPr/>
        </p:nvGrpSpPr>
        <p:grpSpPr>
          <a:xfrm>
            <a:off x="426556" y="1559140"/>
            <a:ext cx="8395491" cy="4917860"/>
            <a:chOff x="426556" y="1559140"/>
            <a:chExt cx="8395491" cy="4917860"/>
          </a:xfrm>
        </p:grpSpPr>
        <p:pic>
          <p:nvPicPr>
            <p:cNvPr id="5" name="Picture 4" title="Status Result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6556" y="1559140"/>
              <a:ext cx="8395491"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title="&quot;&quot;"/>
            <p:cNvSpPr>
              <a:spLocks noChangeArrowheads="1"/>
            </p:cNvSpPr>
            <p:nvPr/>
          </p:nvSpPr>
          <p:spPr bwMode="auto">
            <a:xfrm>
              <a:off x="457200" y="3810000"/>
              <a:ext cx="1170692"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6" title="&quot;&quot;"/>
            <p:cNvSpPr>
              <a:spLocks noChangeShapeType="1"/>
            </p:cNvSpPr>
            <p:nvPr/>
          </p:nvSpPr>
          <p:spPr bwMode="auto">
            <a:xfrm flipH="1" flipV="1">
              <a:off x="1163356" y="4114800"/>
              <a:ext cx="929072"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230536" y="5140517"/>
              <a:ext cx="6846664" cy="830997"/>
            </a:xfrm>
            <a:prstGeom prst="rect">
              <a:avLst/>
            </a:prstGeom>
            <a:solidFill>
              <a:srgbClr val="FFFFCC"/>
            </a:solidFill>
            <a:ln w="9525">
              <a:solidFill>
                <a:srgbClr val="FF0000"/>
              </a:solidFill>
              <a:miter lim="800000"/>
              <a:headEnd/>
              <a:tailEnd/>
            </a:ln>
          </p:spPr>
          <p:txBody>
            <a:bodyPr wrap="square">
              <a:spAutoFit/>
            </a:bodyPr>
            <a:lstStyle/>
            <a:p>
              <a:pPr>
                <a:defRPr/>
              </a:pPr>
              <a:r>
                <a:rPr lang="en-US" sz="2400" dirty="0">
                  <a:solidFill>
                    <a:schemeClr val="accent2"/>
                  </a:solidFill>
                  <a:latin typeface="+mn-lt"/>
                  <a:cs typeface="Arial" charset="0"/>
                </a:rPr>
                <a:t>Select the </a:t>
              </a:r>
              <a:r>
                <a:rPr lang="en-US" sz="2400" i="1" dirty="0">
                  <a:solidFill>
                    <a:schemeClr val="accent2"/>
                  </a:solidFill>
                  <a:latin typeface="+mn-lt"/>
                  <a:cs typeface="Arial" charset="0"/>
                </a:rPr>
                <a:t>Application ID</a:t>
              </a:r>
              <a:r>
                <a:rPr lang="en-US" sz="2400" dirty="0">
                  <a:solidFill>
                    <a:schemeClr val="accent2"/>
                  </a:solidFill>
                  <a:latin typeface="+mn-lt"/>
                  <a:cs typeface="Arial" charset="0"/>
                </a:rPr>
                <a:t> link to view detailed status information for that particular application.</a:t>
              </a:r>
            </a:p>
          </p:txBody>
        </p:sp>
      </p:grpSp>
      <p:sp>
        <p:nvSpPr>
          <p:cNvPr id="9" name="TextBox 8"/>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225716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Status Information Screen</a:t>
            </a:r>
          </a:p>
        </p:txBody>
      </p:sp>
      <p:pic>
        <p:nvPicPr>
          <p:cNvPr id="5" name="Picture 4" descr="Show new layout and design of the status information screen with warnings section, contact, text filter and control buttons" title="New status informat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18" y="1559140"/>
            <a:ext cx="7864566" cy="491786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5057" y="941258"/>
            <a:ext cx="2743200" cy="461665"/>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Provides warnings</a:t>
            </a:r>
          </a:p>
        </p:txBody>
      </p:sp>
      <p:sp>
        <p:nvSpPr>
          <p:cNvPr id="9" name="TextBox 8"/>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
        <p:nvSpPr>
          <p:cNvPr id="8" name="Text Box 3"/>
          <p:cNvSpPr txBox="1">
            <a:spLocks noChangeArrowheads="1"/>
          </p:cNvSpPr>
          <p:nvPr/>
        </p:nvSpPr>
        <p:spPr bwMode="auto">
          <a:xfrm>
            <a:off x="4995050" y="4018070"/>
            <a:ext cx="2743200"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All tiles open by default.</a:t>
            </a:r>
          </a:p>
        </p:txBody>
      </p:sp>
      <p:sp>
        <p:nvSpPr>
          <p:cNvPr id="12" name="Text Box 3"/>
          <p:cNvSpPr txBox="1">
            <a:spLocks noChangeArrowheads="1"/>
          </p:cNvSpPr>
          <p:nvPr/>
        </p:nvSpPr>
        <p:spPr bwMode="auto">
          <a:xfrm>
            <a:off x="6781799" y="987425"/>
            <a:ext cx="1468533" cy="830997"/>
          </a:xfrm>
          <a:prstGeom prst="rect">
            <a:avLst/>
          </a:prstGeom>
          <a:solidFill>
            <a:srgbClr val="FFFFCC"/>
          </a:solidFill>
          <a:ln w="9525">
            <a:solidFill>
              <a:srgbClr val="C00000"/>
            </a:solidFill>
            <a:miter lim="800000"/>
            <a:headEnd/>
            <a:tailEnd/>
          </a:ln>
        </p:spPr>
        <p:txBody>
          <a:bodyPr wrap="square">
            <a:spAutoFit/>
          </a:bodyPr>
          <a:lstStyle/>
          <a:p>
            <a:pPr algn="ctr">
              <a:defRPr/>
            </a:pPr>
            <a:r>
              <a:rPr lang="en-US" sz="2400" dirty="0">
                <a:solidFill>
                  <a:schemeClr val="accent2"/>
                </a:solidFill>
                <a:latin typeface="+mn-lt"/>
                <a:cs typeface="Arial" charset="0"/>
              </a:rPr>
              <a:t>Control Buttons</a:t>
            </a:r>
          </a:p>
        </p:txBody>
      </p:sp>
      <p:sp>
        <p:nvSpPr>
          <p:cNvPr id="3" name="Rounded Rectangle 2" title="&quot;&quot;"/>
          <p:cNvSpPr/>
          <p:nvPr/>
        </p:nvSpPr>
        <p:spPr>
          <a:xfrm>
            <a:off x="762000" y="1559140"/>
            <a:ext cx="1905000" cy="156506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3" name="Rounded Rectangle 12" title="&quot;&quot;"/>
          <p:cNvSpPr/>
          <p:nvPr/>
        </p:nvSpPr>
        <p:spPr>
          <a:xfrm>
            <a:off x="2716580" y="1818784"/>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3"/>
          <p:cNvSpPr txBox="1">
            <a:spLocks noChangeArrowheads="1"/>
          </p:cNvSpPr>
          <p:nvPr/>
        </p:nvSpPr>
        <p:spPr bwMode="auto">
          <a:xfrm>
            <a:off x="4360871" y="1405208"/>
            <a:ext cx="1600654" cy="457094"/>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Text Filter</a:t>
            </a:r>
          </a:p>
        </p:txBody>
      </p:sp>
      <p:sp>
        <p:nvSpPr>
          <p:cNvPr id="14" name="Rounded Rectangle 13" title="&quot;&quot;"/>
          <p:cNvSpPr/>
          <p:nvPr/>
        </p:nvSpPr>
        <p:spPr>
          <a:xfrm>
            <a:off x="6366650" y="1863252"/>
            <a:ext cx="1905000" cy="404041"/>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title="&quot;&quot;"/>
          <p:cNvSpPr/>
          <p:nvPr/>
        </p:nvSpPr>
        <p:spPr>
          <a:xfrm>
            <a:off x="762000" y="3177637"/>
            <a:ext cx="1905000" cy="3215959"/>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2362200" y="5562600"/>
            <a:ext cx="1981200" cy="830997"/>
          </a:xfrm>
          <a:prstGeom prst="rect">
            <a:avLst/>
          </a:prstGeom>
          <a:solidFill>
            <a:srgbClr val="FFFFCC"/>
          </a:solidFill>
          <a:ln w="9525">
            <a:solidFill>
              <a:srgbClr val="C00000"/>
            </a:solidFill>
            <a:miter lim="800000"/>
            <a:headEnd/>
            <a:tailEnd/>
          </a:ln>
        </p:spPr>
        <p:txBody>
          <a:bodyPr wrap="square">
            <a:spAutoFit/>
          </a:bodyPr>
          <a:lstStyle/>
          <a:p>
            <a:pPr>
              <a:defRPr/>
            </a:pPr>
            <a:r>
              <a:rPr lang="en-US" sz="2400" dirty="0">
                <a:solidFill>
                  <a:schemeClr val="accent2"/>
                </a:solidFill>
                <a:latin typeface="+mn-lt"/>
                <a:cs typeface="Arial" charset="0"/>
              </a:rPr>
              <a:t>eRA Contacts</a:t>
            </a:r>
          </a:p>
        </p:txBody>
      </p:sp>
    </p:spTree>
    <p:custDataLst>
      <p:tags r:id="rId1"/>
    </p:custDataLst>
    <p:extLst>
      <p:ext uri="{BB962C8B-B14F-4D97-AF65-F5344CB8AC3E}">
        <p14:creationId xmlns:p14="http://schemas.microsoft.com/office/powerpoint/2010/main" val="303278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3" grpId="0" animBg="1"/>
      <p:bldP spid="13" grpId="0" animBg="1"/>
      <p:bldP spid="11" grpId="0" animBg="1"/>
      <p:bldP spid="14" grpId="0" animBg="1"/>
      <p:bldP spid="15"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3352800"/>
          </a:xfrm>
        </p:spPr>
        <p:txBody>
          <a:bodyPr anchor="t">
            <a:normAutofit/>
          </a:bodyPr>
          <a:lstStyle/>
          <a:p>
            <a:r>
              <a:rPr lang="en-US" dirty="0"/>
              <a:t>Key eRA Commons</a:t>
            </a:r>
            <a:br>
              <a:rPr lang="en-US" dirty="0"/>
            </a:br>
            <a:r>
              <a:rPr lang="en-US" dirty="0"/>
              <a:t>Features</a:t>
            </a:r>
            <a:br>
              <a:rPr lang="en-US" dirty="0"/>
            </a:br>
            <a:br>
              <a:rPr lang="en-US" dirty="0">
                <a:solidFill>
                  <a:srgbClr val="0070C0"/>
                </a:solidFill>
              </a:rPr>
            </a:br>
            <a:br>
              <a:rPr lang="en-US" dirty="0">
                <a:solidFill>
                  <a:srgbClr val="0070C0"/>
                </a:solidFill>
              </a:rPr>
            </a:br>
            <a:r>
              <a:rPr lang="en-US" sz="2400" dirty="0">
                <a:solidFill>
                  <a:srgbClr val="4F81BD"/>
                </a:solidFill>
              </a:rPr>
              <a:t>Prior Approval Requests</a:t>
            </a: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211327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a:t>
            </a:r>
          </a:p>
        </p:txBody>
      </p:sp>
      <p:sp>
        <p:nvSpPr>
          <p:cNvPr id="3" name="Text Placeholder 2"/>
          <p:cNvSpPr>
            <a:spLocks noGrp="1"/>
          </p:cNvSpPr>
          <p:nvPr>
            <p:ph type="body" idx="1"/>
          </p:nvPr>
        </p:nvSpPr>
        <p:spPr/>
        <p:txBody>
          <a:bodyPr/>
          <a:lstStyle/>
          <a:p>
            <a:r>
              <a:rPr lang="en-US" dirty="0"/>
              <a:t>Prior Approval is the process in which an applicant or grantee must have written approval by an authorized official to undertake a certain activity.</a:t>
            </a:r>
          </a:p>
          <a:p>
            <a:endParaRPr lang="en-US" dirty="0"/>
          </a:p>
        </p:txBody>
      </p:sp>
      <p:sp>
        <p:nvSpPr>
          <p:cNvPr id="4" name="Content Placeholder 3"/>
          <p:cNvSpPr>
            <a:spLocks noGrp="1"/>
          </p:cNvSpPr>
          <p:nvPr>
            <p:ph sz="quarter" idx="13"/>
          </p:nvPr>
        </p:nvSpPr>
        <p:spPr/>
        <p:txBody>
          <a:bodyPr/>
          <a:lstStyle/>
          <a:p>
            <a:pPr marL="0" indent="0">
              <a:buNone/>
            </a:pPr>
            <a:r>
              <a:rPr lang="en-US" dirty="0"/>
              <a:t>eRA now supports four activities for Prior Approval Requests.</a:t>
            </a:r>
          </a:p>
          <a:p>
            <a:pPr lvl="1"/>
            <a:r>
              <a:rPr lang="en-US" dirty="0"/>
              <a:t>Request for No Cost Extension (NCE)</a:t>
            </a:r>
          </a:p>
          <a:p>
            <a:pPr lvl="1"/>
            <a:r>
              <a:rPr lang="en-US" dirty="0"/>
              <a:t>Request for withdrawal of an application</a:t>
            </a:r>
          </a:p>
          <a:p>
            <a:pPr lvl="1"/>
            <a:r>
              <a:rPr lang="en-US" dirty="0"/>
              <a:t>Carryover</a:t>
            </a:r>
          </a:p>
          <a:p>
            <a:pPr lvl="1"/>
            <a:r>
              <a:rPr lang="en-US" dirty="0"/>
              <a:t>Request for Change of PD/PI</a:t>
            </a:r>
          </a:p>
          <a:p>
            <a:pPr marL="0" indent="0">
              <a:buNone/>
            </a:pPr>
            <a:endParaRPr lang="en-US" dirty="0"/>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1865679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pic>
        <p:nvPicPr>
          <p:cNvPr id="13" name="Content Placeholder 12" descr="&quot;&quot;"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66559" y="3810000"/>
            <a:ext cx="7715441"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New navigation tab, Prior Approval</a:t>
            </a:r>
          </a:p>
          <a:p>
            <a:pPr marL="285750" indent="-285750">
              <a:buFont typeface="Arial" panose="020B0604020202020204" pitchFamily="34" charset="0"/>
              <a:buChar char="•"/>
            </a:pPr>
            <a:r>
              <a:rPr lang="en-US" sz="2000" dirty="0"/>
              <a:t>Select the type of request and click </a:t>
            </a:r>
            <a:r>
              <a:rPr lang="en-US" sz="2000" b="1" i="1" dirty="0">
                <a:solidFill>
                  <a:srgbClr val="00B050"/>
                </a:solidFill>
              </a:rPr>
              <a:t>Go</a:t>
            </a:r>
          </a:p>
          <a:p>
            <a:pPr marL="285750" indent="-285750">
              <a:buFont typeface="Arial" panose="020B0604020202020204" pitchFamily="34" charset="0"/>
              <a:buChar char="•"/>
            </a:pPr>
            <a:r>
              <a:rPr lang="en-US" sz="2000" b="1" i="1" dirty="0">
                <a:solidFill>
                  <a:srgbClr val="00B050"/>
                </a:solidFill>
              </a:rPr>
              <a:t>List my Requests </a:t>
            </a:r>
            <a:r>
              <a:rPr lang="en-US" sz="2000" dirty="0"/>
              <a:t>will display all Prior Approval requests pending Signing Official submission</a:t>
            </a:r>
          </a:p>
          <a:p>
            <a:pPr marL="285750" indent="-285750">
              <a:buFont typeface="Arial" panose="020B0604020202020204" pitchFamily="34" charset="0"/>
              <a:buChar char="•"/>
            </a:pPr>
            <a:r>
              <a:rPr lang="en-US" sz="2000" b="1" i="1" dirty="0">
                <a:solidFill>
                  <a:srgbClr val="00B050"/>
                </a:solidFill>
              </a:rPr>
              <a:t>Search for Request </a:t>
            </a:r>
            <a:r>
              <a:rPr lang="en-US" sz="2000" dirty="0"/>
              <a:t>will allow a Signing Official to search for all Prior Approval requests.</a:t>
            </a:r>
          </a:p>
        </p:txBody>
      </p:sp>
      <p:sp>
        <p:nvSpPr>
          <p:cNvPr id="2" name="Title 1"/>
          <p:cNvSpPr>
            <a:spLocks noGrp="1"/>
          </p:cNvSpPr>
          <p:nvPr>
            <p:ph type="title"/>
          </p:nvPr>
        </p:nvSpPr>
        <p:spPr>
          <a:xfrm>
            <a:off x="3352799" y="228600"/>
            <a:ext cx="5483225" cy="492987"/>
          </a:xfrm>
        </p:spPr>
        <p:txBody>
          <a:bodyPr>
            <a:noAutofit/>
          </a:bodyPr>
          <a:lstStyle/>
          <a:p>
            <a:pPr algn="l"/>
            <a:r>
              <a:rPr lang="en-US" sz="2400" dirty="0"/>
              <a:t>Prior Approval Tab</a:t>
            </a:r>
          </a:p>
        </p:txBody>
      </p:sp>
    </p:spTree>
    <p:custDataLst>
      <p:tags r:id="rId1"/>
    </p:custDataLst>
    <p:extLst>
      <p:ext uri="{BB962C8B-B14F-4D97-AF65-F5344CB8AC3E}">
        <p14:creationId xmlns:p14="http://schemas.microsoft.com/office/powerpoint/2010/main" val="2342174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pic>
        <p:nvPicPr>
          <p:cNvPr id="13" name="Content Placeholder 12" title="Prior Approval tab in eRA Commons"/>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 y="225579"/>
            <a:ext cx="8839200" cy="33642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276599" y="228600"/>
            <a:ext cx="5559425" cy="492987"/>
          </a:xfrm>
        </p:spPr>
        <p:txBody>
          <a:bodyPr>
            <a:noAutofit/>
          </a:bodyPr>
          <a:lstStyle/>
          <a:p>
            <a:pPr algn="l"/>
            <a:r>
              <a:rPr lang="en-US" sz="2400" dirty="0"/>
              <a:t>Prior Approval – NCE</a:t>
            </a:r>
          </a:p>
        </p:txBody>
      </p:sp>
      <p:sp>
        <p:nvSpPr>
          <p:cNvPr id="6" name="Content Placeholder 2"/>
          <p:cNvSpPr txBox="1">
            <a:spLocks/>
          </p:cNvSpPr>
          <p:nvPr/>
        </p:nvSpPr>
        <p:spPr bwMode="auto">
          <a:xfrm>
            <a:off x="152400" y="4026539"/>
            <a:ext cx="8839200" cy="2221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a:buClr>
                <a:srgbClr val="4F81BD"/>
              </a:buClr>
            </a:pPr>
            <a:r>
              <a:rPr lang="en-US" sz="2000" dirty="0">
                <a:solidFill>
                  <a:srgbClr val="000000"/>
                </a:solidFill>
                <a:latin typeface="Arial" panose="020B0604020202020204" pitchFamily="34" charset="0"/>
                <a:cs typeface="Arial" panose="020B0604020202020204" pitchFamily="34" charset="0"/>
              </a:rPr>
              <a:t>No-Cost Extension (NCE)</a:t>
            </a:r>
          </a:p>
          <a:p>
            <a:pPr lvl="1">
              <a:buClr>
                <a:srgbClr val="C0504D"/>
              </a:buClr>
            </a:pPr>
            <a:r>
              <a:rPr lang="en-US" sz="1800" dirty="0">
                <a:solidFill>
                  <a:srgbClr val="000000"/>
                </a:solidFill>
                <a:latin typeface="Arial" panose="020B0604020202020204" pitchFamily="34" charset="0"/>
                <a:cs typeface="Arial" panose="020B0604020202020204" pitchFamily="34" charset="0"/>
              </a:rPr>
              <a:t>An extension of time to a project period and/or budget period to complete the work of the grant under that period, without additional Federal funds or competition</a:t>
            </a:r>
          </a:p>
          <a:p>
            <a:pPr marL="274638" lvl="1" indent="0">
              <a:buClr>
                <a:srgbClr val="C0504D"/>
              </a:buClr>
              <a:buFont typeface="Wingdings" pitchFamily="2" charset="2"/>
              <a:buNone/>
            </a:pPr>
            <a:endParaRPr lang="en-US" sz="1800" dirty="0">
              <a:solidFill>
                <a:srgbClr val="1F497D"/>
              </a:solidFill>
            </a:endParaRPr>
          </a:p>
        </p:txBody>
      </p:sp>
    </p:spTree>
    <p:custDataLst>
      <p:tags r:id="rId1"/>
    </p:custDataLst>
    <p:extLst>
      <p:ext uri="{BB962C8B-B14F-4D97-AF65-F5344CB8AC3E}">
        <p14:creationId xmlns:p14="http://schemas.microsoft.com/office/powerpoint/2010/main" val="4020245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When?</a:t>
            </a:r>
          </a:p>
        </p:txBody>
      </p:sp>
      <p:sp>
        <p:nvSpPr>
          <p:cNvPr id="3" name="Content Placeholder 2"/>
          <p:cNvSpPr>
            <a:spLocks noGrp="1"/>
          </p:cNvSpPr>
          <p:nvPr>
            <p:ph sz="quarter" idx="13"/>
          </p:nvPr>
        </p:nvSpPr>
        <p:spPr>
          <a:xfrm>
            <a:off x="301625" y="1524000"/>
            <a:ext cx="8503920" cy="4724400"/>
          </a:xfrm>
        </p:spPr>
        <p:txBody>
          <a:bodyPr/>
          <a:lstStyle/>
          <a:p>
            <a:r>
              <a:rPr lang="en-US" sz="2400" dirty="0">
                <a:solidFill>
                  <a:srgbClr val="000000"/>
                </a:solidFill>
                <a:latin typeface="Arial" panose="020B0604020202020204" pitchFamily="34" charset="0"/>
                <a:cs typeface="Arial" panose="020B0604020202020204" pitchFamily="34" charset="0"/>
              </a:rPr>
              <a:t>When is a grant eligible for a NCE through Prior Approval?</a:t>
            </a:r>
          </a:p>
          <a:p>
            <a:endParaRPr lang="en-US" sz="24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have already used a NCE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you are not under expanded authority and you are within 90 days of the project end date.</a:t>
            </a:r>
          </a:p>
          <a:p>
            <a:pPr lvl="1"/>
            <a:endParaRPr lang="en-US" sz="2000" dirty="0">
              <a:solidFill>
                <a:srgbClr val="000000"/>
              </a:solidFill>
              <a:latin typeface="Arial" panose="020B0604020202020204" pitchFamily="34" charset="0"/>
              <a:cs typeface="Arial" panose="020B0604020202020204" pitchFamily="34" charset="0"/>
            </a:endParaRPr>
          </a:p>
          <a:p>
            <a:pPr lvl="1"/>
            <a:r>
              <a:rPr lang="en-US" sz="2000" dirty="0">
                <a:solidFill>
                  <a:srgbClr val="000000"/>
                </a:solidFill>
                <a:latin typeface="Arial" panose="020B0604020202020204" pitchFamily="34" charset="0"/>
                <a:cs typeface="Arial" panose="020B0604020202020204" pitchFamily="34" charset="0"/>
              </a:rPr>
              <a:t>When the project end date has expired and has not been closed or has not entered unilateral closeout, whichever comes first.</a:t>
            </a:r>
          </a:p>
          <a:p>
            <a:pPr marL="274638" lvl="1" indent="0">
              <a:buNone/>
            </a:pPr>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custDataLst>
      <p:tags r:id="rId1"/>
    </p:custDataLst>
    <p:extLst>
      <p:ext uri="{BB962C8B-B14F-4D97-AF65-F5344CB8AC3E}">
        <p14:creationId xmlns:p14="http://schemas.microsoft.com/office/powerpoint/2010/main" val="263413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Prior Approval – No Cost Extension: When Not?</a:t>
            </a:r>
          </a:p>
        </p:txBody>
      </p:sp>
      <p:sp>
        <p:nvSpPr>
          <p:cNvPr id="3" name="Content Placeholder 2"/>
          <p:cNvSpPr>
            <a:spLocks noGrp="1"/>
          </p:cNvSpPr>
          <p:nvPr>
            <p:ph sz="quarter" idx="13"/>
          </p:nvPr>
        </p:nvSpPr>
        <p:spPr>
          <a:xfrm>
            <a:off x="301625" y="1524000"/>
            <a:ext cx="8503920" cy="4724400"/>
          </a:xfrm>
        </p:spPr>
        <p:txBody>
          <a:bodyPr/>
          <a:lstStyle/>
          <a:p>
            <a:r>
              <a:rPr lang="en-US" dirty="0">
                <a:solidFill>
                  <a:srgbClr val="000000"/>
                </a:solidFill>
                <a:latin typeface="Verdana" panose="020B0604030504040204" pitchFamily="34" charset="0"/>
              </a:rPr>
              <a:t>When is a grant NOT eligible for a NCE through Prior Approval?</a:t>
            </a:r>
          </a:p>
          <a:p>
            <a:pPr lvl="1"/>
            <a:r>
              <a:rPr lang="en-US" dirty="0">
                <a:solidFill>
                  <a:srgbClr val="000000"/>
                </a:solidFill>
                <a:latin typeface="Verdana" panose="020B0604030504040204" pitchFamily="34" charset="0"/>
              </a:rPr>
              <a:t>When you have never requested a NCE under expanded authority and you are within 90 days of the project end date. In this case, the NCE will be processed normally through the </a:t>
            </a:r>
            <a:r>
              <a:rPr lang="en-US" b="1" dirty="0">
                <a:solidFill>
                  <a:srgbClr val="000000"/>
                </a:solidFill>
                <a:latin typeface="Verdana" panose="020B0604030504040204" pitchFamily="34" charset="0"/>
              </a:rPr>
              <a:t>Extension</a:t>
            </a:r>
            <a:r>
              <a:rPr lang="en-US" dirty="0">
                <a:solidFill>
                  <a:srgbClr val="000000"/>
                </a:solidFill>
                <a:latin typeface="Verdana" panose="020B0604030504040204" pitchFamily="34" charset="0"/>
              </a:rPr>
              <a:t> link in </a:t>
            </a:r>
            <a:r>
              <a:rPr lang="en-US" i="1" dirty="0">
                <a:solidFill>
                  <a:srgbClr val="000000"/>
                </a:solidFill>
                <a:latin typeface="Verdana" panose="020B0604030504040204" pitchFamily="34" charset="0"/>
              </a:rPr>
              <a:t>Status</a:t>
            </a:r>
            <a:r>
              <a:rPr lang="en-US" dirty="0">
                <a:solidFill>
                  <a:srgbClr val="000000"/>
                </a:solidFill>
                <a:latin typeface="Verdana" panose="020B0604030504040204" pitchFamily="34" charset="0"/>
              </a:rPr>
              <a:t>.</a:t>
            </a:r>
          </a:p>
          <a:p>
            <a:pPr lvl="1"/>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the grant is closed.</a:t>
            </a:r>
          </a:p>
          <a:p>
            <a:pPr lvl="1"/>
            <a:endParaRPr lang="en-US" dirty="0">
              <a:solidFill>
                <a:srgbClr val="000000"/>
              </a:solidFill>
              <a:latin typeface="Verdana" panose="020B0604030504040204" pitchFamily="34" charset="0"/>
            </a:endParaRPr>
          </a:p>
          <a:p>
            <a:pPr lvl="1"/>
            <a:r>
              <a:rPr lang="en-US" dirty="0">
                <a:solidFill>
                  <a:srgbClr val="000000"/>
                </a:solidFill>
                <a:latin typeface="Verdana" panose="020B0604030504040204" pitchFamily="34" charset="0"/>
              </a:rPr>
              <a:t>When the grant is a fellowship grant.</a:t>
            </a:r>
          </a:p>
          <a:p>
            <a:pPr marL="274638" lvl="1" indent="0">
              <a:buNone/>
            </a:pPr>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extLst>
      <p:ext uri="{BB962C8B-B14F-4D97-AF65-F5344CB8AC3E}">
        <p14:creationId xmlns:p14="http://schemas.microsoft.com/office/powerpoint/2010/main" val="7551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eRA Commons Status</a:t>
            </a:r>
          </a:p>
        </p:txBody>
      </p:sp>
      <p:sp>
        <p:nvSpPr>
          <p:cNvPr id="3" name="Text Placeholder 2"/>
          <p:cNvSpPr>
            <a:spLocks noGrp="1"/>
          </p:cNvSpPr>
          <p:nvPr>
            <p:ph type="body" idx="1"/>
          </p:nvPr>
        </p:nvSpPr>
        <p:spPr>
          <a:xfrm>
            <a:off x="152400" y="2743200"/>
            <a:ext cx="8839200" cy="3124200"/>
          </a:xfrm>
        </p:spPr>
        <p:txBody>
          <a:bodyPr/>
          <a:lstStyle/>
          <a:p>
            <a:pPr marL="0" indent="0"/>
            <a:r>
              <a:rPr lang="en-US" dirty="0"/>
              <a:t>What is era Commons?</a:t>
            </a:r>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3</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215702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No Cost Extension: What?</a:t>
            </a:r>
          </a:p>
        </p:txBody>
      </p:sp>
      <p:sp>
        <p:nvSpPr>
          <p:cNvPr id="3" name="Content Placeholder 2"/>
          <p:cNvSpPr>
            <a:spLocks noGrp="1"/>
          </p:cNvSpPr>
          <p:nvPr>
            <p:ph sz="quarter" idx="13"/>
          </p:nvPr>
        </p:nvSpPr>
        <p:spPr>
          <a:xfrm>
            <a:off x="301625" y="1524000"/>
            <a:ext cx="8503920" cy="4724400"/>
          </a:xfrm>
        </p:spPr>
        <p:txBody>
          <a:bodyPr/>
          <a:lstStyle/>
          <a:p>
            <a:r>
              <a:rPr lang="en-US" sz="2400" dirty="0">
                <a:latin typeface="Arial" panose="020B0604020202020204" pitchFamily="34" charset="0"/>
                <a:cs typeface="Arial" panose="020B0604020202020204" pitchFamily="34" charset="0"/>
              </a:rPr>
              <a:t>What information will you need to provide?</a:t>
            </a:r>
          </a:p>
          <a:p>
            <a:pPr lvl="1"/>
            <a:r>
              <a:rPr lang="en-US" dirty="0">
                <a:latin typeface="Arial" panose="020B0604020202020204" pitchFamily="34" charset="0"/>
                <a:cs typeface="Arial" panose="020B0604020202020204" pitchFamily="34" charset="0"/>
              </a:rPr>
              <a:t>The NCE request form consists of 4 parts:</a:t>
            </a:r>
          </a:p>
          <a:p>
            <a:pPr lvl="2"/>
            <a:r>
              <a:rPr lang="en-US" dirty="0">
                <a:latin typeface="Arial" panose="020B0604020202020204" pitchFamily="34" charset="0"/>
                <a:cs typeface="Arial" panose="020B0604020202020204" pitchFamily="34" charset="0"/>
              </a:rPr>
              <a:t>Request Detail – Here you will be asked such things as the number of months you wish to extend the project end date; the amount of unobligated money still available, etc.</a:t>
            </a:r>
          </a:p>
          <a:p>
            <a:pPr lvl="2"/>
            <a:r>
              <a:rPr lang="en-US" dirty="0">
                <a:latin typeface="Arial" panose="020B0604020202020204" pitchFamily="34" charset="0"/>
                <a:cs typeface="Arial" panose="020B0604020202020204" pitchFamily="34" charset="0"/>
              </a:rPr>
              <a:t>Three PDF upload fields: </a:t>
            </a:r>
          </a:p>
          <a:p>
            <a:pPr lvl="3"/>
            <a:r>
              <a:rPr lang="en-US" dirty="0">
                <a:latin typeface="Arial" panose="020B0604020202020204" pitchFamily="34" charset="0"/>
                <a:cs typeface="Arial" panose="020B0604020202020204" pitchFamily="34" charset="0"/>
              </a:rPr>
              <a:t>Progress Report</a:t>
            </a:r>
          </a:p>
          <a:p>
            <a:pPr lvl="3"/>
            <a:r>
              <a:rPr lang="en-US" dirty="0">
                <a:latin typeface="Arial" panose="020B0604020202020204" pitchFamily="34" charset="0"/>
                <a:cs typeface="Arial" panose="020B0604020202020204" pitchFamily="34" charset="0"/>
              </a:rPr>
              <a:t>Budget Document</a:t>
            </a:r>
          </a:p>
          <a:p>
            <a:pPr lvl="3"/>
            <a:r>
              <a:rPr lang="en-US" dirty="0">
                <a:latin typeface="Arial" panose="020B0604020202020204" pitchFamily="34" charset="0"/>
                <a:cs typeface="Arial" panose="020B0604020202020204" pitchFamily="34" charset="0"/>
              </a:rPr>
              <a:t>Justification Document</a:t>
            </a:r>
          </a:p>
          <a:p>
            <a:pPr marL="274638" lvl="1" indent="0">
              <a:buNone/>
            </a:pPr>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extLst>
      <p:ext uri="{BB962C8B-B14F-4D97-AF65-F5344CB8AC3E}">
        <p14:creationId xmlns:p14="http://schemas.microsoft.com/office/powerpoint/2010/main" val="281432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96824"/>
            <a:ext cx="8534400" cy="492987"/>
          </a:xfrm>
        </p:spPr>
        <p:txBody>
          <a:bodyPr>
            <a:noAutofit/>
          </a:bodyPr>
          <a:lstStyle/>
          <a:p>
            <a:r>
              <a:rPr lang="en-US" dirty="0"/>
              <a:t>Prior Approval – No Cost Extension Screen</a:t>
            </a:r>
          </a:p>
        </p:txBody>
      </p:sp>
      <p:pic>
        <p:nvPicPr>
          <p:cNvPr id="12" name="AXU4.png" title="No Cost Extension Screen"/>
          <p:cNvPicPr/>
          <p:nvPr/>
        </p:nvPicPr>
        <p:blipFill>
          <a:blip r:embed="rId3"/>
          <a:stretch>
            <a:fillRect/>
          </a:stretch>
        </p:blipFill>
        <p:spPr>
          <a:xfrm>
            <a:off x="457200" y="1600200"/>
            <a:ext cx="8305800" cy="487680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029200" y="236220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sp>
        <p:nvSpPr>
          <p:cNvPr id="15" name="Rounded Rectangle 14" title="&quot;&quot;"/>
          <p:cNvSpPr/>
          <p:nvPr/>
        </p:nvSpPr>
        <p:spPr>
          <a:xfrm>
            <a:off x="533400" y="1981200"/>
            <a:ext cx="1371600" cy="3810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1905000" y="1381780"/>
            <a:ext cx="352806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number of months, system will calculate proposed end dates.</a:t>
            </a:r>
          </a:p>
        </p:txBody>
      </p:sp>
      <p:sp>
        <p:nvSpPr>
          <p:cNvPr id="3" name="Slide Number Placeholder 2"/>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31</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10501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Withdrawal</a:t>
            </a:r>
          </a:p>
        </p:txBody>
      </p:sp>
      <p:sp>
        <p:nvSpPr>
          <p:cNvPr id="3" name="Content Placeholder 2"/>
          <p:cNvSpPr>
            <a:spLocks noGrp="1"/>
          </p:cNvSpPr>
          <p:nvPr>
            <p:ph sz="quarter" idx="13"/>
          </p:nvPr>
        </p:nvSpPr>
        <p:spPr>
          <a:xfrm>
            <a:off x="301625" y="1524000"/>
            <a:ext cx="8503920" cy="4724400"/>
          </a:xfrm>
        </p:spPr>
        <p:txBody>
          <a:bodyPr/>
          <a:lstStyle/>
          <a:p>
            <a:r>
              <a:rPr lang="en-US" dirty="0"/>
              <a:t>An application that has been removed for consideration of award by the Signing Official/Authorized Organization Representative.</a:t>
            </a:r>
          </a:p>
          <a:p>
            <a:pPr lvl="1"/>
            <a:r>
              <a:rPr lang="en-US" dirty="0"/>
              <a:t>Initiation of a Withdrawal Request can be done by either the Principal Investigator (PI) or Signing Official (SO)</a:t>
            </a:r>
          </a:p>
          <a:p>
            <a:pPr lvl="1"/>
            <a:r>
              <a:rPr lang="en-US" dirty="0"/>
              <a:t>Screen supports justification (required) and supporting documents (max 10)</a:t>
            </a:r>
          </a:p>
          <a:p>
            <a:pPr lvl="1"/>
            <a:r>
              <a:rPr lang="en-US" dirty="0"/>
              <a:t>Only the Signing Official can submit the request</a:t>
            </a:r>
          </a:p>
          <a:p>
            <a:pPr lvl="1"/>
            <a:r>
              <a:rPr lang="en-US" dirty="0"/>
              <a:t>Signing Officials can search for requests for their institution</a:t>
            </a:r>
          </a:p>
          <a:p>
            <a:pPr lvl="1"/>
            <a:r>
              <a:rPr lang="en-US" dirty="0"/>
              <a:t>Automatic notifications to the SO and PI upon approval</a:t>
            </a:r>
          </a:p>
          <a:p>
            <a:pPr lvl="1"/>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extLst>
      <p:ext uri="{BB962C8B-B14F-4D97-AF65-F5344CB8AC3E}">
        <p14:creationId xmlns:p14="http://schemas.microsoft.com/office/powerpoint/2010/main" val="77237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Withdrawal Request</a:t>
            </a:r>
          </a:p>
        </p:txBody>
      </p:sp>
      <p:sp>
        <p:nvSpPr>
          <p:cNvPr id="18" name="Slide Number Placeholder 17"/>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33</a:t>
            </a:fld>
            <a:endParaRPr lang="en-US" dirty="0">
              <a:solidFill>
                <a:srgbClr val="9BBB59">
                  <a:shade val="75000"/>
                </a:srgbClr>
              </a:solidFill>
            </a:endParaRPr>
          </a:p>
        </p:txBody>
      </p:sp>
      <p:pic>
        <p:nvPicPr>
          <p:cNvPr id="12" name="AXU5.png" title="Prior Approval Withdrawal Request Screen"/>
          <p:cNvPicPr/>
          <p:nvPr/>
        </p:nvPicPr>
        <p:blipFill>
          <a:blip r:embed="rId4"/>
          <a:stretch>
            <a:fillRect/>
          </a:stretch>
        </p:blipFill>
        <p:spPr>
          <a:xfrm>
            <a:off x="381000" y="1219200"/>
            <a:ext cx="8305800" cy="51054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54229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Change of PD/PI </a:t>
            </a:r>
          </a:p>
        </p:txBody>
      </p:sp>
      <p:sp>
        <p:nvSpPr>
          <p:cNvPr id="3" name="Content Placeholder 2"/>
          <p:cNvSpPr>
            <a:spLocks noGrp="1"/>
          </p:cNvSpPr>
          <p:nvPr>
            <p:ph sz="quarter" idx="13"/>
          </p:nvPr>
        </p:nvSpPr>
        <p:spPr>
          <a:xfrm>
            <a:off x="301625" y="1524000"/>
            <a:ext cx="8503920" cy="4724400"/>
          </a:xfrm>
        </p:spPr>
        <p:txBody>
          <a:bodyPr/>
          <a:lstStyle/>
          <a:p>
            <a:r>
              <a:rPr lang="en-US" dirty="0"/>
              <a:t>Request for an Institution to change the Program Director (PD) or Principal Investigator (PI) on an award.</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Biosketch and Other Support documents (PDFs only) are required with the submission when adding a new PD/PI.</a:t>
            </a:r>
          </a:p>
          <a:p>
            <a:pPr lvl="1"/>
            <a:r>
              <a:rPr lang="en-US" dirty="0"/>
              <a:t>1 PDF for each document requested, each not exceed 5 MB in size</a:t>
            </a:r>
          </a:p>
          <a:p>
            <a:pPr lvl="1"/>
            <a:endParaRPr lang="en-US" dirty="0"/>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extLst>
      <p:ext uri="{BB962C8B-B14F-4D97-AF65-F5344CB8AC3E}">
        <p14:creationId xmlns:p14="http://schemas.microsoft.com/office/powerpoint/2010/main" val="1535016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XU3.png" title="Prior Approve Change of PD-PI Screen"/>
          <p:cNvPicPr/>
          <p:nvPr/>
        </p:nvPicPr>
        <p:blipFill rotWithShape="1">
          <a:blip r:embed="rId3"/>
          <a:srcRect t="29370"/>
          <a:stretch/>
        </p:blipFill>
        <p:spPr>
          <a:xfrm>
            <a:off x="381000" y="1295400"/>
            <a:ext cx="7620000" cy="5333999"/>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1000" y="25291"/>
            <a:ext cx="8534400" cy="1117709"/>
          </a:xfrm>
        </p:spPr>
        <p:txBody>
          <a:bodyPr>
            <a:noAutofit/>
          </a:bodyPr>
          <a:lstStyle/>
          <a:p>
            <a:r>
              <a:rPr lang="en-US" dirty="0"/>
              <a:t>Prior Approval – Change of PD/PI</a:t>
            </a:r>
            <a:br>
              <a:rPr lang="en-US" dirty="0"/>
            </a:br>
            <a:r>
              <a:rPr lang="en-US" dirty="0"/>
              <a:t>Screen</a:t>
            </a:r>
          </a:p>
        </p:txBody>
      </p:sp>
      <p:sp>
        <p:nvSpPr>
          <p:cNvPr id="4" name="Rounded Rectangle 3" title="&quot;&quot;"/>
          <p:cNvSpPr/>
          <p:nvPr/>
        </p:nvSpPr>
        <p:spPr>
          <a:xfrm>
            <a:off x="457200" y="1644174"/>
            <a:ext cx="4191000" cy="741362"/>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267200" y="1471136"/>
            <a:ext cx="21336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The current Principal Investigator(s) (PD/PI) will be displayed.</a:t>
            </a:r>
          </a:p>
        </p:txBody>
      </p:sp>
      <p:sp>
        <p:nvSpPr>
          <p:cNvPr id="7" name="Rounded Rectangle 6"/>
          <p:cNvSpPr/>
          <p:nvPr/>
        </p:nvSpPr>
        <p:spPr>
          <a:xfrm>
            <a:off x="6552724" y="3572349"/>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t>
            </a:r>
          </a:p>
        </p:txBody>
      </p:sp>
      <p:sp>
        <p:nvSpPr>
          <p:cNvPr id="8" name="TextBox 7"/>
          <p:cNvSpPr txBox="1"/>
          <p:nvPr/>
        </p:nvSpPr>
        <p:spPr>
          <a:xfrm>
            <a:off x="4876800" y="2446436"/>
            <a:ext cx="2133600" cy="954107"/>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Select Modify to upload documents, update contact PD/PI Flag and provide level of effort.</a:t>
            </a:r>
          </a:p>
        </p:txBody>
      </p:sp>
      <p:sp>
        <p:nvSpPr>
          <p:cNvPr id="9" name="Rounded Rectangle 8"/>
          <p:cNvSpPr/>
          <p:nvPr/>
        </p:nvSpPr>
        <p:spPr>
          <a:xfrm>
            <a:off x="6867356" y="3744753"/>
            <a:ext cx="304800" cy="152400"/>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t>
            </a:r>
          </a:p>
        </p:txBody>
      </p:sp>
      <p:sp>
        <p:nvSpPr>
          <p:cNvPr id="10" name="TextBox 9"/>
          <p:cNvSpPr txBox="1"/>
          <p:nvPr/>
        </p:nvSpPr>
        <p:spPr>
          <a:xfrm>
            <a:off x="7320915" y="3178493"/>
            <a:ext cx="165735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You may choose to remove a PD/PI from the grant.</a:t>
            </a:r>
          </a:p>
        </p:txBody>
      </p:sp>
      <p:sp>
        <p:nvSpPr>
          <p:cNvPr id="11" name="Rounded Rectangle 10"/>
          <p:cNvSpPr/>
          <p:nvPr/>
        </p:nvSpPr>
        <p:spPr>
          <a:xfrm>
            <a:off x="546734" y="4878943"/>
            <a:ext cx="748665"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t>
            </a:r>
          </a:p>
        </p:txBody>
      </p:sp>
      <p:sp>
        <p:nvSpPr>
          <p:cNvPr id="12" name="TextBox 11"/>
          <p:cNvSpPr txBox="1"/>
          <p:nvPr/>
        </p:nvSpPr>
        <p:spPr>
          <a:xfrm>
            <a:off x="1828800" y="4700111"/>
            <a:ext cx="32004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Leadership Plan PDF is required if the request will result in a multi-PD/PI grant.</a:t>
            </a:r>
          </a:p>
        </p:txBody>
      </p:sp>
      <p:sp>
        <p:nvSpPr>
          <p:cNvPr id="14" name="Rounded Rectangle 13"/>
          <p:cNvSpPr/>
          <p:nvPr/>
        </p:nvSpPr>
        <p:spPr>
          <a:xfrm>
            <a:off x="6552724" y="3917157"/>
            <a:ext cx="381476" cy="139112"/>
          </a:xfrm>
          <a:prstGeom prst="roundRect">
            <a:avLst/>
          </a:prstGeom>
          <a:noFill/>
          <a:ln w="1905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t>
            </a:r>
          </a:p>
        </p:txBody>
      </p:sp>
      <p:sp>
        <p:nvSpPr>
          <p:cNvPr id="15" name="TextBox 14"/>
          <p:cNvSpPr txBox="1"/>
          <p:nvPr/>
        </p:nvSpPr>
        <p:spPr>
          <a:xfrm>
            <a:off x="6832282" y="4024431"/>
            <a:ext cx="2083117" cy="1169551"/>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a PD/PI is on the current grant year and is accidently flagged for removal, you may reinstate them.</a:t>
            </a:r>
          </a:p>
        </p:txBody>
      </p:sp>
      <p:sp>
        <p:nvSpPr>
          <p:cNvPr id="3" name="Slide Number Placeholder 2"/>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35</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301276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Carryover</a:t>
            </a:r>
          </a:p>
        </p:txBody>
      </p:sp>
      <p:sp>
        <p:nvSpPr>
          <p:cNvPr id="3" name="Content Placeholder 2"/>
          <p:cNvSpPr>
            <a:spLocks noGrp="1"/>
          </p:cNvSpPr>
          <p:nvPr>
            <p:ph sz="quarter" idx="13"/>
          </p:nvPr>
        </p:nvSpPr>
        <p:spPr>
          <a:xfrm>
            <a:off x="301625" y="1371600"/>
            <a:ext cx="8503920" cy="4953000"/>
          </a:xfrm>
        </p:spPr>
        <p:txBody>
          <a:bodyPr/>
          <a:lstStyle/>
          <a:p>
            <a:r>
              <a:rPr lang="en-US" dirty="0"/>
              <a:t>Request for an Institution to Carryover funds for a grant without expanded authority.</a:t>
            </a:r>
          </a:p>
          <a:p>
            <a:pPr lvl="1"/>
            <a:r>
              <a:rPr lang="en-US" dirty="0"/>
              <a:t>Only a Signing Official (SO) can initiate and submit this type of request.</a:t>
            </a:r>
          </a:p>
          <a:p>
            <a:pPr lvl="1"/>
            <a:r>
              <a:rPr lang="en-US" dirty="0"/>
              <a:t>Request can only be made for a grant year that is currently awarded and in the budget period.</a:t>
            </a:r>
          </a:p>
          <a:p>
            <a:pPr lvl="1"/>
            <a:r>
              <a:rPr lang="en-US" dirty="0"/>
              <a:t>SO must provide the unobligated funds to be carried over. </a:t>
            </a:r>
          </a:p>
          <a:p>
            <a:pPr lvl="1"/>
            <a:r>
              <a:rPr lang="en-US" dirty="0"/>
              <a:t>Explanation of unobligated funds, Budget Justification and Scientific Justification must be submitted in PDF format, each not exceed 5 MB in size.</a:t>
            </a:r>
          </a:p>
          <a:p>
            <a:pPr lvl="1"/>
            <a:r>
              <a:rPr lang="en-US" dirty="0"/>
              <a:t>If the grant is in the last year, and the project period end date has passed, the grantee will need to request a No Cost Extension to submit a Carryover request.</a:t>
            </a:r>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extLst>
      <p:ext uri="{BB962C8B-B14F-4D97-AF65-F5344CB8AC3E}">
        <p14:creationId xmlns:p14="http://schemas.microsoft.com/office/powerpoint/2010/main" val="1182059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810"/>
            <a:ext cx="8534400" cy="492987"/>
          </a:xfrm>
        </p:spPr>
        <p:txBody>
          <a:bodyPr>
            <a:noAutofit/>
          </a:bodyPr>
          <a:lstStyle/>
          <a:p>
            <a:r>
              <a:rPr lang="en-US" dirty="0"/>
              <a:t>Prior Approval – Carryover Screen</a:t>
            </a:r>
          </a:p>
        </p:txBody>
      </p:sp>
      <p:pic>
        <p:nvPicPr>
          <p:cNvPr id="12" name="AXU1.png" title="Prior Approval Carryover Screeen"/>
          <p:cNvPicPr/>
          <p:nvPr/>
        </p:nvPicPr>
        <p:blipFill rotWithShape="1">
          <a:blip r:embed="rId3"/>
          <a:srcRect t="17708" b="23959"/>
          <a:stretch/>
        </p:blipFill>
        <p:spPr>
          <a:xfrm>
            <a:off x="304800" y="1331178"/>
            <a:ext cx="5410200" cy="5069622"/>
          </a:xfrm>
          <a:prstGeom prst="rect">
            <a:avLst/>
          </a:prstGeom>
          <a:ln>
            <a:noFill/>
          </a:ln>
          <a:effectLst>
            <a:outerShdw blurRad="292100" dist="139700" dir="2700000" algn="tl" rotWithShape="0">
              <a:srgbClr val="333333">
                <a:alpha val="65000"/>
              </a:srgbClr>
            </a:outerShdw>
          </a:effectLst>
        </p:spPr>
      </p:pic>
      <p:sp>
        <p:nvSpPr>
          <p:cNvPr id="13" name="Rounded Rectangle 12" title="&quot;&quot;"/>
          <p:cNvSpPr/>
          <p:nvPr/>
        </p:nvSpPr>
        <p:spPr>
          <a:xfrm>
            <a:off x="304800" y="1513820"/>
            <a:ext cx="1447800" cy="381000"/>
          </a:xfrm>
          <a:prstGeom prst="roundRect">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1143000" y="914400"/>
            <a:ext cx="2133600" cy="523220"/>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Enter unobligated funds to be carried over</a:t>
            </a:r>
          </a:p>
        </p:txBody>
      </p:sp>
      <p:sp>
        <p:nvSpPr>
          <p:cNvPr id="18" name="TextBox 17"/>
          <p:cNvSpPr txBox="1"/>
          <p:nvPr/>
        </p:nvSpPr>
        <p:spPr>
          <a:xfrm>
            <a:off x="4076700" y="1590020"/>
            <a:ext cx="3505200" cy="1600438"/>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Only PDF files may be uploaded. </a:t>
            </a:r>
          </a:p>
          <a:p>
            <a:r>
              <a:rPr lang="en-US" sz="1400" dirty="0">
                <a:solidFill>
                  <a:prstClr val="black"/>
                </a:solidFill>
              </a:rPr>
              <a:t>One per each field, not exceeding 5MB.</a:t>
            </a:r>
          </a:p>
          <a:p>
            <a:r>
              <a:rPr lang="en-US" sz="1400" dirty="0">
                <a:solidFill>
                  <a:prstClr val="black"/>
                </a:solidFill>
              </a:rPr>
              <a:t> </a:t>
            </a:r>
          </a:p>
          <a:p>
            <a:r>
              <a:rPr lang="en-US" sz="1400" dirty="0">
                <a:solidFill>
                  <a:prstClr val="black"/>
                </a:solidFill>
              </a:rPr>
              <a:t>For more information regarding the desired content of these fields, please contact you Grants Management Specialist.</a:t>
            </a:r>
          </a:p>
        </p:txBody>
      </p:sp>
      <p:pic>
        <p:nvPicPr>
          <p:cNvPr id="4" name="Picture 3" title="No Cost Extension Request (Yes or No) Screen"/>
          <p:cNvPicPr>
            <a:picLocks noChangeAspect="1"/>
          </p:cNvPicPr>
          <p:nvPr/>
        </p:nvPicPr>
        <p:blipFill>
          <a:blip r:embed="rId4"/>
          <a:stretch>
            <a:fillRect/>
          </a:stretch>
        </p:blipFill>
        <p:spPr>
          <a:xfrm>
            <a:off x="2286000" y="4953000"/>
            <a:ext cx="6425865" cy="129540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4953000" y="4156287"/>
            <a:ext cx="3505200" cy="738664"/>
          </a:xfrm>
          <a:prstGeom prst="rect">
            <a:avLst/>
          </a:prstGeom>
          <a:solidFill>
            <a:srgbClr val="FFFFCC"/>
          </a:solidFill>
          <a:ln w="12700">
            <a:solidFill>
              <a:schemeClr val="accent2"/>
            </a:solidFill>
          </a:ln>
        </p:spPr>
        <p:txBody>
          <a:bodyPr wrap="square" rtlCol="0">
            <a:spAutoFit/>
          </a:bodyPr>
          <a:lstStyle/>
          <a:p>
            <a:r>
              <a:rPr lang="en-US" sz="1400" dirty="0">
                <a:solidFill>
                  <a:prstClr val="black"/>
                </a:solidFill>
              </a:rPr>
              <a:t>If the grant is eligible for a No Cost Extension, the user will have the option to initiate a No Cost Extension.</a:t>
            </a:r>
          </a:p>
        </p:txBody>
      </p:sp>
      <p:sp>
        <p:nvSpPr>
          <p:cNvPr id="7" name="Slide Number Placeholder 6"/>
          <p:cNvSpPr>
            <a:spLocks noGrp="1"/>
          </p:cNvSpPr>
          <p:nvPr>
            <p:ph type="sldNum" sz="quarter" idx="16"/>
          </p:nvPr>
        </p:nvSpPr>
        <p:spPr/>
        <p:txBody>
          <a:bodyPr/>
          <a:lstStyle/>
          <a:p>
            <a:pPr>
              <a:defRPr/>
            </a:pPr>
            <a:fld id="{41303DC8-D049-4606-B080-DDC65A2B61F5}" type="slidenum">
              <a:rPr lang="en-US" smtClean="0">
                <a:solidFill>
                  <a:srgbClr val="9BBB59">
                    <a:shade val="75000"/>
                  </a:srgbClr>
                </a:solidFill>
              </a:rPr>
              <a:pPr>
                <a:defRPr/>
              </a:pPr>
              <a:t>37</a:t>
            </a:fld>
            <a:endParaRPr lang="en-US" dirty="0">
              <a:solidFill>
                <a:srgbClr val="9BBB59">
                  <a:shade val="75000"/>
                </a:srgbClr>
              </a:solidFill>
            </a:endParaRPr>
          </a:p>
        </p:txBody>
      </p:sp>
    </p:spTree>
    <p:custDataLst>
      <p:tags r:id="rId1"/>
    </p:custDataLst>
    <p:extLst>
      <p:ext uri="{BB962C8B-B14F-4D97-AF65-F5344CB8AC3E}">
        <p14:creationId xmlns:p14="http://schemas.microsoft.com/office/powerpoint/2010/main" val="40379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Approval – Resources</a:t>
            </a:r>
          </a:p>
        </p:txBody>
      </p:sp>
      <p:sp>
        <p:nvSpPr>
          <p:cNvPr id="3" name="Content Placeholder 2"/>
          <p:cNvSpPr>
            <a:spLocks noGrp="1"/>
          </p:cNvSpPr>
          <p:nvPr>
            <p:ph sz="quarter" idx="13"/>
          </p:nvPr>
        </p:nvSpPr>
        <p:spPr>
          <a:xfrm>
            <a:off x="301625" y="1295400"/>
            <a:ext cx="8503920" cy="5076700"/>
          </a:xfrm>
        </p:spPr>
        <p:txBody>
          <a:bodyPr/>
          <a:lstStyle/>
          <a:p>
            <a:r>
              <a:rPr lang="en-US" dirty="0"/>
              <a:t>NIH eRA Items of Interest Articles</a:t>
            </a:r>
          </a:p>
          <a:p>
            <a:pPr lvl="1"/>
            <a:r>
              <a:rPr lang="en-US" dirty="0">
                <a:hlinkClick r:id="rId3"/>
              </a:rPr>
              <a:t>No NCE? No Problem!</a:t>
            </a:r>
            <a:endParaRPr lang="en-US" dirty="0"/>
          </a:p>
          <a:p>
            <a:pPr lvl="1"/>
            <a:r>
              <a:rPr lang="en-US" dirty="0">
                <a:hlinkClick r:id="rId4"/>
              </a:rPr>
              <a:t>Prior Approval Changes How PIs Change</a:t>
            </a:r>
            <a:endParaRPr lang="en-US" dirty="0"/>
          </a:p>
          <a:p>
            <a:pPr marL="274638" lvl="1" indent="0">
              <a:buNone/>
            </a:pPr>
            <a:endParaRPr lang="en-US" dirty="0"/>
          </a:p>
          <a:p>
            <a:r>
              <a:rPr lang="en-US" dirty="0">
                <a:hlinkClick r:id="rId5"/>
              </a:rPr>
              <a:t>Video Tutorials</a:t>
            </a:r>
            <a:endParaRPr lang="en-US" dirty="0"/>
          </a:p>
          <a:p>
            <a:pPr marL="0" indent="0">
              <a:buNone/>
            </a:pPr>
            <a:r>
              <a:rPr lang="en-US" sz="1800" dirty="0"/>
              <a:t>https://era.nih.gov/era_training/era_videos.cfm#eracommons </a:t>
            </a:r>
          </a:p>
          <a:p>
            <a:pPr lvl="1"/>
            <a:r>
              <a:rPr lang="en-US" dirty="0"/>
              <a:t>Withdrawal of an Application</a:t>
            </a:r>
          </a:p>
          <a:p>
            <a:pPr lvl="1"/>
            <a:r>
              <a:rPr lang="en-US" dirty="0"/>
              <a:t>Change of PD/PI</a:t>
            </a:r>
          </a:p>
          <a:p>
            <a:pPr lvl="1"/>
            <a:r>
              <a:rPr lang="en-US" dirty="0"/>
              <a:t>No-Cost Extension</a:t>
            </a:r>
          </a:p>
          <a:p>
            <a:pPr lvl="1"/>
            <a:r>
              <a:rPr lang="en-US" dirty="0"/>
              <a:t>Carryover</a:t>
            </a:r>
          </a:p>
          <a:p>
            <a:pPr lvl="1"/>
            <a:endParaRPr lang="en-US" dirty="0"/>
          </a:p>
        </p:txBody>
      </p:sp>
      <p:pic>
        <p:nvPicPr>
          <p:cNvPr id="5" name="Picture 4" title="&quot;&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9825" y="5653277"/>
            <a:ext cx="2391776" cy="1309498"/>
          </a:xfrm>
          <a:prstGeom prst="rect">
            <a:avLst/>
          </a:prstGeom>
        </p:spPr>
      </p:pic>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prstClr val="white">
                    <a:lumMod val="95000"/>
                  </a:prstClr>
                </a:solidFill>
              </a:rPr>
              <a:t>Scarlett</a:t>
            </a:r>
          </a:p>
        </p:txBody>
      </p:sp>
    </p:spTree>
    <p:custDataLst>
      <p:tags r:id="rId1"/>
    </p:custDataLst>
    <p:extLst>
      <p:ext uri="{BB962C8B-B14F-4D97-AF65-F5344CB8AC3E}">
        <p14:creationId xmlns:p14="http://schemas.microsoft.com/office/powerpoint/2010/main" val="195988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eRA Commons</a:t>
            </a:r>
            <a:br>
              <a:rPr lang="en-US" dirty="0"/>
            </a:br>
            <a:r>
              <a:rPr lang="en-US" dirty="0"/>
              <a:t>Features</a:t>
            </a:r>
          </a:p>
        </p:txBody>
      </p:sp>
      <p:sp>
        <p:nvSpPr>
          <p:cNvPr id="3" name="Text Placeholder 2"/>
          <p:cNvSpPr>
            <a:spLocks noGrp="1"/>
          </p:cNvSpPr>
          <p:nvPr>
            <p:ph type="body" idx="1"/>
          </p:nvPr>
        </p:nvSpPr>
        <p:spPr/>
        <p:txBody>
          <a:bodyPr/>
          <a:lstStyle/>
          <a:p>
            <a:r>
              <a:rPr lang="en-US" dirty="0"/>
              <a:t>Submitting </a:t>
            </a:r>
          </a:p>
          <a:p>
            <a:r>
              <a:rPr lang="en-US" dirty="0"/>
              <a:t>a no cost extension (NCE)</a:t>
            </a:r>
          </a:p>
          <a:p>
            <a:r>
              <a:rPr lang="en-US" dirty="0"/>
              <a:t>Via status screen</a:t>
            </a:r>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025984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eRA</a:t>
            </a:r>
            <a:r>
              <a:rPr lang="en-US" dirty="0"/>
              <a:t> Commons?</a:t>
            </a:r>
          </a:p>
        </p:txBody>
      </p:sp>
      <p:sp>
        <p:nvSpPr>
          <p:cNvPr id="3" name="Content Placeholder 2"/>
          <p:cNvSpPr>
            <a:spLocks noGrp="1"/>
          </p:cNvSpPr>
          <p:nvPr>
            <p:ph sz="quarter" idx="13"/>
          </p:nvPr>
        </p:nvSpPr>
        <p:spPr>
          <a:xfrm>
            <a:off x="301625" y="1524000"/>
            <a:ext cx="8503920" cy="5029200"/>
          </a:xfrm>
        </p:spPr>
        <p:txBody>
          <a:bodyPr/>
          <a:lstStyle/>
          <a:p>
            <a:pPr marL="0" indent="0">
              <a:buNone/>
            </a:pPr>
            <a:r>
              <a:rPr lang="en-US" sz="2000" dirty="0"/>
              <a:t>The </a:t>
            </a:r>
            <a:r>
              <a:rPr lang="en-US" sz="2000" dirty="0" err="1"/>
              <a:t>eRA</a:t>
            </a:r>
            <a:r>
              <a:rPr lang="en-US" sz="2000" dirty="0"/>
              <a:t> Commons is an online interface where grant applicants, grantees and federal staff can access and share administrative information related to grant applications and awarded research grants.</a:t>
            </a:r>
          </a:p>
        </p:txBody>
      </p:sp>
      <p:grpSp>
        <p:nvGrpSpPr>
          <p:cNvPr id="4" name="Group 3" descr="List of features of Commons, surrounding a computer network graphic" title="What is eRA Commons graphic"/>
          <p:cNvGrpSpPr/>
          <p:nvPr/>
        </p:nvGrpSpPr>
        <p:grpSpPr>
          <a:xfrm>
            <a:off x="276836" y="2514600"/>
            <a:ext cx="8714764" cy="3683098"/>
            <a:chOff x="276836" y="2514600"/>
            <a:chExt cx="8714764" cy="3683098"/>
          </a:xfrm>
        </p:grpSpPr>
        <p:pic>
          <p:nvPicPr>
            <p:cNvPr id="5" name="Picture 5" descr="MCBD06931_0000[1]"/>
            <p:cNvPicPr>
              <a:picLocks noChangeAspect="1" noChangeArrowheads="1"/>
            </p:cNvPicPr>
            <p:nvPr/>
          </p:nvPicPr>
          <p:blipFill>
            <a:blip r:embed="rId4" cstate="print"/>
            <a:srcRect/>
            <a:stretch>
              <a:fillRect/>
            </a:stretch>
          </p:blipFill>
          <p:spPr bwMode="auto">
            <a:xfrm>
              <a:off x="2513704" y="2514600"/>
              <a:ext cx="2972696" cy="2744636"/>
            </a:xfrm>
            <a:prstGeom prst="rect">
              <a:avLst/>
            </a:prstGeom>
            <a:noFill/>
            <a:ln w="9525">
              <a:noFill/>
              <a:miter lim="800000"/>
              <a:headEnd/>
              <a:tailEnd/>
            </a:ln>
          </p:spPr>
        </p:pic>
        <p:sp>
          <p:nvSpPr>
            <p:cNvPr id="6" name="Text Box 6"/>
            <p:cNvSpPr txBox="1">
              <a:spLocks noChangeArrowheads="1"/>
            </p:cNvSpPr>
            <p:nvPr/>
          </p:nvSpPr>
          <p:spPr bwMode="auto">
            <a:xfrm>
              <a:off x="1200275" y="2589220"/>
              <a:ext cx="1685077"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Applications</a:t>
              </a:r>
            </a:p>
          </p:txBody>
        </p:sp>
        <p:sp>
          <p:nvSpPr>
            <p:cNvPr id="7" name="Text Box 7"/>
            <p:cNvSpPr txBox="1">
              <a:spLocks noChangeArrowheads="1"/>
            </p:cNvSpPr>
            <p:nvPr/>
          </p:nvSpPr>
          <p:spPr bwMode="auto">
            <a:xfrm>
              <a:off x="4648200" y="5053265"/>
              <a:ext cx="3557384"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Post-award Correspondence</a:t>
              </a:r>
            </a:p>
          </p:txBody>
        </p:sp>
        <p:sp>
          <p:nvSpPr>
            <p:cNvPr id="8" name="Text Box 8"/>
            <p:cNvSpPr txBox="1">
              <a:spLocks noChangeArrowheads="1"/>
            </p:cNvSpPr>
            <p:nvPr/>
          </p:nvSpPr>
          <p:spPr bwMode="auto">
            <a:xfrm>
              <a:off x="5486400" y="3411622"/>
              <a:ext cx="2504212"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Review Assignment</a:t>
              </a:r>
            </a:p>
          </p:txBody>
        </p:sp>
        <p:sp>
          <p:nvSpPr>
            <p:cNvPr id="9" name="Text Box 9"/>
            <p:cNvSpPr txBox="1">
              <a:spLocks noChangeArrowheads="1"/>
            </p:cNvSpPr>
            <p:nvPr/>
          </p:nvSpPr>
          <p:spPr bwMode="auto">
            <a:xfrm>
              <a:off x="5715000" y="3822033"/>
              <a:ext cx="1850185"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Priority Score</a:t>
              </a:r>
            </a:p>
          </p:txBody>
        </p:sp>
        <p:sp>
          <p:nvSpPr>
            <p:cNvPr id="10" name="Text Box 10"/>
            <p:cNvSpPr txBox="1">
              <a:spLocks noChangeArrowheads="1"/>
            </p:cNvSpPr>
            <p:nvPr/>
          </p:nvSpPr>
          <p:spPr bwMode="auto">
            <a:xfrm>
              <a:off x="5831845" y="4232444"/>
              <a:ext cx="2621230"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Summary Statement</a:t>
              </a:r>
            </a:p>
          </p:txBody>
        </p:sp>
        <p:sp>
          <p:nvSpPr>
            <p:cNvPr id="11" name="Text Box 11"/>
            <p:cNvSpPr txBox="1">
              <a:spLocks noChangeArrowheads="1"/>
            </p:cNvSpPr>
            <p:nvPr/>
          </p:nvSpPr>
          <p:spPr bwMode="auto">
            <a:xfrm>
              <a:off x="5410200" y="4642855"/>
              <a:ext cx="2095445"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Notice of Award</a:t>
              </a:r>
            </a:p>
          </p:txBody>
        </p:sp>
        <p:sp>
          <p:nvSpPr>
            <p:cNvPr id="12" name="Text Box 12"/>
            <p:cNvSpPr txBox="1">
              <a:spLocks noChangeArrowheads="1"/>
            </p:cNvSpPr>
            <p:nvPr/>
          </p:nvSpPr>
          <p:spPr bwMode="auto">
            <a:xfrm>
              <a:off x="886640" y="2962321"/>
              <a:ext cx="1542410"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Assurances</a:t>
              </a:r>
            </a:p>
          </p:txBody>
        </p:sp>
        <p:sp>
          <p:nvSpPr>
            <p:cNvPr id="13" name="Text Box 13"/>
            <p:cNvSpPr txBox="1">
              <a:spLocks noChangeArrowheads="1"/>
            </p:cNvSpPr>
            <p:nvPr/>
          </p:nvSpPr>
          <p:spPr bwMode="auto">
            <a:xfrm>
              <a:off x="536111" y="3350968"/>
              <a:ext cx="1806905"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Certifications</a:t>
              </a:r>
            </a:p>
          </p:txBody>
        </p:sp>
        <p:sp>
          <p:nvSpPr>
            <p:cNvPr id="14" name="Text Box 14"/>
            <p:cNvSpPr txBox="1">
              <a:spLocks noChangeArrowheads="1"/>
            </p:cNvSpPr>
            <p:nvPr/>
          </p:nvSpPr>
          <p:spPr bwMode="auto">
            <a:xfrm>
              <a:off x="276836" y="4067631"/>
              <a:ext cx="2241319"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Progress Reports</a:t>
              </a:r>
            </a:p>
          </p:txBody>
        </p:sp>
        <p:sp>
          <p:nvSpPr>
            <p:cNvPr id="15" name="Text Box 15"/>
            <p:cNvSpPr txBox="1">
              <a:spLocks noChangeArrowheads="1"/>
            </p:cNvSpPr>
            <p:nvPr/>
          </p:nvSpPr>
          <p:spPr bwMode="auto">
            <a:xfrm>
              <a:off x="405112" y="4440732"/>
              <a:ext cx="2305438"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Financial Reports</a:t>
              </a:r>
            </a:p>
          </p:txBody>
        </p:sp>
        <p:sp>
          <p:nvSpPr>
            <p:cNvPr id="16" name="Text Box 16"/>
            <p:cNvSpPr txBox="1">
              <a:spLocks noChangeArrowheads="1"/>
            </p:cNvSpPr>
            <p:nvPr/>
          </p:nvSpPr>
          <p:spPr bwMode="auto">
            <a:xfrm>
              <a:off x="541412" y="4813833"/>
              <a:ext cx="2351926"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Invention Reports</a:t>
              </a:r>
            </a:p>
          </p:txBody>
        </p:sp>
        <p:sp>
          <p:nvSpPr>
            <p:cNvPr id="17" name="Text Box 17"/>
            <p:cNvSpPr txBox="1">
              <a:spLocks noChangeArrowheads="1"/>
            </p:cNvSpPr>
            <p:nvPr/>
          </p:nvSpPr>
          <p:spPr bwMode="auto">
            <a:xfrm>
              <a:off x="737051" y="3738059"/>
              <a:ext cx="1617751" cy="361675"/>
            </a:xfrm>
            <a:prstGeom prst="rect">
              <a:avLst/>
            </a:prstGeom>
            <a:noFill/>
            <a:ln w="9525">
              <a:noFill/>
              <a:miter lim="800000"/>
              <a:headEnd/>
              <a:tailEnd/>
            </a:ln>
          </p:spPr>
          <p:txBody>
            <a:bodyPr wrap="none">
              <a:spAutoFit/>
            </a:bodyPr>
            <a:lstStyle/>
            <a:p>
              <a:pPr algn="ctr"/>
              <a:r>
                <a:rPr lang="en-US" b="1">
                  <a:solidFill>
                    <a:srgbClr val="CC3300"/>
                  </a:solidFill>
                  <a:latin typeface="Georgia" pitchFamily="18" charset="0"/>
                </a:rPr>
                <a:t>Profile Data</a:t>
              </a:r>
            </a:p>
          </p:txBody>
        </p:sp>
        <p:sp>
          <p:nvSpPr>
            <p:cNvPr id="18" name="Text Box 18"/>
            <p:cNvSpPr txBox="1">
              <a:spLocks noChangeArrowheads="1"/>
            </p:cNvSpPr>
            <p:nvPr/>
          </p:nvSpPr>
          <p:spPr bwMode="auto">
            <a:xfrm>
              <a:off x="5277122" y="2971800"/>
              <a:ext cx="3714478"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Assembled Application Image</a:t>
              </a:r>
            </a:p>
          </p:txBody>
        </p:sp>
        <p:sp>
          <p:nvSpPr>
            <p:cNvPr id="19" name="Text Box 19"/>
            <p:cNvSpPr txBox="1">
              <a:spLocks noChangeArrowheads="1"/>
            </p:cNvSpPr>
            <p:nvPr/>
          </p:nvSpPr>
          <p:spPr bwMode="auto">
            <a:xfrm>
              <a:off x="5029200" y="2590800"/>
              <a:ext cx="3841116"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eSubmission Errors/Warnings</a:t>
              </a:r>
            </a:p>
          </p:txBody>
        </p:sp>
        <p:sp>
          <p:nvSpPr>
            <p:cNvPr id="20" name="Text Box 20"/>
            <p:cNvSpPr txBox="1">
              <a:spLocks noChangeArrowheads="1"/>
            </p:cNvSpPr>
            <p:nvPr/>
          </p:nvSpPr>
          <p:spPr bwMode="auto">
            <a:xfrm>
              <a:off x="386753" y="5505725"/>
              <a:ext cx="3804247" cy="361675"/>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Appointment Actions</a:t>
              </a:r>
            </a:p>
          </p:txBody>
        </p:sp>
        <p:sp>
          <p:nvSpPr>
            <p:cNvPr id="21" name="Text Box 20"/>
            <p:cNvSpPr txBox="1">
              <a:spLocks noChangeArrowheads="1"/>
            </p:cNvSpPr>
            <p:nvPr/>
          </p:nvSpPr>
          <p:spPr bwMode="auto">
            <a:xfrm>
              <a:off x="1073639" y="5181600"/>
              <a:ext cx="2050561"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Training Tables</a:t>
              </a:r>
            </a:p>
          </p:txBody>
        </p:sp>
        <p:sp>
          <p:nvSpPr>
            <p:cNvPr id="22" name="Text Box 20"/>
            <p:cNvSpPr txBox="1">
              <a:spLocks noChangeArrowheads="1"/>
            </p:cNvSpPr>
            <p:nvPr/>
          </p:nvSpPr>
          <p:spPr bwMode="auto">
            <a:xfrm>
              <a:off x="4240077" y="5459034"/>
              <a:ext cx="2949846"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HSCT Data/Integration</a:t>
              </a:r>
            </a:p>
          </p:txBody>
        </p:sp>
        <p:sp>
          <p:nvSpPr>
            <p:cNvPr id="23" name="Text Box 20"/>
            <p:cNvSpPr txBox="1">
              <a:spLocks noChangeArrowheads="1"/>
            </p:cNvSpPr>
            <p:nvPr/>
          </p:nvSpPr>
          <p:spPr bwMode="auto">
            <a:xfrm>
              <a:off x="3275708" y="5828366"/>
              <a:ext cx="1372492" cy="369332"/>
            </a:xfrm>
            <a:prstGeom prst="rect">
              <a:avLst/>
            </a:prstGeom>
            <a:noFill/>
            <a:ln w="9525">
              <a:noFill/>
              <a:miter lim="800000"/>
              <a:headEnd/>
              <a:tailEnd/>
            </a:ln>
          </p:spPr>
          <p:txBody>
            <a:bodyPr wrap="none">
              <a:spAutoFit/>
            </a:bodyPr>
            <a:lstStyle/>
            <a:p>
              <a:pPr algn="ctr"/>
              <a:r>
                <a:rPr lang="en-US" b="1" dirty="0">
                  <a:solidFill>
                    <a:srgbClr val="CC3300"/>
                  </a:solidFill>
                  <a:latin typeface="Georgia" pitchFamily="18" charset="0"/>
                </a:rPr>
                <a:t>ORCID ID</a:t>
              </a:r>
            </a:p>
          </p:txBody>
        </p:sp>
      </p:grpSp>
    </p:spTree>
    <p:custDataLst>
      <p:tags r:id="rId1"/>
    </p:custDataLst>
    <p:extLst>
      <p:ext uri="{BB962C8B-B14F-4D97-AF65-F5344CB8AC3E}">
        <p14:creationId xmlns:p14="http://schemas.microsoft.com/office/powerpoint/2010/main" val="1318506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NCE</a:t>
            </a:r>
          </a:p>
        </p:txBody>
      </p:sp>
      <p:sp>
        <p:nvSpPr>
          <p:cNvPr id="3" name="Text Placeholder 2"/>
          <p:cNvSpPr>
            <a:spLocks noGrp="1"/>
          </p:cNvSpPr>
          <p:nvPr>
            <p:ph type="body" idx="1"/>
          </p:nvPr>
        </p:nvSpPr>
        <p:spPr/>
        <p:txBody>
          <a:bodyPr/>
          <a:lstStyle/>
          <a:p>
            <a:r>
              <a:rPr lang="en-US" dirty="0"/>
              <a:t>Electronically submit a notification to exercise one-time authority to extend without funds the final budget period of a project period of a grant.</a:t>
            </a:r>
          </a:p>
        </p:txBody>
      </p:sp>
      <p:sp>
        <p:nvSpPr>
          <p:cNvPr id="4" name="Content Placeholder 3"/>
          <p:cNvSpPr>
            <a:spLocks noGrp="1"/>
          </p:cNvSpPr>
          <p:nvPr>
            <p:ph sz="quarter" idx="13"/>
          </p:nvPr>
        </p:nvSpPr>
        <p:spPr/>
        <p:txBody>
          <a:bodyPr/>
          <a:lstStyle/>
          <a:p>
            <a:r>
              <a:rPr lang="en-US" dirty="0"/>
              <a:t>Only SOs can submit the NCE notification</a:t>
            </a:r>
          </a:p>
          <a:p>
            <a:r>
              <a:rPr lang="en-US" dirty="0"/>
              <a:t>May be submitted no earlier than 90 days before end of project and no later than project end date</a:t>
            </a:r>
          </a:p>
          <a:p>
            <a:r>
              <a:rPr lang="en-US" dirty="0"/>
              <a:t>Can request extension of 1-12 months, in one-month increments</a:t>
            </a:r>
          </a:p>
          <a:p>
            <a:r>
              <a:rPr lang="en-US" dirty="0"/>
              <a:t>E-mail notification sent to NIH Grants Management staff when SO processes the extension</a:t>
            </a:r>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40</a:t>
            </a:fld>
            <a:endParaRPr lang="en-US" dirty="0"/>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45572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link in Status screen</a:t>
            </a:r>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41</a:t>
            </a:fld>
            <a:endParaRPr lang="en-US" dirty="0"/>
          </a:p>
        </p:txBody>
      </p:sp>
      <p:pic>
        <p:nvPicPr>
          <p:cNvPr id="4" name="Picture 6" title="Extenstion Link in Statu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9135" y="1143000"/>
            <a:ext cx="8845730" cy="5334000"/>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Rounded Rectangle 4" title="rounded rectangle"/>
          <p:cNvSpPr/>
          <p:nvPr/>
        </p:nvSpPr>
        <p:spPr>
          <a:xfrm>
            <a:off x="7239000" y="4114800"/>
            <a:ext cx="685800" cy="3048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4046259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 Screen</a:t>
            </a:r>
          </a:p>
        </p:txBody>
      </p:sp>
      <p:pic>
        <p:nvPicPr>
          <p:cNvPr id="4" name="Picture 7" title="NCE extension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2817770"/>
            <a:ext cx="8034837" cy="2456805"/>
          </a:xfrm>
          <a:prstGeom prst="rect">
            <a:avLst/>
          </a:prstGeom>
          <a:noFill/>
          <a:ln w="9525">
            <a:solidFill>
              <a:srgbClr val="000000"/>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437408" y="1981200"/>
            <a:ext cx="3657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Choose an extension of 1 to 12 months.</a:t>
            </a:r>
          </a:p>
        </p:txBody>
      </p:sp>
      <p:sp>
        <p:nvSpPr>
          <p:cNvPr id="7" name="Text Box 4"/>
          <p:cNvSpPr txBox="1">
            <a:spLocks noChangeArrowheads="1"/>
          </p:cNvSpPr>
          <p:nvPr/>
        </p:nvSpPr>
        <p:spPr bwMode="auto">
          <a:xfrm>
            <a:off x="6629400" y="4191000"/>
            <a:ext cx="2133600" cy="707886"/>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sz="2000" kern="0" dirty="0">
                <a:solidFill>
                  <a:srgbClr val="C00000"/>
                </a:solidFill>
              </a:rPr>
              <a:t>New calculated project end date</a:t>
            </a:r>
          </a:p>
        </p:txBody>
      </p:sp>
      <p:cxnSp>
        <p:nvCxnSpPr>
          <p:cNvPr id="18" name="Straight Arrow Connector 17" title="&quot;&quot;"/>
          <p:cNvCxnSpPr/>
          <p:nvPr/>
        </p:nvCxnSpPr>
        <p:spPr>
          <a:xfrm flipH="1">
            <a:off x="5410200" y="4648200"/>
            <a:ext cx="1219201"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title="&quot;&quot;"/>
          <p:cNvCxnSpPr/>
          <p:nvPr/>
        </p:nvCxnSpPr>
        <p:spPr>
          <a:xfrm>
            <a:off x="2857995" y="2689086"/>
            <a:ext cx="0" cy="1654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4343400" y="1006475"/>
            <a:ext cx="457200" cy="441325"/>
          </a:xfrm>
        </p:spPr>
        <p:txBody>
          <a:bodyPr/>
          <a:lstStyle/>
          <a:p>
            <a:pPr>
              <a:defRPr/>
            </a:pPr>
            <a:fld id="{D535206B-4A4A-47B0-BA21-D142872E963A}" type="slidenum">
              <a:rPr lang="en-US" smtClean="0"/>
              <a:pPr>
                <a:defRPr/>
              </a:pPr>
              <a:t>42</a:t>
            </a:fld>
            <a:endParaRPr lang="en-US" dirty="0"/>
          </a:p>
        </p:txBody>
      </p:sp>
      <p:sp>
        <p:nvSpPr>
          <p:cNvPr id="9" name="TextBox 8"/>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780585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Expanded Authority – You Get Just One</a:t>
            </a:r>
            <a:endParaRPr lang="en-US" dirty="0"/>
          </a:p>
        </p:txBody>
      </p:sp>
      <p:sp>
        <p:nvSpPr>
          <p:cNvPr id="8" name="Content Placeholder 7"/>
          <p:cNvSpPr>
            <a:spLocks noGrp="1"/>
          </p:cNvSpPr>
          <p:nvPr>
            <p:ph sz="quarter" idx="13"/>
          </p:nvPr>
        </p:nvSpPr>
        <p:spPr/>
        <p:txBody>
          <a:bodyPr/>
          <a:lstStyle/>
          <a:p>
            <a:r>
              <a:rPr lang="en-US" dirty="0"/>
              <a:t>No Cost Extension (NCE) part of ‘expanded authorities’</a:t>
            </a:r>
          </a:p>
          <a:p>
            <a:r>
              <a:rPr lang="en-US" dirty="0"/>
              <a:t>Can only extend once without express approval</a:t>
            </a:r>
          </a:p>
          <a:p>
            <a:r>
              <a:rPr lang="en-US" dirty="0"/>
              <a:t>Increasing trend of extending in the middle of the project period (i.e. end of year 2 of 5 year grant)</a:t>
            </a:r>
          </a:p>
          <a:p>
            <a:r>
              <a:rPr lang="en-US" dirty="0"/>
              <a:t>If this is done, the Extension link will NOT appear 90 days from end of project end-date</a:t>
            </a:r>
          </a:p>
          <a:p>
            <a:r>
              <a:rPr lang="en-US" dirty="0"/>
              <a:t>See June’s 2015 eRA Items of Interest for more:</a:t>
            </a:r>
          </a:p>
          <a:p>
            <a:pPr lvl="1"/>
            <a:r>
              <a:rPr lang="en-US" sz="1600" dirty="0">
                <a:hlinkClick r:id="rId3" tooltip="June 2015 Items of Interest"/>
              </a:rPr>
              <a:t>https://era.nih.gov/news_and_events/era_item_June_2015.htm#expanded</a:t>
            </a:r>
            <a:endParaRPr lang="en-US" sz="1600" dirty="0"/>
          </a:p>
        </p:txBody>
      </p:sp>
      <p:sp>
        <p:nvSpPr>
          <p:cNvPr id="3" name="Slide Number Placeholder 2"/>
          <p:cNvSpPr>
            <a:spLocks noGrp="1"/>
          </p:cNvSpPr>
          <p:nvPr>
            <p:ph type="sldNum" sz="quarter" idx="16"/>
          </p:nvPr>
        </p:nvSpPr>
        <p:spPr/>
        <p:txBody>
          <a:bodyPr/>
          <a:lstStyle/>
          <a:p>
            <a:fld id="{D535206B-4A4A-47B0-BA21-D142872E963A}" type="slidenum">
              <a:rPr lang="en-US" smtClean="0"/>
              <a:pPr/>
              <a:t>43</a:t>
            </a:fld>
            <a:endParaRPr lang="en-US" dirty="0"/>
          </a:p>
        </p:txBody>
      </p:sp>
      <p:sp>
        <p:nvSpPr>
          <p:cNvPr id="5" name="TextBox 4"/>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1811281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3657600"/>
          </a:xfrm>
        </p:spPr>
        <p:txBody>
          <a:bodyPr anchor="t">
            <a:normAutofit/>
          </a:bodyPr>
          <a:lstStyle/>
          <a:p>
            <a:r>
              <a:rPr lang="en-US" dirty="0"/>
              <a:t>Key eRA Commons</a:t>
            </a:r>
            <a:br>
              <a:rPr lang="en-US" dirty="0"/>
            </a:br>
            <a:r>
              <a:rPr lang="en-US" dirty="0"/>
              <a:t>Features</a:t>
            </a:r>
            <a:br>
              <a:rPr lang="en-US" dirty="0"/>
            </a:br>
            <a:br>
              <a:rPr lang="en-US" dirty="0"/>
            </a:br>
            <a:br>
              <a:rPr lang="en-US" sz="2200" dirty="0">
                <a:solidFill>
                  <a:srgbClr val="0070C0"/>
                </a:solidFill>
              </a:rPr>
            </a:br>
            <a:r>
              <a:rPr lang="en-US" sz="2200" dirty="0">
                <a:solidFill>
                  <a:srgbClr val="0070C0"/>
                </a:solidFill>
              </a:rPr>
              <a:t>Submitting Just-in-Time (JIT)</a:t>
            </a:r>
            <a:br>
              <a:rPr lang="en-US" sz="2200" dirty="0">
                <a:solidFill>
                  <a:srgbClr val="0070C0"/>
                </a:solidFill>
              </a:rPr>
            </a:br>
            <a:r>
              <a:rPr lang="en-US" sz="2200" dirty="0">
                <a:solidFill>
                  <a:srgbClr val="0070C0"/>
                </a:solidFill>
              </a:rPr>
              <a:t> Information Upon NIH Request</a:t>
            </a:r>
            <a:endParaRPr lang="en-US" dirty="0">
              <a:solidFill>
                <a:srgbClr val="0070C0"/>
              </a:solidFill>
            </a:endParaRPr>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44</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127980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Just-In-Time (JIT)</a:t>
            </a:r>
          </a:p>
        </p:txBody>
      </p:sp>
      <p:sp>
        <p:nvSpPr>
          <p:cNvPr id="3" name="Text Placeholder 2"/>
          <p:cNvSpPr>
            <a:spLocks noGrp="1"/>
          </p:cNvSpPr>
          <p:nvPr>
            <p:ph type="body" idx="1"/>
          </p:nvPr>
        </p:nvSpPr>
        <p:spPr/>
        <p:txBody>
          <a:bodyPr/>
          <a:lstStyle/>
          <a:p>
            <a:r>
              <a:rPr lang="en-US" dirty="0"/>
              <a:t>Allows an applicant organization to submit additional grant application information after the completion of the peer review, and prior to funding. </a:t>
            </a:r>
          </a:p>
          <a:p>
            <a:endParaRPr lang="en-US" dirty="0"/>
          </a:p>
        </p:txBody>
      </p:sp>
      <p:sp>
        <p:nvSpPr>
          <p:cNvPr id="4" name="Content Placeholder 3"/>
          <p:cNvSpPr>
            <a:spLocks noGrp="1"/>
          </p:cNvSpPr>
          <p:nvPr>
            <p:ph sz="quarter" idx="13"/>
          </p:nvPr>
        </p:nvSpPr>
        <p:spPr/>
        <p:txBody>
          <a:bodyPr/>
          <a:lstStyle/>
          <a:p>
            <a:pPr marL="0" indent="0">
              <a:buNone/>
            </a:pPr>
            <a:r>
              <a:rPr lang="en-US" dirty="0"/>
              <a:t>Applicants should never submit JIT info until specifically requested to do so by NIH. A JIT link or request from NIH are not indications that a grant award will be made.</a:t>
            </a:r>
          </a:p>
          <a:p>
            <a:pPr lvl="1"/>
            <a:r>
              <a:rPr lang="en-US" dirty="0"/>
              <a:t>Other Support File, Budget Upload, Other Upload, Institutional Review Board (IRB) Date, Human Subject Education</a:t>
            </a:r>
          </a:p>
          <a:p>
            <a:pPr lvl="1"/>
            <a:r>
              <a:rPr lang="en-US" dirty="0"/>
              <a:t>PD/PI can save info in Commons, but only SO can submit JIT info to NIH</a:t>
            </a:r>
          </a:p>
          <a:p>
            <a:pPr lvl="1"/>
            <a:r>
              <a:rPr lang="en-US" dirty="0"/>
              <a:t>Must be PDF format</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45</a:t>
            </a:fld>
            <a:endParaRPr lang="en-US" dirty="0"/>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793475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JIT Link on Status Result Screen (SO View)</a:t>
            </a:r>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46</a:t>
            </a:fld>
            <a:endParaRPr lang="en-US" dirty="0"/>
          </a:p>
        </p:txBody>
      </p:sp>
      <p:pic>
        <p:nvPicPr>
          <p:cNvPr id="6" name="Picture 5" title="Status Results - Just in Time searc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524000"/>
            <a:ext cx="8077200" cy="5098539"/>
          </a:xfrm>
          <a:prstGeom prst="rect">
            <a:avLst/>
          </a:prstGeom>
          <a:ln>
            <a:solidFill>
              <a:schemeClr val="accent1"/>
            </a:solidFill>
          </a:ln>
          <a:effectLst>
            <a:outerShdw blurRad="63500" sx="102000" sy="102000" algn="ctr" rotWithShape="0">
              <a:prstClr val="black">
                <a:alpha val="40000"/>
              </a:prstClr>
            </a:outerShdw>
          </a:effectLst>
        </p:spPr>
      </p:pic>
      <p:sp>
        <p:nvSpPr>
          <p:cNvPr id="7" name="Rounded Rectangle 6" title="rounded rectangle"/>
          <p:cNvSpPr/>
          <p:nvPr/>
        </p:nvSpPr>
        <p:spPr>
          <a:xfrm>
            <a:off x="7162800" y="4495800"/>
            <a:ext cx="228600" cy="205740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p:cNvCxnSpPr/>
          <p:nvPr/>
        </p:nvCxnSpPr>
        <p:spPr>
          <a:xfrm>
            <a:off x="6096000" y="4195465"/>
            <a:ext cx="1066800" cy="833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 Box 7"/>
          <p:cNvSpPr txBox="1">
            <a:spLocks noChangeArrowheads="1"/>
          </p:cNvSpPr>
          <p:nvPr/>
        </p:nvSpPr>
        <p:spPr bwMode="auto">
          <a:xfrm>
            <a:off x="4419600" y="3733800"/>
            <a:ext cx="2146742" cy="461665"/>
          </a:xfrm>
          <a:prstGeom prst="rect">
            <a:avLst/>
          </a:prstGeom>
          <a:solidFill>
            <a:srgbClr val="FFFFCC"/>
          </a:solidFill>
          <a:ln w="9525">
            <a:solidFill>
              <a:srgbClr val="C00000"/>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cs typeface="Arial" charset="0"/>
              </a:rPr>
              <a:t>Select </a:t>
            </a:r>
            <a:r>
              <a:rPr kumimoji="0" lang="en-US" sz="2400" b="1" i="1" u="none" strike="noStrike" kern="0" cap="none" spc="0" normalizeH="0" baseline="0" noProof="0" dirty="0">
                <a:ln>
                  <a:noFill/>
                </a:ln>
                <a:solidFill>
                  <a:srgbClr val="C00000"/>
                </a:solidFill>
                <a:effectLst/>
                <a:uLnTx/>
                <a:uFillTx/>
                <a:latin typeface="Tahoma"/>
                <a:cs typeface="Arial" charset="0"/>
              </a:rPr>
              <a:t>JIT</a:t>
            </a:r>
            <a:r>
              <a:rPr kumimoji="0" lang="en-US" sz="2400" b="0" i="0" u="none" strike="noStrike" kern="0" cap="none" spc="0" normalizeH="0" baseline="0" noProof="0" dirty="0">
                <a:ln>
                  <a:noFill/>
                </a:ln>
                <a:solidFill>
                  <a:srgbClr val="C00000"/>
                </a:solidFill>
                <a:effectLst/>
                <a:uLnTx/>
                <a:uFillTx/>
                <a:latin typeface="Tahoma"/>
                <a:cs typeface="Arial" charset="0"/>
              </a:rPr>
              <a:t> link</a:t>
            </a:r>
          </a:p>
        </p:txBody>
      </p:sp>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4201117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743200"/>
            <a:ext cx="7848600" cy="1673225"/>
          </a:xfrm>
        </p:spPr>
        <p:txBody>
          <a:bodyPr/>
          <a:lstStyle/>
          <a:p>
            <a:r>
              <a:rPr lang="en-US" dirty="0"/>
              <a:t>Research Performance </a:t>
            </a:r>
          </a:p>
          <a:p>
            <a:r>
              <a:rPr lang="en-US" dirty="0"/>
              <a:t>Progress Report (</a:t>
            </a:r>
            <a:r>
              <a:rPr lang="en-US" dirty="0" err="1"/>
              <a:t>rppr</a:t>
            </a:r>
            <a:r>
              <a:rPr lang="en-US" dirty="0"/>
              <a:t>)</a:t>
            </a:r>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47</a:t>
            </a:fld>
            <a:endParaRPr lang="en-US" dirty="0"/>
          </a:p>
        </p:txBody>
      </p:sp>
      <p:sp>
        <p:nvSpPr>
          <p:cNvPr id="6" name="Title 5"/>
          <p:cNvSpPr>
            <a:spLocks noGrp="1"/>
          </p:cNvSpPr>
          <p:nvPr>
            <p:ph type="title"/>
          </p:nvPr>
        </p:nvSpPr>
        <p:spPr/>
        <p:txBody>
          <a:bodyPr>
            <a:normAutofit/>
          </a:bodyPr>
          <a:lstStyle/>
          <a:p>
            <a:r>
              <a:rPr lang="en-US" dirty="0"/>
              <a:t>Key eRA Commons</a:t>
            </a:r>
            <a:br>
              <a:rPr lang="en-US" dirty="0"/>
            </a:br>
            <a:r>
              <a:rPr lang="en-US" dirty="0"/>
              <a:t>Features - RPPR</a:t>
            </a: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4063699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a:t>
            </a:r>
          </a:p>
        </p:txBody>
      </p:sp>
      <p:sp>
        <p:nvSpPr>
          <p:cNvPr id="3" name="Text Placeholder 2"/>
          <p:cNvSpPr>
            <a:spLocks noGrp="1"/>
          </p:cNvSpPr>
          <p:nvPr>
            <p:ph type="body" idx="1"/>
          </p:nvPr>
        </p:nvSpPr>
        <p:spPr/>
        <p:txBody>
          <a:bodyPr/>
          <a:lstStyle/>
          <a:p>
            <a:r>
              <a:rPr lang="en-US" dirty="0"/>
              <a:t>Annual progress report to document grantee accomplishments and compliance with terms of award. </a:t>
            </a:r>
          </a:p>
        </p:txBody>
      </p:sp>
      <p:sp>
        <p:nvSpPr>
          <p:cNvPr id="4" name="Content Placeholder 3"/>
          <p:cNvSpPr>
            <a:spLocks noGrp="1"/>
          </p:cNvSpPr>
          <p:nvPr>
            <p:ph sz="quarter" idx="13"/>
          </p:nvPr>
        </p:nvSpPr>
        <p:spPr>
          <a:xfrm>
            <a:off x="3124200" y="685800"/>
            <a:ext cx="5638800" cy="5638800"/>
          </a:xfrm>
        </p:spPr>
        <p:txBody>
          <a:bodyPr/>
          <a:lstStyle/>
          <a:p>
            <a:r>
              <a:rPr lang="en-US" sz="2400" dirty="0"/>
              <a:t>Describes scientific progress, identify significant changes, report on personnel, and describe plans for the subsequent budget period or year.</a:t>
            </a:r>
          </a:p>
          <a:p>
            <a:pPr lvl="1"/>
            <a:r>
              <a:rPr lang="en-US" sz="2000" dirty="0">
                <a:hlinkClick r:id="rId2" tooltip="RPPR web page"/>
              </a:rPr>
              <a:t>http://grants.nih.gov/grants/rppr/</a:t>
            </a:r>
            <a:endParaRPr lang="en-US" sz="2000" dirty="0"/>
          </a:p>
          <a:p>
            <a:r>
              <a:rPr lang="en-US" sz="2400" dirty="0"/>
              <a:t>Now available for all SNAP and non-SNAP progress reports.</a:t>
            </a:r>
          </a:p>
          <a:p>
            <a:r>
              <a:rPr lang="en-US" sz="2400" dirty="0"/>
              <a:t>Progress Report Additional Material (PRAM) functionality available for publication compliancy explanations and additional information requested by grants management staff.</a:t>
            </a:r>
          </a:p>
          <a:p>
            <a:endParaRPr lang="en-US" dirty="0"/>
          </a:p>
        </p:txBody>
      </p:sp>
      <p:sp>
        <p:nvSpPr>
          <p:cNvPr id="5" name="Slide Number Placeholder 4"/>
          <p:cNvSpPr>
            <a:spLocks noGrp="1"/>
          </p:cNvSpPr>
          <p:nvPr>
            <p:ph type="sldNum" sz="quarter" idx="16"/>
          </p:nvPr>
        </p:nvSpPr>
        <p:spPr/>
        <p:txBody>
          <a:bodyPr/>
          <a:lstStyle/>
          <a:p>
            <a:pPr>
              <a:defRPr/>
            </a:pPr>
            <a:fld id="{0057A446-9BC9-43AE-8342-D14CD2C5672F}" type="slidenum">
              <a:rPr lang="en-US" smtClean="0"/>
              <a:pPr>
                <a:defRPr/>
              </a:pPr>
              <a:t>48</a:t>
            </a:fld>
            <a:endParaRPr lang="en-US" dirty="0"/>
          </a:p>
        </p:txBody>
      </p:sp>
      <p:pic>
        <p:nvPicPr>
          <p:cNvPr id="6" name="Picture 5"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191000"/>
            <a:ext cx="2057400" cy="2857500"/>
          </a:xfrm>
          <a:prstGeom prst="rect">
            <a:avLst/>
          </a:prstGeom>
        </p:spPr>
      </p:pic>
      <p:sp>
        <p:nvSpPr>
          <p:cNvPr id="7" name="TextBox 6"/>
          <p:cNvSpPr txBox="1"/>
          <p:nvPr/>
        </p:nvSpPr>
        <p:spPr>
          <a:xfrm>
            <a:off x="1791784" y="5250418"/>
            <a:ext cx="1390124" cy="338554"/>
          </a:xfrm>
          <a:prstGeom prst="rect">
            <a:avLst/>
          </a:prstGeom>
          <a:noFill/>
        </p:spPr>
        <p:txBody>
          <a:bodyPr wrap="none" rtlCol="0">
            <a:spAutoFit/>
          </a:bodyPr>
          <a:lstStyle/>
          <a:p>
            <a:r>
              <a:rPr lang="en-US" sz="1600" dirty="0"/>
              <a:t>Hello, RPPR!</a:t>
            </a:r>
          </a:p>
        </p:txBody>
      </p:sp>
      <p:sp>
        <p:nvSpPr>
          <p:cNvPr id="9" name="TextBox 8"/>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7208806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Menu Screen</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49</a:t>
            </a:fld>
            <a:endParaRPr lang="en-US" dirty="0"/>
          </a:p>
        </p:txBody>
      </p:sp>
      <p:pic>
        <p:nvPicPr>
          <p:cNvPr id="6146" name="Picture 2" title="RPPR Menu"/>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028" y="1828801"/>
            <a:ext cx="8535945" cy="40386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279236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Personal Profile</a:t>
            </a:r>
          </a:p>
        </p:txBody>
      </p:sp>
      <p:sp>
        <p:nvSpPr>
          <p:cNvPr id="3" name="Title 2"/>
          <p:cNvSpPr>
            <a:spLocks noGrp="1"/>
          </p:cNvSpPr>
          <p:nvPr>
            <p:ph type="title"/>
          </p:nvPr>
        </p:nvSpPr>
        <p:spPr/>
        <p:txBody>
          <a:bodyPr/>
          <a:lstStyle/>
          <a:p>
            <a:r>
              <a:rPr lang="en-US" dirty="0"/>
              <a:t>What’s New in </a:t>
            </a:r>
            <a:br>
              <a:rPr lang="en-US" dirty="0"/>
            </a:br>
            <a:r>
              <a:rPr lang="en-US" dirty="0"/>
              <a:t>eRA Commons</a:t>
            </a:r>
          </a:p>
        </p:txBody>
      </p:sp>
      <p:sp>
        <p:nvSpPr>
          <p:cNvPr id="4" name="TextBox 3"/>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870718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Data Entry</a:t>
            </a:r>
          </a:p>
        </p:txBody>
      </p:sp>
      <p:sp>
        <p:nvSpPr>
          <p:cNvPr id="3" name="Content Placeholder 2"/>
          <p:cNvSpPr>
            <a:spLocks noGrp="1"/>
          </p:cNvSpPr>
          <p:nvPr>
            <p:ph sz="quarter" idx="13"/>
          </p:nvPr>
        </p:nvSpPr>
        <p:spPr>
          <a:xfrm>
            <a:off x="152400" y="1527048"/>
            <a:ext cx="8839200" cy="4797552"/>
          </a:xfrm>
        </p:spPr>
        <p:txBody>
          <a:bodyPr/>
          <a:lstStyle/>
          <a:p>
            <a:r>
              <a:rPr lang="en-US" sz="2400" dirty="0"/>
              <a:t>RPPR sections</a:t>
            </a:r>
          </a:p>
          <a:p>
            <a:pPr marL="731838" lvl="1" indent="-457200">
              <a:buFont typeface="+mj-lt"/>
              <a:buAutoNum type="arabicPeriod"/>
            </a:pPr>
            <a:r>
              <a:rPr lang="en-US" sz="2000" dirty="0"/>
              <a:t>Cover Page </a:t>
            </a:r>
          </a:p>
          <a:p>
            <a:pPr marL="731838" lvl="1" indent="-457200">
              <a:buFont typeface="+mj-lt"/>
              <a:buAutoNum type="arabicPeriod"/>
            </a:pPr>
            <a:r>
              <a:rPr lang="en-US" sz="2000" dirty="0"/>
              <a:t>Accomplishments </a:t>
            </a:r>
          </a:p>
          <a:p>
            <a:pPr marL="731838" lvl="1" indent="-457200">
              <a:buFont typeface="+mj-lt"/>
              <a:buAutoNum type="arabicPeriod"/>
            </a:pPr>
            <a:r>
              <a:rPr lang="en-US" sz="2000" dirty="0"/>
              <a:t>Products </a:t>
            </a:r>
          </a:p>
          <a:p>
            <a:pPr marL="731838" lvl="1" indent="-457200">
              <a:buFont typeface="+mj-lt"/>
              <a:buAutoNum type="arabicPeriod"/>
            </a:pPr>
            <a:r>
              <a:rPr lang="en-US" sz="2000" dirty="0"/>
              <a:t>Participants</a:t>
            </a:r>
          </a:p>
          <a:p>
            <a:pPr marL="731838" lvl="1" indent="-457200">
              <a:buFont typeface="+mj-lt"/>
              <a:buAutoNum type="arabicPeriod"/>
            </a:pPr>
            <a:r>
              <a:rPr lang="en-US" sz="2000" dirty="0"/>
              <a:t>Impact </a:t>
            </a:r>
          </a:p>
          <a:p>
            <a:pPr marL="731838" lvl="1" indent="-457200">
              <a:buFont typeface="+mj-lt"/>
              <a:buAutoNum type="arabicPeriod"/>
            </a:pPr>
            <a:r>
              <a:rPr lang="en-US" sz="2000" dirty="0"/>
              <a:t>Changes</a:t>
            </a:r>
          </a:p>
          <a:p>
            <a:pPr marL="731838" lvl="1" indent="-457200">
              <a:buFont typeface="+mj-lt"/>
              <a:buAutoNum type="arabicPeriod"/>
            </a:pPr>
            <a:r>
              <a:rPr lang="en-US" sz="2000" dirty="0"/>
              <a:t>Special Reporting </a:t>
            </a:r>
          </a:p>
          <a:p>
            <a:pPr marL="731838" lvl="1" indent="-457200">
              <a:buFont typeface="+mj-lt"/>
              <a:buAutoNum type="arabicPeriod"/>
            </a:pPr>
            <a:r>
              <a:rPr lang="en-US" sz="2000" dirty="0"/>
              <a:t>Budget (non-SNAP)</a:t>
            </a:r>
          </a:p>
          <a:p>
            <a:r>
              <a:rPr lang="en-US" sz="2500" dirty="0"/>
              <a:t>Watch for character limits in data entry fields</a:t>
            </a:r>
          </a:p>
          <a:p>
            <a:r>
              <a:rPr lang="en-US" sz="2500" dirty="0"/>
              <a:t>Ensure uploads are in PDF format</a:t>
            </a:r>
          </a:p>
          <a:p>
            <a:r>
              <a:rPr lang="en-US" sz="2500" dirty="0"/>
              <a:t>When completing data tables remember to click ‘Add/New’</a:t>
            </a:r>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50</a:t>
            </a:fld>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55345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RPPR Screen</a:t>
            </a:r>
          </a:p>
        </p:txBody>
      </p:sp>
      <p:pic>
        <p:nvPicPr>
          <p:cNvPr id="5123" name="Picture 3" title="RPPR detail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9668" y="990600"/>
            <a:ext cx="7004664" cy="569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1421600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Complex, Multi-Project</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for complex, multi-project grants</a:t>
            </a:r>
          </a:p>
          <a:p>
            <a:pPr lvl="1">
              <a:buClr>
                <a:srgbClr val="C0504D"/>
              </a:buClr>
            </a:pPr>
            <a:r>
              <a:rPr lang="en-US" sz="2300" dirty="0">
                <a:solidFill>
                  <a:srgbClr val="1F497D"/>
                </a:solidFill>
              </a:rPr>
              <a:t>After RPPR is initiated, PI will need to identify if RPPR should contain components.</a:t>
            </a:r>
          </a:p>
          <a:p>
            <a:pPr lvl="1">
              <a:buClr>
                <a:srgbClr val="C0504D"/>
              </a:buClr>
            </a:pPr>
            <a:r>
              <a:rPr lang="en-US" sz="2300" dirty="0">
                <a:solidFill>
                  <a:srgbClr val="1F497D"/>
                </a:solidFill>
              </a:rPr>
              <a:t>RPPR should have the same structure as the originally submitted application.</a:t>
            </a:r>
          </a:p>
          <a:p>
            <a:pPr lvl="1">
              <a:buClr>
                <a:srgbClr val="C0504D"/>
              </a:buClr>
            </a:pPr>
            <a:r>
              <a:rPr lang="en-US" sz="2300" dirty="0">
                <a:solidFill>
                  <a:srgbClr val="1F497D"/>
                </a:solidFill>
              </a:rPr>
              <a:t>Some sections are not available on Overall component (i.e. Budget)</a:t>
            </a:r>
          </a:p>
          <a:p>
            <a:pPr lvl="1">
              <a:buClr>
                <a:srgbClr val="C0504D"/>
              </a:buClr>
            </a:pPr>
            <a:r>
              <a:rPr lang="en-US" dirty="0">
                <a:solidFill>
                  <a:srgbClr val="1F497D"/>
                </a:solidFill>
              </a:rPr>
              <a:t>Some sections are not available on component level (i.e. Participants and Publications are reported on Overall)</a:t>
            </a:r>
          </a:p>
          <a:p>
            <a:endParaRPr lang="en-US" dirty="0"/>
          </a:p>
        </p:txBody>
      </p:sp>
      <p:sp>
        <p:nvSpPr>
          <p:cNvPr id="4" name="Slide Number Placeholder 3"/>
          <p:cNvSpPr>
            <a:spLocks noGrp="1"/>
          </p:cNvSpPr>
          <p:nvPr>
            <p:ph type="sldNum" sz="quarter" idx="16"/>
          </p:nvPr>
        </p:nvSpPr>
        <p:spPr/>
        <p:txBody>
          <a:bodyPr/>
          <a:lstStyle/>
          <a:p>
            <a:pPr>
              <a:defRPr/>
            </a:pPr>
            <a:r>
              <a:rPr lang="en-US" dirty="0">
                <a:solidFill>
                  <a:srgbClr val="9BBB59">
                    <a:shade val="75000"/>
                  </a:srgbClr>
                </a:solidFill>
              </a:rPr>
              <a:t>137</a:t>
            </a: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600500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Multi-Year RPPR</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MYRPPR</a:t>
            </a:r>
          </a:p>
          <a:p>
            <a:pPr lvl="1">
              <a:buClr>
                <a:srgbClr val="C0504D"/>
              </a:buClr>
            </a:pPr>
            <a:r>
              <a:rPr lang="en-US" sz="2300" dirty="0">
                <a:solidFill>
                  <a:srgbClr val="1F497D"/>
                </a:solidFill>
              </a:rPr>
              <a:t>Multi Year Progress Reports now use RPPR format</a:t>
            </a:r>
          </a:p>
          <a:p>
            <a:pPr lvl="1">
              <a:buClr>
                <a:srgbClr val="C0504D"/>
              </a:buClr>
            </a:pPr>
            <a:r>
              <a:rPr lang="en-US" sz="2300" dirty="0">
                <a:solidFill>
                  <a:srgbClr val="1F497D"/>
                </a:solidFill>
              </a:rPr>
              <a:t>Link available under the Action Column in Status</a:t>
            </a:r>
          </a:p>
          <a:p>
            <a:endParaRPr lang="en-US" dirty="0"/>
          </a:p>
        </p:txBody>
      </p:sp>
      <p:sp>
        <p:nvSpPr>
          <p:cNvPr id="4" name="Slide Number Placeholder 3"/>
          <p:cNvSpPr>
            <a:spLocks noGrp="1"/>
          </p:cNvSpPr>
          <p:nvPr>
            <p:ph type="sldNum" sz="quarter" idx="16"/>
          </p:nvPr>
        </p:nvSpPr>
        <p:spPr/>
        <p:txBody>
          <a:bodyPr/>
          <a:lstStyle/>
          <a:p>
            <a:pPr>
              <a:defRPr/>
            </a:pPr>
            <a:r>
              <a:rPr lang="en-US" dirty="0">
                <a:solidFill>
                  <a:srgbClr val="9BBB59">
                    <a:shade val="75000"/>
                  </a:srgbClr>
                </a:solidFill>
              </a:rPr>
              <a:t>135</a:t>
            </a:r>
          </a:p>
        </p:txBody>
      </p:sp>
      <p:pic>
        <p:nvPicPr>
          <p:cNvPr id="4098" name="Picture 2" descr="C:\Users\hardisona\Desktop\rpprStatus_figuresFromFlare\rppr_link_multiYear.png" title="MYRPP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19" y="2969886"/>
            <a:ext cx="8282763" cy="33547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158987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(PRAM)</a:t>
            </a:r>
          </a:p>
        </p:txBody>
      </p:sp>
      <p:sp>
        <p:nvSpPr>
          <p:cNvPr id="3" name="Content Placeholder 2"/>
          <p:cNvSpPr>
            <a:spLocks noGrp="1"/>
          </p:cNvSpPr>
          <p:nvPr>
            <p:ph sz="quarter" idx="13"/>
          </p:nvPr>
        </p:nvSpPr>
        <p:spPr>
          <a:xfrm>
            <a:off x="301752" y="1527048"/>
            <a:ext cx="8503920" cy="4721352"/>
          </a:xfrm>
        </p:spPr>
        <p:txBody>
          <a:bodyPr/>
          <a:lstStyle/>
          <a:p>
            <a:r>
              <a:rPr lang="en-US" dirty="0"/>
              <a:t>The PRAM feature provides a means for the grantee to enter, review, route, and submit information to agency following the submission of an RPPR.</a:t>
            </a:r>
          </a:p>
          <a:p>
            <a:pPr lvl="1"/>
            <a:r>
              <a:rPr lang="en-US" dirty="0"/>
              <a:t>Public Access (PA) PRAM - Generated automatically after an RPPR is submitted with publications that are not compliant with Public Access Policy</a:t>
            </a:r>
          </a:p>
          <a:p>
            <a:pPr lvl="1"/>
            <a:r>
              <a:rPr lang="en-US" dirty="0"/>
              <a:t>IC (Agency) Requested PRAM – Only available if requested by the Grants Management Specialist (GMS)</a:t>
            </a:r>
          </a:p>
          <a:p>
            <a:pPr lvl="1"/>
            <a:endParaRPr lang="en-US" dirty="0"/>
          </a:p>
          <a:p>
            <a:r>
              <a:rPr lang="en-US" sz="2000" dirty="0"/>
              <a:t>PD/PI can enter the PRAM, but can only submit it if they are delegated with Submit Progress Report authority. Otherwise, only the SO can submit the PRAM to Agency.</a:t>
            </a:r>
          </a:p>
          <a:p>
            <a:pPr marL="274638" lvl="1" indent="0">
              <a:buNone/>
            </a:pPr>
            <a:endParaRPr lang="en-US" dirty="0"/>
          </a:p>
          <a:p>
            <a:pPr marL="274638" lvl="1" indent="0">
              <a:buNone/>
            </a:pPr>
            <a:endParaRPr lang="en-US" dirty="0"/>
          </a:p>
          <a:p>
            <a:pPr lvl="1"/>
            <a:endParaRPr lang="en-US" dirty="0"/>
          </a:p>
          <a:p>
            <a:endParaRPr lang="en-US" dirty="0"/>
          </a:p>
        </p:txBody>
      </p:sp>
      <p:sp>
        <p:nvSpPr>
          <p:cNvPr id="4" name="Slide Number Placeholder 3"/>
          <p:cNvSpPr>
            <a:spLocks noGrp="1"/>
          </p:cNvSpPr>
          <p:nvPr>
            <p:ph type="sldNum" sz="quarter" idx="16"/>
          </p:nvPr>
        </p:nvSpPr>
        <p:spPr/>
        <p:txBody>
          <a:bodyPr/>
          <a:lstStyle/>
          <a:p>
            <a:pPr>
              <a:defRPr/>
            </a:pPr>
            <a:r>
              <a:rPr lang="en-US" dirty="0">
                <a:solidFill>
                  <a:srgbClr val="9BBB59">
                    <a:shade val="75000"/>
                  </a:srgbClr>
                </a:solidFill>
              </a:rPr>
              <a:t>133</a:t>
            </a: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3099817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Report Additional Materials - PRAM</a:t>
            </a:r>
          </a:p>
        </p:txBody>
      </p:sp>
      <p:sp>
        <p:nvSpPr>
          <p:cNvPr id="4" name="Slide Number Placeholder 3"/>
          <p:cNvSpPr>
            <a:spLocks noGrp="1"/>
          </p:cNvSpPr>
          <p:nvPr>
            <p:ph type="sldNum" sz="quarter" idx="16"/>
          </p:nvPr>
        </p:nvSpPr>
        <p:spPr/>
        <p:txBody>
          <a:bodyPr/>
          <a:lstStyle/>
          <a:p>
            <a:pPr>
              <a:defRPr/>
            </a:pPr>
            <a:r>
              <a:rPr lang="en-US" dirty="0">
                <a:solidFill>
                  <a:srgbClr val="9BBB59">
                    <a:shade val="75000"/>
                  </a:srgbClr>
                </a:solidFill>
              </a:rPr>
              <a:t>134</a:t>
            </a:r>
          </a:p>
        </p:txBody>
      </p:sp>
      <p:pic>
        <p:nvPicPr>
          <p:cNvPr id="1026" name="Picture 2" title="PRAM upload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84197" y="3352801"/>
            <a:ext cx="7483729"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title="PRAM link"/>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599" y="990600"/>
            <a:ext cx="8396111"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val 2" title="oval"/>
          <p:cNvSpPr/>
          <p:nvPr/>
        </p:nvSpPr>
        <p:spPr>
          <a:xfrm>
            <a:off x="6858000" y="2895600"/>
            <a:ext cx="1219200" cy="381000"/>
          </a:xfrm>
          <a:prstGeom prst="ellipse">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560596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Format for PA PRAM</a:t>
            </a:r>
          </a:p>
        </p:txBody>
      </p:sp>
      <p:sp>
        <p:nvSpPr>
          <p:cNvPr id="4" name="Slide Number Placeholder 3"/>
          <p:cNvSpPr>
            <a:spLocks noGrp="1"/>
          </p:cNvSpPr>
          <p:nvPr>
            <p:ph type="sldNum" sz="quarter" idx="16"/>
          </p:nvPr>
        </p:nvSpPr>
        <p:spPr/>
        <p:txBody>
          <a:bodyPr/>
          <a:lstStyle/>
          <a:p>
            <a:pPr>
              <a:defRPr/>
            </a:pPr>
            <a:r>
              <a:rPr lang="en-US" dirty="0">
                <a:solidFill>
                  <a:srgbClr val="9BBB59">
                    <a:shade val="75000"/>
                  </a:srgbClr>
                </a:solidFill>
              </a:rPr>
              <a:t>138</a:t>
            </a:r>
          </a:p>
        </p:txBody>
      </p:sp>
      <p:sp>
        <p:nvSpPr>
          <p:cNvPr id="7" name="Content Placeholder 2"/>
          <p:cNvSpPr>
            <a:spLocks noGrp="1"/>
          </p:cNvSpPr>
          <p:nvPr>
            <p:ph sz="quarter" idx="13"/>
          </p:nvPr>
        </p:nvSpPr>
        <p:spPr>
          <a:xfrm>
            <a:off x="301752" y="1527048"/>
            <a:ext cx="8503920" cy="4572000"/>
          </a:xfrm>
        </p:spPr>
        <p:txBody>
          <a:bodyPr/>
          <a:lstStyle/>
          <a:p>
            <a:pPr marL="0" lvl="0" indent="0">
              <a:buClr>
                <a:srgbClr val="4F81BD"/>
              </a:buClr>
              <a:buNone/>
            </a:pPr>
            <a:r>
              <a:rPr lang="en-US" dirty="0">
                <a:solidFill>
                  <a:prstClr val="black"/>
                </a:solidFill>
              </a:rPr>
              <a:t>Public Access (PA) PRAM will require an attachment.</a:t>
            </a:r>
          </a:p>
          <a:p>
            <a:pPr lvl="1">
              <a:buClr>
                <a:srgbClr val="C0504D"/>
              </a:buClr>
            </a:pPr>
            <a:r>
              <a:rPr lang="en-US" sz="2300" dirty="0">
                <a:solidFill>
                  <a:srgbClr val="1F497D"/>
                </a:solidFill>
              </a:rPr>
              <a:t>The PA PRAM will no longer contain a free form text box.</a:t>
            </a:r>
          </a:p>
          <a:p>
            <a:pPr lvl="1">
              <a:buClr>
                <a:srgbClr val="C0504D"/>
              </a:buClr>
            </a:pPr>
            <a:r>
              <a:rPr lang="en-US" sz="2300" dirty="0">
                <a:solidFill>
                  <a:srgbClr val="1F497D"/>
                </a:solidFill>
              </a:rPr>
              <a:t>Using My NCBI the institution will need to generate a PDF of their reported publications showing their compliance.</a:t>
            </a:r>
          </a:p>
          <a:p>
            <a:pPr lvl="1">
              <a:buClr>
                <a:srgbClr val="C0504D"/>
              </a:buClr>
            </a:pPr>
            <a:r>
              <a:rPr lang="en-US" sz="2300" dirty="0">
                <a:solidFill>
                  <a:srgbClr val="1F497D"/>
                </a:solidFill>
              </a:rPr>
              <a:t>For instructions on generating the report please see: </a:t>
            </a:r>
            <a:r>
              <a:rPr lang="en-US" dirty="0">
                <a:hlinkClick r:id="rId2" tooltip="PA PRAM instructional page"/>
              </a:rPr>
              <a:t>http://www.nlm.nih.gov/pubs/techbull/nd12/nd12_myncbi_pdf.html</a:t>
            </a:r>
            <a:endParaRPr lang="en-US" dirty="0"/>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4187591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RPPR – Budgets</a:t>
            </a:r>
          </a:p>
        </p:txBody>
      </p:sp>
      <p:sp>
        <p:nvSpPr>
          <p:cNvPr id="3" name="Content Placeholder 2"/>
          <p:cNvSpPr>
            <a:spLocks noGrp="1"/>
          </p:cNvSpPr>
          <p:nvPr>
            <p:ph sz="quarter" idx="13"/>
          </p:nvPr>
        </p:nvSpPr>
        <p:spPr/>
        <p:txBody>
          <a:bodyPr/>
          <a:lstStyle/>
          <a:p>
            <a:pPr marL="0" lvl="0" indent="0">
              <a:buClr>
                <a:srgbClr val="4F81BD"/>
              </a:buClr>
              <a:buNone/>
            </a:pPr>
            <a:r>
              <a:rPr lang="en-US" dirty="0">
                <a:solidFill>
                  <a:prstClr val="black"/>
                </a:solidFill>
              </a:rPr>
              <a:t>Submitting progress reports with budgets</a:t>
            </a:r>
          </a:p>
          <a:p>
            <a:pPr lvl="1">
              <a:buClr>
                <a:srgbClr val="C0504D"/>
              </a:buClr>
            </a:pPr>
            <a:r>
              <a:rPr lang="en-US" sz="2300" dirty="0">
                <a:solidFill>
                  <a:srgbClr val="1F497D"/>
                </a:solidFill>
              </a:rPr>
              <a:t>R&amp;R budget and PHS 398 budgets are now available for Non-SNAP RPPR.</a:t>
            </a:r>
          </a:p>
          <a:p>
            <a:pPr lvl="1">
              <a:buClr>
                <a:srgbClr val="C0504D"/>
              </a:buClr>
            </a:pPr>
            <a:r>
              <a:rPr lang="en-US" sz="2300" dirty="0">
                <a:solidFill>
                  <a:srgbClr val="1F497D"/>
                </a:solidFill>
              </a:rPr>
              <a:t>If presented with an option of budget forms, the type that was submitted with the application should be used.</a:t>
            </a:r>
          </a:p>
          <a:p>
            <a:pPr lvl="2">
              <a:buClr>
                <a:srgbClr val="C0504D"/>
              </a:buClr>
            </a:pPr>
            <a:r>
              <a:rPr lang="en-US" sz="2100" dirty="0">
                <a:solidFill>
                  <a:srgbClr val="1F497D"/>
                </a:solidFill>
              </a:rPr>
              <a:t>PHS 398 Budget is available only on training grants.</a:t>
            </a:r>
          </a:p>
          <a:p>
            <a:pPr lvl="1">
              <a:buClr>
                <a:srgbClr val="C0504D"/>
              </a:buClr>
            </a:pPr>
            <a:r>
              <a:rPr lang="en-US" sz="2300" dirty="0">
                <a:solidFill>
                  <a:srgbClr val="1F497D"/>
                </a:solidFill>
              </a:rPr>
              <a:t>Help for R&amp;R Budget and PHS 398 Budget forms can be found in the SF424 R&amp;R User Guides.</a:t>
            </a:r>
            <a:endParaRPr lang="en-US" dirty="0">
              <a:solidFill>
                <a:srgbClr val="1F497D"/>
              </a:solidFill>
            </a:endParaRPr>
          </a:p>
          <a:p>
            <a:endParaRPr lang="en-US" dirty="0"/>
          </a:p>
        </p:txBody>
      </p:sp>
      <p:sp>
        <p:nvSpPr>
          <p:cNvPr id="4" name="Slide Number Placeholder 3"/>
          <p:cNvSpPr>
            <a:spLocks noGrp="1"/>
          </p:cNvSpPr>
          <p:nvPr>
            <p:ph type="sldNum" sz="quarter" idx="16"/>
          </p:nvPr>
        </p:nvSpPr>
        <p:spPr/>
        <p:txBody>
          <a:bodyPr>
            <a:normAutofit/>
          </a:bodyPr>
          <a:lstStyle/>
          <a:p>
            <a:pPr>
              <a:defRPr/>
            </a:pPr>
            <a:r>
              <a:rPr lang="en-US" dirty="0">
                <a:solidFill>
                  <a:srgbClr val="9BBB59">
                    <a:shade val="75000"/>
                  </a:srgbClr>
                </a:solidFill>
              </a:rPr>
              <a:t>136</a:t>
            </a:r>
          </a:p>
        </p:txBody>
      </p:sp>
      <p:sp>
        <p:nvSpPr>
          <p:cNvPr id="5" name="TextBox 4"/>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368755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3962400"/>
          </a:xfrm>
        </p:spPr>
        <p:txBody>
          <a:bodyPr anchor="t">
            <a:normAutofit fontScale="90000"/>
          </a:bodyPr>
          <a:lstStyle/>
          <a:p>
            <a:r>
              <a:rPr lang="en-US" dirty="0"/>
              <a:t>Key eRA Commons</a:t>
            </a:r>
            <a:br>
              <a:rPr lang="en-US" dirty="0"/>
            </a:br>
            <a:r>
              <a:rPr lang="en-US" dirty="0"/>
              <a:t>Features</a:t>
            </a:r>
            <a:br>
              <a:rPr lang="en-US" dirty="0"/>
            </a:br>
            <a:br>
              <a:rPr lang="en-US" dirty="0"/>
            </a:br>
            <a:br>
              <a:rPr lang="en-US" sz="2400" dirty="0">
                <a:solidFill>
                  <a:srgbClr val="0070C0"/>
                </a:solidFill>
              </a:rPr>
            </a:br>
            <a:r>
              <a:rPr lang="en-US" sz="2400" dirty="0">
                <a:solidFill>
                  <a:srgbClr val="0070C0"/>
                </a:solidFill>
              </a:rPr>
              <a:t>Submitting Administrative Supplements</a:t>
            </a:r>
            <a:br>
              <a:rPr lang="en-US" sz="2400" dirty="0">
                <a:solidFill>
                  <a:srgbClr val="0070C0"/>
                </a:solidFill>
              </a:rPr>
            </a:br>
            <a:r>
              <a:rPr lang="en-US" sz="2400" dirty="0">
                <a:solidFill>
                  <a:srgbClr val="0070C0"/>
                </a:solidFill>
              </a:rPr>
              <a:t>(Type 3s)</a:t>
            </a:r>
            <a:br>
              <a:rPr lang="en-US" sz="2400" dirty="0">
                <a:solidFill>
                  <a:srgbClr val="0070C0"/>
                </a:solidFill>
              </a:rPr>
            </a:br>
            <a:r>
              <a:rPr lang="en-US" sz="2400" dirty="0">
                <a:solidFill>
                  <a:srgbClr val="0070C0"/>
                </a:solidFill>
              </a:rPr>
              <a:t>Using eRA Commons</a:t>
            </a:r>
            <a:br>
              <a:rPr lang="en-US" sz="2400" dirty="0">
                <a:solidFill>
                  <a:srgbClr val="0070C0"/>
                </a:solidFill>
              </a:rPr>
            </a:br>
            <a:endParaRPr lang="en-US" dirty="0">
              <a:solidFill>
                <a:srgbClr val="0070C0"/>
              </a:solidFill>
            </a:endParaRPr>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357779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sz="2400" dirty="0"/>
              <a:t>Administrative Supplements</a:t>
            </a:r>
          </a:p>
        </p:txBody>
      </p:sp>
      <p:sp>
        <p:nvSpPr>
          <p:cNvPr id="3" name="Text Placeholder 2"/>
          <p:cNvSpPr>
            <a:spLocks noGrp="1"/>
          </p:cNvSpPr>
          <p:nvPr>
            <p:ph type="body" idx="1"/>
          </p:nvPr>
        </p:nvSpPr>
        <p:spPr/>
        <p:txBody>
          <a:bodyPr/>
          <a:lstStyle/>
          <a:p>
            <a:r>
              <a:rPr lang="en-US" dirty="0"/>
              <a:t>A request for additional funds during a current project period to provide for an increase in costs due to unforeseen circumstances. </a:t>
            </a:r>
          </a:p>
        </p:txBody>
      </p:sp>
      <p:sp>
        <p:nvSpPr>
          <p:cNvPr id="4" name="Content Placeholder 3"/>
          <p:cNvSpPr>
            <a:spLocks noGrp="1"/>
          </p:cNvSpPr>
          <p:nvPr>
            <p:ph sz="quarter" idx="13"/>
          </p:nvPr>
        </p:nvSpPr>
        <p:spPr>
          <a:xfrm>
            <a:off x="3124200" y="715963"/>
            <a:ext cx="5638800" cy="5410200"/>
          </a:xfrm>
        </p:spPr>
        <p:txBody>
          <a:bodyPr/>
          <a:lstStyle/>
          <a:p>
            <a:r>
              <a:rPr lang="en-US" sz="2400" dirty="0"/>
              <a:t>Requested additional costs must be within the scope of the peer reviewed and approved project</a:t>
            </a:r>
          </a:p>
          <a:p>
            <a:r>
              <a:rPr lang="en-US" sz="2400" dirty="0"/>
              <a:t>Multiple submission methods available:</a:t>
            </a:r>
          </a:p>
          <a:p>
            <a:pPr lvl="1"/>
            <a:r>
              <a:rPr lang="en-US" sz="2000" dirty="0"/>
              <a:t>Streamlined eRA Commons process</a:t>
            </a:r>
            <a:r>
              <a:rPr lang="en-US" sz="2000" baseline="30000" dirty="0"/>
              <a:t>1</a:t>
            </a:r>
          </a:p>
          <a:p>
            <a:pPr lvl="2"/>
            <a:r>
              <a:rPr lang="en-US" sz="1800" dirty="0"/>
              <a:t>Commons pre-populates much of the data needed for request from awarded grant</a:t>
            </a:r>
          </a:p>
          <a:p>
            <a:pPr lvl="1"/>
            <a:r>
              <a:rPr lang="en-US" sz="2000" dirty="0"/>
              <a:t>SF424 (R&amp;R) application forms &amp; standard Grants.gov submission process</a:t>
            </a:r>
            <a:r>
              <a:rPr lang="en-US" sz="2000" baseline="30000" dirty="0"/>
              <a:t>1</a:t>
            </a:r>
          </a:p>
          <a:p>
            <a:pPr lvl="2"/>
            <a:r>
              <a:rPr lang="en-US" sz="1800" dirty="0"/>
              <a:t>Great for system-to-system users</a:t>
            </a:r>
          </a:p>
          <a:p>
            <a:pPr lvl="1"/>
            <a:r>
              <a:rPr lang="en-US" sz="2000" dirty="0"/>
              <a:t>Paper process for multi-project Type 3/6/7s and Diversity Supplements </a:t>
            </a:r>
          </a:p>
          <a:p>
            <a:pPr lvl="2"/>
            <a:r>
              <a:rPr lang="en-US" sz="1400" dirty="0"/>
              <a:t>(Diversity Supplements scheduled to go electronic January 2018)</a:t>
            </a:r>
            <a:endParaRPr lang="en-US" sz="1800" dirty="0"/>
          </a:p>
          <a:p>
            <a:endParaRPr lang="en-US" dirty="0"/>
          </a:p>
        </p:txBody>
      </p:sp>
      <p:sp>
        <p:nvSpPr>
          <p:cNvPr id="6" name="TextBox 5"/>
          <p:cNvSpPr txBox="1"/>
          <p:nvPr/>
        </p:nvSpPr>
        <p:spPr>
          <a:xfrm>
            <a:off x="152400" y="6474023"/>
            <a:ext cx="8839200" cy="307777"/>
          </a:xfrm>
          <a:prstGeom prst="rect">
            <a:avLst/>
          </a:prstGeom>
          <a:noFill/>
        </p:spPr>
        <p:txBody>
          <a:bodyPr wrap="square" rtlCol="0">
            <a:spAutoFit/>
          </a:bodyPr>
          <a:lstStyle/>
          <a:p>
            <a:r>
              <a:rPr lang="en-US" sz="1400" baseline="30000" dirty="0"/>
              <a:t>1</a:t>
            </a:r>
            <a:r>
              <a:rPr lang="en-US" sz="1400" dirty="0"/>
              <a:t>Available for single-project activity codes for which competing applications are submitted through Grants.gov.</a:t>
            </a:r>
          </a:p>
        </p:txBody>
      </p:sp>
    </p:spTree>
    <p:custDataLst>
      <p:tags r:id="rId1"/>
    </p:custDataLst>
    <p:extLst>
      <p:ext uri="{BB962C8B-B14F-4D97-AF65-F5344CB8AC3E}">
        <p14:creationId xmlns:p14="http://schemas.microsoft.com/office/powerpoint/2010/main" val="172475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(PPF)</a:t>
            </a:r>
          </a:p>
        </p:txBody>
      </p:sp>
      <p:sp>
        <p:nvSpPr>
          <p:cNvPr id="3" name="Text Placeholder 2"/>
          <p:cNvSpPr>
            <a:spLocks noGrp="1"/>
          </p:cNvSpPr>
          <p:nvPr>
            <p:ph type="body" idx="1"/>
          </p:nvPr>
        </p:nvSpPr>
        <p:spPr/>
        <p:txBody>
          <a:bodyPr/>
          <a:lstStyle/>
          <a:p>
            <a:r>
              <a:rPr lang="en-US" dirty="0"/>
              <a:t>Central repository for individual user information</a:t>
            </a:r>
          </a:p>
        </p:txBody>
      </p:sp>
      <p:sp>
        <p:nvSpPr>
          <p:cNvPr id="4" name="Content Placeholder 3"/>
          <p:cNvSpPr>
            <a:spLocks noGrp="1"/>
          </p:cNvSpPr>
          <p:nvPr>
            <p:ph sz="quarter" idx="13"/>
          </p:nvPr>
        </p:nvSpPr>
        <p:spPr>
          <a:xfrm>
            <a:off x="3124200" y="685800"/>
            <a:ext cx="5638800" cy="5715000"/>
          </a:xfrm>
        </p:spPr>
        <p:txBody>
          <a:bodyPr/>
          <a:lstStyle/>
          <a:p>
            <a:r>
              <a:rPr lang="en-US" dirty="0"/>
              <a:t>Individual Commons users are responsible for keeping their profile information accurate</a:t>
            </a:r>
          </a:p>
          <a:p>
            <a:r>
              <a:rPr lang="en-US" dirty="0"/>
              <a:t>Includes information such as:</a:t>
            </a:r>
          </a:p>
          <a:p>
            <a:pPr lvl="1"/>
            <a:r>
              <a:rPr lang="en-US" dirty="0"/>
              <a:t>Name</a:t>
            </a:r>
          </a:p>
          <a:p>
            <a:pPr lvl="1"/>
            <a:r>
              <a:rPr lang="en-US" dirty="0"/>
              <a:t>Demographics</a:t>
            </a:r>
          </a:p>
          <a:p>
            <a:pPr lvl="1"/>
            <a:r>
              <a:rPr lang="en-US" dirty="0"/>
              <a:t>Employment history</a:t>
            </a:r>
          </a:p>
          <a:p>
            <a:pPr lvl="1"/>
            <a:r>
              <a:rPr lang="en-US" dirty="0"/>
              <a:t>Education</a:t>
            </a:r>
          </a:p>
          <a:p>
            <a:pPr lvl="1"/>
            <a:r>
              <a:rPr lang="en-US" dirty="0"/>
              <a:t>Reference Letters</a:t>
            </a:r>
          </a:p>
          <a:p>
            <a:pPr lvl="1"/>
            <a:r>
              <a:rPr lang="en-US" dirty="0"/>
              <a:t>Publications</a:t>
            </a:r>
          </a:p>
          <a:p>
            <a:r>
              <a:rPr lang="en-US" dirty="0"/>
              <a:t>Very few staff members at NIH have access to change information (for emergencies only)</a:t>
            </a:r>
          </a:p>
        </p:txBody>
      </p:sp>
      <p:pic>
        <p:nvPicPr>
          <p:cNvPr id="7" name="Picture 6" descr="Pers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7" y="3657600"/>
            <a:ext cx="1790700" cy="1790700"/>
          </a:xfrm>
          <a:prstGeom prst="rect">
            <a:avLst/>
          </a:prstGeom>
        </p:spPr>
      </p:pic>
      <p:pic>
        <p:nvPicPr>
          <p:cNvPr id="8" name="Picture 7" descr="Pers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657600"/>
            <a:ext cx="1846023" cy="1846023"/>
          </a:xfrm>
          <a:prstGeom prst="rect">
            <a:avLst/>
          </a:prstGeom>
        </p:spPr>
      </p:pic>
      <p:pic>
        <p:nvPicPr>
          <p:cNvPr id="6" name="Picture 5" descr="Pers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4267200"/>
            <a:ext cx="1752600" cy="1752600"/>
          </a:xfrm>
          <a:prstGeom prst="rect">
            <a:avLst/>
          </a:prstGeom>
        </p:spPr>
      </p:pic>
      <p:sp>
        <p:nvSpPr>
          <p:cNvPr id="10" name="TextBox 9"/>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extLst>
      <p:ext uri="{BB962C8B-B14F-4D97-AF65-F5344CB8AC3E}">
        <p14:creationId xmlns:p14="http://schemas.microsoft.com/office/powerpoint/2010/main" val="1531612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a:t>
            </a:r>
          </a:p>
        </p:txBody>
      </p:sp>
      <p:sp>
        <p:nvSpPr>
          <p:cNvPr id="3" name="Content Placeholder 2"/>
          <p:cNvSpPr>
            <a:spLocks noGrp="1"/>
          </p:cNvSpPr>
          <p:nvPr>
            <p:ph sz="quarter" idx="13"/>
          </p:nvPr>
        </p:nvSpPr>
        <p:spPr/>
        <p:txBody>
          <a:bodyPr/>
          <a:lstStyle/>
          <a:p>
            <a:pPr marL="0" indent="0">
              <a:buNone/>
            </a:pPr>
            <a:r>
              <a:rPr lang="en-US" sz="2800" dirty="0"/>
              <a:t>Starting an Administrative Supplement request in Commons you must find eligible grant and </a:t>
            </a:r>
            <a:r>
              <a:rPr lang="en-US" sz="2800" i="1" dirty="0"/>
              <a:t>Initiate Request</a:t>
            </a:r>
          </a:p>
          <a:p>
            <a:pPr marL="0" indent="0">
              <a:buNone/>
            </a:pPr>
            <a:endParaRPr lang="en-US" dirty="0"/>
          </a:p>
        </p:txBody>
      </p:sp>
      <p:pic>
        <p:nvPicPr>
          <p:cNvPr id="2050" name="Picture 2" title="Manage Administrative Suplem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7" y="3276600"/>
            <a:ext cx="86455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extLst>
      <p:ext uri="{BB962C8B-B14F-4D97-AF65-F5344CB8AC3E}">
        <p14:creationId xmlns:p14="http://schemas.microsoft.com/office/powerpoint/2010/main" val="1442145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 </a:t>
            </a:r>
            <a:r>
              <a:rPr lang="en-US" sz="100" dirty="0">
                <a:solidFill>
                  <a:schemeClr val="bg1"/>
                </a:solidFill>
              </a:rPr>
              <a:t>1</a:t>
            </a:r>
            <a:endParaRPr lang="en-US" dirty="0">
              <a:solidFill>
                <a:schemeClr val="bg1"/>
              </a:solidFill>
            </a:endParaRPr>
          </a:p>
        </p:txBody>
      </p:sp>
      <p:sp>
        <p:nvSpPr>
          <p:cNvPr id="3" name="Content Placeholder 2"/>
          <p:cNvSpPr>
            <a:spLocks noGrp="1"/>
          </p:cNvSpPr>
          <p:nvPr>
            <p:ph sz="quarter" idx="13"/>
          </p:nvPr>
        </p:nvSpPr>
        <p:spPr/>
        <p:txBody>
          <a:bodyPr/>
          <a:lstStyle/>
          <a:p>
            <a:pPr marL="0" indent="0">
              <a:buNone/>
            </a:pPr>
            <a:r>
              <a:rPr lang="en-US" dirty="0"/>
              <a:t>Complete Form – Required Fields are indicated with red asterisk</a:t>
            </a:r>
          </a:p>
        </p:txBody>
      </p:sp>
      <p:pic>
        <p:nvPicPr>
          <p:cNvPr id="3074" name="Picture 2" descr=" data entry screen, required fields" title="Administrative Sulpp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8458200" cy="706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677365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 </a:t>
            </a:r>
            <a:r>
              <a:rPr lang="en-US" sz="100" dirty="0">
                <a:solidFill>
                  <a:schemeClr val="bg1"/>
                </a:solidFill>
              </a:rPr>
              <a:t>2</a:t>
            </a:r>
            <a:endParaRPr lang="en-US" sz="800" dirty="0">
              <a:solidFill>
                <a:schemeClr val="bg1"/>
              </a:solidFill>
            </a:endParaRPr>
          </a:p>
        </p:txBody>
      </p:sp>
      <p:sp>
        <p:nvSpPr>
          <p:cNvPr id="3" name="Content Placeholder 2"/>
          <p:cNvSpPr>
            <a:spLocks noGrp="1"/>
          </p:cNvSpPr>
          <p:nvPr>
            <p:ph sz="quarter" idx="13"/>
          </p:nvPr>
        </p:nvSpPr>
        <p:spPr/>
        <p:txBody>
          <a:bodyPr/>
          <a:lstStyle/>
          <a:p>
            <a:r>
              <a:rPr lang="en-US" sz="2400" dirty="0"/>
              <a:t>For each Budget Period enter appropriate sections:</a:t>
            </a:r>
          </a:p>
          <a:p>
            <a:pPr lvl="1"/>
            <a:r>
              <a:rPr lang="en-US" sz="2000" dirty="0"/>
              <a:t>Personnel, Equipment, Travel, Participant/Trainee, Other Direct, Total F&amp;A (Indirect) Costs</a:t>
            </a:r>
          </a:p>
          <a:p>
            <a:r>
              <a:rPr lang="en-US" sz="2400" dirty="0"/>
              <a:t>Total Requested will be calculated automatically</a:t>
            </a:r>
          </a:p>
          <a:p>
            <a:endParaRPr lang="en-US" dirty="0"/>
          </a:p>
        </p:txBody>
      </p:sp>
      <p:pic>
        <p:nvPicPr>
          <p:cNvPr id="5" name="Picture 5" descr="A message across the top of the screen reads: The information has been updated successfully. &#10;&#10;The Summary of Administrative Supplement Funds Requested (in Dollars) has updated to show the total quantity of personnel in the Personnel column (Total Requested column has also upd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1"/>
            <a:ext cx="5713931" cy="3486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4028014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 Supplement Requests – Commons </a:t>
            </a:r>
            <a:r>
              <a:rPr lang="en-US" sz="100" dirty="0">
                <a:solidFill>
                  <a:schemeClr val="bg1"/>
                </a:solidFill>
              </a:rPr>
              <a:t>3</a:t>
            </a:r>
            <a:endParaRPr lang="en-US" sz="800" dirty="0">
              <a:solidFill>
                <a:schemeClr val="bg1"/>
              </a:solidFill>
            </a:endParaRPr>
          </a:p>
        </p:txBody>
      </p:sp>
      <p:sp>
        <p:nvSpPr>
          <p:cNvPr id="3" name="Content Placeholder 2"/>
          <p:cNvSpPr>
            <a:spLocks noGrp="1"/>
          </p:cNvSpPr>
          <p:nvPr>
            <p:ph sz="quarter" idx="13"/>
          </p:nvPr>
        </p:nvSpPr>
        <p:spPr>
          <a:xfrm>
            <a:off x="301752" y="1527048"/>
            <a:ext cx="8613648" cy="4572000"/>
          </a:xfrm>
        </p:spPr>
        <p:txBody>
          <a:bodyPr/>
          <a:lstStyle/>
          <a:p>
            <a:pPr marL="0" indent="0">
              <a:buNone/>
            </a:pPr>
            <a:r>
              <a:rPr lang="en-US" dirty="0"/>
              <a:t>Resources:</a:t>
            </a:r>
          </a:p>
          <a:p>
            <a:pPr lvl="1"/>
            <a:r>
              <a:rPr lang="en-US" dirty="0">
                <a:hlinkClick r:id="rId3"/>
              </a:rPr>
              <a:t>eRA Commons Administrative Supplement Module User Guide</a:t>
            </a:r>
            <a:endParaRPr lang="en-US" dirty="0"/>
          </a:p>
          <a:p>
            <a:pPr lvl="2"/>
            <a:r>
              <a:rPr lang="en-US" dirty="0"/>
              <a:t>http://era.nih.gov/files/eRA_Commons_Admin-Supp_UG.pdf</a:t>
            </a:r>
          </a:p>
          <a:p>
            <a:pPr lvl="1"/>
            <a:r>
              <a:rPr lang="en-US" dirty="0">
                <a:hlinkClick r:id="rId4"/>
              </a:rPr>
              <a:t>Administrative Supplements (Type 3s) Frequently Asked Questions</a:t>
            </a:r>
            <a:endParaRPr lang="en-US" dirty="0"/>
          </a:p>
          <a:p>
            <a:pPr lvl="2"/>
            <a:r>
              <a:rPr lang="en-US" dirty="0"/>
              <a:t>http://era.nih.gov/commons/faq_commons.cfm#XVIII</a:t>
            </a:r>
          </a:p>
        </p:txBody>
      </p:sp>
      <p:pic>
        <p:nvPicPr>
          <p:cNvPr id="5" name="Picture 4" title="Stickman on mous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043" y="4302369"/>
            <a:ext cx="1522095" cy="25908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398771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3400"/>
            <a:ext cx="7772400" cy="3657600"/>
          </a:xfrm>
        </p:spPr>
        <p:txBody>
          <a:bodyPr anchor="t">
            <a:normAutofit fontScale="90000"/>
          </a:bodyPr>
          <a:lstStyle/>
          <a:p>
            <a:r>
              <a:rPr lang="en-US" dirty="0"/>
              <a:t>Key eRA Commons</a:t>
            </a:r>
            <a:br>
              <a:rPr lang="en-US" dirty="0"/>
            </a:br>
            <a:r>
              <a:rPr lang="en-US" dirty="0"/>
              <a:t>Features</a:t>
            </a:r>
            <a:br>
              <a:rPr lang="en-US" dirty="0"/>
            </a:br>
            <a:br>
              <a:rPr lang="en-US" dirty="0"/>
            </a:br>
            <a:br>
              <a:rPr lang="en-US" dirty="0"/>
            </a:br>
            <a:br>
              <a:rPr lang="en-US" sz="2200" dirty="0">
                <a:solidFill>
                  <a:srgbClr val="0070C0"/>
                </a:solidFill>
              </a:rPr>
            </a:br>
            <a:r>
              <a:rPr lang="en-US" sz="2200" dirty="0">
                <a:solidFill>
                  <a:srgbClr val="0070C0"/>
                </a:solidFill>
              </a:rPr>
              <a:t>Wrapping Up the ‘paperwork’ with Closeout</a:t>
            </a:r>
            <a:br>
              <a:rPr lang="en-US" sz="2200" dirty="0">
                <a:solidFill>
                  <a:srgbClr val="0070C0"/>
                </a:solidFill>
              </a:rPr>
            </a:br>
            <a:endParaRPr lang="en-US" dirty="0">
              <a:solidFill>
                <a:srgbClr val="0070C0"/>
              </a:solidFill>
            </a:endParaRPr>
          </a:p>
        </p:txBody>
      </p:sp>
      <p:sp>
        <p:nvSpPr>
          <p:cNvPr id="6" name="TextBox 5"/>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1401893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a:t>
            </a:r>
          </a:p>
        </p:txBody>
      </p:sp>
      <p:sp>
        <p:nvSpPr>
          <p:cNvPr id="3" name="Text Placeholder 2"/>
          <p:cNvSpPr>
            <a:spLocks noGrp="1"/>
          </p:cNvSpPr>
          <p:nvPr>
            <p:ph type="body" idx="1"/>
          </p:nvPr>
        </p:nvSpPr>
        <p:spPr/>
        <p:txBody>
          <a:bodyPr/>
          <a:lstStyle/>
          <a:p>
            <a:r>
              <a:rPr lang="en-US" dirty="0"/>
              <a:t>Electronically submit required Closeout documents for grants in Closeout status</a:t>
            </a:r>
          </a:p>
        </p:txBody>
      </p:sp>
      <p:sp>
        <p:nvSpPr>
          <p:cNvPr id="4" name="Content Placeholder 3"/>
          <p:cNvSpPr>
            <a:spLocks noGrp="1"/>
          </p:cNvSpPr>
          <p:nvPr>
            <p:ph sz="quarter" idx="13"/>
          </p:nvPr>
        </p:nvSpPr>
        <p:spPr>
          <a:xfrm>
            <a:off x="3124200" y="685800"/>
            <a:ext cx="5638800" cy="5638800"/>
          </a:xfrm>
        </p:spPr>
        <p:txBody>
          <a:bodyPr/>
          <a:lstStyle/>
          <a:p>
            <a:pPr eaLnBrk="1" hangingPunct="1"/>
            <a:r>
              <a:rPr lang="en-US" sz="2800" dirty="0"/>
              <a:t>Closeout items include:</a:t>
            </a:r>
          </a:p>
          <a:p>
            <a:pPr lvl="1" eaLnBrk="1" hangingPunct="1"/>
            <a:r>
              <a:rPr lang="en-US" sz="2400" dirty="0"/>
              <a:t>Final Research Performance Progress Report (FRPPR)</a:t>
            </a:r>
          </a:p>
          <a:p>
            <a:pPr lvl="1" eaLnBrk="1" hangingPunct="1"/>
            <a:r>
              <a:rPr lang="en-US" sz="2400" dirty="0"/>
              <a:t>Federal Financial Report (FFR)</a:t>
            </a:r>
          </a:p>
          <a:p>
            <a:pPr lvl="1" eaLnBrk="1" hangingPunct="1"/>
            <a:r>
              <a:rPr lang="en-US" sz="2400" dirty="0"/>
              <a:t>Final Invention Statement</a:t>
            </a:r>
          </a:p>
          <a:p>
            <a:pPr eaLnBrk="1" hangingPunct="1"/>
            <a:r>
              <a:rPr lang="en-US" sz="2800" dirty="0"/>
              <a:t>NIH must mark the grant “ready for close out” for link to appear in Commons  </a:t>
            </a:r>
          </a:p>
          <a:p>
            <a:pPr lvl="1" eaLnBrk="1" hangingPunct="1"/>
            <a:r>
              <a:rPr lang="en-US" sz="2400" dirty="0"/>
              <a:t>Contact the Division of Central Grants Processing (DCGP) or assigned Grants Management Specialist (GMS) if link is not appearing</a:t>
            </a:r>
          </a:p>
          <a:p>
            <a:endParaRPr lang="en-US" dirty="0"/>
          </a:p>
        </p:txBody>
      </p:sp>
      <p:sp>
        <p:nvSpPr>
          <p:cNvPr id="7" name="TextBox 6"/>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1532959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Capabilities</a:t>
            </a:r>
          </a:p>
        </p:txBody>
      </p:sp>
      <p:sp>
        <p:nvSpPr>
          <p:cNvPr id="3" name="Content Placeholder 2"/>
          <p:cNvSpPr>
            <a:spLocks noGrp="1"/>
          </p:cNvSpPr>
          <p:nvPr>
            <p:ph sz="quarter" idx="13"/>
          </p:nvPr>
        </p:nvSpPr>
        <p:spPr>
          <a:xfrm>
            <a:off x="301752" y="1828800"/>
            <a:ext cx="8503920" cy="4270248"/>
          </a:xfrm>
        </p:spPr>
        <p:txBody>
          <a:bodyPr/>
          <a:lstStyle/>
          <a:p>
            <a:pPr>
              <a:spcBef>
                <a:spcPts val="1200"/>
              </a:spcBef>
            </a:pPr>
            <a:r>
              <a:rPr lang="en-US" sz="2900" dirty="0"/>
              <a:t>Identify expiring and terminating grants</a:t>
            </a:r>
          </a:p>
          <a:p>
            <a:pPr>
              <a:spcBef>
                <a:spcPts val="1200"/>
              </a:spcBef>
            </a:pPr>
            <a:r>
              <a:rPr lang="en-US" sz="2900" dirty="0"/>
              <a:t>Request and track required closeout documents</a:t>
            </a:r>
          </a:p>
          <a:p>
            <a:pPr>
              <a:spcBef>
                <a:spcPts val="1200"/>
              </a:spcBef>
            </a:pPr>
            <a:r>
              <a:rPr lang="en-US" sz="2900" dirty="0"/>
              <a:t>Track submission of boxed archived paper grant records at the Federal Record Center (FRC)</a:t>
            </a:r>
            <a:endParaRPr lang="en-US" sz="2000" dirty="0"/>
          </a:p>
          <a:p>
            <a:pPr marL="0" indent="0">
              <a:buNone/>
            </a:pPr>
            <a:r>
              <a:rPr lang="en-US" sz="2800" dirty="0"/>
              <a:t> </a:t>
            </a:r>
          </a:p>
        </p:txBody>
      </p:sp>
      <p:sp>
        <p:nvSpPr>
          <p:cNvPr id="6" name="TextBox 5"/>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592687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1"/>
            <a:ext cx="8534400" cy="990600"/>
          </a:xfrm>
        </p:spPr>
        <p:txBody>
          <a:bodyPr>
            <a:normAutofit fontScale="90000"/>
          </a:bodyPr>
          <a:lstStyle/>
          <a:p>
            <a:r>
              <a:rPr lang="en-US" dirty="0"/>
              <a:t>New Closeout Search screen provides </a:t>
            </a:r>
            <a:br>
              <a:rPr lang="en-US" dirty="0"/>
            </a:br>
            <a:r>
              <a:rPr lang="en-US" dirty="0"/>
              <a:t>additional search criteria</a:t>
            </a:r>
          </a:p>
        </p:txBody>
      </p:sp>
      <p:sp>
        <p:nvSpPr>
          <p:cNvPr id="6" name="TextBox 5"/>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grpSp>
        <p:nvGrpSpPr>
          <p:cNvPr id="5" name="Group 4" descr="Closeout options" title="SO Status search"/>
          <p:cNvGrpSpPr/>
          <p:nvPr/>
        </p:nvGrpSpPr>
        <p:grpSpPr>
          <a:xfrm>
            <a:off x="190500" y="1569063"/>
            <a:ext cx="8763000" cy="4315974"/>
            <a:chOff x="190500" y="1569063"/>
            <a:chExt cx="8763000" cy="4315974"/>
          </a:xfrm>
        </p:grpSpPr>
        <p:pic>
          <p:nvPicPr>
            <p:cNvPr id="4" name="Picture 6" title="SO Search Screen Closeou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500" y="1569063"/>
              <a:ext cx="8763000" cy="4315974"/>
            </a:xfrm>
            <a:prstGeom prst="rect">
              <a:avLst/>
            </a:prstGeom>
            <a:noFill/>
            <a:ln w="9525">
              <a:noFill/>
              <a:miter lim="800000"/>
              <a:headEnd/>
              <a:tailEnd/>
            </a:ln>
          </p:spPr>
        </p:pic>
        <p:sp>
          <p:nvSpPr>
            <p:cNvPr id="3" name="Rounded Rectangle 2"/>
            <p:cNvSpPr/>
            <p:nvPr/>
          </p:nvSpPr>
          <p:spPr>
            <a:xfrm>
              <a:off x="2743200" y="4495800"/>
              <a:ext cx="2286000" cy="8382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73498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152400"/>
            <a:ext cx="8534400" cy="990600"/>
          </a:xfrm>
        </p:spPr>
        <p:txBody>
          <a:bodyPr>
            <a:normAutofit fontScale="90000"/>
          </a:bodyPr>
          <a:lstStyle/>
          <a:p>
            <a:r>
              <a:rPr lang="en-US" dirty="0"/>
              <a:t>Search screen shows grants that are Closed or Requires Closeout</a:t>
            </a:r>
          </a:p>
        </p:txBody>
      </p:sp>
      <p:pic>
        <p:nvPicPr>
          <p:cNvPr id="4" name="Picture 6" title="Closeout Search Result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524000"/>
            <a:ext cx="8819366" cy="4800600"/>
          </a:xfrm>
          <a:prstGeom prst="rect">
            <a:avLst/>
          </a:prstGeom>
          <a:noFill/>
          <a:ln w="9525">
            <a:solidFill>
              <a:schemeClr val="accent1"/>
            </a:solidFill>
            <a:miter lim="800000"/>
            <a:headEnd/>
            <a:tailEnd/>
          </a:ln>
        </p:spPr>
      </p:pic>
      <p:sp>
        <p:nvSpPr>
          <p:cNvPr id="6" name="TextBox 5"/>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984484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Autofit/>
          </a:bodyPr>
          <a:lstStyle/>
          <a:p>
            <a:r>
              <a:rPr lang="en-US" sz="2800" dirty="0"/>
              <a:t>Interim Research Performance Progress Report (IRPPR)</a:t>
            </a:r>
          </a:p>
        </p:txBody>
      </p:sp>
      <p:sp>
        <p:nvSpPr>
          <p:cNvPr id="6" name="Content Placeholder 5"/>
          <p:cNvSpPr>
            <a:spLocks noGrp="1"/>
          </p:cNvSpPr>
          <p:nvPr>
            <p:ph sz="quarter" idx="13"/>
          </p:nvPr>
        </p:nvSpPr>
        <p:spPr/>
        <p:txBody>
          <a:bodyPr/>
          <a:lstStyle/>
          <a:p>
            <a:r>
              <a:rPr lang="en-US" dirty="0"/>
              <a:t>Effective February 9, 2017 </a:t>
            </a:r>
          </a:p>
          <a:p>
            <a:pPr lvl="1"/>
            <a:r>
              <a:rPr lang="en-US" dirty="0"/>
              <a:t>If the recipient organization has submitted a Competing Renewal application (Type 2) on or before the date by which a Final Research Performance Progress Report (Final-RPPR) would be required for the current competitive segment, then submission of an "Interim RPPR" via eRA Commons is now required.  </a:t>
            </a:r>
          </a:p>
        </p:txBody>
      </p:sp>
    </p:spTree>
    <p:custDataLst>
      <p:tags r:id="rId1"/>
    </p:custDataLst>
    <p:extLst>
      <p:ext uri="{BB962C8B-B14F-4D97-AF65-F5344CB8AC3E}">
        <p14:creationId xmlns:p14="http://schemas.microsoft.com/office/powerpoint/2010/main" val="1645114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a:t>
            </a:r>
          </a:p>
        </p:txBody>
      </p:sp>
      <p:pic>
        <p:nvPicPr>
          <p:cNvPr id="4" name="Picture 2" descr="New ORCID iD link to create an ID" title="Personal Profile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1524000"/>
            <a:ext cx="6900740" cy="5047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258954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7848"/>
            <a:ext cx="8534400" cy="758952"/>
          </a:xfrm>
        </p:spPr>
        <p:txBody>
          <a:bodyPr>
            <a:noAutofit/>
          </a:bodyPr>
          <a:lstStyle/>
          <a:p>
            <a:r>
              <a:rPr lang="en-US" sz="2800" dirty="0"/>
              <a:t>IRPPR vs FRPPR</a:t>
            </a:r>
            <a:br>
              <a:rPr lang="en-US" sz="2800" dirty="0"/>
            </a:br>
            <a:r>
              <a:rPr lang="en-US" sz="2800" dirty="0"/>
              <a:t>(Interim vs Final RPPR)</a:t>
            </a:r>
          </a:p>
        </p:txBody>
      </p:sp>
      <p:sp>
        <p:nvSpPr>
          <p:cNvPr id="6" name="Content Placeholder 5"/>
          <p:cNvSpPr>
            <a:spLocks noGrp="1"/>
          </p:cNvSpPr>
          <p:nvPr>
            <p:ph sz="quarter" idx="13"/>
          </p:nvPr>
        </p:nvSpPr>
        <p:spPr/>
        <p:txBody>
          <a:bodyPr/>
          <a:lstStyle/>
          <a:p>
            <a:r>
              <a:rPr lang="en-US" dirty="0"/>
              <a:t>IRPPR</a:t>
            </a:r>
          </a:p>
          <a:p>
            <a:pPr lvl="1"/>
            <a:r>
              <a:rPr lang="en-US" sz="1800" dirty="0"/>
              <a:t>The Interim RPPR link will made available to the SO and the PI in the Status screen when a grant is eligible for submission of a Competing Renewal application.</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Interim RPPR</a:t>
            </a:r>
          </a:p>
          <a:p>
            <a:pPr lvl="1"/>
            <a:r>
              <a:rPr lang="en-US" sz="1800" dirty="0"/>
              <a:t>Section I: Outcomes is new. Section I is required for the Interim RPPR</a:t>
            </a:r>
          </a:p>
          <a:p>
            <a:pPr lvl="1"/>
            <a:endParaRPr lang="en-US" sz="1800" dirty="0"/>
          </a:p>
        </p:txBody>
      </p:sp>
      <p:sp>
        <p:nvSpPr>
          <p:cNvPr id="3" name="Content Placeholder 2"/>
          <p:cNvSpPr>
            <a:spLocks noGrp="1"/>
          </p:cNvSpPr>
          <p:nvPr>
            <p:ph sz="quarter" idx="14"/>
          </p:nvPr>
        </p:nvSpPr>
        <p:spPr/>
        <p:txBody>
          <a:bodyPr/>
          <a:lstStyle/>
          <a:p>
            <a:r>
              <a:rPr lang="en-US" dirty="0"/>
              <a:t>FRPPR</a:t>
            </a:r>
          </a:p>
          <a:p>
            <a:pPr lvl="1"/>
            <a:r>
              <a:rPr lang="en-US" sz="1800" dirty="0"/>
              <a:t>The Final RPPR is only available as part of the Closeout process and the Process Final RPPR link only appears on the Closeout Status screen. </a:t>
            </a:r>
          </a:p>
          <a:p>
            <a:pPr lvl="1"/>
            <a:r>
              <a:rPr lang="en-US" sz="1800" dirty="0"/>
              <a:t>Only Section D.1 of </a:t>
            </a:r>
            <a:r>
              <a:rPr lang="en-US" sz="1800" i="1" dirty="0"/>
              <a:t>Participants</a:t>
            </a:r>
            <a:r>
              <a:rPr lang="en-US" sz="1800" dirty="0"/>
              <a:t> is required</a:t>
            </a:r>
          </a:p>
          <a:p>
            <a:pPr lvl="1"/>
            <a:r>
              <a:rPr lang="en-US" sz="1800" dirty="0"/>
              <a:t>Sections F: </a:t>
            </a:r>
            <a:r>
              <a:rPr lang="en-US" sz="1800" i="1" dirty="0"/>
              <a:t>Changes</a:t>
            </a:r>
            <a:r>
              <a:rPr lang="en-US" sz="1800" dirty="0"/>
              <a:t> and Section H: </a:t>
            </a:r>
            <a:r>
              <a:rPr lang="en-US" sz="1800" i="1" dirty="0"/>
              <a:t>Budget</a:t>
            </a:r>
            <a:r>
              <a:rPr lang="en-US" sz="1800" dirty="0"/>
              <a:t> are not part of the Final RPPR</a:t>
            </a:r>
          </a:p>
          <a:p>
            <a:pPr lvl="1"/>
            <a:r>
              <a:rPr lang="en-US" sz="1800" dirty="0"/>
              <a:t>Section I: Outcomes is new. Section I is required for the Final RPPR</a:t>
            </a:r>
          </a:p>
          <a:p>
            <a:pPr lvl="1"/>
            <a:endParaRPr lang="en-US" sz="1800" dirty="0"/>
          </a:p>
          <a:p>
            <a:pPr lvl="1"/>
            <a:endParaRPr lang="en-US" dirty="0"/>
          </a:p>
          <a:p>
            <a:pPr lvl="1"/>
            <a:endParaRPr lang="en-US" dirty="0"/>
          </a:p>
        </p:txBody>
      </p:sp>
    </p:spTree>
    <p:custDataLst>
      <p:tags r:id="rId1"/>
    </p:custDataLst>
    <p:extLst>
      <p:ext uri="{BB962C8B-B14F-4D97-AF65-F5344CB8AC3E}">
        <p14:creationId xmlns:p14="http://schemas.microsoft.com/office/powerpoint/2010/main" val="3224828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Interim RPPR Scenarios</a:t>
            </a:r>
          </a:p>
        </p:txBody>
      </p:sp>
      <p:sp>
        <p:nvSpPr>
          <p:cNvPr id="6" name="Content Placeholder 5"/>
          <p:cNvSpPr>
            <a:spLocks noGrp="1"/>
          </p:cNvSpPr>
          <p:nvPr>
            <p:ph sz="quarter" idx="13"/>
          </p:nvPr>
        </p:nvSpPr>
        <p:spPr/>
        <p:txBody>
          <a:bodyPr/>
          <a:lstStyle/>
          <a:p>
            <a:r>
              <a:rPr lang="en-US" sz="2300" dirty="0"/>
              <a:t>Since a renewal application is competitive, there is no guarantee it will be funded. Therefor the following scenarios should be noted:</a:t>
            </a:r>
          </a:p>
          <a:p>
            <a:pPr lvl="1"/>
            <a:endParaRPr lang="en-US" sz="1800" dirty="0"/>
          </a:p>
        </p:txBody>
      </p:sp>
      <p:graphicFrame>
        <p:nvGraphicFramePr>
          <p:cNvPr id="4" name="Table 3" title="IRPPR Scenarios"/>
          <p:cNvGraphicFramePr>
            <a:graphicFrameLocks noGrp="1"/>
          </p:cNvGraphicFramePr>
          <p:nvPr>
            <p:extLst/>
          </p:nvPr>
        </p:nvGraphicFramePr>
        <p:xfrm>
          <a:off x="685801" y="2895599"/>
          <a:ext cx="8119743" cy="3237934"/>
        </p:xfrm>
        <a:graphic>
          <a:graphicData uri="http://schemas.openxmlformats.org/drawingml/2006/table">
            <a:tbl>
              <a:tblPr firstRow="1" firstCol="1" bandRow="1">
                <a:tableStyleId>{5C22544A-7EE6-4342-B048-85BDC9FD1C3A}</a:tableStyleId>
              </a:tblPr>
              <a:tblGrid>
                <a:gridCol w="2133599">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014344">
                  <a:extLst>
                    <a:ext uri="{9D8B030D-6E8A-4147-A177-3AD203B41FA5}">
                      <a16:colId xmlns:a16="http://schemas.microsoft.com/office/drawing/2014/main" val="20002"/>
                    </a:ext>
                  </a:extLst>
                </a:gridCol>
              </a:tblGrid>
              <a:tr h="571840">
                <a:tc>
                  <a:txBody>
                    <a:bodyPr/>
                    <a:lstStyle/>
                    <a:p>
                      <a:pPr marL="0" marR="0" algn="ctr">
                        <a:spcBef>
                          <a:spcPts val="0"/>
                        </a:spcBef>
                        <a:spcAft>
                          <a:spcPts val="0"/>
                        </a:spcAft>
                      </a:pPr>
                      <a:r>
                        <a:rPr lang="en-US" sz="1400" dirty="0">
                          <a:effectLst/>
                        </a:rPr>
                        <a:t>Completing Renewal Application</a:t>
                      </a:r>
                    </a:p>
                    <a:p>
                      <a:pPr marL="0" marR="0" algn="ctr">
                        <a:spcBef>
                          <a:spcPts val="0"/>
                        </a:spcBef>
                        <a:spcAft>
                          <a:spcPts val="0"/>
                        </a:spcAft>
                      </a:pPr>
                      <a:r>
                        <a:rPr lang="en-US" sz="1400" dirty="0">
                          <a:effectLst/>
                        </a:rPr>
                        <a:t>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lgn="ctr">
                        <a:spcBef>
                          <a:spcPts val="0"/>
                        </a:spcBef>
                        <a:spcAft>
                          <a:spcPts val="0"/>
                        </a:spcAft>
                      </a:pPr>
                      <a:r>
                        <a:rPr lang="en-US" sz="1400">
                          <a:effectLst/>
                        </a:rPr>
                        <a:t>Action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hMerge="1">
                  <a:txBody>
                    <a:bodyPr/>
                    <a:lstStyle/>
                    <a:p>
                      <a:endParaRPr lang="en-US"/>
                    </a:p>
                  </a:txBody>
                  <a:tcPr/>
                </a:tc>
                <a:extLst>
                  <a:ext uri="{0D108BD9-81ED-4DB2-BD59-A6C34878D82A}">
                    <a16:rowId xmlns:a16="http://schemas.microsoft.com/office/drawing/2014/main" val="10000"/>
                  </a:ext>
                </a:extLst>
              </a:tr>
              <a:tr h="789685">
                <a:tc>
                  <a:txBody>
                    <a:bodyPr/>
                    <a:lstStyle/>
                    <a:p>
                      <a:pPr marL="0" marR="0" algn="ctr">
                        <a:spcBef>
                          <a:spcPts val="0"/>
                        </a:spcBef>
                        <a:spcAft>
                          <a:spcPts val="0"/>
                        </a:spcAft>
                      </a:pPr>
                      <a:r>
                        <a:rPr lang="en-US" sz="1400" dirty="0">
                          <a:effectLst/>
                        </a:rPr>
                        <a:t>Not 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dirty="0">
                          <a:effectLst/>
                        </a:rPr>
                        <a:t>Submit a Final RPPR no later than 120 days from the project period end date</a:t>
                      </a:r>
                    </a:p>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val="10001"/>
                  </a:ext>
                </a:extLst>
              </a:tr>
              <a:tr h="381227">
                <a:tc rowSpan="3">
                  <a:txBody>
                    <a:bodyPr/>
                    <a:lstStyle/>
                    <a:p>
                      <a:pPr marL="0" marR="0" algn="ctr">
                        <a:spcBef>
                          <a:spcPts val="0"/>
                        </a:spcBef>
                        <a:spcAft>
                          <a:spcPts val="0"/>
                        </a:spcAft>
                      </a:pPr>
                      <a:r>
                        <a:rPr lang="en-US" sz="1400" dirty="0">
                          <a:effectLst/>
                        </a:rPr>
                        <a:t>Submitting a Competing Renewal application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gridSpan="2">
                  <a:txBody>
                    <a:bodyPr/>
                    <a:lstStyle/>
                    <a:p>
                      <a:pPr marL="0" marR="0">
                        <a:spcBef>
                          <a:spcPts val="0"/>
                        </a:spcBef>
                        <a:spcAft>
                          <a:spcPts val="0"/>
                        </a:spcAft>
                      </a:pPr>
                      <a:r>
                        <a:rPr lang="en-US" sz="1400">
                          <a:effectLst/>
                        </a:rPr>
                        <a:t>Submit an Interim RPPR no later than 120 days from the project period end date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hMerge="1">
                  <a:txBody>
                    <a:bodyPr/>
                    <a:lstStyle/>
                    <a:p>
                      <a:endParaRPr lang="en-US"/>
                    </a:p>
                  </a:txBody>
                  <a:tcPr/>
                </a:tc>
                <a:extLst>
                  <a:ext uri="{0D108BD9-81ED-4DB2-BD59-A6C34878D82A}">
                    <a16:rowId xmlns:a16="http://schemas.microsoft.com/office/drawing/2014/main" val="10002"/>
                  </a:ext>
                </a:extLst>
              </a:tr>
              <a:tr h="345362">
                <a:tc vMerge="1">
                  <a:txBody>
                    <a:bodyPr/>
                    <a:lstStyle/>
                    <a:p>
                      <a:endParaRPr lang="en-US"/>
                    </a:p>
                  </a:txBody>
                  <a:tcPr/>
                </a:tc>
                <a:tc>
                  <a:txBody>
                    <a:bodyPr/>
                    <a:lstStyle/>
                    <a:p>
                      <a:pPr marL="0" marR="0" algn="ctr">
                        <a:spcBef>
                          <a:spcPts val="0"/>
                        </a:spcBef>
                        <a:spcAft>
                          <a:spcPts val="0"/>
                        </a:spcAft>
                      </a:pPr>
                      <a:r>
                        <a:rPr lang="en-US" sz="1400">
                          <a:effectLst/>
                        </a:rPr>
                        <a:t>Funded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tc>
                  <a:txBody>
                    <a:bodyPr/>
                    <a:lstStyle/>
                    <a:p>
                      <a:pPr marL="0" marR="0" algn="ctr">
                        <a:spcBef>
                          <a:spcPts val="0"/>
                        </a:spcBef>
                        <a:spcAft>
                          <a:spcPts val="0"/>
                        </a:spcAft>
                      </a:pPr>
                      <a:r>
                        <a:rPr lang="en-US" sz="1400">
                          <a:effectLst/>
                        </a:rPr>
                        <a:t>Not Funded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nchor="ctr"/>
                </a:tc>
                <a:extLst>
                  <a:ext uri="{0D108BD9-81ED-4DB2-BD59-A6C34878D82A}">
                    <a16:rowId xmlns:a16="http://schemas.microsoft.com/office/drawing/2014/main" val="10003"/>
                  </a:ext>
                </a:extLst>
              </a:tr>
              <a:tr h="1036087">
                <a:tc vMerge="1">
                  <a:txBody>
                    <a:bodyPr/>
                    <a:lstStyle/>
                    <a:p>
                      <a:endParaRPr lang="en-US"/>
                    </a:p>
                  </a:txBody>
                  <a:tcPr/>
                </a:tc>
                <a:tc>
                  <a:txBody>
                    <a:bodyPr/>
                    <a:lstStyle/>
                    <a:p>
                      <a:pPr marL="0" marR="0">
                        <a:spcBef>
                          <a:spcPts val="0"/>
                        </a:spcBef>
                        <a:spcAft>
                          <a:spcPts val="0"/>
                        </a:spcAft>
                      </a:pPr>
                      <a:r>
                        <a:rPr lang="en-US" sz="1400" dirty="0">
                          <a:effectLst/>
                        </a:rPr>
                        <a:t>The Interim RPPR is accepted as the annual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tc>
                  <a:txBody>
                    <a:bodyPr/>
                    <a:lstStyle/>
                    <a:p>
                      <a:pPr marL="0" marR="0">
                        <a:spcBef>
                          <a:spcPts val="0"/>
                        </a:spcBef>
                        <a:spcAft>
                          <a:spcPts val="0"/>
                        </a:spcAft>
                      </a:pPr>
                      <a:r>
                        <a:rPr lang="en-US" sz="1400" dirty="0">
                          <a:effectLst/>
                        </a:rPr>
                        <a:t>The Interim RPPR is accepted as the Final RPPR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5888" marR="45888" marT="0" marB="0"/>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619507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84175"/>
            <a:ext cx="8534400" cy="758825"/>
          </a:xfrm>
        </p:spPr>
        <p:txBody>
          <a:bodyPr>
            <a:noAutofit/>
          </a:bodyPr>
          <a:lstStyle/>
          <a:p>
            <a:r>
              <a:rPr lang="en-US" sz="3200" dirty="0"/>
              <a:t>Permissions for Interim RPPR </a:t>
            </a:r>
          </a:p>
        </p:txBody>
      </p:sp>
      <p:sp>
        <p:nvSpPr>
          <p:cNvPr id="4" name="Content Placeholder 3"/>
          <p:cNvSpPr>
            <a:spLocks noGrp="1"/>
          </p:cNvSpPr>
          <p:nvPr>
            <p:ph sz="quarter" idx="13"/>
          </p:nvPr>
        </p:nvSpPr>
        <p:spPr/>
        <p:txBody>
          <a:bodyPr/>
          <a:lstStyle/>
          <a:p>
            <a:pPr lvl="1"/>
            <a:r>
              <a:rPr lang="en-US" sz="2800" dirty="0"/>
              <a:t>Interim and Final RPPR work in the same manner as the old Final Progress Report (FPR). </a:t>
            </a:r>
          </a:p>
          <a:p>
            <a:pPr lvl="1"/>
            <a:r>
              <a:rPr lang="en-US" sz="2800" dirty="0"/>
              <a:t>Both SOs and PIs can initiate and/or submit to agency. </a:t>
            </a:r>
          </a:p>
          <a:p>
            <a:pPr lvl="1"/>
            <a:r>
              <a:rPr lang="en-US" sz="2800" dirty="0"/>
              <a:t>They can also route the report back and forth for review and edits. All of this done without the need to delegate any authority. </a:t>
            </a:r>
          </a:p>
          <a:p>
            <a:pPr lvl="1"/>
            <a:r>
              <a:rPr lang="en-US" sz="2800" dirty="0"/>
              <a:t>No delegations needed for the initiation and submission of either version of these RPPRs.</a:t>
            </a:r>
          </a:p>
        </p:txBody>
      </p:sp>
    </p:spTree>
    <p:custDataLst>
      <p:tags r:id="rId1"/>
    </p:custDataLst>
    <p:extLst>
      <p:ext uri="{BB962C8B-B14F-4D97-AF65-F5344CB8AC3E}">
        <p14:creationId xmlns:p14="http://schemas.microsoft.com/office/powerpoint/2010/main" val="343484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Delegations</a:t>
            </a:r>
          </a:p>
        </p:txBody>
      </p:sp>
      <p:sp>
        <p:nvSpPr>
          <p:cNvPr id="3" name="Text Placeholder 2"/>
          <p:cNvSpPr>
            <a:spLocks noGrp="1"/>
          </p:cNvSpPr>
          <p:nvPr>
            <p:ph type="body" idx="1"/>
          </p:nvPr>
        </p:nvSpPr>
        <p:spPr/>
        <p:txBody>
          <a:bodyPr/>
          <a:lstStyle/>
          <a:p>
            <a:r>
              <a:rPr lang="en-US" dirty="0" err="1"/>
              <a:t>eRA</a:t>
            </a:r>
            <a:r>
              <a:rPr lang="en-US" dirty="0"/>
              <a:t> Commons allows users to give other users permission to do specific actions on their behalf</a:t>
            </a:r>
          </a:p>
        </p:txBody>
      </p:sp>
      <p:sp>
        <p:nvSpPr>
          <p:cNvPr id="4" name="Content Placeholder 3"/>
          <p:cNvSpPr>
            <a:spLocks noGrp="1"/>
          </p:cNvSpPr>
          <p:nvPr>
            <p:ph sz="quarter" idx="13"/>
          </p:nvPr>
        </p:nvSpPr>
        <p:spPr/>
        <p:txBody>
          <a:bodyPr/>
          <a:lstStyle/>
          <a:p>
            <a:r>
              <a:rPr lang="en-US" dirty="0"/>
              <a:t>Progress Report </a:t>
            </a:r>
          </a:p>
          <a:p>
            <a:r>
              <a:rPr lang="en-US" dirty="0"/>
              <a:t>Sponsor</a:t>
            </a:r>
          </a:p>
          <a:p>
            <a:r>
              <a:rPr lang="en-US" dirty="0"/>
              <a:t>Status</a:t>
            </a:r>
          </a:p>
          <a:p>
            <a:r>
              <a:rPr lang="en-US" dirty="0"/>
              <a:t>PPF</a:t>
            </a:r>
          </a:p>
          <a:p>
            <a:r>
              <a:rPr lang="en-US" dirty="0"/>
              <a:t>Submit</a:t>
            </a:r>
          </a:p>
          <a:p>
            <a:r>
              <a:rPr lang="en-US" dirty="0"/>
              <a:t>xTrain</a:t>
            </a:r>
          </a:p>
        </p:txBody>
      </p:sp>
      <p:pic>
        <p:nvPicPr>
          <p:cNvPr id="6" name="Picture 5" descr="Stickman with key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043825"/>
            <a:ext cx="2857500" cy="3810000"/>
          </a:xfrm>
          <a:prstGeom prst="rect">
            <a:avLst/>
          </a:prstGeom>
        </p:spPr>
      </p:pic>
      <p:sp>
        <p:nvSpPr>
          <p:cNvPr id="8" name="TextBox 7"/>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5964854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372100"/>
            <a:ext cx="966931" cy="369332"/>
          </a:xfrm>
          <a:prstGeom prst="rect">
            <a:avLst/>
          </a:prstGeom>
          <a:noFill/>
        </p:spPr>
        <p:txBody>
          <a:bodyPr wrap="none" rtlCol="0">
            <a:spAutoFit/>
          </a:bodyPr>
          <a:lstStyle/>
          <a:p>
            <a:r>
              <a:rPr lang="en-US" dirty="0">
                <a:solidFill>
                  <a:schemeClr val="bg1">
                    <a:lumMod val="95000"/>
                  </a:schemeClr>
                </a:solidFill>
              </a:rPr>
              <a:t>Scarlett</a:t>
            </a:r>
          </a:p>
        </p:txBody>
      </p:sp>
      <p:sp>
        <p:nvSpPr>
          <p:cNvPr id="2" name="Title 1"/>
          <p:cNvSpPr>
            <a:spLocks noGrp="1"/>
          </p:cNvSpPr>
          <p:nvPr>
            <p:ph type="title"/>
          </p:nvPr>
        </p:nvSpPr>
        <p:spPr/>
        <p:txBody>
          <a:bodyPr/>
          <a:lstStyle/>
          <a:p>
            <a:r>
              <a:rPr lang="en-US" dirty="0"/>
              <a:t>Delegations Chart</a:t>
            </a:r>
          </a:p>
        </p:txBody>
      </p:sp>
      <p:graphicFrame>
        <p:nvGraphicFramePr>
          <p:cNvPr id="4" name="Content Placeholder 3" title="Delgations"/>
          <p:cNvGraphicFramePr>
            <a:graphicFrameLocks noGrp="1"/>
          </p:cNvGraphicFramePr>
          <p:nvPr>
            <p:ph sz="quarter" idx="13"/>
            <p:extLst>
              <p:ext uri="{D42A27DB-BD31-4B8C-83A1-F6EECF244321}">
                <p14:modId xmlns:p14="http://schemas.microsoft.com/office/powerpoint/2010/main" val="277533756"/>
              </p:ext>
            </p:extLst>
          </p:nvPr>
        </p:nvGraphicFramePr>
        <p:xfrm>
          <a:off x="152399" y="1085854"/>
          <a:ext cx="8839200" cy="5746365"/>
        </p:xfrm>
        <a:graphic>
          <a:graphicData uri="http://schemas.openxmlformats.org/drawingml/2006/table">
            <a:tbl>
              <a:tblPr firstRow="1" bandRow="1">
                <a:tableStyleId>{5C22544A-7EE6-4342-B048-85BDC9FD1C3A}</a:tableStyleId>
              </a:tblPr>
              <a:tblGrid>
                <a:gridCol w="1983333">
                  <a:extLst>
                    <a:ext uri="{9D8B030D-6E8A-4147-A177-3AD203B41FA5}">
                      <a16:colId xmlns:a16="http://schemas.microsoft.com/office/drawing/2014/main" val="20000"/>
                    </a:ext>
                  </a:extLst>
                </a:gridCol>
                <a:gridCol w="1425624">
                  <a:extLst>
                    <a:ext uri="{9D8B030D-6E8A-4147-A177-3AD203B41FA5}">
                      <a16:colId xmlns:a16="http://schemas.microsoft.com/office/drawing/2014/main" val="20001"/>
                    </a:ext>
                  </a:extLst>
                </a:gridCol>
                <a:gridCol w="1504825">
                  <a:extLst>
                    <a:ext uri="{9D8B030D-6E8A-4147-A177-3AD203B41FA5}">
                      <a16:colId xmlns:a16="http://schemas.microsoft.com/office/drawing/2014/main" val="20002"/>
                    </a:ext>
                  </a:extLst>
                </a:gridCol>
                <a:gridCol w="3925418">
                  <a:extLst>
                    <a:ext uri="{9D8B030D-6E8A-4147-A177-3AD203B41FA5}">
                      <a16:colId xmlns:a16="http://schemas.microsoft.com/office/drawing/2014/main" val="20003"/>
                    </a:ext>
                  </a:extLst>
                </a:gridCol>
              </a:tblGrid>
              <a:tr h="448880">
                <a:tc>
                  <a:txBody>
                    <a:bodyPr/>
                    <a:lstStyle/>
                    <a:p>
                      <a:pPr algn="ctr"/>
                      <a:r>
                        <a:rPr lang="en-US" sz="1400" baseline="0" dirty="0">
                          <a:latin typeface="Arial" panose="020B0604020202020204" pitchFamily="34" charset="0"/>
                          <a:cs typeface="Arial" panose="020B0604020202020204" pitchFamily="34" charset="0"/>
                        </a:rPr>
                        <a:t>Type (Name)</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By</a:t>
                      </a:r>
                    </a:p>
                  </a:txBody>
                  <a:tcPr/>
                </a:tc>
                <a:tc>
                  <a:txBody>
                    <a:bodyPr/>
                    <a:lstStyle/>
                    <a:p>
                      <a:pPr algn="ctr"/>
                      <a:r>
                        <a:rPr lang="en-US" sz="1400" dirty="0">
                          <a:latin typeface="Arial" panose="020B0604020202020204" pitchFamily="34" charset="0"/>
                          <a:cs typeface="Arial" panose="020B0604020202020204" pitchFamily="34" charset="0"/>
                        </a:rPr>
                        <a:t>To</a:t>
                      </a:r>
                    </a:p>
                  </a:txBody>
                  <a:tcPr/>
                </a:tc>
                <a:tc>
                  <a:txBody>
                    <a:bodyPr/>
                    <a:lstStyle/>
                    <a:p>
                      <a:pPr algn="ctr"/>
                      <a:r>
                        <a:rPr lang="en-US" sz="1400" dirty="0">
                          <a:latin typeface="Arial" panose="020B0604020202020204" pitchFamily="34" charset="0"/>
                          <a:cs typeface="Arial" panose="020B0604020202020204" pitchFamily="34" charset="0"/>
                        </a:rPr>
                        <a:t>What it</a:t>
                      </a:r>
                      <a:r>
                        <a:rPr lang="en-US" sz="1400" baseline="0" dirty="0">
                          <a:latin typeface="Arial" panose="020B0604020202020204" pitchFamily="34" charset="0"/>
                          <a:cs typeface="Arial" panose="020B0604020202020204" pitchFamily="34" charset="0"/>
                        </a:rPr>
                        <a:t> does</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700990">
                <a:tc>
                  <a:txBody>
                    <a:bodyPr/>
                    <a:lstStyle/>
                    <a:p>
                      <a:pPr algn="l"/>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SO, AA, AO</a:t>
                      </a:r>
                    </a:p>
                  </a:txBody>
                  <a:tcPr anchor="ctr"/>
                </a:tc>
                <a:tc>
                  <a:txBody>
                    <a:bodyPr/>
                    <a:lstStyle/>
                    <a:p>
                      <a:pPr algn="l"/>
                      <a:r>
                        <a:rPr lang="en-US" sz="1400" dirty="0">
                          <a:latin typeface="Arial" panose="020B0604020202020204" pitchFamily="34" charset="0"/>
                          <a:cs typeface="Arial" panose="020B0604020202020204" pitchFamily="34" charset="0"/>
                        </a:rPr>
                        <a:t>PI on behalf </a:t>
                      </a:r>
                    </a:p>
                    <a:p>
                      <a:pPr algn="l"/>
                      <a:r>
                        <a:rPr lang="en-US" sz="1400" dirty="0">
                          <a:latin typeface="Arial" panose="020B0604020202020204" pitchFamily="34" charset="0"/>
                          <a:cs typeface="Arial" panose="020B0604020202020204" pitchFamily="34" charset="0"/>
                        </a:rPr>
                        <a:t>of a PI</a:t>
                      </a:r>
                    </a:p>
                  </a:txBody>
                  <a:tcPr anchor="ctr"/>
                </a:tc>
                <a:tc>
                  <a:txBody>
                    <a:bodyPr/>
                    <a:lstStyle/>
                    <a:p>
                      <a:pPr algn="l"/>
                      <a:r>
                        <a:rPr lang="en-US" sz="1400" dirty="0">
                          <a:latin typeface="Arial" panose="020B0604020202020204" pitchFamily="34" charset="0"/>
                          <a:cs typeface="Arial" panose="020B0604020202020204" pitchFamily="34" charset="0"/>
                        </a:rPr>
                        <a:t>Enables the delegated PI</a:t>
                      </a:r>
                      <a:r>
                        <a:rPr lang="en-US" sz="1400" baseline="0" dirty="0">
                          <a:latin typeface="Arial" panose="020B0604020202020204" pitchFamily="34" charset="0"/>
                          <a:cs typeface="Arial" panose="020B0604020202020204" pitchFamily="34" charset="0"/>
                        </a:rPr>
                        <a:t> to work on progress reports of another PI </a:t>
                      </a:r>
                      <a:r>
                        <a:rPr lang="en-US" sz="1400" baseline="0" dirty="0">
                          <a:solidFill>
                            <a:srgbClr val="FF0000"/>
                          </a:solidFill>
                          <a:latin typeface="Arial" panose="020B0604020202020204" pitchFamily="34" charset="0"/>
                          <a:cs typeface="Arial" panose="020B0604020202020204" pitchFamily="34" charset="0"/>
                        </a:rPr>
                        <a:t>– includes Interim and Final RPPR</a:t>
                      </a:r>
                      <a:endParaRPr 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7009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Progress Report</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User within</a:t>
                      </a:r>
                    </a:p>
                    <a:p>
                      <a:pPr algn="l"/>
                      <a:r>
                        <a:rPr lang="en-US" sz="1400" dirty="0">
                          <a:latin typeface="Arial" panose="020B0604020202020204" pitchFamily="34" charset="0"/>
                          <a:cs typeface="Arial" panose="020B0604020202020204" pitchFamily="34" charset="0"/>
                        </a:rPr>
                        <a:t>Institution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Arial" panose="020B0604020202020204" pitchFamily="34" charset="0"/>
                          <a:ea typeface="+mn-ea"/>
                          <a:cs typeface="Arial" panose="020B0604020202020204" pitchFamily="34" charset="0"/>
                        </a:rPr>
                        <a:t>Enables the authorized user to work on progress reports for the PI</a:t>
                      </a:r>
                      <a:r>
                        <a:rPr lang="en-US" sz="1400" baseline="0" dirty="0">
                          <a:latin typeface="Arial" panose="020B0604020202020204" pitchFamily="34" charset="0"/>
                          <a:cs typeface="Arial" panose="020B0604020202020204" pitchFamily="34" charset="0"/>
                        </a:rPr>
                        <a:t> </a:t>
                      </a:r>
                      <a:r>
                        <a:rPr lang="en-US" sz="1400" baseline="0" dirty="0">
                          <a:solidFill>
                            <a:srgbClr val="FF0000"/>
                          </a:solidFill>
                          <a:latin typeface="Arial" panose="020B0604020202020204" pitchFamily="34" charset="0"/>
                          <a:cs typeface="Arial" panose="020B0604020202020204" pitchFamily="34" charset="0"/>
                        </a:rPr>
                        <a:t>– includes Interim and Final RPPR</a:t>
                      </a:r>
                      <a:endParaRPr lang="en-US" sz="140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996145">
                <a:tc>
                  <a:txBody>
                    <a:bodyPr/>
                    <a:lstStyle/>
                    <a:p>
                      <a:pPr algn="l"/>
                      <a:r>
                        <a:rPr lang="en-US" sz="1400" dirty="0">
                          <a:latin typeface="Arial" panose="020B0604020202020204" pitchFamily="34" charset="0"/>
                          <a:cs typeface="Arial" panose="020B0604020202020204" pitchFamily="34" charset="0"/>
                        </a:rPr>
                        <a:t>Sponsor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SO, AA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(on behalf</a:t>
                      </a:r>
                      <a:r>
                        <a:rPr lang="en-US" sz="1400" baseline="0" dirty="0">
                          <a:latin typeface="Arial" panose="020B0604020202020204" pitchFamily="34" charset="0"/>
                          <a:cs typeface="Arial" panose="020B0604020202020204" pitchFamily="34" charset="0"/>
                        </a:rPr>
                        <a:t>  of Sponsor)</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access the xTrain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700990">
                <a:tc>
                  <a:txBody>
                    <a:bodyPr/>
                    <a:lstStyle/>
                    <a:p>
                      <a:pPr algn="l"/>
                      <a:r>
                        <a:rPr lang="en-US" sz="1400" dirty="0">
                          <a:latin typeface="Arial" panose="020B0604020202020204" pitchFamily="34" charset="0"/>
                          <a:cs typeface="Arial" panose="020B0604020202020204" pitchFamily="34" charset="0"/>
                        </a:rPr>
                        <a:t>Status</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Allows the ASST to work with the Status module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700990">
                <a:tc>
                  <a:txBody>
                    <a:bodyPr/>
                    <a:lstStyle/>
                    <a:p>
                      <a:pPr algn="l"/>
                      <a:r>
                        <a:rPr lang="en-US" sz="1400" dirty="0">
                          <a:latin typeface="Arial" panose="020B0604020202020204" pitchFamily="34" charset="0"/>
                          <a:cs typeface="Arial" panose="020B0604020202020204" pitchFamily="34" charset="0"/>
                        </a:rPr>
                        <a:t>PPF</a:t>
                      </a:r>
                    </a:p>
                  </a:txBody>
                  <a:tcPr anchor="ctr"/>
                </a:tc>
                <a:tc>
                  <a:txBody>
                    <a:bodyPr/>
                    <a:lstStyle/>
                    <a:p>
                      <a:pPr algn="l"/>
                      <a:r>
                        <a:rPr lang="en-US" sz="1400" dirty="0">
                          <a:latin typeface="Arial" panose="020B0604020202020204" pitchFamily="34" charset="0"/>
                          <a:cs typeface="Arial" panose="020B0604020202020204" pitchFamily="34" charset="0"/>
                        </a:rPr>
                        <a:t>All Users</a:t>
                      </a:r>
                    </a:p>
                  </a:txBody>
                  <a:tcPr anchor="ctr"/>
                </a:tc>
                <a:tc>
                  <a:txBody>
                    <a:bodyPr/>
                    <a:lstStyle/>
                    <a:p>
                      <a:pPr algn="l"/>
                      <a:r>
                        <a:rPr lang="en-US" sz="1400" dirty="0">
                          <a:latin typeface="Arial" panose="020B0604020202020204" pitchFamily="34" charset="0"/>
                          <a:cs typeface="Arial" panose="020B0604020202020204" pitchFamily="34" charset="0"/>
                        </a:rPr>
                        <a:t>User</a:t>
                      </a:r>
                      <a:r>
                        <a:rPr lang="en-US" sz="1400" baseline="0" dirty="0">
                          <a:latin typeface="Arial" panose="020B0604020202020204" pitchFamily="34" charset="0"/>
                          <a:cs typeface="Arial" panose="020B0604020202020204" pitchFamily="34" charset="0"/>
                        </a:rPr>
                        <a:t> within Institution</a:t>
                      </a:r>
                      <a:endParaRPr lang="en-US" sz="1400" dirty="0">
                        <a:latin typeface="Arial" panose="020B0604020202020204" pitchFamily="34" charset="0"/>
                        <a:cs typeface="Arial" panose="020B0604020202020204" pitchFamily="34" charset="0"/>
                      </a:endParaRP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another user to edit someone else's personal profile</a:t>
                      </a:r>
                      <a:endParaRPr 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705603">
                <a:tc>
                  <a:txBody>
                    <a:bodyPr/>
                    <a:lstStyle/>
                    <a:p>
                      <a:pPr algn="l"/>
                      <a:r>
                        <a:rPr lang="en-US" sz="1400" dirty="0">
                          <a:latin typeface="Arial" panose="020B0604020202020204" pitchFamily="34" charset="0"/>
                          <a:cs typeface="Arial" panose="020B0604020202020204" pitchFamily="34" charset="0"/>
                        </a:rPr>
                        <a:t>Submit</a:t>
                      </a:r>
                    </a:p>
                  </a:txBody>
                  <a:tcPr anchor="ctr"/>
                </a:tc>
                <a:tc>
                  <a:txBody>
                    <a:bodyPr/>
                    <a:lstStyle/>
                    <a:p>
                      <a:pPr algn="l"/>
                      <a:r>
                        <a:rPr lang="en-US" sz="1400" dirty="0">
                          <a:latin typeface="Arial" panose="020B0604020202020204" pitchFamily="34" charset="0"/>
                          <a:cs typeface="Arial" panose="020B0604020202020204" pitchFamily="34" charset="0"/>
                        </a:rPr>
                        <a:t>SO, BO</a:t>
                      </a:r>
                    </a:p>
                  </a:txBody>
                  <a:tcPr anchor="ctr"/>
                </a:tc>
                <a:tc>
                  <a:txBody>
                    <a:bodyPr/>
                    <a:lstStyle/>
                    <a:p>
                      <a:pPr algn="l"/>
                      <a:r>
                        <a:rPr lang="en-US" sz="1400" dirty="0">
                          <a:latin typeface="Arial" panose="020B0604020202020204" pitchFamily="34" charset="0"/>
                          <a:cs typeface="Arial" panose="020B0604020202020204" pitchFamily="34" charset="0"/>
                        </a:rPr>
                        <a:t>PI</a:t>
                      </a:r>
                    </a:p>
                  </a:txBody>
                  <a:tcPr anchor="ctr"/>
                </a:tc>
                <a:tc>
                  <a:txBody>
                    <a:bodyPr/>
                    <a:lstStyle/>
                    <a:p>
                      <a:pPr algn="l"/>
                      <a:r>
                        <a:rPr lang="en-US" sz="1400" dirty="0">
                          <a:effectLst/>
                          <a:latin typeface="Arial" panose="020B0604020202020204" pitchFamily="34" charset="0"/>
                          <a:cs typeface="Arial" panose="020B0604020202020204" pitchFamily="34" charset="0"/>
                        </a:rPr>
                        <a:t>Enables the PI to submit RPPR and MYPR reports </a:t>
                      </a:r>
                      <a:r>
                        <a:rPr lang="en-US" sz="1400" dirty="0">
                          <a:solidFill>
                            <a:srgbClr val="FF0000"/>
                          </a:solidFill>
                          <a:effectLst/>
                          <a:latin typeface="Arial" panose="020B0604020202020204" pitchFamily="34" charset="0"/>
                          <a:cs typeface="Arial" panose="020B0604020202020204" pitchFamily="34" charset="0"/>
                        </a:rPr>
                        <a:t>– now needed for PI if they are to submit Interim and Final RPPR</a:t>
                      </a:r>
                    </a:p>
                  </a:txBody>
                  <a:tcPr marL="47625" marR="47625" marT="47625" marB="47625" anchor="ctr"/>
                </a:tc>
                <a:extLst>
                  <a:ext uri="{0D108BD9-81ED-4DB2-BD59-A6C34878D82A}">
                    <a16:rowId xmlns:a16="http://schemas.microsoft.com/office/drawing/2014/main" val="10006"/>
                  </a:ext>
                </a:extLst>
              </a:tr>
              <a:tr h="700990">
                <a:tc>
                  <a:txBody>
                    <a:bodyPr/>
                    <a:lstStyle/>
                    <a:p>
                      <a:pPr algn="l"/>
                      <a:r>
                        <a:rPr lang="en-US" sz="1400" dirty="0">
                          <a:latin typeface="Arial" panose="020B0604020202020204" pitchFamily="34" charset="0"/>
                          <a:cs typeface="Arial" panose="020B0604020202020204" pitchFamily="34" charset="0"/>
                        </a:rPr>
                        <a:t>xTrain</a:t>
                      </a:r>
                    </a:p>
                  </a:txBody>
                  <a:tcPr anchor="ctr"/>
                </a:tc>
                <a:tc>
                  <a:txBody>
                    <a:bodyPr/>
                    <a:lstStyle/>
                    <a:p>
                      <a:pPr algn="l"/>
                      <a:r>
                        <a:rPr lang="en-US" sz="1400" dirty="0">
                          <a:latin typeface="Arial" panose="020B0604020202020204" pitchFamily="34" charset="0"/>
                          <a:cs typeface="Arial" panose="020B0604020202020204" pitchFamily="34" charset="0"/>
                        </a:rPr>
                        <a:t>PI, Sponsor</a:t>
                      </a:r>
                    </a:p>
                  </a:txBody>
                  <a:tcPr anchor="ctr"/>
                </a:tc>
                <a:tc>
                  <a:txBody>
                    <a:bodyPr/>
                    <a:lstStyle/>
                    <a:p>
                      <a:pPr algn="l"/>
                      <a:r>
                        <a:rPr lang="en-US" sz="1400" dirty="0">
                          <a:latin typeface="Arial" panose="020B0604020202020204" pitchFamily="34" charset="0"/>
                          <a:cs typeface="Arial" panose="020B0604020202020204" pitchFamily="34" charset="0"/>
                        </a:rPr>
                        <a:t>ASST</a:t>
                      </a:r>
                    </a:p>
                  </a:txBody>
                  <a:tcPr anchor="ctr"/>
                </a:tc>
                <a:tc>
                  <a:txBody>
                    <a:bodyPr/>
                    <a:lstStyle/>
                    <a:p>
                      <a:pPr algn="l"/>
                      <a:r>
                        <a:rPr lang="en-US" sz="1400" b="0" i="0" kern="1200" dirty="0">
                          <a:solidFill>
                            <a:schemeClr val="dk1"/>
                          </a:solidFill>
                          <a:effectLst/>
                          <a:latin typeface="Arial" panose="020B0604020202020204" pitchFamily="34" charset="0"/>
                          <a:ea typeface="+mn-ea"/>
                          <a:cs typeface="Arial" panose="020B0604020202020204" pitchFamily="34" charset="0"/>
                        </a:rPr>
                        <a:t>Enables the ASST to work with the xTrain module </a:t>
                      </a:r>
                      <a:r>
                        <a:rPr lang="en-US" sz="1400" b="0" i="1" kern="1200" dirty="0">
                          <a:solidFill>
                            <a:srgbClr val="FF0000"/>
                          </a:solidFill>
                          <a:effectLst/>
                          <a:latin typeface="Arial" panose="020B0604020202020204" pitchFamily="34" charset="0"/>
                          <a:ea typeface="+mn-ea"/>
                          <a:cs typeface="Arial" panose="020B0604020202020204" pitchFamily="34" charset="0"/>
                        </a:rPr>
                        <a:t>and xTRACT</a:t>
                      </a:r>
                      <a:endParaRPr lang="en-US" sz="1400" i="1"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pic>
        <p:nvPicPr>
          <p:cNvPr id="5" name="Picture 4" descr="Stickman with key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1" y="1"/>
            <a:ext cx="1219200" cy="1625600"/>
          </a:xfrm>
          <a:prstGeom prst="rect">
            <a:avLst/>
          </a:prstGeom>
        </p:spPr>
      </p:pic>
    </p:spTree>
    <p:custDataLst>
      <p:tags r:id="rId1"/>
    </p:custDataLst>
    <p:extLst>
      <p:ext uri="{BB962C8B-B14F-4D97-AF65-F5344CB8AC3E}">
        <p14:creationId xmlns:p14="http://schemas.microsoft.com/office/powerpoint/2010/main" val="22555998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Selecting Interim RPPR</a:t>
            </a:r>
          </a:p>
        </p:txBody>
      </p:sp>
      <p:sp>
        <p:nvSpPr>
          <p:cNvPr id="6" name="Content Placeholder 5"/>
          <p:cNvSpPr>
            <a:spLocks noGrp="1"/>
          </p:cNvSpPr>
          <p:nvPr>
            <p:ph sz="quarter" idx="4294967295"/>
          </p:nvPr>
        </p:nvSpPr>
        <p:spPr>
          <a:xfrm>
            <a:off x="331787" y="1524000"/>
            <a:ext cx="8504238" cy="4572000"/>
          </a:xfrm>
        </p:spPr>
        <p:txBody>
          <a:bodyPr/>
          <a:lstStyle/>
          <a:p>
            <a:pPr lvl="1"/>
            <a:r>
              <a:rPr lang="en-US" sz="1800" dirty="0"/>
              <a:t>Select Interim RPPR link from </a:t>
            </a:r>
            <a:r>
              <a:rPr lang="en-US" sz="1800" i="1" dirty="0"/>
              <a:t>Status</a:t>
            </a:r>
            <a:r>
              <a:rPr lang="en-US" sz="1800" dirty="0"/>
              <a:t> search results (SO view shown)</a:t>
            </a:r>
          </a:p>
        </p:txBody>
      </p:sp>
      <p:pic>
        <p:nvPicPr>
          <p:cNvPr id="3" name="Picture 2" descr="Showing Interim RPPR link" title="SO Status Sarch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848600" cy="4597506"/>
          </a:xfrm>
          <a:prstGeom prst="rect">
            <a:avLst/>
          </a:prstGeom>
        </p:spPr>
      </p:pic>
      <p:sp>
        <p:nvSpPr>
          <p:cNvPr id="5" name="Rounded Rectangle 4" title="&quot;&quot;"/>
          <p:cNvSpPr/>
          <p:nvPr/>
        </p:nvSpPr>
        <p:spPr>
          <a:xfrm>
            <a:off x="7315200" y="5257800"/>
            <a:ext cx="762000" cy="304800"/>
          </a:xfrm>
          <a:prstGeom prst="roundRect">
            <a:avLst/>
          </a:prstGeom>
          <a:noFill/>
          <a:ln w="28575">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9617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Initiate Interim RPPR</a:t>
            </a:r>
          </a:p>
        </p:txBody>
      </p:sp>
      <p:sp>
        <p:nvSpPr>
          <p:cNvPr id="6" name="Content Placeholder 5"/>
          <p:cNvSpPr>
            <a:spLocks noGrp="1"/>
          </p:cNvSpPr>
          <p:nvPr>
            <p:ph sz="quarter" idx="4294967295"/>
          </p:nvPr>
        </p:nvSpPr>
        <p:spPr>
          <a:xfrm>
            <a:off x="331787" y="1524000"/>
            <a:ext cx="8504238" cy="685800"/>
          </a:xfrm>
        </p:spPr>
        <p:txBody>
          <a:bodyPr/>
          <a:lstStyle/>
          <a:p>
            <a:pPr lvl="1"/>
            <a:r>
              <a:rPr lang="en-US" sz="1800" dirty="0"/>
              <a:t>Select </a:t>
            </a:r>
            <a:r>
              <a:rPr lang="en-US" sz="1800" b="1" dirty="0"/>
              <a:t>Initiate</a:t>
            </a:r>
            <a:r>
              <a:rPr lang="en-US" sz="1800" dirty="0"/>
              <a:t> from the </a:t>
            </a:r>
            <a:r>
              <a:rPr lang="en-US" sz="1800" i="1" dirty="0"/>
              <a:t>Interim RPPR Menu </a:t>
            </a:r>
            <a:r>
              <a:rPr lang="en-US" sz="1800" dirty="0"/>
              <a:t>screen</a:t>
            </a:r>
          </a:p>
        </p:txBody>
      </p:sp>
      <p:pic>
        <p:nvPicPr>
          <p:cNvPr id="3" name="Picture 2" descr="Initiate button" title="IRPPR Menu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16796"/>
            <a:ext cx="7848600" cy="2048478"/>
          </a:xfrm>
          <a:prstGeom prst="rect">
            <a:avLst/>
          </a:prstGeom>
        </p:spPr>
      </p:pic>
      <p:sp>
        <p:nvSpPr>
          <p:cNvPr id="7" name="Content Placeholder 5"/>
          <p:cNvSpPr txBox="1">
            <a:spLocks/>
          </p:cNvSpPr>
          <p:nvPr/>
        </p:nvSpPr>
        <p:spPr bwMode="auto">
          <a:xfrm>
            <a:off x="334962" y="3962400"/>
            <a:ext cx="8504238"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lvl="1"/>
            <a:r>
              <a:rPr lang="en-US" sz="1800" dirty="0"/>
              <a:t>Select </a:t>
            </a:r>
            <a:r>
              <a:rPr lang="en-US" sz="1800" b="1" dirty="0"/>
              <a:t>Edit </a:t>
            </a:r>
            <a:r>
              <a:rPr lang="en-US" sz="1800" dirty="0"/>
              <a:t>from the </a:t>
            </a:r>
            <a:r>
              <a:rPr lang="en-US" sz="1800" i="1" dirty="0"/>
              <a:t>Interim RPPR Menu </a:t>
            </a:r>
            <a:r>
              <a:rPr lang="en-US" sz="1800" dirty="0"/>
              <a:t>screen</a:t>
            </a:r>
          </a:p>
        </p:txBody>
      </p:sp>
      <p:pic>
        <p:nvPicPr>
          <p:cNvPr id="4" name="Picture 3" descr="Edit button" title="IRPPR Menu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75" y="4358070"/>
            <a:ext cx="7968649" cy="2142487"/>
          </a:xfrm>
          <a:prstGeom prst="rect">
            <a:avLst/>
          </a:prstGeom>
        </p:spPr>
      </p:pic>
    </p:spTree>
    <p:custDataLst>
      <p:tags r:id="rId1"/>
    </p:custDataLst>
    <p:extLst>
      <p:ext uri="{BB962C8B-B14F-4D97-AF65-F5344CB8AC3E}">
        <p14:creationId xmlns:p14="http://schemas.microsoft.com/office/powerpoint/2010/main" val="3327616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Initiate Final Research Performance Progress Report (FRPPR)</a:t>
            </a:r>
          </a:p>
        </p:txBody>
      </p:sp>
      <p:pic>
        <p:nvPicPr>
          <p:cNvPr id="4" name="Picture 3" descr="Menu with link to Process Final RPPR" title="Closeout screen"/>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56974" r="926" b="7298"/>
          <a:stretch/>
        </p:blipFill>
        <p:spPr bwMode="auto">
          <a:xfrm>
            <a:off x="255361" y="593513"/>
            <a:ext cx="8659447" cy="1072122"/>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descr="Initiate button for FPPR" title="Final RPPR status scre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53764"/>
            <a:ext cx="6629400" cy="2093160"/>
          </a:xfrm>
          <a:prstGeom prst="rect">
            <a:avLst/>
          </a:prstGeom>
          <a:ln>
            <a:noFill/>
          </a:ln>
          <a:effectLst>
            <a:outerShdw blurRad="190500" algn="tl" rotWithShape="0">
              <a:srgbClr val="000000">
                <a:alpha val="70000"/>
              </a:srgbClr>
            </a:outerShdw>
          </a:effectLst>
        </p:spPr>
      </p:pic>
      <p:sp>
        <p:nvSpPr>
          <p:cNvPr id="7" name="Text Box 7" descr="The Final RPPR has the same permissions and delegations as the Final Progress Report (FPR). Both SOs and PIs can initiate or submit to agency.  &#10;" title="text box"/>
          <p:cNvSpPr txBox="1">
            <a:spLocks noChangeArrowheads="1"/>
          </p:cNvSpPr>
          <p:nvPr/>
        </p:nvSpPr>
        <p:spPr bwMode="auto">
          <a:xfrm>
            <a:off x="419100" y="5124271"/>
            <a:ext cx="8305800" cy="1200329"/>
          </a:xfrm>
          <a:prstGeom prst="rect">
            <a:avLst/>
          </a:prstGeom>
          <a:solidFill>
            <a:srgbClr val="FFFFCC"/>
          </a:solidFill>
          <a:ln w="9525">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Final RPPR has the same</a:t>
            </a:r>
            <a:r>
              <a:rPr kumimoji="0" lang="en-US" sz="2400" b="0" i="0" u="none" strike="noStrike" kern="0" cap="none" spc="0" normalizeH="0" noProof="0" dirty="0">
                <a:ln>
                  <a:noFill/>
                </a:ln>
                <a:solidFill>
                  <a:srgbClr val="C00000"/>
                </a:solidFill>
                <a:effectLst/>
                <a:uLnTx/>
                <a:uFillTx/>
                <a:latin typeface="Tahoma"/>
              </a:rPr>
              <a:t> permissions and delegations as the Final Progress Report (FPR). Both SOs and PIs can initiate or submit to agency.  </a:t>
            </a:r>
            <a:endParaRPr kumimoji="0" lang="en-US" sz="2400" b="0" i="0" u="none" strike="noStrike" kern="0" cap="none" spc="0" normalizeH="0" baseline="0" noProof="0" dirty="0">
              <a:ln>
                <a:noFill/>
              </a:ln>
              <a:solidFill>
                <a:srgbClr val="C00000"/>
              </a:solidFill>
              <a:effectLst/>
              <a:uLnTx/>
              <a:uFillTx/>
              <a:latin typeface="Tahoma"/>
            </a:endParaRPr>
          </a:p>
        </p:txBody>
      </p:sp>
      <p:grpSp>
        <p:nvGrpSpPr>
          <p:cNvPr id="27" name="Group 26" title="circle with arrow"/>
          <p:cNvGrpSpPr/>
          <p:nvPr/>
        </p:nvGrpSpPr>
        <p:grpSpPr>
          <a:xfrm>
            <a:off x="5638800" y="1168914"/>
            <a:ext cx="2209800" cy="736086"/>
            <a:chOff x="5638800" y="1168914"/>
            <a:chExt cx="2209800" cy="736086"/>
          </a:xfrm>
        </p:grpSpPr>
        <p:sp>
          <p:nvSpPr>
            <p:cNvPr id="8" name="Oval 8" title="&quot;&quot;"/>
            <p:cNvSpPr>
              <a:spLocks noChangeArrowheads="1"/>
            </p:cNvSpPr>
            <p:nvPr/>
          </p:nvSpPr>
          <p:spPr bwMode="auto">
            <a:xfrm>
              <a:off x="5867400" y="1168914"/>
              <a:ext cx="1981200" cy="2788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Line 14" title="&quot;&quot;"/>
            <p:cNvSpPr>
              <a:spLocks noChangeShapeType="1"/>
            </p:cNvSpPr>
            <p:nvPr/>
          </p:nvSpPr>
          <p:spPr bwMode="auto">
            <a:xfrm flipH="1">
              <a:off x="5638800" y="1439636"/>
              <a:ext cx="762000" cy="4653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8" name="Group 27" title="circle with arrow"/>
          <p:cNvGrpSpPr/>
          <p:nvPr/>
        </p:nvGrpSpPr>
        <p:grpSpPr>
          <a:xfrm>
            <a:off x="72400" y="3276600"/>
            <a:ext cx="1913154" cy="1371600"/>
            <a:chOff x="72400" y="3276600"/>
            <a:chExt cx="1913154" cy="1371600"/>
          </a:xfrm>
        </p:grpSpPr>
        <p:sp>
          <p:nvSpPr>
            <p:cNvPr id="24" name="Oval 8" title="&quot;&quot;"/>
            <p:cNvSpPr>
              <a:spLocks noChangeArrowheads="1"/>
            </p:cNvSpPr>
            <p:nvPr/>
          </p:nvSpPr>
          <p:spPr bwMode="auto">
            <a:xfrm>
              <a:off x="72400" y="3276600"/>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Line 14" title="&quot;&quot;"/>
            <p:cNvSpPr>
              <a:spLocks noChangeShapeType="1"/>
            </p:cNvSpPr>
            <p:nvPr/>
          </p:nvSpPr>
          <p:spPr bwMode="auto">
            <a:xfrm>
              <a:off x="754994" y="3594070"/>
              <a:ext cx="1230560" cy="105413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9" name="Group 28" descr="Edit button" title="Final RPPR status screen"/>
          <p:cNvGrpSpPr/>
          <p:nvPr/>
        </p:nvGrpSpPr>
        <p:grpSpPr>
          <a:xfrm>
            <a:off x="1985554" y="2942173"/>
            <a:ext cx="6834133" cy="2087027"/>
            <a:chOff x="1985554" y="2942173"/>
            <a:chExt cx="6834133" cy="2087027"/>
          </a:xfrm>
        </p:grpSpPr>
        <p:pic>
          <p:nvPicPr>
            <p:cNvPr id="23" name="Picture 22" title="Final RPPR Menu scre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3417" y="2942173"/>
              <a:ext cx="6596270" cy="2087027"/>
            </a:xfrm>
            <a:prstGeom prst="rect">
              <a:avLst/>
            </a:prstGeom>
            <a:ln>
              <a:noFill/>
            </a:ln>
            <a:effectLst>
              <a:outerShdw blurRad="190500" algn="tl" rotWithShape="0">
                <a:srgbClr val="000000">
                  <a:alpha val="70000"/>
                </a:srgbClr>
              </a:outerShdw>
            </a:effectLst>
          </p:spPr>
        </p:pic>
        <p:sp>
          <p:nvSpPr>
            <p:cNvPr id="26" name="Oval 8" title="&quot;&quot;"/>
            <p:cNvSpPr>
              <a:spLocks noChangeArrowheads="1"/>
            </p:cNvSpPr>
            <p:nvPr/>
          </p:nvSpPr>
          <p:spPr bwMode="auto">
            <a:xfrm>
              <a:off x="1985554" y="4472776"/>
              <a:ext cx="762000" cy="41132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26564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IRPPR and FRPPR Sections</a:t>
            </a:r>
          </a:p>
        </p:txBody>
      </p:sp>
      <p:pic>
        <p:nvPicPr>
          <p:cNvPr id="3" name="Picture 2" descr="Details of FRPPR with navigation tabs" title="FRPPR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52333"/>
            <a:ext cx="8077200" cy="5367467"/>
          </a:xfrm>
          <a:prstGeom prst="rect">
            <a:avLst/>
          </a:prstGeom>
        </p:spPr>
      </p:pic>
      <p:sp>
        <p:nvSpPr>
          <p:cNvPr id="24" name="Oval 8" title="&quot;&quot;"/>
          <p:cNvSpPr>
            <a:spLocks noChangeArrowheads="1"/>
          </p:cNvSpPr>
          <p:nvPr/>
        </p:nvSpPr>
        <p:spPr bwMode="auto">
          <a:xfrm>
            <a:off x="533400" y="847636"/>
            <a:ext cx="4495800" cy="371564"/>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Similar navigation tabs as the annual RPPR.&#10;A new section called Outcomes has been added.  &#10;" title="Text Box"/>
          <p:cNvSpPr txBox="1">
            <a:spLocks noChangeArrowheads="1"/>
          </p:cNvSpPr>
          <p:nvPr/>
        </p:nvSpPr>
        <p:spPr bwMode="auto">
          <a:xfrm>
            <a:off x="2058127" y="1361516"/>
            <a:ext cx="6751864" cy="830997"/>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Similar navigation tabs as the annual</a:t>
            </a:r>
            <a:r>
              <a:rPr kumimoji="0" lang="en-US" sz="2400" b="0" i="0" u="none" strike="noStrike" kern="0" cap="none" spc="0" normalizeH="0" noProof="0" dirty="0">
                <a:ln>
                  <a:noFill/>
                </a:ln>
                <a:solidFill>
                  <a:srgbClr val="C00000"/>
                </a:solidFill>
                <a:effectLst/>
                <a:uLnTx/>
                <a:uFillTx/>
                <a:latin typeface="Tahoma"/>
              </a:rPr>
              <a:t> RPPR.</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kern="0" dirty="0">
                <a:solidFill>
                  <a:srgbClr val="C00000"/>
                </a:solidFill>
                <a:latin typeface="Tahoma"/>
              </a:rPr>
              <a:t>A new section called Outcomes has been added.</a:t>
            </a:r>
            <a:r>
              <a:rPr kumimoji="0" lang="en-US" sz="2400" b="0" i="0" u="none" strike="noStrike" kern="0" cap="none" spc="0" normalizeH="0" noProof="0" dirty="0">
                <a:ln>
                  <a:noFill/>
                </a:ln>
                <a:solidFill>
                  <a:srgbClr val="C00000"/>
                </a:solidFill>
                <a:effectLst/>
                <a:uLnTx/>
                <a:uFillTx/>
                <a:latin typeface="Tahoma"/>
              </a:rPr>
              <a:t>  </a:t>
            </a:r>
            <a:endParaRPr kumimoji="0" lang="en-US" sz="24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36070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61" y="195353"/>
            <a:ext cx="8534400" cy="348131"/>
          </a:xfrm>
        </p:spPr>
        <p:txBody>
          <a:bodyPr>
            <a:noAutofit/>
          </a:bodyPr>
          <a:lstStyle/>
          <a:p>
            <a:r>
              <a:rPr lang="en-US" sz="2000" dirty="0"/>
              <a:t>Outcomes</a:t>
            </a:r>
          </a:p>
        </p:txBody>
      </p:sp>
      <p:pic>
        <p:nvPicPr>
          <p:cNvPr id="3" name="Picture 2" descr="Section I: Outcomes" title="FRPPR Scree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22831"/>
            <a:ext cx="8077200" cy="4693405"/>
          </a:xfrm>
          <a:prstGeom prst="rect">
            <a:avLst/>
          </a:prstGeom>
        </p:spPr>
      </p:pic>
      <p:sp>
        <p:nvSpPr>
          <p:cNvPr id="24" name="Oval 8" title="&quot;&quot;"/>
          <p:cNvSpPr>
            <a:spLocks noChangeArrowheads="1"/>
          </p:cNvSpPr>
          <p:nvPr/>
        </p:nvSpPr>
        <p:spPr bwMode="auto">
          <a:xfrm>
            <a:off x="5257800" y="1219200"/>
            <a:ext cx="762000" cy="272569"/>
          </a:xfrm>
          <a:prstGeom prst="round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7" descr="Information in Outcomes will be publically available. It should be written as a high level and in plain language. &#10;" title="text box"/>
          <p:cNvSpPr txBox="1">
            <a:spLocks noChangeArrowheads="1"/>
          </p:cNvSpPr>
          <p:nvPr/>
        </p:nvSpPr>
        <p:spPr bwMode="auto">
          <a:xfrm>
            <a:off x="990600" y="4114800"/>
            <a:ext cx="6751864" cy="707886"/>
          </a:xfrm>
          <a:prstGeom prst="rect">
            <a:avLst/>
          </a:prstGeom>
          <a:solidFill>
            <a:srgbClr val="FFFFCC"/>
          </a:solidFill>
          <a:ln w="9525">
            <a:solidFill>
              <a:srgbClr val="C00000"/>
            </a:solid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a:solidFill>
                  <a:srgbClr val="C00000"/>
                </a:solidFill>
                <a:latin typeface="Tahoma"/>
              </a:rPr>
              <a:t>Information</a:t>
            </a:r>
            <a:r>
              <a:rPr kumimoji="0" lang="en-US" sz="2000" b="0" i="0" u="none" strike="noStrike" kern="0" cap="none" spc="0" normalizeH="0" baseline="0" noProof="0" dirty="0">
                <a:ln>
                  <a:noFill/>
                </a:ln>
                <a:solidFill>
                  <a:srgbClr val="C00000"/>
                </a:solidFill>
                <a:effectLst/>
                <a:uLnTx/>
                <a:uFillTx/>
                <a:latin typeface="Tahoma"/>
              </a:rPr>
              <a:t> in Outcomes</a:t>
            </a:r>
            <a:r>
              <a:rPr kumimoji="0" lang="en-US" sz="2000" b="0" i="0" u="none" strike="noStrike" kern="0" cap="none" spc="0" normalizeH="0" noProof="0" dirty="0">
                <a:ln>
                  <a:noFill/>
                </a:ln>
                <a:solidFill>
                  <a:srgbClr val="C00000"/>
                </a:solidFill>
                <a:effectLst/>
                <a:uLnTx/>
                <a:uFillTx/>
                <a:latin typeface="Tahoma"/>
              </a:rPr>
              <a:t> will be publically available. It should be written as a high level and in plain language. </a:t>
            </a:r>
            <a:endParaRPr kumimoji="0" lang="en-US" sz="2000" b="0" i="0" u="none" strike="noStrike" kern="0" cap="none" spc="0" normalizeH="0" baseline="0" noProof="0" dirty="0">
              <a:ln>
                <a:noFill/>
              </a:ln>
              <a:solidFill>
                <a:srgbClr val="C00000"/>
              </a:solidFill>
              <a:effectLst/>
              <a:uLnTx/>
              <a:uFillTx/>
              <a:latin typeface="Tahoma"/>
            </a:endParaRPr>
          </a:p>
        </p:txBody>
      </p:sp>
    </p:spTree>
    <p:custDataLst>
      <p:tags r:id="rId1"/>
    </p:custDataLst>
    <p:extLst>
      <p:ext uri="{BB962C8B-B14F-4D97-AF65-F5344CB8AC3E}">
        <p14:creationId xmlns:p14="http://schemas.microsoft.com/office/powerpoint/2010/main" val="277313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on the Personal Profile</a:t>
            </a:r>
          </a:p>
        </p:txBody>
      </p:sp>
      <p:sp>
        <p:nvSpPr>
          <p:cNvPr id="6" name="TextBox 5"/>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
        <p:nvSpPr>
          <p:cNvPr id="5" name="TextBox 4"/>
          <p:cNvSpPr txBox="1"/>
          <p:nvPr/>
        </p:nvSpPr>
        <p:spPr>
          <a:xfrm>
            <a:off x="4224441" y="1384269"/>
            <a:ext cx="461158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ORCID ID (</a:t>
            </a:r>
            <a:r>
              <a:rPr lang="en-US" sz="2400" i="1" dirty="0"/>
              <a:t>Open Researcher and Contributor ID)</a:t>
            </a:r>
            <a:endParaRPr lang="en-US" sz="2400" dirty="0"/>
          </a:p>
          <a:p>
            <a:pPr marL="285750" indent="-285750">
              <a:buFont typeface="Arial" panose="020B0604020202020204" pitchFamily="34" charset="0"/>
              <a:buChar char="•"/>
            </a:pPr>
            <a:r>
              <a:rPr lang="en-US" sz="2400" dirty="0"/>
              <a:t>a personal digital identifier that distinguishes every researcher</a:t>
            </a:r>
          </a:p>
          <a:p>
            <a:pPr marL="285750" indent="-285750">
              <a:buFont typeface="Arial" panose="020B0604020202020204" pitchFamily="34" charset="0"/>
              <a:buChar char="•"/>
            </a:pPr>
            <a:r>
              <a:rPr lang="en-US" sz="2400" dirty="0"/>
              <a:t>a new link to access </a:t>
            </a:r>
            <a:r>
              <a:rPr lang="en-US" sz="2400" u="sng" dirty="0">
                <a:hlinkClick r:id="rId4"/>
              </a:rPr>
              <a:t>ORCID.org</a:t>
            </a:r>
            <a:r>
              <a:rPr lang="en-US" sz="2400" dirty="0"/>
              <a:t> added to the Personal Profile.</a:t>
            </a:r>
          </a:p>
        </p:txBody>
      </p:sp>
      <p:sp>
        <p:nvSpPr>
          <p:cNvPr id="7" name="TextBox 6"/>
          <p:cNvSpPr txBox="1"/>
          <p:nvPr/>
        </p:nvSpPr>
        <p:spPr>
          <a:xfrm>
            <a:off x="1219200" y="4495800"/>
            <a:ext cx="6934200" cy="1631216"/>
          </a:xfrm>
          <a:prstGeom prst="rect">
            <a:avLst/>
          </a:prstGeom>
          <a:noFill/>
        </p:spPr>
        <p:txBody>
          <a:bodyPr wrap="square" rtlCol="0">
            <a:spAutoFit/>
          </a:bodyPr>
          <a:lstStyle/>
          <a:p>
            <a:pPr algn="ctr"/>
            <a:r>
              <a:rPr lang="en-US" sz="2400" dirty="0"/>
              <a:t>Allows principal investigators to create an ORCID ID to link to their Commons account, so that their publications can be linked to their grants. </a:t>
            </a:r>
          </a:p>
          <a:p>
            <a:pPr algn="ctr"/>
            <a:endParaRPr lang="en-US" sz="2800" dirty="0"/>
          </a:p>
        </p:txBody>
      </p:sp>
      <p:grpSp>
        <p:nvGrpSpPr>
          <p:cNvPr id="9" name="Group 8" descr="&quot;&quot;" title="Enlarged picture of ORCID iD Link"/>
          <p:cNvGrpSpPr/>
          <p:nvPr/>
        </p:nvGrpSpPr>
        <p:grpSpPr>
          <a:xfrm>
            <a:off x="257926" y="1384269"/>
            <a:ext cx="4155396" cy="2951165"/>
            <a:chOff x="257926" y="1384269"/>
            <a:chExt cx="4155396" cy="2951165"/>
          </a:xfrm>
        </p:grpSpPr>
        <p:pic>
          <p:nvPicPr>
            <p:cNvPr id="3" name="Picture 2" descr="&quot;&quot;"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08" y="1384269"/>
              <a:ext cx="3777633" cy="2882931"/>
            </a:xfrm>
            <a:prstGeom prst="rect">
              <a:avLst/>
            </a:prstGeom>
          </p:spPr>
        </p:pic>
        <p:sp>
          <p:nvSpPr>
            <p:cNvPr id="8" name="Rounded Rectangle 7"/>
            <p:cNvSpPr/>
            <p:nvPr/>
          </p:nvSpPr>
          <p:spPr>
            <a:xfrm>
              <a:off x="257926" y="3748694"/>
              <a:ext cx="4155396" cy="58674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67337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530225"/>
          </a:xfrm>
        </p:spPr>
        <p:txBody>
          <a:bodyPr>
            <a:noAutofit/>
          </a:bodyPr>
          <a:lstStyle/>
          <a:p>
            <a:r>
              <a:rPr lang="en-US" sz="2800" dirty="0"/>
              <a:t>Closeout – Outcomes Requirements</a:t>
            </a:r>
          </a:p>
        </p:txBody>
      </p:sp>
      <p:sp>
        <p:nvSpPr>
          <p:cNvPr id="6" name="Content Placeholder 5"/>
          <p:cNvSpPr>
            <a:spLocks noGrp="1"/>
          </p:cNvSpPr>
          <p:nvPr>
            <p:ph sz="quarter" idx="13"/>
          </p:nvPr>
        </p:nvSpPr>
        <p:spPr/>
        <p:txBody>
          <a:bodyPr/>
          <a:lstStyle/>
          <a:p>
            <a:pPr marL="342900" indent="-342900">
              <a:buFont typeface="Arial" panose="020B0604020202020204" pitchFamily="34" charset="0"/>
              <a:buChar char="•"/>
            </a:pPr>
            <a:r>
              <a:rPr lang="en-US" sz="2000" dirty="0"/>
              <a:t>A new section of the RPPR specifically designed to be made publicly available by the agency (analogous to the abstract in the competing application)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Reporting in the Outcomes section is limited (by the federal-wide RPPR format) to 8,000 characters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Outcomes should provide a concise summary of the findings of the award written in lay language for the general public</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an effort to increase transparency NIH will make the Outcomes data available in </a:t>
            </a:r>
            <a:r>
              <a:rPr lang="en-US" sz="2000" dirty="0" err="1"/>
              <a:t>RePORTER</a:t>
            </a:r>
            <a:endParaRPr lang="en-US" sz="2000" dirty="0"/>
          </a:p>
        </p:txBody>
      </p:sp>
    </p:spTree>
    <p:custDataLst>
      <p:tags r:id="rId1"/>
    </p:custDataLst>
    <p:extLst>
      <p:ext uri="{BB962C8B-B14F-4D97-AF65-F5344CB8AC3E}">
        <p14:creationId xmlns:p14="http://schemas.microsoft.com/office/powerpoint/2010/main" val="241274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Requesting/ Receiving Revised Project Outcomes</a:t>
            </a:r>
          </a:p>
        </p:txBody>
      </p:sp>
      <p:sp>
        <p:nvSpPr>
          <p:cNvPr id="3" name="Content Placeholder 2"/>
          <p:cNvSpPr>
            <a:spLocks noGrp="1"/>
          </p:cNvSpPr>
          <p:nvPr>
            <p:ph sz="quarter" idx="13"/>
          </p:nvPr>
        </p:nvSpPr>
        <p:spPr>
          <a:xfrm>
            <a:off x="152400" y="1371600"/>
            <a:ext cx="8839200" cy="4572000"/>
          </a:xfrm>
        </p:spPr>
        <p:txBody>
          <a:bodyPr/>
          <a:lstStyle/>
          <a:p>
            <a:r>
              <a:rPr lang="en-US" sz="2000" dirty="0"/>
              <a:t>Requests for revised project outcomes for F-RPPR and I-RPPR will be made by the PO and submitted by the recipient using the applicable additional material functionality (FRAM or IRAM)</a:t>
            </a:r>
          </a:p>
          <a:p>
            <a:pPr lvl="1"/>
            <a:r>
              <a:rPr lang="en-US" sz="1800" dirty="0"/>
              <a:t>Note: The full automation for the Additional Material functionality for the I-RPPR was implemented in mid-September</a:t>
            </a:r>
          </a:p>
          <a:p>
            <a:r>
              <a:rPr lang="en-US" sz="2000" dirty="0"/>
              <a:t>Both modules will be enhanced in order to capture revised project outcomes in a format that could be reported out to the public</a:t>
            </a:r>
          </a:p>
          <a:p>
            <a:endParaRPr lang="en-US" sz="2000"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pic>
        <p:nvPicPr>
          <p:cNvPr id="5" name="Picture 4" title="IRAM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1" y="3810000"/>
            <a:ext cx="7805107" cy="27957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003352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34400" cy="533400"/>
          </a:xfrm>
        </p:spPr>
        <p:txBody>
          <a:bodyPr>
            <a:normAutofit fontScale="90000"/>
          </a:bodyPr>
          <a:lstStyle/>
          <a:p>
            <a:r>
              <a:rPr lang="en-US" dirty="0"/>
              <a:t>Project Outcomes Resources</a:t>
            </a:r>
          </a:p>
        </p:txBody>
      </p:sp>
      <p:sp>
        <p:nvSpPr>
          <p:cNvPr id="3" name="Content Placeholder 2"/>
          <p:cNvSpPr>
            <a:spLocks noGrp="1"/>
          </p:cNvSpPr>
          <p:nvPr>
            <p:ph sz="quarter" idx="13"/>
          </p:nvPr>
        </p:nvSpPr>
        <p:spPr>
          <a:xfrm>
            <a:off x="152400" y="1371600"/>
            <a:ext cx="8839200" cy="4572000"/>
          </a:xfrm>
        </p:spPr>
        <p:txBody>
          <a:bodyPr/>
          <a:lstStyle/>
          <a:p>
            <a:pPr marL="0" indent="0">
              <a:buNone/>
            </a:pPr>
            <a:r>
              <a:rPr lang="en-US" sz="2000" dirty="0"/>
              <a:t>There has been some confusion as to what constitutes an effective Project Outcome.</a:t>
            </a:r>
          </a:p>
          <a:p>
            <a:r>
              <a:rPr lang="en-US" sz="2000" dirty="0"/>
              <a:t>Please see the following resources for more information</a:t>
            </a:r>
          </a:p>
          <a:p>
            <a:pPr lvl="1"/>
            <a:r>
              <a:rPr lang="en-US" sz="1800" dirty="0"/>
              <a:t>Sample Project Outcomes Summary – RPPR</a:t>
            </a:r>
          </a:p>
          <a:p>
            <a:pPr lvl="2"/>
            <a:r>
              <a:rPr lang="en-US" sz="1600" dirty="0">
                <a:hlinkClick r:id="rId3"/>
              </a:rPr>
              <a:t>Link to Sample Project Outcome</a:t>
            </a:r>
            <a:endParaRPr lang="en-US" sz="1600" dirty="0"/>
          </a:p>
          <a:p>
            <a:r>
              <a:rPr lang="en-US" sz="2000" dirty="0"/>
              <a:t>Items of Interest, November 2017</a:t>
            </a:r>
          </a:p>
          <a:p>
            <a:pPr lvl="1"/>
            <a:r>
              <a:rPr lang="en-US" sz="2000" dirty="0"/>
              <a:t>Technical Jargon? Not for Project Outcomes</a:t>
            </a:r>
          </a:p>
          <a:p>
            <a:pPr lvl="2"/>
            <a:r>
              <a:rPr lang="en-US" sz="1800" dirty="0">
                <a:hlinkClick r:id="rId4"/>
              </a:rPr>
              <a:t>Link to November 2017 Items of Interest</a:t>
            </a:r>
            <a:endParaRPr lang="en-US" sz="1800" dirty="0"/>
          </a:p>
          <a:p>
            <a:endParaRPr lang="en-US" sz="2000"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pic>
        <p:nvPicPr>
          <p:cNvPr id="6" name="Picture 5" title="&quot;&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4171950"/>
            <a:ext cx="3810000" cy="215265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9025226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Final Report Additional Materials</a:t>
            </a:r>
            <a:br>
              <a:rPr lang="en-US" dirty="0"/>
            </a:br>
            <a:r>
              <a:rPr lang="en-US" dirty="0"/>
              <a:t>(FRAM) </a:t>
            </a:r>
          </a:p>
        </p:txBody>
      </p:sp>
      <p:grpSp>
        <p:nvGrpSpPr>
          <p:cNvPr id="3" name="Group 2" descr="Showing FRAM Request and FRAM Update Link" title="Closeout screen"/>
          <p:cNvGrpSpPr/>
          <p:nvPr/>
        </p:nvGrpSpPr>
        <p:grpSpPr>
          <a:xfrm>
            <a:off x="170563" y="1752600"/>
            <a:ext cx="8821037" cy="2623226"/>
            <a:chOff x="170563" y="1752600"/>
            <a:chExt cx="8821037" cy="2623226"/>
          </a:xfrm>
        </p:grpSpPr>
        <p:pic>
          <p:nvPicPr>
            <p:cNvPr id="20" name="Picture 19" title="Clouseout screen with FRAM Reque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63" y="1752600"/>
              <a:ext cx="8821037" cy="2623226"/>
            </a:xfrm>
            <a:prstGeom prst="rect">
              <a:avLst/>
            </a:prstGeom>
          </p:spPr>
        </p:pic>
        <p:sp>
          <p:nvSpPr>
            <p:cNvPr id="21" name="Rounded Rectangle 20" title="rounded rectangle"/>
            <p:cNvSpPr/>
            <p:nvPr/>
          </p:nvSpPr>
          <p:spPr>
            <a:xfrm>
              <a:off x="3581400" y="3729370"/>
              <a:ext cx="685800"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title="rounded rectangle"/>
            <p:cNvSpPr/>
            <p:nvPr/>
          </p:nvSpPr>
          <p:spPr>
            <a:xfrm>
              <a:off x="6705600" y="3682092"/>
              <a:ext cx="685801" cy="237460"/>
            </a:xfrm>
            <a:prstGeom prst="round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457200" y="447893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FRAM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FRAM Update link appears in Action column</a:t>
            </a:r>
          </a:p>
        </p:txBody>
      </p:sp>
      <p:sp>
        <p:nvSpPr>
          <p:cNvPr id="24" name="TextBox 23"/>
          <p:cNvSpPr txBox="1"/>
          <p:nvPr/>
        </p:nvSpPr>
        <p:spPr>
          <a:xfrm>
            <a:off x="1558996" y="1447800"/>
            <a:ext cx="6026009" cy="400110"/>
          </a:xfrm>
          <a:prstGeom prst="rect">
            <a:avLst/>
          </a:prstGeom>
          <a:noFill/>
        </p:spPr>
        <p:txBody>
          <a:bodyPr wrap="none" rtlCol="0">
            <a:spAutoFit/>
          </a:bodyPr>
          <a:lstStyle/>
          <a:p>
            <a:r>
              <a:rPr lang="en-US" sz="2000" b="1" dirty="0">
                <a:solidFill>
                  <a:srgbClr val="FF0000"/>
                </a:solidFill>
              </a:rPr>
              <a:t>FRAM works in same manner as PRAM in RPPR</a:t>
            </a:r>
          </a:p>
        </p:txBody>
      </p:sp>
      <p:sp>
        <p:nvSpPr>
          <p:cNvPr id="9" name="TextBox 8"/>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729706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307975"/>
            <a:ext cx="8534400" cy="758825"/>
          </a:xfrm>
        </p:spPr>
        <p:txBody>
          <a:bodyPr>
            <a:normAutofit fontScale="90000"/>
          </a:bodyPr>
          <a:lstStyle/>
          <a:p>
            <a:r>
              <a:rPr lang="en-US" dirty="0"/>
              <a:t>Closeout – Final Report Additional Materials</a:t>
            </a:r>
            <a:br>
              <a:rPr lang="en-US" dirty="0"/>
            </a:br>
            <a:r>
              <a:rPr lang="en-US" dirty="0"/>
              <a:t>(FRAM) </a:t>
            </a:r>
            <a:r>
              <a:rPr lang="en-US" sz="100" dirty="0">
                <a:solidFill>
                  <a:schemeClr val="bg1"/>
                </a:solidFill>
              </a:rPr>
              <a:t>2</a:t>
            </a:r>
            <a:endParaRPr lang="en-US" sz="900" dirty="0">
              <a:solidFill>
                <a:schemeClr val="bg1"/>
              </a:solidFill>
            </a:endParaRPr>
          </a:p>
        </p:txBody>
      </p:sp>
      <p:sp>
        <p:nvSpPr>
          <p:cNvPr id="24" name="TextBox 23"/>
          <p:cNvSpPr txBox="1"/>
          <p:nvPr/>
        </p:nvSpPr>
        <p:spPr>
          <a:xfrm>
            <a:off x="304800" y="1498808"/>
            <a:ext cx="8871339" cy="707886"/>
          </a:xfrm>
          <a:prstGeom prst="rect">
            <a:avLst/>
          </a:prstGeom>
          <a:noFill/>
        </p:spPr>
        <p:txBody>
          <a:bodyPr wrap="none" rtlCol="0">
            <a:spAutoFit/>
          </a:bodyPr>
          <a:lstStyle/>
          <a:p>
            <a:r>
              <a:rPr lang="en-US" sz="2000" b="1" dirty="0">
                <a:solidFill>
                  <a:srgbClr val="FF0000"/>
                </a:solidFill>
              </a:rPr>
              <a:t>Specifics about the FRAM request can also be found in Other Relevant</a:t>
            </a:r>
          </a:p>
          <a:p>
            <a:r>
              <a:rPr lang="en-US" sz="2000" b="1" dirty="0">
                <a:solidFill>
                  <a:srgbClr val="FF0000"/>
                </a:solidFill>
              </a:rPr>
              <a:t>Documents section of the Status Information screen.</a:t>
            </a:r>
          </a:p>
        </p:txBody>
      </p:sp>
      <p:grpSp>
        <p:nvGrpSpPr>
          <p:cNvPr id="3" name="Group 2" descr="Other Relevant Documents section show link for FRAM Request" title="Status Information screen"/>
          <p:cNvGrpSpPr/>
          <p:nvPr/>
        </p:nvGrpSpPr>
        <p:grpSpPr>
          <a:xfrm>
            <a:off x="312511" y="2206694"/>
            <a:ext cx="8458200" cy="3842093"/>
            <a:chOff x="312511" y="2206694"/>
            <a:chExt cx="8458200" cy="3842093"/>
          </a:xfrm>
        </p:grpSpPr>
        <p:pic>
          <p:nvPicPr>
            <p:cNvPr id="4" name="Picture 3" descr="Showing FRAM link" title="Other Relevant Docu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11" y="2206694"/>
              <a:ext cx="8458200" cy="3842093"/>
            </a:xfrm>
            <a:prstGeom prst="rect">
              <a:avLst/>
            </a:prstGeom>
          </p:spPr>
        </p:pic>
        <p:sp>
          <p:nvSpPr>
            <p:cNvPr id="10" name="Rounded Rectangle 9" title="rounded rectangle"/>
            <p:cNvSpPr/>
            <p:nvPr/>
          </p:nvSpPr>
          <p:spPr>
            <a:xfrm>
              <a:off x="381000" y="5486400"/>
              <a:ext cx="3733800" cy="381000"/>
            </a:xfrm>
            <a:prstGeom prst="roundRect">
              <a:avLst/>
            </a:prstGeom>
            <a:noFill/>
            <a:ln w="381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72820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tatus screen showing IRAM link"/>
          <p:cNvPicPr>
            <a:picLocks noChangeAspect="1"/>
          </p:cNvPicPr>
          <p:nvPr/>
        </p:nvPicPr>
        <p:blipFill rotWithShape="1">
          <a:blip r:embed="rId3">
            <a:extLst>
              <a:ext uri="{28A0092B-C50C-407E-A947-70E740481C1C}">
                <a14:useLocalDpi xmlns:a14="http://schemas.microsoft.com/office/drawing/2010/main" val="0"/>
              </a:ext>
            </a:extLst>
          </a:blip>
          <a:srcRect b="43986"/>
          <a:stretch/>
        </p:blipFill>
        <p:spPr>
          <a:xfrm>
            <a:off x="245313" y="1828800"/>
            <a:ext cx="8590712" cy="336158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01625" y="307975"/>
            <a:ext cx="8534400" cy="758825"/>
          </a:xfrm>
        </p:spPr>
        <p:txBody>
          <a:bodyPr>
            <a:normAutofit fontScale="90000"/>
          </a:bodyPr>
          <a:lstStyle/>
          <a:p>
            <a:r>
              <a:rPr lang="en-US" dirty="0"/>
              <a:t>Closeout – Interim Report Additional Materials</a:t>
            </a:r>
            <a:br>
              <a:rPr lang="en-US" dirty="0"/>
            </a:br>
            <a:r>
              <a:rPr lang="en-US" dirty="0"/>
              <a:t>(IRAM) Link</a:t>
            </a:r>
          </a:p>
        </p:txBody>
      </p:sp>
      <p:sp>
        <p:nvSpPr>
          <p:cNvPr id="23" name="TextBox 22"/>
          <p:cNvSpPr txBox="1"/>
          <p:nvPr/>
        </p:nvSpPr>
        <p:spPr>
          <a:xfrm>
            <a:off x="897467" y="5401270"/>
            <a:ext cx="7342716" cy="923330"/>
          </a:xfrm>
          <a:prstGeom prst="rect">
            <a:avLst/>
          </a:prstGeom>
          <a:noFill/>
        </p:spPr>
        <p:txBody>
          <a:bodyPr wrap="none" rtlCol="0">
            <a:spAutoFit/>
          </a:bodyPr>
          <a:lstStyle/>
          <a:p>
            <a:pPr marL="285750" indent="-285750">
              <a:buFont typeface="Arial" panose="020B0604020202020204" pitchFamily="34" charset="0"/>
              <a:buChar char="•"/>
            </a:pPr>
            <a:r>
              <a:rPr lang="en-US" dirty="0"/>
              <a:t>Awarding IC sets status to IRAM Requested</a:t>
            </a:r>
          </a:p>
          <a:p>
            <a:pPr marL="285750" indent="-285750">
              <a:buFont typeface="Arial" panose="020B0604020202020204" pitchFamily="34" charset="0"/>
              <a:buChar char="•"/>
            </a:pPr>
            <a:r>
              <a:rPr lang="en-US" dirty="0"/>
              <a:t>Awarding IC triggers email for requested information to the SO &amp; PI</a:t>
            </a:r>
          </a:p>
          <a:p>
            <a:pPr marL="285750" indent="-285750">
              <a:buFont typeface="Arial" panose="020B0604020202020204" pitchFamily="34" charset="0"/>
              <a:buChar char="•"/>
            </a:pPr>
            <a:r>
              <a:rPr lang="en-US" dirty="0"/>
              <a:t>The IRAM Update link appears in Action column</a:t>
            </a:r>
          </a:p>
        </p:txBody>
      </p:sp>
      <p:sp>
        <p:nvSpPr>
          <p:cNvPr id="24" name="TextBox 23"/>
          <p:cNvSpPr txBox="1"/>
          <p:nvPr/>
        </p:nvSpPr>
        <p:spPr>
          <a:xfrm>
            <a:off x="1284345" y="1352490"/>
            <a:ext cx="6351419" cy="400110"/>
          </a:xfrm>
          <a:prstGeom prst="rect">
            <a:avLst/>
          </a:prstGeom>
          <a:noFill/>
        </p:spPr>
        <p:txBody>
          <a:bodyPr wrap="none" rtlCol="0">
            <a:spAutoFit/>
          </a:bodyPr>
          <a:lstStyle/>
          <a:p>
            <a:r>
              <a:rPr lang="en-US" sz="2000" b="1" dirty="0">
                <a:solidFill>
                  <a:srgbClr val="FF0000"/>
                </a:solidFill>
              </a:rPr>
              <a:t>IRAM works in same manner as PRAM in for RPPR</a:t>
            </a:r>
          </a:p>
        </p:txBody>
      </p:sp>
      <p:sp>
        <p:nvSpPr>
          <p:cNvPr id="9" name="TextBox 8"/>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248901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0"/>
            <a:ext cx="2667000" cy="1295400"/>
          </a:xfrm>
        </p:spPr>
        <p:txBody>
          <a:bodyPr/>
          <a:lstStyle/>
          <a:p>
            <a:r>
              <a:rPr lang="en-US" dirty="0"/>
              <a:t>Federal Financial Report (FFR)</a:t>
            </a:r>
          </a:p>
        </p:txBody>
      </p:sp>
      <p:sp>
        <p:nvSpPr>
          <p:cNvPr id="3" name="Text Placeholder 2"/>
          <p:cNvSpPr>
            <a:spLocks noGrp="1"/>
          </p:cNvSpPr>
          <p:nvPr>
            <p:ph type="body" idx="1"/>
          </p:nvPr>
        </p:nvSpPr>
        <p:spPr/>
        <p:txBody>
          <a:bodyPr/>
          <a:lstStyle/>
          <a:p>
            <a:r>
              <a:rPr lang="en-US" dirty="0"/>
              <a:t>Allows grantees to electronically submit a statement of expenditures associated with their grant to NIH via </a:t>
            </a:r>
            <a:r>
              <a:rPr lang="en-US" dirty="0" err="1"/>
              <a:t>eRA</a:t>
            </a:r>
            <a:r>
              <a:rPr lang="en-US" dirty="0"/>
              <a:t> Commons.</a:t>
            </a:r>
          </a:p>
        </p:txBody>
      </p:sp>
      <p:sp>
        <p:nvSpPr>
          <p:cNvPr id="4" name="Content Placeholder 3"/>
          <p:cNvSpPr>
            <a:spLocks noGrp="1"/>
          </p:cNvSpPr>
          <p:nvPr>
            <p:ph sz="quarter" idx="13"/>
          </p:nvPr>
        </p:nvSpPr>
        <p:spPr>
          <a:xfrm>
            <a:off x="3124200" y="685800"/>
            <a:ext cx="5638800" cy="5791200"/>
          </a:xfrm>
        </p:spPr>
        <p:txBody>
          <a:bodyPr/>
          <a:lstStyle/>
          <a:p>
            <a:r>
              <a:rPr lang="en-US" dirty="0"/>
              <a:t>FFRs must be submitted in eRA Commons via the FFR/FSR module</a:t>
            </a:r>
          </a:p>
          <a:p>
            <a:pPr lvl="1"/>
            <a:r>
              <a:rPr lang="en-US" dirty="0"/>
              <a:t>Cash transaction data still submitted via Payment Management System</a:t>
            </a:r>
          </a:p>
          <a:p>
            <a:r>
              <a:rPr lang="en-US" dirty="0"/>
              <a:t>FSR role for users who have the authority to view, enter, and submit an FFR on behalf of institution</a:t>
            </a:r>
          </a:p>
          <a:p>
            <a:endParaRPr lang="en-US" dirty="0"/>
          </a:p>
          <a:p>
            <a:endParaRPr lang="en-US" dirty="0"/>
          </a:p>
        </p:txBody>
      </p:sp>
      <p:sp>
        <p:nvSpPr>
          <p:cNvPr id="5" name="TextBox 4"/>
          <p:cNvSpPr txBox="1"/>
          <p:nvPr/>
        </p:nvSpPr>
        <p:spPr>
          <a:xfrm>
            <a:off x="152400" y="6412468"/>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9105553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a:t>
            </a:r>
          </a:p>
        </p:txBody>
      </p:sp>
      <p:sp>
        <p:nvSpPr>
          <p:cNvPr id="3" name="Content Placeholder 2"/>
          <p:cNvSpPr>
            <a:spLocks noGrp="1"/>
          </p:cNvSpPr>
          <p:nvPr>
            <p:ph sz="quarter" idx="13"/>
          </p:nvPr>
        </p:nvSpPr>
        <p:spPr/>
        <p:txBody>
          <a:bodyPr/>
          <a:lstStyle/>
          <a:p>
            <a:r>
              <a:rPr lang="en-US" dirty="0"/>
              <a:t>Annual FFR due date: For non-SNAPs, FFR must be submitted within 120 days of the calendar quarter in which the budget period ends</a:t>
            </a:r>
          </a:p>
          <a:p>
            <a:r>
              <a:rPr lang="en-US" dirty="0"/>
              <a:t>Final FFR due date: based on the Project Period End Date (PPED):</a:t>
            </a:r>
          </a:p>
          <a:p>
            <a:pPr lvl="1"/>
            <a:r>
              <a:rPr lang="en-US" dirty="0"/>
              <a:t>Pending Status: If the FFR is not submitted and it is within 120 days of the PPED</a:t>
            </a:r>
          </a:p>
          <a:p>
            <a:pPr lvl="1"/>
            <a:r>
              <a:rPr lang="en-US" dirty="0"/>
              <a:t>Due Status: If the FFR is not submitted and it is between the PPED and 120 days past the PPED</a:t>
            </a:r>
          </a:p>
          <a:p>
            <a:pPr lvl="1"/>
            <a:r>
              <a:rPr lang="en-US" dirty="0"/>
              <a:t>Late: If the FFR is not submitted and it is more than 120 days past the PPED</a:t>
            </a:r>
          </a:p>
          <a:p>
            <a:endParaRPr lang="en-US"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3265015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title="FFR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100" y="1590420"/>
            <a:ext cx="8598640" cy="4390365"/>
          </a:xfrm>
          <a:prstGeom prst="rect">
            <a:avLst/>
          </a:prstGeom>
          <a:noFill/>
          <a:ln w="25400" algn="ctr">
            <a:solidFill>
              <a:srgbClr val="002060"/>
            </a:solidFill>
            <a:miter lim="800000"/>
            <a:headEnd/>
            <a:tailEnd/>
          </a:ln>
        </p:spPr>
      </p:pic>
      <p:sp>
        <p:nvSpPr>
          <p:cNvPr id="2" name="Title 1"/>
          <p:cNvSpPr>
            <a:spLocks noGrp="1"/>
          </p:cNvSpPr>
          <p:nvPr>
            <p:ph type="title"/>
          </p:nvPr>
        </p:nvSpPr>
        <p:spPr/>
        <p:txBody>
          <a:bodyPr/>
          <a:lstStyle/>
          <a:p>
            <a:r>
              <a:rPr lang="en-US" dirty="0"/>
              <a:t>FFR/FSR Search Screen</a:t>
            </a:r>
          </a:p>
        </p:txBody>
      </p:sp>
      <p:sp>
        <p:nvSpPr>
          <p:cNvPr id="5" name="TextBox 4"/>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11215129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FFR/FSR Screen</a:t>
            </a:r>
          </a:p>
        </p:txBody>
      </p:sp>
      <p:pic>
        <p:nvPicPr>
          <p:cNvPr id="4" name="Picture 7" title="FFR Search results scree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871" y="951422"/>
            <a:ext cx="8551529" cy="5826318"/>
          </a:xfrm>
          <a:prstGeom prst="rect">
            <a:avLst/>
          </a:prstGeom>
          <a:noFill/>
          <a:ln w="25400" algn="ctr">
            <a:solidFill>
              <a:srgbClr val="002060"/>
            </a:solidFill>
            <a:miter lim="800000"/>
            <a:headEnd/>
            <a:tailEnd/>
          </a:ln>
        </p:spPr>
      </p:pic>
      <p:sp>
        <p:nvSpPr>
          <p:cNvPr id="5" name="Line 4" descr="The Grant Number is a hyperlink that will take you to the FFR/FSR form.&#10;" title="text box"/>
          <p:cNvSpPr>
            <a:spLocks noChangeShapeType="1"/>
          </p:cNvSpPr>
          <p:nvPr/>
        </p:nvSpPr>
        <p:spPr bwMode="auto">
          <a:xfrm flipH="1" flipV="1">
            <a:off x="1019175" y="4572000"/>
            <a:ext cx="381000" cy="5334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Text Box 5" descr="The Grant Number is a hyperlink that will take you to the FFR/FSR form.&#10;" title="text box"/>
          <p:cNvSpPr txBox="1">
            <a:spLocks noChangeArrowheads="1"/>
          </p:cNvSpPr>
          <p:nvPr/>
        </p:nvSpPr>
        <p:spPr bwMode="auto">
          <a:xfrm>
            <a:off x="942975" y="5112603"/>
            <a:ext cx="7315200" cy="830997"/>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The </a:t>
            </a:r>
            <a:r>
              <a:rPr kumimoji="0" lang="en-US" sz="2400" b="0" i="1" u="none" strike="noStrike" kern="0" cap="none" spc="0" normalizeH="0" baseline="0" noProof="0" dirty="0">
                <a:ln>
                  <a:noFill/>
                </a:ln>
                <a:solidFill>
                  <a:srgbClr val="C00000"/>
                </a:solidFill>
                <a:effectLst/>
                <a:uLnTx/>
                <a:uFillTx/>
                <a:latin typeface="Tahoma"/>
              </a:rPr>
              <a:t>Grant Number</a:t>
            </a:r>
            <a:r>
              <a:rPr kumimoji="0" lang="en-US" sz="2400" b="0" i="0" u="none" strike="noStrike" kern="0" cap="none" spc="0" normalizeH="0" baseline="0" noProof="0" dirty="0">
                <a:ln>
                  <a:noFill/>
                </a:ln>
                <a:solidFill>
                  <a:srgbClr val="C00000"/>
                </a:solidFill>
                <a:effectLst/>
                <a:uLnTx/>
                <a:uFillTx/>
                <a:latin typeface="Tahoma"/>
              </a:rPr>
              <a:t> is a hyperlink that will take you to the FFR/FSR form.</a:t>
            </a:r>
          </a:p>
        </p:txBody>
      </p:sp>
    </p:spTree>
    <p:custDataLst>
      <p:tags r:id="rId1"/>
    </p:custDataLst>
    <p:extLst>
      <p:ext uri="{BB962C8B-B14F-4D97-AF65-F5344CB8AC3E}">
        <p14:creationId xmlns:p14="http://schemas.microsoft.com/office/powerpoint/2010/main" val="132593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Profile Information is used to…</a:t>
            </a:r>
          </a:p>
        </p:txBody>
      </p:sp>
      <p:sp>
        <p:nvSpPr>
          <p:cNvPr id="3" name="Content Placeholder 2"/>
          <p:cNvSpPr>
            <a:spLocks noGrp="1"/>
          </p:cNvSpPr>
          <p:nvPr>
            <p:ph sz="quarter" idx="13"/>
          </p:nvPr>
        </p:nvSpPr>
        <p:spPr>
          <a:xfrm>
            <a:off x="301752" y="1527048"/>
            <a:ext cx="8503920" cy="4873752"/>
          </a:xfrm>
        </p:spPr>
        <p:txBody>
          <a:bodyPr/>
          <a:lstStyle/>
          <a:p>
            <a:r>
              <a:rPr lang="en-US" dirty="0"/>
              <a:t>Verify information submitted in grant applications</a:t>
            </a:r>
          </a:p>
          <a:p>
            <a:r>
              <a:rPr lang="en-US" dirty="0"/>
              <a:t>Send you agency notifications</a:t>
            </a:r>
          </a:p>
          <a:p>
            <a:r>
              <a:rPr lang="en-US" dirty="0"/>
              <a:t>Complete aggregate reporting</a:t>
            </a:r>
          </a:p>
          <a:p>
            <a:r>
              <a:rPr lang="en-US" dirty="0"/>
              <a:t>Determine eligibility for New Investigator (NI), Early Stage Investigator (ESI), and Early Established Investigator (EEI) status</a:t>
            </a:r>
          </a:p>
          <a:p>
            <a:r>
              <a:rPr lang="en-US" dirty="0"/>
              <a:t>Determine a reviewer’s eligibility for the Continuous Submission application submission policy</a:t>
            </a:r>
          </a:p>
          <a:p>
            <a:pPr marL="0" indent="0">
              <a:buNone/>
            </a:pPr>
            <a:endParaRPr lang="en-US" dirty="0"/>
          </a:p>
        </p:txBody>
      </p:sp>
      <p:pic>
        <p:nvPicPr>
          <p:cNvPr id="5" name="Picture 4" descr="Thumbns Up stick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800600"/>
            <a:ext cx="1905000" cy="1905000"/>
          </a:xfrm>
          <a:prstGeom prst="rect">
            <a:avLst/>
          </a:prstGeom>
        </p:spPr>
      </p:pic>
      <p:sp>
        <p:nvSpPr>
          <p:cNvPr id="7" name="TextBox 6"/>
          <p:cNvSpPr txBox="1"/>
          <p:nvPr/>
        </p:nvSpPr>
        <p:spPr>
          <a:xfrm>
            <a:off x="152400" y="6372100"/>
            <a:ext cx="556563" cy="369332"/>
          </a:xfrm>
          <a:prstGeom prst="rect">
            <a:avLst/>
          </a:prstGeom>
          <a:noFill/>
        </p:spPr>
        <p:txBody>
          <a:bodyPr wrap="none" rtlCol="0">
            <a:spAutoFit/>
          </a:bodyPr>
          <a:lstStyle/>
          <a:p>
            <a:r>
              <a:rPr lang="en-US" dirty="0">
                <a:solidFill>
                  <a:schemeClr val="bg1">
                    <a:lumMod val="95000"/>
                  </a:schemeClr>
                </a:solidFill>
              </a:rPr>
              <a:t>Joe</a:t>
            </a:r>
          </a:p>
        </p:txBody>
      </p:sp>
    </p:spTree>
    <p:custDataLst>
      <p:tags r:id="rId1"/>
    </p:custDataLst>
    <p:extLst>
      <p:ext uri="{BB962C8B-B14F-4D97-AF65-F5344CB8AC3E}">
        <p14:creationId xmlns:p14="http://schemas.microsoft.com/office/powerpoint/2010/main" val="2623741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FFR Details Screen</a:t>
            </a:r>
          </a:p>
        </p:txBody>
      </p:sp>
      <p:sp>
        <p:nvSpPr>
          <p:cNvPr id="3" name="Content Placeholder 2"/>
          <p:cNvSpPr>
            <a:spLocks noGrp="1"/>
          </p:cNvSpPr>
          <p:nvPr>
            <p:ph sz="quarter" idx="13"/>
          </p:nvPr>
        </p:nvSpPr>
        <p:spPr/>
        <p:txBody>
          <a:bodyPr/>
          <a:lstStyle/>
          <a:p>
            <a:pPr marL="0" indent="0">
              <a:buNone/>
            </a:pPr>
            <a:r>
              <a:rPr lang="en-US" dirty="0"/>
              <a:t>Clicking the hyperlinked grant number opens the FFR Details screen, which displays:</a:t>
            </a:r>
          </a:p>
          <a:p>
            <a:pPr lvl="1"/>
            <a:r>
              <a:rPr lang="en-US" dirty="0"/>
              <a:t>FFR Status:</a:t>
            </a:r>
          </a:p>
          <a:p>
            <a:pPr lvl="2"/>
            <a:r>
              <a:rPr lang="en-US" dirty="0"/>
              <a:t>Received, Accepted, Rejected, In Review, or Revision Pending</a:t>
            </a:r>
          </a:p>
          <a:p>
            <a:pPr lvl="1"/>
            <a:r>
              <a:rPr lang="en-US" dirty="0"/>
              <a:t>Available Actions:</a:t>
            </a:r>
          </a:p>
          <a:p>
            <a:pPr lvl="2"/>
            <a:r>
              <a:rPr lang="en-US" dirty="0"/>
              <a:t>Accepted status: View or Create New</a:t>
            </a:r>
          </a:p>
          <a:p>
            <a:pPr lvl="2"/>
            <a:r>
              <a:rPr lang="en-US" dirty="0"/>
              <a:t>Rejected status: View or Create New</a:t>
            </a:r>
          </a:p>
          <a:p>
            <a:pPr lvl="2"/>
            <a:r>
              <a:rPr lang="en-US" dirty="0"/>
              <a:t>Received status: View or Correct</a:t>
            </a:r>
          </a:p>
          <a:p>
            <a:pPr lvl="2"/>
            <a:r>
              <a:rPr lang="en-US" dirty="0"/>
              <a:t>Revision Pending status: View or Edit</a:t>
            </a:r>
          </a:p>
          <a:p>
            <a:pPr lvl="2"/>
            <a:r>
              <a:rPr lang="en-US" dirty="0"/>
              <a:t>In Review status: View</a:t>
            </a:r>
          </a:p>
          <a:p>
            <a:pPr marL="0" indent="0">
              <a:buNone/>
            </a:pPr>
            <a:endParaRPr lang="en-US" dirty="0"/>
          </a:p>
        </p:txBody>
      </p:sp>
      <p:sp>
        <p:nvSpPr>
          <p:cNvPr id="4" name="TextBox 3"/>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custDataLst>
      <p:tags r:id="rId1"/>
    </p:custDataLst>
    <p:extLst>
      <p:ext uri="{BB962C8B-B14F-4D97-AF65-F5344CB8AC3E}">
        <p14:creationId xmlns:p14="http://schemas.microsoft.com/office/powerpoint/2010/main" val="2318057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Completing the FFR</a:t>
            </a:r>
          </a:p>
        </p:txBody>
      </p:sp>
      <p:pic>
        <p:nvPicPr>
          <p:cNvPr id="4" name="Picture 7" title="FFR data form"/>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85746" y="990600"/>
            <a:ext cx="8448707" cy="6065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4" descr="As current year entries are completed, calculations are done automatically.&#10;" title="text box"/>
          <p:cNvSpPr txBox="1">
            <a:spLocks noChangeArrowheads="1"/>
          </p:cNvSpPr>
          <p:nvPr/>
        </p:nvSpPr>
        <p:spPr bwMode="auto">
          <a:xfrm>
            <a:off x="5715000" y="2819400"/>
            <a:ext cx="2971800" cy="1938338"/>
          </a:xfrm>
          <a:prstGeom prst="rect">
            <a:avLst/>
          </a:prstGeom>
          <a:solidFill>
            <a:srgbClr val="FFFFCC"/>
          </a:solidFill>
          <a:ln w="12700">
            <a:solidFill>
              <a:srgbClr val="C00000"/>
            </a:solid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As current year entries are completed, calculations are done automatically.</a:t>
            </a:r>
          </a:p>
        </p:txBody>
      </p:sp>
    </p:spTree>
    <p:extLst>
      <p:ext uri="{BB962C8B-B14F-4D97-AF65-F5344CB8AC3E}">
        <p14:creationId xmlns:p14="http://schemas.microsoft.com/office/powerpoint/2010/main" val="8385382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of a FFR</a:t>
            </a:r>
          </a:p>
        </p:txBody>
      </p:sp>
      <p:pic>
        <p:nvPicPr>
          <p:cNvPr id="1026" name="Picture 2" title="FFR status scree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5463" y="1026924"/>
            <a:ext cx="8849189" cy="454037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descr="If a mistake is made on the FFR and the status has changed to In Review, the institution should contact the eRA Service Desk to determine who the OFM staff is that is assigned by the NIH Institute/Center to resolve the issue.&#10;" title="text box"/>
          <p:cNvSpPr txBox="1">
            <a:spLocks noChangeArrowheads="1"/>
          </p:cNvSpPr>
          <p:nvPr/>
        </p:nvSpPr>
        <p:spPr bwMode="auto">
          <a:xfrm>
            <a:off x="228600" y="4572000"/>
            <a:ext cx="5374450" cy="2160591"/>
          </a:xfrm>
          <a:prstGeom prst="rect">
            <a:avLst/>
          </a:prstGeom>
          <a:solidFill>
            <a:srgbClr val="FFFFCC"/>
          </a:solidFill>
          <a:ln w="12700">
            <a:solidFill>
              <a:srgbClr val="C00000"/>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auto" latinLnBrk="0" hangingPunct="1">
              <a:lnSpc>
                <a:spcPct val="80000"/>
              </a:lnSpc>
              <a:spcBef>
                <a:spcPct val="2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charset="0"/>
              </a:rPr>
              <a:t>If a mistake is made on the FFR and the status has changed to </a:t>
            </a:r>
            <a:r>
              <a:rPr kumimoji="0" lang="en-US" sz="2400" b="0" i="1" u="none" strike="noStrike" kern="0" cap="none" spc="0" normalizeH="0" baseline="0" noProof="0" dirty="0">
                <a:ln>
                  <a:noFill/>
                </a:ln>
                <a:solidFill>
                  <a:srgbClr val="C00000"/>
                </a:solidFill>
                <a:effectLst/>
                <a:uLnTx/>
                <a:uFillTx/>
                <a:latin typeface="Arial" charset="0"/>
              </a:rPr>
              <a:t>In Review</a:t>
            </a:r>
            <a:r>
              <a:rPr kumimoji="0" lang="en-US" sz="2400" b="0" i="0" u="none" strike="noStrike" kern="0" cap="none" spc="0" normalizeH="0" baseline="0" noProof="0" dirty="0">
                <a:ln>
                  <a:noFill/>
                </a:ln>
                <a:solidFill>
                  <a:srgbClr val="C00000"/>
                </a:solidFill>
                <a:effectLst/>
                <a:uLnTx/>
                <a:uFillTx/>
                <a:latin typeface="Arial" charset="0"/>
              </a:rPr>
              <a:t>, the institution should contact the </a:t>
            </a:r>
            <a:r>
              <a:rPr lang="en-US" sz="2400" kern="0" dirty="0">
                <a:solidFill>
                  <a:srgbClr val="C00000"/>
                </a:solidFill>
              </a:rPr>
              <a:t>eRA Service Desk to determine who the </a:t>
            </a:r>
            <a:r>
              <a:rPr kumimoji="0" lang="en-US" sz="2400" b="0" i="0" u="none" strike="noStrike" kern="0" cap="none" spc="0" normalizeH="0" baseline="0" noProof="0" dirty="0">
                <a:ln>
                  <a:noFill/>
                </a:ln>
                <a:solidFill>
                  <a:srgbClr val="C00000"/>
                </a:solidFill>
                <a:effectLst/>
                <a:uLnTx/>
                <a:uFillTx/>
                <a:latin typeface="Arial" charset="0"/>
              </a:rPr>
              <a:t>OFM staff is that is assigned by the NIH Institute/Center</a:t>
            </a:r>
            <a:r>
              <a:rPr lang="en-US" sz="2400" kern="0" dirty="0">
                <a:solidFill>
                  <a:srgbClr val="C00000"/>
                </a:solidFill>
              </a:rPr>
              <a:t> to resolve the issue.</a:t>
            </a:r>
            <a:endParaRPr kumimoji="0" lang="en-US" sz="2400" b="0" i="0" u="none" strike="noStrike" kern="0" cap="none" spc="0" normalizeH="0" baseline="0" noProof="0" dirty="0">
              <a:ln>
                <a:noFill/>
              </a:ln>
              <a:solidFill>
                <a:srgbClr val="C00000"/>
              </a:solidFill>
              <a:effectLst/>
              <a:uLnTx/>
              <a:uFillTx/>
              <a:latin typeface="Arial" charset="0"/>
            </a:endParaRPr>
          </a:p>
        </p:txBody>
      </p:sp>
      <p:grpSp>
        <p:nvGrpSpPr>
          <p:cNvPr id="3" name="Group 2" descr="Once FFR/FSR is Submitted, Latest FSR status changes to Received&#10;" title="text box"/>
          <p:cNvGrpSpPr/>
          <p:nvPr/>
        </p:nvGrpSpPr>
        <p:grpSpPr>
          <a:xfrm>
            <a:off x="3886200" y="2064603"/>
            <a:ext cx="4972050" cy="3196405"/>
            <a:chOff x="3886200" y="2064603"/>
            <a:chExt cx="4972050" cy="3196405"/>
          </a:xfrm>
        </p:grpSpPr>
        <p:sp>
          <p:nvSpPr>
            <p:cNvPr id="5" name="Text Box 4"/>
            <p:cNvSpPr txBox="1">
              <a:spLocks noChangeArrowheads="1"/>
            </p:cNvSpPr>
            <p:nvPr/>
          </p:nvSpPr>
          <p:spPr bwMode="auto">
            <a:xfrm>
              <a:off x="3886200" y="2064603"/>
              <a:ext cx="4972050" cy="830997"/>
            </a:xfrm>
            <a:prstGeom prst="rect">
              <a:avLst/>
            </a:prstGeom>
            <a:solidFill>
              <a:srgbClr val="FFFFCC"/>
            </a:solidFill>
            <a:ln w="12700">
              <a:solidFill>
                <a:srgbClr val="C0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Once FFR/FSR is Submitted, </a:t>
              </a:r>
              <a:r>
                <a:rPr kumimoji="0" lang="en-US" sz="2400" b="0" i="1" u="none" strike="noStrike" kern="0" cap="none" spc="0" normalizeH="0" baseline="0" noProof="0" dirty="0">
                  <a:ln>
                    <a:noFill/>
                  </a:ln>
                  <a:solidFill>
                    <a:srgbClr val="C00000"/>
                  </a:solidFill>
                  <a:effectLst/>
                  <a:uLnTx/>
                  <a:uFillTx/>
                  <a:latin typeface="Tahoma"/>
                </a:rPr>
                <a:t>Latest FSR </a:t>
              </a:r>
              <a:r>
                <a:rPr kumimoji="0" lang="en-US" sz="2400" b="0" i="0" u="none" strike="noStrike" kern="0" cap="none" spc="0" normalizeH="0" baseline="0" noProof="0" dirty="0">
                  <a:ln>
                    <a:noFill/>
                  </a:ln>
                  <a:solidFill>
                    <a:srgbClr val="C00000"/>
                  </a:solidFill>
                  <a:effectLst/>
                  <a:uLnTx/>
                  <a:uFillTx/>
                  <a:latin typeface="Tahoma"/>
                </a:rPr>
                <a:t>status changes to </a:t>
              </a:r>
              <a:r>
                <a:rPr kumimoji="0" lang="en-US" sz="2400" b="0" i="1" u="none" strike="noStrike" kern="0" cap="none" spc="0" normalizeH="0" baseline="0" noProof="0" dirty="0">
                  <a:ln>
                    <a:noFill/>
                  </a:ln>
                  <a:solidFill>
                    <a:srgbClr val="C00000"/>
                  </a:solidFill>
                  <a:effectLst/>
                  <a:uLnTx/>
                  <a:uFillTx/>
                  <a:latin typeface="Tahoma"/>
                </a:rPr>
                <a:t>Received</a:t>
              </a:r>
            </a:p>
          </p:txBody>
        </p:sp>
        <p:sp>
          <p:nvSpPr>
            <p:cNvPr id="6" name="Line 5" title="&quot;&quot;"/>
            <p:cNvSpPr>
              <a:spLocks noChangeShapeType="1"/>
            </p:cNvSpPr>
            <p:nvPr/>
          </p:nvSpPr>
          <p:spPr bwMode="auto">
            <a:xfrm flipH="1">
              <a:off x="6324600" y="2895600"/>
              <a:ext cx="762000" cy="203012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5833110" y="4925728"/>
              <a:ext cx="754381" cy="33528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427206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Final Invention Statement</a:t>
            </a:r>
          </a:p>
        </p:txBody>
      </p:sp>
      <p:sp>
        <p:nvSpPr>
          <p:cNvPr id="4" name="Content Placeholder 2"/>
          <p:cNvSpPr txBox="1">
            <a:spLocks/>
          </p:cNvSpPr>
          <p:nvPr/>
        </p:nvSpPr>
        <p:spPr>
          <a:xfrm>
            <a:off x="301752" y="1527048"/>
            <a:ext cx="8503920" cy="4572000"/>
          </a:xfrm>
          <a:prstGeom prst="rect">
            <a:avLst/>
          </a:prstGeom>
        </p:spPr>
        <p:txBody>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r>
              <a:rPr lang="en-US" sz="2000" dirty="0"/>
              <a:t>If inventions are to be reported, the specific inventions must be listed.</a:t>
            </a:r>
          </a:p>
          <a:p>
            <a:r>
              <a:rPr lang="en-US" sz="2000" dirty="0"/>
              <a:t>Either the PI or the SO can start the process, but the SO must verify the report before submitting it to the agency.</a:t>
            </a:r>
          </a:p>
        </p:txBody>
      </p:sp>
      <p:pic>
        <p:nvPicPr>
          <p:cNvPr id="5" name="Picture 3" title="Final Invention Statement li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4299" y="2743200"/>
            <a:ext cx="8759451" cy="1211574"/>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Oval 4" title="&quot;&quot;"/>
          <p:cNvSpPr>
            <a:spLocks noChangeArrowheads="1"/>
          </p:cNvSpPr>
          <p:nvPr/>
        </p:nvSpPr>
        <p:spPr bwMode="auto">
          <a:xfrm>
            <a:off x="6781800" y="3581400"/>
            <a:ext cx="22860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8" name="Picture 6" descr="Confirmation screen " title="Submit Final Invetion Stat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7542213" cy="20002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9" name="Oval 7" title="&quot;&quot;"/>
          <p:cNvSpPr>
            <a:spLocks noChangeArrowheads="1"/>
          </p:cNvSpPr>
          <p:nvPr/>
        </p:nvSpPr>
        <p:spPr bwMode="auto">
          <a:xfrm>
            <a:off x="3733800" y="603885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Text Box 9" descr="If Yes is selected, Add Invention screen appears.&#10;" title="Text box"/>
          <p:cNvSpPr txBox="1">
            <a:spLocks noChangeArrowheads="1"/>
          </p:cNvSpPr>
          <p:nvPr/>
        </p:nvSpPr>
        <p:spPr bwMode="auto">
          <a:xfrm>
            <a:off x="152400" y="5581650"/>
            <a:ext cx="3124200" cy="120015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If </a:t>
            </a:r>
            <a:r>
              <a:rPr kumimoji="0" lang="en-US" sz="2400" b="0" i="1" u="none" strike="noStrike" kern="0" cap="none" spc="0" normalizeH="0" baseline="0" noProof="0" dirty="0">
                <a:ln>
                  <a:noFill/>
                </a:ln>
                <a:solidFill>
                  <a:srgbClr val="C00000"/>
                </a:solidFill>
                <a:effectLst/>
                <a:uLnTx/>
                <a:uFillTx/>
                <a:latin typeface="Tahoma"/>
              </a:rPr>
              <a:t>Yes</a:t>
            </a:r>
            <a:r>
              <a:rPr kumimoji="0" lang="en-US" sz="2400" b="0" i="0" u="none" strike="noStrike" kern="0" cap="none" spc="0" normalizeH="0" baseline="0" noProof="0" dirty="0">
                <a:ln>
                  <a:noFill/>
                </a:ln>
                <a:solidFill>
                  <a:srgbClr val="C00000"/>
                </a:solidFill>
                <a:effectLst/>
                <a:uLnTx/>
                <a:uFillTx/>
                <a:latin typeface="Tahoma"/>
              </a:rPr>
              <a:t> is selected, </a:t>
            </a:r>
            <a:r>
              <a:rPr kumimoji="0" lang="en-US" sz="2400" b="0" i="1" u="none" strike="noStrike" kern="0" cap="none" spc="0" normalizeH="0" baseline="0" noProof="0" dirty="0">
                <a:ln>
                  <a:noFill/>
                </a:ln>
                <a:solidFill>
                  <a:srgbClr val="C00000"/>
                </a:solidFill>
                <a:effectLst/>
                <a:uLnTx/>
                <a:uFillTx/>
                <a:latin typeface="Tahoma"/>
              </a:rPr>
              <a:t>Add Invention</a:t>
            </a:r>
            <a:r>
              <a:rPr kumimoji="0" lang="en-US" sz="2400" b="0" i="0" u="none" strike="noStrike" kern="0" cap="none" spc="0" normalizeH="0" baseline="0" noProof="0" dirty="0">
                <a:ln>
                  <a:noFill/>
                </a:ln>
                <a:solidFill>
                  <a:srgbClr val="C00000"/>
                </a:solidFill>
                <a:effectLst/>
                <a:uLnTx/>
                <a:uFillTx/>
                <a:latin typeface="Tahoma"/>
              </a:rPr>
              <a:t> screen appears.</a:t>
            </a:r>
          </a:p>
        </p:txBody>
      </p:sp>
      <p:sp>
        <p:nvSpPr>
          <p:cNvPr id="11" name="Line 12" title="&quot;&quot;"/>
          <p:cNvSpPr>
            <a:spLocks noChangeShapeType="1"/>
          </p:cNvSpPr>
          <p:nvPr/>
        </p:nvSpPr>
        <p:spPr bwMode="auto">
          <a:xfrm>
            <a:off x="3276600" y="619125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Line 8" title="&quot;&quot;"/>
          <p:cNvSpPr>
            <a:spLocks noChangeShapeType="1"/>
          </p:cNvSpPr>
          <p:nvPr/>
        </p:nvSpPr>
        <p:spPr bwMode="auto">
          <a:xfrm flipH="1">
            <a:off x="6096000" y="3954774"/>
            <a:ext cx="838200" cy="617226"/>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6299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Add Invention</a:t>
            </a:r>
          </a:p>
        </p:txBody>
      </p:sp>
      <p:pic>
        <p:nvPicPr>
          <p:cNvPr id="4" name="Picture 3" title="Add Inven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30350"/>
            <a:ext cx="5867400" cy="3422650"/>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onfirmation user is providing accurate information" title="Final Invention certify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205413"/>
            <a:ext cx="5610225" cy="1576387"/>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descr="Verify saved inventions. &#10;Remove any that do not apply. &#10;Add any that are missing.&#10;" title="Text box"/>
          <p:cNvSpPr txBox="1">
            <a:spLocks noChangeArrowheads="1"/>
          </p:cNvSpPr>
          <p:nvPr/>
        </p:nvSpPr>
        <p:spPr bwMode="auto">
          <a:xfrm>
            <a:off x="6753225" y="1544003"/>
            <a:ext cx="1981200" cy="3046413"/>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Verify saved inventions.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Remove any that do not apply.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2400" b="0" i="0" u="none" strike="noStrike" kern="0" cap="none" spc="0" normalizeH="0" baseline="0" noProof="0" dirty="0">
                <a:ln>
                  <a:noFill/>
                </a:ln>
                <a:solidFill>
                  <a:srgbClr val="C00000"/>
                </a:solidFill>
                <a:effectLst/>
                <a:uLnTx/>
                <a:uFillTx/>
                <a:latin typeface="Tahoma"/>
              </a:rPr>
              <a:t>Add any that are missing.</a:t>
            </a:r>
          </a:p>
        </p:txBody>
      </p:sp>
      <p:sp>
        <p:nvSpPr>
          <p:cNvPr id="7" name="Oval 6" title="&quot;&quot;"/>
          <p:cNvSpPr>
            <a:spLocks noChangeArrowheads="1"/>
          </p:cNvSpPr>
          <p:nvPr/>
        </p:nvSpPr>
        <p:spPr bwMode="auto">
          <a:xfrm>
            <a:off x="3124200" y="4667250"/>
            <a:ext cx="5334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Oval 7" title="&quot;&quot;"/>
          <p:cNvSpPr>
            <a:spLocks noChangeArrowheads="1"/>
          </p:cNvSpPr>
          <p:nvPr/>
        </p:nvSpPr>
        <p:spPr bwMode="auto">
          <a:xfrm>
            <a:off x="3200400" y="6400800"/>
            <a:ext cx="838200" cy="3810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Text Box 8" descr="Select verify" title="text box"/>
          <p:cNvSpPr txBox="1">
            <a:spLocks noChangeArrowheads="1"/>
          </p:cNvSpPr>
          <p:nvPr/>
        </p:nvSpPr>
        <p:spPr bwMode="auto">
          <a:xfrm>
            <a:off x="533400" y="4724400"/>
            <a:ext cx="21336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Verify</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0" name="Text Box 9" descr="Select OK" title="text box"/>
          <p:cNvSpPr txBox="1">
            <a:spLocks noChangeArrowheads="1"/>
          </p:cNvSpPr>
          <p:nvPr/>
        </p:nvSpPr>
        <p:spPr bwMode="auto">
          <a:xfrm>
            <a:off x="1066800" y="6324600"/>
            <a:ext cx="1676400" cy="457200"/>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Select </a:t>
            </a:r>
            <a:r>
              <a:rPr kumimoji="0" lang="en-US" sz="2400" b="0" i="1" u="none" strike="noStrike" kern="0" cap="none" spc="0" normalizeH="0" baseline="0" noProof="0" dirty="0">
                <a:ln>
                  <a:noFill/>
                </a:ln>
                <a:solidFill>
                  <a:srgbClr val="C00000"/>
                </a:solidFill>
                <a:effectLst/>
                <a:uLnTx/>
                <a:uFillTx/>
                <a:latin typeface="Tahoma"/>
              </a:rPr>
              <a:t>OK</a:t>
            </a:r>
            <a:r>
              <a:rPr kumimoji="0" lang="en-US" sz="2400" b="0" i="0" u="none" strike="noStrike" kern="0" cap="none" spc="0" normalizeH="0" baseline="0" noProof="0" dirty="0">
                <a:ln>
                  <a:noFill/>
                </a:ln>
                <a:solidFill>
                  <a:srgbClr val="C00000"/>
                </a:solidFill>
                <a:effectLst/>
                <a:uLnTx/>
                <a:uFillTx/>
                <a:latin typeface="Tahoma"/>
              </a:rPr>
              <a:t>.</a:t>
            </a:r>
          </a:p>
        </p:txBody>
      </p:sp>
      <p:sp>
        <p:nvSpPr>
          <p:cNvPr id="11" name="Line 10" title="&quot;&quot;"/>
          <p:cNvSpPr>
            <a:spLocks noChangeShapeType="1"/>
          </p:cNvSpPr>
          <p:nvPr/>
        </p:nvSpPr>
        <p:spPr bwMode="auto">
          <a:xfrm>
            <a:off x="3352800" y="5029200"/>
            <a:ext cx="0" cy="228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Line 11" title="&quot;&quot;"/>
          <p:cNvSpPr>
            <a:spLocks noChangeShapeType="1"/>
          </p:cNvSpPr>
          <p:nvPr/>
        </p:nvSpPr>
        <p:spPr bwMode="auto">
          <a:xfrm>
            <a:off x="2667000" y="48768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Line 12" title="&quot;&quot;"/>
          <p:cNvSpPr>
            <a:spLocks noChangeShapeType="1"/>
          </p:cNvSpPr>
          <p:nvPr/>
        </p:nvSpPr>
        <p:spPr bwMode="auto">
          <a:xfrm>
            <a:off x="2743200" y="6553200"/>
            <a:ext cx="381000" cy="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TextBox 14"/>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8279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Closeout – Awaiting SO Verification</a:t>
            </a:r>
          </a:p>
        </p:txBody>
      </p:sp>
      <p:pic>
        <p:nvPicPr>
          <p:cNvPr id="4" name="Picture 3" title="Closeout screen showing Awaiting SO Verificat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70037"/>
            <a:ext cx="7446963" cy="4257675"/>
          </a:xfrm>
          <a:prstGeom prst="rect">
            <a:avLst/>
          </a:prstGeom>
          <a:noFill/>
          <a:ln w="19050">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title="&quot;&quot;"/>
          <p:cNvSpPr>
            <a:spLocks noChangeArrowheads="1"/>
          </p:cNvSpPr>
          <p:nvPr/>
        </p:nvSpPr>
        <p:spPr bwMode="auto">
          <a:xfrm>
            <a:off x="3352800" y="4465637"/>
            <a:ext cx="838200" cy="457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3" name="Group 2" title="Text box with arrow"/>
          <p:cNvGrpSpPr/>
          <p:nvPr/>
        </p:nvGrpSpPr>
        <p:grpSpPr>
          <a:xfrm>
            <a:off x="3962400" y="4830762"/>
            <a:ext cx="4876800" cy="1570038"/>
            <a:chOff x="3962400" y="4830762"/>
            <a:chExt cx="4876800" cy="1570038"/>
          </a:xfrm>
        </p:grpSpPr>
        <p:sp>
          <p:nvSpPr>
            <p:cNvPr id="6" name="Line 5" title="&quot;&quot;"/>
            <p:cNvSpPr>
              <a:spLocks noChangeShapeType="1"/>
            </p:cNvSpPr>
            <p:nvPr/>
          </p:nvSpPr>
          <p:spPr bwMode="auto">
            <a:xfrm flipH="1" flipV="1">
              <a:off x="3962400" y="4999037"/>
              <a:ext cx="762000" cy="381000"/>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Text Box 6" descr="Status of Final Invention Statement is changed to Awaiting SO Verification. SO can now verify and submit.&#10;" title="text box"/>
            <p:cNvSpPr txBox="1">
              <a:spLocks noChangeArrowheads="1"/>
            </p:cNvSpPr>
            <p:nvPr/>
          </p:nvSpPr>
          <p:spPr bwMode="auto">
            <a:xfrm>
              <a:off x="4724400" y="4830762"/>
              <a:ext cx="4114800" cy="1570038"/>
            </a:xfrm>
            <a:prstGeom prst="rect">
              <a:avLst/>
            </a:prstGeom>
            <a:solidFill>
              <a:srgbClr val="FFFFCC"/>
            </a:solidFill>
            <a:ln w="9525">
              <a:solidFill>
                <a:srgbClr val="C00000"/>
              </a:solid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Tahoma"/>
                </a:rPr>
                <a:t>Status of Final Invention Statement is changed to </a:t>
              </a:r>
              <a:r>
                <a:rPr kumimoji="0" lang="en-US" sz="2400" b="0" i="1" u="none" strike="noStrike" kern="0" cap="none" spc="0" normalizeH="0" baseline="0" noProof="0" dirty="0">
                  <a:ln>
                    <a:noFill/>
                  </a:ln>
                  <a:solidFill>
                    <a:srgbClr val="C00000"/>
                  </a:solidFill>
                  <a:effectLst/>
                  <a:uLnTx/>
                  <a:uFillTx/>
                  <a:latin typeface="Tahoma"/>
                </a:rPr>
                <a:t>Awaiting SO Verification</a:t>
              </a:r>
              <a:r>
                <a:rPr kumimoji="0" lang="en-US" sz="2400" b="0" i="0" u="none" strike="noStrike" kern="0" cap="none" spc="0" normalizeH="0" baseline="0" noProof="0" dirty="0">
                  <a:ln>
                    <a:noFill/>
                  </a:ln>
                  <a:solidFill>
                    <a:srgbClr val="C00000"/>
                  </a:solidFill>
                  <a:effectLst/>
                  <a:uLnTx/>
                  <a:uFillTx/>
                  <a:latin typeface="Tahoma"/>
                </a:rPr>
                <a:t>. SO can now verify and submit.</a:t>
              </a:r>
            </a:p>
          </p:txBody>
        </p:sp>
      </p:grpSp>
      <p:sp>
        <p:nvSpPr>
          <p:cNvPr id="9" name="TextBox 8"/>
          <p:cNvSpPr txBox="1"/>
          <p:nvPr/>
        </p:nvSpPr>
        <p:spPr>
          <a:xfrm>
            <a:off x="152400" y="6360225"/>
            <a:ext cx="966931" cy="369332"/>
          </a:xfrm>
          <a:prstGeom prst="rect">
            <a:avLst/>
          </a:prstGeom>
          <a:noFill/>
        </p:spPr>
        <p:txBody>
          <a:bodyPr wrap="none" rtlCol="0">
            <a:spAutoFit/>
          </a:bodyPr>
          <a:lstStyle/>
          <a:p>
            <a:r>
              <a:rPr lang="en-US" dirty="0">
                <a:solidFill>
                  <a:schemeClr val="bg1">
                    <a:lumMod val="95000"/>
                  </a:schemeClr>
                </a:solidFill>
              </a:rPr>
              <a:t>Scarlett</a:t>
            </a:r>
          </a:p>
        </p:txBody>
      </p:sp>
    </p:spTree>
    <p:extLst>
      <p:ext uri="{BB962C8B-B14F-4D97-AF65-F5344CB8AC3E}">
        <p14:creationId xmlns:p14="http://schemas.microsoft.com/office/powerpoint/2010/main" val="38959524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Help</a:t>
            </a:r>
          </a:p>
        </p:txBody>
      </p:sp>
      <p:sp>
        <p:nvSpPr>
          <p:cNvPr id="3" name="Text Placeholder 2"/>
          <p:cNvSpPr>
            <a:spLocks noGrp="1"/>
          </p:cNvSpPr>
          <p:nvPr>
            <p:ph type="body" idx="1"/>
          </p:nvPr>
        </p:nvSpPr>
        <p:spPr/>
        <p:txBody>
          <a:bodyPr/>
          <a:lstStyle/>
          <a:p>
            <a:r>
              <a:rPr lang="en-US" dirty="0"/>
              <a:t>Help Desks</a:t>
            </a:r>
          </a:p>
          <a:p>
            <a:r>
              <a:rPr lang="en-US" dirty="0"/>
              <a:t>On-line resources &amp;Web sites</a:t>
            </a:r>
          </a:p>
        </p:txBody>
      </p:sp>
      <p:sp>
        <p:nvSpPr>
          <p:cNvPr id="4" name="Slide Number Placeholder 3"/>
          <p:cNvSpPr>
            <a:spLocks noGrp="1"/>
          </p:cNvSpPr>
          <p:nvPr>
            <p:ph type="sldNum" sz="quarter" idx="12"/>
          </p:nvPr>
        </p:nvSpPr>
        <p:spPr/>
        <p:txBody>
          <a:bodyPr/>
          <a:lstStyle/>
          <a:p>
            <a:pPr>
              <a:defRPr/>
            </a:pPr>
            <a:fld id="{22A70DE3-2F75-431A-9D09-64CA1AB2227F}" type="slidenum">
              <a:rPr lang="en-US" smtClean="0"/>
              <a:pPr>
                <a:defRPr/>
              </a:pPr>
              <a:t>96</a:t>
            </a:fld>
            <a:endParaRPr lang="en-US" dirty="0"/>
          </a:p>
        </p:txBody>
      </p:sp>
    </p:spTree>
    <p:extLst>
      <p:ext uri="{BB962C8B-B14F-4D97-AF65-F5344CB8AC3E}">
        <p14:creationId xmlns:p14="http://schemas.microsoft.com/office/powerpoint/2010/main" val="2826870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eRA Service Desk</a:t>
            </a:r>
          </a:p>
        </p:txBody>
      </p:sp>
      <p:sp>
        <p:nvSpPr>
          <p:cNvPr id="3" name="Text Placeholder 2"/>
          <p:cNvSpPr>
            <a:spLocks noGrp="1"/>
          </p:cNvSpPr>
          <p:nvPr>
            <p:ph type="body" sz="half" idx="2"/>
          </p:nvPr>
        </p:nvSpPr>
        <p:spPr/>
        <p:txBody>
          <a:bodyPr/>
          <a:lstStyle/>
          <a:p>
            <a:r>
              <a:rPr lang="en-US" dirty="0"/>
              <a:t>Grants.gov Contact </a:t>
            </a:r>
            <a:br>
              <a:rPr lang="en-US" dirty="0"/>
            </a:br>
            <a:r>
              <a:rPr lang="en-US" dirty="0"/>
              <a:t>Center</a:t>
            </a:r>
          </a:p>
        </p:txBody>
      </p:sp>
      <p:sp>
        <p:nvSpPr>
          <p:cNvPr id="4" name="Title 3"/>
          <p:cNvSpPr>
            <a:spLocks noGrp="1"/>
          </p:cNvSpPr>
          <p:nvPr>
            <p:ph type="title"/>
          </p:nvPr>
        </p:nvSpPr>
        <p:spPr/>
        <p:txBody>
          <a:bodyPr/>
          <a:lstStyle/>
          <a:p>
            <a:r>
              <a:rPr lang="en-US" dirty="0"/>
              <a:t>Service &amp; Help Desks</a:t>
            </a:r>
          </a:p>
        </p:txBody>
      </p:sp>
      <p:sp>
        <p:nvSpPr>
          <p:cNvPr id="5" name="Content Placeholder 4"/>
          <p:cNvSpPr>
            <a:spLocks noGrp="1"/>
          </p:cNvSpPr>
          <p:nvPr>
            <p:ph sz="quarter" idx="13"/>
          </p:nvPr>
        </p:nvSpPr>
        <p:spPr/>
        <p:txBody>
          <a:bodyPr/>
          <a:lstStyle/>
          <a:p>
            <a:pPr lvl="0"/>
            <a:r>
              <a:rPr lang="en-US" sz="2400" u="sng" dirty="0">
                <a:hlinkClick r:id="rId2"/>
              </a:rPr>
              <a:t>Need Help? website</a:t>
            </a:r>
            <a:endParaRPr lang="en-US" sz="2400" dirty="0"/>
          </a:p>
          <a:p>
            <a:pPr lvl="0"/>
            <a:r>
              <a:rPr lang="en-US" sz="2400" u="sng" dirty="0">
                <a:hlinkClick r:id="rId3"/>
              </a:rPr>
              <a:t>Web ticketing</a:t>
            </a:r>
            <a:r>
              <a:rPr lang="en-US" sz="2400" dirty="0"/>
              <a:t> (preferred method of contact)</a:t>
            </a:r>
          </a:p>
          <a:p>
            <a:pPr lvl="0"/>
            <a:r>
              <a:rPr lang="en-US" sz="2400" dirty="0"/>
              <a:t>Toll-free: 1-866-504-9552</a:t>
            </a:r>
          </a:p>
          <a:p>
            <a:pPr lvl="0"/>
            <a:r>
              <a:rPr lang="en-US" sz="2400" dirty="0"/>
              <a:t>Phone: 301-402-7469</a:t>
            </a:r>
          </a:p>
          <a:p>
            <a:pPr lvl="0"/>
            <a:r>
              <a:rPr lang="en-US" sz="2400" dirty="0"/>
              <a:t>Hours: Monday-Friday (excluding </a:t>
            </a:r>
            <a:r>
              <a:rPr lang="en-US" sz="2400" u="sng" dirty="0">
                <a:hlinkClick r:id="rId4"/>
              </a:rPr>
              <a:t>Federal holidays</a:t>
            </a:r>
            <a:r>
              <a:rPr lang="en-US" sz="2400" dirty="0"/>
              <a:t>)</a:t>
            </a:r>
          </a:p>
        </p:txBody>
      </p:sp>
      <p:sp>
        <p:nvSpPr>
          <p:cNvPr id="6" name="Content Placeholder 5"/>
          <p:cNvSpPr>
            <a:spLocks noGrp="1"/>
          </p:cNvSpPr>
          <p:nvPr>
            <p:ph sz="quarter" idx="14"/>
          </p:nvPr>
        </p:nvSpPr>
        <p:spPr>
          <a:xfrm>
            <a:off x="4648200" y="2286000"/>
            <a:ext cx="4191000" cy="3931920"/>
          </a:xfrm>
        </p:spPr>
        <p:txBody>
          <a:bodyPr/>
          <a:lstStyle/>
          <a:p>
            <a:r>
              <a:rPr lang="en-US" sz="2500" dirty="0"/>
              <a:t>Toll-free: 1-800-518-4726</a:t>
            </a:r>
          </a:p>
          <a:p>
            <a:r>
              <a:rPr lang="en-US" sz="2500" dirty="0"/>
              <a:t>Hours : 24x7  (Except Federal Holidays)</a:t>
            </a:r>
          </a:p>
          <a:p>
            <a:r>
              <a:rPr lang="en-US" sz="2500" dirty="0"/>
              <a:t>Email : </a:t>
            </a:r>
            <a:r>
              <a:rPr lang="en-US" sz="2500" dirty="0">
                <a:hlinkClick r:id="rId5" tooltip="Grants. gov Help Page"/>
              </a:rPr>
              <a:t>support@grants.gov</a:t>
            </a:r>
            <a:endParaRPr lang="en-US" sz="2500" dirty="0"/>
          </a:p>
          <a:p>
            <a:r>
              <a:rPr lang="en-US" sz="2500" dirty="0"/>
              <a:t>Help Resources: </a:t>
            </a:r>
            <a:r>
              <a:rPr lang="en-US" sz="2500" dirty="0">
                <a:hlinkClick r:id="rId6" tooltip="Grants.gov help resources"/>
              </a:rPr>
              <a:t>http://www.grants.gov/web/grants/support.html</a:t>
            </a:r>
            <a:r>
              <a:rPr lang="en-US" sz="2500" dirty="0"/>
              <a:t> </a:t>
            </a:r>
            <a:endParaRPr lang="en-US" dirty="0"/>
          </a:p>
        </p:txBody>
      </p:sp>
      <p:sp>
        <p:nvSpPr>
          <p:cNvPr id="7" name="Slide Number Placeholder 6"/>
          <p:cNvSpPr>
            <a:spLocks noGrp="1"/>
          </p:cNvSpPr>
          <p:nvPr>
            <p:ph type="sldNum" sz="quarter" idx="17"/>
          </p:nvPr>
        </p:nvSpPr>
        <p:spPr/>
        <p:txBody>
          <a:bodyPr/>
          <a:lstStyle/>
          <a:p>
            <a:pPr>
              <a:defRPr/>
            </a:pPr>
            <a:fld id="{3A4FF90E-4C55-4D59-BE6A-CE57DBB6E3FF}" type="slidenum">
              <a:rPr lang="en-US" smtClean="0"/>
              <a:pPr>
                <a:defRPr/>
              </a:pPr>
              <a:t>97</a:t>
            </a:fld>
            <a:endParaRPr lang="en-US" dirty="0"/>
          </a:p>
        </p:txBody>
      </p:sp>
    </p:spTree>
    <p:extLst>
      <p:ext uri="{BB962C8B-B14F-4D97-AF65-F5344CB8AC3E}">
        <p14:creationId xmlns:p14="http://schemas.microsoft.com/office/powerpoint/2010/main" val="9923563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Sites</a:t>
            </a:r>
          </a:p>
        </p:txBody>
      </p:sp>
      <p:sp>
        <p:nvSpPr>
          <p:cNvPr id="3" name="Content Placeholder 2"/>
          <p:cNvSpPr>
            <a:spLocks noGrp="1"/>
          </p:cNvSpPr>
          <p:nvPr>
            <p:ph sz="quarter" idx="13"/>
          </p:nvPr>
        </p:nvSpPr>
        <p:spPr/>
        <p:txBody>
          <a:bodyPr/>
          <a:lstStyle/>
          <a:p>
            <a:r>
              <a:rPr lang="en-US" dirty="0">
                <a:hlinkClick r:id="rId3"/>
              </a:rPr>
              <a:t>eRA Commons</a:t>
            </a:r>
            <a:r>
              <a:rPr lang="en-US" dirty="0"/>
              <a:t>: </a:t>
            </a:r>
          </a:p>
          <a:p>
            <a:pPr marL="274638" lvl="1" indent="0">
              <a:buNone/>
            </a:pPr>
            <a:r>
              <a:rPr lang="en-US" sz="2000" dirty="0">
                <a:solidFill>
                  <a:schemeClr val="tx1"/>
                </a:solidFill>
              </a:rPr>
              <a:t>https://commons.era.nih.gov/commons/     </a:t>
            </a:r>
            <a:endParaRPr lang="en-US" sz="3200" dirty="0">
              <a:solidFill>
                <a:schemeClr val="tx1"/>
              </a:solidFill>
            </a:endParaRPr>
          </a:p>
          <a:p>
            <a:r>
              <a:rPr lang="en-US" dirty="0">
                <a:hlinkClick r:id="rId4"/>
              </a:rPr>
              <a:t>Electronic Research Administration</a:t>
            </a:r>
            <a:r>
              <a:rPr lang="en-US" dirty="0"/>
              <a:t>: </a:t>
            </a:r>
          </a:p>
          <a:p>
            <a:pPr marL="0" indent="0">
              <a:buNone/>
            </a:pPr>
            <a:r>
              <a:rPr lang="en-US" sz="2000" dirty="0"/>
              <a:t>     http://era.nih.gov/ </a:t>
            </a:r>
            <a:endParaRPr lang="en-US" dirty="0"/>
          </a:p>
          <a:p>
            <a:r>
              <a:rPr lang="en-US" dirty="0">
                <a:hlinkClick r:id="rId5"/>
              </a:rPr>
              <a:t>How to Apply – Application  Guide</a:t>
            </a:r>
            <a:r>
              <a:rPr lang="en-US" dirty="0"/>
              <a:t>: </a:t>
            </a:r>
            <a:r>
              <a:rPr lang="en-US" sz="2000" dirty="0"/>
              <a:t>http://grants.nih.gov/grants/how-to-apply-application-guide.htm </a:t>
            </a:r>
          </a:p>
          <a:p>
            <a:r>
              <a:rPr lang="en-US" dirty="0">
                <a:hlinkClick r:id="rId6"/>
              </a:rPr>
              <a:t>NIH About Grants</a:t>
            </a:r>
            <a:r>
              <a:rPr lang="en-US" dirty="0"/>
              <a:t>: </a:t>
            </a:r>
          </a:p>
          <a:p>
            <a:pPr marL="0" indent="0">
              <a:buNone/>
            </a:pPr>
            <a:r>
              <a:rPr lang="en-US" sz="2000" dirty="0"/>
              <a:t>     http://grants.nih.gov/grants/oer.htm </a:t>
            </a:r>
          </a:p>
          <a:p>
            <a:endParaRPr lang="en-US" dirty="0"/>
          </a:p>
        </p:txBody>
      </p:sp>
      <p:sp>
        <p:nvSpPr>
          <p:cNvPr id="4" name="Slide Number Placeholder 3"/>
          <p:cNvSpPr>
            <a:spLocks noGrp="1"/>
          </p:cNvSpPr>
          <p:nvPr>
            <p:ph type="sldNum" sz="quarter" idx="16"/>
          </p:nvPr>
        </p:nvSpPr>
        <p:spPr/>
        <p:txBody>
          <a:bodyPr/>
          <a:lstStyle/>
          <a:p>
            <a:pPr>
              <a:defRPr/>
            </a:pPr>
            <a:fld id="{41303DC8-D049-4606-B080-DDC65A2B61F5}" type="slidenum">
              <a:rPr lang="en-US" smtClean="0"/>
              <a:pPr>
                <a:defRPr/>
              </a:pPr>
              <a:t>98</a:t>
            </a:fld>
            <a:endParaRPr lang="en-US" dirty="0"/>
          </a:p>
        </p:txBody>
      </p:sp>
      <p:pic>
        <p:nvPicPr>
          <p:cNvPr id="5" name="Picture 5" descr="www_surfing_hg_cl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5638800"/>
            <a:ext cx="403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837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E5F9C02-60A3-4AB1-8821-EDEFB4936DEB}" type="slidenum">
              <a:rPr lang="en-US" smtClean="0"/>
              <a:pPr>
                <a:defRPr/>
              </a:pPr>
              <a:t>99</a:t>
            </a:fld>
            <a:endParaRPr lang="en-US" dirty="0"/>
          </a:p>
        </p:txBody>
      </p:sp>
      <p:sp>
        <p:nvSpPr>
          <p:cNvPr id="3" name="Title 2" hidden="1"/>
          <p:cNvSpPr>
            <a:spLocks noGrp="1"/>
          </p:cNvSpPr>
          <p:nvPr>
            <p:ph type="title"/>
          </p:nvPr>
        </p:nvSpPr>
        <p:spPr/>
        <p:txBody>
          <a:bodyPr/>
          <a:lstStyle/>
          <a:p>
            <a:r>
              <a:rPr lang="en-US" dirty="0"/>
              <a:t>Thank you</a:t>
            </a:r>
          </a:p>
        </p:txBody>
      </p:sp>
      <p:pic>
        <p:nvPicPr>
          <p:cNvPr id="4" name="Picture 3" title="thank yo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524000"/>
            <a:ext cx="3571875" cy="3810000"/>
          </a:xfrm>
          <a:prstGeom prst="rect">
            <a:avLst/>
          </a:prstGeom>
        </p:spPr>
      </p:pic>
    </p:spTree>
    <p:extLst>
      <p:ext uri="{BB962C8B-B14F-4D97-AF65-F5344CB8AC3E}">
        <p14:creationId xmlns:p14="http://schemas.microsoft.com/office/powerpoint/2010/main" val="12967931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2.xml><?xml version="1.0" encoding="utf-8"?>
<a:theme xmlns:a="http://schemas.openxmlformats.org/drawingml/2006/main" name="1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3.xml><?xml version="1.0" encoding="utf-8"?>
<a:theme xmlns:a="http://schemas.openxmlformats.org/drawingml/2006/main" name="4_ProcessDia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698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75000"/>
                <a:satMod val="200000"/>
              </a:schemeClr>
            </a:gs>
            <a:gs pos="45000">
              <a:schemeClr val="phClr">
                <a:tint val="93000"/>
                <a:satMod val="200000"/>
              </a:schemeClr>
            </a:gs>
            <a:gs pos="100000">
              <a:schemeClr val="phClr">
                <a:tint val="75000"/>
                <a:satMod val="200000"/>
              </a:schemeClr>
            </a:gs>
          </a:gsLst>
          <a:lin ang="16200000" scaled="1"/>
        </a:gradFill>
        <a:blipFill>
          <a:blip xmlns:r="http://schemas.openxmlformats.org/officeDocument/2006/relationships" r:embed="rId1">
            <a:duotone>
              <a:schemeClr val="phClr">
                <a:shade val="70000"/>
                <a:satMod val="115000"/>
              </a:schemeClr>
              <a:schemeClr val="phClr">
                <a:tint val="85000"/>
              </a:schemeClr>
            </a:duotone>
          </a:blip>
          <a:tile tx="0" ty="0" sx="85000" sy="85000" flip="none"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13932BB50E0F40A2A420C0FA0699AE" ma:contentTypeVersion="0" ma:contentTypeDescription="Create a new document." ma:contentTypeScope="" ma:versionID="1ba8b3d26b8bb2e7d5ab090592e7f65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B90930-7E51-47FE-91A3-3D2BCA40E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2F279A0-1B72-4A0F-A7CA-0934D0E5A71E}">
  <ds:schemaRefs>
    <ds:schemaRef ds:uri="http://schemas.microsoft.com/sharepoint/v3/contenttype/forms"/>
  </ds:schemaRefs>
</ds:datastoreItem>
</file>

<file path=customXml/itemProps3.xml><?xml version="1.0" encoding="utf-8"?>
<ds:datastoreItem xmlns:ds="http://schemas.openxmlformats.org/officeDocument/2006/customXml" ds:itemID="{057DAA70-C3F4-4123-B315-B54B2E6FBDE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ProcessDiagram</Template>
  <TotalTime>0</TotalTime>
  <Words>4620</Words>
  <Application>Microsoft Office PowerPoint</Application>
  <PresentationFormat>On-screen Show (4:3)</PresentationFormat>
  <Paragraphs>645</Paragraphs>
  <Slides>99</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99</vt:i4>
      </vt:variant>
    </vt:vector>
  </HeadingPairs>
  <TitlesOfParts>
    <vt:vector size="110" baseType="lpstr">
      <vt:lpstr>Arial</vt:lpstr>
      <vt:lpstr>Calibri</vt:lpstr>
      <vt:lpstr>Georgia</vt:lpstr>
      <vt:lpstr>Tahoma</vt:lpstr>
      <vt:lpstr>Times New Roman</vt:lpstr>
      <vt:lpstr>Verdana</vt:lpstr>
      <vt:lpstr>Wingdings</vt:lpstr>
      <vt:lpstr>Wingdings 2</vt:lpstr>
      <vt:lpstr>ProcessDiagram</vt:lpstr>
      <vt:lpstr>1_ProcessDiagram</vt:lpstr>
      <vt:lpstr>4_ProcessDiagram</vt:lpstr>
      <vt:lpstr>Interacting Electronically with NIH Post-submission Processing  </vt:lpstr>
      <vt:lpstr>Your Workshop Team</vt:lpstr>
      <vt:lpstr>eRA Commons Status</vt:lpstr>
      <vt:lpstr>What is eRA Commons?</vt:lpstr>
      <vt:lpstr>What’s New in  eRA Commons</vt:lpstr>
      <vt:lpstr>Personal Profile (PPF)</vt:lpstr>
      <vt:lpstr>Personal Profile</vt:lpstr>
      <vt:lpstr>New on the Personal Profile</vt:lpstr>
      <vt:lpstr>Personal Profile Information is used to…</vt:lpstr>
      <vt:lpstr>Terminology Check</vt:lpstr>
      <vt:lpstr>PPF- Tips</vt:lpstr>
      <vt:lpstr>PPF – Reference Letters</vt:lpstr>
      <vt:lpstr>What’s New in  eRA Commons IPF</vt:lpstr>
      <vt:lpstr>Institutional Profile File (IPF)</vt:lpstr>
      <vt:lpstr>IPF - Basic</vt:lpstr>
      <vt:lpstr>IPF – Institution Contacts</vt:lpstr>
      <vt:lpstr>IPF – DUNS</vt:lpstr>
      <vt:lpstr>What’s New in  eRA Commons Status</vt:lpstr>
      <vt:lpstr>PI &amp; SO Status Views</vt:lpstr>
      <vt:lpstr>Status Result from General Search for PI</vt:lpstr>
      <vt:lpstr>Status Result from General Search for PI (flat view)</vt:lpstr>
      <vt:lpstr>Status Result from General Search for SO</vt:lpstr>
      <vt:lpstr>New Status Information Screen</vt:lpstr>
      <vt:lpstr>Key eRA Commons Features   Prior Approval Requests</vt:lpstr>
      <vt:lpstr>Prior Approval</vt:lpstr>
      <vt:lpstr>Prior Approval Tab</vt:lpstr>
      <vt:lpstr>Prior Approval – NCE</vt:lpstr>
      <vt:lpstr>Prior Approval – No Cost Extension: When?</vt:lpstr>
      <vt:lpstr>Prior Approval – No Cost Extension: When Not?</vt:lpstr>
      <vt:lpstr>Prior Approval – No Cost Extension: What?</vt:lpstr>
      <vt:lpstr>Prior Approval – No Cost Extension Screen</vt:lpstr>
      <vt:lpstr>Prior Approval – Withdrawal</vt:lpstr>
      <vt:lpstr>Prior Approval – Withdrawal Request</vt:lpstr>
      <vt:lpstr>Prior Approval – Change of PD/PI </vt:lpstr>
      <vt:lpstr>Prior Approval – Change of PD/PI Screen</vt:lpstr>
      <vt:lpstr>Prior Approval – Carryover</vt:lpstr>
      <vt:lpstr>Prior Approval – Carryover Screen</vt:lpstr>
      <vt:lpstr>Prior Approval – Resources</vt:lpstr>
      <vt:lpstr>Key eRA Commons Features</vt:lpstr>
      <vt:lpstr>NCE</vt:lpstr>
      <vt:lpstr>Extension link in Status screen</vt:lpstr>
      <vt:lpstr>Extension Screen</vt:lpstr>
      <vt:lpstr>Expanded Authority – You Get Just One</vt:lpstr>
      <vt:lpstr>Key eRA Commons Features   Submitting Just-in-Time (JIT)  Information Upon NIH Request</vt:lpstr>
      <vt:lpstr>Just-In-Time (JIT)</vt:lpstr>
      <vt:lpstr>JIT Link on Status Result Screen (SO View)</vt:lpstr>
      <vt:lpstr>Key eRA Commons Features - RPPR</vt:lpstr>
      <vt:lpstr>RPPR</vt:lpstr>
      <vt:lpstr>RPPR Menu Screen</vt:lpstr>
      <vt:lpstr>RPPR Data Entry</vt:lpstr>
      <vt:lpstr>Sample RPPR Screen</vt:lpstr>
      <vt:lpstr>RPPR – Complex, Multi-Project</vt:lpstr>
      <vt:lpstr>RPPR – Multi-Year RPPR</vt:lpstr>
      <vt:lpstr>Progress Report Additional Materials (PRAM)</vt:lpstr>
      <vt:lpstr>Progress Report Additional Materials - PRAM</vt:lpstr>
      <vt:lpstr>New Format for PA PRAM</vt:lpstr>
      <vt:lpstr>RPPR – Budgets</vt:lpstr>
      <vt:lpstr>Key eRA Commons Features   Submitting Administrative Supplements (Type 3s) Using eRA Commons </vt:lpstr>
      <vt:lpstr>Administrative Supplements</vt:lpstr>
      <vt:lpstr>Admin. Supplement Requests - Commons</vt:lpstr>
      <vt:lpstr>Admin. Supplement Requests – Commons 1</vt:lpstr>
      <vt:lpstr>Admin. Supplement Requests – Commons 2</vt:lpstr>
      <vt:lpstr>Admin. Supplement Requests – Commons 3</vt:lpstr>
      <vt:lpstr>Key eRA Commons Features    Wrapping Up the ‘paperwork’ with Closeout </vt:lpstr>
      <vt:lpstr>Closeout</vt:lpstr>
      <vt:lpstr>Closeout Capabilities</vt:lpstr>
      <vt:lpstr>New Closeout Search screen provides  additional search criteria</vt:lpstr>
      <vt:lpstr>Search screen shows grants that are Closed or Requires Closeout</vt:lpstr>
      <vt:lpstr>Interim Research Performance Progress Report (IRPPR)</vt:lpstr>
      <vt:lpstr>IRPPR vs FRPPR (Interim vs Final RPPR)</vt:lpstr>
      <vt:lpstr>Interim RPPR Scenarios</vt:lpstr>
      <vt:lpstr>Permissions for Interim RPPR </vt:lpstr>
      <vt:lpstr>Delegations</vt:lpstr>
      <vt:lpstr>Delegations Chart</vt:lpstr>
      <vt:lpstr>Selecting Interim RPPR</vt:lpstr>
      <vt:lpstr>Initiate Interim RPPR</vt:lpstr>
      <vt:lpstr>Initiate Final Research Performance Progress Report (FRPPR)</vt:lpstr>
      <vt:lpstr>IRPPR and FRPPR Sections</vt:lpstr>
      <vt:lpstr>Outcomes</vt:lpstr>
      <vt:lpstr>Closeout – Outcomes Requirements</vt:lpstr>
      <vt:lpstr>Requesting/ Receiving Revised Project Outcomes</vt:lpstr>
      <vt:lpstr>Project Outcomes Resources</vt:lpstr>
      <vt:lpstr>Closeout – Final Report Additional Materials (FRAM) </vt:lpstr>
      <vt:lpstr>Closeout – Final Report Additional Materials (FRAM) 2</vt:lpstr>
      <vt:lpstr>Closeout – Interim Report Additional Materials (IRAM) Link</vt:lpstr>
      <vt:lpstr>Federal Financial Report (FFR)</vt:lpstr>
      <vt:lpstr>FFR</vt:lpstr>
      <vt:lpstr>FFR/FSR Search Screen</vt:lpstr>
      <vt:lpstr>FFR/FSR Screen</vt:lpstr>
      <vt:lpstr>FFR Details Screen</vt:lpstr>
      <vt:lpstr>Completing the FFR</vt:lpstr>
      <vt:lpstr>Submission of a FFR</vt:lpstr>
      <vt:lpstr>Closeout – Final Invention Statement</vt:lpstr>
      <vt:lpstr>Closeout – Add Invention</vt:lpstr>
      <vt:lpstr>Closeout – Awaiting SO Verification</vt:lpstr>
      <vt:lpstr>Finding Help</vt:lpstr>
      <vt:lpstr>Service &amp; Help Desks</vt:lpstr>
      <vt:lpstr>Web Sites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 Systems and the Grants Process - 2014 NIH Regional Seminar</dc:title>
  <dc:subject>eRA Systems and the Grants Process - June 2011</dc:subject>
  <dc:creator/>
  <cp:keywords>eRA Systems and the Grants Process - June 2011</cp:keywords>
  <cp:lastModifiedBy/>
  <cp:revision>1</cp:revision>
  <dcterms:created xsi:type="dcterms:W3CDTF">2011-05-13T19:52:12Z</dcterms:created>
  <dcterms:modified xsi:type="dcterms:W3CDTF">2018-04-12T06:22:18Z</dcterms:modified>
  <cp:contentStatus>Final</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0x010100B813932BB50E0F40A2A420C0FA0699AE</vt:lpwstr>
  </property>
  <property fmtid="{D5CDD505-2E9C-101B-9397-08002B2CF9AE}" pid="4" name="ArticulateGUID">
    <vt:lpwstr>E0F1D51E-C59F-4A49-B5C8-56DDFF0BB0F0</vt:lpwstr>
  </property>
  <property fmtid="{D5CDD505-2E9C-101B-9397-08002B2CF9AE}" pid="5" name="ArticulatePath">
    <vt:lpwstr>eRA SESSION  Interacting Electronically with NIH-Post-Submission Oct 2017</vt:lpwstr>
  </property>
</Properties>
</file>