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90"/>
  </p:notesMasterIdLst>
  <p:handoutMasterIdLst>
    <p:handoutMasterId r:id="rId91"/>
  </p:handoutMasterIdLst>
  <p:sldIdLst>
    <p:sldId id="265" r:id="rId5"/>
    <p:sldId id="797" r:id="rId6"/>
    <p:sldId id="652" r:id="rId7"/>
    <p:sldId id="1076" r:id="rId8"/>
    <p:sldId id="1021" r:id="rId9"/>
    <p:sldId id="672" r:id="rId10"/>
    <p:sldId id="666" r:id="rId11"/>
    <p:sldId id="669" r:id="rId12"/>
    <p:sldId id="958" r:id="rId13"/>
    <p:sldId id="959" r:id="rId14"/>
    <p:sldId id="960" r:id="rId15"/>
    <p:sldId id="961" r:id="rId16"/>
    <p:sldId id="1067" r:id="rId17"/>
    <p:sldId id="1060" r:id="rId18"/>
    <p:sldId id="964" r:id="rId19"/>
    <p:sldId id="965" r:id="rId20"/>
    <p:sldId id="966" r:id="rId21"/>
    <p:sldId id="967" r:id="rId22"/>
    <p:sldId id="969" r:id="rId23"/>
    <p:sldId id="1077" r:id="rId24"/>
    <p:sldId id="971" r:id="rId25"/>
    <p:sldId id="972" r:id="rId26"/>
    <p:sldId id="973" r:id="rId27"/>
    <p:sldId id="974" r:id="rId28"/>
    <p:sldId id="1012" r:id="rId29"/>
    <p:sldId id="980" r:id="rId30"/>
    <p:sldId id="981" r:id="rId31"/>
    <p:sldId id="984" r:id="rId32"/>
    <p:sldId id="985" r:id="rId33"/>
    <p:sldId id="986" r:id="rId34"/>
    <p:sldId id="987" r:id="rId35"/>
    <p:sldId id="1023" r:id="rId36"/>
    <p:sldId id="1024" r:id="rId37"/>
    <p:sldId id="1025" r:id="rId38"/>
    <p:sldId id="1026" r:id="rId39"/>
    <p:sldId id="989" r:id="rId40"/>
    <p:sldId id="1027" r:id="rId41"/>
    <p:sldId id="1028" r:id="rId42"/>
    <p:sldId id="1029" r:id="rId43"/>
    <p:sldId id="1030" r:id="rId44"/>
    <p:sldId id="1031" r:id="rId45"/>
    <p:sldId id="1032" r:id="rId46"/>
    <p:sldId id="1037" r:id="rId47"/>
    <p:sldId id="1078" r:id="rId48"/>
    <p:sldId id="1079" r:id="rId49"/>
    <p:sldId id="1080" r:id="rId50"/>
    <p:sldId id="1081" r:id="rId51"/>
    <p:sldId id="1082" r:id="rId52"/>
    <p:sldId id="1083" r:id="rId53"/>
    <p:sldId id="1084" r:id="rId54"/>
    <p:sldId id="1085" r:id="rId55"/>
    <p:sldId id="1086" r:id="rId56"/>
    <p:sldId id="1039" r:id="rId57"/>
    <p:sldId id="1051" r:id="rId58"/>
    <p:sldId id="1069" r:id="rId59"/>
    <p:sldId id="1070" r:id="rId60"/>
    <p:sldId id="1071" r:id="rId61"/>
    <p:sldId id="1072" r:id="rId62"/>
    <p:sldId id="1073" r:id="rId63"/>
    <p:sldId id="1074" r:id="rId64"/>
    <p:sldId id="1075" r:id="rId65"/>
    <p:sldId id="1022" r:id="rId66"/>
    <p:sldId id="990" r:id="rId67"/>
    <p:sldId id="991" r:id="rId68"/>
    <p:sldId id="993" r:id="rId69"/>
    <p:sldId id="1014" r:id="rId70"/>
    <p:sldId id="994" r:id="rId71"/>
    <p:sldId id="1053" r:id="rId72"/>
    <p:sldId id="1054" r:id="rId73"/>
    <p:sldId id="1055" r:id="rId74"/>
    <p:sldId id="1056" r:id="rId75"/>
    <p:sldId id="1057" r:id="rId76"/>
    <p:sldId id="1058" r:id="rId77"/>
    <p:sldId id="1059" r:id="rId78"/>
    <p:sldId id="995" r:id="rId79"/>
    <p:sldId id="1015" r:id="rId80"/>
    <p:sldId id="1016" r:id="rId81"/>
    <p:sldId id="996" r:id="rId82"/>
    <p:sldId id="997" r:id="rId83"/>
    <p:sldId id="998" r:id="rId84"/>
    <p:sldId id="1033" r:id="rId85"/>
    <p:sldId id="788" r:id="rId86"/>
    <p:sldId id="789" r:id="rId87"/>
    <p:sldId id="790" r:id="rId88"/>
    <p:sldId id="919" r:id="rId89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993300"/>
    <a:srgbClr val="669900"/>
    <a:srgbClr val="FFFF66"/>
    <a:srgbClr val="FF6600"/>
    <a:srgbClr val="336699"/>
    <a:srgbClr val="990000"/>
    <a:srgbClr val="CC33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81" autoAdjust="0"/>
    <p:restoredTop sz="98349" autoAdjust="0"/>
  </p:normalViewPr>
  <p:slideViewPr>
    <p:cSldViewPr>
      <p:cViewPr varScale="1">
        <p:scale>
          <a:sx n="70" d="100"/>
          <a:sy n="70" d="100"/>
        </p:scale>
        <p:origin x="60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762"/>
    </p:cViewPr>
  </p:sorterViewPr>
  <p:notesViewPr>
    <p:cSldViewPr>
      <p:cViewPr varScale="1">
        <p:scale>
          <a:sx n="65" d="100"/>
          <a:sy n="65" d="100"/>
        </p:scale>
        <p:origin x="-1602" y="-10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918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E5E2-8DB1-43E7-9F30-43DCA2DED281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5D32-94B1-43D8-A037-FE67FB015E27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12B73-6AA9-43D6-828E-9D5759009A62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780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C86F5-7B55-4F9B-9C6C-C8D64859BA57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D102-3436-4C70-948A-2E06042B4189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4340225" y="1000125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7B7B-168F-4CA2-B7C0-9C0234D0AAA4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CA61-1D6E-4EF8-96C1-58BE1EB49553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C166-2605-4167-A7CB-707BA64C0BF4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81000" y="64103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371600" y="30480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774A6-CAF0-4AEC-8C1D-35A027BB91C9}" type="datetime1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0956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CB83A63-723B-4EF9-AF25-40ABF8B3FA4E}" type="datetime1">
              <a:rPr lang="en-US" smtClean="0"/>
              <a:pPr>
                <a:defRPr/>
              </a:pPr>
              <a:t>5/12/2016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271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ra.nih.gov/news_and_events/era_item_June_2015.htm#expanded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grants.nih.gov/grants/rppr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5-014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m.nih.gov/pubs/techbull/nd12/nd12_myncbi_pdf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5-005.html" TargetMode="External"/><Relationship Id="rId2" Type="http://schemas.openxmlformats.org/officeDocument/2006/relationships/hyperlink" Target="http://grants.nih.gov/grants/guide/notice-files/NOT-OD-15-07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ra.nih.gov/era_training/era_videos.cfm#ims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commons/faq_commons.cfm#XVIII" TargetMode="External"/><Relationship Id="rId2" Type="http://schemas.openxmlformats.org/officeDocument/2006/relationships/hyperlink" Target="http://era.nih.gov/files/eRA_Commons_Admin-Supp_UG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era.nih.gov/files/ccoi_userguide.pdf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parent_announcements.htm#pos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era.nih.gov/files/Commons_v3.21_RN_20150827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era.nih.gov/era_training/era_videos.cfm#xTRACT" TargetMode="External"/><Relationship Id="rId2" Type="http://schemas.openxmlformats.org/officeDocument/2006/relationships/hyperlink" Target="https://era.nih.gov/services_for_applicants/other/xTract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a.nih.gov/files/xTRACT_userguide.pdf" TargetMode="External"/><Relationship Id="rId5" Type="http://schemas.openxmlformats.org/officeDocument/2006/relationships/hyperlink" Target="https://era.nih.gov/commons/faq_commons.cfm#XX" TargetMode="External"/><Relationship Id="rId4" Type="http://schemas.openxmlformats.org/officeDocument/2006/relationships/hyperlink" Target="https://era.nih.gov/erahelp/xtract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grants.nih.gov/grants/guide/notice-files/NOT-OD-14-084.html" TargetMode="Externa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era.nih.gov/commonshelp" TargetMode="External"/><Relationship Id="rId2" Type="http://schemas.openxmlformats.org/officeDocument/2006/relationships/hyperlink" Target="http://grants.nih.gov/support/index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rants.gov/web/grants/support.html" TargetMode="External"/><Relationship Id="rId5" Type="http://schemas.openxmlformats.org/officeDocument/2006/relationships/hyperlink" Target="mailto:support@grants.gov" TargetMode="External"/><Relationship Id="rId4" Type="http://schemas.openxmlformats.org/officeDocument/2006/relationships/hyperlink" Target="https://www.opm.gov/policy-data-oversight/snow-dismissal-procedures/federal-holidays/#url=2015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" TargetMode="External"/><Relationship Id="rId2" Type="http://schemas.openxmlformats.org/officeDocument/2006/relationships/hyperlink" Target="https://commons.era.nih.gov/comm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hyperlink" Target="http://grants.nih.gov/grants/oer.htm" TargetMode="External"/><Relationship Id="rId4" Type="http://schemas.openxmlformats.org/officeDocument/2006/relationships/hyperlink" Target="http://grants.nih.gov/grants/ElectronicReceipt/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23119" y="2667000"/>
            <a:ext cx="7543800" cy="1676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1F497D"/>
                </a:solidFill>
              </a:rPr>
              <a:t>Interacting Electronically with NIH</a:t>
            </a:r>
            <a:br>
              <a:rPr lang="en-US" sz="3000" b="1" dirty="0" smtClean="0">
                <a:solidFill>
                  <a:srgbClr val="1F497D"/>
                </a:solidFill>
              </a:rPr>
            </a:br>
            <a:r>
              <a:rPr lang="en-US" sz="2800" b="1" dirty="0" smtClean="0"/>
              <a:t>Post-submission </a:t>
            </a:r>
            <a:r>
              <a:rPr lang="en-US" sz="2800" b="1" dirty="0"/>
              <a:t>Processing </a:t>
            </a:r>
            <a:r>
              <a:rPr lang="en-US" sz="3000" dirty="0" smtClean="0">
                <a:solidFill>
                  <a:srgbClr val="1F497D"/>
                </a:solidFill>
              </a:rPr>
              <a:t/>
            </a:r>
            <a:br>
              <a:rPr lang="en-US" sz="3000" dirty="0" smtClean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7300" y="3962400"/>
            <a:ext cx="66294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May 2016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 smtClean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 smtClean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 smtClean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</a:t>
            </a:r>
            <a:r>
              <a:rPr lang="en-US" dirty="0" smtClean="0"/>
              <a:t>grant.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 smtClean="0"/>
              <a:t>E-mail </a:t>
            </a:r>
            <a:r>
              <a:rPr lang="en-US" dirty="0"/>
              <a:t>notification sent to NIH Grants Management staff when SO processes the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link in Status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" name="Picture 6" title="Extenstion Link in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11430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 title="rounded rectangle"/>
          <p:cNvSpPr/>
          <p:nvPr/>
        </p:nvSpPr>
        <p:spPr>
          <a:xfrm>
            <a:off x="7239000" y="41148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Screen</a:t>
            </a:r>
            <a:endParaRPr lang="en-US" dirty="0"/>
          </a:p>
        </p:txBody>
      </p:sp>
      <p:pic>
        <p:nvPicPr>
          <p:cNvPr id="4" name="Picture 7" title="NCE extens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7770"/>
            <a:ext cx="8034837" cy="2456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7408" y="1981200"/>
            <a:ext cx="3657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Choose </a:t>
            </a:r>
            <a:r>
              <a:rPr lang="en-US" sz="2000" kern="0" dirty="0">
                <a:solidFill>
                  <a:srgbClr val="C00000"/>
                </a:solidFill>
              </a:rPr>
              <a:t>an extension of 1 to 12 </a:t>
            </a:r>
            <a:r>
              <a:rPr lang="en-US" sz="2000" kern="0" dirty="0" smtClean="0">
                <a:solidFill>
                  <a:srgbClr val="C00000"/>
                </a:solidFill>
              </a:rPr>
              <a:t>months.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29400" y="4191000"/>
            <a:ext cx="2133600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C00000"/>
                </a:solidFill>
              </a:rPr>
              <a:t>New calculated project</a:t>
            </a:r>
            <a:r>
              <a:rPr lang="en-US" sz="2000" kern="0" dirty="0">
                <a:solidFill>
                  <a:srgbClr val="C00000"/>
                </a:solidFill>
              </a:rPr>
              <a:t> </a:t>
            </a:r>
            <a:r>
              <a:rPr lang="en-US" sz="2000" kern="0" dirty="0" smtClean="0">
                <a:solidFill>
                  <a:srgbClr val="C00000"/>
                </a:solidFill>
              </a:rPr>
              <a:t>end date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10200" y="4648200"/>
            <a:ext cx="1219201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57995" y="2689086"/>
            <a:ext cx="0" cy="165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1006475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Expanded Authority – You Get Just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 Cost Extension (NCE) part of ‘expanded authorities’</a:t>
            </a:r>
          </a:p>
          <a:p>
            <a:r>
              <a:rPr lang="en-US" dirty="0" smtClean="0"/>
              <a:t>Can only extend once without express approval</a:t>
            </a:r>
          </a:p>
          <a:p>
            <a:r>
              <a:rPr lang="en-US" dirty="0" smtClean="0"/>
              <a:t>Increasing trend of extending in the middle of the project period (i.e. end of year 2 of 5 year grant)</a:t>
            </a:r>
          </a:p>
          <a:p>
            <a:r>
              <a:rPr lang="en-US" dirty="0" smtClean="0"/>
              <a:t>If this is done, the Extension link will NOT appear 90 days from end of project end-date</a:t>
            </a:r>
          </a:p>
          <a:p>
            <a:r>
              <a:rPr lang="en-US" dirty="0" smtClean="0"/>
              <a:t>See June’s 2015 eRA Items of Interest for more:</a:t>
            </a:r>
          </a:p>
          <a:p>
            <a:pPr lvl="1"/>
            <a:r>
              <a:rPr lang="en-US" sz="1600" dirty="0">
                <a:hlinkClick r:id="rId2" tooltip="June 2015 Items of Interest"/>
              </a:rPr>
              <a:t>https://era.nih.gov/news_and_events/era_item_June_2015.htm#expanded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848600" cy="1673225"/>
          </a:xfrm>
        </p:spPr>
        <p:txBody>
          <a:bodyPr/>
          <a:lstStyle/>
          <a:p>
            <a:r>
              <a:rPr lang="en-US" dirty="0" smtClean="0"/>
              <a:t>Research Performance </a:t>
            </a:r>
          </a:p>
          <a:p>
            <a:r>
              <a:rPr lang="en-US" dirty="0" smtClean="0"/>
              <a:t>Progress Report (</a:t>
            </a:r>
            <a:r>
              <a:rPr lang="en-US" dirty="0" err="1" smtClean="0"/>
              <a:t>rppr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RPPR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progress report to </a:t>
            </a:r>
            <a:r>
              <a:rPr lang="en-US" dirty="0"/>
              <a:t>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 smtClean="0"/>
              <a:t>Describes </a:t>
            </a:r>
            <a:r>
              <a:rPr lang="en-US" sz="2400" dirty="0"/>
              <a:t>scientific progress, identify significant changes, report on personnel, and describe plans for the subsequent budget period or year</a:t>
            </a:r>
            <a:r>
              <a:rPr lang="en-US" sz="2400" dirty="0" smtClean="0"/>
              <a:t>.</a:t>
            </a:r>
          </a:p>
          <a:p>
            <a:pPr lvl="1"/>
            <a:r>
              <a:rPr lang="en-US" sz="2000" dirty="0">
                <a:hlinkClick r:id="rId2" tooltip="RPPR web page"/>
              </a:rPr>
              <a:t>http://grants.nih.gov/grants/rppr</a:t>
            </a:r>
            <a:r>
              <a:rPr lang="en-US" sz="2000" dirty="0" smtClean="0">
                <a:hlinkClick r:id="rId2" tooltip="RPPR web page"/>
              </a:rPr>
              <a:t>/</a:t>
            </a:r>
            <a:endParaRPr lang="en-US" sz="2000" dirty="0" smtClean="0"/>
          </a:p>
          <a:p>
            <a:r>
              <a:rPr lang="en-US" sz="2400" dirty="0" smtClean="0"/>
              <a:t>Now available for all SNAP and non-SNAP progress reports.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Report Additional Material (PRAM) functionality </a:t>
            </a:r>
            <a:r>
              <a:rPr lang="en-US" sz="2400" dirty="0" smtClean="0"/>
              <a:t>available </a:t>
            </a:r>
            <a:r>
              <a:rPr lang="en-US" sz="2400" dirty="0"/>
              <a:t>for publication compliancy </a:t>
            </a:r>
            <a:r>
              <a:rPr lang="en-US" sz="2400" dirty="0" smtClean="0"/>
              <a:t>explanations and additional information requested by grants management staff.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Hello, RPPR!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0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Transition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b="1" dirty="0"/>
              <a:t>Required</a:t>
            </a:r>
            <a:r>
              <a:rPr lang="en-US" sz="2800" dirty="0"/>
              <a:t> for SNAP and Fellowship Awards with budget start dates on or after July 1, 2013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b="1" dirty="0" smtClean="0"/>
              <a:t>Required </a:t>
            </a:r>
            <a:r>
              <a:rPr lang="en-US" sz="2800" dirty="0" smtClean="0"/>
              <a:t>for type 5 non-SNAP progress reports as of April 24, 2014.</a:t>
            </a:r>
          </a:p>
          <a:p>
            <a:pPr lvl="1"/>
            <a:r>
              <a:rPr lang="en-US" sz="2300" dirty="0"/>
              <a:t>Reminder: NIH Requires the Research Performance Progress Report (RPPR) for All Type 5 Progress </a:t>
            </a:r>
            <a:r>
              <a:rPr lang="en-US" sz="2300" dirty="0" smtClean="0"/>
              <a:t>Reports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NOT-OD-15-014</a:t>
            </a:r>
            <a:endParaRPr lang="en-US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129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Menu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146" name="Picture 2" title="RPPR 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28" y="1828801"/>
            <a:ext cx="8535945" cy="40386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Data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 smtClean="0"/>
              <a:t>RPPR 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2000" dirty="0" smtClean="0"/>
              <a:t>Budget (non-SNAP)</a:t>
            </a:r>
          </a:p>
          <a:p>
            <a:r>
              <a:rPr lang="en-US" sz="2500" dirty="0" smtClean="0"/>
              <a:t>Watch for character limits in data entry fields</a:t>
            </a:r>
          </a:p>
          <a:p>
            <a:r>
              <a:rPr lang="en-US" sz="2500" dirty="0" smtClean="0"/>
              <a:t>Ensure uploads are in PDF format</a:t>
            </a:r>
          </a:p>
          <a:p>
            <a:r>
              <a:rPr lang="en-US" sz="2500" dirty="0" smtClean="0"/>
              <a:t>When completing data tables remember to click ‘Add/New’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Report Additional Materials (PRAM)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 smtClean="0"/>
              <a:t>The PRAM </a:t>
            </a:r>
            <a:r>
              <a:rPr lang="en-US" dirty="0"/>
              <a:t>feature provides a </a:t>
            </a:r>
            <a:r>
              <a:rPr lang="en-US" dirty="0" smtClean="0"/>
              <a:t>means </a:t>
            </a:r>
            <a:r>
              <a:rPr lang="en-US" dirty="0"/>
              <a:t>for the grantee </a:t>
            </a:r>
            <a:r>
              <a:rPr lang="en-US" dirty="0" smtClean="0"/>
              <a:t>to </a:t>
            </a:r>
            <a:r>
              <a:rPr lang="en-US" dirty="0"/>
              <a:t>enter, </a:t>
            </a:r>
            <a:r>
              <a:rPr lang="en-US" dirty="0" smtClean="0"/>
              <a:t>review, route, and </a:t>
            </a:r>
            <a:r>
              <a:rPr lang="en-US" dirty="0"/>
              <a:t>submit </a:t>
            </a:r>
            <a:r>
              <a:rPr lang="en-US" dirty="0" smtClean="0"/>
              <a:t>information to agency following the submission of an RPPR.</a:t>
            </a:r>
          </a:p>
          <a:p>
            <a:pPr lvl="1"/>
            <a:r>
              <a:rPr lang="en-US" dirty="0" smtClean="0"/>
              <a:t>Public Access (PA) PRAM - Generated </a:t>
            </a:r>
            <a:r>
              <a:rPr lang="en-US" dirty="0"/>
              <a:t>automatically after an RPPR is submitted with publications that are not compliant with Public Access Policy</a:t>
            </a:r>
          </a:p>
          <a:p>
            <a:pPr lvl="1"/>
            <a:r>
              <a:rPr lang="en-US" dirty="0" smtClean="0"/>
              <a:t>IC (Agency) Requested PRAM – Only available if requested </a:t>
            </a:r>
            <a:r>
              <a:rPr lang="en-US" dirty="0"/>
              <a:t>by the Grants Management Specialist (GMS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sz="2000" dirty="0"/>
              <a:t>PD/PI </a:t>
            </a:r>
            <a:r>
              <a:rPr lang="en-US" sz="2000" dirty="0" smtClean="0"/>
              <a:t>can </a:t>
            </a:r>
            <a:r>
              <a:rPr lang="en-US" sz="2000" dirty="0"/>
              <a:t>enter the PRAM, but </a:t>
            </a:r>
            <a:r>
              <a:rPr lang="en-US" sz="2000" dirty="0" smtClean="0"/>
              <a:t>can </a:t>
            </a:r>
            <a:r>
              <a:rPr lang="en-US" sz="2000" dirty="0"/>
              <a:t>only submit it if </a:t>
            </a:r>
            <a:r>
              <a:rPr lang="en-US" sz="2000" dirty="0" smtClean="0"/>
              <a:t>they are delegated </a:t>
            </a:r>
            <a:r>
              <a:rPr lang="en-US" sz="2000" dirty="0"/>
              <a:t>with </a:t>
            </a:r>
            <a:r>
              <a:rPr lang="en-US" sz="2000" dirty="0" smtClean="0"/>
              <a:t>Submit </a:t>
            </a:r>
            <a:r>
              <a:rPr lang="en-US" sz="2000" dirty="0"/>
              <a:t>Progress </a:t>
            </a:r>
            <a:r>
              <a:rPr lang="en-US" sz="2000" dirty="0" smtClean="0"/>
              <a:t>Report authority</a:t>
            </a:r>
            <a:r>
              <a:rPr lang="en-US" sz="2000" dirty="0"/>
              <a:t>. </a:t>
            </a:r>
            <a:r>
              <a:rPr lang="en-US" sz="2000" dirty="0" smtClean="0"/>
              <a:t>Otherwise</a:t>
            </a:r>
            <a:r>
              <a:rPr lang="en-US" sz="2000" dirty="0"/>
              <a:t>, </a:t>
            </a:r>
            <a:r>
              <a:rPr lang="en-US" sz="2000" dirty="0" smtClean="0"/>
              <a:t>only </a:t>
            </a:r>
            <a:r>
              <a:rPr lang="en-US" sz="2000" dirty="0"/>
              <a:t>the SO can submit the PRAM to </a:t>
            </a:r>
            <a:r>
              <a:rPr lang="en-US" sz="2000" dirty="0" smtClean="0"/>
              <a:t>Agency.</a:t>
            </a:r>
            <a:endParaRPr lang="en-US" sz="2000" dirty="0"/>
          </a:p>
          <a:p>
            <a:pPr marL="274638" lvl="1" indent="0">
              <a:buNone/>
            </a:pPr>
            <a:endParaRPr lang="en-US" dirty="0" smtClean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133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Workshop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 smtClean="0"/>
              <a:t>Scarlett Gibb</a:t>
            </a:r>
          </a:p>
          <a:p>
            <a:pPr lvl="1"/>
            <a:r>
              <a:rPr lang="en-US" sz="1900" dirty="0"/>
              <a:t>eRA Customer Relationship Manager</a:t>
            </a:r>
            <a:r>
              <a:rPr lang="en-US" sz="1900" dirty="0" smtClean="0"/>
              <a:t>, eRA Commons</a:t>
            </a:r>
          </a:p>
          <a:p>
            <a:r>
              <a:rPr lang="en-US" sz="2400" dirty="0" smtClean="0"/>
              <a:t>Joe Schumaker</a:t>
            </a:r>
            <a:endParaRPr lang="en-US" sz="2400" dirty="0"/>
          </a:p>
          <a:p>
            <a:pPr lvl="1"/>
            <a:r>
              <a:rPr lang="en-US" sz="1900" dirty="0" smtClean="0"/>
              <a:t>eRA Communications and Outreach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Materials (PRAM)</a:t>
            </a:r>
          </a:p>
        </p:txBody>
      </p:sp>
      <p:pic>
        <p:nvPicPr>
          <p:cNvPr id="1026" name="Picture 2" title="PRAM upload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197" y="3352801"/>
            <a:ext cx="7483729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63721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Scarlett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599" y="990600"/>
            <a:ext cx="8396111" cy="2286000"/>
            <a:chOff x="228599" y="990600"/>
            <a:chExt cx="8396111" cy="2286000"/>
          </a:xfrm>
        </p:grpSpPr>
        <p:pic>
          <p:nvPicPr>
            <p:cNvPr id="1027" name="Picture 3" title="PRAM lin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599" y="990600"/>
              <a:ext cx="8396111" cy="22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350" y="3037816"/>
              <a:ext cx="1036274" cy="98693"/>
            </a:xfrm>
            <a:prstGeom prst="rect">
              <a:avLst/>
            </a:prstGeom>
          </p:spPr>
        </p:pic>
      </p:grpSp>
      <p:sp>
        <p:nvSpPr>
          <p:cNvPr id="3" name="Oval 2" title="oval"/>
          <p:cNvSpPr/>
          <p:nvPr/>
        </p:nvSpPr>
        <p:spPr>
          <a:xfrm>
            <a:off x="6858000" y="2895600"/>
            <a:ext cx="1447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Multi-Year RPPR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MYRPPR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135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4098" name="Picture 2" descr="C:\Users\hardisona\Desktop\rpprStatus_figuresFromFlare\rppr_link_multiYear.png" title="MYRPP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2969886"/>
            <a:ext cx="8282763" cy="3354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Budgets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R&amp;R </a:t>
            </a:r>
            <a:r>
              <a:rPr lang="en-US" sz="2300" dirty="0">
                <a:solidFill>
                  <a:srgbClr val="1F497D"/>
                </a:solidFill>
              </a:rPr>
              <a:t>budget </a:t>
            </a:r>
            <a:r>
              <a:rPr lang="en-US" sz="2300" dirty="0" smtClean="0">
                <a:solidFill>
                  <a:srgbClr val="1F497D"/>
                </a:solidFill>
              </a:rPr>
              <a:t>and PHS </a:t>
            </a:r>
            <a:r>
              <a:rPr lang="en-US" sz="2300" dirty="0">
                <a:solidFill>
                  <a:srgbClr val="1F497D"/>
                </a:solidFill>
              </a:rPr>
              <a:t>398 </a:t>
            </a:r>
            <a:r>
              <a:rPr lang="en-US" sz="2300" dirty="0" smtClean="0">
                <a:solidFill>
                  <a:srgbClr val="1F497D"/>
                </a:solidFill>
              </a:rPr>
              <a:t>budgets are </a:t>
            </a:r>
            <a:r>
              <a:rPr lang="en-US" sz="2300" dirty="0">
                <a:solidFill>
                  <a:srgbClr val="1F497D"/>
                </a:solidFill>
              </a:rPr>
              <a:t>now available for Non-SNAP </a:t>
            </a:r>
            <a:r>
              <a:rPr lang="en-US" sz="2300" dirty="0" smtClean="0">
                <a:solidFill>
                  <a:srgbClr val="1F497D"/>
                </a:solidFill>
              </a:rPr>
              <a:t>RPPR.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 smtClean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Help for R&amp;R Budget and </a:t>
            </a:r>
            <a:r>
              <a:rPr lang="en-US" sz="2300" dirty="0">
                <a:solidFill>
                  <a:srgbClr val="1F497D"/>
                </a:solidFill>
              </a:rPr>
              <a:t>PHS 398 Budget </a:t>
            </a:r>
            <a:r>
              <a:rPr lang="en-US" sz="2300" dirty="0" smtClean="0">
                <a:solidFill>
                  <a:srgbClr val="1F497D"/>
                </a:solidFill>
              </a:rPr>
              <a:t>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136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</a:t>
            </a:r>
            <a:r>
              <a:rPr lang="en-US" dirty="0" smtClean="0"/>
              <a:t>Complex, Multi-Project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RPPR </a:t>
            </a:r>
            <a:r>
              <a:rPr lang="en-US" sz="2300" dirty="0">
                <a:solidFill>
                  <a:srgbClr val="1F497D"/>
                </a:solidFill>
              </a:rPr>
              <a:t>should have the same structure as the originally submitted application</a:t>
            </a:r>
            <a:r>
              <a:rPr lang="en-US" sz="2300" dirty="0" smtClean="0">
                <a:solidFill>
                  <a:srgbClr val="1F497D"/>
                </a:solidFill>
              </a:rPr>
              <a:t>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 smtClean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137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Format for PA PRAM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 smtClean="0">
                <a:solidFill>
                  <a:prstClr val="black"/>
                </a:solidFill>
              </a:rPr>
              <a:t>Public Access (PA) PRAM will require an attachment.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 smtClean="0">
                <a:solidFill>
                  <a:srgbClr val="1F497D"/>
                </a:solidFill>
              </a:rPr>
              <a:t>For instructions on generating the report please see: </a:t>
            </a:r>
            <a:r>
              <a:rPr lang="en-US" dirty="0" smtClean="0">
                <a:hlinkClick r:id="rId2" tooltip="PA PRAM instructional page"/>
              </a:rPr>
              <a:t>http</a:t>
            </a:r>
            <a:r>
              <a:rPr lang="en-US" dirty="0">
                <a:hlinkClick r:id="rId2" tooltip="PA PRAM instructional page"/>
              </a:rPr>
              <a:t>://</a:t>
            </a:r>
            <a:r>
              <a:rPr lang="en-US" dirty="0" smtClean="0">
                <a:hlinkClick r:id="rId2" tooltip="PA PRAM instructional page"/>
              </a:rPr>
              <a:t>www.nlm.nih.gov/pubs/techbull/nd12/nd12_myncbi_pdf.html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RPPR – What’s 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9BBB59">
                    <a:shade val="75000"/>
                  </a:srgbClr>
                </a:solidFill>
              </a:rPr>
              <a:t>138</a:t>
            </a:r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8503920" cy="4953000"/>
          </a:xfrm>
        </p:spPr>
        <p:txBody>
          <a:bodyPr/>
          <a:lstStyle/>
          <a:p>
            <a:pPr>
              <a:buClr>
                <a:srgbClr val="4F81BD"/>
              </a:buClr>
            </a:pPr>
            <a:r>
              <a:rPr lang="en-US" dirty="0"/>
              <a:t>Use of Updated Inclusion Enrollment Format Now Required for Successful Submission of RPPR. Old formatted inclusion data results in an error.</a:t>
            </a:r>
          </a:p>
          <a:p>
            <a:pPr lvl="1">
              <a:buClr>
                <a:srgbClr val="4F81BD"/>
              </a:buClr>
            </a:pPr>
            <a:r>
              <a:rPr lang="en-US" dirty="0">
                <a:hlinkClick r:id="rId2" tooltip="Guide Notice RPPR"/>
              </a:rPr>
              <a:t>NOT-OD-15-078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of New Inclusion Management System Required as of October 17,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>
                <a:hlinkClick r:id="rId3" tooltip="Guide Notice for Inclusion Management System"/>
              </a:rPr>
              <a:t>NOT-OD-15-005</a:t>
            </a:r>
            <a:endParaRPr lang="en-US" dirty="0"/>
          </a:p>
          <a:p>
            <a:endParaRPr lang="en-US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prstClr val="black"/>
                </a:solidFill>
              </a:rPr>
              <a:t>IMS </a:t>
            </a:r>
            <a:r>
              <a:rPr lang="en-US" dirty="0" smtClean="0">
                <a:solidFill>
                  <a:prstClr val="black"/>
                </a:solidFill>
              </a:rPr>
              <a:t>for Principal Investigators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prstClr val="black"/>
                </a:solidFill>
              </a:rPr>
              <a:t>video </a:t>
            </a:r>
            <a:r>
              <a:rPr lang="en-US" dirty="0">
                <a:solidFill>
                  <a:prstClr val="black"/>
                </a:solidFill>
              </a:rPr>
              <a:t>available at: </a:t>
            </a:r>
            <a:r>
              <a:rPr lang="en-US" dirty="0">
                <a:solidFill>
                  <a:prstClr val="black"/>
                </a:solidFill>
                <a:hlinkClick r:id="rId4" tooltip="eRA Video for IMS for PIs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4" tooltip="eRA Video for IMS for PIs"/>
              </a:rPr>
              <a:t>era.nih.gov/era_training/era_videos.cfm#ims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63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– T3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1673225"/>
          </a:xfrm>
        </p:spPr>
        <p:txBody>
          <a:bodyPr/>
          <a:lstStyle/>
          <a:p>
            <a:r>
              <a:rPr lang="en-US" dirty="0" smtClean="0"/>
              <a:t>Submitting an administrative supplement</a:t>
            </a:r>
          </a:p>
          <a:p>
            <a:r>
              <a:rPr lang="en-US" dirty="0" smtClean="0"/>
              <a:t>(type 3s)</a:t>
            </a:r>
            <a:endParaRPr lang="en-US" dirty="0"/>
          </a:p>
          <a:p>
            <a:r>
              <a:rPr lang="en-US" dirty="0" smtClean="0"/>
              <a:t>Using era Commons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 smtClean="0"/>
              <a:t>Administrative Supplements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</a:t>
            </a:r>
            <a:r>
              <a:rPr lang="en-US" dirty="0" smtClean="0"/>
              <a:t>additional </a:t>
            </a:r>
            <a:r>
              <a:rPr lang="en-US" dirty="0"/>
              <a:t>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Requested additional costs must be within the scope of the peer reviewed and approved project</a:t>
            </a:r>
          </a:p>
          <a:p>
            <a:r>
              <a:rPr lang="en-US" dirty="0" smtClean="0"/>
              <a:t>Multiple submission methods available:</a:t>
            </a:r>
          </a:p>
          <a:p>
            <a:pPr lvl="1"/>
            <a:r>
              <a:rPr lang="en-US" dirty="0"/>
              <a:t>SF424 (R&amp;R) application forms &amp; standard Grants.gov submission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Great for system-to-system users</a:t>
            </a:r>
          </a:p>
          <a:p>
            <a:pPr lvl="1"/>
            <a:r>
              <a:rPr lang="en-US" dirty="0"/>
              <a:t>Streamlined </a:t>
            </a:r>
            <a:r>
              <a:rPr lang="en-US" dirty="0" err="1"/>
              <a:t>eRA</a:t>
            </a:r>
            <a:r>
              <a:rPr lang="en-US" dirty="0"/>
              <a:t> Commons </a:t>
            </a:r>
            <a:r>
              <a:rPr lang="en-US" dirty="0" smtClean="0"/>
              <a:t>process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lvl="2"/>
            <a:r>
              <a:rPr lang="en-US" dirty="0"/>
              <a:t>Commons pre-populates much of the data needed for request from awarded grant</a:t>
            </a:r>
          </a:p>
          <a:p>
            <a:pPr lvl="1"/>
            <a:r>
              <a:rPr lang="en-US" dirty="0"/>
              <a:t>Paper process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Available </a:t>
            </a:r>
            <a:r>
              <a:rPr lang="en-US" sz="1400" dirty="0"/>
              <a:t>for single-project activity codes for which competing applications are submitted through </a:t>
            </a:r>
            <a:r>
              <a:rPr lang="en-US" sz="1400" dirty="0" smtClean="0"/>
              <a:t>Grants.gov.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Admin. Supplement Requests -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</a:t>
            </a:r>
            <a:r>
              <a:rPr lang="en-US" sz="2800" dirty="0" smtClean="0"/>
              <a:t>request in </a:t>
            </a:r>
            <a:r>
              <a:rPr lang="en-US" sz="2800" dirty="0"/>
              <a:t>Commons you must find </a:t>
            </a:r>
            <a:r>
              <a:rPr lang="en-US" sz="2800" dirty="0" smtClean="0"/>
              <a:t>eligible </a:t>
            </a:r>
            <a:r>
              <a:rPr lang="en-US" sz="2800" dirty="0"/>
              <a:t>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0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</a:t>
            </a:r>
            <a:r>
              <a:rPr lang="en-US" dirty="0" smtClean="0"/>
              <a:t>asterisk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3074" name="Picture 2" title="Administrative Sulpplement data entry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431480"/>
            <a:ext cx="8305800" cy="69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eRA Commons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 smtClean="0"/>
              <a:t>What is era Commons?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</a:t>
            </a:r>
            <a:r>
              <a:rPr lang="en-US" sz="2400" dirty="0" smtClean="0"/>
              <a:t>enter appropriate sections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Personnel</a:t>
            </a:r>
            <a:r>
              <a:rPr lang="en-US" sz="2000" dirty="0"/>
              <a:t>, Equipment, Travel, Participant/Trainee, Other </a:t>
            </a:r>
            <a:r>
              <a:rPr lang="en-US" sz="2000" dirty="0" smtClean="0"/>
              <a:t>Direct, Total </a:t>
            </a:r>
            <a:r>
              <a:rPr lang="en-US" sz="2000" dirty="0"/>
              <a:t>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</a:t>
            </a:r>
            <a:r>
              <a:rPr lang="en-US" dirty="0" smtClean="0"/>
              <a:t>Guide</a:t>
            </a:r>
            <a:endParaRPr lang="en-US" dirty="0"/>
          </a:p>
          <a:p>
            <a:pPr lvl="2"/>
            <a:r>
              <a:rPr lang="en-US" dirty="0">
                <a:hlinkClick r:id="rId2" tooltip="Administrative Supplement User Guide"/>
              </a:rPr>
              <a:t>http://</a:t>
            </a:r>
            <a:r>
              <a:rPr lang="en-US" dirty="0" smtClean="0">
                <a:hlinkClick r:id="rId2" tooltip="Administrative Supplement User Guide"/>
              </a:rPr>
              <a:t>era.nih.gov/files/eRA_Commons_Admin-Supp_UG.pdf</a:t>
            </a:r>
            <a:endParaRPr lang="en-US" dirty="0"/>
          </a:p>
          <a:p>
            <a:pPr lvl="1"/>
            <a:r>
              <a:rPr lang="en-US" dirty="0"/>
              <a:t>Administrative Supplements (Type 3s) Frequently Asked </a:t>
            </a:r>
            <a:r>
              <a:rPr lang="en-US" dirty="0" smtClean="0"/>
              <a:t>Questions</a:t>
            </a:r>
            <a:endParaRPr lang="en-US" dirty="0"/>
          </a:p>
          <a:p>
            <a:pPr lvl="2"/>
            <a:r>
              <a:rPr lang="en-US" dirty="0">
                <a:hlinkClick r:id="rId3" tooltip="Admin Supplement FAQs page"/>
              </a:rPr>
              <a:t>http://</a:t>
            </a:r>
            <a:r>
              <a:rPr lang="en-US" dirty="0" smtClean="0">
                <a:hlinkClick r:id="rId3" tooltip="Admin Supplement FAQs page"/>
              </a:rPr>
              <a:t>era.nih.gov/commons/faq_commons.cfm#XVIII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– Relinquishing Statement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Submitting a relinquishing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sz="2400" dirty="0" smtClean="0"/>
              <a:t>Relinquishing Statement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PHS 3734 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sz="2400" dirty="0"/>
              <a:t>Processed in </a:t>
            </a:r>
            <a:r>
              <a:rPr lang="en-US" sz="2400" dirty="0" err="1"/>
              <a:t>eRA</a:t>
            </a:r>
            <a:r>
              <a:rPr lang="en-US" sz="2400" dirty="0"/>
              <a:t> Commons</a:t>
            </a:r>
          </a:p>
          <a:p>
            <a:pPr lvl="1"/>
            <a:r>
              <a:rPr lang="en-US" sz="2000" dirty="0"/>
              <a:t>To relinquish any awarded </a:t>
            </a:r>
            <a:r>
              <a:rPr lang="en-US" sz="2000" dirty="0" smtClean="0"/>
              <a:t>grant</a:t>
            </a:r>
            <a:endParaRPr lang="en-US" sz="2000" dirty="0"/>
          </a:p>
          <a:p>
            <a:r>
              <a:rPr lang="en-US" sz="2400" dirty="0"/>
              <a:t>Original institution</a:t>
            </a:r>
          </a:p>
          <a:p>
            <a:pPr lvl="1"/>
            <a:r>
              <a:rPr lang="en-US" sz="2000" dirty="0"/>
              <a:t>Submits relinquishing statement</a:t>
            </a:r>
          </a:p>
          <a:p>
            <a:pPr lvl="1"/>
            <a:r>
              <a:rPr lang="en-US" sz="2000" dirty="0"/>
              <a:t>Can select new grantee organization or enter contact information if organization is not Commons Registered</a:t>
            </a:r>
          </a:p>
          <a:p>
            <a:r>
              <a:rPr lang="en-US" sz="2400" dirty="0" smtClean="0"/>
              <a:t>New institution</a:t>
            </a:r>
          </a:p>
          <a:p>
            <a:pPr lvl="1"/>
            <a:r>
              <a:rPr lang="en-US" sz="2000" dirty="0" smtClean="0"/>
              <a:t>Receives </a:t>
            </a:r>
            <a:r>
              <a:rPr lang="en-US" sz="2000" dirty="0" err="1"/>
              <a:t>eNotification</a:t>
            </a:r>
            <a:r>
              <a:rPr lang="en-US" sz="2000" dirty="0"/>
              <a:t> from </a:t>
            </a:r>
            <a:r>
              <a:rPr lang="en-US" sz="2000" dirty="0" err="1"/>
              <a:t>eRA</a:t>
            </a:r>
            <a:r>
              <a:rPr lang="en-US" sz="2000" dirty="0"/>
              <a:t> Commons</a:t>
            </a:r>
          </a:p>
          <a:p>
            <a:pPr lvl="1"/>
            <a:r>
              <a:rPr lang="en-US" sz="2000" dirty="0"/>
              <a:t>Can view in </a:t>
            </a:r>
            <a:r>
              <a:rPr lang="en-US" sz="2000" dirty="0" err="1"/>
              <a:t>eRA</a:t>
            </a:r>
            <a:r>
              <a:rPr lang="en-US" sz="2000" dirty="0"/>
              <a:t> </a:t>
            </a:r>
            <a:r>
              <a:rPr lang="en-US" sz="2000" dirty="0" smtClean="0"/>
              <a:t>Commons</a:t>
            </a:r>
            <a:endParaRPr lang="en-US" sz="2000" dirty="0"/>
          </a:p>
          <a:p>
            <a:r>
              <a:rPr lang="en-US" sz="2400" dirty="0" smtClean="0"/>
              <a:t>NIH Awarding Institute </a:t>
            </a:r>
            <a:endParaRPr lang="en-US" sz="2400" dirty="0"/>
          </a:p>
          <a:p>
            <a:pPr lvl="1"/>
            <a:r>
              <a:rPr lang="en-US" sz="2000" dirty="0"/>
              <a:t>Reviews and accepts or returns for correction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- 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Use Change of Institution Search</a:t>
            </a:r>
          </a:p>
          <a:p>
            <a:pPr lvl="1"/>
            <a:r>
              <a:rPr lang="en-US" dirty="0" smtClean="0"/>
              <a:t>Must provide at least the Institute Code and Serial Number as search parameters</a:t>
            </a:r>
          </a:p>
        </p:txBody>
      </p:sp>
      <p:pic>
        <p:nvPicPr>
          <p:cNvPr id="4" name="Picture 3" title="Relinquishing Statement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" y="2840997"/>
            <a:ext cx="7391400" cy="37976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1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Relinquishing Statement Data Entry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5798403"/>
            <a:ext cx="8077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993300"/>
                </a:solidFill>
                <a:latin typeface="Tahoma"/>
              </a:rPr>
              <a:t>Change of Institution User Guide: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ahoma"/>
                <a:hlinkClick r:id="rId2" tooltip="Change of Institutuin User Guide"/>
              </a:rPr>
              <a:t>http://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  <a:hlinkClick r:id="rId2" tooltip="Change of Institutuin User Guide"/>
              </a:rPr>
              <a:t>era.nih.gov/files/ccoi_userguide.pdf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ahoma"/>
              </a:rPr>
              <a:t> </a:t>
            </a:r>
            <a:endParaRPr lang="en-US" sz="2400" kern="0" dirty="0">
              <a:solidFill>
                <a:sysClr val="windowText" lastClr="000000"/>
              </a:solidFill>
              <a:latin typeface="Tahoma"/>
            </a:endParaRPr>
          </a:p>
        </p:txBody>
      </p:sp>
      <p:pic>
        <p:nvPicPr>
          <p:cNvPr id="7" name="Picture 6" title="Reliquishing Statement data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2" y="1036638"/>
            <a:ext cx="7355675" cy="4565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8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T7 &amp; T6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Change of institution (type 7)</a:t>
            </a:r>
          </a:p>
          <a:p>
            <a:r>
              <a:rPr lang="en-US" dirty="0" smtClean="0"/>
              <a:t>Change of Organization status (type6)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828800"/>
          </a:xfrm>
        </p:spPr>
        <p:txBody>
          <a:bodyPr/>
          <a:lstStyle/>
          <a:p>
            <a:r>
              <a:rPr lang="en-US" dirty="0" smtClean="0"/>
              <a:t>Change of Grantee (Type 7) Requests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Also known as Change of Institution or transfer.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that has been transferred from one grantee or training institution to another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2667000" cy="2133600"/>
          </a:xfrm>
        </p:spPr>
        <p:txBody>
          <a:bodyPr/>
          <a:lstStyle/>
          <a:p>
            <a:r>
              <a:rPr lang="en-US" dirty="0" smtClean="0"/>
              <a:t>Change of Organization Status (Type 6) Request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200400"/>
            <a:ext cx="2362200" cy="2925763"/>
          </a:xfrm>
        </p:spPr>
        <p:txBody>
          <a:bodyPr/>
          <a:lstStyle/>
          <a:p>
            <a:r>
              <a:rPr lang="en-US" dirty="0" smtClean="0"/>
              <a:t>Formerly known as Successor-In-Interest.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for support of a funded project at </a:t>
            </a:r>
            <a:r>
              <a:rPr lang="en-US"/>
              <a:t>an </a:t>
            </a:r>
            <a:r>
              <a:rPr lang="en-US" smtClean="0"/>
              <a:t>institution where </a:t>
            </a:r>
            <a:r>
              <a:rPr lang="en-US" dirty="0"/>
              <a:t>the legal status has been changed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Requests – Grants.gov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Available for post-award requests for single-project activity codes for which competing applications are submitted through Grants.gov</a:t>
            </a:r>
          </a:p>
          <a:p>
            <a:r>
              <a:rPr lang="en-US" dirty="0"/>
              <a:t>Though not yet required, applicants are encouraged to use and become familiar with the electronic option</a:t>
            </a:r>
          </a:p>
          <a:p>
            <a:r>
              <a:rPr lang="en-US" dirty="0" smtClean="0"/>
              <a:t>Talk to your awarding Institute prior to submission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20" y="4343400"/>
            <a:ext cx="17716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eRA</a:t>
            </a:r>
            <a:r>
              <a:rPr lang="en-US" dirty="0" smtClean="0"/>
              <a:t> Commons?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eRA</a:t>
            </a:r>
            <a:r>
              <a:rPr lang="en-US" dirty="0"/>
              <a:t> Commons is an online interface where grant applicants, grantees and federal staff can access and share administrative information related to grant applications and awarded research grants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5" descr="MCBD06931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3704" y="3276600"/>
            <a:ext cx="2972696" cy="280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00275" y="3352800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Applications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11380" y="5574268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Post-award Correspondence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41947" y="4038600"/>
            <a:ext cx="250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Review Assignment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87974" y="4419600"/>
            <a:ext cx="1850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Priority Score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31845" y="480060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Summary Statement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81986" y="51816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Notice of Award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86640" y="3733800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Assurances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6111" y="4130676"/>
            <a:ext cx="1806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Certifications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76836" y="4862512"/>
            <a:ext cx="224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Progress Reports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05112" y="5243512"/>
            <a:ext cx="2305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Financial Reports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1412" y="5624512"/>
            <a:ext cx="2351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Invention Reports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37051" y="4525962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Profile Data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66364" y="3669268"/>
            <a:ext cx="3714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Assembled Application Image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029200" y="3276600"/>
            <a:ext cx="3841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  <a:latin typeface="Georgia" pitchFamily="18" charset="0"/>
              </a:rPr>
              <a:t>eSubmission Errors/Warnings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58153" y="6005512"/>
            <a:ext cx="3804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CC3300"/>
                </a:solidFill>
                <a:latin typeface="Georgia" pitchFamily="18" charset="0"/>
              </a:rPr>
              <a:t>Training Appointment Actions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66019" y="5955268"/>
            <a:ext cx="1221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CC3300"/>
                </a:solidFill>
                <a:latin typeface="Georgia" pitchFamily="18" charset="0"/>
              </a:rPr>
              <a:t>Closeout</a:t>
            </a:r>
            <a:endParaRPr lang="en-US" b="1" dirty="0">
              <a:solidFill>
                <a:srgbClr val="CC33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 6/7 Requests – Grants.gov Application Package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Parent Announcement page has general use FOAs</a:t>
            </a:r>
          </a:p>
          <a:p>
            <a:pPr lvl="1"/>
            <a:r>
              <a:rPr lang="en-US" dirty="0" smtClean="0">
                <a:hlinkClick r:id="rId2" tooltip="Parent Announcement for T6 and T7"/>
              </a:rPr>
              <a:t>http</a:t>
            </a:r>
            <a:r>
              <a:rPr lang="en-US" dirty="0">
                <a:hlinkClick r:id="rId2" tooltip="Parent Announcement for T6 and T7"/>
              </a:rPr>
              <a:t>://</a:t>
            </a:r>
            <a:r>
              <a:rPr lang="en-US" dirty="0" smtClean="0">
                <a:hlinkClick r:id="rId2" tooltip="Parent Announcement for T6 and T7"/>
              </a:rPr>
              <a:t>grants.nih.gov/grants/guide/parent_announcements.htm#post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completing package…</a:t>
            </a:r>
          </a:p>
          <a:p>
            <a:pPr lvl="1"/>
            <a:r>
              <a:rPr lang="en-US" dirty="0"/>
              <a:t>Follow all FOA-specific instructions</a:t>
            </a:r>
          </a:p>
          <a:p>
            <a:pPr lvl="1"/>
            <a:r>
              <a:rPr lang="en-US" dirty="0"/>
              <a:t>Carefully choose appropriate application package</a:t>
            </a:r>
          </a:p>
          <a:p>
            <a:pPr lvl="1"/>
            <a:r>
              <a:rPr lang="en-US" dirty="0"/>
              <a:t>Use Revision as the Application Type (SF424 RR, item #8)</a:t>
            </a:r>
          </a:p>
          <a:p>
            <a:pPr lvl="1"/>
            <a:r>
              <a:rPr lang="en-US" dirty="0"/>
              <a:t>Include IC and Serial number of awarded grant as the Federal Identifier (SF424 RR, item #4a)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6/7 </a:t>
            </a:r>
            <a:r>
              <a:rPr lang="en-US" dirty="0" smtClean="0"/>
              <a:t>Requests </a:t>
            </a:r>
            <a:r>
              <a:rPr lang="en-US" dirty="0"/>
              <a:t>&amp;</a:t>
            </a:r>
            <a:r>
              <a:rPr lang="en-US" dirty="0" smtClean="0"/>
              <a:t> Grants.gov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Similar to competing </a:t>
            </a:r>
            <a:r>
              <a:rPr lang="en-US" dirty="0" smtClean="0"/>
              <a:t>application process, </a:t>
            </a:r>
            <a:r>
              <a:rPr lang="en-US" dirty="0"/>
              <a:t>except:</a:t>
            </a:r>
          </a:p>
          <a:p>
            <a:pPr lvl="1"/>
            <a:r>
              <a:rPr lang="en-US" dirty="0"/>
              <a:t>Many of the </a:t>
            </a:r>
            <a:r>
              <a:rPr lang="en-US" dirty="0" smtClean="0"/>
              <a:t>NIH business </a:t>
            </a:r>
            <a:r>
              <a:rPr lang="en-US" dirty="0"/>
              <a:t>rule validations for competing applications are not enforced</a:t>
            </a:r>
          </a:p>
          <a:p>
            <a:pPr lvl="1"/>
            <a:r>
              <a:rPr lang="en-US" dirty="0"/>
              <a:t>Required forms may vary from competing applications for the same activity code</a:t>
            </a:r>
          </a:p>
          <a:p>
            <a:pPr lvl="2"/>
            <a:r>
              <a:rPr lang="en-US" dirty="0"/>
              <a:t>Modular budget forms not an option; must use R&amp;R Budget forms</a:t>
            </a:r>
          </a:p>
          <a:p>
            <a:pPr lvl="2"/>
            <a:r>
              <a:rPr lang="en-US" dirty="0" smtClean="0"/>
              <a:t>Type 6</a:t>
            </a:r>
          </a:p>
          <a:p>
            <a:pPr lvl="3"/>
            <a:r>
              <a:rPr lang="en-US" dirty="0" smtClean="0"/>
              <a:t>Only a few required forms</a:t>
            </a:r>
            <a:endParaRPr lang="en-US" dirty="0"/>
          </a:p>
          <a:p>
            <a:pPr lvl="4"/>
            <a:r>
              <a:rPr lang="en-US" dirty="0" smtClean="0"/>
              <a:t>SF424 (R&amp;R) cover, Other Project Information, SR/Key Information</a:t>
            </a:r>
          </a:p>
          <a:p>
            <a:pPr lvl="3"/>
            <a:r>
              <a:rPr lang="en-US" dirty="0" smtClean="0"/>
              <a:t>Optional forms vary by program</a:t>
            </a:r>
          </a:p>
          <a:p>
            <a:pPr lvl="2"/>
            <a:r>
              <a:rPr lang="en-US" dirty="0" smtClean="0"/>
              <a:t>Type 7</a:t>
            </a:r>
          </a:p>
          <a:p>
            <a:pPr lvl="3"/>
            <a:r>
              <a:rPr lang="en-US" dirty="0" smtClean="0"/>
              <a:t>Budget </a:t>
            </a:r>
            <a:r>
              <a:rPr lang="en-US" dirty="0"/>
              <a:t>forms added to some Type 7 form packages (e.g., DP1, DP2, DP3)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Type 6/7 </a:t>
            </a:r>
            <a:r>
              <a:rPr lang="en-US" dirty="0" smtClean="0"/>
              <a:t>Requests – Application Viewing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lvl="1"/>
            <a:r>
              <a:rPr lang="en-US" dirty="0" smtClean="0"/>
              <a:t>After </a:t>
            </a:r>
            <a:r>
              <a:rPr lang="en-US" dirty="0"/>
              <a:t>the two-day viewing window the </a:t>
            </a:r>
            <a:r>
              <a:rPr lang="en-US" dirty="0" smtClean="0"/>
              <a:t>request bypasses </a:t>
            </a:r>
            <a:r>
              <a:rPr lang="en-US" dirty="0"/>
              <a:t>Receipt &amp; Referral and goes directly to Grants Management staff for </a:t>
            </a:r>
            <a:r>
              <a:rPr lang="en-US" dirty="0" smtClean="0"/>
              <a:t>consideration</a:t>
            </a:r>
          </a:p>
          <a:p>
            <a:pPr lvl="2"/>
            <a:r>
              <a:rPr lang="en-US" dirty="0" smtClean="0"/>
              <a:t>Requests move to List of Applications for PIs and General Search (for SOs) like competing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Re-assign Grants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The option to move a grant from one department to another within the same institution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Search Options</a:t>
            </a:r>
            <a:endParaRPr lang="en-US" dirty="0"/>
          </a:p>
        </p:txBody>
      </p:sp>
      <p:pic>
        <p:nvPicPr>
          <p:cNvPr id="4" name="Picture 3" title="Grant reassign search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4" y="1076384"/>
            <a:ext cx="7419892" cy="5248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52400" y="6243935"/>
            <a:ext cx="88392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Select grant(s) to re-assign.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70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the School</a:t>
            </a:r>
            <a:endParaRPr lang="en-US" dirty="0"/>
          </a:p>
        </p:txBody>
      </p:sp>
      <p:pic>
        <p:nvPicPr>
          <p:cNvPr id="4" name="Picture 3" title="Grant reassign school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0" y="1070643"/>
            <a:ext cx="6781621" cy="47967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5997714"/>
            <a:ext cx="8839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School drop down menu contains all active major components for the organization (School of Medicine, School of Public Health, etc.)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98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a Department</a:t>
            </a:r>
            <a:endParaRPr lang="en-US" dirty="0"/>
          </a:p>
        </p:txBody>
      </p:sp>
      <p:pic>
        <p:nvPicPr>
          <p:cNvPr id="4" name="Picture 3" title="Grant reassign departmen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55187"/>
            <a:ext cx="6781621" cy="47967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5689937"/>
            <a:ext cx="88392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Department drop down will list all active departments associated with the selected School.  No departments are listed if a school has not been selected.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69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Grants to Move</a:t>
            </a:r>
            <a:endParaRPr lang="en-US" dirty="0"/>
          </a:p>
        </p:txBody>
      </p:sp>
      <p:pic>
        <p:nvPicPr>
          <p:cNvPr id="9" name="Picture 8" title="Grant reassign selec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806" y="1027110"/>
            <a:ext cx="6768389" cy="479675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5689937"/>
            <a:ext cx="88392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Number of entries to show in the results list can be configured.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Any or all grants in the results list can be selected to move to the same location.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159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Choose the Target Assignment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997714"/>
            <a:ext cx="8839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Drop downs for School and Department work exactly like the search page drop downs.</a:t>
            </a:r>
            <a:endParaRPr lang="en-US" sz="2000" dirty="0"/>
          </a:p>
        </p:txBody>
      </p:sp>
      <p:pic>
        <p:nvPicPr>
          <p:cNvPr id="6" name="Picture 5" title="Grant reassign target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7" y="2027190"/>
            <a:ext cx="8493567" cy="2803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1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the Target Assignment</a:t>
            </a:r>
            <a:endParaRPr lang="en-US" dirty="0"/>
          </a:p>
        </p:txBody>
      </p:sp>
      <p:pic>
        <p:nvPicPr>
          <p:cNvPr id="4" name="Picture 3" title="Grant reassign choose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" y="2047865"/>
            <a:ext cx="8501838" cy="2762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" y="6305490"/>
            <a:ext cx="88392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Select the target School and Department and click the Next button.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76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32303" y="152400"/>
            <a:ext cx="8839200" cy="740209"/>
          </a:xfrm>
        </p:spPr>
        <p:txBody>
          <a:bodyPr/>
          <a:lstStyle/>
          <a:p>
            <a:r>
              <a:rPr lang="en-US" dirty="0" smtClean="0"/>
              <a:t>Electronic Interaction Points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4343400" y="1027113"/>
            <a:ext cx="4572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 title="electronix interaction poin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72642"/>
            <a:ext cx="4913570" cy="48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 Summary</a:t>
            </a:r>
            <a:endParaRPr lang="en-US" dirty="0"/>
          </a:p>
        </p:txBody>
      </p:sp>
      <p:pic>
        <p:nvPicPr>
          <p:cNvPr id="5" name="Picture 4" title="Grant reassign summary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" y="1740535"/>
            <a:ext cx="8460486" cy="41268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7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of Grant Assignment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997714"/>
            <a:ext cx="88392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Grants have been re-assigned to the School of Medicine – Department of Anesthesiology.</a:t>
            </a:r>
            <a:endParaRPr lang="en-US" sz="2000" dirty="0"/>
          </a:p>
        </p:txBody>
      </p:sp>
      <p:pic>
        <p:nvPicPr>
          <p:cNvPr id="6" name="Picture 5" title="Grant reassign success scre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73" y="1027115"/>
            <a:ext cx="6514054" cy="4597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4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Items of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1600" i="1" dirty="0" smtClean="0"/>
              <a:t>Functionality is only available to Signing Officials from grantee organizations that are classified as Institutions of Higher Education.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Assignments are immediate in Commons.  The new assignment can be viewed on the Re-assign Grant search page.</a:t>
            </a:r>
          </a:p>
          <a:p>
            <a:endParaRPr lang="en-US" sz="1600" i="1" dirty="0" smtClean="0"/>
          </a:p>
          <a:p>
            <a:r>
              <a:rPr lang="en-US" sz="1600" i="1" dirty="0" smtClean="0"/>
              <a:t>Assignments will be visible in RePORTER on the following Monday.</a:t>
            </a:r>
          </a:p>
          <a:p>
            <a:endParaRPr lang="en-US" sz="1600" i="1" dirty="0" smtClean="0"/>
          </a:p>
          <a:p>
            <a:r>
              <a:rPr lang="en-US" sz="1600" i="1" dirty="0"/>
              <a:t>Search criteria is limited to the current and future fiscal years, for awarded grants or pending type 5 grants</a:t>
            </a:r>
            <a:r>
              <a:rPr lang="en-US" sz="1600" i="1" dirty="0" smtClean="0"/>
              <a:t>.</a:t>
            </a:r>
          </a:p>
          <a:p>
            <a:endParaRPr lang="en-US" sz="1600" i="1" dirty="0" smtClean="0"/>
          </a:p>
          <a:p>
            <a:r>
              <a:rPr lang="en-US" sz="1600" i="1" dirty="0"/>
              <a:t>Grants on one page can be moved at one time, i.e. grants returned on multiple pages will require multiple moves</a:t>
            </a:r>
            <a:r>
              <a:rPr lang="en-US" sz="1600" i="1" dirty="0" smtClean="0"/>
              <a:t>.</a:t>
            </a:r>
          </a:p>
          <a:p>
            <a:pPr marL="0" indent="0">
              <a:buNone/>
            </a:pPr>
            <a:endParaRPr lang="en-US" sz="2000" i="1" dirty="0"/>
          </a:p>
          <a:p>
            <a:endParaRPr lang="en-US" sz="2000" i="1" dirty="0" smtClean="0"/>
          </a:p>
          <a:p>
            <a:endParaRPr lang="en-US" sz="1900" i="1" dirty="0" smtClean="0"/>
          </a:p>
        </p:txBody>
      </p:sp>
    </p:spTree>
    <p:extLst>
      <p:ext uri="{BB962C8B-B14F-4D97-AF65-F5344CB8AC3E}">
        <p14:creationId xmlns:p14="http://schemas.microsoft.com/office/powerpoint/2010/main" val="17381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Function on Commons Status Page </a:t>
            </a:r>
            <a:endParaRPr lang="en-US" dirty="0"/>
          </a:p>
        </p:txBody>
      </p:sp>
      <p:grpSp>
        <p:nvGrpSpPr>
          <p:cNvPr id="3" name="Group 2" title="Status Search Menu"/>
          <p:cNvGrpSpPr/>
          <p:nvPr/>
        </p:nvGrpSpPr>
        <p:grpSpPr>
          <a:xfrm>
            <a:off x="245294" y="1447800"/>
            <a:ext cx="1825690" cy="2008358"/>
            <a:chOff x="2743200" y="1665455"/>
            <a:chExt cx="3733800" cy="4430545"/>
          </a:xfrm>
        </p:grpSpPr>
        <p:pic>
          <p:nvPicPr>
            <p:cNvPr id="1027" name="Picture 3" descr="Status search menu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83" r="87551" b="54782"/>
            <a:stretch/>
          </p:blipFill>
          <p:spPr bwMode="auto">
            <a:xfrm>
              <a:off x="2743200" y="1665455"/>
              <a:ext cx="3733800" cy="4430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 descr="oval"/>
            <p:cNvSpPr/>
            <p:nvPr/>
          </p:nvSpPr>
          <p:spPr>
            <a:xfrm>
              <a:off x="3352800" y="5218239"/>
              <a:ext cx="1752600" cy="3810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26" name="Picture 2" title="ReAssign Grant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9879" y="1752600"/>
            <a:ext cx="6801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Items of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i="1" dirty="0" smtClean="0"/>
              <a:t>Grants </a:t>
            </a:r>
            <a:r>
              <a:rPr lang="en-US" sz="2000" i="1" dirty="0"/>
              <a:t>on one page can be moved at one time, i.e. grants returned on multiple pages will require multiple moves</a:t>
            </a:r>
            <a:r>
              <a:rPr lang="en-US" sz="2000" i="1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More information in the </a:t>
            </a:r>
            <a:r>
              <a:rPr lang="en-US" sz="2000" i="1" dirty="0">
                <a:hlinkClick r:id="rId2"/>
              </a:rPr>
              <a:t>Commons Release Notes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2"/>
              </a:rPr>
              <a:t>https://era.nih.gov/files/Commons_v3.21_RN_20150827.pdf </a:t>
            </a:r>
            <a:r>
              <a:rPr lang="en-US" sz="2000" dirty="0" smtClean="0"/>
              <a:t>) and in the Commons Online Help topic </a:t>
            </a:r>
            <a:r>
              <a:rPr lang="en-US" sz="2000" i="1" dirty="0" smtClean="0"/>
              <a:t>Status for Signing Official.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xTRACT creates </a:t>
            </a:r>
            <a:r>
              <a:rPr lang="en-US" dirty="0"/>
              <a:t>research training tables for progress reports and institutional training grant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xTRACT stands </a:t>
            </a:r>
            <a:r>
              <a:rPr lang="en-US" dirty="0" smtClean="0"/>
              <a:t>for</a:t>
            </a:r>
          </a:p>
          <a:p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dirty="0"/>
              <a:t>tramural </a:t>
            </a:r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rainee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</a:t>
            </a:r>
            <a:r>
              <a:rPr lang="en-US" dirty="0" smtClean="0"/>
              <a:t>eporting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dirty="0" smtClean="0"/>
              <a:t>nd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dirty="0" smtClean="0"/>
              <a:t>areer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dirty="0" smtClean="0"/>
              <a:t>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Accessible via eRA Commons</a:t>
            </a:r>
            <a:endParaRPr lang="en-US" sz="2800" dirty="0"/>
          </a:p>
          <a:p>
            <a:pPr lvl="1" eaLnBrk="1" hangingPunct="1"/>
            <a:r>
              <a:rPr lang="en-US" sz="2400" dirty="0" smtClean="0"/>
              <a:t>Used for Training Grants for</a:t>
            </a:r>
          </a:p>
          <a:p>
            <a:pPr lvl="2" eaLnBrk="1" hangingPunct="1"/>
            <a:r>
              <a:rPr lang="en-US" dirty="0" smtClean="0"/>
              <a:t>RPPR Submissions</a:t>
            </a:r>
          </a:p>
          <a:p>
            <a:pPr lvl="2" eaLnBrk="1" hangingPunct="1"/>
            <a:r>
              <a:rPr lang="en-US" dirty="0" smtClean="0"/>
              <a:t>New applications</a:t>
            </a:r>
            <a:endParaRPr lang="en-US" dirty="0"/>
          </a:p>
          <a:p>
            <a:pPr lvl="1" eaLnBrk="1" hangingPunct="1"/>
            <a:r>
              <a:rPr lang="en-US" sz="2400" dirty="0" smtClean="0"/>
              <a:t>Can access information already in eRA Commons</a:t>
            </a:r>
          </a:p>
          <a:p>
            <a:pPr lvl="1" eaLnBrk="1" hangingPunct="1"/>
            <a:r>
              <a:rPr lang="en-US" sz="2400" dirty="0"/>
              <a:t>Creates Research Training Datasets (RTDs) </a:t>
            </a:r>
            <a:r>
              <a:rPr lang="en-US" sz="2000" dirty="0"/>
              <a:t>[Training Tables</a:t>
            </a:r>
            <a:r>
              <a:rPr lang="en-US" sz="2000" dirty="0" smtClean="0"/>
              <a:t>]</a:t>
            </a:r>
          </a:p>
          <a:p>
            <a:pPr lvl="1" eaLnBrk="1" hangingPunct="1"/>
            <a:r>
              <a:rPr lang="en-US" sz="2400" dirty="0" smtClean="0"/>
              <a:t>Tables are formatted, no manual formatting needed</a:t>
            </a:r>
          </a:p>
          <a:p>
            <a:pPr lvl="1" eaLnBrk="1" hangingPunct="1"/>
            <a:r>
              <a:rPr lang="en-US" sz="2400" dirty="0" err="1" smtClean="0"/>
              <a:t>Accesible</a:t>
            </a:r>
            <a:r>
              <a:rPr lang="en-US" sz="2400" dirty="0" smtClean="0"/>
              <a:t> by:</a:t>
            </a:r>
          </a:p>
          <a:p>
            <a:pPr lvl="2" eaLnBrk="1" hangingPunct="1"/>
            <a:r>
              <a:rPr lang="en-US" dirty="0" smtClean="0"/>
              <a:t>Signing Officials (SOs)</a:t>
            </a:r>
          </a:p>
          <a:p>
            <a:pPr lvl="2" eaLnBrk="1" hangingPunct="1"/>
            <a:r>
              <a:rPr lang="en-US" dirty="0" smtClean="0"/>
              <a:t>Principal Investigators (PIs)</a:t>
            </a:r>
          </a:p>
          <a:p>
            <a:pPr lvl="2" eaLnBrk="1" hangingPunct="1"/>
            <a:r>
              <a:rPr lang="en-US" dirty="0" smtClean="0"/>
              <a:t>Assistants (ASST)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xTRACT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6" name="Content Placeholder 5" title="Commons Home Page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8" b="50451"/>
          <a:stretch/>
        </p:blipFill>
        <p:spPr>
          <a:xfrm>
            <a:off x="304800" y="1468438"/>
            <a:ext cx="6878826" cy="3408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title="xTRACT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7467600" cy="247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 title="xtract oval"/>
          <p:cNvSpPr/>
          <p:nvPr/>
        </p:nvSpPr>
        <p:spPr>
          <a:xfrm>
            <a:off x="3886200" y="27432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 title="from main menu to xtract menu"/>
          <p:cNvSpPr/>
          <p:nvPr/>
        </p:nvSpPr>
        <p:spPr>
          <a:xfrm>
            <a:off x="4114800" y="3048001"/>
            <a:ext cx="304800" cy="685800"/>
          </a:xfrm>
          <a:prstGeom prst="downArrow">
            <a:avLst>
              <a:gd name="adj1" fmla="val 50000"/>
              <a:gd name="adj2" fmla="val 9848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10" name="Content Placeholder 9" title="Training Grant Search Screen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37" y="986972"/>
            <a:ext cx="6510563" cy="5337628"/>
          </a:xfrm>
        </p:spPr>
      </p:pic>
    </p:spTree>
    <p:extLst>
      <p:ext uri="{BB962C8B-B14F-4D97-AF65-F5344CB8AC3E}">
        <p14:creationId xmlns:p14="http://schemas.microsoft.com/office/powerpoint/2010/main" val="18010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Training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Edit existing RTDs or</a:t>
            </a:r>
          </a:p>
          <a:p>
            <a:r>
              <a:rPr lang="en-US" dirty="0" smtClean="0"/>
              <a:t>Initiate New RTDs</a:t>
            </a:r>
          </a:p>
          <a:p>
            <a:r>
              <a:rPr lang="en-US" dirty="0" smtClean="0"/>
              <a:t>Easy step by step navigation</a:t>
            </a:r>
          </a:p>
          <a:p>
            <a:r>
              <a:rPr lang="en-US" dirty="0" smtClean="0"/>
              <a:t>Advanced search features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title="search screen dynamic resul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5200"/>
            <a:ext cx="7162800" cy="274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title="navigation me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352800" cy="4525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3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3200"/>
            <a:ext cx="7620000" cy="1673225"/>
          </a:xfrm>
        </p:spPr>
        <p:txBody>
          <a:bodyPr/>
          <a:lstStyle/>
          <a:p>
            <a:r>
              <a:rPr lang="en-US" dirty="0" smtClean="0"/>
              <a:t>Submitting Just-in-time (JIT)</a:t>
            </a:r>
          </a:p>
          <a:p>
            <a:r>
              <a:rPr lang="en-US" dirty="0" smtClean="0"/>
              <a:t> information upon </a:t>
            </a:r>
            <a:r>
              <a:rPr lang="en-US" dirty="0" err="1" smtClean="0"/>
              <a:t>nih</a:t>
            </a:r>
            <a:r>
              <a:rPr lang="en-US" dirty="0" smtClean="0"/>
              <a:t> Request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4803648" cy="4572000"/>
          </a:xfrm>
        </p:spPr>
        <p:txBody>
          <a:bodyPr/>
          <a:lstStyle/>
          <a:p>
            <a:r>
              <a:rPr lang="en-US" dirty="0" smtClean="0"/>
              <a:t>Review PDFs before using</a:t>
            </a:r>
          </a:p>
          <a:p>
            <a:pPr lvl="1"/>
            <a:r>
              <a:rPr lang="en-US" dirty="0" smtClean="0"/>
              <a:t>Check for accuracy</a:t>
            </a:r>
          </a:p>
          <a:p>
            <a:r>
              <a:rPr lang="en-US" dirty="0" smtClean="0"/>
              <a:t>Generate Final PDF for</a:t>
            </a:r>
          </a:p>
          <a:p>
            <a:pPr lvl="1"/>
            <a:r>
              <a:rPr lang="en-US" dirty="0" smtClean="0"/>
              <a:t>RPPR</a:t>
            </a:r>
          </a:p>
          <a:p>
            <a:pPr lvl="1"/>
            <a:r>
              <a:rPr lang="en-US" dirty="0" smtClean="0"/>
              <a:t>New Applications</a:t>
            </a:r>
          </a:p>
          <a:p>
            <a:pPr lvl="1"/>
            <a:r>
              <a:rPr lang="en-US" dirty="0" smtClean="0"/>
              <a:t>Attach as you would for manually generated PDFs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title="RTD 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5"/>
          <a:stretch/>
        </p:blipFill>
        <p:spPr>
          <a:xfrm>
            <a:off x="5105400" y="1386412"/>
            <a:ext cx="3700272" cy="524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5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xTRACT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461248" cy="4873752"/>
          </a:xfrm>
        </p:spPr>
        <p:txBody>
          <a:bodyPr/>
          <a:lstStyle/>
          <a:p>
            <a:r>
              <a:rPr lang="en-US" dirty="0"/>
              <a:t>Extramural Trainee Reporting And Career Tracking (</a:t>
            </a:r>
            <a:r>
              <a:rPr lang="en-US" dirty="0" smtClean="0"/>
              <a:t>xTRACT) Web Page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era.nih.gov/services_for_applicants/other/xTract.cfm</a:t>
            </a:r>
            <a:endParaRPr lang="en-US" dirty="0" smtClean="0"/>
          </a:p>
          <a:p>
            <a:r>
              <a:rPr lang="en-US" dirty="0" smtClean="0"/>
              <a:t>Video Tutorials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era.nih.gov/era_training/era_videos.cfm#xTRACT</a:t>
            </a:r>
            <a:r>
              <a:rPr lang="en-US" dirty="0" smtClean="0"/>
              <a:t> </a:t>
            </a:r>
          </a:p>
          <a:p>
            <a:r>
              <a:rPr lang="en-US" dirty="0" smtClean="0"/>
              <a:t>Online Help</a:t>
            </a:r>
          </a:p>
          <a:p>
            <a:pPr lvl="1"/>
            <a:r>
              <a:rPr lang="en-US" dirty="0">
                <a:hlinkClick r:id="rId4"/>
              </a:rPr>
              <a:t>https://era.nih.gov/erahelp/xtract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FAQs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era.nih.gov/commons/faq_commons.cfm#XX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User Guide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era.nih.gov/files/xTRACT_userguide.pdf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743200"/>
            <a:ext cx="7543800" cy="1673225"/>
          </a:xfrm>
        </p:spPr>
        <p:txBody>
          <a:bodyPr/>
          <a:lstStyle/>
          <a:p>
            <a:r>
              <a:rPr lang="en-US" dirty="0" smtClean="0"/>
              <a:t>Wrapping up the ‘paperwork’ with closeout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Closeout </a:t>
            </a:r>
            <a:r>
              <a:rPr lang="en-US" sz="2800" dirty="0"/>
              <a:t>items include: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Progress Report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must </a:t>
            </a:r>
            <a:r>
              <a:rPr lang="en-US" sz="2800" dirty="0"/>
              <a:t>mark the grant “ready for close out” for link to appear in Commons  </a:t>
            </a:r>
          </a:p>
          <a:p>
            <a:pPr lvl="1" eaLnBrk="1" hangingPunct="1"/>
            <a:r>
              <a:rPr lang="en-US" sz="2400" dirty="0"/>
              <a:t>Contact </a:t>
            </a:r>
            <a:r>
              <a:rPr lang="en-US" sz="2400" dirty="0" smtClean="0"/>
              <a:t>the Division of Central Grants Processing (DCGP</a:t>
            </a:r>
            <a:r>
              <a:rPr lang="en-US" sz="2400" dirty="0"/>
              <a:t>) or assigned </a:t>
            </a:r>
            <a:r>
              <a:rPr lang="en-US" sz="2400" dirty="0" smtClean="0"/>
              <a:t>Grants </a:t>
            </a:r>
            <a:r>
              <a:rPr lang="en-US" sz="2400" dirty="0"/>
              <a:t>Management Specialist (GMS) if link is not appearing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828800"/>
            <a:ext cx="8503920" cy="42702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900" dirty="0" smtClean="0"/>
              <a:t>Identify </a:t>
            </a:r>
            <a:r>
              <a:rPr lang="en-US" sz="2900" dirty="0"/>
              <a:t>expiring and terminating grants</a:t>
            </a:r>
          </a:p>
          <a:p>
            <a:pPr>
              <a:spcBef>
                <a:spcPts val="1200"/>
              </a:spcBef>
            </a:pPr>
            <a:r>
              <a:rPr lang="en-US" sz="2900" dirty="0"/>
              <a:t>Request </a:t>
            </a:r>
            <a:r>
              <a:rPr lang="en-US" sz="2900" dirty="0" smtClean="0"/>
              <a:t>and track required </a:t>
            </a:r>
            <a:r>
              <a:rPr lang="en-US" sz="2900" dirty="0"/>
              <a:t>closeout </a:t>
            </a:r>
            <a:r>
              <a:rPr lang="en-US" sz="2900" dirty="0" smtClean="0"/>
              <a:t>documents</a:t>
            </a:r>
          </a:p>
          <a:p>
            <a:pPr>
              <a:spcBef>
                <a:spcPts val="1200"/>
              </a:spcBef>
            </a:pPr>
            <a:r>
              <a:rPr lang="en-US" sz="2900" dirty="0" smtClean="0"/>
              <a:t>Track </a:t>
            </a:r>
            <a:r>
              <a:rPr lang="en-US" sz="2900" dirty="0"/>
              <a:t>submission of boxed archived paper grant records </a:t>
            </a:r>
            <a:r>
              <a:rPr lang="en-US" sz="2900" dirty="0" smtClean="0"/>
              <a:t>at </a:t>
            </a:r>
            <a:r>
              <a:rPr lang="en-US" sz="2900" dirty="0"/>
              <a:t>the Federal Record Center (FRC</a:t>
            </a:r>
            <a:r>
              <a:rPr lang="en-US" sz="29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Closeout Search </a:t>
            </a:r>
            <a:r>
              <a:rPr lang="en-US" dirty="0"/>
              <a:t>screen </a:t>
            </a:r>
            <a:r>
              <a:rPr lang="en-US" dirty="0" smtClean="0"/>
              <a:t>provides </a:t>
            </a:r>
            <a:br>
              <a:rPr lang="en-US" dirty="0" smtClean="0"/>
            </a:br>
            <a:r>
              <a:rPr lang="en-US" dirty="0" smtClean="0"/>
              <a:t>additional search criteria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4" name="Picture 6" title="Closeout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568632"/>
            <a:ext cx="8690032" cy="4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7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Search </a:t>
            </a:r>
            <a:r>
              <a:rPr lang="en-US" dirty="0"/>
              <a:t>screen shows grants that are Closed or Requires </a:t>
            </a:r>
            <a:r>
              <a:rPr lang="en-US" dirty="0" smtClean="0"/>
              <a:t>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4" name="Picture 6" title="Closeout Search Result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0"/>
            <a:ext cx="8819366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0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-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4" name="Picture 4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47" y="1568904"/>
            <a:ext cx="8561306" cy="4222296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You must have an account with the FSR role to create/submit the FFR/FSR.</a:t>
            </a:r>
          </a:p>
        </p:txBody>
      </p:sp>
    </p:spTree>
    <p:extLst>
      <p:ext uri="{BB962C8B-B14F-4D97-AF65-F5344CB8AC3E}">
        <p14:creationId xmlns:p14="http://schemas.microsoft.com/office/powerpoint/2010/main" val="39240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grantees to electronically submit a statement of expenditures associated with their grant to </a:t>
            </a:r>
            <a:r>
              <a:rPr lang="en-US" dirty="0" smtClean="0"/>
              <a:t>NIH </a:t>
            </a:r>
            <a:r>
              <a:rPr lang="en-US" dirty="0"/>
              <a:t>via </a:t>
            </a:r>
            <a:r>
              <a:rPr lang="en-US" dirty="0" err="1"/>
              <a:t>eRA</a:t>
            </a:r>
            <a:r>
              <a:rPr lang="en-US" dirty="0"/>
              <a:t> </a:t>
            </a:r>
            <a:r>
              <a:rPr lang="en-US" dirty="0" smtClean="0"/>
              <a:t>Commons.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 smtClean="0"/>
              <a:t>FFRs </a:t>
            </a:r>
            <a:r>
              <a:rPr lang="en-US" dirty="0"/>
              <a:t>must be submitted in eRA Commons via the </a:t>
            </a:r>
            <a:r>
              <a:rPr lang="en-US" dirty="0" smtClean="0"/>
              <a:t>FFR/FSR module</a:t>
            </a:r>
          </a:p>
          <a:p>
            <a:pPr lvl="1"/>
            <a:r>
              <a:rPr lang="en-US" dirty="0" smtClean="0"/>
              <a:t>Cash </a:t>
            </a:r>
            <a:r>
              <a:rPr lang="en-US" dirty="0"/>
              <a:t>transaction data still submitted via Payment Management System</a:t>
            </a:r>
          </a:p>
          <a:p>
            <a:r>
              <a:rPr lang="en-US" dirty="0"/>
              <a:t>FSR role for users who have the authority to view, enter,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Annual </a:t>
            </a:r>
            <a:r>
              <a:rPr lang="en-US" dirty="0"/>
              <a:t>FFR due date: </a:t>
            </a:r>
            <a:r>
              <a:rPr lang="en-US" dirty="0" smtClean="0"/>
              <a:t>For non-SNAPs, FFR </a:t>
            </a:r>
            <a:r>
              <a:rPr lang="en-US" dirty="0"/>
              <a:t>must be submitted </a:t>
            </a:r>
            <a:r>
              <a:rPr lang="en-US" dirty="0" smtClean="0"/>
              <a:t>within 120 </a:t>
            </a:r>
            <a:r>
              <a:rPr lang="en-US" dirty="0"/>
              <a:t>days of the calendar quarter in which the budget period </a:t>
            </a:r>
            <a:r>
              <a:rPr lang="en-US" dirty="0" smtClean="0"/>
              <a:t>ends</a:t>
            </a:r>
            <a:endParaRPr lang="en-US" dirty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90 days of the PPED</a:t>
            </a:r>
          </a:p>
          <a:p>
            <a:pPr lvl="1"/>
            <a:r>
              <a:rPr lang="en-US" dirty="0"/>
              <a:t>Due Status: If the FFR is not submitted and it is between the PPED and 90 days past the PPED</a:t>
            </a:r>
          </a:p>
          <a:p>
            <a:pPr lvl="1"/>
            <a:r>
              <a:rPr lang="en-US" dirty="0"/>
              <a:t>Late: If the FFR is not submitted and it is more than 90 days past the PPED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Just-In-Time (JIT)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</a:t>
            </a:r>
            <a:r>
              <a:rPr lang="en-US" dirty="0"/>
              <a:t>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0" y="1590420"/>
            <a:ext cx="8598640" cy="4390365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4" name="Picture 7" title="FFR Search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" y="951422"/>
            <a:ext cx="8551529" cy="582631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Line 4" title="&quot;&quot;"/>
          <p:cNvSpPr>
            <a:spLocks noChangeShapeType="1"/>
          </p:cNvSpPr>
          <p:nvPr/>
        </p:nvSpPr>
        <p:spPr bwMode="auto">
          <a:xfrm flipH="1" flipV="1">
            <a:off x="1019175" y="4572000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38678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4" name="Picture 7" title="FFR For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46" y="990600"/>
            <a:ext cx="8448707" cy="6065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4870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of a FFR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1026" name="Picture 2" title="FFR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3" y="1026924"/>
            <a:ext cx="8849189" cy="45403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6200" y="2064603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>
            <a:off x="6324600" y="2895600"/>
            <a:ext cx="762000" cy="203012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5374450" cy="2160591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lang="en-US" sz="2400" kern="0" dirty="0" smtClean="0">
                <a:solidFill>
                  <a:srgbClr val="C00000"/>
                </a:solidFill>
              </a:rPr>
              <a:t>eRA Service Desk to determine who the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is that is assigned by the NIH Institute/Center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smtClean="0">
                <a:solidFill>
                  <a:srgbClr val="C00000"/>
                </a:solidFill>
              </a:rPr>
              <a:t>to resolve the issue.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5833110" y="4925728"/>
            <a:ext cx="754381" cy="33528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615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Progress Report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4" name="Picture 3" title="FFR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687" y="1039132"/>
            <a:ext cx="8621713" cy="117066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6096000" cy="28384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05450"/>
            <a:ext cx="5659438" cy="12763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3195" y="3200400"/>
            <a:ext cx="2682875" cy="19383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Either the PI or the SO can create/upload the Final Progress Report.</a:t>
            </a:r>
          </a:p>
        </p:txBody>
      </p:sp>
      <p:sp>
        <p:nvSpPr>
          <p:cNvPr id="8" name="Oval 8" title="&quot;&quot;"/>
          <p:cNvSpPr>
            <a:spLocks noChangeArrowheads="1"/>
          </p:cNvSpPr>
          <p:nvPr/>
        </p:nvSpPr>
        <p:spPr bwMode="auto">
          <a:xfrm>
            <a:off x="6218237" y="1615606"/>
            <a:ext cx="1981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3581400" y="4343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10" title="&quot;&quot;"/>
          <p:cNvSpPr>
            <a:spLocks noChangeArrowheads="1"/>
          </p:cNvSpPr>
          <p:nvPr/>
        </p:nvSpPr>
        <p:spPr bwMode="auto">
          <a:xfrm>
            <a:off x="5562600" y="47244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74670" y="4876800"/>
            <a:ext cx="222567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Submit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2400" y="5791200"/>
            <a:ext cx="4114800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Read certification information and 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3" name="Oval 13" title="&quot;&quot;"/>
          <p:cNvSpPr>
            <a:spLocks noChangeArrowheads="1"/>
          </p:cNvSpPr>
          <p:nvPr/>
        </p:nvSpPr>
        <p:spPr bwMode="auto">
          <a:xfrm>
            <a:off x="4800600" y="6400800"/>
            <a:ext cx="914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 title="&quot;&quot;"/>
          <p:cNvSpPr>
            <a:spLocks noChangeShapeType="1"/>
          </p:cNvSpPr>
          <p:nvPr/>
        </p:nvSpPr>
        <p:spPr bwMode="auto">
          <a:xfrm flipH="1">
            <a:off x="5992333" y="19050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5" title="&quot;&quot;"/>
          <p:cNvSpPr>
            <a:spLocks noChangeShapeType="1"/>
          </p:cNvSpPr>
          <p:nvPr/>
        </p:nvSpPr>
        <p:spPr bwMode="auto">
          <a:xfrm flipH="1">
            <a:off x="5562600" y="40386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867400" y="3657600"/>
            <a:ext cx="2682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Browse to select file for upload.</a:t>
            </a:r>
          </a:p>
        </p:txBody>
      </p:sp>
      <p:sp>
        <p:nvSpPr>
          <p:cNvPr id="17" name="Line 17" title="&quot;&quot;"/>
          <p:cNvSpPr>
            <a:spLocks noChangeShapeType="1"/>
          </p:cNvSpPr>
          <p:nvPr/>
        </p:nvSpPr>
        <p:spPr bwMode="auto">
          <a:xfrm flipH="1">
            <a:off x="5638800" y="5105400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18" title="&quot;&quot;"/>
          <p:cNvSpPr>
            <a:spLocks noChangeShapeType="1"/>
          </p:cNvSpPr>
          <p:nvPr/>
        </p:nvSpPr>
        <p:spPr bwMode="auto">
          <a:xfrm flipV="1">
            <a:off x="5334000" y="4953000"/>
            <a:ext cx="228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9" title="&quot;&quot;"/>
          <p:cNvSpPr>
            <a:spLocks noChangeShapeType="1"/>
          </p:cNvSpPr>
          <p:nvPr/>
        </p:nvSpPr>
        <p:spPr bwMode="auto">
          <a:xfrm flipV="1">
            <a:off x="4267200" y="6553200"/>
            <a:ext cx="4572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62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(FRAM)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20" name="Picture 19" title="FRAM lin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74182"/>
            <a:ext cx="8458200" cy="2845418"/>
          </a:xfrm>
          <a:prstGeom prst="rect">
            <a:avLst/>
          </a:prstGeom>
        </p:spPr>
      </p:pic>
      <p:sp>
        <p:nvSpPr>
          <p:cNvPr id="21" name="Rounded Rectangle 20" title="rounded rectangle"/>
          <p:cNvSpPr/>
          <p:nvPr/>
        </p:nvSpPr>
        <p:spPr>
          <a:xfrm>
            <a:off x="3581400" y="3657600"/>
            <a:ext cx="685800" cy="381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 title="rounded rectangle"/>
          <p:cNvSpPr/>
          <p:nvPr/>
        </p:nvSpPr>
        <p:spPr>
          <a:xfrm>
            <a:off x="6781800" y="3648740"/>
            <a:ext cx="685800" cy="2374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7200" y="447893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sets status to FRAM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FRAM Update link appears in Action column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057400" y="1447800"/>
            <a:ext cx="6026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FRAM works in same manner as PRAM in RPPR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Closeout – Final Report Additional Materials</a:t>
            </a:r>
            <a:br>
              <a:rPr lang="en-US" dirty="0" smtClean="0"/>
            </a:br>
            <a:r>
              <a:rPr lang="en-US" dirty="0" smtClean="0"/>
              <a:t>FRAM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5516" y="1498808"/>
            <a:ext cx="803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Specifics about the FRAM request can also be found in Relevant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Documents on the Status Information screen.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 title="Detailed status screen showing closeout FRAM lin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5"/>
          <a:stretch/>
        </p:blipFill>
        <p:spPr>
          <a:xfrm>
            <a:off x="342900" y="2206695"/>
            <a:ext cx="8458200" cy="4041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 title="rounded rectangle"/>
          <p:cNvSpPr/>
          <p:nvPr/>
        </p:nvSpPr>
        <p:spPr>
          <a:xfrm>
            <a:off x="5486400" y="3581400"/>
            <a:ext cx="2362200" cy="2667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Final Invention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</a:t>
            </a:r>
            <a:r>
              <a:rPr lang="en-US" sz="2000" dirty="0" smtClean="0"/>
              <a:t>listed.</a:t>
            </a:r>
          </a:p>
          <a:p>
            <a:r>
              <a:rPr lang="en-US" sz="2000" dirty="0" smtClean="0"/>
              <a:t>Either </a:t>
            </a:r>
            <a:r>
              <a:rPr lang="en-US" sz="2000" dirty="0"/>
              <a:t>the PI or the SO can start the process, but the SO must verify the report before submitting it to the agency.</a:t>
            </a:r>
          </a:p>
        </p:txBody>
      </p:sp>
      <p:pic>
        <p:nvPicPr>
          <p:cNvPr id="5" name="Picture 3" title="Final Invention Statement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99" y="2743200"/>
            <a:ext cx="8759451" cy="1211574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7818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54774"/>
            <a:ext cx="838200" cy="61722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Add Invention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pic>
        <p:nvPicPr>
          <p:cNvPr id="4" name="Picture 3" title="Add Inven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30350"/>
            <a:ext cx="5867400" cy="34226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05413"/>
            <a:ext cx="5610225" cy="15763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53225" y="1544003"/>
            <a:ext cx="1981200" cy="3046413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 saved inventions.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Remove any that do not apply.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any that are missing.</a:t>
            </a:r>
          </a:p>
        </p:txBody>
      </p:sp>
      <p:sp>
        <p:nvSpPr>
          <p:cNvPr id="7" name="Oval 6" title="&quot;&quot;"/>
          <p:cNvSpPr>
            <a:spLocks noChangeArrowheads="1"/>
          </p:cNvSpPr>
          <p:nvPr/>
        </p:nvSpPr>
        <p:spPr bwMode="auto">
          <a:xfrm>
            <a:off x="3124200" y="4667250"/>
            <a:ext cx="5334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3200400" y="640080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3400" y="4724400"/>
            <a:ext cx="21336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Verify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66800" y="63246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Select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</a:t>
            </a:r>
          </a:p>
        </p:txBody>
      </p:sp>
      <p:sp>
        <p:nvSpPr>
          <p:cNvPr id="11" name="Line 10" title="&quot;&quot;"/>
          <p:cNvSpPr>
            <a:spLocks noChangeShapeType="1"/>
          </p:cNvSpPr>
          <p:nvPr/>
        </p:nvSpPr>
        <p:spPr bwMode="auto">
          <a:xfrm>
            <a:off x="3352800" y="50292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1" title="&quot;&quot;"/>
          <p:cNvSpPr>
            <a:spLocks noChangeShapeType="1"/>
          </p:cNvSpPr>
          <p:nvPr/>
        </p:nvSpPr>
        <p:spPr bwMode="auto">
          <a:xfrm>
            <a:off x="2667000" y="48768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2" title="&quot;&quot;"/>
          <p:cNvSpPr>
            <a:spLocks noChangeShapeType="1"/>
          </p:cNvSpPr>
          <p:nvPr/>
        </p:nvSpPr>
        <p:spPr bwMode="auto">
          <a:xfrm>
            <a:off x="2743200" y="655320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61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 Link on Status Result Screen (SO View)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 title="Status Results - Just in Time sear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985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 title="rounded rectangle"/>
          <p:cNvSpPr/>
          <p:nvPr/>
        </p:nvSpPr>
        <p:spPr>
          <a:xfrm>
            <a:off x="7162800" y="4495800"/>
            <a:ext cx="228600" cy="20574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 title="arrow"/>
          <p:cNvCxnSpPr/>
          <p:nvPr/>
        </p:nvCxnSpPr>
        <p:spPr>
          <a:xfrm>
            <a:off x="6096000" y="4195465"/>
            <a:ext cx="1066800" cy="8337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9600" y="3733800"/>
            <a:ext cx="2146742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Select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JIT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cs typeface="Arial" charset="0"/>
              </a:rPr>
              <a:t>link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Closeout – Awaiting SO Verification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 flipH="1" flipV="1">
            <a:off x="3962400" y="4999037"/>
            <a:ext cx="7620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24400" y="4830762"/>
            <a:ext cx="4114800" cy="1570038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of Final Invention Statement is changed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Awaiting SO Verification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. SO can now verify and submit.</a:t>
            </a:r>
          </a:p>
        </p:txBody>
      </p:sp>
    </p:spTree>
    <p:extLst>
      <p:ext uri="{BB962C8B-B14F-4D97-AF65-F5344CB8AC3E}">
        <p14:creationId xmlns:p14="http://schemas.microsoft.com/office/powerpoint/2010/main" val="40550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Closeout – Unilateral Closeout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206B-4A4A-47B0-BA21-D142872E963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152400" y="1447800"/>
            <a:ext cx="8839200" cy="4724400"/>
          </a:xfrm>
        </p:spPr>
        <p:txBody>
          <a:bodyPr/>
          <a:lstStyle/>
          <a:p>
            <a:r>
              <a:rPr lang="en-US" dirty="0" smtClean="0"/>
              <a:t>To follow HHS Uniform Guidance, NIH will implement Unilateral Closeout on awards that do not complete Closeout reports in a timely manner</a:t>
            </a:r>
          </a:p>
          <a:p>
            <a:r>
              <a:rPr lang="en-US" dirty="0" smtClean="0"/>
              <a:t>New notifications and statuses will alert grantees of impending Unilateral Closeout and what actions need to be taken or who to contact</a:t>
            </a:r>
          </a:p>
          <a:p>
            <a:r>
              <a:rPr lang="en-US" dirty="0" smtClean="0"/>
              <a:t>See Guide Notice NOT-OD-14-084</a:t>
            </a:r>
          </a:p>
          <a:p>
            <a:pPr marL="0" indent="0" algn="ctr">
              <a:buNone/>
            </a:pPr>
            <a:r>
              <a:rPr lang="en-US" sz="2000" dirty="0">
                <a:hlinkClick r:id="rId2" tooltip="NIH Updating Grant Closeout Policies"/>
              </a:rPr>
              <a:t>http://</a:t>
            </a:r>
            <a:r>
              <a:rPr lang="en-US" sz="2000" dirty="0" smtClean="0">
                <a:hlinkClick r:id="rId2" tooltip="NIH Updating Grant Closeout Policies"/>
              </a:rPr>
              <a:t>grants.nih.gov/grants/guide/notice-files/NOT-OD-14-084.html</a:t>
            </a:r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Help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Desks</a:t>
            </a:r>
          </a:p>
          <a:p>
            <a:r>
              <a:rPr lang="en-US" dirty="0" smtClean="0"/>
              <a:t>On-line resources &amp;Web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eRA Service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Grants.gov Contact </a:t>
            </a:r>
            <a:br>
              <a:rPr lang="en-US" dirty="0" smtClean="0"/>
            </a:b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&amp; Help Desks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z="2400" u="sng" dirty="0">
                <a:hlinkClick r:id="rId2"/>
              </a:rPr>
              <a:t>Need Help? website</a:t>
            </a:r>
            <a:endParaRPr lang="en-US" sz="2400" dirty="0"/>
          </a:p>
          <a:p>
            <a:pPr lvl="0"/>
            <a:r>
              <a:rPr lang="en-US" sz="2400" u="sng" dirty="0">
                <a:hlinkClick r:id="rId3"/>
              </a:rPr>
              <a:t>Web ticketing</a:t>
            </a:r>
            <a:r>
              <a:rPr lang="en-US" sz="2400" dirty="0"/>
              <a:t> (preferred method of contact)</a:t>
            </a:r>
          </a:p>
          <a:p>
            <a:pPr lvl="0"/>
            <a:r>
              <a:rPr lang="en-US" sz="2400" dirty="0"/>
              <a:t>Toll-free: 1-866-504-9552</a:t>
            </a:r>
          </a:p>
          <a:p>
            <a:pPr lvl="0"/>
            <a:r>
              <a:rPr lang="en-US" sz="2400" dirty="0"/>
              <a:t>Phone: 301-402-7469</a:t>
            </a:r>
          </a:p>
          <a:p>
            <a:pPr lvl="0"/>
            <a:r>
              <a:rPr lang="en-US" sz="2400" dirty="0"/>
              <a:t>Hours: Monday-Friday (excluding </a:t>
            </a:r>
            <a:r>
              <a:rPr lang="en-US" sz="2400" u="sng" dirty="0">
                <a:hlinkClick r:id="rId4"/>
              </a:rPr>
              <a:t>Federal holidays</a:t>
            </a:r>
            <a:r>
              <a:rPr lang="en-US" sz="2400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2286000"/>
            <a:ext cx="41910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5" tooltip="Grants. gov Help Page"/>
              </a:rPr>
              <a:t>support@grants.gov</a:t>
            </a:r>
            <a:endParaRPr lang="en-US" sz="2500" dirty="0"/>
          </a:p>
          <a:p>
            <a:r>
              <a:rPr lang="en-US" sz="2500" dirty="0" smtClean="0"/>
              <a:t>Help Resources</a:t>
            </a:r>
            <a:r>
              <a:rPr lang="en-US" sz="2500" dirty="0"/>
              <a:t>: </a:t>
            </a:r>
            <a:r>
              <a:rPr lang="en-US" sz="2500" dirty="0">
                <a:hlinkClick r:id="rId6" tooltip="Grants.gov help resources"/>
              </a:rPr>
              <a:t>http://</a:t>
            </a:r>
            <a:r>
              <a:rPr lang="en-US" sz="2500" dirty="0" smtClean="0">
                <a:hlinkClick r:id="rId6" tooltip="Grants.gov help resources"/>
              </a:rPr>
              <a:t>www.grants.gov/web/grants/support.html</a:t>
            </a:r>
            <a:r>
              <a:rPr lang="en-US" sz="2500" dirty="0" smtClean="0"/>
              <a:t>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Commons: </a:t>
            </a:r>
            <a:r>
              <a:rPr lang="en-US" dirty="0">
                <a:hlinkClick r:id="rId2" tooltip="eRA Commons Home Page"/>
              </a:rPr>
              <a:t>https://commons.era.nih.gov/commons</a:t>
            </a:r>
            <a:r>
              <a:rPr lang="en-US" dirty="0" smtClean="0">
                <a:hlinkClick r:id="rId2" tooltip="eRA Commons Home Page"/>
              </a:rPr>
              <a:t>/</a:t>
            </a:r>
            <a:r>
              <a:rPr lang="en-US" dirty="0" smtClean="0"/>
              <a:t>     </a:t>
            </a:r>
            <a:endParaRPr lang="en-US" dirty="0"/>
          </a:p>
          <a:p>
            <a:r>
              <a:rPr lang="en-US" dirty="0"/>
              <a:t>Electronic Research Administration: </a:t>
            </a:r>
            <a:r>
              <a:rPr lang="en-US" dirty="0">
                <a:hlinkClick r:id="rId3" tooltip="eRA Home Page"/>
              </a:rPr>
              <a:t>http://era.nih.gov</a:t>
            </a:r>
            <a:r>
              <a:rPr lang="en-US" dirty="0" smtClean="0">
                <a:hlinkClick r:id="rId3" tooltip="eRA Home Page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Applying Electronically: </a:t>
            </a:r>
            <a:r>
              <a:rPr lang="en-US" dirty="0">
                <a:hlinkClick r:id="rId4" tooltip="Applying Electronically Home Page"/>
              </a:rPr>
              <a:t>http://grants.nih.gov/grants/ElectronicReceipt</a:t>
            </a:r>
            <a:r>
              <a:rPr lang="en-US" dirty="0" smtClean="0">
                <a:hlinkClick r:id="rId4" tooltip="Applying Electronically Home Page"/>
              </a:rPr>
              <a:t>/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/>
              <a:t>NIH About Grants: </a:t>
            </a:r>
            <a:r>
              <a:rPr lang="en-US" dirty="0">
                <a:hlinkClick r:id="rId5" tooltip="About Grants Information page"/>
              </a:rPr>
              <a:t>http://</a:t>
            </a:r>
            <a:r>
              <a:rPr lang="en-US" dirty="0" smtClean="0">
                <a:hlinkClick r:id="rId5" tooltip="About Grants Information page"/>
              </a:rPr>
              <a:t>grants.nih.gov/grants/oer.htm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 - 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Submitting </a:t>
            </a:r>
          </a:p>
          <a:p>
            <a:r>
              <a:rPr lang="en-US" dirty="0" smtClean="0"/>
              <a:t>a no cost extension (NCE)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6E598776B79408DE98D0C79F14201" ma:contentTypeVersion="4" ma:contentTypeDescription="Create a new document." ma:contentTypeScope="" ma:versionID="74804a151ccd934a2f99bdedab4b878b">
  <xsd:schema xmlns:xsd="http://www.w3.org/2001/XMLSchema" xmlns:xs="http://www.w3.org/2001/XMLSchema" xmlns:p="http://schemas.microsoft.com/office/2006/metadata/properties" xmlns:ns2="e64061a7-bc73-4e36-8b6e-74220a960d58" targetNamespace="http://schemas.microsoft.com/office/2006/metadata/properties" ma:root="true" ma:fieldsID="381f62e2a68e65fe632c2feb79df998c" ns2:_="">
    <xsd:import namespace="e64061a7-bc73-4e36-8b6e-74220a960d58"/>
    <xsd:element name="properties">
      <xsd:complexType>
        <xsd:sequence>
          <xsd:element name="documentManagement">
            <xsd:complexType>
              <xsd:all>
                <xsd:element ref="ns2:Assigned_x0020_To0"/>
                <xsd:element ref="ns2:user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061a7-bc73-4e36-8b6e-74220a960d58" elementFormDefault="qualified">
    <xsd:import namespace="http://schemas.microsoft.com/office/2006/documentManagement/types"/>
    <xsd:import namespace="http://schemas.microsoft.com/office/infopath/2007/PartnerControls"/>
    <xsd:element name="Assigned_x0020_To0" ma:index="8" ma:displayName="Assigned To" ma:description="Your name" ma:list="UserInfo" ma:SharePointGroup="0" ma:internalName="Assigned_x0020_To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sername" ma:index="9" nillable="true" ma:displayName="username" ma:internalName="usernam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igned_x0020_To0 xmlns="e64061a7-bc73-4e36-8b6e-74220a960d58">
      <UserInfo>
        <DisplayName>Cummins, Sheri (NIH/OD) [E]</DisplayName>
        <AccountId>234</AccountId>
        <AccountType/>
      </UserInfo>
    </Assigned_x0020_To0>
    <username xmlns="e64061a7-bc73-4e36-8b6e-74220a960d58" xsi:nil="true"/>
  </documentManagement>
</p:properties>
</file>

<file path=customXml/itemProps1.xml><?xml version="1.0" encoding="utf-8"?>
<ds:datastoreItem xmlns:ds="http://schemas.openxmlformats.org/officeDocument/2006/customXml" ds:itemID="{DD3458DD-8EEE-42A8-8831-F2CF45F0E1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4061a7-bc73-4e36-8b6e-74220a960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7DAA70-C3F4-4123-B315-B54B2E6FBDE6}">
  <ds:schemaRefs>
    <ds:schemaRef ds:uri="http://purl.org/dc/terms/"/>
    <ds:schemaRef ds:uri="http://purl.org/dc/elements/1.1/"/>
    <ds:schemaRef ds:uri="http://schemas.microsoft.com/office/2006/documentManagement/types"/>
    <ds:schemaRef ds:uri="e64061a7-bc73-4e36-8b6e-74220a960d58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3056</Words>
  <Application>Microsoft Office PowerPoint</Application>
  <PresentationFormat>On-screen Show (4:3)</PresentationFormat>
  <Paragraphs>473</Paragraphs>
  <Slides>85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Georgia</vt:lpstr>
      <vt:lpstr>Tahoma</vt:lpstr>
      <vt:lpstr>Wingdings</vt:lpstr>
      <vt:lpstr>Wingdings 2</vt:lpstr>
      <vt:lpstr>ProcessDiagram</vt:lpstr>
      <vt:lpstr>Interacting Electronically with NIH Post-submission Processing  </vt:lpstr>
      <vt:lpstr>Your Workshop Team</vt:lpstr>
      <vt:lpstr>eRA Commons Status</vt:lpstr>
      <vt:lpstr>What is eRA Commons?</vt:lpstr>
      <vt:lpstr>Electronic Interaction Points</vt:lpstr>
      <vt:lpstr>Key eRA Commons Features</vt:lpstr>
      <vt:lpstr>Just-In-Time (JIT)</vt:lpstr>
      <vt:lpstr>JIT Link on Status Result Screen (SO View)</vt:lpstr>
      <vt:lpstr>Key eRA Commons Features - NCE</vt:lpstr>
      <vt:lpstr>NCE</vt:lpstr>
      <vt:lpstr>Extension link in Status screen</vt:lpstr>
      <vt:lpstr>Extension Screen</vt:lpstr>
      <vt:lpstr>Expanded Authority – You Get Just One</vt:lpstr>
      <vt:lpstr>Key eRA Commons Features - RPPR</vt:lpstr>
      <vt:lpstr>RPPR</vt:lpstr>
      <vt:lpstr>RPPR Transition Timeline</vt:lpstr>
      <vt:lpstr>RPPR Menu Screen</vt:lpstr>
      <vt:lpstr>RPPR Data Entry</vt:lpstr>
      <vt:lpstr>Progress Report Additional Materials (PRAM)</vt:lpstr>
      <vt:lpstr>Progress Report Additional Materials (PRAM)</vt:lpstr>
      <vt:lpstr>RPPR – Multi-Year RPPR</vt:lpstr>
      <vt:lpstr>RPPR – Budgets</vt:lpstr>
      <vt:lpstr>RPPR – Complex, Multi-Project</vt:lpstr>
      <vt:lpstr>New Format for PA PRAM</vt:lpstr>
      <vt:lpstr>RPPR – What’s New</vt:lpstr>
      <vt:lpstr>Key eRA Commons Features – T3</vt:lpstr>
      <vt:lpstr>Administrative Supplements</vt:lpstr>
      <vt:lpstr>Admin. Supplement Requests - Commons</vt:lpstr>
      <vt:lpstr>Admin. Supplement Requests - Commons</vt:lpstr>
      <vt:lpstr>Admin. Supplement Requests - Commons</vt:lpstr>
      <vt:lpstr>Admin. Supplement Requests - Commons</vt:lpstr>
      <vt:lpstr>Key eRA Commons Features – Relinquishing Statement</vt:lpstr>
      <vt:lpstr>Relinquishing Statement</vt:lpstr>
      <vt:lpstr>Relinquishing Statement - Search</vt:lpstr>
      <vt:lpstr>Relinquishing Statement Data Entry Screen</vt:lpstr>
      <vt:lpstr>Key eRA Commons Features - T7 &amp; T6</vt:lpstr>
      <vt:lpstr>Change of Grantee (Type 7) Requests</vt:lpstr>
      <vt:lpstr>Change of Organization Status (Type 6) Request</vt:lpstr>
      <vt:lpstr>Type 6/7 Requests – Grants.gov</vt:lpstr>
      <vt:lpstr>Type 6/7 Requests – Grants.gov Application Package</vt:lpstr>
      <vt:lpstr>Type 6/7 Requests &amp; Grants.gov</vt:lpstr>
      <vt:lpstr>Type 6/7 Requests – Application Viewing Window</vt:lpstr>
      <vt:lpstr>Re-assign Grants</vt:lpstr>
      <vt:lpstr>Multiple Search Options</vt:lpstr>
      <vt:lpstr>Selecting the School</vt:lpstr>
      <vt:lpstr>Selecting a Department</vt:lpstr>
      <vt:lpstr>Selecting Grants to Move</vt:lpstr>
      <vt:lpstr>Step 2: Choose the Target Assignment</vt:lpstr>
      <vt:lpstr>Choose the Target Assignment</vt:lpstr>
      <vt:lpstr>Step 3:  Summary</vt:lpstr>
      <vt:lpstr>Confirmation of Grant Assignment</vt:lpstr>
      <vt:lpstr>Items of Note</vt:lpstr>
      <vt:lpstr>New Function on Commons Status Page </vt:lpstr>
      <vt:lpstr>Items of Note</vt:lpstr>
      <vt:lpstr>xTRACT</vt:lpstr>
      <vt:lpstr>xTRACT</vt:lpstr>
      <vt:lpstr>Accessing xTRACT</vt:lpstr>
      <vt:lpstr>Searching for Training Grants</vt:lpstr>
      <vt:lpstr>Searching for Training Grants</vt:lpstr>
      <vt:lpstr>Generate PDFs</vt:lpstr>
      <vt:lpstr>xTRACT Resources</vt:lpstr>
      <vt:lpstr>Key eRA Commons Features - Closeout</vt:lpstr>
      <vt:lpstr>Closeout</vt:lpstr>
      <vt:lpstr>Closeout Capabilities</vt:lpstr>
      <vt:lpstr>New Closeout Search screen provides  additional search criteria</vt:lpstr>
      <vt:lpstr>Search screen shows grants that are Closed or Requires Closeout</vt:lpstr>
      <vt:lpstr>Closeout - FFR</vt:lpstr>
      <vt:lpstr>Federal Financial Report (FFR)</vt:lpstr>
      <vt:lpstr>FFR</vt:lpstr>
      <vt:lpstr>FFR/FSR Screen</vt:lpstr>
      <vt:lpstr>FFR/FSR Screen</vt:lpstr>
      <vt:lpstr>FFR Details Screen</vt:lpstr>
      <vt:lpstr>Completing the FFR</vt:lpstr>
      <vt:lpstr>Submission of a FFR</vt:lpstr>
      <vt:lpstr>Closeout – Final Progress Report</vt:lpstr>
      <vt:lpstr>Closeout – Final Report Additional Materials (FRAM) </vt:lpstr>
      <vt:lpstr>Closeout – Final Report Additional Materials FRAM </vt:lpstr>
      <vt:lpstr>Closeout – Final Invention Statement</vt:lpstr>
      <vt:lpstr>Closeout – Add Invention</vt:lpstr>
      <vt:lpstr>Closeout – Awaiting SO Verification</vt:lpstr>
      <vt:lpstr>Closeout – Unilateral Closeout</vt:lpstr>
      <vt:lpstr>Finding Help</vt:lpstr>
      <vt:lpstr>Service &amp; Help Desks</vt:lpstr>
      <vt:lpstr>Web Sites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2016-05-12T20:29:38Z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0x0101004E06E598776B79408DE98D0C79F14201</vt:lpwstr>
  </property>
</Properties>
</file>