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notesSlides/notesSlide1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0.xml" ContentType="application/vnd.openxmlformats-officedocument.presentationml.notesSlide+xml"/>
  <Override PartName="/ppt/tags/tag52.xml" ContentType="application/vnd.openxmlformats-officedocument.presentationml.tags+xml"/>
  <Override PartName="/ppt/notesSlides/notesSlide2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4.xml" ContentType="application/vnd.openxmlformats-officedocument.presentationml.notesSlide+xml"/>
  <Override PartName="/ppt/tags/tag58.xml" ContentType="application/vnd.openxmlformats-officedocument.presentationml.tags+xml"/>
  <Override PartName="/ppt/notesSlides/notesSlide25.xml" ContentType="application/vnd.openxmlformats-officedocument.presentationml.notesSlide+xml"/>
  <Override PartName="/ppt/tags/tag59.xml" ContentType="application/vnd.openxmlformats-officedocument.presentationml.tags+xml"/>
  <Override PartName="/ppt/notesSlides/notesSlide26.xml" ContentType="application/vnd.openxmlformats-officedocument.presentationml.notesSlide+xml"/>
  <Override PartName="/ppt/tags/tag60.xml" ContentType="application/vnd.openxmlformats-officedocument.presentationml.tags+xml"/>
  <Override PartName="/ppt/notesSlides/notesSlide27.xml" ContentType="application/vnd.openxmlformats-officedocument.presentationml.notesSlide+xml"/>
  <Override PartName="/ppt/tags/tag61.xml" ContentType="application/vnd.openxmlformats-officedocument.presentationml.tags+xml"/>
  <Override PartName="/ppt/notesSlides/notesSlide28.xml" ContentType="application/vnd.openxmlformats-officedocument.presentationml.notesSlide+xml"/>
  <Override PartName="/ppt/tags/tag62.xml" ContentType="application/vnd.openxmlformats-officedocument.presentationml.tags+xml"/>
  <Override PartName="/ppt/notesSlides/notesSlide29.xml" ContentType="application/vnd.openxmlformats-officedocument.presentationml.notesSlide+xml"/>
  <Override PartName="/ppt/tags/tag63.xml" ContentType="application/vnd.openxmlformats-officedocument.presentationml.tags+xml"/>
  <Override PartName="/ppt/notesSlides/notesSlide30.xml" ContentType="application/vnd.openxmlformats-officedocument.presentationml.notesSlide+xml"/>
  <Override PartName="/ppt/tags/tag64.xml" ContentType="application/vnd.openxmlformats-officedocument.presentationml.tags+xml"/>
  <Override PartName="/ppt/notesSlides/notesSlide31.xml" ContentType="application/vnd.openxmlformats-officedocument.presentationml.notesSlide+xml"/>
  <Override PartName="/ppt/tags/tag65.xml" ContentType="application/vnd.openxmlformats-officedocument.presentationml.tags+xml"/>
  <Override PartName="/ppt/notesSlides/notesSlide32.xml" ContentType="application/vnd.openxmlformats-officedocument.presentationml.notesSlide+xml"/>
  <Override PartName="/ppt/tags/tag66.xml" ContentType="application/vnd.openxmlformats-officedocument.presentationml.tags+xml"/>
  <Override PartName="/ppt/notesSlides/notesSlide33.xml" ContentType="application/vnd.openxmlformats-officedocument.presentationml.notesSlide+xml"/>
  <Override PartName="/ppt/tags/tag67.xml" ContentType="application/vnd.openxmlformats-officedocument.presentationml.tags+xml"/>
  <Override PartName="/ppt/notesSlides/notesSlide34.xml" ContentType="application/vnd.openxmlformats-officedocument.presentationml.notesSlide+xml"/>
  <Override PartName="/ppt/tags/tag68.xml" ContentType="application/vnd.openxmlformats-officedocument.presentationml.tags+xml"/>
  <Override PartName="/ppt/notesSlides/notesSlide35.xml" ContentType="application/vnd.openxmlformats-officedocument.presentationml.notesSlide+xml"/>
  <Override PartName="/ppt/tags/tag69.xml" ContentType="application/vnd.openxmlformats-officedocument.presentationml.tags+xml"/>
  <Override PartName="/ppt/notesSlides/notesSlide36.xml" ContentType="application/vnd.openxmlformats-officedocument.presentationml.notesSlide+xml"/>
  <Override PartName="/ppt/tags/tag70.xml" ContentType="application/vnd.openxmlformats-officedocument.presentationml.tags+xml"/>
  <Override PartName="/ppt/notesSlides/notesSlide37.xml" ContentType="application/vnd.openxmlformats-officedocument.presentationml.notesSlide+xml"/>
  <Override PartName="/ppt/tags/tag71.xml" ContentType="application/vnd.openxmlformats-officedocument.presentationml.tags+xml"/>
  <Override PartName="/ppt/notesSlides/notesSlide3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9.xml" ContentType="application/vnd.openxmlformats-officedocument.presentationml.notesSlide+xml"/>
  <Override PartName="/ppt/tags/tag74.xml" ContentType="application/vnd.openxmlformats-officedocument.presentationml.tags+xml"/>
  <Override PartName="/ppt/notesSlides/notesSlide4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41.xml" ContentType="application/vnd.openxmlformats-officedocument.presentationml.notesSlide+xml"/>
  <Override PartName="/ppt/tags/tag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21" r:id="rId3"/>
    <p:sldId id="257" r:id="rId4"/>
    <p:sldId id="258" r:id="rId5"/>
    <p:sldId id="267" r:id="rId6"/>
    <p:sldId id="261" r:id="rId7"/>
    <p:sldId id="262" r:id="rId8"/>
    <p:sldId id="268" r:id="rId9"/>
    <p:sldId id="263" r:id="rId10"/>
    <p:sldId id="264" r:id="rId11"/>
    <p:sldId id="269" r:id="rId12"/>
    <p:sldId id="270" r:id="rId13"/>
    <p:sldId id="271" r:id="rId14"/>
    <p:sldId id="272" r:id="rId15"/>
    <p:sldId id="275" r:id="rId16"/>
    <p:sldId id="276" r:id="rId17"/>
    <p:sldId id="277" r:id="rId18"/>
    <p:sldId id="280" r:id="rId19"/>
    <p:sldId id="283" r:id="rId20"/>
    <p:sldId id="284" r:id="rId21"/>
    <p:sldId id="285" r:id="rId22"/>
    <p:sldId id="286" r:id="rId23"/>
    <p:sldId id="287" r:id="rId24"/>
    <p:sldId id="288" r:id="rId25"/>
    <p:sldId id="289" r:id="rId26"/>
    <p:sldId id="292" r:id="rId27"/>
    <p:sldId id="322" r:id="rId28"/>
    <p:sldId id="323" r:id="rId29"/>
    <p:sldId id="295" r:id="rId30"/>
    <p:sldId id="296" r:id="rId31"/>
    <p:sldId id="297" r:id="rId32"/>
    <p:sldId id="298" r:id="rId33"/>
    <p:sldId id="299" r:id="rId34"/>
    <p:sldId id="300" r:id="rId35"/>
    <p:sldId id="301" r:id="rId36"/>
    <p:sldId id="302" r:id="rId37"/>
    <p:sldId id="303" r:id="rId38"/>
    <p:sldId id="304" r:id="rId39"/>
    <p:sldId id="305" r:id="rId40"/>
    <p:sldId id="324" r:id="rId41"/>
    <p:sldId id="325" r:id="rId42"/>
    <p:sldId id="306" r:id="rId43"/>
    <p:sldId id="307" r:id="rId44"/>
    <p:sldId id="308" r:id="rId45"/>
    <p:sldId id="309" r:id="rId46"/>
    <p:sldId id="310" r:id="rId47"/>
    <p:sldId id="326" r:id="rId48"/>
    <p:sldId id="327" r:id="rId49"/>
    <p:sldId id="328" r:id="rId50"/>
    <p:sldId id="329" r:id="rId51"/>
    <p:sldId id="311" r:id="rId52"/>
    <p:sldId id="312" r:id="rId53"/>
    <p:sldId id="313" r:id="rId54"/>
    <p:sldId id="316" r:id="rId55"/>
    <p:sldId id="317" r:id="rId56"/>
    <p:sldId id="318" r:id="rId57"/>
    <p:sldId id="319" r:id="rId58"/>
    <p:sldId id="320" r:id="rId59"/>
  </p:sldIdLst>
  <p:sldSz cx="12192000"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71" autoAdjust="0"/>
  </p:normalViewPr>
  <p:slideViewPr>
    <p:cSldViewPr snapToGrid="0">
      <p:cViewPr varScale="1">
        <p:scale>
          <a:sx n="106" d="100"/>
          <a:sy n="106" d="100"/>
        </p:scale>
        <p:origin x="756"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D097A-20B3-4720-AFF2-76C79EE42EEE}"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9429A-3410-47A7-8B5C-BA22726C88A4}" type="slidenum">
              <a:rPr lang="en-US" smtClean="0"/>
              <a:t>‹#›</a:t>
            </a:fld>
            <a:endParaRPr lang="en-US"/>
          </a:p>
        </p:txBody>
      </p:sp>
    </p:spTree>
    <p:extLst>
      <p:ext uri="{BB962C8B-B14F-4D97-AF65-F5344CB8AC3E}">
        <p14:creationId xmlns:p14="http://schemas.microsoft.com/office/powerpoint/2010/main" val="53198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1</a:t>
            </a:fld>
            <a:endParaRPr lang="en-US"/>
          </a:p>
        </p:txBody>
      </p:sp>
    </p:spTree>
    <p:extLst>
      <p:ext uri="{BB962C8B-B14F-4D97-AF65-F5344CB8AC3E}">
        <p14:creationId xmlns:p14="http://schemas.microsoft.com/office/powerpoint/2010/main" val="138885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16</a:t>
            </a:fld>
            <a:endParaRPr lang="en-US"/>
          </a:p>
        </p:txBody>
      </p:sp>
    </p:spTree>
    <p:extLst>
      <p:ext uri="{BB962C8B-B14F-4D97-AF65-F5344CB8AC3E}">
        <p14:creationId xmlns:p14="http://schemas.microsoft.com/office/powerpoint/2010/main" val="485148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59429A-3410-47A7-8B5C-BA22726C88A4}" type="slidenum">
              <a:rPr lang="en-US" smtClean="0"/>
              <a:t>17</a:t>
            </a:fld>
            <a:endParaRPr lang="en-US"/>
          </a:p>
        </p:txBody>
      </p:sp>
    </p:spTree>
    <p:extLst>
      <p:ext uri="{BB962C8B-B14F-4D97-AF65-F5344CB8AC3E}">
        <p14:creationId xmlns:p14="http://schemas.microsoft.com/office/powerpoint/2010/main" val="506069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19</a:t>
            </a:fld>
            <a:endParaRPr lang="en-US"/>
          </a:p>
        </p:txBody>
      </p:sp>
    </p:spTree>
    <p:extLst>
      <p:ext uri="{BB962C8B-B14F-4D97-AF65-F5344CB8AC3E}">
        <p14:creationId xmlns:p14="http://schemas.microsoft.com/office/powerpoint/2010/main" val="836984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20</a:t>
            </a:fld>
            <a:endParaRPr lang="en-US"/>
          </a:p>
        </p:txBody>
      </p:sp>
    </p:spTree>
    <p:extLst>
      <p:ext uri="{BB962C8B-B14F-4D97-AF65-F5344CB8AC3E}">
        <p14:creationId xmlns:p14="http://schemas.microsoft.com/office/powerpoint/2010/main" val="273751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22</a:t>
            </a:fld>
            <a:endParaRPr lang="en-US"/>
          </a:p>
        </p:txBody>
      </p:sp>
    </p:spTree>
    <p:extLst>
      <p:ext uri="{BB962C8B-B14F-4D97-AF65-F5344CB8AC3E}">
        <p14:creationId xmlns:p14="http://schemas.microsoft.com/office/powerpoint/2010/main" val="1259484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23</a:t>
            </a:fld>
            <a:endParaRPr lang="en-US"/>
          </a:p>
        </p:txBody>
      </p:sp>
    </p:spTree>
    <p:extLst>
      <p:ext uri="{BB962C8B-B14F-4D97-AF65-F5344CB8AC3E}">
        <p14:creationId xmlns:p14="http://schemas.microsoft.com/office/powerpoint/2010/main" val="3004189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26</a:t>
            </a:fld>
            <a:endParaRPr lang="en-US"/>
          </a:p>
        </p:txBody>
      </p:sp>
    </p:spTree>
    <p:extLst>
      <p:ext uri="{BB962C8B-B14F-4D97-AF65-F5344CB8AC3E}">
        <p14:creationId xmlns:p14="http://schemas.microsoft.com/office/powerpoint/2010/main" val="718565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27</a:t>
            </a:fld>
            <a:endParaRPr lang="en-US"/>
          </a:p>
        </p:txBody>
      </p:sp>
    </p:spTree>
    <p:extLst>
      <p:ext uri="{BB962C8B-B14F-4D97-AF65-F5344CB8AC3E}">
        <p14:creationId xmlns:p14="http://schemas.microsoft.com/office/powerpoint/2010/main" val="811110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29</a:t>
            </a:fld>
            <a:endParaRPr lang="en-US"/>
          </a:p>
        </p:txBody>
      </p:sp>
    </p:spTree>
    <p:extLst>
      <p:ext uri="{BB962C8B-B14F-4D97-AF65-F5344CB8AC3E}">
        <p14:creationId xmlns:p14="http://schemas.microsoft.com/office/powerpoint/2010/main" val="808690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30</a:t>
            </a:fld>
            <a:endParaRPr lang="en-US"/>
          </a:p>
        </p:txBody>
      </p:sp>
    </p:spTree>
    <p:extLst>
      <p:ext uri="{BB962C8B-B14F-4D97-AF65-F5344CB8AC3E}">
        <p14:creationId xmlns:p14="http://schemas.microsoft.com/office/powerpoint/2010/main" val="6225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4</a:t>
            </a:fld>
            <a:endParaRPr lang="en-US"/>
          </a:p>
        </p:txBody>
      </p:sp>
    </p:spTree>
    <p:extLst>
      <p:ext uri="{BB962C8B-B14F-4D97-AF65-F5344CB8AC3E}">
        <p14:creationId xmlns:p14="http://schemas.microsoft.com/office/powerpoint/2010/main" val="3065447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32</a:t>
            </a:fld>
            <a:endParaRPr lang="en-US"/>
          </a:p>
        </p:txBody>
      </p:sp>
    </p:spTree>
    <p:extLst>
      <p:ext uri="{BB962C8B-B14F-4D97-AF65-F5344CB8AC3E}">
        <p14:creationId xmlns:p14="http://schemas.microsoft.com/office/powerpoint/2010/main" val="2820260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33</a:t>
            </a:fld>
            <a:endParaRPr lang="en-US"/>
          </a:p>
        </p:txBody>
      </p:sp>
    </p:spTree>
    <p:extLst>
      <p:ext uri="{BB962C8B-B14F-4D97-AF65-F5344CB8AC3E}">
        <p14:creationId xmlns:p14="http://schemas.microsoft.com/office/powerpoint/2010/main" val="3800321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35</a:t>
            </a:fld>
            <a:endParaRPr lang="en-US"/>
          </a:p>
        </p:txBody>
      </p:sp>
    </p:spTree>
    <p:extLst>
      <p:ext uri="{BB962C8B-B14F-4D97-AF65-F5344CB8AC3E}">
        <p14:creationId xmlns:p14="http://schemas.microsoft.com/office/powerpoint/2010/main" val="2109537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36</a:t>
            </a:fld>
            <a:endParaRPr lang="en-US"/>
          </a:p>
        </p:txBody>
      </p:sp>
    </p:spTree>
    <p:extLst>
      <p:ext uri="{BB962C8B-B14F-4D97-AF65-F5344CB8AC3E}">
        <p14:creationId xmlns:p14="http://schemas.microsoft.com/office/powerpoint/2010/main" val="923418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38</a:t>
            </a:fld>
            <a:endParaRPr lang="en-US"/>
          </a:p>
        </p:txBody>
      </p:sp>
    </p:spTree>
    <p:extLst>
      <p:ext uri="{BB962C8B-B14F-4D97-AF65-F5344CB8AC3E}">
        <p14:creationId xmlns:p14="http://schemas.microsoft.com/office/powerpoint/2010/main" val="4012261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39</a:t>
            </a:fld>
            <a:endParaRPr lang="en-US"/>
          </a:p>
        </p:txBody>
      </p:sp>
    </p:spTree>
    <p:extLst>
      <p:ext uri="{BB962C8B-B14F-4D97-AF65-F5344CB8AC3E}">
        <p14:creationId xmlns:p14="http://schemas.microsoft.com/office/powerpoint/2010/main" val="2187257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40</a:t>
            </a:fld>
            <a:endParaRPr lang="en-US"/>
          </a:p>
        </p:txBody>
      </p:sp>
    </p:spTree>
    <p:extLst>
      <p:ext uri="{BB962C8B-B14F-4D97-AF65-F5344CB8AC3E}">
        <p14:creationId xmlns:p14="http://schemas.microsoft.com/office/powerpoint/2010/main" val="862683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41</a:t>
            </a:fld>
            <a:endParaRPr lang="en-US"/>
          </a:p>
        </p:txBody>
      </p:sp>
    </p:spTree>
    <p:extLst>
      <p:ext uri="{BB962C8B-B14F-4D97-AF65-F5344CB8AC3E}">
        <p14:creationId xmlns:p14="http://schemas.microsoft.com/office/powerpoint/2010/main" val="1259968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42</a:t>
            </a:fld>
            <a:endParaRPr lang="en-US"/>
          </a:p>
        </p:txBody>
      </p:sp>
    </p:spTree>
    <p:extLst>
      <p:ext uri="{BB962C8B-B14F-4D97-AF65-F5344CB8AC3E}">
        <p14:creationId xmlns:p14="http://schemas.microsoft.com/office/powerpoint/2010/main" val="3139549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43</a:t>
            </a:fld>
            <a:endParaRPr lang="en-US"/>
          </a:p>
        </p:txBody>
      </p:sp>
    </p:spTree>
    <p:extLst>
      <p:ext uri="{BB962C8B-B14F-4D97-AF65-F5344CB8AC3E}">
        <p14:creationId xmlns:p14="http://schemas.microsoft.com/office/powerpoint/2010/main" val="319798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6</a:t>
            </a:fld>
            <a:endParaRPr lang="en-US"/>
          </a:p>
        </p:txBody>
      </p:sp>
    </p:spTree>
    <p:extLst>
      <p:ext uri="{BB962C8B-B14F-4D97-AF65-F5344CB8AC3E}">
        <p14:creationId xmlns:p14="http://schemas.microsoft.com/office/powerpoint/2010/main" val="1531897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44</a:t>
            </a:fld>
            <a:endParaRPr lang="en-US"/>
          </a:p>
        </p:txBody>
      </p:sp>
    </p:spTree>
    <p:extLst>
      <p:ext uri="{BB962C8B-B14F-4D97-AF65-F5344CB8AC3E}">
        <p14:creationId xmlns:p14="http://schemas.microsoft.com/office/powerpoint/2010/main" val="1556195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45</a:t>
            </a:fld>
            <a:endParaRPr lang="en-US"/>
          </a:p>
        </p:txBody>
      </p:sp>
    </p:spTree>
    <p:extLst>
      <p:ext uri="{BB962C8B-B14F-4D97-AF65-F5344CB8AC3E}">
        <p14:creationId xmlns:p14="http://schemas.microsoft.com/office/powerpoint/2010/main" val="250326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46</a:t>
            </a:fld>
            <a:endParaRPr lang="en-US"/>
          </a:p>
        </p:txBody>
      </p:sp>
    </p:spTree>
    <p:extLst>
      <p:ext uri="{BB962C8B-B14F-4D97-AF65-F5344CB8AC3E}">
        <p14:creationId xmlns:p14="http://schemas.microsoft.com/office/powerpoint/2010/main" val="1037735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47</a:t>
            </a:fld>
            <a:endParaRPr lang="en-US"/>
          </a:p>
        </p:txBody>
      </p:sp>
    </p:spTree>
    <p:extLst>
      <p:ext uri="{BB962C8B-B14F-4D97-AF65-F5344CB8AC3E}">
        <p14:creationId xmlns:p14="http://schemas.microsoft.com/office/powerpoint/2010/main" val="247109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48</a:t>
            </a:fld>
            <a:endParaRPr lang="en-US"/>
          </a:p>
        </p:txBody>
      </p:sp>
    </p:spTree>
    <p:extLst>
      <p:ext uri="{BB962C8B-B14F-4D97-AF65-F5344CB8AC3E}">
        <p14:creationId xmlns:p14="http://schemas.microsoft.com/office/powerpoint/2010/main" val="2252813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49</a:t>
            </a:fld>
            <a:endParaRPr lang="en-US"/>
          </a:p>
        </p:txBody>
      </p:sp>
    </p:spTree>
    <p:extLst>
      <p:ext uri="{BB962C8B-B14F-4D97-AF65-F5344CB8AC3E}">
        <p14:creationId xmlns:p14="http://schemas.microsoft.com/office/powerpoint/2010/main" val="1049994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50</a:t>
            </a:fld>
            <a:endParaRPr lang="en-US"/>
          </a:p>
        </p:txBody>
      </p:sp>
    </p:spTree>
    <p:extLst>
      <p:ext uri="{BB962C8B-B14F-4D97-AF65-F5344CB8AC3E}">
        <p14:creationId xmlns:p14="http://schemas.microsoft.com/office/powerpoint/2010/main" val="1676194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51</a:t>
            </a:fld>
            <a:endParaRPr lang="en-US"/>
          </a:p>
        </p:txBody>
      </p:sp>
    </p:spTree>
    <p:extLst>
      <p:ext uri="{BB962C8B-B14F-4D97-AF65-F5344CB8AC3E}">
        <p14:creationId xmlns:p14="http://schemas.microsoft.com/office/powerpoint/2010/main" val="2521402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52</a:t>
            </a:fld>
            <a:endParaRPr lang="en-US"/>
          </a:p>
        </p:txBody>
      </p:sp>
    </p:spTree>
    <p:extLst>
      <p:ext uri="{BB962C8B-B14F-4D97-AF65-F5344CB8AC3E}">
        <p14:creationId xmlns:p14="http://schemas.microsoft.com/office/powerpoint/2010/main" val="2350231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54</a:t>
            </a:fld>
            <a:endParaRPr lang="en-US"/>
          </a:p>
        </p:txBody>
      </p:sp>
    </p:spTree>
    <p:extLst>
      <p:ext uri="{BB962C8B-B14F-4D97-AF65-F5344CB8AC3E}">
        <p14:creationId xmlns:p14="http://schemas.microsoft.com/office/powerpoint/2010/main" val="2461010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7</a:t>
            </a:fld>
            <a:endParaRPr lang="en-US"/>
          </a:p>
        </p:txBody>
      </p:sp>
    </p:spTree>
    <p:extLst>
      <p:ext uri="{BB962C8B-B14F-4D97-AF65-F5344CB8AC3E}">
        <p14:creationId xmlns:p14="http://schemas.microsoft.com/office/powerpoint/2010/main" val="3066953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55</a:t>
            </a:fld>
            <a:endParaRPr lang="en-US"/>
          </a:p>
        </p:txBody>
      </p:sp>
    </p:spTree>
    <p:extLst>
      <p:ext uri="{BB962C8B-B14F-4D97-AF65-F5344CB8AC3E}">
        <p14:creationId xmlns:p14="http://schemas.microsoft.com/office/powerpoint/2010/main" val="3734465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57</a:t>
            </a:fld>
            <a:endParaRPr lang="en-US"/>
          </a:p>
        </p:txBody>
      </p:sp>
    </p:spTree>
    <p:extLst>
      <p:ext uri="{BB962C8B-B14F-4D97-AF65-F5344CB8AC3E}">
        <p14:creationId xmlns:p14="http://schemas.microsoft.com/office/powerpoint/2010/main" val="146490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9</a:t>
            </a:fld>
            <a:endParaRPr lang="en-US"/>
          </a:p>
        </p:txBody>
      </p:sp>
    </p:spTree>
    <p:extLst>
      <p:ext uri="{BB962C8B-B14F-4D97-AF65-F5344CB8AC3E}">
        <p14:creationId xmlns:p14="http://schemas.microsoft.com/office/powerpoint/2010/main" val="307374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10</a:t>
            </a:fld>
            <a:endParaRPr lang="en-US"/>
          </a:p>
        </p:txBody>
      </p:sp>
    </p:spTree>
    <p:extLst>
      <p:ext uri="{BB962C8B-B14F-4D97-AF65-F5344CB8AC3E}">
        <p14:creationId xmlns:p14="http://schemas.microsoft.com/office/powerpoint/2010/main" val="1291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12</a:t>
            </a:fld>
            <a:endParaRPr lang="en-US"/>
          </a:p>
        </p:txBody>
      </p:sp>
    </p:spTree>
    <p:extLst>
      <p:ext uri="{BB962C8B-B14F-4D97-AF65-F5344CB8AC3E}">
        <p14:creationId xmlns:p14="http://schemas.microsoft.com/office/powerpoint/2010/main" val="276617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13</a:t>
            </a:fld>
            <a:endParaRPr lang="en-US"/>
          </a:p>
        </p:txBody>
      </p:sp>
    </p:spTree>
    <p:extLst>
      <p:ext uri="{BB962C8B-B14F-4D97-AF65-F5344CB8AC3E}">
        <p14:creationId xmlns:p14="http://schemas.microsoft.com/office/powerpoint/2010/main" val="243280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9429A-3410-47A7-8B5C-BA22726C88A4}" type="slidenum">
              <a:rPr lang="en-US" smtClean="0"/>
              <a:t>15</a:t>
            </a:fld>
            <a:endParaRPr lang="en-US"/>
          </a:p>
        </p:txBody>
      </p:sp>
    </p:spTree>
    <p:extLst>
      <p:ext uri="{BB962C8B-B14F-4D97-AF65-F5344CB8AC3E}">
        <p14:creationId xmlns:p14="http://schemas.microsoft.com/office/powerpoint/2010/main" val="859027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28B73B-9DED-4894-9257-30D8F6275B75}"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546191" y="6301312"/>
            <a:ext cx="642633" cy="546316"/>
          </a:xfrm>
          <a:prstGeom prst="rect">
            <a:avLst/>
          </a:prstGeom>
        </p:spPr>
        <p:txBody>
          <a:bodyPr/>
          <a:lstStyle>
            <a:lvl1pPr>
              <a:defRPr sz="2000">
                <a:solidFill>
                  <a:schemeClr val="accent1"/>
                </a:solidFill>
              </a:defRPr>
            </a:lvl1pPr>
          </a:lstStyle>
          <a:p>
            <a:fld id="{D0F732B6-3AC9-40C5-B1AA-E338B0B449EC}" type="slidenum">
              <a:rPr lang="en-US" smtClean="0"/>
              <a:pPr/>
              <a:t>‹#›</a:t>
            </a:fld>
            <a:endParaRPr lang="en-US" dirty="0"/>
          </a:p>
        </p:txBody>
      </p:sp>
    </p:spTree>
    <p:custDataLst>
      <p:tags r:id="rId1"/>
    </p:custDataLst>
    <p:extLst>
      <p:ext uri="{BB962C8B-B14F-4D97-AF65-F5344CB8AC3E}">
        <p14:creationId xmlns:p14="http://schemas.microsoft.com/office/powerpoint/2010/main" val="10743705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9C488-02A1-49C0-9759-A756E1A56306}" type="datetime1">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33218734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378FA-783D-4798-9665-431B454A7120}" type="datetime1">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1915870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9C8-54F1-48F9-A322-AB554F4F8ACF}" type="datetime1">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ustDataLst>
      <p:tags r:id="rId1"/>
    </p:custDataLst>
    <p:extLst>
      <p:ext uri="{BB962C8B-B14F-4D97-AF65-F5344CB8AC3E}">
        <p14:creationId xmlns:p14="http://schemas.microsoft.com/office/powerpoint/2010/main" val="11773607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F1B703-A4BF-49EF-B03B-2F1A7175A692}" type="datetime1">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20899147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02BB4B8-2A1F-491E-B210-415F455E84D0}" type="datetime1">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18621138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5A140F7-D8C2-4DA7-983E-848F15F59C62}" type="datetime1">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38873031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B972F5-BCB2-467D-9635-B1224E464606}"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28936660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9F00F23-2321-4E68-AED2-FDEC4CE83D21}" type="datetime1">
              <a:rPr lang="en-US" smtClean="0"/>
              <a:t>5/18/2018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Tree>
    <p:custDataLst>
      <p:tags r:id="rId1"/>
    </p:custDataLst>
    <p:extLst>
      <p:ext uri="{BB962C8B-B14F-4D97-AF65-F5344CB8AC3E}">
        <p14:creationId xmlns:p14="http://schemas.microsoft.com/office/powerpoint/2010/main" val="8930287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67A22E-0405-4F54-A5CB-36F62FDF3863}"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480257" y="6343901"/>
            <a:ext cx="708566" cy="514099"/>
          </a:xfrm>
          <a:prstGeom prst="rect">
            <a:avLst/>
          </a:prstGeom>
        </p:spPr>
        <p:txBody>
          <a:bodyPr/>
          <a:lstStyle>
            <a:lvl1pPr>
              <a:defRPr sz="2000">
                <a:solidFill>
                  <a:schemeClr val="accent1"/>
                </a:solidFill>
              </a:defRPr>
            </a:lvl1pPr>
          </a:lstStyle>
          <a:p>
            <a:fld id="{D0F732B6-3AC9-40C5-B1AA-E338B0B449EC}" type="slidenum">
              <a:rPr lang="en-US" smtClean="0"/>
              <a:pPr/>
              <a:t>‹#›</a:t>
            </a:fld>
            <a:endParaRPr lang="en-US"/>
          </a:p>
        </p:txBody>
      </p:sp>
    </p:spTree>
    <p:custDataLst>
      <p:tags r:id="rId1"/>
    </p:custDataLst>
    <p:extLst>
      <p:ext uri="{BB962C8B-B14F-4D97-AF65-F5344CB8AC3E}">
        <p14:creationId xmlns:p14="http://schemas.microsoft.com/office/powerpoint/2010/main" val="26704326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A0A71-F5A1-41EC-99E9-D930511D32F8}"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7388877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FBF2B8-C7C1-401B-89E1-69CF122A8F14}" type="datetime1">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33432671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21ADE2-6EFF-43B0-A6F4-80B85C6DF03F}" type="datetime1">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11945572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782B28-C1CA-4688-A856-FBF2A6C0AFDE}" type="datetime1">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2681376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8F47581-B1E9-4A5B-92E6-B7FC494E3B4D}" type="datetime1">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115021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62B784-486E-4B4A-B392-9AE1B0D498B2}" type="datetime1">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2363450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100E2-FBD8-4925-9BDB-A685A83367C6}" type="datetime1">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3052765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FCCD365-0F6A-4B74-A2A3-6C02DB8671F1}" type="datetime1">
              <a:rPr lang="en-US" smtClean="0"/>
              <a:t>5/18/2018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4063" y="6139954"/>
            <a:ext cx="3174453" cy="746929"/>
          </a:xfrm>
          <a:prstGeom prst="rect">
            <a:avLst/>
          </a:prstGeom>
        </p:spPr>
      </p:pic>
      <p:sp>
        <p:nvSpPr>
          <p:cNvPr id="9" name="Slide Number Placeholder 5"/>
          <p:cNvSpPr txBox="1">
            <a:spLocks/>
          </p:cNvSpPr>
          <p:nvPr userDrawn="1"/>
        </p:nvSpPr>
        <p:spPr>
          <a:xfrm>
            <a:off x="11480257" y="6343901"/>
            <a:ext cx="708566" cy="514099"/>
          </a:xfrm>
          <a:prstGeom prst="rect">
            <a:avLst/>
          </a:prstGeom>
        </p:spPr>
        <p:txBody>
          <a:bodyPr/>
          <a:lstStyle>
            <a:defPPr>
              <a:defRPr lang="en-US"/>
            </a:defPPr>
            <a:lvl1pPr marL="0" algn="l" defTabSz="914400" rtl="0" eaLnBrk="1" latinLnBrk="0" hangingPunct="1">
              <a:defRPr sz="2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F732B6-3AC9-40C5-B1AA-E338B0B449EC}" type="slidenum">
              <a:rPr lang="en-US" smtClean="0"/>
              <a:pPr/>
              <a:t>‹#›</a:t>
            </a:fld>
            <a:endParaRPr lang="en-US"/>
          </a:p>
        </p:txBody>
      </p:sp>
    </p:spTree>
    <p:custDataLst>
      <p:tags r:id="rId19"/>
    </p:custDataLst>
    <p:extLst>
      <p:ext uri="{BB962C8B-B14F-4D97-AF65-F5344CB8AC3E}">
        <p14:creationId xmlns:p14="http://schemas.microsoft.com/office/powerpoint/2010/main" val="13620791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hyperlink" Target="http://grants.nih.gov/grants/guide/notice-files/NOT-OD-14-129.html" TargetMode="Externa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hyperlink" Target="http://grants.nih.gov/grants/guide/notice-files/NOT-OD-16-082.html"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63.xml"/><Relationship Id="rId5" Type="http://schemas.openxmlformats.org/officeDocument/2006/relationships/image" Target="../media/image13.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66.xml"/><Relationship Id="rId4" Type="http://schemas.openxmlformats.org/officeDocument/2006/relationships/hyperlink" Target="https://grants.nih.gov/grants/forms_page_limits.htm"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ags" Target="../tags/tag6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s://grants.nih.gov/grants/guide/notice-files/NOT-OD-18-133.htm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Well Do You Know eRA Systems…</a:t>
            </a:r>
            <a:endParaRPr lang="en-US" dirty="0"/>
          </a:p>
        </p:txBody>
      </p:sp>
      <p:sp>
        <p:nvSpPr>
          <p:cNvPr id="4" name="Subtitle 2" title="&quot;&quot;"/>
          <p:cNvSpPr txBox="1">
            <a:spLocks/>
          </p:cNvSpPr>
          <p:nvPr/>
        </p:nvSpPr>
        <p:spPr>
          <a:xfrm>
            <a:off x="4306530" y="3913239"/>
            <a:ext cx="7649496" cy="2944761"/>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endParaRPr lang="en-US" sz="1400" dirty="0"/>
          </a:p>
        </p:txBody>
      </p:sp>
      <p:sp>
        <p:nvSpPr>
          <p:cNvPr id="5" name="Subtitle 4"/>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12335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eRA Commons Answer </a:t>
            </a:r>
            <a:r>
              <a:rPr lang="en-US" sz="4800" dirty="0" smtClean="0">
                <a:solidFill>
                  <a:srgbClr val="262626"/>
                </a:solidFill>
              </a:rPr>
              <a:t>3</a:t>
            </a:r>
            <a:endParaRPr lang="en-US" sz="4800" dirty="0">
              <a:solidFill>
                <a:srgbClr val="262626"/>
              </a:solidFill>
            </a:endParaRPr>
          </a:p>
        </p:txBody>
      </p:sp>
      <p:sp>
        <p:nvSpPr>
          <p:cNvPr id="3" name="Text Placeholder 2"/>
          <p:cNvSpPr>
            <a:spLocks noGrp="1"/>
          </p:cNvSpPr>
          <p:nvPr>
            <p:ph type="body" idx="1"/>
          </p:nvPr>
        </p:nvSpPr>
        <p:spPr>
          <a:xfrm>
            <a:off x="7492180" y="4232171"/>
            <a:ext cx="2802001" cy="1704017"/>
          </a:xfrm>
        </p:spPr>
        <p:txBody>
          <a:bodyPr>
            <a:normAutofit/>
          </a:bodyPr>
          <a:lstStyle/>
          <a:p>
            <a:pPr marL="457200" indent="-457200" algn="l">
              <a:buFont typeface="Arial" panose="020B0604020202020204" pitchFamily="34" charset="0"/>
              <a:buChar char="•"/>
            </a:pPr>
            <a:r>
              <a:rPr lang="en-US" sz="2800" dirty="0"/>
              <a:t>Annual RPPR</a:t>
            </a:r>
          </a:p>
          <a:p>
            <a:pPr marL="457200" indent="-457200" algn="l">
              <a:buFont typeface="Arial" panose="020B0604020202020204" pitchFamily="34" charset="0"/>
              <a:buChar char="•"/>
            </a:pPr>
            <a:r>
              <a:rPr lang="en-US" sz="2800" dirty="0" smtClean="0"/>
              <a:t>Interim </a:t>
            </a:r>
            <a:r>
              <a:rPr lang="en-US" sz="2800" dirty="0"/>
              <a:t>RPPR</a:t>
            </a:r>
          </a:p>
          <a:p>
            <a:pPr marL="457200" indent="-457200" algn="l">
              <a:buFont typeface="Arial" panose="020B0604020202020204" pitchFamily="34" charset="0"/>
              <a:buChar char="•"/>
            </a:pPr>
            <a:r>
              <a:rPr lang="en-US" sz="2800" dirty="0" smtClean="0"/>
              <a:t>Final RPPR</a:t>
            </a:r>
            <a:endParaRPr lang="en-US" sz="2800" dirty="0"/>
          </a:p>
        </p:txBody>
      </p:sp>
      <p:sp>
        <p:nvSpPr>
          <p:cNvPr id="4" name="Text Placeholder 2"/>
          <p:cNvSpPr txBox="1">
            <a:spLocks/>
          </p:cNvSpPr>
          <p:nvPr/>
        </p:nvSpPr>
        <p:spPr>
          <a:xfrm>
            <a:off x="3873910" y="4232171"/>
            <a:ext cx="6420272"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smtClean="0"/>
              <a:t>There are now 3 types of Research Performance Progress Reports (RPPRs). </a:t>
            </a:r>
          </a:p>
          <a:p>
            <a:pPr algn="l"/>
            <a:r>
              <a:rPr lang="en-US" sz="2800" smtClean="0"/>
              <a:t>What are they and when is each used?</a:t>
            </a:r>
            <a:endParaRPr lang="en-US" sz="2800" dirty="0"/>
          </a:p>
        </p:txBody>
      </p:sp>
    </p:spTree>
    <p:custDataLst>
      <p:tags r:id="rId1"/>
    </p:custDataLst>
    <p:extLst>
      <p:ext uri="{BB962C8B-B14F-4D97-AF65-F5344CB8AC3E}">
        <p14:creationId xmlns:p14="http://schemas.microsoft.com/office/powerpoint/2010/main" val="398406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16667E-7 -3.7037E-6 L -0.00039 -0.49606 " pathEditMode="relative" rAng="0" ptsTypes="AA">
                                      <p:cBhvr>
                                        <p:cTn id="6" dur="2000" fill="hold"/>
                                        <p:tgtEl>
                                          <p:spTgt spid="4"/>
                                        </p:tgtEl>
                                        <p:attrNameLst>
                                          <p:attrName>ppt_x</p:attrName>
                                          <p:attrName>ppt_y</p:attrName>
                                        </p:attrNameLst>
                                      </p:cBhvr>
                                      <p:rCtr x="-26" y="-24815"/>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Performance Progress Report</a:t>
            </a:r>
            <a:endParaRPr lang="en-US" dirty="0"/>
          </a:p>
        </p:txBody>
      </p:sp>
      <p:sp>
        <p:nvSpPr>
          <p:cNvPr id="3" name="Content Placeholder 2"/>
          <p:cNvSpPr>
            <a:spLocks noGrp="1"/>
          </p:cNvSpPr>
          <p:nvPr>
            <p:ph idx="1"/>
          </p:nvPr>
        </p:nvSpPr>
        <p:spPr>
          <a:xfrm>
            <a:off x="37529" y="2110532"/>
            <a:ext cx="5865333" cy="3599316"/>
          </a:xfrm>
        </p:spPr>
        <p:txBody>
          <a:bodyPr>
            <a:normAutofit/>
          </a:bodyPr>
          <a:lstStyle/>
          <a:p>
            <a:pPr lvl="0"/>
            <a:r>
              <a:rPr lang="en-US" sz="2000" dirty="0"/>
              <a:t>Final RPPR Implemented January 1, 2017</a:t>
            </a:r>
          </a:p>
          <a:p>
            <a:pPr lvl="1"/>
            <a:r>
              <a:rPr lang="en-US" dirty="0"/>
              <a:t>Very similar to that of the annual RPPR.</a:t>
            </a:r>
          </a:p>
          <a:p>
            <a:pPr lvl="1"/>
            <a:r>
              <a:rPr lang="en-US" dirty="0"/>
              <a:t>Includes new Section I. Project Outcomes</a:t>
            </a:r>
          </a:p>
          <a:p>
            <a:pPr lvl="1"/>
            <a:r>
              <a:rPr lang="en-US" dirty="0"/>
              <a:t>Accessed through Closeout</a:t>
            </a:r>
          </a:p>
          <a:p>
            <a:pPr lvl="0"/>
            <a:r>
              <a:rPr lang="en-US" sz="2000" dirty="0"/>
              <a:t>Interim RPPR Implemented February 9, 2017</a:t>
            </a:r>
          </a:p>
          <a:p>
            <a:pPr lvl="1"/>
            <a:r>
              <a:rPr lang="en-US" dirty="0"/>
              <a:t>Identical to Final RPPR</a:t>
            </a:r>
          </a:p>
          <a:p>
            <a:pPr lvl="1"/>
            <a:r>
              <a:rPr lang="en-US" dirty="0"/>
              <a:t>Accessed through Status</a:t>
            </a:r>
          </a:p>
          <a:p>
            <a:endParaRPr lang="en-US" sz="4000" dirty="0"/>
          </a:p>
        </p:txBody>
      </p:sp>
      <p:pic>
        <p:nvPicPr>
          <p:cNvPr id="4" name="Picture 2" title="RPPR Menu"/>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6839" y="3458415"/>
            <a:ext cx="6280362" cy="297141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D0F732B6-3AC9-40C5-B1AA-E338B0B449EC}" type="slidenum">
              <a:rPr lang="en-US" smtClean="0"/>
              <a:t>11</a:t>
            </a:fld>
            <a:endParaRPr lang="en-US"/>
          </a:p>
        </p:txBody>
      </p:sp>
    </p:spTree>
    <p:custDataLst>
      <p:tags r:id="rId1"/>
    </p:custDataLst>
    <p:extLst>
      <p:ext uri="{BB962C8B-B14F-4D97-AF65-F5344CB8AC3E}">
        <p14:creationId xmlns:p14="http://schemas.microsoft.com/office/powerpoint/2010/main" val="18681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eRA Commons </a:t>
            </a:r>
            <a:r>
              <a:rPr lang="en-US" sz="4800" dirty="0" smtClean="0">
                <a:solidFill>
                  <a:srgbClr val="262626"/>
                </a:solidFill>
              </a:rPr>
              <a:t>4</a:t>
            </a:r>
            <a:endParaRPr lang="en-US" sz="4800" dirty="0">
              <a:solidFill>
                <a:srgbClr val="262626"/>
              </a:solidFill>
            </a:endParaRPr>
          </a:p>
        </p:txBody>
      </p:sp>
      <p:sp>
        <p:nvSpPr>
          <p:cNvPr id="3" name="Text Placeholder 2"/>
          <p:cNvSpPr>
            <a:spLocks noGrp="1"/>
          </p:cNvSpPr>
          <p:nvPr>
            <p:ph type="body" idx="1"/>
          </p:nvPr>
        </p:nvSpPr>
        <p:spPr>
          <a:xfrm>
            <a:off x="3687096" y="4232171"/>
            <a:ext cx="6607085" cy="1704017"/>
          </a:xfrm>
        </p:spPr>
        <p:txBody>
          <a:bodyPr>
            <a:normAutofit/>
          </a:bodyPr>
          <a:lstStyle/>
          <a:p>
            <a:pPr algn="l"/>
            <a:r>
              <a:rPr lang="en-US" sz="2800" dirty="0"/>
              <a:t>When is the Interim RPPR used and how does NIH use it to reduce your burden?</a:t>
            </a:r>
          </a:p>
        </p:txBody>
      </p:sp>
    </p:spTree>
    <p:custDataLst>
      <p:tags r:id="rId1"/>
    </p:custDataLst>
    <p:extLst>
      <p:ext uri="{BB962C8B-B14F-4D97-AF65-F5344CB8AC3E}">
        <p14:creationId xmlns:p14="http://schemas.microsoft.com/office/powerpoint/2010/main" val="5349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eRA Commons Answer </a:t>
            </a:r>
            <a:r>
              <a:rPr lang="en-US" sz="4800" dirty="0" smtClean="0">
                <a:solidFill>
                  <a:srgbClr val="262626"/>
                </a:solidFill>
              </a:rPr>
              <a:t>4</a:t>
            </a:r>
            <a:endParaRPr lang="en-US" sz="4800" dirty="0">
              <a:solidFill>
                <a:srgbClr val="262626"/>
              </a:solidFill>
            </a:endParaRPr>
          </a:p>
        </p:txBody>
      </p:sp>
      <p:sp>
        <p:nvSpPr>
          <p:cNvPr id="4" name="Text Placeholder 2"/>
          <p:cNvSpPr txBox="1">
            <a:spLocks/>
          </p:cNvSpPr>
          <p:nvPr/>
        </p:nvSpPr>
        <p:spPr>
          <a:xfrm>
            <a:off x="3687096" y="4232171"/>
            <a:ext cx="6607085"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smtClean="0"/>
              <a:t>When is the Interim RPPR used and how does NIH use it to reduce your burden?</a:t>
            </a:r>
            <a:endParaRPr lang="en-US" sz="2800" dirty="0"/>
          </a:p>
        </p:txBody>
      </p:sp>
      <p:sp>
        <p:nvSpPr>
          <p:cNvPr id="3" name="Text Placeholder 2"/>
          <p:cNvSpPr>
            <a:spLocks noGrp="1"/>
          </p:cNvSpPr>
          <p:nvPr>
            <p:ph type="body" idx="1"/>
          </p:nvPr>
        </p:nvSpPr>
        <p:spPr>
          <a:xfrm>
            <a:off x="932506" y="4232171"/>
            <a:ext cx="9361675" cy="1704017"/>
          </a:xfrm>
        </p:spPr>
        <p:txBody>
          <a:bodyPr>
            <a:normAutofit fontScale="85000" lnSpcReduction="10000"/>
          </a:bodyPr>
          <a:lstStyle/>
          <a:p>
            <a:pPr algn="l">
              <a:lnSpc>
                <a:spcPct val="120000"/>
              </a:lnSpc>
              <a:spcBef>
                <a:spcPts val="600"/>
              </a:spcBef>
              <a:spcAft>
                <a:spcPts val="600"/>
              </a:spcAft>
            </a:pPr>
            <a:r>
              <a:rPr lang="en-US" sz="2800" dirty="0" smtClean="0"/>
              <a:t>I-RPPR </a:t>
            </a:r>
            <a:r>
              <a:rPr lang="en-US" sz="2800" dirty="0"/>
              <a:t>is used when the recipient organization has submitted a Competing Renewal application (Type 2) on or before the date by which a Final Research Performance Progress Report </a:t>
            </a:r>
            <a:r>
              <a:rPr lang="en-US" sz="2800" dirty="0" smtClean="0"/>
              <a:t>(F-RPPR</a:t>
            </a:r>
            <a:r>
              <a:rPr lang="en-US" sz="2800" dirty="0"/>
              <a:t>) would be required for the current competitive segment.</a:t>
            </a:r>
          </a:p>
        </p:txBody>
      </p:sp>
    </p:spTree>
    <p:custDataLst>
      <p:tags r:id="rId1"/>
    </p:custDataLst>
    <p:extLst>
      <p:ext uri="{BB962C8B-B14F-4D97-AF65-F5344CB8AC3E}">
        <p14:creationId xmlns:p14="http://schemas.microsoft.com/office/powerpoint/2010/main" val="125308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5E-6 -3.7037E-6 L 2.5E-6 -0.35833 " pathEditMode="relative" rAng="0" ptsTypes="AA">
                                      <p:cBhvr>
                                        <p:cTn id="6" dur="2000" fill="hold"/>
                                        <p:tgtEl>
                                          <p:spTgt spid="4"/>
                                        </p:tgtEl>
                                        <p:attrNameLst>
                                          <p:attrName>ppt_x</p:attrName>
                                          <p:attrName>ppt_y</p:attrName>
                                        </p:attrNameLst>
                                      </p:cBhvr>
                                      <p:rCtr x="0" y="-17917"/>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RPPR</a:t>
            </a:r>
            <a:endParaRPr lang="en-US" dirty="0"/>
          </a:p>
        </p:txBody>
      </p:sp>
      <p:pic>
        <p:nvPicPr>
          <p:cNvPr id="5" name="Content Placeholder 4" title="Interim RRPR Use Cha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9668" y="2083303"/>
            <a:ext cx="5929475" cy="4299357"/>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D0F732B6-3AC9-40C5-B1AA-E338B0B449EC}" type="slidenum">
              <a:rPr lang="en-US" smtClean="0"/>
              <a:t>14</a:t>
            </a:fld>
            <a:endParaRPr lang="en-US"/>
          </a:p>
        </p:txBody>
      </p:sp>
    </p:spTree>
    <p:custDataLst>
      <p:tags r:id="rId1"/>
    </p:custDataLst>
    <p:extLst>
      <p:ext uri="{BB962C8B-B14F-4D97-AF65-F5344CB8AC3E}">
        <p14:creationId xmlns:p14="http://schemas.microsoft.com/office/powerpoint/2010/main" val="322997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t>
            </a:r>
            <a:r>
              <a:rPr lang="en-US" sz="4800" dirty="0">
                <a:solidFill>
                  <a:srgbClr val="262626"/>
                </a:solidFill>
              </a:rPr>
              <a:t>5</a:t>
            </a:r>
          </a:p>
        </p:txBody>
      </p:sp>
      <p:sp>
        <p:nvSpPr>
          <p:cNvPr id="3" name="Text Placeholder 2"/>
          <p:cNvSpPr>
            <a:spLocks noGrp="1"/>
          </p:cNvSpPr>
          <p:nvPr>
            <p:ph type="body" idx="1"/>
          </p:nvPr>
        </p:nvSpPr>
        <p:spPr>
          <a:xfrm>
            <a:off x="3637934" y="4232171"/>
            <a:ext cx="6656247" cy="1704017"/>
          </a:xfrm>
        </p:spPr>
        <p:txBody>
          <a:bodyPr>
            <a:normAutofit/>
          </a:bodyPr>
          <a:lstStyle/>
          <a:p>
            <a:pPr algn="l"/>
            <a:r>
              <a:rPr lang="en-US" sz="2800" dirty="0"/>
              <a:t>Name 3 </a:t>
            </a:r>
            <a:r>
              <a:rPr lang="en-US" sz="2800" dirty="0" smtClean="0"/>
              <a:t>registrations </a:t>
            </a:r>
            <a:r>
              <a:rPr lang="en-US" sz="2800" dirty="0"/>
              <a:t>that every organization must complete to submit a grant application to NIH.</a:t>
            </a:r>
          </a:p>
        </p:txBody>
      </p:sp>
    </p:spTree>
    <p:custDataLst>
      <p:tags r:id="rId1"/>
    </p:custDataLst>
    <p:extLst>
      <p:ext uri="{BB962C8B-B14F-4D97-AF65-F5344CB8AC3E}">
        <p14:creationId xmlns:p14="http://schemas.microsoft.com/office/powerpoint/2010/main" val="356750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Answer </a:t>
            </a:r>
            <a:r>
              <a:rPr lang="en-US" sz="4800" dirty="0">
                <a:solidFill>
                  <a:srgbClr val="262626"/>
                </a:solidFill>
              </a:rPr>
              <a:t>5</a:t>
            </a:r>
          </a:p>
        </p:txBody>
      </p:sp>
      <p:sp>
        <p:nvSpPr>
          <p:cNvPr id="3" name="Text Placeholder 2"/>
          <p:cNvSpPr>
            <a:spLocks noGrp="1"/>
          </p:cNvSpPr>
          <p:nvPr>
            <p:ph type="body" idx="1"/>
          </p:nvPr>
        </p:nvSpPr>
        <p:spPr>
          <a:xfrm>
            <a:off x="7787148" y="4232171"/>
            <a:ext cx="2507034" cy="1704017"/>
          </a:xfrm>
        </p:spPr>
        <p:txBody>
          <a:bodyPr numCol="1">
            <a:normAutofit fontScale="70000" lnSpcReduction="20000"/>
          </a:bodyPr>
          <a:lstStyle/>
          <a:p>
            <a:pPr marL="457200" indent="-457200" algn="l">
              <a:buFont typeface="Arial" panose="020B0604020202020204" pitchFamily="34" charset="0"/>
              <a:buChar char="•"/>
            </a:pPr>
            <a:r>
              <a:rPr lang="en-US" sz="2800" dirty="0" smtClean="0"/>
              <a:t>DUNS</a:t>
            </a:r>
          </a:p>
          <a:p>
            <a:pPr marL="457200" indent="-457200" algn="l">
              <a:buFont typeface="Arial" panose="020B0604020202020204" pitchFamily="34" charset="0"/>
              <a:buChar char="•"/>
            </a:pPr>
            <a:r>
              <a:rPr lang="en-US" sz="2800" dirty="0" smtClean="0"/>
              <a:t>SAM</a:t>
            </a:r>
          </a:p>
          <a:p>
            <a:pPr marL="457200" indent="-457200" algn="l">
              <a:buFont typeface="Arial" panose="020B0604020202020204" pitchFamily="34" charset="0"/>
              <a:buChar char="•"/>
            </a:pPr>
            <a:r>
              <a:rPr lang="en-US" sz="2800" dirty="0" smtClean="0"/>
              <a:t>Grants.gov</a:t>
            </a:r>
          </a:p>
          <a:p>
            <a:pPr marL="457200" indent="-457200" algn="l">
              <a:buFont typeface="Arial" panose="020B0604020202020204" pitchFamily="34" charset="0"/>
              <a:buChar char="•"/>
            </a:pPr>
            <a:r>
              <a:rPr lang="en-US" sz="2800" dirty="0" smtClean="0"/>
              <a:t>eRA Commons</a:t>
            </a:r>
          </a:p>
          <a:p>
            <a:pPr marL="457200" indent="-457200" algn="l">
              <a:buFont typeface="Arial" panose="020B0604020202020204" pitchFamily="34" charset="0"/>
              <a:buChar char="•"/>
            </a:pPr>
            <a:r>
              <a:rPr lang="en-US" sz="2800" dirty="0" smtClean="0"/>
              <a:t>SBA</a:t>
            </a:r>
            <a:endParaRPr lang="en-US" sz="2800" dirty="0"/>
          </a:p>
        </p:txBody>
      </p:sp>
      <p:sp>
        <p:nvSpPr>
          <p:cNvPr id="4" name="Text Placeholder 2"/>
          <p:cNvSpPr txBox="1">
            <a:spLocks/>
          </p:cNvSpPr>
          <p:nvPr/>
        </p:nvSpPr>
        <p:spPr>
          <a:xfrm>
            <a:off x="3637934" y="4232171"/>
            <a:ext cx="6656247"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dirty="0" smtClean="0"/>
              <a:t>Name 3 registrations that every organization must complete to submit a grant application to NIH.</a:t>
            </a:r>
            <a:endParaRPr lang="en-US" sz="2800" dirty="0"/>
          </a:p>
        </p:txBody>
      </p:sp>
    </p:spTree>
    <p:custDataLst>
      <p:tags r:id="rId1"/>
    </p:custDataLst>
    <p:extLst>
      <p:ext uri="{BB962C8B-B14F-4D97-AF65-F5344CB8AC3E}">
        <p14:creationId xmlns:p14="http://schemas.microsoft.com/office/powerpoint/2010/main" val="378784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16667E-6 -3.7037E-6 L 0.00039 -0.42014 " pathEditMode="relative" rAng="0" ptsTypes="AA">
                                      <p:cBhvr>
                                        <p:cTn id="6" dur="2000" fill="hold"/>
                                        <p:tgtEl>
                                          <p:spTgt spid="4"/>
                                        </p:tgtEl>
                                        <p:attrNameLst>
                                          <p:attrName>ppt_x</p:attrName>
                                          <p:attrName>ppt_y</p:attrName>
                                        </p:attrNameLst>
                                      </p:cBhvr>
                                      <p:rCtr x="13" y="-2101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Registrations</a:t>
            </a:r>
            <a:endParaRPr lang="en-US" dirty="0"/>
          </a:p>
        </p:txBody>
      </p:sp>
      <p:sp>
        <p:nvSpPr>
          <p:cNvPr id="3" name="Content Placeholder 2"/>
          <p:cNvSpPr>
            <a:spLocks noGrp="1"/>
          </p:cNvSpPr>
          <p:nvPr>
            <p:ph sz="half" idx="2"/>
          </p:nvPr>
        </p:nvSpPr>
        <p:spPr>
          <a:xfrm>
            <a:off x="680322" y="2336874"/>
            <a:ext cx="4698355" cy="3599314"/>
          </a:xfrm>
        </p:spPr>
        <p:txBody>
          <a:bodyPr>
            <a:normAutofit fontScale="85000" lnSpcReduction="10000"/>
          </a:bodyPr>
          <a:lstStyle/>
          <a:p>
            <a:pPr lvl="0"/>
            <a:r>
              <a:rPr lang="en-US" b="1" dirty="0"/>
              <a:t>DUNS</a:t>
            </a:r>
            <a:endParaRPr lang="en-US" dirty="0"/>
          </a:p>
          <a:p>
            <a:pPr lvl="1"/>
            <a:r>
              <a:rPr lang="en-US" dirty="0"/>
              <a:t>Provides unique organization identifier</a:t>
            </a:r>
          </a:p>
          <a:p>
            <a:pPr lvl="0"/>
            <a:r>
              <a:rPr lang="en-US" b="1" dirty="0"/>
              <a:t>SAM</a:t>
            </a:r>
            <a:r>
              <a:rPr lang="en-US" dirty="0"/>
              <a:t> (System for Award Management) </a:t>
            </a:r>
          </a:p>
          <a:p>
            <a:pPr lvl="1"/>
            <a:r>
              <a:rPr lang="en-US" dirty="0"/>
              <a:t>Needed to do business with government</a:t>
            </a:r>
          </a:p>
          <a:p>
            <a:pPr lvl="0"/>
            <a:r>
              <a:rPr lang="en-US" b="1" dirty="0"/>
              <a:t>Grants.gov</a:t>
            </a:r>
            <a:endParaRPr lang="en-US" dirty="0"/>
          </a:p>
          <a:p>
            <a:pPr lvl="1"/>
            <a:r>
              <a:rPr lang="en-US" dirty="0"/>
              <a:t>Required to submit grants</a:t>
            </a:r>
          </a:p>
          <a:p>
            <a:pPr lvl="0"/>
            <a:r>
              <a:rPr lang="en-US" b="1" dirty="0"/>
              <a:t>eRA Commons</a:t>
            </a:r>
            <a:endParaRPr lang="en-US" dirty="0"/>
          </a:p>
          <a:p>
            <a:pPr lvl="1"/>
            <a:r>
              <a:rPr lang="en-US" dirty="0"/>
              <a:t>Required to do business with NIH</a:t>
            </a:r>
          </a:p>
          <a:p>
            <a:pPr lvl="0"/>
            <a:r>
              <a:rPr lang="en-US" b="1" dirty="0"/>
              <a:t>SBA</a:t>
            </a:r>
            <a:r>
              <a:rPr lang="en-US" dirty="0"/>
              <a:t> (Small Business Administration)</a:t>
            </a:r>
          </a:p>
          <a:p>
            <a:pPr lvl="1"/>
            <a:r>
              <a:rPr lang="en-US" dirty="0"/>
              <a:t>Required for SBIR/STTR applications </a:t>
            </a:r>
          </a:p>
          <a:p>
            <a:endParaRPr lang="en-US" dirty="0"/>
          </a:p>
        </p:txBody>
      </p:sp>
    </p:spTree>
    <p:custDataLst>
      <p:tags r:id="rId1"/>
    </p:custDataLst>
    <p:extLst>
      <p:ext uri="{BB962C8B-B14F-4D97-AF65-F5344CB8AC3E}">
        <p14:creationId xmlns:p14="http://schemas.microsoft.com/office/powerpoint/2010/main" val="193660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for Award Management</a:t>
            </a:r>
            <a:endParaRPr lang="en-US" dirty="0"/>
          </a:p>
        </p:txBody>
      </p:sp>
      <p:pic>
        <p:nvPicPr>
          <p:cNvPr id="16" name="Content Placeholder 15" title="Screencaps for SA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16124" y="1834168"/>
            <a:ext cx="6819890" cy="4959366"/>
          </a:xfrm>
        </p:spPr>
      </p:pic>
      <p:sp>
        <p:nvSpPr>
          <p:cNvPr id="4" name="Text Placeholder 3"/>
          <p:cNvSpPr>
            <a:spLocks noGrp="1"/>
          </p:cNvSpPr>
          <p:nvPr>
            <p:ph type="body" sz="half" idx="2"/>
          </p:nvPr>
        </p:nvSpPr>
        <p:spPr/>
        <p:txBody>
          <a:bodyPr/>
          <a:lstStyle/>
          <a:p>
            <a:pPr marL="342900" indent="-342900">
              <a:buFont typeface="Arial" panose="020B0604020202020204" pitchFamily="34" charset="0"/>
              <a:buChar char="•"/>
            </a:pPr>
            <a:r>
              <a:rPr lang="en-US" sz="2400" b="1" dirty="0"/>
              <a:t>SAM</a:t>
            </a:r>
            <a:r>
              <a:rPr lang="en-US" sz="2400" dirty="0"/>
              <a:t> (System for Award Management) </a:t>
            </a:r>
          </a:p>
          <a:p>
            <a:pPr marL="800100" lvl="1" indent="-342900">
              <a:buFont typeface="Arial" panose="020B0604020202020204" pitchFamily="34" charset="0"/>
              <a:buChar char="•"/>
            </a:pPr>
            <a:r>
              <a:rPr lang="en-US" sz="2400" dirty="0"/>
              <a:t>Needed to do business with government</a:t>
            </a:r>
          </a:p>
          <a:p>
            <a:pPr marL="800100" lvl="1" indent="-342900">
              <a:buFont typeface="Arial" panose="020B0604020202020204" pitchFamily="34" charset="0"/>
              <a:buChar char="•"/>
            </a:pPr>
            <a:r>
              <a:rPr lang="en-US" sz="2400" b="1" dirty="0"/>
              <a:t>Must be renewed yearly</a:t>
            </a:r>
          </a:p>
          <a:p>
            <a:pPr marL="800100" lvl="1" indent="-342900">
              <a:buFont typeface="Arial" panose="020B0604020202020204" pitchFamily="34" charset="0"/>
              <a:buChar char="•"/>
            </a:pPr>
            <a:r>
              <a:rPr lang="en-US" sz="2400" dirty="0"/>
              <a:t>Visibility of SAM Status in ASSIST</a:t>
            </a:r>
          </a:p>
          <a:p>
            <a:endParaRPr lang="en-US" dirty="0"/>
          </a:p>
        </p:txBody>
      </p:sp>
    </p:spTree>
    <p:custDataLst>
      <p:tags r:id="rId1"/>
    </p:custDataLst>
    <p:extLst>
      <p:ext uri="{BB962C8B-B14F-4D97-AF65-F5344CB8AC3E}">
        <p14:creationId xmlns:p14="http://schemas.microsoft.com/office/powerpoint/2010/main" val="133413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t>
            </a:r>
            <a:r>
              <a:rPr lang="en-US" sz="4800" dirty="0" smtClean="0">
                <a:solidFill>
                  <a:srgbClr val="262626"/>
                </a:solidFill>
              </a:rPr>
              <a:t>7</a:t>
            </a:r>
            <a:endParaRPr lang="en-US" sz="4800" dirty="0">
              <a:solidFill>
                <a:srgbClr val="262626"/>
              </a:solidFill>
            </a:endParaRPr>
          </a:p>
        </p:txBody>
      </p:sp>
      <p:sp>
        <p:nvSpPr>
          <p:cNvPr id="3" name="Text Placeholder 2"/>
          <p:cNvSpPr>
            <a:spLocks noGrp="1"/>
          </p:cNvSpPr>
          <p:nvPr>
            <p:ph type="body" idx="1"/>
          </p:nvPr>
        </p:nvSpPr>
        <p:spPr>
          <a:xfrm>
            <a:off x="1199534" y="4232171"/>
            <a:ext cx="9094647" cy="1704017"/>
          </a:xfrm>
        </p:spPr>
        <p:txBody>
          <a:bodyPr>
            <a:normAutofit/>
          </a:bodyPr>
          <a:lstStyle/>
          <a:p>
            <a:pPr algn="l"/>
            <a:r>
              <a:rPr lang="en-US" sz="2800" dirty="0"/>
              <a:t>Name 2 of the 5 individuals who must have a valid eRA Commons ID used in the Credential field on the R&amp;R </a:t>
            </a:r>
            <a:r>
              <a:rPr lang="en-US" sz="2800" dirty="0" err="1"/>
              <a:t>Sr</a:t>
            </a:r>
            <a:r>
              <a:rPr lang="en-US" sz="2800" dirty="0"/>
              <a:t>/Key Person Profile form for an NIH grant application.</a:t>
            </a:r>
          </a:p>
        </p:txBody>
      </p:sp>
    </p:spTree>
    <p:custDataLst>
      <p:tags r:id="rId1"/>
    </p:custDataLst>
    <p:extLst>
      <p:ext uri="{BB962C8B-B14F-4D97-AF65-F5344CB8AC3E}">
        <p14:creationId xmlns:p14="http://schemas.microsoft.com/office/powerpoint/2010/main" val="187645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Sponsored by Your Good Friends at eRA</a:t>
            </a:r>
            <a:r>
              <a:rPr lang="en-US" dirty="0" smtClean="0"/>
              <a:t>:</a:t>
            </a:r>
            <a:endParaRPr lang="en-US" dirty="0"/>
          </a:p>
        </p:txBody>
      </p:sp>
      <p:sp>
        <p:nvSpPr>
          <p:cNvPr id="3" name="Content Placeholder 2"/>
          <p:cNvSpPr>
            <a:spLocks noGrp="1"/>
          </p:cNvSpPr>
          <p:nvPr>
            <p:ph idx="1"/>
          </p:nvPr>
        </p:nvSpPr>
        <p:spPr>
          <a:xfrm>
            <a:off x="275303" y="2336873"/>
            <a:ext cx="5525729" cy="3877114"/>
          </a:xfrm>
        </p:spPr>
        <p:txBody>
          <a:bodyPr>
            <a:normAutofit fontScale="77500" lnSpcReduction="20000"/>
          </a:bodyPr>
          <a:lstStyle/>
          <a:p>
            <a:pPr marL="0" indent="0" algn="r">
              <a:lnSpc>
                <a:spcPct val="120000"/>
              </a:lnSpc>
              <a:spcBef>
                <a:spcPts val="0"/>
              </a:spcBef>
              <a:buNone/>
            </a:pPr>
            <a:r>
              <a:rPr lang="en-US" sz="2600" dirty="0" smtClean="0"/>
              <a:t>Sheri </a:t>
            </a:r>
            <a:r>
              <a:rPr lang="en-US" sz="2600" dirty="0"/>
              <a:t>Cummins</a:t>
            </a:r>
          </a:p>
          <a:p>
            <a:pPr marL="0" indent="0" algn="r">
              <a:lnSpc>
                <a:spcPct val="120000"/>
              </a:lnSpc>
              <a:spcBef>
                <a:spcPts val="0"/>
              </a:spcBef>
              <a:buNone/>
            </a:pPr>
            <a:r>
              <a:rPr lang="en-US" sz="1900" dirty="0">
                <a:solidFill>
                  <a:schemeClr val="bg1"/>
                </a:solidFill>
              </a:rPr>
              <a:t>OER Communications &amp; Outreach: Chief, Grants </a:t>
            </a:r>
            <a:r>
              <a:rPr lang="en-US" sz="1900" dirty="0" smtClean="0">
                <a:solidFill>
                  <a:schemeClr val="bg1"/>
                </a:solidFill>
              </a:rPr>
              <a:t>Information</a:t>
            </a:r>
          </a:p>
          <a:p>
            <a:pPr marL="0" indent="0" algn="r">
              <a:lnSpc>
                <a:spcPct val="120000"/>
              </a:lnSpc>
              <a:spcBef>
                <a:spcPts val="0"/>
              </a:spcBef>
              <a:buNone/>
            </a:pPr>
            <a:endParaRPr lang="en-US" sz="1900" dirty="0">
              <a:solidFill>
                <a:schemeClr val="bg1"/>
              </a:solidFill>
            </a:endParaRPr>
          </a:p>
          <a:p>
            <a:pPr marL="0" indent="0" algn="r">
              <a:lnSpc>
                <a:spcPct val="120000"/>
              </a:lnSpc>
              <a:spcBef>
                <a:spcPts val="0"/>
              </a:spcBef>
              <a:buNone/>
            </a:pPr>
            <a:r>
              <a:rPr lang="en-US" sz="2600" dirty="0"/>
              <a:t>Scarlett Gibb</a:t>
            </a:r>
          </a:p>
          <a:p>
            <a:pPr marL="0" indent="0" algn="r">
              <a:lnSpc>
                <a:spcPct val="120000"/>
              </a:lnSpc>
              <a:spcBef>
                <a:spcPts val="0"/>
              </a:spcBef>
              <a:buNone/>
            </a:pPr>
            <a:r>
              <a:rPr lang="en-US" sz="1900" dirty="0">
                <a:solidFill>
                  <a:schemeClr val="bg1"/>
                </a:solidFill>
              </a:rPr>
              <a:t>eRA Customer Relationship Manager, eRA </a:t>
            </a:r>
            <a:r>
              <a:rPr lang="en-US" sz="1900" dirty="0" smtClean="0">
                <a:solidFill>
                  <a:schemeClr val="bg1"/>
                </a:solidFill>
              </a:rPr>
              <a:t>Commons</a:t>
            </a:r>
          </a:p>
          <a:p>
            <a:pPr marL="0" indent="0" algn="r">
              <a:lnSpc>
                <a:spcPct val="120000"/>
              </a:lnSpc>
              <a:spcBef>
                <a:spcPts val="0"/>
              </a:spcBef>
              <a:buNone/>
            </a:pPr>
            <a:endParaRPr lang="en-US" sz="1900" dirty="0">
              <a:solidFill>
                <a:schemeClr val="bg1"/>
              </a:solidFill>
            </a:endParaRPr>
          </a:p>
          <a:p>
            <a:pPr marL="0" indent="0" algn="r">
              <a:lnSpc>
                <a:spcPct val="120000"/>
              </a:lnSpc>
              <a:spcBef>
                <a:spcPts val="0"/>
              </a:spcBef>
              <a:buNone/>
            </a:pPr>
            <a:r>
              <a:rPr lang="en-US" sz="2600" dirty="0"/>
              <a:t>Laurie Roman,</a:t>
            </a:r>
          </a:p>
          <a:p>
            <a:pPr marL="0" indent="0" algn="r">
              <a:lnSpc>
                <a:spcPct val="120000"/>
              </a:lnSpc>
              <a:spcBef>
                <a:spcPts val="0"/>
              </a:spcBef>
              <a:buNone/>
            </a:pPr>
            <a:r>
              <a:rPr lang="en-US" sz="1900" dirty="0">
                <a:solidFill>
                  <a:schemeClr val="bg1"/>
                </a:solidFill>
              </a:rPr>
              <a:t>eRA Customer Relationship Manager, </a:t>
            </a:r>
            <a:r>
              <a:rPr lang="en-US" sz="1900" dirty="0" smtClean="0">
                <a:solidFill>
                  <a:schemeClr val="bg1"/>
                </a:solidFill>
              </a:rPr>
              <a:t>eSubmission</a:t>
            </a:r>
          </a:p>
          <a:p>
            <a:pPr marL="0" indent="0" algn="r">
              <a:lnSpc>
                <a:spcPct val="120000"/>
              </a:lnSpc>
              <a:spcBef>
                <a:spcPts val="0"/>
              </a:spcBef>
              <a:buNone/>
            </a:pPr>
            <a:endParaRPr lang="en-US" sz="1900" dirty="0">
              <a:solidFill>
                <a:schemeClr val="bg1"/>
              </a:solidFill>
            </a:endParaRPr>
          </a:p>
          <a:p>
            <a:pPr marL="0" indent="0" algn="r">
              <a:lnSpc>
                <a:spcPct val="120000"/>
              </a:lnSpc>
              <a:spcBef>
                <a:spcPts val="0"/>
              </a:spcBef>
              <a:buNone/>
            </a:pPr>
            <a:r>
              <a:rPr lang="en-US" sz="2600" dirty="0"/>
              <a:t>Anastasiya Hardison,</a:t>
            </a:r>
          </a:p>
          <a:p>
            <a:pPr marL="0" indent="0" algn="r">
              <a:lnSpc>
                <a:spcPct val="120000"/>
              </a:lnSpc>
              <a:spcBef>
                <a:spcPts val="0"/>
              </a:spcBef>
              <a:buNone/>
            </a:pPr>
            <a:r>
              <a:rPr lang="en-US" sz="1900" dirty="0">
                <a:solidFill>
                  <a:schemeClr val="bg1"/>
                </a:solidFill>
              </a:rPr>
              <a:t>eRA Customer Relationship Manager, xTrain, xTRACT, </a:t>
            </a:r>
            <a:r>
              <a:rPr lang="en-US" sz="1900" dirty="0" smtClean="0">
                <a:solidFill>
                  <a:schemeClr val="bg1"/>
                </a:solidFill>
              </a:rPr>
              <a:t>FCOI</a:t>
            </a:r>
          </a:p>
          <a:p>
            <a:pPr marL="0" indent="0" algn="r">
              <a:lnSpc>
                <a:spcPct val="120000"/>
              </a:lnSpc>
              <a:spcBef>
                <a:spcPts val="0"/>
              </a:spcBef>
              <a:buNone/>
            </a:pPr>
            <a:endParaRPr lang="en-US" sz="1900" dirty="0">
              <a:solidFill>
                <a:schemeClr val="bg1"/>
              </a:solidFill>
            </a:endParaRPr>
          </a:p>
          <a:p>
            <a:pPr marL="0" indent="0" algn="r">
              <a:lnSpc>
                <a:spcPct val="120000"/>
              </a:lnSpc>
              <a:spcBef>
                <a:spcPts val="0"/>
              </a:spcBef>
              <a:buNone/>
            </a:pPr>
            <a:r>
              <a:rPr lang="en-US" sz="2600" dirty="0"/>
              <a:t>Joseph Schumaker,</a:t>
            </a:r>
          </a:p>
          <a:p>
            <a:pPr marL="0" indent="0" algn="r">
              <a:lnSpc>
                <a:spcPct val="120000"/>
              </a:lnSpc>
              <a:spcBef>
                <a:spcPts val="0"/>
              </a:spcBef>
              <a:buNone/>
            </a:pPr>
            <a:r>
              <a:rPr lang="en-US" sz="1900" dirty="0">
                <a:solidFill>
                  <a:schemeClr val="bg1"/>
                </a:solidFill>
              </a:rPr>
              <a:t>eRA Communication Specialist</a:t>
            </a:r>
          </a:p>
          <a:p>
            <a:endParaRPr lang="en-US" dirty="0"/>
          </a:p>
        </p:txBody>
      </p:sp>
      <p:sp>
        <p:nvSpPr>
          <p:cNvPr id="4" name="Slide Number Placeholder 3"/>
          <p:cNvSpPr>
            <a:spLocks noGrp="1"/>
          </p:cNvSpPr>
          <p:nvPr>
            <p:ph type="sldNum" sz="quarter" idx="12"/>
          </p:nvPr>
        </p:nvSpPr>
        <p:spPr/>
        <p:txBody>
          <a:bodyPr/>
          <a:lstStyle/>
          <a:p>
            <a:fld id="{D0F732B6-3AC9-40C5-B1AA-E338B0B449EC}" type="slidenum">
              <a:rPr lang="en-US" smtClean="0"/>
              <a:t>2</a:t>
            </a:fld>
            <a:endParaRPr lang="en-US"/>
          </a:p>
        </p:txBody>
      </p:sp>
    </p:spTree>
    <p:custDataLst>
      <p:tags r:id="rId1"/>
    </p:custDataLst>
    <p:extLst>
      <p:ext uri="{BB962C8B-B14F-4D97-AF65-F5344CB8AC3E}">
        <p14:creationId xmlns:p14="http://schemas.microsoft.com/office/powerpoint/2010/main" val="74651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Answer </a:t>
            </a:r>
            <a:r>
              <a:rPr lang="en-US" sz="4800" dirty="0" smtClean="0">
                <a:solidFill>
                  <a:srgbClr val="262626"/>
                </a:solidFill>
              </a:rPr>
              <a:t>7</a:t>
            </a:r>
            <a:endParaRPr lang="en-US" sz="4800" dirty="0">
              <a:solidFill>
                <a:srgbClr val="262626"/>
              </a:solidFill>
            </a:endParaRPr>
          </a:p>
        </p:txBody>
      </p:sp>
      <p:sp>
        <p:nvSpPr>
          <p:cNvPr id="3" name="Text Placeholder 2"/>
          <p:cNvSpPr>
            <a:spLocks noGrp="1"/>
          </p:cNvSpPr>
          <p:nvPr>
            <p:ph type="body" idx="1"/>
          </p:nvPr>
        </p:nvSpPr>
        <p:spPr/>
        <p:txBody>
          <a:bodyPr numCol="2">
            <a:normAutofit/>
          </a:bodyPr>
          <a:lstStyle/>
          <a:p>
            <a:pPr marL="457200" indent="-457200" algn="l">
              <a:buFont typeface="Arial" panose="020B0604020202020204" pitchFamily="34" charset="0"/>
              <a:buChar char="•"/>
            </a:pPr>
            <a:r>
              <a:rPr lang="en-US" sz="2800" dirty="0"/>
              <a:t>PD/PIs</a:t>
            </a:r>
          </a:p>
          <a:p>
            <a:pPr marL="457200" indent="-457200" algn="l">
              <a:buFont typeface="Arial" panose="020B0604020202020204" pitchFamily="34" charset="0"/>
              <a:buChar char="•"/>
            </a:pPr>
            <a:r>
              <a:rPr lang="en-US" sz="2800" dirty="0"/>
              <a:t>Component Leads</a:t>
            </a:r>
          </a:p>
          <a:p>
            <a:pPr marL="457200" indent="-457200" algn="l">
              <a:buFont typeface="Arial" panose="020B0604020202020204" pitchFamily="34" charset="0"/>
              <a:buChar char="•"/>
            </a:pPr>
            <a:r>
              <a:rPr lang="en-US" sz="2800" dirty="0"/>
              <a:t>Sponsors</a:t>
            </a:r>
          </a:p>
          <a:p>
            <a:pPr marL="457200" indent="-457200" algn="l">
              <a:buFont typeface="Arial" panose="020B0604020202020204" pitchFamily="34" charset="0"/>
              <a:buChar char="•"/>
            </a:pPr>
            <a:r>
              <a:rPr lang="en-US" sz="2800" dirty="0"/>
              <a:t>Mentors</a:t>
            </a:r>
          </a:p>
          <a:p>
            <a:pPr marL="457200" indent="-457200" algn="l">
              <a:buFont typeface="Arial" panose="020B0604020202020204" pitchFamily="34" charset="0"/>
              <a:buChar char="•"/>
            </a:pPr>
            <a:r>
              <a:rPr lang="en-US" sz="2800" dirty="0"/>
              <a:t>Diversity &amp; Re-entry supplement candidates</a:t>
            </a:r>
          </a:p>
        </p:txBody>
      </p:sp>
      <p:sp>
        <p:nvSpPr>
          <p:cNvPr id="4" name="Text Placeholder 2"/>
          <p:cNvSpPr txBox="1">
            <a:spLocks/>
          </p:cNvSpPr>
          <p:nvPr/>
        </p:nvSpPr>
        <p:spPr>
          <a:xfrm>
            <a:off x="1199534" y="4232171"/>
            <a:ext cx="9094647"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smtClean="0"/>
              <a:t>Name 2 of the 5 individuals who must have a valid eRA Commons ID used in the Credential field on the R&amp;R Sr/Key Person Profile form for an NIH grant application.</a:t>
            </a:r>
            <a:endParaRPr lang="en-US" sz="2800" dirty="0"/>
          </a:p>
        </p:txBody>
      </p:sp>
    </p:spTree>
    <p:custDataLst>
      <p:tags r:id="rId1"/>
    </p:custDataLst>
    <p:extLst>
      <p:ext uri="{BB962C8B-B14F-4D97-AF65-F5344CB8AC3E}">
        <p14:creationId xmlns:p14="http://schemas.microsoft.com/office/powerpoint/2010/main" val="420741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16667E-6 -3.7037E-6 L -0.00039 -0.43009 " pathEditMode="relative" rAng="0" ptsTypes="AA">
                                      <p:cBhvr>
                                        <p:cTn id="6" dur="2000" fill="hold"/>
                                        <p:tgtEl>
                                          <p:spTgt spid="4"/>
                                        </p:tgtEl>
                                        <p:attrNameLst>
                                          <p:attrName>ppt_x</p:attrName>
                                          <p:attrName>ppt_y</p:attrName>
                                        </p:attrNameLst>
                                      </p:cBhvr>
                                      <p:rCtr x="-26" y="-21505"/>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a Commons ID?</a:t>
            </a:r>
            <a:endParaRPr lang="en-US" dirty="0"/>
          </a:p>
        </p:txBody>
      </p:sp>
      <p:sp>
        <p:nvSpPr>
          <p:cNvPr id="3" name="Content Placeholder 2"/>
          <p:cNvSpPr>
            <a:spLocks noGrp="1"/>
          </p:cNvSpPr>
          <p:nvPr>
            <p:ph idx="1"/>
          </p:nvPr>
        </p:nvSpPr>
        <p:spPr/>
        <p:txBody>
          <a:bodyPr/>
          <a:lstStyle/>
          <a:p>
            <a:pPr lvl="0"/>
            <a:r>
              <a:rPr lang="en-US" dirty="0"/>
              <a:t>Project Director/Principal Investigator (PD/PI) and any multiple-PD/PIs </a:t>
            </a:r>
          </a:p>
          <a:p>
            <a:pPr lvl="0"/>
            <a:r>
              <a:rPr lang="en-US" dirty="0"/>
              <a:t>Component leads on a multi-project application </a:t>
            </a:r>
          </a:p>
          <a:p>
            <a:pPr lvl="0"/>
            <a:r>
              <a:rPr lang="en-US" dirty="0"/>
              <a:t>Sponsor on a fellowship application (</a:t>
            </a:r>
            <a:r>
              <a:rPr lang="en-US" u="sng" dirty="0">
                <a:hlinkClick r:id="rId3"/>
              </a:rPr>
              <a:t>NOT-OD-14-129</a:t>
            </a:r>
            <a:r>
              <a:rPr lang="en-US" dirty="0"/>
              <a:t> – August 2014)</a:t>
            </a:r>
          </a:p>
          <a:p>
            <a:pPr lvl="0"/>
            <a:r>
              <a:rPr lang="en-US" dirty="0"/>
              <a:t>Primary mentor identified on individual mentored career development applications (</a:t>
            </a:r>
            <a:r>
              <a:rPr lang="en-US" u="sng" dirty="0">
                <a:hlinkClick r:id="rId4"/>
              </a:rPr>
              <a:t>NOT-OD-16-082</a:t>
            </a:r>
            <a:r>
              <a:rPr lang="en-US" dirty="0"/>
              <a:t> – March 2016)</a:t>
            </a:r>
          </a:p>
          <a:p>
            <a:pPr lvl="0"/>
            <a:r>
              <a:rPr lang="en-US" dirty="0"/>
              <a:t>Candidates for diversity and re-entry supplements</a:t>
            </a:r>
          </a:p>
          <a:p>
            <a:endParaRPr lang="en-US" dirty="0"/>
          </a:p>
        </p:txBody>
      </p:sp>
      <p:sp>
        <p:nvSpPr>
          <p:cNvPr id="4" name="Slide Number Placeholder 3"/>
          <p:cNvSpPr>
            <a:spLocks noGrp="1"/>
          </p:cNvSpPr>
          <p:nvPr>
            <p:ph type="sldNum" sz="quarter" idx="12"/>
          </p:nvPr>
        </p:nvSpPr>
        <p:spPr/>
        <p:txBody>
          <a:bodyPr/>
          <a:lstStyle/>
          <a:p>
            <a:fld id="{D0F732B6-3AC9-40C5-B1AA-E338B0B449EC}" type="slidenum">
              <a:rPr lang="en-US" smtClean="0"/>
              <a:t>21</a:t>
            </a:fld>
            <a:endParaRPr lang="en-US"/>
          </a:p>
        </p:txBody>
      </p:sp>
    </p:spTree>
    <p:custDataLst>
      <p:tags r:id="rId1"/>
    </p:custDataLst>
    <p:extLst>
      <p:ext uri="{BB962C8B-B14F-4D97-AF65-F5344CB8AC3E}">
        <p14:creationId xmlns:p14="http://schemas.microsoft.com/office/powerpoint/2010/main" val="174505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Clinical Trials </a:t>
            </a:r>
            <a:r>
              <a:rPr lang="en-US" sz="4800" dirty="0" smtClean="0">
                <a:solidFill>
                  <a:srgbClr val="262626"/>
                </a:solidFill>
              </a:rPr>
              <a:t>8</a:t>
            </a:r>
            <a:endParaRPr lang="en-US" sz="4800" dirty="0">
              <a:solidFill>
                <a:srgbClr val="262626"/>
              </a:solidFill>
            </a:endParaRPr>
          </a:p>
        </p:txBody>
      </p:sp>
      <p:sp>
        <p:nvSpPr>
          <p:cNvPr id="3" name="Text Placeholder 2"/>
          <p:cNvSpPr>
            <a:spLocks noGrp="1"/>
          </p:cNvSpPr>
          <p:nvPr>
            <p:ph type="body" idx="1"/>
          </p:nvPr>
        </p:nvSpPr>
        <p:spPr>
          <a:xfrm>
            <a:off x="4414684" y="4232171"/>
            <a:ext cx="5879497" cy="1704017"/>
          </a:xfrm>
        </p:spPr>
        <p:txBody>
          <a:bodyPr>
            <a:normAutofit/>
          </a:bodyPr>
          <a:lstStyle/>
          <a:p>
            <a:pPr algn="l"/>
            <a:r>
              <a:rPr lang="en-US" sz="2800" dirty="0" smtClean="0"/>
              <a:t>How can you tell if an FOA allows clinical trial applications? </a:t>
            </a:r>
            <a:endParaRPr lang="en-US" sz="2800" dirty="0"/>
          </a:p>
        </p:txBody>
      </p:sp>
    </p:spTree>
    <p:custDataLst>
      <p:tags r:id="rId1"/>
    </p:custDataLst>
    <p:extLst>
      <p:ext uri="{BB962C8B-B14F-4D97-AF65-F5344CB8AC3E}">
        <p14:creationId xmlns:p14="http://schemas.microsoft.com/office/powerpoint/2010/main" val="37194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Clinical Trials Answer </a:t>
            </a:r>
            <a:r>
              <a:rPr lang="en-US" sz="4800" dirty="0" smtClean="0">
                <a:solidFill>
                  <a:srgbClr val="262626"/>
                </a:solidFill>
              </a:rPr>
              <a:t>8</a:t>
            </a:r>
            <a:endParaRPr lang="en-US" sz="4800" dirty="0">
              <a:solidFill>
                <a:srgbClr val="262626"/>
              </a:solidFill>
            </a:endParaRPr>
          </a:p>
        </p:txBody>
      </p:sp>
      <p:sp>
        <p:nvSpPr>
          <p:cNvPr id="3" name="Text Placeholder 2"/>
          <p:cNvSpPr>
            <a:spLocks noGrp="1"/>
          </p:cNvSpPr>
          <p:nvPr>
            <p:ph type="body" idx="1"/>
          </p:nvPr>
        </p:nvSpPr>
        <p:spPr>
          <a:xfrm>
            <a:off x="4414684" y="4232171"/>
            <a:ext cx="5879497" cy="1942487"/>
          </a:xfrm>
        </p:spPr>
        <p:txBody>
          <a:bodyPr>
            <a:normAutofit/>
          </a:bodyPr>
          <a:lstStyle/>
          <a:p>
            <a:pPr algn="l"/>
            <a:r>
              <a:rPr lang="en-US" sz="2800" dirty="0" smtClean="0"/>
              <a:t>2 indicators:</a:t>
            </a:r>
          </a:p>
          <a:p>
            <a:pPr marL="457200" indent="-457200" algn="l">
              <a:buFont typeface="Arial" panose="020B0604020202020204" pitchFamily="34" charset="0"/>
              <a:buChar char="•"/>
            </a:pPr>
            <a:r>
              <a:rPr lang="en-US" sz="2800" dirty="0" smtClean="0"/>
              <a:t>Clinical Trial </a:t>
            </a:r>
            <a:r>
              <a:rPr lang="en-US" sz="2800" dirty="0" err="1" smtClean="0"/>
              <a:t>Allowability</a:t>
            </a:r>
            <a:r>
              <a:rPr lang="en-US" sz="2800" dirty="0" smtClean="0"/>
              <a:t> Indicator in Section 2 of the FOA</a:t>
            </a:r>
          </a:p>
          <a:p>
            <a:pPr marL="457200" indent="-457200" algn="l">
              <a:buFont typeface="Arial" panose="020B0604020202020204" pitchFamily="34" charset="0"/>
              <a:buChar char="•"/>
            </a:pPr>
            <a:r>
              <a:rPr lang="en-US" sz="2800" dirty="0" smtClean="0"/>
              <a:t>In the title of most new FOAs</a:t>
            </a:r>
            <a:endParaRPr lang="en-US" sz="2800" dirty="0"/>
          </a:p>
        </p:txBody>
      </p:sp>
      <p:sp>
        <p:nvSpPr>
          <p:cNvPr id="4" name="Text Placeholder 2"/>
          <p:cNvSpPr txBox="1">
            <a:spLocks/>
          </p:cNvSpPr>
          <p:nvPr/>
        </p:nvSpPr>
        <p:spPr>
          <a:xfrm>
            <a:off x="4414684" y="4232171"/>
            <a:ext cx="5879497"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dirty="0" smtClean="0"/>
              <a:t>How can you tell if an FOA allows clinical trial applications? </a:t>
            </a:r>
            <a:endParaRPr lang="en-US" sz="2800" dirty="0"/>
          </a:p>
        </p:txBody>
      </p:sp>
    </p:spTree>
    <p:custDataLst>
      <p:tags r:id="rId1"/>
    </p:custDataLst>
    <p:extLst>
      <p:ext uri="{BB962C8B-B14F-4D97-AF65-F5344CB8AC3E}">
        <p14:creationId xmlns:p14="http://schemas.microsoft.com/office/powerpoint/2010/main" val="263314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79167E-6 -3.7037E-6 L 4.79167E-6 -0.35833 " pathEditMode="relative" rAng="0" ptsTypes="AA">
                                      <p:cBhvr>
                                        <p:cTn id="6" dur="2000" fill="hold"/>
                                        <p:tgtEl>
                                          <p:spTgt spid="4"/>
                                        </p:tgtEl>
                                        <p:attrNameLst>
                                          <p:attrName>ppt_x</p:attrName>
                                          <p:attrName>ppt_y</p:attrName>
                                        </p:attrNameLst>
                                      </p:cBhvr>
                                      <p:rCtr x="0" y="-17917"/>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 Award Information</a:t>
            </a:r>
            <a:endParaRPr lang="en-US" dirty="0"/>
          </a:p>
        </p:txBody>
      </p:sp>
      <p:sp>
        <p:nvSpPr>
          <p:cNvPr id="4" name="Text Placeholder 3"/>
          <p:cNvSpPr>
            <a:spLocks noGrp="1"/>
          </p:cNvSpPr>
          <p:nvPr>
            <p:ph type="body" sz="half" idx="15"/>
          </p:nvPr>
        </p:nvSpPr>
        <p:spPr>
          <a:xfrm>
            <a:off x="680321" y="2336873"/>
            <a:ext cx="4068659" cy="3599313"/>
          </a:xfrm>
        </p:spPr>
        <p:txBody>
          <a:bodyPr>
            <a:noAutofit/>
          </a:bodyPr>
          <a:lstStyle/>
          <a:p>
            <a:r>
              <a:rPr lang="en-US" sz="2000" dirty="0"/>
              <a:t>Section II of each FOA will include one of these statements</a:t>
            </a:r>
          </a:p>
          <a:p>
            <a:pPr marL="342900" indent="-342900">
              <a:spcAft>
                <a:spcPts val="1200"/>
              </a:spcAft>
              <a:buFont typeface="Arial" panose="020B0604020202020204" pitchFamily="34" charset="0"/>
              <a:buChar char="•"/>
            </a:pPr>
            <a:r>
              <a:rPr lang="en-US" sz="1800" dirty="0"/>
              <a:t>Not allowed: Only accepting applications that do not propose clinical trials</a:t>
            </a:r>
          </a:p>
          <a:p>
            <a:pPr marL="342900" indent="-342900">
              <a:spcAft>
                <a:spcPts val="1200"/>
              </a:spcAft>
              <a:buFont typeface="Arial" panose="020B0604020202020204" pitchFamily="34" charset="0"/>
              <a:buChar char="•"/>
            </a:pPr>
            <a:r>
              <a:rPr lang="en-US" sz="1800" dirty="0"/>
              <a:t>Required: Only accepting applications that propose clinical trial(s)</a:t>
            </a:r>
          </a:p>
          <a:p>
            <a:pPr marL="342900" indent="-342900">
              <a:spcAft>
                <a:spcPts val="1200"/>
              </a:spcAft>
              <a:buFont typeface="Arial" panose="020B0604020202020204" pitchFamily="34" charset="0"/>
              <a:buChar char="•"/>
            </a:pPr>
            <a:r>
              <a:rPr lang="en-US" sz="1800" dirty="0"/>
              <a:t>Optional: Accepting applications that either propose or do not propose clinical trial(s)</a:t>
            </a:r>
          </a:p>
          <a:p>
            <a:endParaRPr lang="en-US" sz="1800" dirty="0"/>
          </a:p>
        </p:txBody>
      </p:sp>
      <p:grpSp>
        <p:nvGrpSpPr>
          <p:cNvPr id="11" name="Group 10" title="Section 2 - Award Information"/>
          <p:cNvGrpSpPr/>
          <p:nvPr/>
        </p:nvGrpSpPr>
        <p:grpSpPr>
          <a:xfrm>
            <a:off x="4796104" y="2336873"/>
            <a:ext cx="7107012" cy="3513321"/>
            <a:chOff x="4796104" y="2336873"/>
            <a:chExt cx="7107012" cy="3513321"/>
          </a:xfrm>
        </p:grpSpPr>
        <p:pic>
          <p:nvPicPr>
            <p:cNvPr id="9" name="Picture 8" title="sample FOA excerpt showing Clinical Trial indicater in Section II"/>
            <p:cNvPicPr>
              <a:picLocks noChangeAspect="1"/>
            </p:cNvPicPr>
            <p:nvPr/>
          </p:nvPicPr>
          <p:blipFill>
            <a:blip r:embed="rId3"/>
            <a:stretch>
              <a:fillRect/>
            </a:stretch>
          </p:blipFill>
          <p:spPr>
            <a:xfrm>
              <a:off x="4796104" y="2336873"/>
              <a:ext cx="7107012" cy="3513321"/>
            </a:xfrm>
            <a:prstGeom prst="rect">
              <a:avLst/>
            </a:prstGeom>
            <a:ln>
              <a:noFill/>
            </a:ln>
            <a:effectLst>
              <a:outerShdw blurRad="190500" algn="tl" rotWithShape="0">
                <a:srgbClr val="000000">
                  <a:alpha val="70000"/>
                </a:srgbClr>
              </a:outerShdw>
            </a:effectLst>
          </p:spPr>
        </p:pic>
        <p:sp>
          <p:nvSpPr>
            <p:cNvPr id="10" name="Rounded Rectangle 9"/>
            <p:cNvSpPr/>
            <p:nvPr/>
          </p:nvSpPr>
          <p:spPr>
            <a:xfrm>
              <a:off x="4866968" y="4404852"/>
              <a:ext cx="6951406" cy="943896"/>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2490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dirty="0" err="1" smtClean="0"/>
              <a:t>Allowability</a:t>
            </a:r>
            <a:r>
              <a:rPr lang="en-US" dirty="0" smtClean="0"/>
              <a:t> in FOA Titles</a:t>
            </a:r>
            <a:endParaRPr lang="en-US" dirty="0"/>
          </a:p>
        </p:txBody>
      </p:sp>
      <p:sp>
        <p:nvSpPr>
          <p:cNvPr id="4" name="Text Placeholder 3"/>
          <p:cNvSpPr>
            <a:spLocks noGrp="1"/>
          </p:cNvSpPr>
          <p:nvPr>
            <p:ph type="body" sz="half" idx="15"/>
          </p:nvPr>
        </p:nvSpPr>
        <p:spPr>
          <a:xfrm>
            <a:off x="680322" y="2222091"/>
            <a:ext cx="9613860" cy="3714096"/>
          </a:xfrm>
        </p:spPr>
        <p:txBody>
          <a:bodyPr>
            <a:normAutofit fontScale="92500" lnSpcReduction="20000"/>
          </a:bodyPr>
          <a:lstStyle/>
          <a:p>
            <a:pPr marL="285750" indent="-285750">
              <a:buFont typeface="Arial" panose="020B0604020202020204" pitchFamily="34" charset="0"/>
              <a:buChar char="•"/>
            </a:pPr>
            <a:r>
              <a:rPr lang="en-US" sz="2800" dirty="0"/>
              <a:t>NIH Research Project </a:t>
            </a:r>
            <a:r>
              <a:rPr lang="en-US" sz="2800" dirty="0" smtClean="0"/>
              <a:t>Grant (Parent </a:t>
            </a:r>
            <a:r>
              <a:rPr lang="en-US" sz="2800" dirty="0"/>
              <a:t>R01 – Clinical Trial Not Allowed</a:t>
            </a:r>
            <a:r>
              <a:rPr lang="en-US" sz="2800" dirty="0" smtClean="0"/>
              <a:t>)</a:t>
            </a:r>
          </a:p>
          <a:p>
            <a:endParaRPr lang="en-US" sz="2800" dirty="0" smtClean="0"/>
          </a:p>
          <a:p>
            <a:pPr marL="285750" indent="-285750">
              <a:buFont typeface="Arial" panose="020B0604020202020204" pitchFamily="34" charset="0"/>
              <a:buChar char="•"/>
            </a:pPr>
            <a:r>
              <a:rPr lang="en-US" sz="2800" dirty="0"/>
              <a:t>Exploratory Clinical Trial Grants in Arthritis and Musculoskeletal and Skin Diseases (R21 – Clinical Trial Allowed</a:t>
            </a:r>
            <a:r>
              <a:rPr lang="en-US" sz="2800" dirty="0" smtClean="0"/>
              <a:t>)</a:t>
            </a:r>
          </a:p>
          <a:p>
            <a:endParaRPr lang="en-US" sz="2800" dirty="0"/>
          </a:p>
          <a:p>
            <a:pPr marL="285750" indent="-285750">
              <a:buFont typeface="Arial" panose="020B0604020202020204" pitchFamily="34" charset="0"/>
              <a:buChar char="•"/>
            </a:pPr>
            <a:r>
              <a:rPr lang="en-US" sz="2800" dirty="0"/>
              <a:t>Administrative Supplements to Existing NIH Grants and Cooperative Agreements (Admin </a:t>
            </a:r>
            <a:r>
              <a:rPr lang="en-US" sz="2800" dirty="0" err="1"/>
              <a:t>Supp</a:t>
            </a:r>
            <a:r>
              <a:rPr lang="en-US" sz="2800" dirty="0"/>
              <a:t> – Clinical Trial Optional</a:t>
            </a:r>
            <a:r>
              <a:rPr lang="en-US" sz="2800" dirty="0" smtClean="0"/>
              <a:t>)</a:t>
            </a:r>
            <a:endParaRPr lang="en-US" sz="2800" dirty="0"/>
          </a:p>
          <a:p>
            <a:endParaRPr lang="en-US" dirty="0"/>
          </a:p>
        </p:txBody>
      </p:sp>
    </p:spTree>
    <p:custDataLst>
      <p:tags r:id="rId1"/>
    </p:custDataLst>
    <p:extLst>
      <p:ext uri="{BB962C8B-B14F-4D97-AF65-F5344CB8AC3E}">
        <p14:creationId xmlns:p14="http://schemas.microsoft.com/office/powerpoint/2010/main" val="151967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Clinical Trials </a:t>
            </a:r>
            <a:r>
              <a:rPr lang="en-US" sz="4800" dirty="0" smtClean="0">
                <a:solidFill>
                  <a:srgbClr val="262626"/>
                </a:solidFill>
              </a:rPr>
              <a:t>2</a:t>
            </a:r>
            <a:endParaRPr lang="en-US" sz="4800" dirty="0">
              <a:solidFill>
                <a:srgbClr val="262626"/>
              </a:solidFill>
            </a:endParaRPr>
          </a:p>
        </p:txBody>
      </p:sp>
      <p:sp>
        <p:nvSpPr>
          <p:cNvPr id="3" name="Text Placeholder 2"/>
          <p:cNvSpPr>
            <a:spLocks noGrp="1"/>
          </p:cNvSpPr>
          <p:nvPr>
            <p:ph type="body" idx="1"/>
          </p:nvPr>
        </p:nvSpPr>
        <p:spPr>
          <a:xfrm>
            <a:off x="986828" y="4232171"/>
            <a:ext cx="9307353" cy="1704017"/>
          </a:xfrm>
        </p:spPr>
        <p:txBody>
          <a:bodyPr>
            <a:normAutofit lnSpcReduction="10000"/>
          </a:bodyPr>
          <a:lstStyle/>
          <a:p>
            <a:pPr algn="l"/>
            <a:r>
              <a:rPr lang="en-US" sz="2800" dirty="0" smtClean="0"/>
              <a:t>True or False:</a:t>
            </a:r>
          </a:p>
          <a:p>
            <a:pPr algn="l"/>
            <a:r>
              <a:rPr lang="en-US" sz="2800" dirty="0" smtClean="0"/>
              <a:t>My proposal does not involve human subjects, I can ignore the Human Subjects Clinical Trials Information form. </a:t>
            </a:r>
            <a:endParaRPr lang="en-US" sz="2800" dirty="0"/>
          </a:p>
        </p:txBody>
      </p:sp>
    </p:spTree>
    <p:custDataLst>
      <p:tags r:id="rId1"/>
    </p:custDataLst>
    <p:extLst>
      <p:ext uri="{BB962C8B-B14F-4D97-AF65-F5344CB8AC3E}">
        <p14:creationId xmlns:p14="http://schemas.microsoft.com/office/powerpoint/2010/main" val="345732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Clinical Trials Answer </a:t>
            </a:r>
            <a:r>
              <a:rPr lang="en-US" sz="4800" dirty="0" smtClean="0">
                <a:solidFill>
                  <a:srgbClr val="262626"/>
                </a:solidFill>
              </a:rPr>
              <a:t>2</a:t>
            </a:r>
            <a:endParaRPr lang="en-US" sz="4800" dirty="0">
              <a:solidFill>
                <a:srgbClr val="262626"/>
              </a:solidFill>
            </a:endParaRPr>
          </a:p>
        </p:txBody>
      </p:sp>
      <p:sp>
        <p:nvSpPr>
          <p:cNvPr id="3" name="Text Placeholder 2"/>
          <p:cNvSpPr>
            <a:spLocks noGrp="1"/>
          </p:cNvSpPr>
          <p:nvPr>
            <p:ph type="body" idx="1"/>
          </p:nvPr>
        </p:nvSpPr>
        <p:spPr>
          <a:xfrm>
            <a:off x="986828" y="4232171"/>
            <a:ext cx="9307353" cy="1704017"/>
          </a:xfrm>
        </p:spPr>
        <p:txBody>
          <a:bodyPr>
            <a:normAutofit lnSpcReduction="10000"/>
          </a:bodyPr>
          <a:lstStyle/>
          <a:p>
            <a:pPr algn="l"/>
            <a:r>
              <a:rPr lang="en-US" sz="2800" dirty="0" smtClean="0"/>
              <a:t>True or False: </a:t>
            </a:r>
          </a:p>
          <a:p>
            <a:pPr algn="l"/>
            <a:r>
              <a:rPr lang="en-US" sz="2800" dirty="0" smtClean="0"/>
              <a:t>My proposal does not involve human subjects, I can ignore the Human Subjects Clinical Trials Information form. </a:t>
            </a:r>
            <a:endParaRPr lang="en-US" sz="2800" dirty="0"/>
          </a:p>
        </p:txBody>
      </p:sp>
      <p:sp>
        <p:nvSpPr>
          <p:cNvPr id="4" name="Text Placeholder 2"/>
          <p:cNvSpPr txBox="1">
            <a:spLocks/>
          </p:cNvSpPr>
          <p:nvPr/>
        </p:nvSpPr>
        <p:spPr>
          <a:xfrm>
            <a:off x="985322" y="4239723"/>
            <a:ext cx="9307353"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dirty="0" smtClean="0"/>
              <a:t>False:</a:t>
            </a:r>
          </a:p>
          <a:p>
            <a:pPr algn="l"/>
            <a:r>
              <a:rPr lang="en-US" sz="2800" dirty="0" smtClean="0"/>
              <a:t>You must still answer the first question concerning the involvement of human subjects. </a:t>
            </a:r>
            <a:endParaRPr lang="en-US" sz="2800" dirty="0"/>
          </a:p>
        </p:txBody>
      </p:sp>
    </p:spTree>
    <p:custDataLst>
      <p:tags r:id="rId1"/>
    </p:custDataLst>
    <p:extLst>
      <p:ext uri="{BB962C8B-B14F-4D97-AF65-F5344CB8AC3E}">
        <p14:creationId xmlns:p14="http://schemas.microsoft.com/office/powerpoint/2010/main" val="66403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25E-6 -1.11111E-6 L -0.00208 -0.49514 " pathEditMode="relative" rAng="0" ptsTypes="AA">
                                      <p:cBhvr>
                                        <p:cTn id="6" dur="2000" fill="hold"/>
                                        <p:tgtEl>
                                          <p:spTgt spid="3">
                                            <p:txEl>
                                              <p:pRg st="0" end="0"/>
                                            </p:txEl>
                                          </p:spTgt>
                                        </p:tgtEl>
                                        <p:attrNameLst>
                                          <p:attrName>ppt_x</p:attrName>
                                          <p:attrName>ppt_y</p:attrName>
                                        </p:attrNameLst>
                                      </p:cBhvr>
                                      <p:rCtr x="-104" y="-24769"/>
                                    </p:animMotion>
                                  </p:childTnLst>
                                </p:cTn>
                              </p:par>
                              <p:par>
                                <p:cTn id="7" presetID="42" presetClass="path" presetSubtype="0" accel="50000" decel="50000" fill="hold" grpId="0" nodeType="withEffect">
                                  <p:stCondLst>
                                    <p:cond delay="0"/>
                                  </p:stCondLst>
                                  <p:childTnLst>
                                    <p:animMotion origin="layout" path="M 3.95833E-6 2.59259E-6 L -0.00261 -0.48496 " pathEditMode="relative" rAng="0" ptsTypes="AA">
                                      <p:cBhvr>
                                        <p:cTn id="8" dur="2000" fill="hold"/>
                                        <p:tgtEl>
                                          <p:spTgt spid="3">
                                            <p:txEl>
                                              <p:pRg st="1" end="1"/>
                                            </p:txEl>
                                          </p:spTgt>
                                        </p:tgtEl>
                                        <p:attrNameLst>
                                          <p:attrName>ppt_x</p:attrName>
                                          <p:attrName>ppt_y</p:attrName>
                                        </p:attrNameLst>
                                      </p:cBhvr>
                                      <p:rCtr x="-130" y="-24259"/>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Subjects Involvement</a:t>
            </a:r>
            <a:endParaRPr lang="en-US" dirty="0"/>
          </a:p>
        </p:txBody>
      </p:sp>
      <p:sp>
        <p:nvSpPr>
          <p:cNvPr id="3" name="Content Placeholder 2"/>
          <p:cNvSpPr>
            <a:spLocks noGrp="1"/>
          </p:cNvSpPr>
          <p:nvPr>
            <p:ph idx="1"/>
          </p:nvPr>
        </p:nvSpPr>
        <p:spPr>
          <a:xfrm>
            <a:off x="198541" y="2169721"/>
            <a:ext cx="3036272" cy="1615696"/>
          </a:xfrm>
        </p:spPr>
        <p:txBody>
          <a:bodyPr>
            <a:normAutofit/>
          </a:bodyPr>
          <a:lstStyle/>
          <a:p>
            <a:pPr marL="0" indent="0">
              <a:buNone/>
            </a:pPr>
            <a:r>
              <a:rPr lang="en-US" dirty="0" smtClean="0"/>
              <a:t>Carried over from Question 1. and 1.a. on R&amp;R Other Project Information </a:t>
            </a:r>
            <a:endParaRPr lang="en-US" dirty="0"/>
          </a:p>
        </p:txBody>
      </p:sp>
      <p:sp>
        <p:nvSpPr>
          <p:cNvPr id="5" name="Content Placeholder 2"/>
          <p:cNvSpPr txBox="1">
            <a:spLocks/>
          </p:cNvSpPr>
          <p:nvPr/>
        </p:nvSpPr>
        <p:spPr>
          <a:xfrm>
            <a:off x="3588771" y="5588861"/>
            <a:ext cx="8259097" cy="1097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smtClean="0"/>
              <a:t>Must answer this question on Human Subjects and Clinical Trials Information form, and provide attachment if required by the FOA. </a:t>
            </a:r>
            <a:endParaRPr lang="en-US" dirty="0"/>
          </a:p>
        </p:txBody>
      </p:sp>
      <p:pic>
        <p:nvPicPr>
          <p:cNvPr id="6" name="Picture 5" title="Human Subject Involvement questions on appli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955" y="2120563"/>
            <a:ext cx="8369765" cy="3419138"/>
          </a:xfrm>
          <a:prstGeom prst="rect">
            <a:avLst/>
          </a:prstGeom>
          <a:ln>
            <a:noFill/>
          </a:ln>
          <a:effectLst>
            <a:outerShdw blurRad="190500" algn="tl" rotWithShape="0">
              <a:srgbClr val="000000">
                <a:alpha val="70000"/>
              </a:srgbClr>
            </a:outerShdw>
          </a:effectLst>
        </p:spPr>
      </p:pic>
      <p:sp>
        <p:nvSpPr>
          <p:cNvPr id="9" name="Right Arrow 8" title="&quot;&quot;"/>
          <p:cNvSpPr/>
          <p:nvPr/>
        </p:nvSpPr>
        <p:spPr>
          <a:xfrm>
            <a:off x="2369574" y="2834198"/>
            <a:ext cx="1140541" cy="410447"/>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Left Arrow 9"/>
          <p:cNvSpPr/>
          <p:nvPr/>
        </p:nvSpPr>
        <p:spPr>
          <a:xfrm rot="10800000">
            <a:off x="2507221" y="4129572"/>
            <a:ext cx="1140541" cy="2074606"/>
          </a:xfrm>
          <a:prstGeom prst="curvedLeftArrow">
            <a:avLst>
              <a:gd name="adj1" fmla="val 19744"/>
              <a:gd name="adj2" fmla="val 50000"/>
              <a:gd name="adj3" fmla="val 4569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0F732B6-3AC9-40C5-B1AA-E338B0B449EC}" type="slidenum">
              <a:rPr lang="en-US" smtClean="0"/>
              <a:t>28</a:t>
            </a:fld>
            <a:endParaRPr lang="en-US"/>
          </a:p>
        </p:txBody>
      </p:sp>
    </p:spTree>
    <p:custDataLst>
      <p:tags r:id="rId1"/>
    </p:custDataLst>
    <p:extLst>
      <p:ext uri="{BB962C8B-B14F-4D97-AF65-F5344CB8AC3E}">
        <p14:creationId xmlns:p14="http://schemas.microsoft.com/office/powerpoint/2010/main" val="33417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t>
            </a:r>
            <a:r>
              <a:rPr lang="en-US" sz="4800" dirty="0" smtClean="0">
                <a:solidFill>
                  <a:srgbClr val="262626"/>
                </a:solidFill>
              </a:rPr>
              <a:t>100</a:t>
            </a:r>
            <a:endParaRPr lang="en-US" sz="4800" dirty="0">
              <a:solidFill>
                <a:srgbClr val="262626"/>
              </a:solidFill>
            </a:endParaRPr>
          </a:p>
        </p:txBody>
      </p:sp>
      <p:sp>
        <p:nvSpPr>
          <p:cNvPr id="3" name="Text Placeholder 2"/>
          <p:cNvSpPr>
            <a:spLocks noGrp="1"/>
          </p:cNvSpPr>
          <p:nvPr>
            <p:ph type="body" idx="1"/>
          </p:nvPr>
        </p:nvSpPr>
        <p:spPr>
          <a:xfrm>
            <a:off x="4414684" y="4232171"/>
            <a:ext cx="5879497" cy="1704017"/>
          </a:xfrm>
        </p:spPr>
        <p:txBody>
          <a:bodyPr>
            <a:normAutofit/>
          </a:bodyPr>
          <a:lstStyle/>
          <a:p>
            <a:pPr algn="l"/>
            <a:r>
              <a:rPr lang="en-US" sz="2800" dirty="0"/>
              <a:t>Name two submission options available to prepare and submit an R01 grant application to NIH?</a:t>
            </a:r>
          </a:p>
        </p:txBody>
      </p:sp>
    </p:spTree>
    <p:custDataLst>
      <p:tags r:id="rId1"/>
    </p:custDataLst>
    <p:extLst>
      <p:ext uri="{BB962C8B-B14F-4D97-AF65-F5344CB8AC3E}">
        <p14:creationId xmlns:p14="http://schemas.microsoft.com/office/powerpoint/2010/main" val="49981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eRA Commons </a:t>
            </a:r>
            <a:r>
              <a:rPr lang="en-US" sz="4800" dirty="0" smtClean="0">
                <a:solidFill>
                  <a:srgbClr val="262626"/>
                </a:solidFill>
              </a:rPr>
              <a:t>1</a:t>
            </a:r>
            <a:endParaRPr lang="en-US" sz="4800" dirty="0">
              <a:solidFill>
                <a:srgbClr val="262626"/>
              </a:solidFill>
            </a:endParaRPr>
          </a:p>
        </p:txBody>
      </p:sp>
      <p:sp>
        <p:nvSpPr>
          <p:cNvPr id="3" name="Text Placeholder 2"/>
          <p:cNvSpPr>
            <a:spLocks noGrp="1"/>
          </p:cNvSpPr>
          <p:nvPr>
            <p:ph type="body" idx="1"/>
          </p:nvPr>
        </p:nvSpPr>
        <p:spPr>
          <a:xfrm>
            <a:off x="1563328" y="4232171"/>
            <a:ext cx="8730853" cy="1704017"/>
          </a:xfrm>
        </p:spPr>
        <p:txBody>
          <a:bodyPr>
            <a:normAutofit lnSpcReduction="10000"/>
          </a:bodyPr>
          <a:lstStyle/>
          <a:p>
            <a:pPr algn="l"/>
            <a:r>
              <a:rPr lang="en-US" sz="2800" dirty="0"/>
              <a:t>A new tab was added to Commons called Prior Approval. This tab now provides the option to submit 4 types of requests electronically. </a:t>
            </a:r>
            <a:endParaRPr lang="en-US" sz="2800" dirty="0" smtClean="0"/>
          </a:p>
          <a:p>
            <a:pPr algn="l"/>
            <a:r>
              <a:rPr lang="en-US" sz="2800" dirty="0" smtClean="0"/>
              <a:t>What </a:t>
            </a:r>
            <a:r>
              <a:rPr lang="en-US" sz="2800" dirty="0"/>
              <a:t>4 requests?</a:t>
            </a:r>
          </a:p>
        </p:txBody>
      </p:sp>
    </p:spTree>
    <p:custDataLst>
      <p:tags r:id="rId1"/>
    </p:custDataLst>
    <p:extLst>
      <p:ext uri="{BB962C8B-B14F-4D97-AF65-F5344CB8AC3E}">
        <p14:creationId xmlns:p14="http://schemas.microsoft.com/office/powerpoint/2010/main" val="65803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Answer </a:t>
            </a:r>
            <a:r>
              <a:rPr lang="en-US" sz="4800" dirty="0" smtClean="0">
                <a:solidFill>
                  <a:srgbClr val="262626"/>
                </a:solidFill>
              </a:rPr>
              <a:t>10</a:t>
            </a:r>
            <a:endParaRPr lang="en-US" sz="4800" dirty="0">
              <a:solidFill>
                <a:srgbClr val="262626"/>
              </a:solidFill>
            </a:endParaRPr>
          </a:p>
        </p:txBody>
      </p:sp>
      <p:sp>
        <p:nvSpPr>
          <p:cNvPr id="3" name="Text Placeholder 2"/>
          <p:cNvSpPr>
            <a:spLocks noGrp="1"/>
          </p:cNvSpPr>
          <p:nvPr>
            <p:ph type="body" idx="1"/>
          </p:nvPr>
        </p:nvSpPr>
        <p:spPr>
          <a:xfrm>
            <a:off x="6037006" y="4232171"/>
            <a:ext cx="4257175" cy="1704017"/>
          </a:xfrm>
        </p:spPr>
        <p:txBody>
          <a:bodyPr>
            <a:normAutofit/>
          </a:bodyPr>
          <a:lstStyle/>
          <a:p>
            <a:pPr marL="457200" indent="-457200" algn="l">
              <a:buFont typeface="Arial" panose="020B0604020202020204" pitchFamily="34" charset="0"/>
              <a:buChar char="•"/>
            </a:pPr>
            <a:r>
              <a:rPr lang="en-US" sz="2800" dirty="0" smtClean="0"/>
              <a:t>ASSIST</a:t>
            </a:r>
            <a:endParaRPr lang="en-US" sz="2800" dirty="0"/>
          </a:p>
          <a:p>
            <a:pPr marL="457200" indent="-457200" algn="l">
              <a:buFont typeface="Arial" panose="020B0604020202020204" pitchFamily="34" charset="0"/>
              <a:buChar char="•"/>
            </a:pPr>
            <a:r>
              <a:rPr lang="en-US" sz="2800" dirty="0"/>
              <a:t>System-to-System</a:t>
            </a:r>
          </a:p>
          <a:p>
            <a:pPr marL="457200" indent="-457200" algn="l">
              <a:buFont typeface="Arial" panose="020B0604020202020204" pitchFamily="34" charset="0"/>
              <a:buChar char="•"/>
            </a:pPr>
            <a:r>
              <a:rPr lang="en-US" sz="2800" dirty="0" smtClean="0"/>
              <a:t>Grants.gov </a:t>
            </a:r>
            <a:r>
              <a:rPr lang="en-US" sz="2800" dirty="0"/>
              <a:t>Workspace</a:t>
            </a:r>
          </a:p>
        </p:txBody>
      </p:sp>
      <p:sp>
        <p:nvSpPr>
          <p:cNvPr id="4" name="Text Placeholder 2"/>
          <p:cNvSpPr txBox="1">
            <a:spLocks/>
          </p:cNvSpPr>
          <p:nvPr/>
        </p:nvSpPr>
        <p:spPr>
          <a:xfrm>
            <a:off x="4414684" y="4232171"/>
            <a:ext cx="5879497"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smtClean="0"/>
              <a:t>Name two submission options available to prepare and submit an R01 grant application to NIH?</a:t>
            </a:r>
            <a:endParaRPr lang="en-US" sz="2800" dirty="0"/>
          </a:p>
        </p:txBody>
      </p:sp>
    </p:spTree>
    <p:custDataLst>
      <p:tags r:id="rId1"/>
    </p:custDataLst>
    <p:extLst>
      <p:ext uri="{BB962C8B-B14F-4D97-AF65-F5344CB8AC3E}">
        <p14:creationId xmlns:p14="http://schemas.microsoft.com/office/powerpoint/2010/main" val="230922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79167E-6 -3.7037E-6 L 4.79167E-6 -0.41435 " pathEditMode="relative" rAng="0" ptsTypes="AA">
                                      <p:cBhvr>
                                        <p:cTn id="6" dur="2000" fill="hold"/>
                                        <p:tgtEl>
                                          <p:spTgt spid="4"/>
                                        </p:tgtEl>
                                        <p:attrNameLst>
                                          <p:attrName>ppt_x</p:attrName>
                                          <p:attrName>ppt_y</p:attrName>
                                        </p:attrNameLst>
                                      </p:cBhvr>
                                      <p:rCtr x="0" y="-2071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eSubmission Options</a:t>
            </a:r>
            <a:endParaRPr lang="en-US" dirty="0"/>
          </a:p>
        </p:txBody>
      </p:sp>
      <p:sp>
        <p:nvSpPr>
          <p:cNvPr id="3" name="Content Placeholder 2"/>
          <p:cNvSpPr>
            <a:spLocks noGrp="1"/>
          </p:cNvSpPr>
          <p:nvPr>
            <p:ph idx="1"/>
          </p:nvPr>
        </p:nvSpPr>
        <p:spPr>
          <a:xfrm>
            <a:off x="680321" y="2336873"/>
            <a:ext cx="7637769" cy="3599316"/>
          </a:xfrm>
        </p:spPr>
        <p:txBody>
          <a:bodyPr/>
          <a:lstStyle/>
          <a:p>
            <a:pPr marL="0" indent="0">
              <a:buNone/>
            </a:pPr>
            <a:r>
              <a:rPr lang="en-US" dirty="0"/>
              <a:t>Your Application Will Be…</a:t>
            </a:r>
          </a:p>
          <a:p>
            <a:pPr lvl="1"/>
            <a:r>
              <a:rPr lang="en-US" dirty="0"/>
              <a:t>Subject to the same registration requirements</a:t>
            </a:r>
          </a:p>
          <a:p>
            <a:pPr lvl="1"/>
            <a:r>
              <a:rPr lang="en-US" dirty="0"/>
              <a:t>Completed with the same data items</a:t>
            </a:r>
          </a:p>
          <a:p>
            <a:pPr lvl="1"/>
            <a:r>
              <a:rPr lang="en-US" dirty="0"/>
              <a:t>Routed through Grants.gov</a:t>
            </a:r>
          </a:p>
          <a:p>
            <a:pPr lvl="1"/>
            <a:r>
              <a:rPr lang="en-US" dirty="0"/>
              <a:t>Validated against the same NIH business rules</a:t>
            </a:r>
          </a:p>
          <a:p>
            <a:pPr lvl="1"/>
            <a:r>
              <a:rPr lang="en-US" dirty="0"/>
              <a:t>Assembled in a consistent format for review consideration</a:t>
            </a:r>
          </a:p>
          <a:p>
            <a:pPr lvl="1"/>
            <a:r>
              <a:rPr lang="en-US" dirty="0"/>
              <a:t>Tracked in eRA </a:t>
            </a:r>
            <a:r>
              <a:rPr lang="en-US" dirty="0" smtClean="0"/>
              <a:t>Commons</a:t>
            </a:r>
          </a:p>
          <a:p>
            <a:pPr marL="0" indent="0">
              <a:buNone/>
            </a:pPr>
            <a:r>
              <a:rPr lang="en-US" dirty="0" smtClean="0"/>
              <a:t>Regardless of the submission option used.</a:t>
            </a:r>
            <a:endParaRPr lang="en-US" dirty="0"/>
          </a:p>
          <a:p>
            <a:endParaRPr lang="en-US" dirty="0"/>
          </a:p>
        </p:txBody>
      </p:sp>
      <p:sp>
        <p:nvSpPr>
          <p:cNvPr id="4" name="Content Placeholder 2"/>
          <p:cNvSpPr txBox="1">
            <a:spLocks/>
          </p:cNvSpPr>
          <p:nvPr/>
        </p:nvSpPr>
        <p:spPr>
          <a:xfrm>
            <a:off x="8560876" y="2363165"/>
            <a:ext cx="283471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ln w="9525">
                  <a:solidFill>
                    <a:schemeClr val="bg1"/>
                  </a:solidFill>
                  <a:prstDash val="solid"/>
                </a:ln>
                <a:effectLst>
                  <a:outerShdw blurRad="12700" dist="38100" dir="2700000" algn="tl" rotWithShape="0">
                    <a:schemeClr val="bg1">
                      <a:lumMod val="50000"/>
                    </a:schemeClr>
                  </a:outerShdw>
                </a:effectLst>
              </a:rPr>
              <a:t>NOTE:</a:t>
            </a:r>
          </a:p>
          <a:p>
            <a:pPr marL="0" indent="0" algn="ctr">
              <a:buFont typeface="Arial" panose="020B0604020202020204" pitchFamily="34" charset="0"/>
              <a:buNone/>
            </a:pPr>
            <a:r>
              <a:rPr lang="en-US" b="1" dirty="0" smtClean="0">
                <a:ln w="9525">
                  <a:solidFill>
                    <a:schemeClr val="bg1"/>
                  </a:solidFill>
                  <a:prstDash val="solid"/>
                </a:ln>
                <a:effectLst>
                  <a:outerShdw blurRad="12700" dist="38100" dir="2700000" algn="tl" rotWithShape="0">
                    <a:schemeClr val="bg1">
                      <a:lumMod val="50000"/>
                    </a:schemeClr>
                  </a:outerShdw>
                </a:effectLst>
              </a:rPr>
              <a:t>The use of downloadable PDF is no longer a valid submission option.</a:t>
            </a:r>
          </a:p>
          <a:p>
            <a:endParaRPr lang="en-US" dirty="0"/>
          </a:p>
        </p:txBody>
      </p:sp>
      <p:sp>
        <p:nvSpPr>
          <p:cNvPr id="5" name="Slide Number Placeholder 4"/>
          <p:cNvSpPr>
            <a:spLocks noGrp="1"/>
          </p:cNvSpPr>
          <p:nvPr>
            <p:ph type="sldNum" sz="quarter" idx="12"/>
          </p:nvPr>
        </p:nvSpPr>
        <p:spPr/>
        <p:txBody>
          <a:bodyPr/>
          <a:lstStyle/>
          <a:p>
            <a:fld id="{D0F732B6-3AC9-40C5-B1AA-E338B0B449EC}" type="slidenum">
              <a:rPr lang="en-US" smtClean="0"/>
              <a:t>31</a:t>
            </a:fld>
            <a:endParaRPr lang="en-US"/>
          </a:p>
        </p:txBody>
      </p:sp>
    </p:spTree>
    <p:custDataLst>
      <p:tags r:id="rId1"/>
    </p:custDataLst>
    <p:extLst>
      <p:ext uri="{BB962C8B-B14F-4D97-AF65-F5344CB8AC3E}">
        <p14:creationId xmlns:p14="http://schemas.microsoft.com/office/powerpoint/2010/main" val="420546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t>
            </a:r>
            <a:r>
              <a:rPr lang="en-US" sz="4800" dirty="0" smtClean="0">
                <a:solidFill>
                  <a:srgbClr val="262626"/>
                </a:solidFill>
              </a:rPr>
              <a:t>110</a:t>
            </a:r>
            <a:endParaRPr lang="en-US" sz="4800" dirty="0">
              <a:solidFill>
                <a:srgbClr val="262626"/>
              </a:solidFill>
            </a:endParaRPr>
          </a:p>
        </p:txBody>
      </p:sp>
      <p:sp>
        <p:nvSpPr>
          <p:cNvPr id="3" name="Text Placeholder 2"/>
          <p:cNvSpPr>
            <a:spLocks noGrp="1"/>
          </p:cNvSpPr>
          <p:nvPr>
            <p:ph type="body" idx="1"/>
          </p:nvPr>
        </p:nvSpPr>
        <p:spPr>
          <a:xfrm>
            <a:off x="3814916" y="4232171"/>
            <a:ext cx="6479265" cy="1704017"/>
          </a:xfrm>
        </p:spPr>
        <p:txBody>
          <a:bodyPr>
            <a:normAutofit fontScale="92500"/>
          </a:bodyPr>
          <a:lstStyle/>
          <a:p>
            <a:pPr algn="l"/>
            <a:r>
              <a:rPr lang="en-US" sz="2800" dirty="0"/>
              <a:t>When application instructions in a funding opportunity announcement conflict with the instructions in the application guide, which should I follow?</a:t>
            </a:r>
          </a:p>
        </p:txBody>
      </p:sp>
    </p:spTree>
    <p:custDataLst>
      <p:tags r:id="rId1"/>
    </p:custDataLst>
    <p:extLst>
      <p:ext uri="{BB962C8B-B14F-4D97-AF65-F5344CB8AC3E}">
        <p14:creationId xmlns:p14="http://schemas.microsoft.com/office/powerpoint/2010/main" val="55254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Answer </a:t>
            </a:r>
            <a:r>
              <a:rPr lang="en-US" sz="4800" dirty="0" smtClean="0">
                <a:solidFill>
                  <a:srgbClr val="262626"/>
                </a:solidFill>
              </a:rPr>
              <a:t>110</a:t>
            </a:r>
            <a:endParaRPr lang="en-US" sz="4800" dirty="0">
              <a:solidFill>
                <a:srgbClr val="262626"/>
              </a:solidFill>
            </a:endParaRPr>
          </a:p>
        </p:txBody>
      </p:sp>
      <p:sp>
        <p:nvSpPr>
          <p:cNvPr id="3" name="Text Placeholder 2"/>
          <p:cNvSpPr>
            <a:spLocks noGrp="1"/>
          </p:cNvSpPr>
          <p:nvPr>
            <p:ph type="body" idx="1"/>
          </p:nvPr>
        </p:nvSpPr>
        <p:spPr>
          <a:xfrm>
            <a:off x="3814916" y="4232171"/>
            <a:ext cx="6479265" cy="1704017"/>
          </a:xfrm>
        </p:spPr>
        <p:txBody>
          <a:bodyPr>
            <a:normAutofit/>
          </a:bodyPr>
          <a:lstStyle/>
          <a:p>
            <a:pPr algn="l"/>
            <a:r>
              <a:rPr lang="en-US" sz="2800" dirty="0"/>
              <a:t>Funding </a:t>
            </a:r>
            <a:r>
              <a:rPr lang="en-US" sz="2800" dirty="0" smtClean="0"/>
              <a:t>Opportunity </a:t>
            </a:r>
            <a:r>
              <a:rPr lang="en-US" sz="2800" dirty="0"/>
              <a:t>A</a:t>
            </a:r>
            <a:r>
              <a:rPr lang="en-US" sz="2800" dirty="0" smtClean="0"/>
              <a:t>nnouncement</a:t>
            </a:r>
            <a:endParaRPr lang="en-US" sz="2800" dirty="0"/>
          </a:p>
        </p:txBody>
      </p:sp>
      <p:sp>
        <p:nvSpPr>
          <p:cNvPr id="4" name="Text Placeholder 2"/>
          <p:cNvSpPr txBox="1">
            <a:spLocks/>
          </p:cNvSpPr>
          <p:nvPr/>
        </p:nvSpPr>
        <p:spPr>
          <a:xfrm>
            <a:off x="3967316" y="4384571"/>
            <a:ext cx="6479265" cy="1704017"/>
          </a:xfrm>
          <a:prstGeom prst="rect">
            <a:avLst/>
          </a:prstGeom>
        </p:spPr>
        <p:txBody>
          <a:bodyPr vert="horz" lIns="91440" tIns="45720" rIns="91440" bIns="45720" rtlCol="0">
            <a:normAutofit fontScale="92500"/>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smtClean="0"/>
              <a:t>When application instructions in a funding opportunity announcement conflict with the instructions in the application guide, which should I follow?</a:t>
            </a:r>
            <a:endParaRPr lang="en-US" sz="2800" dirty="0"/>
          </a:p>
        </p:txBody>
      </p:sp>
    </p:spTree>
    <p:custDataLst>
      <p:tags r:id="rId1"/>
    </p:custDataLst>
    <p:extLst>
      <p:ext uri="{BB962C8B-B14F-4D97-AF65-F5344CB8AC3E}">
        <p14:creationId xmlns:p14="http://schemas.microsoft.com/office/powerpoint/2010/main" val="26507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16667E-6 4.07407E-6 L 4.16667E-6 -0.47662 " pathEditMode="relative" rAng="0" ptsTypes="AA">
                                      <p:cBhvr>
                                        <p:cTn id="6" dur="2000" fill="hold"/>
                                        <p:tgtEl>
                                          <p:spTgt spid="4"/>
                                        </p:tgtEl>
                                        <p:attrNameLst>
                                          <p:attrName>ppt_x</p:attrName>
                                          <p:attrName>ppt_y</p:attrName>
                                        </p:attrNameLst>
                                      </p:cBhvr>
                                      <p:rCtr x="0" y="-2384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Instructions</a:t>
            </a:r>
            <a:endParaRPr lang="en-US" dirty="0"/>
          </a:p>
        </p:txBody>
      </p:sp>
      <p:sp>
        <p:nvSpPr>
          <p:cNvPr id="3" name="Content Placeholder 2"/>
          <p:cNvSpPr>
            <a:spLocks noGrp="1"/>
          </p:cNvSpPr>
          <p:nvPr>
            <p:ph idx="1"/>
          </p:nvPr>
        </p:nvSpPr>
        <p:spPr>
          <a:xfrm>
            <a:off x="2182761" y="2336873"/>
            <a:ext cx="8111421" cy="3599316"/>
          </a:xfrm>
        </p:spPr>
        <p:txBody>
          <a:bodyPr>
            <a:normAutofit/>
          </a:bodyPr>
          <a:lstStyle/>
          <a:p>
            <a:pPr marL="0" indent="0">
              <a:buNone/>
            </a:pPr>
            <a:r>
              <a:rPr lang="en-US" sz="4000" dirty="0"/>
              <a:t>Follow All </a:t>
            </a:r>
            <a:r>
              <a:rPr lang="en-US" sz="4000" dirty="0" smtClean="0"/>
              <a:t>Guidance</a:t>
            </a:r>
            <a:endParaRPr lang="en-US" sz="4000" dirty="0"/>
          </a:p>
          <a:p>
            <a:pPr lvl="1"/>
            <a:r>
              <a:rPr lang="en-US" sz="3200" dirty="0"/>
              <a:t>Notices in the NIH Guide for Grants and </a:t>
            </a:r>
            <a:r>
              <a:rPr lang="en-US" sz="3200" dirty="0" smtClean="0"/>
              <a:t>contracts</a:t>
            </a:r>
            <a:endParaRPr lang="en-US" sz="3200" dirty="0"/>
          </a:p>
          <a:p>
            <a:pPr lvl="1"/>
            <a:r>
              <a:rPr lang="en-US" sz="3200" dirty="0"/>
              <a:t>Funding Opportunity Announcement</a:t>
            </a:r>
          </a:p>
          <a:p>
            <a:pPr lvl="1"/>
            <a:r>
              <a:rPr lang="en-US" sz="3200" dirty="0"/>
              <a:t>Section IV. Application and Submission </a:t>
            </a:r>
            <a:r>
              <a:rPr lang="en-US" sz="3200" dirty="0" smtClean="0"/>
              <a:t>Information</a:t>
            </a:r>
            <a:endParaRPr lang="en-US" sz="3200" dirty="0"/>
          </a:p>
          <a:p>
            <a:pPr lvl="1"/>
            <a:r>
              <a:rPr lang="en-US" sz="3200" dirty="0"/>
              <a:t>Application Guide</a:t>
            </a:r>
          </a:p>
          <a:p>
            <a:endParaRPr lang="en-US" sz="2800" dirty="0"/>
          </a:p>
        </p:txBody>
      </p:sp>
      <p:grpSp>
        <p:nvGrpSpPr>
          <p:cNvPr id="4" name="Group 3" descr="from bottom up of importance" title="Up Arrow"/>
          <p:cNvGrpSpPr/>
          <p:nvPr/>
        </p:nvGrpSpPr>
        <p:grpSpPr>
          <a:xfrm>
            <a:off x="1396377" y="1981750"/>
            <a:ext cx="786384" cy="4309562"/>
            <a:chOff x="152400" y="1600200"/>
            <a:chExt cx="786384" cy="4498848"/>
          </a:xfrm>
          <a:effectLst>
            <a:outerShdw blurRad="63500" sx="102000" sy="102000" algn="ctr" rotWithShape="0">
              <a:prstClr val="black">
                <a:alpha val="40000"/>
              </a:prstClr>
            </a:outerShdw>
          </a:effectLst>
        </p:grpSpPr>
        <p:sp>
          <p:nvSpPr>
            <p:cNvPr id="5" name="Up Arrow 4" descr="NIH Guide notices have highest precedence, followed by funding opportunity text, and then application guide instructions." title="arrow indicating priority order"/>
            <p:cNvSpPr/>
            <p:nvPr/>
          </p:nvSpPr>
          <p:spPr>
            <a:xfrm>
              <a:off x="152400" y="1600200"/>
              <a:ext cx="786384" cy="449884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p:txBody>
        </p:sp>
        <p:sp>
          <p:nvSpPr>
            <p:cNvPr id="6" name="TextBox 5"/>
            <p:cNvSpPr txBox="1"/>
            <p:nvPr/>
          </p:nvSpPr>
          <p:spPr>
            <a:xfrm rot="16200000">
              <a:off x="-863800" y="3863482"/>
              <a:ext cx="2818785" cy="369332"/>
            </a:xfrm>
            <a:prstGeom prst="rect">
              <a:avLst/>
            </a:prstGeom>
            <a:noFill/>
          </p:spPr>
          <p:txBody>
            <a:bodyPr wrap="none" rtlCol="0">
              <a:spAutoFit/>
            </a:bodyPr>
            <a:lstStyle/>
            <a:p>
              <a:r>
                <a:rPr lang="en-US" dirty="0" smtClean="0">
                  <a:solidFill>
                    <a:srgbClr val="262626"/>
                  </a:solidFill>
                </a:rPr>
                <a:t>Precedence / Importance</a:t>
              </a:r>
              <a:endParaRPr lang="en-US" dirty="0">
                <a:solidFill>
                  <a:srgbClr val="262626"/>
                </a:solidFill>
              </a:endParaRPr>
            </a:p>
          </p:txBody>
        </p:sp>
      </p:grpSp>
      <p:sp>
        <p:nvSpPr>
          <p:cNvPr id="7" name="Slide Number Placeholder 6"/>
          <p:cNvSpPr>
            <a:spLocks noGrp="1"/>
          </p:cNvSpPr>
          <p:nvPr>
            <p:ph type="sldNum" sz="quarter" idx="12"/>
          </p:nvPr>
        </p:nvSpPr>
        <p:spPr/>
        <p:txBody>
          <a:bodyPr/>
          <a:lstStyle/>
          <a:p>
            <a:fld id="{D0F732B6-3AC9-40C5-B1AA-E338B0B449EC}" type="slidenum">
              <a:rPr lang="en-US" smtClean="0"/>
              <a:t>34</a:t>
            </a:fld>
            <a:endParaRPr lang="en-US"/>
          </a:p>
        </p:txBody>
      </p:sp>
    </p:spTree>
    <p:custDataLst>
      <p:tags r:id="rId1"/>
    </p:custDataLst>
    <p:extLst>
      <p:ext uri="{BB962C8B-B14F-4D97-AF65-F5344CB8AC3E}">
        <p14:creationId xmlns:p14="http://schemas.microsoft.com/office/powerpoint/2010/main" val="250382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t>
            </a:r>
            <a:r>
              <a:rPr lang="en-US" sz="4800" dirty="0" smtClean="0">
                <a:solidFill>
                  <a:srgbClr val="262626"/>
                </a:solidFill>
              </a:rPr>
              <a:t>120</a:t>
            </a:r>
            <a:endParaRPr lang="en-US" sz="4800" dirty="0">
              <a:solidFill>
                <a:srgbClr val="262626"/>
              </a:solidFill>
            </a:endParaRPr>
          </a:p>
        </p:txBody>
      </p:sp>
      <p:sp>
        <p:nvSpPr>
          <p:cNvPr id="3" name="Text Placeholder 2"/>
          <p:cNvSpPr>
            <a:spLocks noGrp="1"/>
          </p:cNvSpPr>
          <p:nvPr>
            <p:ph type="body" idx="1"/>
          </p:nvPr>
        </p:nvSpPr>
        <p:spPr>
          <a:xfrm>
            <a:off x="4572000" y="4232171"/>
            <a:ext cx="5722181" cy="1704017"/>
          </a:xfrm>
        </p:spPr>
        <p:txBody>
          <a:bodyPr>
            <a:normAutofit/>
          </a:bodyPr>
          <a:lstStyle/>
          <a:p>
            <a:pPr algn="l"/>
            <a:r>
              <a:rPr lang="en-US" sz="2800" dirty="0" smtClean="0"/>
              <a:t>How does NIH define an “on time” application submission?</a:t>
            </a:r>
            <a:endParaRPr lang="en-US" sz="2800" dirty="0"/>
          </a:p>
        </p:txBody>
      </p:sp>
    </p:spTree>
    <p:custDataLst>
      <p:tags r:id="rId1"/>
    </p:custDataLst>
    <p:extLst>
      <p:ext uri="{BB962C8B-B14F-4D97-AF65-F5344CB8AC3E}">
        <p14:creationId xmlns:p14="http://schemas.microsoft.com/office/powerpoint/2010/main" val="32950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Answer </a:t>
            </a:r>
            <a:r>
              <a:rPr lang="en-US" sz="4800" dirty="0" smtClean="0">
                <a:solidFill>
                  <a:srgbClr val="262626"/>
                </a:solidFill>
              </a:rPr>
              <a:t>120</a:t>
            </a:r>
            <a:endParaRPr lang="en-US" sz="4800" dirty="0">
              <a:solidFill>
                <a:srgbClr val="262626"/>
              </a:solidFill>
            </a:endParaRPr>
          </a:p>
        </p:txBody>
      </p:sp>
      <p:sp>
        <p:nvSpPr>
          <p:cNvPr id="3" name="Text Placeholder 2"/>
          <p:cNvSpPr>
            <a:spLocks noGrp="1"/>
          </p:cNvSpPr>
          <p:nvPr>
            <p:ph type="body" idx="1"/>
          </p:nvPr>
        </p:nvSpPr>
        <p:spPr>
          <a:xfrm>
            <a:off x="3549446" y="4232171"/>
            <a:ext cx="6744736" cy="1704017"/>
          </a:xfrm>
        </p:spPr>
        <p:txBody>
          <a:bodyPr>
            <a:normAutofit fontScale="92500"/>
          </a:bodyPr>
          <a:lstStyle/>
          <a:p>
            <a:pPr algn="l"/>
            <a:r>
              <a:rPr lang="en-US" sz="2800" dirty="0"/>
              <a:t>Error-free applications must be accepted by Grants.gov with a time stamp on or before 5:00 p.m. local time of the submitting organization on the due date.</a:t>
            </a:r>
          </a:p>
        </p:txBody>
      </p:sp>
      <p:sp>
        <p:nvSpPr>
          <p:cNvPr id="4" name="Text Placeholder 2"/>
          <p:cNvSpPr txBox="1">
            <a:spLocks/>
          </p:cNvSpPr>
          <p:nvPr/>
        </p:nvSpPr>
        <p:spPr>
          <a:xfrm>
            <a:off x="4572000" y="4232171"/>
            <a:ext cx="5722181"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smtClean="0"/>
              <a:t>How does NIH define an “on time” application submission?</a:t>
            </a:r>
            <a:endParaRPr lang="en-US" sz="2800" dirty="0"/>
          </a:p>
        </p:txBody>
      </p:sp>
    </p:spTree>
    <p:custDataLst>
      <p:tags r:id="rId1"/>
    </p:custDataLst>
    <p:extLst>
      <p:ext uri="{BB962C8B-B14F-4D97-AF65-F5344CB8AC3E}">
        <p14:creationId xmlns:p14="http://schemas.microsoft.com/office/powerpoint/2010/main" val="171929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58333E-6 -3.7037E-6 L 4.58333E-6 -0.36412 " pathEditMode="relative" rAng="0" ptsTypes="AA">
                                      <p:cBhvr>
                                        <p:cTn id="6" dur="2000" fill="hold"/>
                                        <p:tgtEl>
                                          <p:spTgt spid="4"/>
                                        </p:tgtEl>
                                        <p:attrNameLst>
                                          <p:attrName>ppt_x</p:attrName>
                                          <p:attrName>ppt_y</p:attrName>
                                        </p:attrNameLst>
                                      </p:cBhvr>
                                      <p:rCtr x="0" y="-1821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On-time Application Submission</a:t>
            </a:r>
            <a:endParaRPr lang="en-US" dirty="0"/>
          </a:p>
        </p:txBody>
      </p:sp>
      <p:sp>
        <p:nvSpPr>
          <p:cNvPr id="3" name="Content Placeholder 2"/>
          <p:cNvSpPr>
            <a:spLocks noGrp="1"/>
          </p:cNvSpPr>
          <p:nvPr>
            <p:ph idx="1"/>
          </p:nvPr>
        </p:nvSpPr>
        <p:spPr>
          <a:xfrm>
            <a:off x="680321" y="2120566"/>
            <a:ext cx="9613861" cy="3599316"/>
          </a:xfrm>
        </p:spPr>
        <p:txBody>
          <a:bodyPr>
            <a:normAutofit fontScale="85000" lnSpcReduction="10000"/>
          </a:bodyPr>
          <a:lstStyle/>
          <a:p>
            <a:pPr marL="0" indent="0">
              <a:buNone/>
            </a:pPr>
            <a:r>
              <a:rPr lang="en-US" sz="3200" b="1" dirty="0"/>
              <a:t>Important </a:t>
            </a:r>
            <a:r>
              <a:rPr lang="en-US" sz="3200" b="1" dirty="0" smtClean="0"/>
              <a:t>Reminders</a:t>
            </a:r>
          </a:p>
          <a:p>
            <a:pPr marL="0" indent="0">
              <a:buNone/>
            </a:pPr>
            <a:endParaRPr lang="en-US" sz="3200" b="1" dirty="0"/>
          </a:p>
          <a:p>
            <a:pPr lvl="1"/>
            <a:r>
              <a:rPr lang="en-US" sz="2800" dirty="0"/>
              <a:t>NIH recommends submitting early to allow time for correcting any errors found during the application viewing window prior to the due </a:t>
            </a:r>
            <a:r>
              <a:rPr lang="en-US" sz="2800" dirty="0" smtClean="0"/>
              <a:t>date</a:t>
            </a:r>
          </a:p>
          <a:p>
            <a:pPr marL="457200" lvl="1" indent="0">
              <a:buNone/>
            </a:pPr>
            <a:endParaRPr lang="en-US" sz="2800" dirty="0"/>
          </a:p>
          <a:p>
            <a:pPr lvl="1"/>
            <a:r>
              <a:rPr lang="en-US" sz="2800" dirty="0"/>
              <a:t>NIH’s late policy does not allow corrections after the due </a:t>
            </a:r>
            <a:r>
              <a:rPr lang="en-US" sz="2800" dirty="0" smtClean="0"/>
              <a:t>date</a:t>
            </a:r>
          </a:p>
          <a:p>
            <a:pPr marL="457200" lvl="1" indent="0">
              <a:buNone/>
            </a:pPr>
            <a:endParaRPr lang="en-US" sz="2800" dirty="0"/>
          </a:p>
          <a:p>
            <a:pPr lvl="1"/>
            <a:r>
              <a:rPr lang="en-US" sz="2800" dirty="0"/>
              <a:t>All registrations and SAM renewal must be completed before the due date</a:t>
            </a:r>
          </a:p>
          <a:p>
            <a:endParaRPr lang="en-US" sz="3200" dirty="0"/>
          </a:p>
        </p:txBody>
      </p:sp>
      <p:sp>
        <p:nvSpPr>
          <p:cNvPr id="4" name="Slide Number Placeholder 3"/>
          <p:cNvSpPr>
            <a:spLocks noGrp="1"/>
          </p:cNvSpPr>
          <p:nvPr>
            <p:ph type="sldNum" sz="quarter" idx="12"/>
          </p:nvPr>
        </p:nvSpPr>
        <p:spPr/>
        <p:txBody>
          <a:bodyPr/>
          <a:lstStyle/>
          <a:p>
            <a:fld id="{D0F732B6-3AC9-40C5-B1AA-E338B0B449EC}" type="slidenum">
              <a:rPr lang="en-US" smtClean="0"/>
              <a:t>37</a:t>
            </a:fld>
            <a:endParaRPr lang="en-US"/>
          </a:p>
        </p:txBody>
      </p:sp>
    </p:spTree>
    <p:custDataLst>
      <p:tags r:id="rId1"/>
    </p:custDataLst>
    <p:extLst>
      <p:ext uri="{BB962C8B-B14F-4D97-AF65-F5344CB8AC3E}">
        <p14:creationId xmlns:p14="http://schemas.microsoft.com/office/powerpoint/2010/main" val="28479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t>
            </a:r>
            <a:r>
              <a:rPr lang="en-US" sz="4800" dirty="0" smtClean="0">
                <a:solidFill>
                  <a:srgbClr val="262626"/>
                </a:solidFill>
              </a:rPr>
              <a:t>130</a:t>
            </a:r>
            <a:endParaRPr lang="en-US" sz="4800" dirty="0">
              <a:solidFill>
                <a:srgbClr val="262626"/>
              </a:solidFill>
            </a:endParaRPr>
          </a:p>
        </p:txBody>
      </p:sp>
      <p:sp>
        <p:nvSpPr>
          <p:cNvPr id="3" name="Text Placeholder 2"/>
          <p:cNvSpPr>
            <a:spLocks noGrp="1"/>
          </p:cNvSpPr>
          <p:nvPr>
            <p:ph type="body" idx="1"/>
          </p:nvPr>
        </p:nvSpPr>
        <p:spPr>
          <a:xfrm>
            <a:off x="2939846" y="4232171"/>
            <a:ext cx="7354336" cy="1704017"/>
          </a:xfrm>
        </p:spPr>
        <p:txBody>
          <a:bodyPr>
            <a:normAutofit/>
          </a:bodyPr>
          <a:lstStyle/>
          <a:p>
            <a:pPr algn="l"/>
            <a:r>
              <a:rPr lang="en-US" sz="2800" dirty="0"/>
              <a:t>The appropriate measurement for “early” in the context of application submission is…?</a:t>
            </a:r>
          </a:p>
        </p:txBody>
      </p:sp>
    </p:spTree>
    <p:custDataLst>
      <p:tags r:id="rId1"/>
    </p:custDataLst>
    <p:extLst>
      <p:ext uri="{BB962C8B-B14F-4D97-AF65-F5344CB8AC3E}">
        <p14:creationId xmlns:p14="http://schemas.microsoft.com/office/powerpoint/2010/main" val="71614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Answer </a:t>
            </a:r>
            <a:r>
              <a:rPr lang="en-US" sz="4800" dirty="0" smtClean="0">
                <a:solidFill>
                  <a:srgbClr val="262626"/>
                </a:solidFill>
              </a:rPr>
              <a:t>130</a:t>
            </a:r>
            <a:endParaRPr lang="en-US" sz="4800" dirty="0">
              <a:solidFill>
                <a:srgbClr val="262626"/>
              </a:solidFill>
            </a:endParaRPr>
          </a:p>
        </p:txBody>
      </p:sp>
      <p:sp>
        <p:nvSpPr>
          <p:cNvPr id="3" name="Text Placeholder 2"/>
          <p:cNvSpPr>
            <a:spLocks noGrp="1"/>
          </p:cNvSpPr>
          <p:nvPr>
            <p:ph type="body" idx="1"/>
          </p:nvPr>
        </p:nvSpPr>
        <p:spPr>
          <a:xfrm>
            <a:off x="8318090" y="4232171"/>
            <a:ext cx="1976092" cy="1704017"/>
          </a:xfrm>
        </p:spPr>
        <p:txBody>
          <a:bodyPr>
            <a:normAutofit fontScale="92500" lnSpcReduction="20000"/>
          </a:bodyPr>
          <a:lstStyle/>
          <a:p>
            <a:pPr marL="457200" indent="-457200" algn="l">
              <a:buFont typeface="Arial" panose="020B0604020202020204" pitchFamily="34" charset="0"/>
              <a:buChar char="•"/>
            </a:pPr>
            <a:r>
              <a:rPr lang="en-US" sz="2800" dirty="0" smtClean="0"/>
              <a:t>Minutes</a:t>
            </a:r>
          </a:p>
          <a:p>
            <a:pPr marL="457200" indent="-457200" algn="l">
              <a:buFont typeface="Arial" panose="020B0604020202020204" pitchFamily="34" charset="0"/>
              <a:buChar char="•"/>
            </a:pPr>
            <a:r>
              <a:rPr lang="en-US" sz="2800" dirty="0" smtClean="0"/>
              <a:t>Hours</a:t>
            </a:r>
          </a:p>
          <a:p>
            <a:pPr marL="457200" indent="-457200" algn="l">
              <a:buFont typeface="Arial" panose="020B0604020202020204" pitchFamily="34" charset="0"/>
              <a:buChar char="•"/>
            </a:pPr>
            <a:r>
              <a:rPr lang="en-US" sz="2800" dirty="0" smtClean="0"/>
              <a:t>Days</a:t>
            </a:r>
          </a:p>
          <a:p>
            <a:pPr marL="457200" indent="-457200" algn="l">
              <a:buFont typeface="Arial" panose="020B0604020202020204" pitchFamily="34" charset="0"/>
              <a:buChar char="•"/>
            </a:pPr>
            <a:r>
              <a:rPr lang="en-US" sz="2800" dirty="0" smtClean="0"/>
              <a:t>Weeks</a:t>
            </a:r>
            <a:endParaRPr lang="en-US" sz="2800" dirty="0"/>
          </a:p>
        </p:txBody>
      </p:sp>
      <p:sp>
        <p:nvSpPr>
          <p:cNvPr id="4" name="Right Arrow 3" title="Arrow points to Days"/>
          <p:cNvSpPr/>
          <p:nvPr/>
        </p:nvSpPr>
        <p:spPr>
          <a:xfrm>
            <a:off x="5663381" y="4719483"/>
            <a:ext cx="2998838" cy="884903"/>
          </a:xfrm>
          <a:prstGeom prst="rightArrow">
            <a:avLst/>
          </a:prstGeom>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txBox="1">
            <a:spLocks/>
          </p:cNvSpPr>
          <p:nvPr/>
        </p:nvSpPr>
        <p:spPr>
          <a:xfrm>
            <a:off x="2939846" y="4232171"/>
            <a:ext cx="7354336"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smtClean="0"/>
              <a:t>The appropriate measurement for “early” in the context of application submission is…?</a:t>
            </a:r>
            <a:endParaRPr lang="en-US" sz="2800" dirty="0"/>
          </a:p>
        </p:txBody>
      </p:sp>
    </p:spTree>
    <p:custDataLst>
      <p:tags r:id="rId1"/>
    </p:custDataLst>
    <p:extLst>
      <p:ext uri="{BB962C8B-B14F-4D97-AF65-F5344CB8AC3E}">
        <p14:creationId xmlns:p14="http://schemas.microsoft.com/office/powerpoint/2010/main" val="38436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66667E-6 -3.7037E-6 L 1.66667E-6 -0.36851 " pathEditMode="relative" rAng="0" ptsTypes="AA">
                                      <p:cBhvr>
                                        <p:cTn id="6" dur="2000" fill="hold"/>
                                        <p:tgtEl>
                                          <p:spTgt spid="5"/>
                                        </p:tgtEl>
                                        <p:attrNameLst>
                                          <p:attrName>ppt_x</p:attrName>
                                          <p:attrName>ppt_y</p:attrName>
                                        </p:attrNameLst>
                                      </p:cBhvr>
                                      <p:rCtr x="0" y="-1842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eRA Commons Answer </a:t>
            </a:r>
            <a:r>
              <a:rPr lang="en-US" sz="4800" dirty="0" smtClean="0">
                <a:solidFill>
                  <a:srgbClr val="262626"/>
                </a:solidFill>
              </a:rPr>
              <a:t>1</a:t>
            </a:r>
            <a:endParaRPr lang="en-US" sz="4800" dirty="0">
              <a:solidFill>
                <a:srgbClr val="262626"/>
              </a:solidFill>
            </a:endParaRPr>
          </a:p>
        </p:txBody>
      </p:sp>
      <p:sp>
        <p:nvSpPr>
          <p:cNvPr id="3" name="Text Placeholder 2"/>
          <p:cNvSpPr>
            <a:spLocks noGrp="1"/>
          </p:cNvSpPr>
          <p:nvPr>
            <p:ph type="body" idx="1"/>
          </p:nvPr>
        </p:nvSpPr>
        <p:spPr>
          <a:xfrm>
            <a:off x="1558507" y="4159747"/>
            <a:ext cx="9613860" cy="1704017"/>
          </a:xfrm>
        </p:spPr>
        <p:txBody>
          <a:bodyPr numCol="2">
            <a:normAutofit/>
          </a:bodyPr>
          <a:lstStyle/>
          <a:p>
            <a:pPr algn="l"/>
            <a:r>
              <a:rPr lang="en-US" sz="3200" dirty="0"/>
              <a:t>1.  Carryover</a:t>
            </a:r>
          </a:p>
          <a:p>
            <a:pPr algn="l"/>
            <a:r>
              <a:rPr lang="en-US" sz="3200" dirty="0" smtClean="0"/>
              <a:t>2</a:t>
            </a:r>
            <a:r>
              <a:rPr lang="en-US" sz="3200" dirty="0"/>
              <a:t>.  Withdrawal of an application</a:t>
            </a:r>
          </a:p>
          <a:p>
            <a:pPr algn="l"/>
            <a:r>
              <a:rPr lang="en-US" sz="3200" dirty="0" smtClean="0"/>
              <a:t>3</a:t>
            </a:r>
            <a:r>
              <a:rPr lang="en-US" sz="3200" dirty="0"/>
              <a:t>.  No Cost Extension</a:t>
            </a:r>
          </a:p>
          <a:p>
            <a:pPr algn="l"/>
            <a:r>
              <a:rPr lang="en-US" sz="3200" dirty="0" smtClean="0"/>
              <a:t>4</a:t>
            </a:r>
            <a:r>
              <a:rPr lang="en-US" sz="3200" dirty="0"/>
              <a:t>.  Change of PD/PI</a:t>
            </a:r>
          </a:p>
        </p:txBody>
      </p:sp>
      <p:sp>
        <p:nvSpPr>
          <p:cNvPr id="4" name="Text Placeholder 2"/>
          <p:cNvSpPr txBox="1">
            <a:spLocks/>
          </p:cNvSpPr>
          <p:nvPr/>
        </p:nvSpPr>
        <p:spPr>
          <a:xfrm>
            <a:off x="1563328" y="4232171"/>
            <a:ext cx="8730853" cy="1704017"/>
          </a:xfrm>
          <a:prstGeom prst="rect">
            <a:avLst/>
          </a:prstGeom>
        </p:spPr>
        <p:txBody>
          <a:bodyPr vert="horz" lIns="91440" tIns="45720" rIns="91440" bIns="45720" rtlCol="0">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dirty="0" smtClean="0"/>
              <a:t>A new tab was added to Commons called Prior Approval. This tab now provides the option to submit 4 types of requests electronically. </a:t>
            </a:r>
          </a:p>
          <a:p>
            <a:pPr algn="l"/>
            <a:r>
              <a:rPr lang="en-US" sz="2800" dirty="0" smtClean="0"/>
              <a:t>What 4 requests?</a:t>
            </a:r>
            <a:endParaRPr lang="en-US" sz="2800" dirty="0"/>
          </a:p>
        </p:txBody>
      </p:sp>
    </p:spTree>
    <p:custDataLst>
      <p:tags r:id="rId1"/>
    </p:custDataLst>
    <p:extLst>
      <p:ext uri="{BB962C8B-B14F-4D97-AF65-F5344CB8AC3E}">
        <p14:creationId xmlns:p14="http://schemas.microsoft.com/office/powerpoint/2010/main" val="48431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875E-6 -3.7037E-6 L 1.875E-6 -0.49745 " pathEditMode="relative" rAng="0" ptsTypes="AA">
                                      <p:cBhvr>
                                        <p:cTn id="6" dur="2000" fill="hold"/>
                                        <p:tgtEl>
                                          <p:spTgt spid="4"/>
                                        </p:tgtEl>
                                        <p:attrNameLst>
                                          <p:attrName>ppt_x</p:attrName>
                                          <p:attrName>ppt_y</p:attrName>
                                        </p:attrNameLst>
                                      </p:cBhvr>
                                      <p:rCtr x="0" y="-2488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t>
            </a:r>
            <a:r>
              <a:rPr lang="en-US" sz="4800" dirty="0" smtClean="0">
                <a:solidFill>
                  <a:srgbClr val="262626"/>
                </a:solidFill>
              </a:rPr>
              <a:t>180</a:t>
            </a:r>
            <a:endParaRPr lang="en-US" sz="4800" dirty="0">
              <a:solidFill>
                <a:srgbClr val="262626"/>
              </a:solidFill>
            </a:endParaRPr>
          </a:p>
        </p:txBody>
      </p:sp>
      <p:sp>
        <p:nvSpPr>
          <p:cNvPr id="3" name="Text Placeholder 2"/>
          <p:cNvSpPr>
            <a:spLocks noGrp="1"/>
          </p:cNvSpPr>
          <p:nvPr>
            <p:ph type="body" idx="1"/>
          </p:nvPr>
        </p:nvSpPr>
        <p:spPr>
          <a:xfrm>
            <a:off x="2939846" y="4232171"/>
            <a:ext cx="7354336" cy="1704017"/>
          </a:xfrm>
        </p:spPr>
        <p:txBody>
          <a:bodyPr>
            <a:normAutofit fontScale="92500" lnSpcReduction="10000"/>
          </a:bodyPr>
          <a:lstStyle/>
          <a:p>
            <a:pPr lvl="0" algn="l"/>
            <a:r>
              <a:rPr lang="en-US" sz="2800" dirty="0"/>
              <a:t>Funding Opportunity Announcements include a lot of important information. Name 3 things you should check in the FOA to ensure a good fit before preparing and submitting your application. </a:t>
            </a:r>
          </a:p>
        </p:txBody>
      </p:sp>
    </p:spTree>
    <p:custDataLst>
      <p:tags r:id="rId1"/>
    </p:custDataLst>
    <p:extLst>
      <p:ext uri="{BB962C8B-B14F-4D97-AF65-F5344CB8AC3E}">
        <p14:creationId xmlns:p14="http://schemas.microsoft.com/office/powerpoint/2010/main" val="20813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Answer </a:t>
            </a:r>
            <a:r>
              <a:rPr lang="en-US" sz="4800" dirty="0" smtClean="0">
                <a:solidFill>
                  <a:srgbClr val="262626"/>
                </a:solidFill>
              </a:rPr>
              <a:t>18</a:t>
            </a:r>
            <a:endParaRPr lang="en-US" sz="4800" dirty="0">
              <a:solidFill>
                <a:srgbClr val="262626"/>
              </a:solidFill>
            </a:endParaRPr>
          </a:p>
        </p:txBody>
      </p:sp>
      <p:sp>
        <p:nvSpPr>
          <p:cNvPr id="4" name="Text Placeholder 2"/>
          <p:cNvSpPr txBox="1">
            <a:spLocks/>
          </p:cNvSpPr>
          <p:nvPr/>
        </p:nvSpPr>
        <p:spPr>
          <a:xfrm>
            <a:off x="2924323" y="4237090"/>
            <a:ext cx="7354336" cy="1704017"/>
          </a:xfrm>
          <a:prstGeom prst="rect">
            <a:avLst/>
          </a:prstGeom>
        </p:spPr>
        <p:txBody>
          <a:bodyPr vert="horz" lIns="91440" tIns="45720" rIns="91440" bIns="45720" rtlCol="0">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l"/>
            <a:r>
              <a:rPr lang="en-US" sz="2800" dirty="0"/>
              <a:t>Funding Opportunity Announcements include a lot of important information. Name 3 things you should check in the FOA to ensure a good fit before preparing and submitting your application. </a:t>
            </a:r>
          </a:p>
        </p:txBody>
      </p:sp>
      <p:sp>
        <p:nvSpPr>
          <p:cNvPr id="5" name="Text Placeholder 4"/>
          <p:cNvSpPr>
            <a:spLocks noGrp="1"/>
          </p:cNvSpPr>
          <p:nvPr>
            <p:ph type="body" idx="1"/>
          </p:nvPr>
        </p:nvSpPr>
        <p:spPr>
          <a:xfrm>
            <a:off x="298765" y="4232173"/>
            <a:ext cx="11570328" cy="1519698"/>
          </a:xfrm>
        </p:spPr>
        <p:txBody>
          <a:bodyPr numCol="2">
            <a:noAutofit/>
          </a:bodyPr>
          <a:lstStyle/>
          <a:p>
            <a:pPr marL="800100" lvl="1" indent="-342900">
              <a:buFont typeface="Arial" panose="020B0604020202020204" pitchFamily="34" charset="0"/>
              <a:buChar char="•"/>
            </a:pPr>
            <a:r>
              <a:rPr lang="en-US" sz="1800" dirty="0"/>
              <a:t>Participating IC matches the area of science</a:t>
            </a:r>
          </a:p>
          <a:p>
            <a:pPr marL="800100" lvl="1" indent="-342900">
              <a:buFont typeface="Arial" panose="020B0604020202020204" pitchFamily="34" charset="0"/>
              <a:buChar char="•"/>
            </a:pPr>
            <a:r>
              <a:rPr lang="en-US" sz="1800" dirty="0"/>
              <a:t>Due date</a:t>
            </a:r>
          </a:p>
          <a:p>
            <a:pPr marL="800100" lvl="1" indent="-342900">
              <a:buFont typeface="Arial" panose="020B0604020202020204" pitchFamily="34" charset="0"/>
              <a:buChar char="•"/>
            </a:pPr>
            <a:r>
              <a:rPr lang="en-US" sz="1800" dirty="0"/>
              <a:t>Program Description (Section I)</a:t>
            </a:r>
          </a:p>
          <a:p>
            <a:pPr marL="800100" lvl="1" indent="-342900">
              <a:buFont typeface="Arial" panose="020B0604020202020204" pitchFamily="34" charset="0"/>
              <a:buChar char="•"/>
            </a:pPr>
            <a:r>
              <a:rPr lang="en-US" sz="1800" dirty="0"/>
              <a:t>Section II Award Information (application types, Clinical Trial </a:t>
            </a:r>
            <a:r>
              <a:rPr lang="en-US" sz="1800" dirty="0" err="1"/>
              <a:t>Allowability</a:t>
            </a:r>
            <a:r>
              <a:rPr lang="en-US" sz="1800" dirty="0"/>
              <a:t>, budget and project period limits)</a:t>
            </a:r>
          </a:p>
          <a:p>
            <a:pPr marL="800100" lvl="1" indent="-342900">
              <a:buFont typeface="Arial" panose="020B0604020202020204" pitchFamily="34" charset="0"/>
              <a:buChar char="•"/>
            </a:pPr>
            <a:r>
              <a:rPr lang="en-US" sz="1800" dirty="0"/>
              <a:t>Eligibility (Section III)</a:t>
            </a:r>
          </a:p>
          <a:p>
            <a:pPr marL="800100" lvl="1" indent="-342900">
              <a:buFont typeface="Arial" panose="020B0604020202020204" pitchFamily="34" charset="0"/>
              <a:buChar char="•"/>
            </a:pPr>
            <a:r>
              <a:rPr lang="en-US" sz="1800" dirty="0"/>
              <a:t>Section IV special requirement (Budget, page or project period exceptions</a:t>
            </a:r>
          </a:p>
          <a:p>
            <a:pPr marL="800100" lvl="1" indent="-342900">
              <a:buFont typeface="Arial" panose="020B0604020202020204" pitchFamily="34" charset="0"/>
              <a:buChar char="•"/>
            </a:pPr>
            <a:r>
              <a:rPr lang="en-US" sz="1800" dirty="0"/>
              <a:t>Section V special review considerations</a:t>
            </a:r>
          </a:p>
          <a:p>
            <a:pPr marL="342900" indent="-342900" algn="l">
              <a:buFont typeface="Arial" panose="020B0604020202020204" pitchFamily="34" charset="0"/>
              <a:buChar char="•"/>
            </a:pPr>
            <a:endParaRPr lang="en-US" sz="1400" dirty="0"/>
          </a:p>
        </p:txBody>
      </p:sp>
    </p:spTree>
    <p:custDataLst>
      <p:tags r:id="rId1"/>
    </p:custDataLst>
    <p:extLst>
      <p:ext uri="{BB962C8B-B14F-4D97-AF65-F5344CB8AC3E}">
        <p14:creationId xmlns:p14="http://schemas.microsoft.com/office/powerpoint/2010/main" val="115782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078 -0.0463 L 0.0013 -0.49144 " pathEditMode="relative" rAng="0" ptsTypes="AA">
                                      <p:cBhvr>
                                        <p:cTn id="6" dur="2000" fill="hold"/>
                                        <p:tgtEl>
                                          <p:spTgt spid="4"/>
                                        </p:tgtEl>
                                        <p:attrNameLst>
                                          <p:attrName>ppt_x</p:attrName>
                                          <p:attrName>ppt_y</p:attrName>
                                        </p:attrNameLst>
                                      </p:cBhvr>
                                      <p:rCtr x="104" y="-2226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eRA Commons</a:t>
            </a:r>
            <a:r>
              <a:rPr lang="en-US" sz="4800" dirty="0" smtClean="0">
                <a:solidFill>
                  <a:srgbClr val="262626"/>
                </a:solidFill>
              </a:rPr>
              <a:t>140</a:t>
            </a:r>
            <a:endParaRPr lang="en-US" sz="4800" dirty="0">
              <a:solidFill>
                <a:srgbClr val="262626"/>
              </a:solidFill>
            </a:endParaRPr>
          </a:p>
        </p:txBody>
      </p:sp>
      <p:sp>
        <p:nvSpPr>
          <p:cNvPr id="3" name="Text Placeholder 2"/>
          <p:cNvSpPr>
            <a:spLocks noGrp="1"/>
          </p:cNvSpPr>
          <p:nvPr>
            <p:ph type="body" idx="1"/>
          </p:nvPr>
        </p:nvSpPr>
        <p:spPr>
          <a:xfrm>
            <a:off x="2939846" y="4232171"/>
            <a:ext cx="7354336" cy="1704017"/>
          </a:xfrm>
        </p:spPr>
        <p:txBody>
          <a:bodyPr>
            <a:normAutofit/>
          </a:bodyPr>
          <a:lstStyle/>
          <a:p>
            <a:pPr algn="l"/>
            <a:r>
              <a:rPr lang="en-US" sz="2800" dirty="0" smtClean="0"/>
              <a:t>The Account Management System (AMS) added a new feature in March 2016. </a:t>
            </a:r>
          </a:p>
          <a:p>
            <a:pPr algn="l"/>
            <a:r>
              <a:rPr lang="en-US" sz="2800" dirty="0" smtClean="0"/>
              <a:t>What reporting feature was that?</a:t>
            </a:r>
            <a:endParaRPr lang="en-US" sz="2800" dirty="0"/>
          </a:p>
        </p:txBody>
      </p:sp>
    </p:spTree>
    <p:custDataLst>
      <p:tags r:id="rId1"/>
    </p:custDataLst>
    <p:extLst>
      <p:ext uri="{BB962C8B-B14F-4D97-AF65-F5344CB8AC3E}">
        <p14:creationId xmlns:p14="http://schemas.microsoft.com/office/powerpoint/2010/main" val="274380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eRA Commons Answer</a:t>
            </a:r>
            <a:r>
              <a:rPr lang="en-US" sz="4800" dirty="0" smtClean="0">
                <a:solidFill>
                  <a:srgbClr val="262626"/>
                </a:solidFill>
              </a:rPr>
              <a:t>140</a:t>
            </a:r>
            <a:endParaRPr lang="en-US" sz="4800" dirty="0">
              <a:solidFill>
                <a:srgbClr val="262626"/>
              </a:solidFill>
            </a:endParaRPr>
          </a:p>
        </p:txBody>
      </p:sp>
      <p:sp>
        <p:nvSpPr>
          <p:cNvPr id="3" name="Text Placeholder 2"/>
          <p:cNvSpPr>
            <a:spLocks noGrp="1"/>
          </p:cNvSpPr>
          <p:nvPr>
            <p:ph type="body" idx="1"/>
          </p:nvPr>
        </p:nvSpPr>
        <p:spPr>
          <a:xfrm>
            <a:off x="7325032" y="4232171"/>
            <a:ext cx="2969150" cy="1704017"/>
          </a:xfrm>
        </p:spPr>
        <p:txBody>
          <a:bodyPr>
            <a:normAutofit/>
          </a:bodyPr>
          <a:lstStyle/>
          <a:p>
            <a:pPr algn="l"/>
            <a:r>
              <a:rPr lang="en-US" sz="2800" dirty="0" smtClean="0"/>
              <a:t> All Users Report</a:t>
            </a:r>
            <a:endParaRPr lang="en-US" sz="2800" dirty="0"/>
          </a:p>
        </p:txBody>
      </p:sp>
      <p:sp>
        <p:nvSpPr>
          <p:cNvPr id="4" name="Text Placeholder 2"/>
          <p:cNvSpPr txBox="1">
            <a:spLocks/>
          </p:cNvSpPr>
          <p:nvPr/>
        </p:nvSpPr>
        <p:spPr>
          <a:xfrm>
            <a:off x="2939846" y="4232171"/>
            <a:ext cx="7354336"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dirty="0" smtClean="0"/>
              <a:t>The Account Management System (AMS) added a new feature in March 2016. </a:t>
            </a:r>
          </a:p>
          <a:p>
            <a:pPr algn="l"/>
            <a:r>
              <a:rPr lang="en-US" sz="2800" dirty="0" smtClean="0"/>
              <a:t>What reporting feature was that?</a:t>
            </a:r>
            <a:endParaRPr lang="en-US" sz="2800" dirty="0"/>
          </a:p>
        </p:txBody>
      </p:sp>
    </p:spTree>
    <p:custDataLst>
      <p:tags r:id="rId1"/>
    </p:custDataLst>
    <p:extLst>
      <p:ext uri="{BB962C8B-B14F-4D97-AF65-F5344CB8AC3E}">
        <p14:creationId xmlns:p14="http://schemas.microsoft.com/office/powerpoint/2010/main" val="206114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66667E-6 -3.7037E-6 L 1.66667E-6 -0.4287 " pathEditMode="relative" rAng="0" ptsTypes="AA">
                                      <p:cBhvr>
                                        <p:cTn id="6" dur="2000" fill="hold"/>
                                        <p:tgtEl>
                                          <p:spTgt spid="4"/>
                                        </p:tgtEl>
                                        <p:attrNameLst>
                                          <p:attrName>ppt_x</p:attrName>
                                          <p:attrName>ppt_y</p:attrName>
                                        </p:attrNameLst>
                                      </p:cBhvr>
                                      <p:rCtr x="0" y="-21435"/>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Users Report</a:t>
            </a:r>
            <a:endParaRPr lang="en-US" dirty="0"/>
          </a:p>
        </p:txBody>
      </p:sp>
      <p:sp>
        <p:nvSpPr>
          <p:cNvPr id="4" name="Text Placeholder 3"/>
          <p:cNvSpPr>
            <a:spLocks noGrp="1"/>
          </p:cNvSpPr>
          <p:nvPr>
            <p:ph type="body" sz="half" idx="2"/>
          </p:nvPr>
        </p:nvSpPr>
        <p:spPr/>
        <p:txBody>
          <a:bodyPr anchor="t"/>
          <a:lstStyle/>
          <a:p>
            <a:pPr marL="285750" indent="-285750">
              <a:buFont typeface="Arial" panose="020B0604020202020204" pitchFamily="34" charset="0"/>
              <a:buChar char="•"/>
            </a:pPr>
            <a:r>
              <a:rPr lang="en-US" sz="2000" dirty="0"/>
              <a:t>Search by role or multiple roles</a:t>
            </a:r>
          </a:p>
          <a:p>
            <a:pPr marL="285750" indent="-285750">
              <a:buFont typeface="Arial" panose="020B0604020202020204" pitchFamily="34" charset="0"/>
              <a:buChar char="•"/>
            </a:pPr>
            <a:r>
              <a:rPr lang="en-US" sz="2000" dirty="0"/>
              <a:t>Limited to users only at your institution</a:t>
            </a:r>
          </a:p>
          <a:p>
            <a:pPr marL="285750" indent="-285750">
              <a:buFont typeface="Arial" panose="020B0604020202020204" pitchFamily="34" charset="0"/>
              <a:buChar char="•"/>
            </a:pPr>
            <a:r>
              <a:rPr lang="en-US" sz="2000" dirty="0"/>
              <a:t>Unlike other search features with a limit of 500 hits, there is no limit to number of users returned in report search</a:t>
            </a:r>
          </a:p>
          <a:p>
            <a:pPr marL="285750" indent="-285750">
              <a:buFont typeface="Arial" panose="020B0604020202020204" pitchFamily="34" charset="0"/>
              <a:buChar char="•"/>
            </a:pPr>
            <a:r>
              <a:rPr lang="en-US" sz="2000" dirty="0"/>
              <a:t>Result can be exported as a spread sheet or PDF document</a:t>
            </a:r>
          </a:p>
          <a:p>
            <a:endParaRPr lang="en-US" dirty="0"/>
          </a:p>
        </p:txBody>
      </p:sp>
      <p:grpSp>
        <p:nvGrpSpPr>
          <p:cNvPr id="14" name="Group 13" title="All Users Report Search screen"/>
          <p:cNvGrpSpPr/>
          <p:nvPr/>
        </p:nvGrpSpPr>
        <p:grpSpPr>
          <a:xfrm>
            <a:off x="5897470" y="166537"/>
            <a:ext cx="6094123" cy="3686777"/>
            <a:chOff x="159602" y="85978"/>
            <a:chExt cx="6094123" cy="3686777"/>
          </a:xfrm>
        </p:grpSpPr>
        <p:pic>
          <p:nvPicPr>
            <p:cNvPr id="5" name="Content Placeholder 3" descr="All Users Report screen" title="Account Manage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02" y="85978"/>
              <a:ext cx="6094123" cy="3686777"/>
            </a:xfrm>
            <a:prstGeom prst="rect">
              <a:avLst/>
            </a:prstGeom>
            <a:ln>
              <a:noFill/>
            </a:ln>
            <a:effectLst>
              <a:outerShdw blurRad="190500" algn="tl" rotWithShape="0">
                <a:srgbClr val="000000">
                  <a:alpha val="70000"/>
                </a:srgbClr>
              </a:outerShdw>
            </a:effectLst>
          </p:spPr>
        </p:pic>
        <p:grpSp>
          <p:nvGrpSpPr>
            <p:cNvPr id="6" name="Group 5" title="Text box with arrow"/>
            <p:cNvGrpSpPr/>
            <p:nvPr/>
          </p:nvGrpSpPr>
          <p:grpSpPr>
            <a:xfrm>
              <a:off x="2860680" y="1446944"/>
              <a:ext cx="2938471" cy="1352045"/>
              <a:chOff x="3352800" y="3048000"/>
              <a:chExt cx="3810000" cy="2057400"/>
            </a:xfrm>
          </p:grpSpPr>
          <p:cxnSp>
            <p:nvCxnSpPr>
              <p:cNvPr id="7" name="Straight Arrow Connector 6"/>
              <p:cNvCxnSpPr/>
              <p:nvPr/>
            </p:nvCxnSpPr>
            <p:spPr>
              <a:xfrm flipH="1">
                <a:off x="3352800" y="3886200"/>
                <a:ext cx="2286000" cy="1219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TextBox 7" descr="Search on one eRA Commons role or multiple roles&#10;" title="Text box"/>
              <p:cNvSpPr txBox="1"/>
              <p:nvPr/>
            </p:nvSpPr>
            <p:spPr>
              <a:xfrm>
                <a:off x="4572000" y="3048000"/>
                <a:ext cx="2590800" cy="1264524"/>
              </a:xfrm>
              <a:prstGeom prst="rect">
                <a:avLst/>
              </a:prstGeom>
              <a:solidFill>
                <a:srgbClr val="FFFFCC"/>
              </a:solidFill>
              <a:ln w="28575">
                <a:solidFill>
                  <a:srgbClr val="CC3300"/>
                </a:solidFill>
              </a:ln>
            </p:spPr>
            <p:txBody>
              <a:bodyPr wrap="square" rtlCol="0">
                <a:spAutoFit/>
              </a:bodyPr>
              <a:lstStyle/>
              <a:p>
                <a:pPr algn="ctr"/>
                <a:r>
                  <a:rPr lang="en-US" sz="1600" dirty="0" smtClean="0">
                    <a:solidFill>
                      <a:schemeClr val="bg1"/>
                    </a:solidFill>
                  </a:rPr>
                  <a:t>Search on one eRA Commons role or multiple roles</a:t>
                </a:r>
                <a:endParaRPr lang="en-US" sz="1600" dirty="0">
                  <a:solidFill>
                    <a:schemeClr val="bg1"/>
                  </a:solidFill>
                </a:endParaRPr>
              </a:p>
            </p:txBody>
          </p:sp>
        </p:grpSp>
      </p:grpSp>
      <p:grpSp>
        <p:nvGrpSpPr>
          <p:cNvPr id="13" name="Group 12" title="All Users Report Search Results"/>
          <p:cNvGrpSpPr/>
          <p:nvPr/>
        </p:nvGrpSpPr>
        <p:grpSpPr>
          <a:xfrm>
            <a:off x="5487251" y="3091725"/>
            <a:ext cx="5009129" cy="3727408"/>
            <a:chOff x="2572735" y="2990768"/>
            <a:chExt cx="5009129" cy="3727408"/>
          </a:xfrm>
        </p:grpSpPr>
        <p:pic>
          <p:nvPicPr>
            <p:cNvPr id="9" name="Content Placeholder 3" descr="All Users Report screen view and export options" title="Account Managemen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2735" y="2990768"/>
              <a:ext cx="5009129" cy="3727408"/>
            </a:xfrm>
            <a:prstGeom prst="rect">
              <a:avLst/>
            </a:prstGeom>
            <a:ln>
              <a:noFill/>
            </a:ln>
            <a:effectLst>
              <a:outerShdw blurRad="190500" algn="tl" rotWithShape="0">
                <a:srgbClr val="000000">
                  <a:alpha val="70000"/>
                </a:srgbClr>
              </a:outerShdw>
            </a:effectLst>
          </p:spPr>
        </p:pic>
        <p:grpSp>
          <p:nvGrpSpPr>
            <p:cNvPr id="10" name="Group 9" title="''"/>
            <p:cNvGrpSpPr/>
            <p:nvPr/>
          </p:nvGrpSpPr>
          <p:grpSpPr>
            <a:xfrm>
              <a:off x="4425670" y="3758560"/>
              <a:ext cx="2012106" cy="1088518"/>
              <a:chOff x="4158777" y="1435666"/>
              <a:chExt cx="2590800" cy="1514825"/>
            </a:xfrm>
          </p:grpSpPr>
          <p:cxnSp>
            <p:nvCxnSpPr>
              <p:cNvPr id="11" name="Straight Arrow Connector 10"/>
              <p:cNvCxnSpPr>
                <a:stCxn id="12" idx="2"/>
              </p:cNvCxnSpPr>
              <p:nvPr/>
            </p:nvCxnSpPr>
            <p:spPr>
              <a:xfrm>
                <a:off x="5454177" y="2249462"/>
                <a:ext cx="410770" cy="70102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4158777" y="1435666"/>
                <a:ext cx="2590800" cy="813796"/>
              </a:xfrm>
              <a:prstGeom prst="rect">
                <a:avLst/>
              </a:prstGeom>
              <a:solidFill>
                <a:srgbClr val="FFFFCC"/>
              </a:solidFill>
              <a:ln w="28575">
                <a:solidFill>
                  <a:srgbClr val="CC3300"/>
                </a:solidFill>
              </a:ln>
            </p:spPr>
            <p:txBody>
              <a:bodyPr wrap="square" rtlCol="0">
                <a:spAutoFit/>
              </a:bodyPr>
              <a:lstStyle/>
              <a:p>
                <a:pPr algn="ctr"/>
                <a:r>
                  <a:rPr lang="en-US" sz="1600" dirty="0" smtClean="0">
                    <a:solidFill>
                      <a:schemeClr val="bg1"/>
                    </a:solidFill>
                  </a:rPr>
                  <a:t>View and export options</a:t>
                </a:r>
                <a:endParaRPr lang="en-US" sz="1600" dirty="0">
                  <a:solidFill>
                    <a:schemeClr val="bg1"/>
                  </a:solidFill>
                </a:endParaRPr>
              </a:p>
            </p:txBody>
          </p:sp>
        </p:grpSp>
      </p:grpSp>
      <p:sp>
        <p:nvSpPr>
          <p:cNvPr id="3" name="Slide Number Placeholder 2"/>
          <p:cNvSpPr>
            <a:spLocks noGrp="1"/>
          </p:cNvSpPr>
          <p:nvPr>
            <p:ph type="sldNum" sz="quarter" idx="4294967295"/>
          </p:nvPr>
        </p:nvSpPr>
        <p:spPr>
          <a:xfrm>
            <a:off x="10729455" y="753227"/>
            <a:ext cx="1154151" cy="1090789"/>
          </a:xfrm>
          <a:prstGeom prst="rect">
            <a:avLst/>
          </a:prstGeom>
        </p:spPr>
        <p:txBody>
          <a:bodyPr/>
          <a:lstStyle/>
          <a:p>
            <a:fld id="{D0F732B6-3AC9-40C5-B1AA-E338B0B449EC}" type="slidenum">
              <a:rPr lang="en-US" smtClean="0"/>
              <a:t>44</a:t>
            </a:fld>
            <a:endParaRPr lang="en-US"/>
          </a:p>
        </p:txBody>
      </p:sp>
    </p:spTree>
    <p:custDataLst>
      <p:tags r:id="rId1"/>
    </p:custDataLst>
    <p:extLst>
      <p:ext uri="{BB962C8B-B14F-4D97-AF65-F5344CB8AC3E}">
        <p14:creationId xmlns:p14="http://schemas.microsoft.com/office/powerpoint/2010/main" val="125165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t>
            </a:r>
            <a:r>
              <a:rPr lang="en-US" sz="4800" dirty="0" smtClean="0">
                <a:solidFill>
                  <a:srgbClr val="262626"/>
                </a:solidFill>
              </a:rPr>
              <a:t>150</a:t>
            </a:r>
            <a:endParaRPr lang="en-US" sz="4800" dirty="0">
              <a:solidFill>
                <a:srgbClr val="262626"/>
              </a:solidFill>
            </a:endParaRPr>
          </a:p>
        </p:txBody>
      </p:sp>
      <p:sp>
        <p:nvSpPr>
          <p:cNvPr id="3" name="Text Placeholder 2"/>
          <p:cNvSpPr>
            <a:spLocks noGrp="1"/>
          </p:cNvSpPr>
          <p:nvPr>
            <p:ph type="body" idx="1"/>
          </p:nvPr>
        </p:nvSpPr>
        <p:spPr>
          <a:xfrm>
            <a:off x="2939846" y="4232171"/>
            <a:ext cx="7354336" cy="1704017"/>
          </a:xfrm>
        </p:spPr>
        <p:txBody>
          <a:bodyPr>
            <a:normAutofit lnSpcReduction="10000"/>
          </a:bodyPr>
          <a:lstStyle/>
          <a:p>
            <a:pPr algn="l"/>
            <a:r>
              <a:rPr lang="en-US" sz="2800" dirty="0"/>
              <a:t>True or False: </a:t>
            </a:r>
            <a:endParaRPr lang="en-US" sz="2800" dirty="0" smtClean="0"/>
          </a:p>
          <a:p>
            <a:pPr algn="l"/>
            <a:r>
              <a:rPr lang="en-US" sz="2800" dirty="0" smtClean="0"/>
              <a:t>NIH </a:t>
            </a:r>
            <a:r>
              <a:rPr lang="en-US" sz="2800" dirty="0"/>
              <a:t>systems catch all errors that could potentially keep my application from going to review.</a:t>
            </a:r>
          </a:p>
        </p:txBody>
      </p:sp>
    </p:spTree>
    <p:custDataLst>
      <p:tags r:id="rId1"/>
    </p:custDataLst>
    <p:extLst>
      <p:ext uri="{BB962C8B-B14F-4D97-AF65-F5344CB8AC3E}">
        <p14:creationId xmlns:p14="http://schemas.microsoft.com/office/powerpoint/2010/main" val="358159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Answer </a:t>
            </a:r>
            <a:r>
              <a:rPr lang="en-US" sz="4800" dirty="0" smtClean="0">
                <a:solidFill>
                  <a:srgbClr val="262626"/>
                </a:solidFill>
              </a:rPr>
              <a:t>150</a:t>
            </a:r>
            <a:endParaRPr lang="en-US" sz="4800" dirty="0">
              <a:solidFill>
                <a:srgbClr val="262626"/>
              </a:solidFill>
            </a:endParaRPr>
          </a:p>
        </p:txBody>
      </p:sp>
      <p:sp>
        <p:nvSpPr>
          <p:cNvPr id="3" name="Text Placeholder 2"/>
          <p:cNvSpPr>
            <a:spLocks noGrp="1"/>
          </p:cNvSpPr>
          <p:nvPr>
            <p:ph type="body" idx="1"/>
          </p:nvPr>
        </p:nvSpPr>
        <p:spPr>
          <a:xfrm>
            <a:off x="2939846" y="4232171"/>
            <a:ext cx="7354336" cy="1973557"/>
          </a:xfrm>
        </p:spPr>
        <p:txBody>
          <a:bodyPr>
            <a:normAutofit fontScale="77500" lnSpcReduction="20000"/>
          </a:bodyPr>
          <a:lstStyle/>
          <a:p>
            <a:pPr algn="l"/>
            <a:r>
              <a:rPr lang="en-US" sz="2800" dirty="0" smtClean="0"/>
              <a:t>False</a:t>
            </a:r>
            <a:r>
              <a:rPr lang="en-US" sz="2800" dirty="0"/>
              <a:t>: </a:t>
            </a:r>
            <a:endParaRPr lang="en-US" sz="2800" dirty="0" smtClean="0"/>
          </a:p>
          <a:p>
            <a:r>
              <a:rPr lang="en-US" sz="2800" dirty="0"/>
              <a:t>Multiple levels of application checks for completeness</a:t>
            </a:r>
          </a:p>
          <a:p>
            <a:pPr marL="457200" lvl="0" indent="-457200">
              <a:buFont typeface="Arial" panose="020B0604020202020204" pitchFamily="34" charset="0"/>
              <a:buChar char="•"/>
            </a:pPr>
            <a:r>
              <a:rPr lang="en-US" sz="2800" dirty="0" smtClean="0"/>
              <a:t>   Grants.gov</a:t>
            </a:r>
            <a:endParaRPr lang="en-US" sz="2800" dirty="0"/>
          </a:p>
          <a:p>
            <a:pPr marL="457200" lvl="0" indent="-457200">
              <a:buFont typeface="Arial" panose="020B0604020202020204" pitchFamily="34" charset="0"/>
              <a:buChar char="•"/>
            </a:pPr>
            <a:r>
              <a:rPr lang="en-US" sz="2800" dirty="0" smtClean="0"/>
              <a:t> eRA </a:t>
            </a:r>
            <a:r>
              <a:rPr lang="en-US" sz="2800" dirty="0"/>
              <a:t>systems</a:t>
            </a:r>
          </a:p>
          <a:p>
            <a:pPr marL="457200" lvl="0" indent="-457200">
              <a:buFont typeface="Arial" panose="020B0604020202020204" pitchFamily="34" charset="0"/>
              <a:buChar char="•"/>
            </a:pPr>
            <a:r>
              <a:rPr lang="en-US" sz="2800" dirty="0" smtClean="0"/>
              <a:t> Agency </a:t>
            </a:r>
            <a:r>
              <a:rPr lang="en-US" sz="2800" dirty="0"/>
              <a:t>staff</a:t>
            </a:r>
          </a:p>
        </p:txBody>
      </p:sp>
      <p:sp>
        <p:nvSpPr>
          <p:cNvPr id="4" name="Text Placeholder 2"/>
          <p:cNvSpPr txBox="1">
            <a:spLocks/>
          </p:cNvSpPr>
          <p:nvPr/>
        </p:nvSpPr>
        <p:spPr>
          <a:xfrm>
            <a:off x="2934933" y="4227254"/>
            <a:ext cx="7354336" cy="1704017"/>
          </a:xfrm>
          <a:prstGeom prst="rect">
            <a:avLst/>
          </a:prstGeom>
        </p:spPr>
        <p:txBody>
          <a:bodyPr vert="horz" lIns="91440" tIns="45720" rIns="91440" bIns="45720" rtlCol="0">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dirty="0" smtClean="0"/>
              <a:t>True or False: </a:t>
            </a:r>
          </a:p>
          <a:p>
            <a:pPr algn="l"/>
            <a:r>
              <a:rPr lang="en-US" sz="2800" dirty="0" smtClean="0"/>
              <a:t>NIH systems catch all errors that could potentially keep my application from going to review.</a:t>
            </a:r>
            <a:endParaRPr lang="en-US" sz="2800" dirty="0"/>
          </a:p>
        </p:txBody>
      </p:sp>
    </p:spTree>
    <p:custDataLst>
      <p:tags r:id="rId1"/>
    </p:custDataLst>
    <p:extLst>
      <p:ext uri="{BB962C8B-B14F-4D97-AF65-F5344CB8AC3E}">
        <p14:creationId xmlns:p14="http://schemas.microsoft.com/office/powerpoint/2010/main" val="120904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29167E-6 7.40741E-7 L 0.00117 -0.49398 " pathEditMode="relative" rAng="0" ptsTypes="AA">
                                      <p:cBhvr>
                                        <p:cTn id="6" dur="2000" fill="hold"/>
                                        <p:tgtEl>
                                          <p:spTgt spid="4"/>
                                        </p:tgtEl>
                                        <p:attrNameLst>
                                          <p:attrName>ppt_x</p:attrName>
                                          <p:attrName>ppt_y</p:attrName>
                                        </p:attrNameLst>
                                      </p:cBhvr>
                                      <p:rCtr x="52" y="-2469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Validations</a:t>
            </a:r>
            <a:endParaRPr lang="en-US" dirty="0"/>
          </a:p>
        </p:txBody>
      </p:sp>
      <p:grpSp>
        <p:nvGrpSpPr>
          <p:cNvPr id="25" name="Group 24" title="&quot;&quot;"/>
          <p:cNvGrpSpPr/>
          <p:nvPr/>
        </p:nvGrpSpPr>
        <p:grpSpPr>
          <a:xfrm>
            <a:off x="156173" y="2136618"/>
            <a:ext cx="3864864" cy="3449370"/>
            <a:chOff x="156173" y="2136618"/>
            <a:chExt cx="3864864" cy="3449370"/>
          </a:xfrm>
        </p:grpSpPr>
        <p:sp>
          <p:nvSpPr>
            <p:cNvPr id="15" name="Content Placeholder 4"/>
            <p:cNvSpPr txBox="1">
              <a:spLocks/>
            </p:cNvSpPr>
            <p:nvPr/>
          </p:nvSpPr>
          <p:spPr>
            <a:xfrm>
              <a:off x="156173" y="2866925"/>
              <a:ext cx="3864864" cy="2719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600" dirty="0" smtClean="0"/>
                <a:t>Active System for Award Management (SAM) registration</a:t>
              </a:r>
            </a:p>
            <a:p>
              <a:r>
                <a:rPr lang="en-US" sz="1600" dirty="0" smtClean="0"/>
                <a:t>Submitter has AOR role for DUNS on application</a:t>
              </a:r>
            </a:p>
            <a:p>
              <a:r>
                <a:rPr lang="en-US" sz="1600" dirty="0" smtClean="0"/>
                <a:t>Submission made to active opportunity and application package</a:t>
              </a:r>
            </a:p>
            <a:p>
              <a:r>
                <a:rPr lang="en-US" sz="1600" dirty="0" smtClean="0"/>
                <a:t>Virus check</a:t>
              </a:r>
            </a:p>
            <a:p>
              <a:r>
                <a:rPr lang="en-US" sz="1600" dirty="0" smtClean="0"/>
                <a:t>Filenames include only appropriate characters</a:t>
              </a:r>
            </a:p>
            <a:p>
              <a:endParaRPr lang="en-US" sz="1800" dirty="0"/>
            </a:p>
          </p:txBody>
        </p:sp>
        <p:sp>
          <p:nvSpPr>
            <p:cNvPr id="22" name="Rectangle 21"/>
            <p:cNvSpPr/>
            <p:nvPr/>
          </p:nvSpPr>
          <p:spPr>
            <a:xfrm>
              <a:off x="156173" y="2136618"/>
              <a:ext cx="3864864" cy="7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lumMod val="65000"/>
                      <a:lumOff val="35000"/>
                    </a:schemeClr>
                  </a:solidFill>
                </a:rPr>
                <a:t>Grants.gov</a:t>
              </a:r>
              <a:endParaRPr lang="en-US" sz="2400" b="1" dirty="0">
                <a:solidFill>
                  <a:schemeClr val="bg1">
                    <a:lumMod val="65000"/>
                    <a:lumOff val="35000"/>
                  </a:schemeClr>
                </a:solidFill>
              </a:endParaRPr>
            </a:p>
          </p:txBody>
        </p:sp>
      </p:grpSp>
      <p:grpSp>
        <p:nvGrpSpPr>
          <p:cNvPr id="26" name="Group 25" title="&quot;&quot;"/>
          <p:cNvGrpSpPr/>
          <p:nvPr/>
        </p:nvGrpSpPr>
        <p:grpSpPr>
          <a:xfrm>
            <a:off x="4152519" y="2136618"/>
            <a:ext cx="3864864" cy="4481463"/>
            <a:chOff x="4152519" y="2136618"/>
            <a:chExt cx="3864864" cy="4481463"/>
          </a:xfrm>
        </p:grpSpPr>
        <p:sp>
          <p:nvSpPr>
            <p:cNvPr id="18" name="Content Placeholder 4"/>
            <p:cNvSpPr txBox="1">
              <a:spLocks/>
            </p:cNvSpPr>
            <p:nvPr/>
          </p:nvSpPr>
          <p:spPr>
            <a:xfrm>
              <a:off x="4152519" y="2866924"/>
              <a:ext cx="3864864" cy="375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Clr>
                  <a:schemeClr val="tx1"/>
                </a:buClr>
              </a:pPr>
              <a:r>
                <a:rPr lang="en-US" sz="1600" dirty="0"/>
                <a:t>Fields required by agency, but not required federal-wide</a:t>
              </a:r>
            </a:p>
            <a:p>
              <a:pPr lvl="1">
                <a:buClr>
                  <a:schemeClr val="tx1"/>
                </a:buClr>
              </a:pPr>
              <a:r>
                <a:rPr lang="en-US" sz="1600" dirty="0"/>
                <a:t>R&amp;R </a:t>
              </a:r>
              <a:r>
                <a:rPr lang="en-US" sz="1600" dirty="0" err="1"/>
                <a:t>Sr</a:t>
              </a:r>
              <a:r>
                <a:rPr lang="en-US" sz="1600" dirty="0"/>
                <a:t>/Key form</a:t>
              </a:r>
            </a:p>
            <a:p>
              <a:pPr lvl="2">
                <a:buClr>
                  <a:schemeClr val="tx1"/>
                </a:buClr>
              </a:pPr>
              <a:r>
                <a:rPr lang="en-US" sz="1600" dirty="0"/>
                <a:t>Credential for PD/PIs</a:t>
              </a:r>
            </a:p>
            <a:p>
              <a:pPr lvl="2">
                <a:buClr>
                  <a:schemeClr val="tx1"/>
                </a:buClr>
              </a:pPr>
              <a:r>
                <a:rPr lang="en-US" sz="1600" dirty="0"/>
                <a:t>Organization name for all </a:t>
              </a:r>
              <a:r>
                <a:rPr lang="en-US" sz="1600" dirty="0" err="1"/>
                <a:t>sr</a:t>
              </a:r>
              <a:r>
                <a:rPr lang="en-US" sz="1600" dirty="0"/>
                <a:t>/key</a:t>
              </a:r>
            </a:p>
            <a:p>
              <a:pPr lvl="2">
                <a:buClr>
                  <a:schemeClr val="tx1"/>
                </a:buClr>
              </a:pPr>
              <a:r>
                <a:rPr lang="en-US" sz="1600" dirty="0"/>
                <a:t>Biosketch for all </a:t>
              </a:r>
              <a:r>
                <a:rPr lang="en-US" sz="1600" dirty="0" err="1"/>
                <a:t>sr</a:t>
              </a:r>
              <a:r>
                <a:rPr lang="en-US" sz="1600" dirty="0"/>
                <a:t>/key </a:t>
              </a:r>
            </a:p>
            <a:p>
              <a:pPr lvl="1">
                <a:buClr>
                  <a:schemeClr val="tx1"/>
                </a:buClr>
              </a:pPr>
              <a:r>
                <a:rPr lang="en-US" sz="1600" dirty="0"/>
                <a:t>Performance Site form</a:t>
              </a:r>
            </a:p>
            <a:p>
              <a:pPr lvl="2">
                <a:buClr>
                  <a:schemeClr val="tx1"/>
                </a:buClr>
              </a:pPr>
              <a:r>
                <a:rPr lang="en-US" sz="1600" dirty="0"/>
                <a:t>DUNS for primary site</a:t>
              </a:r>
            </a:p>
            <a:p>
              <a:pPr>
                <a:buClr>
                  <a:schemeClr val="tx1"/>
                </a:buClr>
              </a:pPr>
              <a:r>
                <a:rPr lang="en-US" sz="1600" dirty="0"/>
                <a:t>Attachments in PDF format </a:t>
              </a:r>
            </a:p>
            <a:p>
              <a:pPr>
                <a:buClr>
                  <a:schemeClr val="tx1"/>
                </a:buClr>
              </a:pPr>
              <a:r>
                <a:rPr lang="en-US" sz="1600" dirty="0"/>
                <a:t>Adherence to page limits in our </a:t>
              </a:r>
              <a:r>
                <a:rPr lang="en-US" sz="1600" dirty="0">
                  <a:hlinkClick r:id="rId4"/>
                </a:rPr>
                <a:t>Table of Page Limits</a:t>
              </a:r>
              <a:r>
                <a:rPr lang="en-US" sz="1600" dirty="0"/>
                <a:t> </a:t>
              </a:r>
            </a:p>
            <a:p>
              <a:pPr>
                <a:buClr>
                  <a:schemeClr val="tx1"/>
                </a:buClr>
              </a:pPr>
              <a:r>
                <a:rPr lang="en-US" sz="1600" dirty="0"/>
                <a:t>All appropriate attachments included</a:t>
              </a:r>
            </a:p>
            <a:p>
              <a:pPr marL="0" indent="0">
                <a:buNone/>
              </a:pPr>
              <a:endParaRPr lang="en-US" sz="2000" dirty="0"/>
            </a:p>
          </p:txBody>
        </p:sp>
        <p:sp>
          <p:nvSpPr>
            <p:cNvPr id="23" name="Rectangle 22"/>
            <p:cNvSpPr/>
            <p:nvPr/>
          </p:nvSpPr>
          <p:spPr>
            <a:xfrm>
              <a:off x="4152519" y="2136618"/>
              <a:ext cx="3864864" cy="7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lumMod val="65000"/>
                      <a:lumOff val="35000"/>
                    </a:schemeClr>
                  </a:solidFill>
                </a:rPr>
                <a:t>eRA Systems</a:t>
              </a:r>
              <a:endParaRPr lang="en-US" sz="2400" b="1" dirty="0">
                <a:solidFill>
                  <a:schemeClr val="bg1">
                    <a:lumMod val="65000"/>
                    <a:lumOff val="35000"/>
                  </a:schemeClr>
                </a:solidFill>
              </a:endParaRPr>
            </a:p>
          </p:txBody>
        </p:sp>
      </p:grpSp>
      <p:grpSp>
        <p:nvGrpSpPr>
          <p:cNvPr id="27" name="Group 26" title="&quot;&quot;"/>
          <p:cNvGrpSpPr/>
          <p:nvPr/>
        </p:nvGrpSpPr>
        <p:grpSpPr>
          <a:xfrm>
            <a:off x="8148865" y="2136618"/>
            <a:ext cx="3864864" cy="4481463"/>
            <a:chOff x="8148865" y="2136618"/>
            <a:chExt cx="3864864" cy="4481463"/>
          </a:xfrm>
        </p:grpSpPr>
        <p:sp>
          <p:nvSpPr>
            <p:cNvPr id="20" name="Content Placeholder 4"/>
            <p:cNvSpPr txBox="1">
              <a:spLocks/>
            </p:cNvSpPr>
            <p:nvPr/>
          </p:nvSpPr>
          <p:spPr>
            <a:xfrm>
              <a:off x="8148865" y="2866925"/>
              <a:ext cx="3864864" cy="37511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Clr>
                  <a:schemeClr val="tx1"/>
                </a:buClr>
              </a:pPr>
              <a:r>
                <a:rPr lang="en-US" sz="1600" dirty="0"/>
                <a:t>Fit with NIH/Institute mission</a:t>
              </a:r>
            </a:p>
            <a:p>
              <a:pPr>
                <a:buClr>
                  <a:schemeClr val="tx1"/>
                </a:buClr>
              </a:pPr>
              <a:r>
                <a:rPr lang="en-US" sz="1600" dirty="0"/>
                <a:t>Eligibility</a:t>
              </a:r>
            </a:p>
            <a:p>
              <a:pPr>
                <a:buClr>
                  <a:schemeClr val="tx1"/>
                </a:buClr>
              </a:pPr>
              <a:r>
                <a:rPr lang="en-US" sz="1600" dirty="0"/>
                <a:t>“Overstuffing” </a:t>
              </a:r>
            </a:p>
            <a:p>
              <a:pPr>
                <a:buClr>
                  <a:schemeClr val="tx1"/>
                </a:buClr>
              </a:pPr>
              <a:r>
                <a:rPr lang="en-US" sz="1600" dirty="0"/>
                <a:t>Appropriateness of appendices</a:t>
              </a:r>
            </a:p>
            <a:p>
              <a:pPr>
                <a:buClr>
                  <a:schemeClr val="tx1"/>
                </a:buClr>
              </a:pPr>
              <a:r>
                <a:rPr lang="en-US" sz="1600" dirty="0"/>
                <a:t>On-time submission</a:t>
              </a:r>
            </a:p>
            <a:p>
              <a:pPr>
                <a:buClr>
                  <a:schemeClr val="tx1"/>
                </a:buClr>
              </a:pPr>
              <a:r>
                <a:rPr lang="en-US" sz="1600" dirty="0"/>
                <a:t>Adherence to funding opportunity announcement specific instructions </a:t>
              </a:r>
            </a:p>
            <a:p>
              <a:pPr>
                <a:buClr>
                  <a:schemeClr val="tx1"/>
                </a:buClr>
              </a:pPr>
              <a:r>
                <a:rPr lang="en-US" sz="1600" dirty="0"/>
                <a:t>Fonts and margin guidelines</a:t>
              </a:r>
            </a:p>
            <a:p>
              <a:pPr>
                <a:buClr>
                  <a:schemeClr val="tx1"/>
                </a:buClr>
              </a:pPr>
              <a:r>
                <a:rPr lang="en-US" sz="1600" dirty="0"/>
                <a:t>Simultaneous review of essentially same </a:t>
              </a:r>
              <a:r>
                <a:rPr lang="en-US" sz="1600" dirty="0" smtClean="0"/>
                <a:t>application</a:t>
              </a:r>
              <a:endParaRPr lang="en-US" sz="1600" dirty="0"/>
            </a:p>
          </p:txBody>
        </p:sp>
        <p:sp>
          <p:nvSpPr>
            <p:cNvPr id="24" name="Rectangle 23"/>
            <p:cNvSpPr/>
            <p:nvPr/>
          </p:nvSpPr>
          <p:spPr>
            <a:xfrm>
              <a:off x="8148865" y="2136618"/>
              <a:ext cx="3864864" cy="73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lumMod val="65000"/>
                      <a:lumOff val="35000"/>
                    </a:schemeClr>
                  </a:solidFill>
                </a:rPr>
                <a:t>Agency Staff</a:t>
              </a:r>
              <a:endParaRPr lang="en-US" sz="2400" b="1" dirty="0">
                <a:solidFill>
                  <a:schemeClr val="bg1">
                    <a:lumMod val="65000"/>
                    <a:lumOff val="35000"/>
                  </a:schemeClr>
                </a:solidFill>
              </a:endParaRPr>
            </a:p>
          </p:txBody>
        </p:sp>
      </p:grpSp>
    </p:spTree>
    <p:custDataLst>
      <p:tags r:id="rId1"/>
    </p:custDataLst>
    <p:extLst>
      <p:ext uri="{BB962C8B-B14F-4D97-AF65-F5344CB8AC3E}">
        <p14:creationId xmlns:p14="http://schemas.microsoft.com/office/powerpoint/2010/main" val="314357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eRA Commons</a:t>
            </a:r>
            <a:r>
              <a:rPr lang="en-US" sz="4800" dirty="0" smtClean="0">
                <a:solidFill>
                  <a:srgbClr val="262626"/>
                </a:solidFill>
              </a:rPr>
              <a:t>14a0</a:t>
            </a:r>
            <a:endParaRPr lang="en-US" sz="4800" dirty="0">
              <a:solidFill>
                <a:srgbClr val="262626"/>
              </a:solidFill>
            </a:endParaRPr>
          </a:p>
        </p:txBody>
      </p:sp>
      <p:sp>
        <p:nvSpPr>
          <p:cNvPr id="3" name="Text Placeholder 2"/>
          <p:cNvSpPr>
            <a:spLocks noGrp="1"/>
          </p:cNvSpPr>
          <p:nvPr>
            <p:ph type="body" idx="1"/>
          </p:nvPr>
        </p:nvSpPr>
        <p:spPr>
          <a:xfrm>
            <a:off x="2939846" y="4232171"/>
            <a:ext cx="7354336" cy="1704017"/>
          </a:xfrm>
        </p:spPr>
        <p:txBody>
          <a:bodyPr>
            <a:normAutofit lnSpcReduction="10000"/>
          </a:bodyPr>
          <a:lstStyle/>
          <a:p>
            <a:pPr algn="l"/>
            <a:r>
              <a:rPr lang="en-US" sz="2800" dirty="0" smtClean="0"/>
              <a:t>Delegations allow eRA Commons users to give other Commons users permission to do specific actions on their behalf. </a:t>
            </a:r>
          </a:p>
          <a:p>
            <a:pPr algn="l"/>
            <a:r>
              <a:rPr lang="en-US" sz="2800" dirty="0" smtClean="0"/>
              <a:t>Name three of the 6 types of delegations.</a:t>
            </a:r>
            <a:endParaRPr lang="en-US" sz="2800" dirty="0"/>
          </a:p>
        </p:txBody>
      </p:sp>
    </p:spTree>
    <p:custDataLst>
      <p:tags r:id="rId1"/>
    </p:custDataLst>
    <p:extLst>
      <p:ext uri="{BB962C8B-B14F-4D97-AF65-F5344CB8AC3E}">
        <p14:creationId xmlns:p14="http://schemas.microsoft.com/office/powerpoint/2010/main" val="325594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eRA Commons Answer</a:t>
            </a:r>
            <a:r>
              <a:rPr lang="en-US" sz="4800" dirty="0" smtClean="0">
                <a:solidFill>
                  <a:srgbClr val="262626"/>
                </a:solidFill>
              </a:rPr>
              <a:t>14a0</a:t>
            </a:r>
            <a:endParaRPr lang="en-US" sz="4800" dirty="0">
              <a:solidFill>
                <a:srgbClr val="262626"/>
              </a:solidFill>
            </a:endParaRPr>
          </a:p>
        </p:txBody>
      </p:sp>
      <p:sp>
        <p:nvSpPr>
          <p:cNvPr id="3" name="Text Placeholder 2"/>
          <p:cNvSpPr>
            <a:spLocks noGrp="1"/>
          </p:cNvSpPr>
          <p:nvPr>
            <p:ph type="body" idx="1"/>
          </p:nvPr>
        </p:nvSpPr>
        <p:spPr>
          <a:xfrm>
            <a:off x="4264183" y="4232171"/>
            <a:ext cx="7930836" cy="1704017"/>
          </a:xfrm>
        </p:spPr>
        <p:txBody>
          <a:bodyPr numCol="2">
            <a:normAutofit/>
          </a:bodyPr>
          <a:lstStyle/>
          <a:p>
            <a:pPr marL="457200" indent="-457200" algn="l">
              <a:buFont typeface="Arial" panose="020B0604020202020204" pitchFamily="34" charset="0"/>
              <a:buChar char="•"/>
            </a:pPr>
            <a:r>
              <a:rPr lang="en-US" sz="2800" dirty="0" smtClean="0"/>
              <a:t>Progress Report</a:t>
            </a:r>
          </a:p>
          <a:p>
            <a:pPr marL="457200" indent="-457200" algn="l">
              <a:buFont typeface="Arial" panose="020B0604020202020204" pitchFamily="34" charset="0"/>
              <a:buChar char="•"/>
            </a:pPr>
            <a:r>
              <a:rPr lang="en-US" sz="2800" dirty="0" smtClean="0"/>
              <a:t>Sponsor</a:t>
            </a:r>
          </a:p>
          <a:p>
            <a:pPr marL="457200" indent="-457200" algn="l">
              <a:buFont typeface="Arial" panose="020B0604020202020204" pitchFamily="34" charset="0"/>
              <a:buChar char="•"/>
            </a:pPr>
            <a:r>
              <a:rPr lang="en-US" sz="2800" dirty="0" smtClean="0"/>
              <a:t>Status</a:t>
            </a:r>
          </a:p>
          <a:p>
            <a:pPr marL="457200" indent="-457200" algn="l">
              <a:buFont typeface="Arial" panose="020B0604020202020204" pitchFamily="34" charset="0"/>
              <a:buChar char="•"/>
            </a:pPr>
            <a:r>
              <a:rPr lang="en-US" sz="2800" dirty="0" smtClean="0"/>
              <a:t>PPF</a:t>
            </a:r>
          </a:p>
          <a:p>
            <a:pPr marL="457200" indent="-457200" algn="l">
              <a:buFont typeface="Arial" panose="020B0604020202020204" pitchFamily="34" charset="0"/>
              <a:buChar char="•"/>
            </a:pPr>
            <a:r>
              <a:rPr lang="en-US" sz="2800" dirty="0" smtClean="0"/>
              <a:t>Submit</a:t>
            </a:r>
          </a:p>
          <a:p>
            <a:pPr marL="457200" indent="-457200" algn="l">
              <a:buFont typeface="Arial" panose="020B0604020202020204" pitchFamily="34" charset="0"/>
              <a:buChar char="•"/>
            </a:pPr>
            <a:r>
              <a:rPr lang="en-US" sz="2800" dirty="0" smtClean="0"/>
              <a:t>xTrain</a:t>
            </a:r>
            <a:endParaRPr lang="en-US" sz="2800" dirty="0"/>
          </a:p>
        </p:txBody>
      </p:sp>
      <p:sp>
        <p:nvSpPr>
          <p:cNvPr id="4" name="Text Placeholder 2" hidden="1"/>
          <p:cNvSpPr txBox="1">
            <a:spLocks/>
          </p:cNvSpPr>
          <p:nvPr/>
        </p:nvSpPr>
        <p:spPr>
          <a:xfrm>
            <a:off x="2939846" y="4232171"/>
            <a:ext cx="7354336" cy="1704017"/>
          </a:xfrm>
          <a:prstGeom prst="rect">
            <a:avLst/>
          </a:prstGeom>
        </p:spPr>
        <p:txBody>
          <a:bodyPr vert="horz" lIns="91440" tIns="45720" rIns="91440" bIns="45720" rtlCol="0">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dirty="0"/>
              <a:t>Delegations allow eRA Commons users to give other Commons users permission to do specific actions on their behalf. </a:t>
            </a:r>
          </a:p>
          <a:p>
            <a:pPr algn="l"/>
            <a:r>
              <a:rPr lang="en-US" sz="2800" dirty="0"/>
              <a:t>Name three of the 6 types of delegations.</a:t>
            </a:r>
          </a:p>
        </p:txBody>
      </p:sp>
    </p:spTree>
    <p:custDataLst>
      <p:tags r:id="rId1"/>
    </p:custDataLst>
    <p:extLst>
      <p:ext uri="{BB962C8B-B14F-4D97-AF65-F5344CB8AC3E}">
        <p14:creationId xmlns:p14="http://schemas.microsoft.com/office/powerpoint/2010/main" val="1131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66667E-6 -3.7037E-6 L 1.66667E-6 -0.4287 " pathEditMode="relative" rAng="0" ptsTypes="AA">
                                      <p:cBhvr>
                                        <p:cTn id="6" dur="2000" fill="hold"/>
                                        <p:tgtEl>
                                          <p:spTgt spid="4"/>
                                        </p:tgtEl>
                                        <p:attrNameLst>
                                          <p:attrName>ppt_x</p:attrName>
                                          <p:attrName>ppt_y</p:attrName>
                                        </p:attrNameLst>
                                      </p:cBhvr>
                                      <p:rCtr x="0" y="-21435"/>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Approval </a:t>
            </a:r>
            <a:endParaRPr lang="en-US" dirty="0"/>
          </a:p>
        </p:txBody>
      </p:sp>
      <p:sp>
        <p:nvSpPr>
          <p:cNvPr id="3" name="Content Placeholder 2"/>
          <p:cNvSpPr>
            <a:spLocks noGrp="1"/>
          </p:cNvSpPr>
          <p:nvPr>
            <p:ph idx="1"/>
          </p:nvPr>
        </p:nvSpPr>
        <p:spPr>
          <a:xfrm>
            <a:off x="304800" y="2151811"/>
            <a:ext cx="11538857" cy="3599316"/>
          </a:xfrm>
        </p:spPr>
        <p:txBody>
          <a:bodyPr>
            <a:normAutofit/>
          </a:bodyPr>
          <a:lstStyle/>
          <a:p>
            <a:pPr lvl="0"/>
            <a:r>
              <a:rPr lang="en-US" dirty="0"/>
              <a:t>eRA now supports four activities for Prior Approval Requests.</a:t>
            </a:r>
          </a:p>
          <a:p>
            <a:pPr lvl="1"/>
            <a:r>
              <a:rPr lang="en-US" sz="2400" dirty="0"/>
              <a:t>Request for withdrawal of an application</a:t>
            </a:r>
          </a:p>
          <a:p>
            <a:pPr lvl="1"/>
            <a:r>
              <a:rPr lang="en-US" sz="2400" dirty="0"/>
              <a:t>Request for No Cost Extension (NCE)</a:t>
            </a:r>
          </a:p>
          <a:p>
            <a:pPr lvl="1"/>
            <a:r>
              <a:rPr lang="en-US" sz="2400" dirty="0"/>
              <a:t>Request for Change of PD/PI</a:t>
            </a:r>
          </a:p>
          <a:p>
            <a:pPr lvl="1"/>
            <a:r>
              <a:rPr lang="en-US" sz="2400" dirty="0"/>
              <a:t>Request or Carryover of funds</a:t>
            </a:r>
          </a:p>
          <a:p>
            <a:endParaRPr lang="en-US" sz="1800" dirty="0"/>
          </a:p>
        </p:txBody>
      </p:sp>
      <p:pic>
        <p:nvPicPr>
          <p:cNvPr id="5" name="Content Placeholder 12" descr="Showing initiate options" title="Prior Approval"/>
          <p:cNvPicPr>
            <a:picLocks noChangeAspect="1"/>
          </p:cNvPicPr>
          <p:nvPr/>
        </p:nvPicPr>
        <p:blipFill rotWithShape="1">
          <a:blip r:embed="rId3">
            <a:extLst>
              <a:ext uri="{28A0092B-C50C-407E-A947-70E740481C1C}">
                <a14:useLocalDpi xmlns:a14="http://schemas.microsoft.com/office/drawing/2010/main" val="0"/>
              </a:ext>
            </a:extLst>
          </a:blip>
          <a:srcRect b="35560"/>
          <a:stretch/>
        </p:blipFill>
        <p:spPr>
          <a:xfrm>
            <a:off x="5260805" y="3635829"/>
            <a:ext cx="6811748" cy="269706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D0F732B6-3AC9-40C5-B1AA-E338B0B449EC}" type="slidenum">
              <a:rPr lang="en-US" smtClean="0"/>
              <a:t>5</a:t>
            </a:fld>
            <a:endParaRPr lang="en-US"/>
          </a:p>
        </p:txBody>
      </p:sp>
    </p:spTree>
    <p:custDataLst>
      <p:tags r:id="rId1"/>
    </p:custDataLst>
    <p:extLst>
      <p:ext uri="{BB962C8B-B14F-4D97-AF65-F5344CB8AC3E}">
        <p14:creationId xmlns:p14="http://schemas.microsoft.com/office/powerpoint/2010/main" val="339290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Delegations</a:t>
            </a:r>
            <a:endParaRPr lang="en-US" dirty="0"/>
          </a:p>
        </p:txBody>
      </p:sp>
      <p:sp>
        <p:nvSpPr>
          <p:cNvPr id="4" name="Text Placeholder 3"/>
          <p:cNvSpPr>
            <a:spLocks noGrp="1"/>
          </p:cNvSpPr>
          <p:nvPr>
            <p:ph type="body" sz="half" idx="2"/>
          </p:nvPr>
        </p:nvSpPr>
        <p:spPr>
          <a:xfrm>
            <a:off x="117695" y="2070383"/>
            <a:ext cx="3295461" cy="3865805"/>
          </a:xfrm>
        </p:spPr>
        <p:txBody>
          <a:bodyPr anchor="t">
            <a:normAutofit/>
          </a:bodyPr>
          <a:lstStyle/>
          <a:p>
            <a:pPr marL="285750" indent="-285750">
              <a:buFont typeface="Arial" panose="020B0604020202020204" pitchFamily="34" charset="0"/>
              <a:buChar char="•"/>
            </a:pPr>
            <a:r>
              <a:rPr lang="en-US" sz="2000" dirty="0" smtClean="0"/>
              <a:t>Progress Report delegation now applies to Interim RPPR and Final RPPR to anyone with the Assistant (ASST) role. </a:t>
            </a:r>
            <a:endParaRPr lang="en-US" sz="2000" dirty="0"/>
          </a:p>
          <a:p>
            <a:endParaRPr lang="en-US" dirty="0"/>
          </a:p>
        </p:txBody>
      </p:sp>
      <p:graphicFrame>
        <p:nvGraphicFramePr>
          <p:cNvPr id="15" name="Content Placeholder 3" title="Delgations"/>
          <p:cNvGraphicFramePr>
            <a:graphicFrameLocks/>
          </p:cNvGraphicFramePr>
          <p:nvPr>
            <p:extLst>
              <p:ext uri="{D42A27DB-BD31-4B8C-83A1-F6EECF244321}">
                <p14:modId xmlns:p14="http://schemas.microsoft.com/office/powerpoint/2010/main" val="202737771"/>
              </p:ext>
            </p:extLst>
          </p:nvPr>
        </p:nvGraphicFramePr>
        <p:xfrm>
          <a:off x="3542766" y="2070383"/>
          <a:ext cx="8504240" cy="4672330"/>
        </p:xfrm>
        <a:graphic>
          <a:graphicData uri="http://schemas.openxmlformats.org/drawingml/2006/table">
            <a:tbl>
              <a:tblPr firstRow="1" bandRow="1">
                <a:tableStyleId>{5C22544A-7EE6-4342-B048-85BDC9FD1C3A}</a:tableStyleId>
              </a:tblPr>
              <a:tblGrid>
                <a:gridCol w="1908175"/>
                <a:gridCol w="1371600"/>
                <a:gridCol w="1447800"/>
                <a:gridCol w="3776665"/>
              </a:tblGrid>
              <a:tr h="370840">
                <a:tc>
                  <a:txBody>
                    <a:bodyPr/>
                    <a:lstStyle/>
                    <a:p>
                      <a:pPr algn="ctr"/>
                      <a:r>
                        <a:rPr lang="en-US" sz="1600" baseline="0" dirty="0" smtClean="0">
                          <a:latin typeface="Arial" panose="020B0604020202020204" pitchFamily="34" charset="0"/>
                          <a:cs typeface="Arial" panose="020B0604020202020204" pitchFamily="34" charset="0"/>
                        </a:rPr>
                        <a:t>Type (Name)</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By</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To</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What it</a:t>
                      </a:r>
                      <a:r>
                        <a:rPr lang="en-US" sz="1600" baseline="0" dirty="0" smtClean="0">
                          <a:latin typeface="Arial" panose="020B0604020202020204" pitchFamily="34" charset="0"/>
                          <a:cs typeface="Arial" panose="020B0604020202020204" pitchFamily="34" charset="0"/>
                        </a:rPr>
                        <a:t> does</a:t>
                      </a:r>
                      <a:endParaRPr lang="en-US" sz="1600" dirty="0">
                        <a:latin typeface="Arial" panose="020B0604020202020204" pitchFamily="34" charset="0"/>
                        <a:cs typeface="Arial" panose="020B0604020202020204" pitchFamily="34" charset="0"/>
                      </a:endParaRPr>
                    </a:p>
                  </a:txBody>
                  <a:tcPr/>
                </a:tc>
              </a:tr>
              <a:tr h="370840">
                <a:tc>
                  <a:txBody>
                    <a:bodyPr/>
                    <a:lstStyle/>
                    <a:p>
                      <a:pPr algn="l"/>
                      <a:r>
                        <a:rPr lang="en-US" sz="1600" dirty="0" smtClean="0">
                          <a:latin typeface="Arial" panose="020B0604020202020204" pitchFamily="34" charset="0"/>
                          <a:cs typeface="Arial" panose="020B0604020202020204" pitchFamily="34" charset="0"/>
                        </a:rPr>
                        <a:t>Progress Report</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SO, AA, AO</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PI on behalf </a:t>
                      </a:r>
                    </a:p>
                    <a:p>
                      <a:pPr algn="l"/>
                      <a:r>
                        <a:rPr lang="en-US" sz="1600" dirty="0" smtClean="0">
                          <a:latin typeface="Arial" panose="020B0604020202020204" pitchFamily="34" charset="0"/>
                          <a:cs typeface="Arial" panose="020B0604020202020204" pitchFamily="34" charset="0"/>
                        </a:rPr>
                        <a:t>of a PI</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Enables the delegated PI</a:t>
                      </a:r>
                      <a:r>
                        <a:rPr lang="en-US" sz="1600" baseline="0" dirty="0" smtClean="0">
                          <a:latin typeface="Arial" panose="020B0604020202020204" pitchFamily="34" charset="0"/>
                          <a:cs typeface="Arial" panose="020B0604020202020204" pitchFamily="34" charset="0"/>
                        </a:rPr>
                        <a:t> to work on progress reports of another PI</a:t>
                      </a:r>
                      <a:endParaRPr lang="en-US" sz="1600" dirty="0">
                        <a:latin typeface="Arial" panose="020B0604020202020204" pitchFamily="34" charset="0"/>
                        <a:cs typeface="Arial" panose="020B0604020202020204"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Progress Report</a:t>
                      </a:r>
                    </a:p>
                  </a:txBody>
                  <a:tcPr anchor="ctr"/>
                </a:tc>
                <a:tc>
                  <a:txBody>
                    <a:bodyPr/>
                    <a:lstStyle/>
                    <a:p>
                      <a:pPr algn="l"/>
                      <a:r>
                        <a:rPr lang="en-US" sz="1600" dirty="0" smtClean="0">
                          <a:latin typeface="Arial" panose="020B0604020202020204" pitchFamily="34" charset="0"/>
                          <a:cs typeface="Arial" panose="020B0604020202020204" pitchFamily="34" charset="0"/>
                        </a:rPr>
                        <a:t>PI</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User within</a:t>
                      </a:r>
                    </a:p>
                    <a:p>
                      <a:pPr algn="l"/>
                      <a:r>
                        <a:rPr lang="en-US" sz="1600" dirty="0" smtClean="0">
                          <a:latin typeface="Arial" panose="020B0604020202020204" pitchFamily="34" charset="0"/>
                          <a:cs typeface="Arial" panose="020B0604020202020204" pitchFamily="34" charset="0"/>
                        </a:rPr>
                        <a:t>Institution</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b="0" i="0" kern="1200" dirty="0" smtClean="0">
                          <a:solidFill>
                            <a:schemeClr val="dk1"/>
                          </a:solidFill>
                          <a:effectLst/>
                          <a:latin typeface="Arial" panose="020B0604020202020204" pitchFamily="34" charset="0"/>
                          <a:ea typeface="+mn-ea"/>
                          <a:cs typeface="Arial" panose="020B0604020202020204" pitchFamily="34" charset="0"/>
                        </a:rPr>
                        <a:t>Enables the authorized user to work on progress reports for the PI</a:t>
                      </a:r>
                      <a:endParaRPr lang="en-US" sz="1600" dirty="0">
                        <a:latin typeface="Arial" panose="020B0604020202020204" pitchFamily="34" charset="0"/>
                        <a:cs typeface="Arial" panose="020B0604020202020204" pitchFamily="34" charset="0"/>
                      </a:endParaRPr>
                    </a:p>
                  </a:txBody>
                  <a:tcPr anchor="ctr"/>
                </a:tc>
              </a:tr>
              <a:tr h="370840">
                <a:tc>
                  <a:txBody>
                    <a:bodyPr/>
                    <a:lstStyle/>
                    <a:p>
                      <a:pPr algn="l"/>
                      <a:r>
                        <a:rPr lang="en-US" sz="1600" dirty="0" smtClean="0">
                          <a:latin typeface="Arial" panose="020B0604020202020204" pitchFamily="34" charset="0"/>
                          <a:cs typeface="Arial" panose="020B0604020202020204" pitchFamily="34" charset="0"/>
                        </a:rPr>
                        <a:t>Sponsor</a:t>
                      </a:r>
                      <a:endParaRPr lang="en-US" sz="16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SO, AA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(on behalf</a:t>
                      </a:r>
                      <a:r>
                        <a:rPr lang="en-US" sz="1600" baseline="0" dirty="0" smtClean="0">
                          <a:latin typeface="Arial" panose="020B0604020202020204" pitchFamily="34" charset="0"/>
                          <a:cs typeface="Arial" panose="020B0604020202020204" pitchFamily="34" charset="0"/>
                        </a:rPr>
                        <a:t>  of Sponsor)</a:t>
                      </a:r>
                      <a:endParaRPr lang="en-US" sz="1600" dirty="0" smtClean="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ASST</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b="0" i="0" kern="1200" dirty="0" smtClean="0">
                          <a:solidFill>
                            <a:schemeClr val="dk1"/>
                          </a:solidFill>
                          <a:effectLst/>
                          <a:latin typeface="Arial" panose="020B0604020202020204" pitchFamily="34" charset="0"/>
                          <a:ea typeface="+mn-ea"/>
                          <a:cs typeface="Arial" panose="020B0604020202020204" pitchFamily="34" charset="0"/>
                        </a:rPr>
                        <a:t>Allows the ASST to access the xTrain module</a:t>
                      </a:r>
                      <a:endParaRPr lang="en-US" sz="1600" dirty="0">
                        <a:latin typeface="Arial" panose="020B0604020202020204" pitchFamily="34" charset="0"/>
                        <a:cs typeface="Arial" panose="020B0604020202020204" pitchFamily="34" charset="0"/>
                      </a:endParaRPr>
                    </a:p>
                  </a:txBody>
                  <a:tcPr anchor="ctr"/>
                </a:tc>
              </a:tr>
              <a:tr h="370840">
                <a:tc>
                  <a:txBody>
                    <a:bodyPr/>
                    <a:lstStyle/>
                    <a:p>
                      <a:pPr algn="l"/>
                      <a:r>
                        <a:rPr lang="en-US" sz="1600" dirty="0" smtClean="0">
                          <a:latin typeface="Arial" panose="020B0604020202020204" pitchFamily="34" charset="0"/>
                          <a:cs typeface="Arial" panose="020B0604020202020204" pitchFamily="34" charset="0"/>
                        </a:rPr>
                        <a:t>Status</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PI</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ASST</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b="0" i="0" kern="1200" dirty="0" smtClean="0">
                          <a:solidFill>
                            <a:schemeClr val="dk1"/>
                          </a:solidFill>
                          <a:effectLst/>
                          <a:latin typeface="Arial" panose="020B0604020202020204" pitchFamily="34" charset="0"/>
                          <a:ea typeface="+mn-ea"/>
                          <a:cs typeface="Arial" panose="020B0604020202020204" pitchFamily="34" charset="0"/>
                        </a:rPr>
                        <a:t>Allows the ASST to work with the Status module</a:t>
                      </a:r>
                      <a:endParaRPr lang="en-US" sz="1600" dirty="0">
                        <a:latin typeface="Arial" panose="020B0604020202020204" pitchFamily="34" charset="0"/>
                        <a:cs typeface="Arial" panose="020B0604020202020204" pitchFamily="34" charset="0"/>
                      </a:endParaRPr>
                    </a:p>
                  </a:txBody>
                  <a:tcPr anchor="ctr"/>
                </a:tc>
              </a:tr>
              <a:tr h="370840">
                <a:tc>
                  <a:txBody>
                    <a:bodyPr/>
                    <a:lstStyle/>
                    <a:p>
                      <a:pPr algn="l"/>
                      <a:r>
                        <a:rPr lang="en-US" sz="1600" dirty="0" smtClean="0">
                          <a:latin typeface="Arial" panose="020B0604020202020204" pitchFamily="34" charset="0"/>
                          <a:cs typeface="Arial" panose="020B0604020202020204" pitchFamily="34" charset="0"/>
                        </a:rPr>
                        <a:t>PPF</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All Users</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User</a:t>
                      </a:r>
                      <a:r>
                        <a:rPr lang="en-US" sz="1600" baseline="0" dirty="0" smtClean="0">
                          <a:latin typeface="Arial" panose="020B0604020202020204" pitchFamily="34" charset="0"/>
                          <a:cs typeface="Arial" panose="020B0604020202020204" pitchFamily="34" charset="0"/>
                        </a:rPr>
                        <a:t> within Institution</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b="0" i="0" kern="1200" dirty="0" smtClean="0">
                          <a:solidFill>
                            <a:schemeClr val="dk1"/>
                          </a:solidFill>
                          <a:effectLst/>
                          <a:latin typeface="Arial" panose="020B0604020202020204" pitchFamily="34" charset="0"/>
                          <a:ea typeface="+mn-ea"/>
                          <a:cs typeface="Arial" panose="020B0604020202020204" pitchFamily="34" charset="0"/>
                        </a:rPr>
                        <a:t>Enables another user to edit someone else's personal profile</a:t>
                      </a:r>
                      <a:endParaRPr lang="en-US" sz="1600" dirty="0">
                        <a:latin typeface="Arial" panose="020B0604020202020204" pitchFamily="34" charset="0"/>
                        <a:cs typeface="Arial" panose="020B0604020202020204" pitchFamily="34" charset="0"/>
                      </a:endParaRPr>
                    </a:p>
                  </a:txBody>
                  <a:tcPr anchor="ctr"/>
                </a:tc>
              </a:tr>
              <a:tr h="370840">
                <a:tc>
                  <a:txBody>
                    <a:bodyPr/>
                    <a:lstStyle/>
                    <a:p>
                      <a:pPr algn="l"/>
                      <a:r>
                        <a:rPr lang="en-US" sz="1600" dirty="0" smtClean="0">
                          <a:latin typeface="Arial" panose="020B0604020202020204" pitchFamily="34" charset="0"/>
                          <a:cs typeface="Arial" panose="020B0604020202020204" pitchFamily="34" charset="0"/>
                        </a:rPr>
                        <a:t>Submit</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SO, BO</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PI</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a:effectLst/>
                          <a:latin typeface="Arial" panose="020B0604020202020204" pitchFamily="34" charset="0"/>
                          <a:cs typeface="Arial" panose="020B0604020202020204" pitchFamily="34" charset="0"/>
                        </a:rPr>
                        <a:t>Enables the PI to submit RPPR and MYPR reports</a:t>
                      </a:r>
                    </a:p>
                  </a:txBody>
                  <a:tcPr marL="47625" marR="47625" marT="47625" marB="47625" anchor="ctr"/>
                </a:tc>
              </a:tr>
              <a:tr h="370840">
                <a:tc>
                  <a:txBody>
                    <a:bodyPr/>
                    <a:lstStyle/>
                    <a:p>
                      <a:pPr algn="l"/>
                      <a:r>
                        <a:rPr lang="en-US" sz="1600" dirty="0" smtClean="0">
                          <a:latin typeface="Arial" panose="020B0604020202020204" pitchFamily="34" charset="0"/>
                          <a:cs typeface="Arial" panose="020B0604020202020204" pitchFamily="34" charset="0"/>
                        </a:rPr>
                        <a:t>xTrain</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PI, Sponsor</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smtClean="0">
                          <a:latin typeface="Arial" panose="020B0604020202020204" pitchFamily="34" charset="0"/>
                          <a:cs typeface="Arial" panose="020B0604020202020204" pitchFamily="34" charset="0"/>
                        </a:rPr>
                        <a:t>ASST</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b="0" i="0" kern="1200" dirty="0" smtClean="0">
                          <a:solidFill>
                            <a:schemeClr val="dk1"/>
                          </a:solidFill>
                          <a:effectLst/>
                          <a:latin typeface="Arial" panose="020B0604020202020204" pitchFamily="34" charset="0"/>
                          <a:ea typeface="+mn-ea"/>
                          <a:cs typeface="Arial" panose="020B0604020202020204" pitchFamily="34" charset="0"/>
                        </a:rPr>
                        <a:t>Enables the ASST to work with the xTrain module</a:t>
                      </a:r>
                      <a:endParaRPr lang="en-US" sz="1600" dirty="0">
                        <a:latin typeface="Arial" panose="020B0604020202020204" pitchFamily="34" charset="0"/>
                        <a:cs typeface="Arial" panose="020B0604020202020204" pitchFamily="34" charset="0"/>
                      </a:endParaRPr>
                    </a:p>
                  </a:txBody>
                  <a:tcPr anchor="ctr"/>
                </a:tc>
              </a:tr>
            </a:tbl>
          </a:graphicData>
        </a:graphic>
      </p:graphicFrame>
    </p:spTree>
    <p:custDataLst>
      <p:tags r:id="rId1"/>
    </p:custDataLst>
    <p:extLst>
      <p:ext uri="{BB962C8B-B14F-4D97-AF65-F5344CB8AC3E}">
        <p14:creationId xmlns:p14="http://schemas.microsoft.com/office/powerpoint/2010/main" val="398559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t>
            </a:r>
            <a:r>
              <a:rPr lang="en-US" sz="4800" dirty="0" smtClean="0">
                <a:solidFill>
                  <a:srgbClr val="262626"/>
                </a:solidFill>
              </a:rPr>
              <a:t>160</a:t>
            </a:r>
            <a:endParaRPr lang="en-US" sz="4800" dirty="0">
              <a:solidFill>
                <a:srgbClr val="262626"/>
              </a:solidFill>
            </a:endParaRPr>
          </a:p>
        </p:txBody>
      </p:sp>
      <p:sp>
        <p:nvSpPr>
          <p:cNvPr id="3" name="Text Placeholder 2"/>
          <p:cNvSpPr>
            <a:spLocks noGrp="1"/>
          </p:cNvSpPr>
          <p:nvPr>
            <p:ph type="body" idx="1"/>
          </p:nvPr>
        </p:nvSpPr>
        <p:spPr>
          <a:xfrm>
            <a:off x="2939846" y="4232171"/>
            <a:ext cx="7354336" cy="1704017"/>
          </a:xfrm>
        </p:spPr>
        <p:txBody>
          <a:bodyPr>
            <a:normAutofit/>
          </a:bodyPr>
          <a:lstStyle/>
          <a:p>
            <a:pPr algn="l"/>
            <a:r>
              <a:rPr lang="en-US" sz="2800" dirty="0"/>
              <a:t>How long do applicants have to check their application image in eRA Commons before it moves forward for further processing by NIH staff?</a:t>
            </a:r>
          </a:p>
        </p:txBody>
      </p:sp>
    </p:spTree>
    <p:custDataLst>
      <p:tags r:id="rId1"/>
    </p:custDataLst>
    <p:extLst>
      <p:ext uri="{BB962C8B-B14F-4D97-AF65-F5344CB8AC3E}">
        <p14:creationId xmlns:p14="http://schemas.microsoft.com/office/powerpoint/2010/main" val="205636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Answer </a:t>
            </a:r>
            <a:r>
              <a:rPr lang="en-US" sz="4800" dirty="0" smtClean="0">
                <a:solidFill>
                  <a:srgbClr val="262626"/>
                </a:solidFill>
              </a:rPr>
              <a:t>160</a:t>
            </a:r>
            <a:endParaRPr lang="en-US" sz="4800" dirty="0">
              <a:solidFill>
                <a:srgbClr val="262626"/>
              </a:solidFill>
            </a:endParaRPr>
          </a:p>
        </p:txBody>
      </p:sp>
      <p:sp>
        <p:nvSpPr>
          <p:cNvPr id="3" name="Text Placeholder 2"/>
          <p:cNvSpPr>
            <a:spLocks noGrp="1"/>
          </p:cNvSpPr>
          <p:nvPr>
            <p:ph type="body" idx="1"/>
          </p:nvPr>
        </p:nvSpPr>
        <p:spPr>
          <a:xfrm>
            <a:off x="6558116" y="4232171"/>
            <a:ext cx="3736066" cy="1704017"/>
          </a:xfrm>
        </p:spPr>
        <p:txBody>
          <a:bodyPr>
            <a:normAutofit/>
          </a:bodyPr>
          <a:lstStyle/>
          <a:p>
            <a:pPr algn="l"/>
            <a:r>
              <a:rPr lang="en-US" sz="2800" dirty="0"/>
              <a:t>Two (2) business days</a:t>
            </a:r>
          </a:p>
        </p:txBody>
      </p:sp>
      <p:sp>
        <p:nvSpPr>
          <p:cNvPr id="4" name="Text Placeholder 2"/>
          <p:cNvSpPr txBox="1">
            <a:spLocks/>
          </p:cNvSpPr>
          <p:nvPr/>
        </p:nvSpPr>
        <p:spPr>
          <a:xfrm>
            <a:off x="2939846" y="4232171"/>
            <a:ext cx="7354336"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smtClean="0"/>
              <a:t>How long do applicants have to check their application image in eRA Commons before it moves forward for further processing by NIH staff?</a:t>
            </a:r>
            <a:endParaRPr lang="en-US" sz="2800" dirty="0"/>
          </a:p>
        </p:txBody>
      </p:sp>
    </p:spTree>
    <p:custDataLst>
      <p:tags r:id="rId1"/>
    </p:custDataLst>
    <p:extLst>
      <p:ext uri="{BB962C8B-B14F-4D97-AF65-F5344CB8AC3E}">
        <p14:creationId xmlns:p14="http://schemas.microsoft.com/office/powerpoint/2010/main" val="52659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66667E-6 -3.7037E-6 L 0.00078 -0.47731 " pathEditMode="relative" rAng="0" ptsTypes="AA">
                                      <p:cBhvr>
                                        <p:cTn id="6" dur="2000" fill="hold"/>
                                        <p:tgtEl>
                                          <p:spTgt spid="4"/>
                                        </p:tgtEl>
                                        <p:attrNameLst>
                                          <p:attrName>ppt_x</p:attrName>
                                          <p:attrName>ppt_y</p:attrName>
                                        </p:attrNameLst>
                                      </p:cBhvr>
                                      <p:rCtr x="39" y="-2386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Review</a:t>
            </a:r>
            <a:endParaRPr lang="en-US" dirty="0"/>
          </a:p>
        </p:txBody>
      </p:sp>
      <p:sp>
        <p:nvSpPr>
          <p:cNvPr id="3" name="Content Placeholder 2"/>
          <p:cNvSpPr>
            <a:spLocks noGrp="1"/>
          </p:cNvSpPr>
          <p:nvPr>
            <p:ph idx="1"/>
          </p:nvPr>
        </p:nvSpPr>
        <p:spPr/>
        <p:txBody>
          <a:bodyPr>
            <a:normAutofit/>
          </a:bodyPr>
          <a:lstStyle/>
          <a:p>
            <a:pPr lvl="0"/>
            <a:r>
              <a:rPr lang="en-US" sz="2800" dirty="0"/>
              <a:t>Applicants have two (2) business days to view the assembled application image before the application automatically moves forward for further processing</a:t>
            </a:r>
          </a:p>
          <a:p>
            <a:pPr lvl="1"/>
            <a:r>
              <a:rPr lang="en-US" sz="2400" dirty="0"/>
              <a:t>Known as application viewing window</a:t>
            </a:r>
          </a:p>
          <a:p>
            <a:pPr lvl="0"/>
            <a:r>
              <a:rPr lang="en-US" sz="2800" dirty="0"/>
              <a:t>Signing official can Reject application in eRA Commons within viewing window and submit a Changed/Corrected application before the submission deadline</a:t>
            </a:r>
          </a:p>
          <a:p>
            <a:endParaRPr lang="en-US" sz="2800" dirty="0"/>
          </a:p>
        </p:txBody>
      </p:sp>
      <p:sp>
        <p:nvSpPr>
          <p:cNvPr id="4" name="Slide Number Placeholder 3"/>
          <p:cNvSpPr>
            <a:spLocks noGrp="1"/>
          </p:cNvSpPr>
          <p:nvPr>
            <p:ph type="sldNum" sz="quarter" idx="12"/>
          </p:nvPr>
        </p:nvSpPr>
        <p:spPr/>
        <p:txBody>
          <a:bodyPr/>
          <a:lstStyle/>
          <a:p>
            <a:fld id="{D0F732B6-3AC9-40C5-B1AA-E338B0B449EC}" type="slidenum">
              <a:rPr lang="en-US" smtClean="0"/>
              <a:t>53</a:t>
            </a:fld>
            <a:endParaRPr lang="en-US"/>
          </a:p>
        </p:txBody>
      </p:sp>
    </p:spTree>
    <p:custDataLst>
      <p:tags r:id="rId1"/>
    </p:custDataLst>
    <p:extLst>
      <p:ext uri="{BB962C8B-B14F-4D97-AF65-F5344CB8AC3E}">
        <p14:creationId xmlns:p14="http://schemas.microsoft.com/office/powerpoint/2010/main" val="37682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t>
            </a:r>
            <a:r>
              <a:rPr lang="en-US" sz="4800" dirty="0" smtClean="0">
                <a:solidFill>
                  <a:srgbClr val="262626"/>
                </a:solidFill>
              </a:rPr>
              <a:t>17</a:t>
            </a:r>
            <a:endParaRPr lang="en-US" sz="4800" dirty="0">
              <a:solidFill>
                <a:srgbClr val="262626"/>
              </a:solidFill>
            </a:endParaRPr>
          </a:p>
        </p:txBody>
      </p:sp>
      <p:sp>
        <p:nvSpPr>
          <p:cNvPr id="3" name="Text Placeholder 2"/>
          <p:cNvSpPr>
            <a:spLocks noGrp="1"/>
          </p:cNvSpPr>
          <p:nvPr>
            <p:ph type="body" idx="1"/>
          </p:nvPr>
        </p:nvSpPr>
        <p:spPr>
          <a:xfrm>
            <a:off x="2939846" y="4232171"/>
            <a:ext cx="7354336" cy="1704017"/>
          </a:xfrm>
        </p:spPr>
        <p:txBody>
          <a:bodyPr>
            <a:normAutofit/>
          </a:bodyPr>
          <a:lstStyle/>
          <a:p>
            <a:pPr algn="l"/>
            <a:r>
              <a:rPr lang="en-US" sz="2800" dirty="0"/>
              <a:t>What should you do if you encounter an issue with a federal system that threatens your ability to submit on-time?</a:t>
            </a:r>
          </a:p>
        </p:txBody>
      </p:sp>
    </p:spTree>
    <p:custDataLst>
      <p:tags r:id="rId1"/>
    </p:custDataLst>
    <p:extLst>
      <p:ext uri="{BB962C8B-B14F-4D97-AF65-F5344CB8AC3E}">
        <p14:creationId xmlns:p14="http://schemas.microsoft.com/office/powerpoint/2010/main" val="101106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eSubmission Answer </a:t>
            </a:r>
            <a:r>
              <a:rPr lang="en-US" sz="4800" dirty="0" smtClean="0">
                <a:solidFill>
                  <a:srgbClr val="262626"/>
                </a:solidFill>
              </a:rPr>
              <a:t>17</a:t>
            </a:r>
            <a:endParaRPr lang="en-US" sz="4800" dirty="0">
              <a:solidFill>
                <a:srgbClr val="262626"/>
              </a:solidFill>
            </a:endParaRPr>
          </a:p>
        </p:txBody>
      </p:sp>
      <p:sp>
        <p:nvSpPr>
          <p:cNvPr id="3" name="Text Placeholder 2"/>
          <p:cNvSpPr>
            <a:spLocks noGrp="1"/>
          </p:cNvSpPr>
          <p:nvPr>
            <p:ph type="body" idx="1"/>
          </p:nvPr>
        </p:nvSpPr>
        <p:spPr>
          <a:xfrm>
            <a:off x="2939846" y="4232171"/>
            <a:ext cx="7354336" cy="1704017"/>
          </a:xfrm>
        </p:spPr>
        <p:txBody>
          <a:bodyPr>
            <a:normAutofit/>
          </a:bodyPr>
          <a:lstStyle/>
          <a:p>
            <a:pPr algn="l"/>
            <a:r>
              <a:rPr lang="en-US" sz="2800" dirty="0"/>
              <a:t>You must follow NIH’s standard ‘system issue’ procedure if you run into problems beyond your control that threaten your on-time submission</a:t>
            </a:r>
          </a:p>
        </p:txBody>
      </p:sp>
      <p:sp>
        <p:nvSpPr>
          <p:cNvPr id="4" name="Text Placeholder 2"/>
          <p:cNvSpPr txBox="1">
            <a:spLocks/>
          </p:cNvSpPr>
          <p:nvPr/>
        </p:nvSpPr>
        <p:spPr>
          <a:xfrm>
            <a:off x="2944765" y="4227259"/>
            <a:ext cx="7354336"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smtClean="0"/>
              <a:t>What should you do if you encounter an issue with a federal system that threatens your ability to submit on-time?</a:t>
            </a:r>
            <a:endParaRPr lang="en-US" sz="2800" dirty="0"/>
          </a:p>
        </p:txBody>
      </p:sp>
    </p:spTree>
    <p:custDataLst>
      <p:tags r:id="rId1"/>
    </p:custDataLst>
    <p:extLst>
      <p:ext uri="{BB962C8B-B14F-4D97-AF65-F5344CB8AC3E}">
        <p14:creationId xmlns:p14="http://schemas.microsoft.com/office/powerpoint/2010/main" val="15180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04167E-6 7.40741E-7 L 0.00039 -0.41945 " pathEditMode="relative" rAng="0" ptsTypes="AA">
                                      <p:cBhvr>
                                        <p:cTn id="6" dur="2000" fill="hold"/>
                                        <p:tgtEl>
                                          <p:spTgt spid="4"/>
                                        </p:tgtEl>
                                        <p:attrNameLst>
                                          <p:attrName>ppt_x</p:attrName>
                                          <p:attrName>ppt_y</p:attrName>
                                        </p:attrNameLst>
                                      </p:cBhvr>
                                      <p:rCtr x="13" y="-2097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Non-System Issues</a:t>
            </a:r>
            <a:endParaRPr lang="en-US" dirty="0"/>
          </a:p>
        </p:txBody>
      </p:sp>
      <p:sp>
        <p:nvSpPr>
          <p:cNvPr id="3" name="Content Placeholder 2"/>
          <p:cNvSpPr>
            <a:spLocks noGrp="1"/>
          </p:cNvSpPr>
          <p:nvPr>
            <p:ph idx="1"/>
          </p:nvPr>
        </p:nvSpPr>
        <p:spPr>
          <a:xfrm>
            <a:off x="265471" y="2084439"/>
            <a:ext cx="11513574" cy="4109884"/>
          </a:xfrm>
        </p:spPr>
        <p:txBody>
          <a:bodyPr numCol="2">
            <a:noAutofit/>
          </a:bodyPr>
          <a:lstStyle/>
          <a:p>
            <a:pPr marL="0" indent="0">
              <a:buNone/>
            </a:pPr>
            <a:r>
              <a:rPr lang="en-US" sz="1800" b="1" dirty="0"/>
              <a:t>Examples of events that would not be considered ‘System Issues’:</a:t>
            </a:r>
          </a:p>
          <a:p>
            <a:pPr lvl="0"/>
            <a:r>
              <a:rPr lang="en-US" sz="1800" dirty="0"/>
              <a:t>Failure to follow funding opportunity instructions</a:t>
            </a:r>
          </a:p>
          <a:p>
            <a:pPr lvl="0"/>
            <a:r>
              <a:rPr lang="en-US" sz="1800" dirty="0"/>
              <a:t>Failure to follow application guide instructions</a:t>
            </a:r>
          </a:p>
          <a:p>
            <a:pPr lvl="0"/>
            <a:r>
              <a:rPr lang="en-US" sz="1800" dirty="0"/>
              <a:t>Failure to follow related notices in the NIH Guide for Grants and Contracts</a:t>
            </a:r>
          </a:p>
          <a:p>
            <a:pPr lvl="0"/>
            <a:r>
              <a:rPr lang="en-US" sz="1800" dirty="0"/>
              <a:t>Failure to complete required registrations prior to deadline</a:t>
            </a:r>
          </a:p>
          <a:p>
            <a:pPr lvl="0"/>
            <a:r>
              <a:rPr lang="en-US" sz="1800" dirty="0"/>
              <a:t>Failure to correct Grants.gov or eRA identified errors/warnings by the deadline</a:t>
            </a:r>
          </a:p>
          <a:p>
            <a:pPr lvl="0"/>
            <a:r>
              <a:rPr lang="en-US" sz="1800" dirty="0"/>
              <a:t>Local internet problem at institution </a:t>
            </a:r>
          </a:p>
          <a:p>
            <a:pPr lvl="0"/>
            <a:endParaRPr lang="en-US" sz="1800" dirty="0" smtClean="0"/>
          </a:p>
          <a:p>
            <a:pPr lvl="0"/>
            <a:r>
              <a:rPr lang="en-US" sz="1800" dirty="0" smtClean="0"/>
              <a:t>Grants.gov </a:t>
            </a:r>
            <a:r>
              <a:rPr lang="en-US" sz="1800" dirty="0"/>
              <a:t>AOR not authorized to submit for organization</a:t>
            </a:r>
          </a:p>
          <a:p>
            <a:pPr lvl="0"/>
            <a:r>
              <a:rPr lang="en-US" sz="1800" dirty="0"/>
              <a:t>Forgot credentials</a:t>
            </a:r>
          </a:p>
          <a:p>
            <a:pPr lvl="0"/>
            <a:r>
              <a:rPr lang="en-US" sz="1800" dirty="0"/>
              <a:t>Discovered application image issue after the application viewing window</a:t>
            </a:r>
          </a:p>
          <a:p>
            <a:pPr lvl="0"/>
            <a:r>
              <a:rPr lang="en-US" sz="1800" dirty="0"/>
              <a:t>Failure to notify the eRA Service Desk of submission issues by deadline or of application image issues within application viewing window.</a:t>
            </a:r>
          </a:p>
          <a:p>
            <a:pPr lvl="0"/>
            <a:r>
              <a:rPr lang="en-US" sz="1800" dirty="0"/>
              <a:t>Rejected/Refused an application by accident</a:t>
            </a:r>
          </a:p>
          <a:p>
            <a:pPr lvl="0"/>
            <a:r>
              <a:rPr lang="en-US" sz="1800" dirty="0"/>
              <a:t>Did not receive Grants.gov or eRA notification emails, but status available in Grants.gov and eRA Commons</a:t>
            </a:r>
          </a:p>
        </p:txBody>
      </p:sp>
      <p:sp>
        <p:nvSpPr>
          <p:cNvPr id="4" name="Slide Number Placeholder 3"/>
          <p:cNvSpPr>
            <a:spLocks noGrp="1"/>
          </p:cNvSpPr>
          <p:nvPr>
            <p:ph type="sldNum" sz="quarter" idx="12"/>
          </p:nvPr>
        </p:nvSpPr>
        <p:spPr/>
        <p:txBody>
          <a:bodyPr/>
          <a:lstStyle/>
          <a:p>
            <a:fld id="{D0F732B6-3AC9-40C5-B1AA-E338B0B449EC}" type="slidenum">
              <a:rPr lang="en-US" smtClean="0"/>
              <a:t>56</a:t>
            </a:fld>
            <a:endParaRPr lang="en-US"/>
          </a:p>
        </p:txBody>
      </p:sp>
    </p:spTree>
    <p:custDataLst>
      <p:tags r:id="rId1"/>
    </p:custDataLst>
    <p:extLst>
      <p:ext uri="{BB962C8B-B14F-4D97-AF65-F5344CB8AC3E}">
        <p14:creationId xmlns:p14="http://schemas.microsoft.com/office/powerpoint/2010/main" val="192759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System Issues</a:t>
            </a:r>
            <a:endParaRPr lang="en-US" dirty="0"/>
          </a:p>
        </p:txBody>
      </p:sp>
      <p:sp>
        <p:nvSpPr>
          <p:cNvPr id="3" name="Content Placeholder 2"/>
          <p:cNvSpPr>
            <a:spLocks noGrp="1"/>
          </p:cNvSpPr>
          <p:nvPr>
            <p:ph idx="1"/>
          </p:nvPr>
        </p:nvSpPr>
        <p:spPr>
          <a:xfrm>
            <a:off x="265471" y="2084439"/>
            <a:ext cx="11513574" cy="4109884"/>
          </a:xfrm>
        </p:spPr>
        <p:txBody>
          <a:bodyPr numCol="1">
            <a:noAutofit/>
          </a:bodyPr>
          <a:lstStyle/>
          <a:p>
            <a:pPr marL="0" indent="0">
              <a:buNone/>
            </a:pPr>
            <a:r>
              <a:rPr lang="en-US" sz="3200" b="1" dirty="0"/>
              <a:t>You MUST follow the instructions:</a:t>
            </a:r>
          </a:p>
          <a:p>
            <a:r>
              <a:rPr lang="en-US" sz="3200" dirty="0"/>
              <a:t>Contact the appropriate system support desk</a:t>
            </a:r>
          </a:p>
          <a:p>
            <a:r>
              <a:rPr lang="en-US" sz="3200" dirty="0"/>
              <a:t>Open a ticket with the eRA Service Desk to document your good faith effort to submit </a:t>
            </a:r>
          </a:p>
          <a:p>
            <a:r>
              <a:rPr lang="en-US" sz="3200" dirty="0"/>
              <a:t>Document in your application cover letter the confirmed system issue, support desk ticket numbers, and the actions taken to resolve the issue</a:t>
            </a:r>
          </a:p>
          <a:p>
            <a:pPr marL="0" indent="0">
              <a:buNone/>
            </a:pPr>
            <a:endParaRPr lang="en-US" sz="3200" dirty="0"/>
          </a:p>
        </p:txBody>
      </p:sp>
      <p:sp>
        <p:nvSpPr>
          <p:cNvPr id="4" name="Slide Number Placeholder 3"/>
          <p:cNvSpPr>
            <a:spLocks noGrp="1"/>
          </p:cNvSpPr>
          <p:nvPr>
            <p:ph type="sldNum" sz="quarter" idx="12"/>
          </p:nvPr>
        </p:nvSpPr>
        <p:spPr/>
        <p:txBody>
          <a:bodyPr/>
          <a:lstStyle/>
          <a:p>
            <a:fld id="{D0F732B6-3AC9-40C5-B1AA-E338B0B449EC}" type="slidenum">
              <a:rPr lang="en-US" smtClean="0"/>
              <a:t>57</a:t>
            </a:fld>
            <a:endParaRPr lang="en-US"/>
          </a:p>
        </p:txBody>
      </p:sp>
    </p:spTree>
    <p:custDataLst>
      <p:tags r:id="rId1"/>
    </p:custDataLst>
    <p:extLst>
      <p:ext uri="{BB962C8B-B14F-4D97-AF65-F5344CB8AC3E}">
        <p14:creationId xmlns:p14="http://schemas.microsoft.com/office/powerpoint/2010/main" val="3659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Tree>
    <p:custDataLst>
      <p:tags r:id="rId1"/>
    </p:custDataLst>
    <p:extLst>
      <p:ext uri="{BB962C8B-B14F-4D97-AF65-F5344CB8AC3E}">
        <p14:creationId xmlns:p14="http://schemas.microsoft.com/office/powerpoint/2010/main" val="179012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eRA Commons </a:t>
            </a:r>
            <a:r>
              <a:rPr lang="en-US" sz="4800" dirty="0" smtClean="0">
                <a:solidFill>
                  <a:srgbClr val="262626"/>
                </a:solidFill>
              </a:rPr>
              <a:t>2</a:t>
            </a:r>
            <a:endParaRPr lang="en-US" sz="4800" dirty="0">
              <a:solidFill>
                <a:srgbClr val="262626"/>
              </a:solidFill>
            </a:endParaRPr>
          </a:p>
        </p:txBody>
      </p:sp>
      <p:sp>
        <p:nvSpPr>
          <p:cNvPr id="3" name="Text Placeholder 2"/>
          <p:cNvSpPr>
            <a:spLocks noGrp="1"/>
          </p:cNvSpPr>
          <p:nvPr>
            <p:ph type="body" idx="1"/>
          </p:nvPr>
        </p:nvSpPr>
        <p:spPr>
          <a:xfrm>
            <a:off x="1818968" y="4232171"/>
            <a:ext cx="8475214" cy="1704017"/>
          </a:xfrm>
        </p:spPr>
        <p:txBody>
          <a:bodyPr>
            <a:normAutofit/>
          </a:bodyPr>
          <a:lstStyle/>
          <a:p>
            <a:pPr algn="l"/>
            <a:r>
              <a:rPr lang="en-US" sz="2800" dirty="0"/>
              <a:t>What is the name of the system that provides to the ability to create training tables for progress reports and institutional training grant applications? </a:t>
            </a:r>
          </a:p>
        </p:txBody>
      </p:sp>
    </p:spTree>
    <p:custDataLst>
      <p:tags r:id="rId1"/>
    </p:custDataLst>
    <p:extLst>
      <p:ext uri="{BB962C8B-B14F-4D97-AF65-F5344CB8AC3E}">
        <p14:creationId xmlns:p14="http://schemas.microsoft.com/office/powerpoint/2010/main" val="127362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eRA Commons Answer </a:t>
            </a:r>
            <a:r>
              <a:rPr lang="en-US" sz="4800" dirty="0" smtClean="0">
                <a:solidFill>
                  <a:srgbClr val="262626"/>
                </a:solidFill>
              </a:rPr>
              <a:t>2</a:t>
            </a:r>
            <a:endParaRPr lang="en-US" sz="4800" dirty="0">
              <a:solidFill>
                <a:srgbClr val="262626"/>
              </a:solidFill>
            </a:endParaRPr>
          </a:p>
        </p:txBody>
      </p:sp>
      <p:sp>
        <p:nvSpPr>
          <p:cNvPr id="3" name="Text Placeholder 2"/>
          <p:cNvSpPr>
            <a:spLocks noGrp="1"/>
          </p:cNvSpPr>
          <p:nvPr>
            <p:ph type="body" idx="1"/>
          </p:nvPr>
        </p:nvSpPr>
        <p:spPr/>
        <p:txBody>
          <a:bodyPr>
            <a:normAutofit/>
          </a:bodyPr>
          <a:lstStyle/>
          <a:p>
            <a:r>
              <a:rPr lang="en-US" sz="2800" dirty="0"/>
              <a:t>xTRACT </a:t>
            </a:r>
            <a:endParaRPr lang="en-US" sz="2800" dirty="0" smtClean="0"/>
          </a:p>
          <a:p>
            <a:r>
              <a:rPr lang="en-US" sz="2800" dirty="0" smtClean="0"/>
              <a:t>Extramural </a:t>
            </a:r>
            <a:r>
              <a:rPr lang="en-US" sz="2800" dirty="0"/>
              <a:t>Trainee Reporting And Career Tracking</a:t>
            </a:r>
          </a:p>
        </p:txBody>
      </p:sp>
      <p:sp>
        <p:nvSpPr>
          <p:cNvPr id="4" name="Text Placeholder 2"/>
          <p:cNvSpPr txBox="1">
            <a:spLocks/>
          </p:cNvSpPr>
          <p:nvPr/>
        </p:nvSpPr>
        <p:spPr>
          <a:xfrm>
            <a:off x="1818968" y="4232171"/>
            <a:ext cx="8475214" cy="170401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2800" smtClean="0"/>
              <a:t>What is the name of the system that provides to the ability to create training tables for progress reports and institutional training grant applications? </a:t>
            </a:r>
            <a:endParaRPr lang="en-US" sz="2800" dirty="0"/>
          </a:p>
        </p:txBody>
      </p:sp>
      <p:sp>
        <p:nvSpPr>
          <p:cNvPr id="5" name="Slide Number Placeholder 4"/>
          <p:cNvSpPr>
            <a:spLocks noGrp="1"/>
          </p:cNvSpPr>
          <p:nvPr>
            <p:ph type="sldNum" sz="quarter" idx="4294967295"/>
          </p:nvPr>
        </p:nvSpPr>
        <p:spPr>
          <a:xfrm>
            <a:off x="10729455" y="2869895"/>
            <a:ext cx="1154151" cy="1090789"/>
          </a:xfrm>
          <a:prstGeom prst="rect">
            <a:avLst/>
          </a:prstGeom>
        </p:spPr>
        <p:txBody>
          <a:bodyPr/>
          <a:lstStyle/>
          <a:p>
            <a:fld id="{D0F732B6-3AC9-40C5-B1AA-E338B0B449EC}" type="slidenum">
              <a:rPr lang="en-US" smtClean="0"/>
              <a:t>7</a:t>
            </a:fld>
            <a:endParaRPr lang="en-US"/>
          </a:p>
        </p:txBody>
      </p:sp>
    </p:spTree>
    <p:custDataLst>
      <p:tags r:id="rId1"/>
    </p:custDataLst>
    <p:extLst>
      <p:ext uri="{BB962C8B-B14F-4D97-AF65-F5344CB8AC3E}">
        <p14:creationId xmlns:p14="http://schemas.microsoft.com/office/powerpoint/2010/main" val="22894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79167E-6 -3.7037E-6 L -4.79167E-6 -0.49606 " pathEditMode="relative" rAng="0" ptsTypes="AA">
                                      <p:cBhvr>
                                        <p:cTn id="6" dur="2000" fill="hold"/>
                                        <p:tgtEl>
                                          <p:spTgt spid="4"/>
                                        </p:tgtEl>
                                        <p:attrNameLst>
                                          <p:attrName>ppt_x</p:attrName>
                                          <p:attrName>ppt_y</p:attrName>
                                        </p:attrNameLst>
                                      </p:cBhvr>
                                      <p:rCtr x="0" y="-24815"/>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xTRACT</a:t>
            </a:r>
            <a:endParaRPr lang="en-US" dirty="0"/>
          </a:p>
        </p:txBody>
      </p:sp>
      <p:sp>
        <p:nvSpPr>
          <p:cNvPr id="3" name="Content Placeholder 2"/>
          <p:cNvSpPr>
            <a:spLocks noGrp="1"/>
          </p:cNvSpPr>
          <p:nvPr>
            <p:ph idx="1"/>
          </p:nvPr>
        </p:nvSpPr>
        <p:spPr>
          <a:xfrm>
            <a:off x="6119174" y="2151811"/>
            <a:ext cx="5842885" cy="4564674"/>
          </a:xfrm>
        </p:spPr>
        <p:txBody>
          <a:bodyPr>
            <a:noAutofit/>
          </a:bodyPr>
          <a:lstStyle/>
          <a:p>
            <a:pPr lvl="0"/>
            <a:r>
              <a:rPr lang="en-US" sz="2000" dirty="0"/>
              <a:t>Used for Training Grants for</a:t>
            </a:r>
          </a:p>
          <a:p>
            <a:pPr lvl="1"/>
            <a:r>
              <a:rPr lang="en-US" dirty="0"/>
              <a:t>RPPR Submissions</a:t>
            </a:r>
          </a:p>
          <a:p>
            <a:pPr lvl="1"/>
            <a:r>
              <a:rPr lang="en-US" dirty="0"/>
              <a:t>New applications</a:t>
            </a:r>
          </a:p>
          <a:p>
            <a:pPr lvl="0"/>
            <a:r>
              <a:rPr lang="en-US" sz="2000" dirty="0"/>
              <a:t>Can access information already in eRA Commons</a:t>
            </a:r>
          </a:p>
          <a:p>
            <a:pPr lvl="0"/>
            <a:r>
              <a:rPr lang="en-US" sz="2000" dirty="0"/>
              <a:t>Creates Research Training Datasets (RTDs) [Training Tables]</a:t>
            </a:r>
          </a:p>
          <a:p>
            <a:pPr lvl="0"/>
            <a:r>
              <a:rPr lang="en-US" sz="2000" dirty="0"/>
              <a:t>Tables are formatted, no manual formatting needed</a:t>
            </a:r>
          </a:p>
          <a:p>
            <a:pPr lvl="0"/>
            <a:r>
              <a:rPr lang="en-US" sz="2000" dirty="0"/>
              <a:t>Accessible by:</a:t>
            </a:r>
          </a:p>
          <a:p>
            <a:pPr lvl="1"/>
            <a:r>
              <a:rPr lang="en-US" dirty="0"/>
              <a:t>Signing Officials (SOs)</a:t>
            </a:r>
          </a:p>
          <a:p>
            <a:pPr lvl="1"/>
            <a:r>
              <a:rPr lang="en-US" dirty="0"/>
              <a:t>Principal Investigators (PIs)</a:t>
            </a:r>
          </a:p>
          <a:p>
            <a:pPr lvl="1"/>
            <a:r>
              <a:rPr lang="en-US" dirty="0"/>
              <a:t>Assistants (ASST)</a:t>
            </a:r>
          </a:p>
          <a:p>
            <a:endParaRPr lang="en-US" sz="4000" dirty="0"/>
          </a:p>
        </p:txBody>
      </p:sp>
      <p:pic>
        <p:nvPicPr>
          <p:cNvPr id="4" name="Picture 3" title="xTRACT Search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00" y="2714526"/>
            <a:ext cx="5913686" cy="3103750"/>
          </a:xfrm>
          <a:prstGeom prst="rect">
            <a:avLst/>
          </a:prstGeom>
          <a:ln>
            <a:noFill/>
          </a:ln>
          <a:effectLst>
            <a:outerShdw blurRad="190500" algn="tl" rotWithShape="0">
              <a:srgbClr val="000000">
                <a:alpha val="70000"/>
              </a:srgbClr>
            </a:outerShdw>
          </a:effectLst>
        </p:spPr>
      </p:pic>
      <p:sp>
        <p:nvSpPr>
          <p:cNvPr id="5" name="Content Placeholder 2"/>
          <p:cNvSpPr txBox="1">
            <a:spLocks/>
          </p:cNvSpPr>
          <p:nvPr/>
        </p:nvSpPr>
        <p:spPr>
          <a:xfrm>
            <a:off x="4236591" y="654908"/>
            <a:ext cx="5842885" cy="12820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600" dirty="0" smtClean="0"/>
              <a:t>Advanced Notice! </a:t>
            </a:r>
            <a:r>
              <a:rPr lang="en-US" sz="1600" dirty="0"/>
              <a:t>beginning in early FY 2020, NIH and AHRQ intend to require the use of the xTRACT system in the eRA Commons to prepare the required data tables for certain types of training grant applications.  </a:t>
            </a:r>
            <a:endParaRPr lang="en-US" sz="1600" dirty="0" smtClean="0"/>
          </a:p>
          <a:p>
            <a:pPr marL="0" indent="0">
              <a:buNone/>
            </a:pPr>
            <a:r>
              <a:rPr lang="en-US" sz="1600" dirty="0" smtClean="0"/>
              <a:t>See </a:t>
            </a:r>
            <a:r>
              <a:rPr lang="en-US" sz="1600" dirty="0" smtClean="0">
                <a:hlinkClick r:id="rId4"/>
              </a:rPr>
              <a:t>NOT-OD-18-133</a:t>
            </a:r>
            <a:r>
              <a:rPr lang="en-US" sz="1600" dirty="0" smtClean="0"/>
              <a:t> for more information</a:t>
            </a:r>
            <a:endParaRPr lang="en-US" sz="3200" dirty="0"/>
          </a:p>
        </p:txBody>
      </p:sp>
      <p:sp>
        <p:nvSpPr>
          <p:cNvPr id="6" name="Slide Number Placeholder 5"/>
          <p:cNvSpPr>
            <a:spLocks noGrp="1"/>
          </p:cNvSpPr>
          <p:nvPr>
            <p:ph type="sldNum" sz="quarter" idx="12"/>
          </p:nvPr>
        </p:nvSpPr>
        <p:spPr/>
        <p:txBody>
          <a:bodyPr/>
          <a:lstStyle/>
          <a:p>
            <a:fld id="{D0F732B6-3AC9-40C5-B1AA-E338B0B449EC}" type="slidenum">
              <a:rPr lang="en-US" smtClean="0"/>
              <a:t>8</a:t>
            </a:fld>
            <a:endParaRPr lang="en-US"/>
          </a:p>
        </p:txBody>
      </p:sp>
    </p:spTree>
    <p:custDataLst>
      <p:tags r:id="rId1"/>
    </p:custDataLst>
    <p:extLst>
      <p:ext uri="{BB962C8B-B14F-4D97-AF65-F5344CB8AC3E}">
        <p14:creationId xmlns:p14="http://schemas.microsoft.com/office/powerpoint/2010/main" val="53866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eRA Commons </a:t>
            </a:r>
            <a:r>
              <a:rPr lang="en-US" sz="4800" dirty="0" smtClean="0">
                <a:solidFill>
                  <a:srgbClr val="262626"/>
                </a:solidFill>
              </a:rPr>
              <a:t>3</a:t>
            </a:r>
            <a:endParaRPr lang="en-US" sz="4800" dirty="0">
              <a:solidFill>
                <a:srgbClr val="262626"/>
              </a:solidFill>
            </a:endParaRPr>
          </a:p>
        </p:txBody>
      </p:sp>
      <p:sp>
        <p:nvSpPr>
          <p:cNvPr id="3" name="Text Placeholder 2"/>
          <p:cNvSpPr>
            <a:spLocks noGrp="1"/>
          </p:cNvSpPr>
          <p:nvPr>
            <p:ph type="body" idx="1"/>
          </p:nvPr>
        </p:nvSpPr>
        <p:spPr>
          <a:xfrm>
            <a:off x="3873910" y="4232171"/>
            <a:ext cx="6420272" cy="1704017"/>
          </a:xfrm>
        </p:spPr>
        <p:txBody>
          <a:bodyPr>
            <a:normAutofit/>
          </a:bodyPr>
          <a:lstStyle/>
          <a:p>
            <a:pPr algn="l"/>
            <a:r>
              <a:rPr lang="en-US" sz="2800" dirty="0"/>
              <a:t>There are now 3 types of Research Performance Progress Reports (RPPRs). </a:t>
            </a:r>
            <a:endParaRPr lang="en-US" sz="2800" dirty="0" smtClean="0"/>
          </a:p>
          <a:p>
            <a:pPr algn="l"/>
            <a:r>
              <a:rPr lang="en-US" sz="2800" dirty="0" smtClean="0"/>
              <a:t>What </a:t>
            </a:r>
            <a:r>
              <a:rPr lang="en-US" sz="2800" dirty="0"/>
              <a:t>are they and when is each used?</a:t>
            </a:r>
          </a:p>
        </p:txBody>
      </p:sp>
    </p:spTree>
    <p:custDataLst>
      <p:tags r:id="rId1"/>
    </p:custDataLst>
    <p:extLst>
      <p:ext uri="{BB962C8B-B14F-4D97-AF65-F5344CB8AC3E}">
        <p14:creationId xmlns:p14="http://schemas.microsoft.com/office/powerpoint/2010/main" val="220887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BERLIN" val="zQEnsHLl"/>
  <p:tag name="ARTICULATE_SLIDE_THUMBNAIL_REFRESH" val="1"/>
  <p:tag name="ARTICULATE_PROJECT_OPEN" val="0"/>
  <p:tag name="ARTICULATE_SLIDE_COUNT" val="5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1501</TotalTime>
  <Words>2392</Words>
  <Application>Microsoft Office PowerPoint</Application>
  <PresentationFormat>Widescreen</PresentationFormat>
  <Paragraphs>398</Paragraphs>
  <Slides>58</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Trebuchet MS</vt:lpstr>
      <vt:lpstr>Berlin</vt:lpstr>
      <vt:lpstr>How Well Do You Know eRA Systems…</vt:lpstr>
      <vt:lpstr>Sponsored by Your Good Friends at eRA:</vt:lpstr>
      <vt:lpstr>eRA Commons 1</vt:lpstr>
      <vt:lpstr>eRA Commons Answer 1</vt:lpstr>
      <vt:lpstr>Prior Approval </vt:lpstr>
      <vt:lpstr>eRA Commons 2</vt:lpstr>
      <vt:lpstr>eRA Commons Answer 2</vt:lpstr>
      <vt:lpstr>xTRACT</vt:lpstr>
      <vt:lpstr>eRA Commons 3</vt:lpstr>
      <vt:lpstr>eRA Commons Answer 3</vt:lpstr>
      <vt:lpstr>Research Performance Progress Report</vt:lpstr>
      <vt:lpstr>eRA Commons 4</vt:lpstr>
      <vt:lpstr>eRA Commons Answer 4</vt:lpstr>
      <vt:lpstr>Interim RPPR</vt:lpstr>
      <vt:lpstr>eSubmission 5</vt:lpstr>
      <vt:lpstr>eSubmission Answer 5</vt:lpstr>
      <vt:lpstr>Required Registrations</vt:lpstr>
      <vt:lpstr>System for Award Management</vt:lpstr>
      <vt:lpstr>eSubmission 7</vt:lpstr>
      <vt:lpstr>eSubmission Answer 7</vt:lpstr>
      <vt:lpstr>Who Needs a Commons ID?</vt:lpstr>
      <vt:lpstr>Clinical Trials 8</vt:lpstr>
      <vt:lpstr>Clinical Trials Answer 8</vt:lpstr>
      <vt:lpstr>Section II. Award Information</vt:lpstr>
      <vt:lpstr>Examples of Allowability in FOA Titles</vt:lpstr>
      <vt:lpstr>Clinical Trials 2</vt:lpstr>
      <vt:lpstr>Clinical Trials Answer 2</vt:lpstr>
      <vt:lpstr>Human Subjects Involvement</vt:lpstr>
      <vt:lpstr>eSubmission 100</vt:lpstr>
      <vt:lpstr>eSubmission Answer 10</vt:lpstr>
      <vt:lpstr>eSubmission Options</vt:lpstr>
      <vt:lpstr>eSubmission 110</vt:lpstr>
      <vt:lpstr>eSubmission Answer 110</vt:lpstr>
      <vt:lpstr>Application Instructions</vt:lpstr>
      <vt:lpstr>eSubmission 120</vt:lpstr>
      <vt:lpstr>eSubmission Answer 120</vt:lpstr>
      <vt:lpstr>On-time Application Submission</vt:lpstr>
      <vt:lpstr>eSubmission 130</vt:lpstr>
      <vt:lpstr>eSubmission Answer 130</vt:lpstr>
      <vt:lpstr>eSubmission 180</vt:lpstr>
      <vt:lpstr>eSubmission Answer 18</vt:lpstr>
      <vt:lpstr>eRA Commons140</vt:lpstr>
      <vt:lpstr>eRA Commons Answer140</vt:lpstr>
      <vt:lpstr>All Users Report</vt:lpstr>
      <vt:lpstr>eSubmission 150</vt:lpstr>
      <vt:lpstr>eSubmission Answer 150</vt:lpstr>
      <vt:lpstr>Sample Validations</vt:lpstr>
      <vt:lpstr>eRA Commons14a0</vt:lpstr>
      <vt:lpstr>eRA Commons Answer14a0</vt:lpstr>
      <vt:lpstr>Delegations</vt:lpstr>
      <vt:lpstr>eSubmission 160</vt:lpstr>
      <vt:lpstr>eSubmission Answer 160</vt:lpstr>
      <vt:lpstr>Application Review</vt:lpstr>
      <vt:lpstr>eSubmission 17</vt:lpstr>
      <vt:lpstr>eSubmission Answer 17</vt:lpstr>
      <vt:lpstr>Non-System Issues</vt:lpstr>
      <vt:lpstr>Dealing with System Issues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Well Do You Know eRA Systems…</dc:title>
  <dc:creator>Schumaker, Joseph (NIH/OD) [C]</dc:creator>
  <cp:lastModifiedBy>Schumaker, Joseph (NIH/OD) [C]</cp:lastModifiedBy>
  <cp:revision>96</cp:revision>
  <dcterms:created xsi:type="dcterms:W3CDTF">2018-03-07T14:35:57Z</dcterms:created>
  <dcterms:modified xsi:type="dcterms:W3CDTF">2018-05-18T16:23:58Z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9709B625-E959-4439-9EDA-EEEB954EAE76</vt:lpwstr>
  </property>
  <property fmtid="{D5CDD505-2E9C-101B-9397-08002B2CF9AE}" pid="3" name="ArticulatePath">
    <vt:lpwstr>How-Well-Do-You-Know</vt:lpwstr>
  </property>
</Properties>
</file>