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notesSlides/notesSlide15.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6.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7.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8.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9.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20.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21.xml" ContentType="application/vnd.openxmlformats-officedocument.presentationml.notesSlide+xml"/>
  <Override PartName="/ppt/tags/tag35.xml" ContentType="application/vnd.openxmlformats-officedocument.presentationml.tags+xml"/>
  <Override PartName="/ppt/notesSlides/notesSlide22.xml" ContentType="application/vnd.openxmlformats-officedocument.presentationml.notesSlide+xml"/>
  <Override PartName="/ppt/tags/tag36.xml" ContentType="application/vnd.openxmlformats-officedocument.presentationml.tags+xml"/>
  <Override PartName="/ppt/notesSlides/notesSlide23.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24.xml" ContentType="application/vnd.openxmlformats-officedocument.presentationml.notesSlide+xml"/>
  <Override PartName="/ppt/tags/tag39.xml" ContentType="application/vnd.openxmlformats-officedocument.presentationml.tags+xml"/>
  <Override PartName="/ppt/notesSlides/notesSlide25.xml" ContentType="application/vnd.openxmlformats-officedocument.presentationml.notesSlide+xml"/>
  <Override PartName="/ppt/tags/tag40.xml" ContentType="application/vnd.openxmlformats-officedocument.presentationml.tags+xml"/>
  <Override PartName="/ppt/notesSlides/notesSlide26.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27.xml" ContentType="application/vnd.openxmlformats-officedocument.presentationml.notesSlide+xml"/>
  <Override PartName="/ppt/tags/tag44.xml" ContentType="application/vnd.openxmlformats-officedocument.presentationml.tags+xml"/>
  <Override PartName="/ppt/notesSlides/notesSlide28.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47.xml" ContentType="application/vnd.openxmlformats-officedocument.presentationml.tags+xml"/>
  <Override PartName="/ppt/notesSlides/notesSlide29.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30.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31.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32.xml" ContentType="application/vnd.openxmlformats-officedocument.presentationml.notesSlide+xml"/>
  <Override PartName="/ppt/tags/tag56.xml" ContentType="application/vnd.openxmlformats-officedocument.presentationml.tags+xml"/>
  <Override PartName="/ppt/notesSlides/notesSlide33.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34.xml" ContentType="application/vnd.openxmlformats-officedocument.presentationml.notesSlide+xml"/>
  <Override PartName="/ppt/tags/tag59.xml" ContentType="application/vnd.openxmlformats-officedocument.presentationml.tags+xml"/>
  <Override PartName="/ppt/notesSlides/notesSlide35.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36.xml" ContentType="application/vnd.openxmlformats-officedocument.presentationml.notesSlide+xml"/>
  <Override PartName="/ppt/tags/tag64.xml" ContentType="application/vnd.openxmlformats-officedocument.presentationml.tags+xml"/>
  <Override PartName="/ppt/notesSlides/notesSlide37.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notesSlides/notesSlide38.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39.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notesSlides/notesSlide40.xml" ContentType="application/vnd.openxmlformats-officedocument.presentationml.notesSlide+xml"/>
  <Override PartName="/ppt/tags/tag72.xml" ContentType="application/vnd.openxmlformats-officedocument.presentationml.tags+xml"/>
  <Override PartName="/ppt/notesSlides/notesSlide41.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notesSlides/notesSlide42.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notesSlides/notesSlide43.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notesSlides/notesSlide44.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notesSlides/notesSlide45.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46.xml" ContentType="application/vnd.openxmlformats-officedocument.presentationml.notesSlide+xml"/>
  <Override PartName="/ppt/tags/tag84.xml" ContentType="application/vnd.openxmlformats-officedocument.presentationml.tags+xml"/>
  <Override PartName="/ppt/notesSlides/notesSlide47.xml" ContentType="application/vnd.openxmlformats-officedocument.presentationml.notesSlide+xml"/>
  <Override PartName="/ppt/tags/tag8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sldIdLst>
    <p:sldId id="256" r:id="rId2"/>
    <p:sldId id="258" r:id="rId3"/>
    <p:sldId id="259" r:id="rId4"/>
    <p:sldId id="257" r:id="rId5"/>
    <p:sldId id="260" r:id="rId6"/>
    <p:sldId id="262" r:id="rId7"/>
    <p:sldId id="267" r:id="rId8"/>
    <p:sldId id="268" r:id="rId9"/>
    <p:sldId id="269" r:id="rId10"/>
    <p:sldId id="263" r:id="rId11"/>
    <p:sldId id="270" r:id="rId12"/>
    <p:sldId id="264" r:id="rId13"/>
    <p:sldId id="272" r:id="rId14"/>
    <p:sldId id="274" r:id="rId15"/>
    <p:sldId id="265" r:id="rId16"/>
    <p:sldId id="275" r:id="rId17"/>
    <p:sldId id="266" r:id="rId18"/>
    <p:sldId id="276" r:id="rId19"/>
    <p:sldId id="277" r:id="rId20"/>
    <p:sldId id="282" r:id="rId21"/>
    <p:sldId id="278" r:id="rId22"/>
    <p:sldId id="283" r:id="rId23"/>
    <p:sldId id="284" r:id="rId24"/>
    <p:sldId id="279" r:id="rId25"/>
    <p:sldId id="285" r:id="rId26"/>
    <p:sldId id="280" r:id="rId27"/>
    <p:sldId id="286" r:id="rId28"/>
    <p:sldId id="287" r:id="rId29"/>
    <p:sldId id="281" r:id="rId30"/>
    <p:sldId id="288" r:id="rId31"/>
    <p:sldId id="289" r:id="rId32"/>
    <p:sldId id="294" r:id="rId33"/>
    <p:sldId id="290" r:id="rId34"/>
    <p:sldId id="295" r:id="rId35"/>
    <p:sldId id="291" r:id="rId36"/>
    <p:sldId id="296" r:id="rId37"/>
    <p:sldId id="292" r:id="rId38"/>
    <p:sldId id="298" r:id="rId39"/>
    <p:sldId id="293" r:id="rId40"/>
    <p:sldId id="299" r:id="rId41"/>
    <p:sldId id="300" r:id="rId42"/>
    <p:sldId id="301" r:id="rId43"/>
    <p:sldId id="302" r:id="rId44"/>
    <p:sldId id="307" r:id="rId45"/>
    <p:sldId id="308" r:id="rId46"/>
    <p:sldId id="303" r:id="rId47"/>
    <p:sldId id="310" r:id="rId48"/>
    <p:sldId id="304" r:id="rId49"/>
    <p:sldId id="313" r:id="rId50"/>
    <p:sldId id="311" r:id="rId51"/>
    <p:sldId id="312" r:id="rId52"/>
    <p:sldId id="305" r:id="rId53"/>
    <p:sldId id="316" r:id="rId54"/>
    <p:sldId id="317" r:id="rId55"/>
    <p:sldId id="306" r:id="rId56"/>
    <p:sldId id="314" r:id="rId57"/>
    <p:sldId id="315" r:id="rId58"/>
    <p:sldId id="318" r:id="rId59"/>
    <p:sldId id="325" r:id="rId60"/>
    <p:sldId id="323" r:id="rId61"/>
    <p:sldId id="324" r:id="rId62"/>
    <p:sldId id="319" r:id="rId63"/>
    <p:sldId id="326" r:id="rId64"/>
    <p:sldId id="327" r:id="rId65"/>
    <p:sldId id="320" r:id="rId66"/>
    <p:sldId id="271" r:id="rId67"/>
    <p:sldId id="273" r:id="rId68"/>
    <p:sldId id="321" r:id="rId69"/>
    <p:sldId id="328" r:id="rId70"/>
    <p:sldId id="329" r:id="rId71"/>
    <p:sldId id="322" r:id="rId72"/>
    <p:sldId id="330" r:id="rId73"/>
    <p:sldId id="331" r:id="rId74"/>
    <p:sldId id="336" r:id="rId75"/>
    <p:sldId id="332" r:id="rId76"/>
    <p:sldId id="337" r:id="rId77"/>
    <p:sldId id="333" r:id="rId78"/>
    <p:sldId id="338" r:id="rId79"/>
    <p:sldId id="334" r:id="rId80"/>
    <p:sldId id="339" r:id="rId81"/>
    <p:sldId id="343" r:id="rId82"/>
    <p:sldId id="335" r:id="rId83"/>
    <p:sldId id="341" r:id="rId84"/>
    <p:sldId id="344" r:id="rId85"/>
  </p:sldIdLst>
  <p:sldSz cx="12192000" cy="6858000"/>
  <p:notesSz cx="6858000" cy="9144000"/>
  <p:custDataLst>
    <p:tags r:id="rId8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2015"/>
    <a:srgbClr val="D416FD"/>
    <a:srgbClr val="FEA110"/>
    <a:srgbClr val="1433FD"/>
    <a:srgbClr val="FF7C80"/>
    <a:srgbClr val="FFF51E"/>
    <a:srgbClr val="0EFC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748" autoAdjust="0"/>
    <p:restoredTop sz="80136" autoAdjust="0"/>
  </p:normalViewPr>
  <p:slideViewPr>
    <p:cSldViewPr snapToGrid="0">
      <p:cViewPr varScale="1">
        <p:scale>
          <a:sx n="94" d="100"/>
          <a:sy n="94" d="100"/>
        </p:scale>
        <p:origin x="462" y="66"/>
      </p:cViewPr>
      <p:guideLst/>
    </p:cSldViewPr>
  </p:slideViewPr>
  <p:notesTextViewPr>
    <p:cViewPr>
      <p:scale>
        <a:sx n="1" d="1"/>
        <a:sy n="1" d="1"/>
      </p:scale>
      <p:origin x="0" y="0"/>
    </p:cViewPr>
  </p:notesTextViewPr>
  <p:sorterViewPr>
    <p:cViewPr>
      <p:scale>
        <a:sx n="130" d="100"/>
        <a:sy n="130" d="100"/>
      </p:scale>
      <p:origin x="0" y="-128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oleObject" Target="file:///\\odapps4\era\Electronic%20Receipt\Communications\External%20Communications\Stats\submission%20option%20data%20-%20June%202018.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Sheet2!$L$25</c:f>
              <c:strCache>
                <c:ptCount val="1"/>
                <c:pt idx="0">
                  <c:v>Grants.gov Downloadable Forms</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Sheet2!$M$24:$R$24</c:f>
              <c:strCache>
                <c:ptCount val="6"/>
                <c:pt idx="0">
                  <c:v>JAN-2018</c:v>
                </c:pt>
                <c:pt idx="1">
                  <c:v>FEB-2018</c:v>
                </c:pt>
                <c:pt idx="2">
                  <c:v>MARCH-2018</c:v>
                </c:pt>
                <c:pt idx="3">
                  <c:v>APRIL-2018</c:v>
                </c:pt>
                <c:pt idx="4">
                  <c:v>MAY-2018</c:v>
                </c:pt>
                <c:pt idx="5">
                  <c:v>JUNE-2018</c:v>
                </c:pt>
              </c:strCache>
            </c:strRef>
          </c:cat>
          <c:val>
            <c:numRef>
              <c:f>Sheet2!$M$25:$R$25</c:f>
              <c:numCache>
                <c:formatCode>0%</c:formatCode>
                <c:ptCount val="6"/>
                <c:pt idx="0">
                  <c:v>3.8016528925619832E-2</c:v>
                </c:pt>
                <c:pt idx="1">
                  <c:v>1.6274717226788185E-4</c:v>
                </c:pt>
                <c:pt idx="2">
                  <c:v>0</c:v>
                </c:pt>
                <c:pt idx="3">
                  <c:v>0</c:v>
                </c:pt>
                <c:pt idx="4">
                  <c:v>0</c:v>
                </c:pt>
                <c:pt idx="5">
                  <c:v>0</c:v>
                </c:pt>
              </c:numCache>
            </c:numRef>
          </c:val>
          <c:smooth val="0"/>
        </c:ser>
        <c:ser>
          <c:idx val="1"/>
          <c:order val="1"/>
          <c:tx>
            <c:strRef>
              <c:f>Sheet2!$L$26</c:f>
              <c:strCache>
                <c:ptCount val="1"/>
                <c:pt idx="0">
                  <c:v>System-to-system</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Sheet2!$M$24:$R$24</c:f>
              <c:strCache>
                <c:ptCount val="6"/>
                <c:pt idx="0">
                  <c:v>JAN-2018</c:v>
                </c:pt>
                <c:pt idx="1">
                  <c:v>FEB-2018</c:v>
                </c:pt>
                <c:pt idx="2">
                  <c:v>MARCH-2018</c:v>
                </c:pt>
                <c:pt idx="3">
                  <c:v>APRIL-2018</c:v>
                </c:pt>
                <c:pt idx="4">
                  <c:v>MAY-2018</c:v>
                </c:pt>
                <c:pt idx="5">
                  <c:v>JUNE-2018</c:v>
                </c:pt>
              </c:strCache>
            </c:strRef>
          </c:cat>
          <c:val>
            <c:numRef>
              <c:f>Sheet2!$M$26:$R$26</c:f>
              <c:numCache>
                <c:formatCode>0%</c:formatCode>
                <c:ptCount val="6"/>
                <c:pt idx="0">
                  <c:v>0.30523415977961432</c:v>
                </c:pt>
                <c:pt idx="1">
                  <c:v>0.52909105704288384</c:v>
                </c:pt>
                <c:pt idx="2">
                  <c:v>0.52752219531880551</c:v>
                </c:pt>
                <c:pt idx="3">
                  <c:v>0.37979258328095539</c:v>
                </c:pt>
                <c:pt idx="4">
                  <c:v>0.52644952644952647</c:v>
                </c:pt>
                <c:pt idx="5">
                  <c:v>0.53496157650460319</c:v>
                </c:pt>
              </c:numCache>
            </c:numRef>
          </c:val>
          <c:smooth val="0"/>
        </c:ser>
        <c:ser>
          <c:idx val="2"/>
          <c:order val="2"/>
          <c:tx>
            <c:strRef>
              <c:f>Sheet2!$L$27</c:f>
              <c:strCache>
                <c:ptCount val="1"/>
                <c:pt idx="0">
                  <c:v>ASSIST</c:v>
                </c:pt>
              </c:strCache>
            </c:strRef>
          </c:tx>
          <c:spPr>
            <a:ln w="34925" cap="rnd">
              <a:solidFill>
                <a:schemeClr val="accent6"/>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Sheet2!$M$24:$R$24</c:f>
              <c:strCache>
                <c:ptCount val="6"/>
                <c:pt idx="0">
                  <c:v>JAN-2018</c:v>
                </c:pt>
                <c:pt idx="1">
                  <c:v>FEB-2018</c:v>
                </c:pt>
                <c:pt idx="2">
                  <c:v>MARCH-2018</c:v>
                </c:pt>
                <c:pt idx="3">
                  <c:v>APRIL-2018</c:v>
                </c:pt>
                <c:pt idx="4">
                  <c:v>MAY-2018</c:v>
                </c:pt>
                <c:pt idx="5">
                  <c:v>JUNE-2018</c:v>
                </c:pt>
              </c:strCache>
            </c:strRef>
          </c:cat>
          <c:val>
            <c:numRef>
              <c:f>Sheet2!$M$27:$R$27</c:f>
              <c:numCache>
                <c:formatCode>0%</c:formatCode>
                <c:ptCount val="6"/>
                <c:pt idx="0">
                  <c:v>0.51147842056932968</c:v>
                </c:pt>
                <c:pt idx="1">
                  <c:v>0.41728374969484905</c:v>
                </c:pt>
                <c:pt idx="2">
                  <c:v>0.4214689265536723</c:v>
                </c:pt>
                <c:pt idx="3">
                  <c:v>0.50439974858579506</c:v>
                </c:pt>
                <c:pt idx="4">
                  <c:v>0.42296142296142297</c:v>
                </c:pt>
                <c:pt idx="5">
                  <c:v>0.41870197063075404</c:v>
                </c:pt>
              </c:numCache>
            </c:numRef>
          </c:val>
          <c:smooth val="0"/>
        </c:ser>
        <c:ser>
          <c:idx val="3"/>
          <c:order val="3"/>
          <c:tx>
            <c:strRef>
              <c:f>Sheet2!$L$28</c:f>
              <c:strCache>
                <c:ptCount val="1"/>
                <c:pt idx="0">
                  <c:v>Grants.gov Workspace</c:v>
                </c:pt>
              </c:strCache>
            </c:strRef>
          </c:tx>
          <c:spPr>
            <a:ln w="34925" cap="rnd">
              <a:solidFill>
                <a:schemeClr val="accent2">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Sheet2!$M$24:$R$24</c:f>
              <c:strCache>
                <c:ptCount val="6"/>
                <c:pt idx="0">
                  <c:v>JAN-2018</c:v>
                </c:pt>
                <c:pt idx="1">
                  <c:v>FEB-2018</c:v>
                </c:pt>
                <c:pt idx="2">
                  <c:v>MARCH-2018</c:v>
                </c:pt>
                <c:pt idx="3">
                  <c:v>APRIL-2018</c:v>
                </c:pt>
                <c:pt idx="4">
                  <c:v>MAY-2018</c:v>
                </c:pt>
                <c:pt idx="5">
                  <c:v>JUNE-2018</c:v>
                </c:pt>
              </c:strCache>
            </c:strRef>
          </c:cat>
          <c:val>
            <c:numRef>
              <c:f>Sheet2!$M$28:$R$28</c:f>
              <c:numCache>
                <c:formatCode>0%</c:formatCode>
                <c:ptCount val="6"/>
                <c:pt idx="0">
                  <c:v>0.14527089072543617</c:v>
                </c:pt>
                <c:pt idx="1">
                  <c:v>5.3462446089999185E-2</c:v>
                </c:pt>
                <c:pt idx="2">
                  <c:v>5.1008878127522195E-2</c:v>
                </c:pt>
                <c:pt idx="3">
                  <c:v>0.11580766813324953</c:v>
                </c:pt>
                <c:pt idx="4">
                  <c:v>5.058905058905059E-2</c:v>
                </c:pt>
                <c:pt idx="5">
                  <c:v>4.6336452864642774E-2</c:v>
                </c:pt>
              </c:numCache>
            </c:numRef>
          </c:val>
          <c:smooth val="0"/>
        </c:ser>
        <c:dLbls>
          <c:showLegendKey val="0"/>
          <c:showVal val="0"/>
          <c:showCatName val="0"/>
          <c:showSerName val="0"/>
          <c:showPercent val="0"/>
          <c:showBubbleSize val="0"/>
        </c:dLbls>
        <c:smooth val="0"/>
        <c:axId val="321520592"/>
        <c:axId val="321520984"/>
      </c:lineChart>
      <c:catAx>
        <c:axId val="321520592"/>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321520984"/>
        <c:crosses val="autoZero"/>
        <c:auto val="1"/>
        <c:lblAlgn val="ctr"/>
        <c:lblOffset val="100"/>
        <c:noMultiLvlLbl val="0"/>
      </c:catAx>
      <c:valAx>
        <c:axId val="321520984"/>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3215205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AB7A1D-4CBB-45BD-8891-8613E91460FF}" type="datetimeFigureOut">
              <a:rPr lang="en-US" smtClean="0"/>
              <a:t>9/25/2018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E6A124-56BC-47E9-BC5D-120D9F5F7929}" type="slidenum">
              <a:rPr lang="en-US" smtClean="0"/>
              <a:t>‹#›</a:t>
            </a:fld>
            <a:endParaRPr lang="en-US"/>
          </a:p>
        </p:txBody>
      </p:sp>
    </p:spTree>
    <p:extLst>
      <p:ext uri="{BB962C8B-B14F-4D97-AF65-F5344CB8AC3E}">
        <p14:creationId xmlns:p14="http://schemas.microsoft.com/office/powerpoint/2010/main" val="4244716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E6A124-56BC-47E9-BC5D-120D9F5F7929}" type="slidenum">
              <a:rPr lang="en-US" smtClean="0"/>
              <a:t>1</a:t>
            </a:fld>
            <a:endParaRPr lang="en-US"/>
          </a:p>
        </p:txBody>
      </p:sp>
    </p:spTree>
    <p:extLst>
      <p:ext uri="{BB962C8B-B14F-4D97-AF65-F5344CB8AC3E}">
        <p14:creationId xmlns:p14="http://schemas.microsoft.com/office/powerpoint/2010/main" val="622002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GB" dirty="0"/>
              <a:t>CLICK ON THE QUESTION BOX TO REVEAL</a:t>
            </a:r>
            <a:r>
              <a:rPr lang="en-GB" baseline="0" dirty="0"/>
              <a:t> THE ANSWER</a:t>
            </a:r>
          </a:p>
          <a:p>
            <a:r>
              <a:rPr lang="en-GB" baseline="0" dirty="0"/>
              <a:t>CLICK ON THE ANSWER BOX TO RETURN TO THE MAIN MENU</a:t>
            </a:r>
            <a:endParaRPr lang="en-GB" dirty="0"/>
          </a:p>
        </p:txBody>
      </p:sp>
      <p:sp>
        <p:nvSpPr>
          <p:cNvPr id="4" name="スライド番号プレースホルダー 3"/>
          <p:cNvSpPr>
            <a:spLocks noGrp="1"/>
          </p:cNvSpPr>
          <p:nvPr>
            <p:ph type="sldNum" sz="quarter" idx="10"/>
          </p:nvPr>
        </p:nvSpPr>
        <p:spPr/>
        <p:txBody>
          <a:bodyPr/>
          <a:lstStyle/>
          <a:p>
            <a:fld id="{F988DA9B-EF7B-4AFE-B391-73F8B9AFDA92}" type="slidenum">
              <a:rPr lang="en-GB" smtClean="0"/>
              <a:t>12</a:t>
            </a:fld>
            <a:endParaRPr lang="en-GB"/>
          </a:p>
        </p:txBody>
      </p:sp>
    </p:spTree>
    <p:extLst>
      <p:ext uri="{BB962C8B-B14F-4D97-AF65-F5344CB8AC3E}">
        <p14:creationId xmlns:p14="http://schemas.microsoft.com/office/powerpoint/2010/main" val="2310594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GB" dirty="0"/>
              <a:t>CLICK ON THE QUESTION BOX TO REVEAL</a:t>
            </a:r>
            <a:r>
              <a:rPr lang="en-GB" baseline="0" dirty="0"/>
              <a:t> THE ANSWER</a:t>
            </a:r>
          </a:p>
          <a:p>
            <a:r>
              <a:rPr lang="en-GB" baseline="0" dirty="0"/>
              <a:t>CLICK ON THE ANSWER BOX TO RETURN TO THE MAIN MENU</a:t>
            </a:r>
            <a:endParaRPr lang="en-GB" dirty="0"/>
          </a:p>
        </p:txBody>
      </p:sp>
      <p:sp>
        <p:nvSpPr>
          <p:cNvPr id="4" name="スライド番号プレースホルダー 3"/>
          <p:cNvSpPr>
            <a:spLocks noGrp="1"/>
          </p:cNvSpPr>
          <p:nvPr>
            <p:ph type="sldNum" sz="quarter" idx="10"/>
          </p:nvPr>
        </p:nvSpPr>
        <p:spPr/>
        <p:txBody>
          <a:bodyPr/>
          <a:lstStyle/>
          <a:p>
            <a:fld id="{F988DA9B-EF7B-4AFE-B391-73F8B9AFDA92}" type="slidenum">
              <a:rPr lang="en-GB" smtClean="0"/>
              <a:t>15</a:t>
            </a:fld>
            <a:endParaRPr lang="en-GB"/>
          </a:p>
        </p:txBody>
      </p:sp>
    </p:spTree>
    <p:extLst>
      <p:ext uri="{BB962C8B-B14F-4D97-AF65-F5344CB8AC3E}">
        <p14:creationId xmlns:p14="http://schemas.microsoft.com/office/powerpoint/2010/main" val="2816090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E6A124-56BC-47E9-BC5D-120D9F5F7929}" type="slidenum">
              <a:rPr lang="en-US" smtClean="0"/>
              <a:t>16</a:t>
            </a:fld>
            <a:endParaRPr lang="en-US"/>
          </a:p>
        </p:txBody>
      </p:sp>
    </p:spTree>
    <p:extLst>
      <p:ext uri="{BB962C8B-B14F-4D97-AF65-F5344CB8AC3E}">
        <p14:creationId xmlns:p14="http://schemas.microsoft.com/office/powerpoint/2010/main" val="1931541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GB" dirty="0"/>
              <a:t>CLICK ON THE QUESTION BOX TO REVEAL</a:t>
            </a:r>
            <a:r>
              <a:rPr lang="en-GB" baseline="0" dirty="0"/>
              <a:t> THE ANSWER</a:t>
            </a:r>
          </a:p>
          <a:p>
            <a:r>
              <a:rPr lang="en-GB" baseline="0" dirty="0"/>
              <a:t>CLICK ON THE ANSWER BOX TO RETURN TO THE MAIN MENU</a:t>
            </a:r>
            <a:endParaRPr lang="en-GB" dirty="0"/>
          </a:p>
        </p:txBody>
      </p:sp>
      <p:sp>
        <p:nvSpPr>
          <p:cNvPr id="4" name="スライド番号プレースホルダー 3"/>
          <p:cNvSpPr>
            <a:spLocks noGrp="1"/>
          </p:cNvSpPr>
          <p:nvPr>
            <p:ph type="sldNum" sz="quarter" idx="10"/>
          </p:nvPr>
        </p:nvSpPr>
        <p:spPr/>
        <p:txBody>
          <a:bodyPr/>
          <a:lstStyle/>
          <a:p>
            <a:fld id="{F988DA9B-EF7B-4AFE-B391-73F8B9AFDA92}" type="slidenum">
              <a:rPr lang="en-GB" smtClean="0"/>
              <a:t>17</a:t>
            </a:fld>
            <a:endParaRPr lang="en-GB"/>
          </a:p>
        </p:txBody>
      </p:sp>
    </p:spTree>
    <p:extLst>
      <p:ext uri="{BB962C8B-B14F-4D97-AF65-F5344CB8AC3E}">
        <p14:creationId xmlns:p14="http://schemas.microsoft.com/office/powerpoint/2010/main" val="244266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E6A124-56BC-47E9-BC5D-120D9F5F7929}" type="slidenum">
              <a:rPr lang="en-US" smtClean="0"/>
              <a:t>18</a:t>
            </a:fld>
            <a:endParaRPr lang="en-US"/>
          </a:p>
        </p:txBody>
      </p:sp>
    </p:spTree>
    <p:extLst>
      <p:ext uri="{BB962C8B-B14F-4D97-AF65-F5344CB8AC3E}">
        <p14:creationId xmlns:p14="http://schemas.microsoft.com/office/powerpoint/2010/main" val="286203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GB" dirty="0"/>
              <a:t>CLICK ON THE QUESTION BOX TO REVEAL</a:t>
            </a:r>
            <a:r>
              <a:rPr lang="en-GB" baseline="0" dirty="0"/>
              <a:t> THE ANSWER</a:t>
            </a:r>
          </a:p>
          <a:p>
            <a:r>
              <a:rPr lang="en-GB" baseline="0" dirty="0"/>
              <a:t>CLICK ON THE ANSWER BOX TO RETURN TO THE MAIN MENU</a:t>
            </a:r>
            <a:endParaRPr lang="en-GB" dirty="0"/>
          </a:p>
        </p:txBody>
      </p:sp>
      <p:sp>
        <p:nvSpPr>
          <p:cNvPr id="4" name="スライド番号プレースホルダー 3"/>
          <p:cNvSpPr>
            <a:spLocks noGrp="1"/>
          </p:cNvSpPr>
          <p:nvPr>
            <p:ph type="sldNum" sz="quarter" idx="10"/>
          </p:nvPr>
        </p:nvSpPr>
        <p:spPr/>
        <p:txBody>
          <a:bodyPr/>
          <a:lstStyle/>
          <a:p>
            <a:fld id="{F988DA9B-EF7B-4AFE-B391-73F8B9AFDA92}" type="slidenum">
              <a:rPr lang="en-GB" smtClean="0"/>
              <a:t>19</a:t>
            </a:fld>
            <a:endParaRPr lang="en-GB"/>
          </a:p>
        </p:txBody>
      </p:sp>
    </p:spTree>
    <p:extLst>
      <p:ext uri="{BB962C8B-B14F-4D97-AF65-F5344CB8AC3E}">
        <p14:creationId xmlns:p14="http://schemas.microsoft.com/office/powerpoint/2010/main" val="2961389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GB" dirty="0"/>
              <a:t>CLICK ON THE QUESTION BOX TO REVEAL</a:t>
            </a:r>
            <a:r>
              <a:rPr lang="en-GB" baseline="0" dirty="0"/>
              <a:t> THE ANSWER</a:t>
            </a:r>
          </a:p>
          <a:p>
            <a:r>
              <a:rPr lang="en-GB" baseline="0" dirty="0"/>
              <a:t>CLICK ON THE ANSWER BOX TO RETURN TO THE MAIN MENU</a:t>
            </a:r>
            <a:endParaRPr lang="en-GB" dirty="0"/>
          </a:p>
        </p:txBody>
      </p:sp>
      <p:sp>
        <p:nvSpPr>
          <p:cNvPr id="4" name="スライド番号プレースホルダー 3"/>
          <p:cNvSpPr>
            <a:spLocks noGrp="1"/>
          </p:cNvSpPr>
          <p:nvPr>
            <p:ph type="sldNum" sz="quarter" idx="10"/>
          </p:nvPr>
        </p:nvSpPr>
        <p:spPr/>
        <p:txBody>
          <a:bodyPr/>
          <a:lstStyle/>
          <a:p>
            <a:fld id="{F988DA9B-EF7B-4AFE-B391-73F8B9AFDA92}" type="slidenum">
              <a:rPr lang="en-GB" smtClean="0"/>
              <a:t>21</a:t>
            </a:fld>
            <a:endParaRPr lang="en-GB"/>
          </a:p>
        </p:txBody>
      </p:sp>
    </p:spTree>
    <p:extLst>
      <p:ext uri="{BB962C8B-B14F-4D97-AF65-F5344CB8AC3E}">
        <p14:creationId xmlns:p14="http://schemas.microsoft.com/office/powerpoint/2010/main" val="1006675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GB" dirty="0"/>
              <a:t>CLICK ON THE QUESTION BOX TO REVEAL</a:t>
            </a:r>
            <a:r>
              <a:rPr lang="en-GB" baseline="0" dirty="0"/>
              <a:t> THE ANSWER</a:t>
            </a:r>
          </a:p>
          <a:p>
            <a:r>
              <a:rPr lang="en-GB" baseline="0" dirty="0"/>
              <a:t>CLICK ON THE ANSWER BOX TO RETURN TO THE MAIN MENU</a:t>
            </a:r>
            <a:endParaRPr lang="en-GB" dirty="0"/>
          </a:p>
        </p:txBody>
      </p:sp>
      <p:sp>
        <p:nvSpPr>
          <p:cNvPr id="4" name="スライド番号プレースホルダー 3"/>
          <p:cNvSpPr>
            <a:spLocks noGrp="1"/>
          </p:cNvSpPr>
          <p:nvPr>
            <p:ph type="sldNum" sz="quarter" idx="10"/>
          </p:nvPr>
        </p:nvSpPr>
        <p:spPr/>
        <p:txBody>
          <a:bodyPr/>
          <a:lstStyle/>
          <a:p>
            <a:fld id="{F988DA9B-EF7B-4AFE-B391-73F8B9AFDA92}" type="slidenum">
              <a:rPr lang="en-GB" smtClean="0"/>
              <a:t>24</a:t>
            </a:fld>
            <a:endParaRPr lang="en-GB"/>
          </a:p>
        </p:txBody>
      </p:sp>
    </p:spTree>
    <p:extLst>
      <p:ext uri="{BB962C8B-B14F-4D97-AF65-F5344CB8AC3E}">
        <p14:creationId xmlns:p14="http://schemas.microsoft.com/office/powerpoint/2010/main" val="33389163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GB" dirty="0"/>
              <a:t>CLICK ON THE QUESTION BOX TO REVEAL</a:t>
            </a:r>
            <a:r>
              <a:rPr lang="en-GB" baseline="0" dirty="0"/>
              <a:t> THE ANSWER</a:t>
            </a:r>
          </a:p>
          <a:p>
            <a:r>
              <a:rPr lang="en-GB" baseline="0" dirty="0"/>
              <a:t>CLICK ON THE ANSWER BOX TO RETURN TO THE MAIN MENU</a:t>
            </a:r>
            <a:endParaRPr lang="en-GB" dirty="0"/>
          </a:p>
        </p:txBody>
      </p:sp>
      <p:sp>
        <p:nvSpPr>
          <p:cNvPr id="4" name="スライド番号プレースホルダー 3"/>
          <p:cNvSpPr>
            <a:spLocks noGrp="1"/>
          </p:cNvSpPr>
          <p:nvPr>
            <p:ph type="sldNum" sz="quarter" idx="10"/>
          </p:nvPr>
        </p:nvSpPr>
        <p:spPr/>
        <p:txBody>
          <a:bodyPr/>
          <a:lstStyle/>
          <a:p>
            <a:fld id="{F988DA9B-EF7B-4AFE-B391-73F8B9AFDA92}" type="slidenum">
              <a:rPr lang="en-GB" smtClean="0"/>
              <a:t>26</a:t>
            </a:fld>
            <a:endParaRPr lang="en-GB"/>
          </a:p>
        </p:txBody>
      </p:sp>
    </p:spTree>
    <p:extLst>
      <p:ext uri="{BB962C8B-B14F-4D97-AF65-F5344CB8AC3E}">
        <p14:creationId xmlns:p14="http://schemas.microsoft.com/office/powerpoint/2010/main" val="19253738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GB" dirty="0"/>
              <a:t>CLICK ON THE QUESTION BOX TO REVEAL</a:t>
            </a:r>
            <a:r>
              <a:rPr lang="en-GB" baseline="0" dirty="0"/>
              <a:t> THE ANSWER</a:t>
            </a:r>
          </a:p>
          <a:p>
            <a:r>
              <a:rPr lang="en-GB" baseline="0" dirty="0"/>
              <a:t>CLICK ON THE ANSWER BOX TO RETURN TO THE MAIN MENU</a:t>
            </a:r>
            <a:endParaRPr lang="en-GB" dirty="0"/>
          </a:p>
        </p:txBody>
      </p:sp>
      <p:sp>
        <p:nvSpPr>
          <p:cNvPr id="4" name="スライド番号プレースホルダー 3"/>
          <p:cNvSpPr>
            <a:spLocks noGrp="1"/>
          </p:cNvSpPr>
          <p:nvPr>
            <p:ph type="sldNum" sz="quarter" idx="10"/>
          </p:nvPr>
        </p:nvSpPr>
        <p:spPr/>
        <p:txBody>
          <a:bodyPr/>
          <a:lstStyle/>
          <a:p>
            <a:fld id="{F988DA9B-EF7B-4AFE-B391-73F8B9AFDA92}" type="slidenum">
              <a:rPr lang="en-GB" smtClean="0"/>
              <a:t>29</a:t>
            </a:fld>
            <a:endParaRPr lang="en-GB"/>
          </a:p>
        </p:txBody>
      </p:sp>
    </p:spTree>
    <p:extLst>
      <p:ext uri="{BB962C8B-B14F-4D97-AF65-F5344CB8AC3E}">
        <p14:creationId xmlns:p14="http://schemas.microsoft.com/office/powerpoint/2010/main" val="580199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E6A124-56BC-47E9-BC5D-120D9F5F7929}" type="slidenum">
              <a:rPr lang="en-US" smtClean="0"/>
              <a:t>2</a:t>
            </a:fld>
            <a:endParaRPr lang="en-US"/>
          </a:p>
        </p:txBody>
      </p:sp>
    </p:spTree>
    <p:extLst>
      <p:ext uri="{BB962C8B-B14F-4D97-AF65-F5344CB8AC3E}">
        <p14:creationId xmlns:p14="http://schemas.microsoft.com/office/powerpoint/2010/main" val="2691561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GB" dirty="0"/>
              <a:t>CLICK ON THE QUESTION BOX TO REVEAL</a:t>
            </a:r>
            <a:r>
              <a:rPr lang="en-GB" baseline="0" dirty="0"/>
              <a:t> THE ANSWER</a:t>
            </a:r>
          </a:p>
          <a:p>
            <a:r>
              <a:rPr lang="en-GB" baseline="0" dirty="0"/>
              <a:t>CLICK ON THE ANSWER BOX TO RETURN TO THE MAIN MENU</a:t>
            </a:r>
            <a:endParaRPr lang="en-GB" dirty="0"/>
          </a:p>
        </p:txBody>
      </p:sp>
      <p:sp>
        <p:nvSpPr>
          <p:cNvPr id="4" name="スライド番号プレースホルダー 3"/>
          <p:cNvSpPr>
            <a:spLocks noGrp="1"/>
          </p:cNvSpPr>
          <p:nvPr>
            <p:ph type="sldNum" sz="quarter" idx="10"/>
          </p:nvPr>
        </p:nvSpPr>
        <p:spPr/>
        <p:txBody>
          <a:bodyPr/>
          <a:lstStyle/>
          <a:p>
            <a:fld id="{F988DA9B-EF7B-4AFE-B391-73F8B9AFDA92}" type="slidenum">
              <a:rPr lang="en-GB" smtClean="0"/>
              <a:t>31</a:t>
            </a:fld>
            <a:endParaRPr lang="en-GB"/>
          </a:p>
        </p:txBody>
      </p:sp>
    </p:spTree>
    <p:extLst>
      <p:ext uri="{BB962C8B-B14F-4D97-AF65-F5344CB8AC3E}">
        <p14:creationId xmlns:p14="http://schemas.microsoft.com/office/powerpoint/2010/main" val="3334637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GB" dirty="0"/>
              <a:t>CLICK ON THE QUESTION BOX TO REVEAL</a:t>
            </a:r>
            <a:r>
              <a:rPr lang="en-GB" baseline="0" dirty="0"/>
              <a:t> THE ANSWER</a:t>
            </a:r>
          </a:p>
          <a:p>
            <a:r>
              <a:rPr lang="en-GB" baseline="0" dirty="0"/>
              <a:t>CLICK ON THE ANSWER BOX TO RETURN TO THE MAIN MENU</a:t>
            </a:r>
            <a:endParaRPr lang="en-GB" dirty="0"/>
          </a:p>
        </p:txBody>
      </p:sp>
      <p:sp>
        <p:nvSpPr>
          <p:cNvPr id="4" name="スライド番号プレースホルダー 3"/>
          <p:cNvSpPr>
            <a:spLocks noGrp="1"/>
          </p:cNvSpPr>
          <p:nvPr>
            <p:ph type="sldNum" sz="quarter" idx="10"/>
          </p:nvPr>
        </p:nvSpPr>
        <p:spPr/>
        <p:txBody>
          <a:bodyPr/>
          <a:lstStyle/>
          <a:p>
            <a:fld id="{F988DA9B-EF7B-4AFE-B391-73F8B9AFDA92}" type="slidenum">
              <a:rPr lang="en-GB" smtClean="0"/>
              <a:t>33</a:t>
            </a:fld>
            <a:endParaRPr lang="en-GB"/>
          </a:p>
        </p:txBody>
      </p:sp>
    </p:spTree>
    <p:extLst>
      <p:ext uri="{BB962C8B-B14F-4D97-AF65-F5344CB8AC3E}">
        <p14:creationId xmlns:p14="http://schemas.microsoft.com/office/powerpoint/2010/main" val="2299045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E6A124-56BC-47E9-BC5D-120D9F5F7929}" type="slidenum">
              <a:rPr lang="en-US" smtClean="0"/>
              <a:t>34</a:t>
            </a:fld>
            <a:endParaRPr lang="en-US"/>
          </a:p>
        </p:txBody>
      </p:sp>
    </p:spTree>
    <p:extLst>
      <p:ext uri="{BB962C8B-B14F-4D97-AF65-F5344CB8AC3E}">
        <p14:creationId xmlns:p14="http://schemas.microsoft.com/office/powerpoint/2010/main" val="21601291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GB" dirty="0"/>
              <a:t>CLICK ON THE QUESTION BOX TO REVEAL</a:t>
            </a:r>
            <a:r>
              <a:rPr lang="en-GB" baseline="0" dirty="0"/>
              <a:t> THE ANSWER</a:t>
            </a:r>
          </a:p>
          <a:p>
            <a:r>
              <a:rPr lang="en-GB" baseline="0" dirty="0"/>
              <a:t>CLICK ON THE ANSWER BOX TO RETURN TO THE MAIN MENU</a:t>
            </a:r>
            <a:endParaRPr lang="en-GB" dirty="0"/>
          </a:p>
        </p:txBody>
      </p:sp>
      <p:sp>
        <p:nvSpPr>
          <p:cNvPr id="4" name="スライド番号プレースホルダー 3"/>
          <p:cNvSpPr>
            <a:spLocks noGrp="1"/>
          </p:cNvSpPr>
          <p:nvPr>
            <p:ph type="sldNum" sz="quarter" idx="10"/>
          </p:nvPr>
        </p:nvSpPr>
        <p:spPr/>
        <p:txBody>
          <a:bodyPr/>
          <a:lstStyle/>
          <a:p>
            <a:fld id="{F988DA9B-EF7B-4AFE-B391-73F8B9AFDA92}" type="slidenum">
              <a:rPr lang="en-GB" smtClean="0"/>
              <a:t>35</a:t>
            </a:fld>
            <a:endParaRPr lang="en-GB"/>
          </a:p>
        </p:txBody>
      </p:sp>
    </p:spTree>
    <p:extLst>
      <p:ext uri="{BB962C8B-B14F-4D97-AF65-F5344CB8AC3E}">
        <p14:creationId xmlns:p14="http://schemas.microsoft.com/office/powerpoint/2010/main" val="29265701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GB" dirty="0"/>
              <a:t>CLICK ON THE QUESTION BOX TO REVEAL</a:t>
            </a:r>
            <a:r>
              <a:rPr lang="en-GB" baseline="0" dirty="0"/>
              <a:t> THE ANSWER</a:t>
            </a:r>
          </a:p>
          <a:p>
            <a:r>
              <a:rPr lang="en-GB" baseline="0" dirty="0"/>
              <a:t>CLICK ON THE ANSWER BOX TO RETURN TO THE MAIN MENU</a:t>
            </a:r>
            <a:endParaRPr lang="en-GB" dirty="0"/>
          </a:p>
        </p:txBody>
      </p:sp>
      <p:sp>
        <p:nvSpPr>
          <p:cNvPr id="4" name="スライド番号プレースホルダー 3"/>
          <p:cNvSpPr>
            <a:spLocks noGrp="1"/>
          </p:cNvSpPr>
          <p:nvPr>
            <p:ph type="sldNum" sz="quarter" idx="10"/>
          </p:nvPr>
        </p:nvSpPr>
        <p:spPr/>
        <p:txBody>
          <a:bodyPr/>
          <a:lstStyle/>
          <a:p>
            <a:fld id="{F988DA9B-EF7B-4AFE-B391-73F8B9AFDA92}" type="slidenum">
              <a:rPr lang="en-GB" smtClean="0"/>
              <a:t>37</a:t>
            </a:fld>
            <a:endParaRPr lang="en-GB"/>
          </a:p>
        </p:txBody>
      </p:sp>
    </p:spTree>
    <p:extLst>
      <p:ext uri="{BB962C8B-B14F-4D97-AF65-F5344CB8AC3E}">
        <p14:creationId xmlns:p14="http://schemas.microsoft.com/office/powerpoint/2010/main" val="16908095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E6A124-56BC-47E9-BC5D-120D9F5F7929}" type="slidenum">
              <a:rPr lang="en-US" smtClean="0"/>
              <a:t>38</a:t>
            </a:fld>
            <a:endParaRPr lang="en-US"/>
          </a:p>
        </p:txBody>
      </p:sp>
    </p:spTree>
    <p:extLst>
      <p:ext uri="{BB962C8B-B14F-4D97-AF65-F5344CB8AC3E}">
        <p14:creationId xmlns:p14="http://schemas.microsoft.com/office/powerpoint/2010/main" val="23230120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GB" dirty="0"/>
              <a:t>CLICK ON THE QUESTION BOX TO REVEAL</a:t>
            </a:r>
            <a:r>
              <a:rPr lang="en-GB" baseline="0" dirty="0"/>
              <a:t> THE ANSWER</a:t>
            </a:r>
          </a:p>
          <a:p>
            <a:r>
              <a:rPr lang="en-GB" baseline="0" dirty="0"/>
              <a:t>CLICK ON THE ANSWER BOX TO RETURN TO THE MAIN MENU</a:t>
            </a:r>
            <a:endParaRPr lang="en-GB" dirty="0"/>
          </a:p>
        </p:txBody>
      </p:sp>
      <p:sp>
        <p:nvSpPr>
          <p:cNvPr id="4" name="スライド番号プレースホルダー 3"/>
          <p:cNvSpPr>
            <a:spLocks noGrp="1"/>
          </p:cNvSpPr>
          <p:nvPr>
            <p:ph type="sldNum" sz="quarter" idx="10"/>
          </p:nvPr>
        </p:nvSpPr>
        <p:spPr/>
        <p:txBody>
          <a:bodyPr/>
          <a:lstStyle/>
          <a:p>
            <a:fld id="{F988DA9B-EF7B-4AFE-B391-73F8B9AFDA92}" type="slidenum">
              <a:rPr lang="en-GB" smtClean="0"/>
              <a:t>39</a:t>
            </a:fld>
            <a:endParaRPr lang="en-GB"/>
          </a:p>
        </p:txBody>
      </p:sp>
    </p:spTree>
    <p:extLst>
      <p:ext uri="{BB962C8B-B14F-4D97-AF65-F5344CB8AC3E}">
        <p14:creationId xmlns:p14="http://schemas.microsoft.com/office/powerpoint/2010/main" val="19119946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E6A124-56BC-47E9-BC5D-120D9F5F7929}" type="slidenum">
              <a:rPr lang="en-US" smtClean="0"/>
              <a:t>42</a:t>
            </a:fld>
            <a:endParaRPr lang="en-US"/>
          </a:p>
        </p:txBody>
      </p:sp>
    </p:spTree>
    <p:extLst>
      <p:ext uri="{BB962C8B-B14F-4D97-AF65-F5344CB8AC3E}">
        <p14:creationId xmlns:p14="http://schemas.microsoft.com/office/powerpoint/2010/main" val="15516654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GB" dirty="0"/>
              <a:t>CLICK ON THE QUESTION BOX TO REVEAL</a:t>
            </a:r>
            <a:r>
              <a:rPr lang="en-GB" baseline="0" dirty="0"/>
              <a:t> THE ANSWER</a:t>
            </a:r>
          </a:p>
          <a:p>
            <a:r>
              <a:rPr lang="en-GB" baseline="0" dirty="0"/>
              <a:t>CLICK ON THE ANSWER BOX TO RETURN TO THE MAIN MENU</a:t>
            </a:r>
            <a:endParaRPr lang="en-GB" dirty="0"/>
          </a:p>
        </p:txBody>
      </p:sp>
      <p:sp>
        <p:nvSpPr>
          <p:cNvPr id="4" name="スライド番号プレースホルダー 3"/>
          <p:cNvSpPr>
            <a:spLocks noGrp="1"/>
          </p:cNvSpPr>
          <p:nvPr>
            <p:ph type="sldNum" sz="quarter" idx="10"/>
          </p:nvPr>
        </p:nvSpPr>
        <p:spPr/>
        <p:txBody>
          <a:bodyPr/>
          <a:lstStyle/>
          <a:p>
            <a:fld id="{F988DA9B-EF7B-4AFE-B391-73F8B9AFDA92}" type="slidenum">
              <a:rPr lang="en-GB" smtClean="0"/>
              <a:t>43</a:t>
            </a:fld>
            <a:endParaRPr lang="en-GB"/>
          </a:p>
        </p:txBody>
      </p:sp>
    </p:spTree>
    <p:extLst>
      <p:ext uri="{BB962C8B-B14F-4D97-AF65-F5344CB8AC3E}">
        <p14:creationId xmlns:p14="http://schemas.microsoft.com/office/powerpoint/2010/main" val="34493561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GB" dirty="0"/>
              <a:t>CLICK ON THE QUESTION BOX TO REVEAL</a:t>
            </a:r>
            <a:r>
              <a:rPr lang="en-GB" baseline="0" dirty="0"/>
              <a:t> THE ANSWER</a:t>
            </a:r>
          </a:p>
          <a:p>
            <a:r>
              <a:rPr lang="en-GB" baseline="0" dirty="0"/>
              <a:t>CLICK ON THE ANSWER BOX TO RETURN TO THE MAIN MENU</a:t>
            </a:r>
            <a:endParaRPr lang="en-GB" dirty="0"/>
          </a:p>
        </p:txBody>
      </p:sp>
      <p:sp>
        <p:nvSpPr>
          <p:cNvPr id="4" name="スライド番号プレースホルダー 3"/>
          <p:cNvSpPr>
            <a:spLocks noGrp="1"/>
          </p:cNvSpPr>
          <p:nvPr>
            <p:ph type="sldNum" sz="quarter" idx="10"/>
          </p:nvPr>
        </p:nvSpPr>
        <p:spPr/>
        <p:txBody>
          <a:bodyPr/>
          <a:lstStyle/>
          <a:p>
            <a:fld id="{F988DA9B-EF7B-4AFE-B391-73F8B9AFDA92}" type="slidenum">
              <a:rPr lang="en-GB" smtClean="0"/>
              <a:t>46</a:t>
            </a:fld>
            <a:endParaRPr lang="en-GB"/>
          </a:p>
        </p:txBody>
      </p:sp>
    </p:spTree>
    <p:extLst>
      <p:ext uri="{BB962C8B-B14F-4D97-AF65-F5344CB8AC3E}">
        <p14:creationId xmlns:p14="http://schemas.microsoft.com/office/powerpoint/2010/main" val="1907290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E6A124-56BC-47E9-BC5D-120D9F5F7929}" type="slidenum">
              <a:rPr lang="en-US" smtClean="0"/>
              <a:t>3</a:t>
            </a:fld>
            <a:endParaRPr lang="en-US"/>
          </a:p>
        </p:txBody>
      </p:sp>
    </p:spTree>
    <p:extLst>
      <p:ext uri="{BB962C8B-B14F-4D97-AF65-F5344CB8AC3E}">
        <p14:creationId xmlns:p14="http://schemas.microsoft.com/office/powerpoint/2010/main" val="21351217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GB" dirty="0"/>
              <a:t>CLICK ON THE QUESTION BOX TO REVEAL</a:t>
            </a:r>
            <a:r>
              <a:rPr lang="en-GB" baseline="0" dirty="0"/>
              <a:t> THE ANSWER</a:t>
            </a:r>
          </a:p>
          <a:p>
            <a:r>
              <a:rPr lang="en-GB" baseline="0" dirty="0"/>
              <a:t>CLICK ON THE ANSWER BOX TO RETURN TO THE MAIN MENU</a:t>
            </a:r>
            <a:endParaRPr lang="en-GB" dirty="0"/>
          </a:p>
        </p:txBody>
      </p:sp>
      <p:sp>
        <p:nvSpPr>
          <p:cNvPr id="4" name="スライド番号プレースホルダー 3"/>
          <p:cNvSpPr>
            <a:spLocks noGrp="1"/>
          </p:cNvSpPr>
          <p:nvPr>
            <p:ph type="sldNum" sz="quarter" idx="10"/>
          </p:nvPr>
        </p:nvSpPr>
        <p:spPr/>
        <p:txBody>
          <a:bodyPr/>
          <a:lstStyle/>
          <a:p>
            <a:fld id="{F988DA9B-EF7B-4AFE-B391-73F8B9AFDA92}" type="slidenum">
              <a:rPr lang="en-GB" smtClean="0"/>
              <a:t>48</a:t>
            </a:fld>
            <a:endParaRPr lang="en-GB"/>
          </a:p>
        </p:txBody>
      </p:sp>
    </p:spTree>
    <p:extLst>
      <p:ext uri="{BB962C8B-B14F-4D97-AF65-F5344CB8AC3E}">
        <p14:creationId xmlns:p14="http://schemas.microsoft.com/office/powerpoint/2010/main" val="18600415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GB" dirty="0"/>
              <a:t>CLICK ON THE QUESTION BOX TO REVEAL</a:t>
            </a:r>
            <a:r>
              <a:rPr lang="en-GB" baseline="0" dirty="0"/>
              <a:t> THE ANSWER</a:t>
            </a:r>
          </a:p>
          <a:p>
            <a:r>
              <a:rPr lang="en-GB" baseline="0" dirty="0"/>
              <a:t>CLICK ON THE ANSWER BOX TO RETURN TO THE MAIN MENU</a:t>
            </a:r>
            <a:endParaRPr lang="en-GB" dirty="0"/>
          </a:p>
        </p:txBody>
      </p:sp>
      <p:sp>
        <p:nvSpPr>
          <p:cNvPr id="4" name="スライド番号プレースホルダー 3"/>
          <p:cNvSpPr>
            <a:spLocks noGrp="1"/>
          </p:cNvSpPr>
          <p:nvPr>
            <p:ph type="sldNum" sz="quarter" idx="10"/>
          </p:nvPr>
        </p:nvSpPr>
        <p:spPr/>
        <p:txBody>
          <a:bodyPr/>
          <a:lstStyle/>
          <a:p>
            <a:fld id="{F988DA9B-EF7B-4AFE-B391-73F8B9AFDA92}" type="slidenum">
              <a:rPr lang="en-GB" smtClean="0"/>
              <a:t>52</a:t>
            </a:fld>
            <a:endParaRPr lang="en-GB"/>
          </a:p>
        </p:txBody>
      </p:sp>
    </p:spTree>
    <p:extLst>
      <p:ext uri="{BB962C8B-B14F-4D97-AF65-F5344CB8AC3E}">
        <p14:creationId xmlns:p14="http://schemas.microsoft.com/office/powerpoint/2010/main" val="4450824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E6A124-56BC-47E9-BC5D-120D9F5F7929}" type="slidenum">
              <a:rPr lang="en-US" smtClean="0"/>
              <a:t>54</a:t>
            </a:fld>
            <a:endParaRPr lang="en-US"/>
          </a:p>
        </p:txBody>
      </p:sp>
    </p:spTree>
    <p:extLst>
      <p:ext uri="{BB962C8B-B14F-4D97-AF65-F5344CB8AC3E}">
        <p14:creationId xmlns:p14="http://schemas.microsoft.com/office/powerpoint/2010/main" val="42015660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GB" dirty="0"/>
              <a:t>CLICK ON THE QUESTION BOX TO REVEAL</a:t>
            </a:r>
            <a:r>
              <a:rPr lang="en-GB" baseline="0" dirty="0"/>
              <a:t> THE ANSWER</a:t>
            </a:r>
          </a:p>
          <a:p>
            <a:r>
              <a:rPr lang="en-GB" baseline="0" dirty="0"/>
              <a:t>CLICK ON THE ANSWER BOX TO RETURN TO THE MAIN MENU</a:t>
            </a:r>
            <a:endParaRPr lang="en-GB" dirty="0"/>
          </a:p>
        </p:txBody>
      </p:sp>
      <p:sp>
        <p:nvSpPr>
          <p:cNvPr id="4" name="スライド番号プレースホルダー 3"/>
          <p:cNvSpPr>
            <a:spLocks noGrp="1"/>
          </p:cNvSpPr>
          <p:nvPr>
            <p:ph type="sldNum" sz="quarter" idx="10"/>
          </p:nvPr>
        </p:nvSpPr>
        <p:spPr/>
        <p:txBody>
          <a:bodyPr/>
          <a:lstStyle/>
          <a:p>
            <a:fld id="{F988DA9B-EF7B-4AFE-B391-73F8B9AFDA92}" type="slidenum">
              <a:rPr lang="en-GB" smtClean="0"/>
              <a:t>55</a:t>
            </a:fld>
            <a:endParaRPr lang="en-GB"/>
          </a:p>
        </p:txBody>
      </p:sp>
    </p:spTree>
    <p:extLst>
      <p:ext uri="{BB962C8B-B14F-4D97-AF65-F5344CB8AC3E}">
        <p14:creationId xmlns:p14="http://schemas.microsoft.com/office/powerpoint/2010/main" val="29723127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E6A124-56BC-47E9-BC5D-120D9F5F7929}" type="slidenum">
              <a:rPr lang="en-US" smtClean="0"/>
              <a:t>57</a:t>
            </a:fld>
            <a:endParaRPr lang="en-US"/>
          </a:p>
        </p:txBody>
      </p:sp>
    </p:spTree>
    <p:extLst>
      <p:ext uri="{BB962C8B-B14F-4D97-AF65-F5344CB8AC3E}">
        <p14:creationId xmlns:p14="http://schemas.microsoft.com/office/powerpoint/2010/main" val="35273339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GB" dirty="0"/>
              <a:t>CLICK ON THE QUESTION BOX TO REVEAL</a:t>
            </a:r>
            <a:r>
              <a:rPr lang="en-GB" baseline="0" dirty="0"/>
              <a:t> THE ANSWER</a:t>
            </a:r>
          </a:p>
          <a:p>
            <a:r>
              <a:rPr lang="en-GB" baseline="0" dirty="0"/>
              <a:t>CLICK ON THE ANSWER BOX TO RETURN TO THE MAIN MENU</a:t>
            </a:r>
            <a:endParaRPr lang="en-GB" dirty="0"/>
          </a:p>
        </p:txBody>
      </p:sp>
      <p:sp>
        <p:nvSpPr>
          <p:cNvPr id="4" name="スライド番号プレースホルダー 3"/>
          <p:cNvSpPr>
            <a:spLocks noGrp="1"/>
          </p:cNvSpPr>
          <p:nvPr>
            <p:ph type="sldNum" sz="quarter" idx="10"/>
          </p:nvPr>
        </p:nvSpPr>
        <p:spPr/>
        <p:txBody>
          <a:bodyPr/>
          <a:lstStyle/>
          <a:p>
            <a:fld id="{F988DA9B-EF7B-4AFE-B391-73F8B9AFDA92}" type="slidenum">
              <a:rPr lang="en-GB" smtClean="0"/>
              <a:t>58</a:t>
            </a:fld>
            <a:endParaRPr lang="en-GB"/>
          </a:p>
        </p:txBody>
      </p:sp>
    </p:spTree>
    <p:extLst>
      <p:ext uri="{BB962C8B-B14F-4D97-AF65-F5344CB8AC3E}">
        <p14:creationId xmlns:p14="http://schemas.microsoft.com/office/powerpoint/2010/main" val="6287184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GB" dirty="0"/>
              <a:t>CLICK ON THE QUESTION BOX TO REVEAL</a:t>
            </a:r>
            <a:r>
              <a:rPr lang="en-GB" baseline="0" dirty="0"/>
              <a:t> THE ANSWER</a:t>
            </a:r>
          </a:p>
          <a:p>
            <a:r>
              <a:rPr lang="en-GB" baseline="0" dirty="0"/>
              <a:t>CLICK ON THE ANSWER BOX TO RETURN TO THE MAIN MENU</a:t>
            </a:r>
            <a:endParaRPr lang="en-GB" dirty="0"/>
          </a:p>
        </p:txBody>
      </p:sp>
      <p:sp>
        <p:nvSpPr>
          <p:cNvPr id="4" name="スライド番号プレースホルダー 3"/>
          <p:cNvSpPr>
            <a:spLocks noGrp="1"/>
          </p:cNvSpPr>
          <p:nvPr>
            <p:ph type="sldNum" sz="quarter" idx="10"/>
          </p:nvPr>
        </p:nvSpPr>
        <p:spPr/>
        <p:txBody>
          <a:bodyPr/>
          <a:lstStyle/>
          <a:p>
            <a:fld id="{F988DA9B-EF7B-4AFE-B391-73F8B9AFDA92}" type="slidenum">
              <a:rPr lang="en-GB" smtClean="0"/>
              <a:t>62</a:t>
            </a:fld>
            <a:endParaRPr lang="en-GB"/>
          </a:p>
        </p:txBody>
      </p:sp>
    </p:spTree>
    <p:extLst>
      <p:ext uri="{BB962C8B-B14F-4D97-AF65-F5344CB8AC3E}">
        <p14:creationId xmlns:p14="http://schemas.microsoft.com/office/powerpoint/2010/main" val="30941062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E6A124-56BC-47E9-BC5D-120D9F5F7929}" type="slidenum">
              <a:rPr lang="en-US" smtClean="0"/>
              <a:t>63</a:t>
            </a:fld>
            <a:endParaRPr lang="en-US"/>
          </a:p>
        </p:txBody>
      </p:sp>
    </p:spTree>
    <p:extLst>
      <p:ext uri="{BB962C8B-B14F-4D97-AF65-F5344CB8AC3E}">
        <p14:creationId xmlns:p14="http://schemas.microsoft.com/office/powerpoint/2010/main" val="8444425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GB" dirty="0"/>
              <a:t>CLICK ON THE QUESTION BOX TO REVEAL</a:t>
            </a:r>
            <a:r>
              <a:rPr lang="en-GB" baseline="0" dirty="0"/>
              <a:t> THE ANSWER</a:t>
            </a:r>
          </a:p>
          <a:p>
            <a:r>
              <a:rPr lang="en-GB" baseline="0" dirty="0"/>
              <a:t>CLICK ON THE ANSWER BOX TO RETURN TO THE MAIN MENU</a:t>
            </a:r>
            <a:endParaRPr lang="en-GB" dirty="0"/>
          </a:p>
        </p:txBody>
      </p:sp>
      <p:sp>
        <p:nvSpPr>
          <p:cNvPr id="4" name="スライド番号プレースホルダー 3"/>
          <p:cNvSpPr>
            <a:spLocks noGrp="1"/>
          </p:cNvSpPr>
          <p:nvPr>
            <p:ph type="sldNum" sz="quarter" idx="10"/>
          </p:nvPr>
        </p:nvSpPr>
        <p:spPr/>
        <p:txBody>
          <a:bodyPr/>
          <a:lstStyle/>
          <a:p>
            <a:fld id="{F988DA9B-EF7B-4AFE-B391-73F8B9AFDA92}" type="slidenum">
              <a:rPr lang="en-GB" smtClean="0"/>
              <a:t>65</a:t>
            </a:fld>
            <a:endParaRPr lang="en-GB"/>
          </a:p>
        </p:txBody>
      </p:sp>
    </p:spTree>
    <p:extLst>
      <p:ext uri="{BB962C8B-B14F-4D97-AF65-F5344CB8AC3E}">
        <p14:creationId xmlns:p14="http://schemas.microsoft.com/office/powerpoint/2010/main" val="32214621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GB" dirty="0"/>
              <a:t>CLICK ON THE QUESTION BOX TO REVEAL</a:t>
            </a:r>
            <a:r>
              <a:rPr lang="en-GB" baseline="0" dirty="0"/>
              <a:t> THE ANSWER</a:t>
            </a:r>
          </a:p>
          <a:p>
            <a:r>
              <a:rPr lang="en-GB" baseline="0" dirty="0"/>
              <a:t>CLICK ON THE ANSWER BOX TO RETURN TO THE MAIN MENU</a:t>
            </a:r>
            <a:endParaRPr lang="en-GB" dirty="0"/>
          </a:p>
        </p:txBody>
      </p:sp>
      <p:sp>
        <p:nvSpPr>
          <p:cNvPr id="4" name="スライド番号プレースホルダー 3"/>
          <p:cNvSpPr>
            <a:spLocks noGrp="1"/>
          </p:cNvSpPr>
          <p:nvPr>
            <p:ph type="sldNum" sz="quarter" idx="10"/>
          </p:nvPr>
        </p:nvSpPr>
        <p:spPr/>
        <p:txBody>
          <a:bodyPr/>
          <a:lstStyle/>
          <a:p>
            <a:fld id="{F988DA9B-EF7B-4AFE-B391-73F8B9AFDA92}" type="slidenum">
              <a:rPr lang="en-GB" smtClean="0"/>
              <a:t>68</a:t>
            </a:fld>
            <a:endParaRPr lang="en-GB"/>
          </a:p>
        </p:txBody>
      </p:sp>
    </p:spTree>
    <p:extLst>
      <p:ext uri="{BB962C8B-B14F-4D97-AF65-F5344CB8AC3E}">
        <p14:creationId xmlns:p14="http://schemas.microsoft.com/office/powerpoint/2010/main" val="1310252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E6A124-56BC-47E9-BC5D-120D9F5F7929}" type="slidenum">
              <a:rPr lang="en-US" smtClean="0"/>
              <a:t>4</a:t>
            </a:fld>
            <a:endParaRPr lang="en-US"/>
          </a:p>
        </p:txBody>
      </p:sp>
    </p:spTree>
    <p:extLst>
      <p:ext uri="{BB962C8B-B14F-4D97-AF65-F5344CB8AC3E}">
        <p14:creationId xmlns:p14="http://schemas.microsoft.com/office/powerpoint/2010/main" val="19879511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E6A124-56BC-47E9-BC5D-120D9F5F7929}" type="slidenum">
              <a:rPr lang="en-US" smtClean="0"/>
              <a:t>70</a:t>
            </a:fld>
            <a:endParaRPr lang="en-US"/>
          </a:p>
        </p:txBody>
      </p:sp>
    </p:spTree>
    <p:extLst>
      <p:ext uri="{BB962C8B-B14F-4D97-AF65-F5344CB8AC3E}">
        <p14:creationId xmlns:p14="http://schemas.microsoft.com/office/powerpoint/2010/main" val="37426773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GB" dirty="0"/>
              <a:t>CLICK ON THE QUESTION BOX TO REVEAL</a:t>
            </a:r>
            <a:r>
              <a:rPr lang="en-GB" baseline="0" dirty="0"/>
              <a:t> THE ANSWER</a:t>
            </a:r>
          </a:p>
          <a:p>
            <a:r>
              <a:rPr lang="en-GB" baseline="0" dirty="0"/>
              <a:t>CLICK ON THE ANSWER BOX TO RETURN TO THE MAIN MENU</a:t>
            </a:r>
            <a:endParaRPr lang="en-GB" dirty="0"/>
          </a:p>
        </p:txBody>
      </p:sp>
      <p:sp>
        <p:nvSpPr>
          <p:cNvPr id="4" name="スライド番号プレースホルダー 3"/>
          <p:cNvSpPr>
            <a:spLocks noGrp="1"/>
          </p:cNvSpPr>
          <p:nvPr>
            <p:ph type="sldNum" sz="quarter" idx="10"/>
          </p:nvPr>
        </p:nvSpPr>
        <p:spPr/>
        <p:txBody>
          <a:bodyPr/>
          <a:lstStyle/>
          <a:p>
            <a:fld id="{F988DA9B-EF7B-4AFE-B391-73F8B9AFDA92}" type="slidenum">
              <a:rPr lang="en-GB" smtClean="0"/>
              <a:t>71</a:t>
            </a:fld>
            <a:endParaRPr lang="en-GB"/>
          </a:p>
        </p:txBody>
      </p:sp>
    </p:spTree>
    <p:extLst>
      <p:ext uri="{BB962C8B-B14F-4D97-AF65-F5344CB8AC3E}">
        <p14:creationId xmlns:p14="http://schemas.microsoft.com/office/powerpoint/2010/main" val="9849803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GB" dirty="0"/>
              <a:t>CLICK ON THE QUESTION BOX TO REVEAL</a:t>
            </a:r>
            <a:r>
              <a:rPr lang="en-GB" baseline="0" dirty="0"/>
              <a:t> THE ANSWER</a:t>
            </a:r>
          </a:p>
          <a:p>
            <a:r>
              <a:rPr lang="en-GB" baseline="0" dirty="0"/>
              <a:t>CLICK ON THE ANSWER BOX TO RETURN TO THE MAIN MENU</a:t>
            </a:r>
            <a:endParaRPr lang="en-GB" dirty="0"/>
          </a:p>
        </p:txBody>
      </p:sp>
      <p:sp>
        <p:nvSpPr>
          <p:cNvPr id="4" name="スライド番号プレースホルダー 3"/>
          <p:cNvSpPr>
            <a:spLocks noGrp="1"/>
          </p:cNvSpPr>
          <p:nvPr>
            <p:ph type="sldNum" sz="quarter" idx="10"/>
          </p:nvPr>
        </p:nvSpPr>
        <p:spPr/>
        <p:txBody>
          <a:bodyPr/>
          <a:lstStyle/>
          <a:p>
            <a:fld id="{F988DA9B-EF7B-4AFE-B391-73F8B9AFDA92}" type="slidenum">
              <a:rPr lang="en-GB" smtClean="0"/>
              <a:t>73</a:t>
            </a:fld>
            <a:endParaRPr lang="en-GB"/>
          </a:p>
        </p:txBody>
      </p:sp>
    </p:spTree>
    <p:extLst>
      <p:ext uri="{BB962C8B-B14F-4D97-AF65-F5344CB8AC3E}">
        <p14:creationId xmlns:p14="http://schemas.microsoft.com/office/powerpoint/2010/main" val="9085168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GB" dirty="0"/>
              <a:t>CLICK ON THE QUESTION BOX TO REVEAL</a:t>
            </a:r>
            <a:r>
              <a:rPr lang="en-GB" baseline="0" dirty="0"/>
              <a:t> THE ANSWER</a:t>
            </a:r>
          </a:p>
          <a:p>
            <a:r>
              <a:rPr lang="en-GB" baseline="0" dirty="0"/>
              <a:t>CLICK ON THE ANSWER BOX TO RETURN TO THE MAIN MENU</a:t>
            </a:r>
            <a:endParaRPr lang="en-GB" dirty="0"/>
          </a:p>
        </p:txBody>
      </p:sp>
      <p:sp>
        <p:nvSpPr>
          <p:cNvPr id="4" name="スライド番号プレースホルダー 3"/>
          <p:cNvSpPr>
            <a:spLocks noGrp="1"/>
          </p:cNvSpPr>
          <p:nvPr>
            <p:ph type="sldNum" sz="quarter" idx="10"/>
          </p:nvPr>
        </p:nvSpPr>
        <p:spPr/>
        <p:txBody>
          <a:bodyPr/>
          <a:lstStyle/>
          <a:p>
            <a:fld id="{F988DA9B-EF7B-4AFE-B391-73F8B9AFDA92}" type="slidenum">
              <a:rPr lang="en-GB" smtClean="0"/>
              <a:t>75</a:t>
            </a:fld>
            <a:endParaRPr lang="en-GB"/>
          </a:p>
        </p:txBody>
      </p:sp>
    </p:spTree>
    <p:extLst>
      <p:ext uri="{BB962C8B-B14F-4D97-AF65-F5344CB8AC3E}">
        <p14:creationId xmlns:p14="http://schemas.microsoft.com/office/powerpoint/2010/main" val="24970716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GB" dirty="0"/>
              <a:t>CLICK ON THE QUESTION BOX TO REVEAL</a:t>
            </a:r>
            <a:r>
              <a:rPr lang="en-GB" baseline="0" dirty="0"/>
              <a:t> THE ANSWER</a:t>
            </a:r>
          </a:p>
          <a:p>
            <a:r>
              <a:rPr lang="en-GB" baseline="0" dirty="0"/>
              <a:t>CLICK ON THE ANSWER BOX TO RETURN TO THE MAIN MENU</a:t>
            </a:r>
            <a:endParaRPr lang="en-GB" dirty="0"/>
          </a:p>
        </p:txBody>
      </p:sp>
      <p:sp>
        <p:nvSpPr>
          <p:cNvPr id="4" name="スライド番号プレースホルダー 3"/>
          <p:cNvSpPr>
            <a:spLocks noGrp="1"/>
          </p:cNvSpPr>
          <p:nvPr>
            <p:ph type="sldNum" sz="quarter" idx="10"/>
          </p:nvPr>
        </p:nvSpPr>
        <p:spPr/>
        <p:txBody>
          <a:bodyPr/>
          <a:lstStyle/>
          <a:p>
            <a:fld id="{F988DA9B-EF7B-4AFE-B391-73F8B9AFDA92}" type="slidenum">
              <a:rPr lang="en-GB" smtClean="0"/>
              <a:t>77</a:t>
            </a:fld>
            <a:endParaRPr lang="en-GB"/>
          </a:p>
        </p:txBody>
      </p:sp>
    </p:spTree>
    <p:extLst>
      <p:ext uri="{BB962C8B-B14F-4D97-AF65-F5344CB8AC3E}">
        <p14:creationId xmlns:p14="http://schemas.microsoft.com/office/powerpoint/2010/main" val="40078076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GB" dirty="0"/>
              <a:t>CLICK ON THE QUESTION BOX TO REVEAL</a:t>
            </a:r>
            <a:r>
              <a:rPr lang="en-GB" baseline="0" dirty="0"/>
              <a:t> THE ANSWER</a:t>
            </a:r>
          </a:p>
          <a:p>
            <a:r>
              <a:rPr lang="en-GB" baseline="0" dirty="0"/>
              <a:t>CLICK ON THE ANSWER BOX TO RETURN TO THE MAIN MENU</a:t>
            </a:r>
            <a:endParaRPr lang="en-GB" dirty="0"/>
          </a:p>
        </p:txBody>
      </p:sp>
      <p:sp>
        <p:nvSpPr>
          <p:cNvPr id="4" name="スライド番号プレースホルダー 3"/>
          <p:cNvSpPr>
            <a:spLocks noGrp="1"/>
          </p:cNvSpPr>
          <p:nvPr>
            <p:ph type="sldNum" sz="quarter" idx="10"/>
          </p:nvPr>
        </p:nvSpPr>
        <p:spPr/>
        <p:txBody>
          <a:bodyPr/>
          <a:lstStyle/>
          <a:p>
            <a:fld id="{F988DA9B-EF7B-4AFE-B391-73F8B9AFDA92}" type="slidenum">
              <a:rPr lang="en-GB" smtClean="0"/>
              <a:t>79</a:t>
            </a:fld>
            <a:endParaRPr lang="en-GB"/>
          </a:p>
        </p:txBody>
      </p:sp>
    </p:spTree>
    <p:extLst>
      <p:ext uri="{BB962C8B-B14F-4D97-AF65-F5344CB8AC3E}">
        <p14:creationId xmlns:p14="http://schemas.microsoft.com/office/powerpoint/2010/main" val="23947809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GB" dirty="0"/>
              <a:t>CLICK ON THE QUESTION BOX TO REVEAL</a:t>
            </a:r>
            <a:r>
              <a:rPr lang="en-GB" baseline="0" dirty="0"/>
              <a:t> THE ANSWER</a:t>
            </a:r>
          </a:p>
          <a:p>
            <a:r>
              <a:rPr lang="en-GB" baseline="0" dirty="0"/>
              <a:t>CLICK ON THE ANSWER BOX TO RETURN TO THE MAIN MENU</a:t>
            </a:r>
            <a:endParaRPr lang="en-GB" dirty="0"/>
          </a:p>
        </p:txBody>
      </p:sp>
      <p:sp>
        <p:nvSpPr>
          <p:cNvPr id="4" name="スライド番号プレースホルダー 3"/>
          <p:cNvSpPr>
            <a:spLocks noGrp="1"/>
          </p:cNvSpPr>
          <p:nvPr>
            <p:ph type="sldNum" sz="quarter" idx="10"/>
          </p:nvPr>
        </p:nvSpPr>
        <p:spPr/>
        <p:txBody>
          <a:bodyPr/>
          <a:lstStyle/>
          <a:p>
            <a:fld id="{F988DA9B-EF7B-4AFE-B391-73F8B9AFDA92}" type="slidenum">
              <a:rPr lang="en-GB" smtClean="0"/>
              <a:t>82</a:t>
            </a:fld>
            <a:endParaRPr lang="en-GB"/>
          </a:p>
        </p:txBody>
      </p:sp>
    </p:spTree>
    <p:extLst>
      <p:ext uri="{BB962C8B-B14F-4D97-AF65-F5344CB8AC3E}">
        <p14:creationId xmlns:p14="http://schemas.microsoft.com/office/powerpoint/2010/main" val="37429615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E6A124-56BC-47E9-BC5D-120D9F5F7929}" type="slidenum">
              <a:rPr lang="en-US" smtClean="0"/>
              <a:t>83</a:t>
            </a:fld>
            <a:endParaRPr lang="en-US"/>
          </a:p>
        </p:txBody>
      </p:sp>
    </p:spTree>
    <p:extLst>
      <p:ext uri="{BB962C8B-B14F-4D97-AF65-F5344CB8AC3E}">
        <p14:creationId xmlns:p14="http://schemas.microsoft.com/office/powerpoint/2010/main" val="4006131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CLICK ON A NUMBER TO GO TO A QUESTION</a:t>
            </a:r>
          </a:p>
          <a:p>
            <a:r>
              <a:rPr lang="en-GB" dirty="0" smtClean="0"/>
              <a:t>Topics:</a:t>
            </a:r>
            <a:r>
              <a:rPr lang="en-GB" baseline="0" dirty="0" smtClean="0"/>
              <a:t> </a:t>
            </a:r>
          </a:p>
          <a:p>
            <a:r>
              <a:rPr lang="en-GB" baseline="0" dirty="0" smtClean="0"/>
              <a:t>HSS = Human Subject, Clinical Trials</a:t>
            </a:r>
          </a:p>
          <a:p>
            <a:r>
              <a:rPr lang="en-GB" baseline="0" dirty="0" smtClean="0"/>
              <a:t>Wrap It Up = Closeout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A &amp; I &amp; F = RPPRs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Let Me Give You a Hand = ASSIST and Assistance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How </a:t>
            </a:r>
            <a:r>
              <a:rPr lang="en-GB" baseline="0" dirty="0" err="1" smtClean="0"/>
              <a:t>Ya</a:t>
            </a:r>
            <a:r>
              <a:rPr lang="en-GB" baseline="0" dirty="0" smtClean="0"/>
              <a:t> </a:t>
            </a:r>
            <a:r>
              <a:rPr lang="en-GB" baseline="0" dirty="0" err="1" smtClean="0"/>
              <a:t>Doin</a:t>
            </a:r>
            <a:r>
              <a:rPr lang="en-GB" baseline="0" dirty="0" smtClean="0"/>
              <a:t>’?  =  Status Information, Delegations, Roles</a:t>
            </a:r>
          </a:p>
          <a:p>
            <a:r>
              <a:rPr lang="en-GB" baseline="0" dirty="0" err="1" smtClean="0"/>
              <a:t>Misc</a:t>
            </a:r>
            <a:r>
              <a:rPr lang="en-GB" baseline="0" dirty="0" smtClean="0"/>
              <a:t>! = </a:t>
            </a:r>
            <a:r>
              <a:rPr lang="en-GB" baseline="0" dirty="0" err="1" smtClean="0"/>
              <a:t>Miscellanious</a:t>
            </a:r>
            <a:r>
              <a:rPr lang="en-GB" baseline="0" dirty="0" smtClean="0"/>
              <a:t> </a:t>
            </a:r>
          </a:p>
          <a:p>
            <a:endParaRPr lang="en-US" dirty="0"/>
          </a:p>
        </p:txBody>
      </p:sp>
      <p:sp>
        <p:nvSpPr>
          <p:cNvPr id="4" name="Slide Number Placeholder 3"/>
          <p:cNvSpPr>
            <a:spLocks noGrp="1"/>
          </p:cNvSpPr>
          <p:nvPr>
            <p:ph type="sldNum" sz="quarter" idx="10"/>
          </p:nvPr>
        </p:nvSpPr>
        <p:spPr/>
        <p:txBody>
          <a:bodyPr/>
          <a:lstStyle/>
          <a:p>
            <a:fld id="{A0E6A124-56BC-47E9-BC5D-120D9F5F7929}" type="slidenum">
              <a:rPr lang="en-US" smtClean="0"/>
              <a:t>5</a:t>
            </a:fld>
            <a:endParaRPr lang="en-US"/>
          </a:p>
        </p:txBody>
      </p:sp>
    </p:spTree>
    <p:extLst>
      <p:ext uri="{BB962C8B-B14F-4D97-AF65-F5344CB8AC3E}">
        <p14:creationId xmlns:p14="http://schemas.microsoft.com/office/powerpoint/2010/main" val="638088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GB" dirty="0"/>
              <a:t>CLICK ON THE QUESTION BOX TO REVEAL</a:t>
            </a:r>
            <a:r>
              <a:rPr lang="en-GB" baseline="0" dirty="0"/>
              <a:t> THE </a:t>
            </a:r>
            <a:r>
              <a:rPr lang="en-GB" baseline="0" dirty="0" smtClean="0"/>
              <a:t>ANSWER</a:t>
            </a:r>
            <a:endParaRPr lang="en-GB" baseline="0" dirty="0"/>
          </a:p>
        </p:txBody>
      </p:sp>
      <p:sp>
        <p:nvSpPr>
          <p:cNvPr id="4" name="スライド番号プレースホルダー 3"/>
          <p:cNvSpPr>
            <a:spLocks noGrp="1"/>
          </p:cNvSpPr>
          <p:nvPr>
            <p:ph type="sldNum" sz="quarter" idx="10"/>
          </p:nvPr>
        </p:nvSpPr>
        <p:spPr/>
        <p:txBody>
          <a:bodyPr/>
          <a:lstStyle/>
          <a:p>
            <a:fld id="{F988DA9B-EF7B-4AFE-B391-73F8B9AFDA92}" type="slidenum">
              <a:rPr lang="en-GB" smtClean="0"/>
              <a:t>6</a:t>
            </a:fld>
            <a:endParaRPr lang="en-GB"/>
          </a:p>
        </p:txBody>
      </p:sp>
    </p:spTree>
    <p:extLst>
      <p:ext uri="{BB962C8B-B14F-4D97-AF65-F5344CB8AC3E}">
        <p14:creationId xmlns:p14="http://schemas.microsoft.com/office/powerpoint/2010/main" val="2096589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E6A124-56BC-47E9-BC5D-120D9F5F7929}" type="slidenum">
              <a:rPr lang="en-US" smtClean="0"/>
              <a:t>7</a:t>
            </a:fld>
            <a:endParaRPr lang="en-US"/>
          </a:p>
        </p:txBody>
      </p:sp>
    </p:spTree>
    <p:extLst>
      <p:ext uri="{BB962C8B-B14F-4D97-AF65-F5344CB8AC3E}">
        <p14:creationId xmlns:p14="http://schemas.microsoft.com/office/powerpoint/2010/main" val="606221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GB" dirty="0"/>
              <a:t>CLICK ON THE QUESTION BOX TO REVEAL</a:t>
            </a:r>
            <a:r>
              <a:rPr lang="en-GB" baseline="0" dirty="0"/>
              <a:t> THE ANSWER</a:t>
            </a:r>
          </a:p>
          <a:p>
            <a:r>
              <a:rPr lang="en-GB" baseline="0" dirty="0"/>
              <a:t>CLICK ON THE ANSWER BOX TO RETURN TO THE MAIN MENU</a:t>
            </a:r>
            <a:endParaRPr lang="en-GB" dirty="0"/>
          </a:p>
        </p:txBody>
      </p:sp>
      <p:sp>
        <p:nvSpPr>
          <p:cNvPr id="4" name="スライド番号プレースホルダー 3"/>
          <p:cNvSpPr>
            <a:spLocks noGrp="1"/>
          </p:cNvSpPr>
          <p:nvPr>
            <p:ph type="sldNum" sz="quarter" idx="10"/>
          </p:nvPr>
        </p:nvSpPr>
        <p:spPr/>
        <p:txBody>
          <a:bodyPr/>
          <a:lstStyle/>
          <a:p>
            <a:fld id="{F988DA9B-EF7B-4AFE-B391-73F8B9AFDA92}" type="slidenum">
              <a:rPr lang="en-GB" smtClean="0"/>
              <a:t>10</a:t>
            </a:fld>
            <a:endParaRPr lang="en-GB"/>
          </a:p>
        </p:txBody>
      </p:sp>
    </p:spTree>
    <p:extLst>
      <p:ext uri="{BB962C8B-B14F-4D97-AF65-F5344CB8AC3E}">
        <p14:creationId xmlns:p14="http://schemas.microsoft.com/office/powerpoint/2010/main" val="419503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E6A124-56BC-47E9-BC5D-120D9F5F7929}" type="slidenum">
              <a:rPr lang="en-US" smtClean="0"/>
              <a:t>11</a:t>
            </a:fld>
            <a:endParaRPr lang="en-US"/>
          </a:p>
        </p:txBody>
      </p:sp>
    </p:spTree>
    <p:extLst>
      <p:ext uri="{BB962C8B-B14F-4D97-AF65-F5344CB8AC3E}">
        <p14:creationId xmlns:p14="http://schemas.microsoft.com/office/powerpoint/2010/main" val="2826761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E54C10-41F0-4EF4-9B51-4C643F69A60D}" type="datetimeFigureOut">
              <a:rPr lang="en-US" smtClean="0"/>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54854-CACE-46A4-B193-B042AE1F9173}" type="slidenum">
              <a:rPr lang="en-US" smtClean="0"/>
              <a:t>‹#›</a:t>
            </a:fld>
            <a:endParaRPr lang="en-US"/>
          </a:p>
        </p:txBody>
      </p:sp>
    </p:spTree>
    <p:extLst>
      <p:ext uri="{BB962C8B-B14F-4D97-AF65-F5344CB8AC3E}">
        <p14:creationId xmlns:p14="http://schemas.microsoft.com/office/powerpoint/2010/main" val="3436937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E54C10-41F0-4EF4-9B51-4C643F69A60D}" type="datetimeFigureOut">
              <a:rPr lang="en-US" smtClean="0"/>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54854-CACE-46A4-B193-B042AE1F9173}" type="slidenum">
              <a:rPr lang="en-US" smtClean="0"/>
              <a:t>‹#›</a:t>
            </a:fld>
            <a:endParaRPr lang="en-US"/>
          </a:p>
        </p:txBody>
      </p:sp>
    </p:spTree>
    <p:extLst>
      <p:ext uri="{BB962C8B-B14F-4D97-AF65-F5344CB8AC3E}">
        <p14:creationId xmlns:p14="http://schemas.microsoft.com/office/powerpoint/2010/main" val="930778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E54C10-41F0-4EF4-9B51-4C643F69A60D}" type="datetimeFigureOut">
              <a:rPr lang="en-US" smtClean="0"/>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54854-CACE-46A4-B193-B042AE1F9173}" type="slidenum">
              <a:rPr lang="en-US" smtClean="0"/>
              <a:t>‹#›</a:t>
            </a:fld>
            <a:endParaRPr lang="en-US"/>
          </a:p>
        </p:txBody>
      </p:sp>
    </p:spTree>
    <p:extLst>
      <p:ext uri="{BB962C8B-B14F-4D97-AF65-F5344CB8AC3E}">
        <p14:creationId xmlns:p14="http://schemas.microsoft.com/office/powerpoint/2010/main" val="2556220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E54C10-41F0-4EF4-9B51-4C643F69A60D}" type="datetimeFigureOut">
              <a:rPr lang="en-US" smtClean="0"/>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54854-CACE-46A4-B193-B042AE1F9173}" type="slidenum">
              <a:rPr lang="en-US" smtClean="0"/>
              <a:t>‹#›</a:t>
            </a:fld>
            <a:endParaRPr lang="en-US"/>
          </a:p>
        </p:txBody>
      </p:sp>
    </p:spTree>
    <p:extLst>
      <p:ext uri="{BB962C8B-B14F-4D97-AF65-F5344CB8AC3E}">
        <p14:creationId xmlns:p14="http://schemas.microsoft.com/office/powerpoint/2010/main" val="477015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E54C10-41F0-4EF4-9B51-4C643F69A60D}" type="datetimeFigureOut">
              <a:rPr lang="en-US" smtClean="0"/>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54854-CACE-46A4-B193-B042AE1F9173}" type="slidenum">
              <a:rPr lang="en-US" smtClean="0"/>
              <a:t>‹#›</a:t>
            </a:fld>
            <a:endParaRPr lang="en-US"/>
          </a:p>
        </p:txBody>
      </p:sp>
    </p:spTree>
    <p:extLst>
      <p:ext uri="{BB962C8B-B14F-4D97-AF65-F5344CB8AC3E}">
        <p14:creationId xmlns:p14="http://schemas.microsoft.com/office/powerpoint/2010/main" val="1743538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E54C10-41F0-4EF4-9B51-4C643F69A60D}" type="datetimeFigureOut">
              <a:rPr lang="en-US" smtClean="0"/>
              <a:t>9/25/2018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854854-CACE-46A4-B193-B042AE1F9173}" type="slidenum">
              <a:rPr lang="en-US" smtClean="0"/>
              <a:t>‹#›</a:t>
            </a:fld>
            <a:endParaRPr lang="en-US"/>
          </a:p>
        </p:txBody>
      </p:sp>
    </p:spTree>
    <p:extLst>
      <p:ext uri="{BB962C8B-B14F-4D97-AF65-F5344CB8AC3E}">
        <p14:creationId xmlns:p14="http://schemas.microsoft.com/office/powerpoint/2010/main" val="9413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E54C10-41F0-4EF4-9B51-4C643F69A60D}" type="datetimeFigureOut">
              <a:rPr lang="en-US" smtClean="0"/>
              <a:t>9/25/2018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854854-CACE-46A4-B193-B042AE1F9173}" type="slidenum">
              <a:rPr lang="en-US" smtClean="0"/>
              <a:t>‹#›</a:t>
            </a:fld>
            <a:endParaRPr lang="en-US"/>
          </a:p>
        </p:txBody>
      </p:sp>
    </p:spTree>
    <p:extLst>
      <p:ext uri="{BB962C8B-B14F-4D97-AF65-F5344CB8AC3E}">
        <p14:creationId xmlns:p14="http://schemas.microsoft.com/office/powerpoint/2010/main" val="1946100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E54C10-41F0-4EF4-9B51-4C643F69A60D}" type="datetimeFigureOut">
              <a:rPr lang="en-US" smtClean="0"/>
              <a:t>9/25/2018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854854-CACE-46A4-B193-B042AE1F9173}" type="slidenum">
              <a:rPr lang="en-US" smtClean="0"/>
              <a:t>‹#›</a:t>
            </a:fld>
            <a:endParaRPr lang="en-US"/>
          </a:p>
        </p:txBody>
      </p:sp>
    </p:spTree>
    <p:extLst>
      <p:ext uri="{BB962C8B-B14F-4D97-AF65-F5344CB8AC3E}">
        <p14:creationId xmlns:p14="http://schemas.microsoft.com/office/powerpoint/2010/main" val="326340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E54C10-41F0-4EF4-9B51-4C643F69A60D}" type="datetimeFigureOut">
              <a:rPr lang="en-US" smtClean="0"/>
              <a:t>9/25/2018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854854-CACE-46A4-B193-B042AE1F9173}" type="slidenum">
              <a:rPr lang="en-US" smtClean="0"/>
              <a:t>‹#›</a:t>
            </a:fld>
            <a:endParaRPr lang="en-US"/>
          </a:p>
        </p:txBody>
      </p:sp>
    </p:spTree>
    <p:extLst>
      <p:ext uri="{BB962C8B-B14F-4D97-AF65-F5344CB8AC3E}">
        <p14:creationId xmlns:p14="http://schemas.microsoft.com/office/powerpoint/2010/main" val="389791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E54C10-41F0-4EF4-9B51-4C643F69A60D}" type="datetimeFigureOut">
              <a:rPr lang="en-US" smtClean="0"/>
              <a:t>9/25/2018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854854-CACE-46A4-B193-B042AE1F9173}" type="slidenum">
              <a:rPr lang="en-US" smtClean="0"/>
              <a:t>‹#›</a:t>
            </a:fld>
            <a:endParaRPr lang="en-US"/>
          </a:p>
        </p:txBody>
      </p:sp>
    </p:spTree>
    <p:extLst>
      <p:ext uri="{BB962C8B-B14F-4D97-AF65-F5344CB8AC3E}">
        <p14:creationId xmlns:p14="http://schemas.microsoft.com/office/powerpoint/2010/main" val="3685324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E54C10-41F0-4EF4-9B51-4C643F69A60D}" type="datetimeFigureOut">
              <a:rPr lang="en-US" smtClean="0"/>
              <a:t>9/25/2018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854854-CACE-46A4-B193-B042AE1F9173}" type="slidenum">
              <a:rPr lang="en-US" smtClean="0"/>
              <a:t>‹#›</a:t>
            </a:fld>
            <a:endParaRPr lang="en-US"/>
          </a:p>
        </p:txBody>
      </p:sp>
    </p:spTree>
    <p:extLst>
      <p:ext uri="{BB962C8B-B14F-4D97-AF65-F5344CB8AC3E}">
        <p14:creationId xmlns:p14="http://schemas.microsoft.com/office/powerpoint/2010/main" val="4104243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84000">
              <a:schemeClr val="accent1">
                <a:lumMod val="75000"/>
              </a:schemeClr>
            </a:gs>
            <a:gs pos="27000">
              <a:schemeClr val="accent1">
                <a:lumMod val="75000"/>
              </a:schemeClr>
            </a:gs>
            <a:gs pos="100000">
              <a:schemeClr val="accent1">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E54C10-41F0-4EF4-9B51-4C643F69A60D}" type="datetimeFigureOut">
              <a:rPr lang="en-US" smtClean="0"/>
              <a:t>9/25/2018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854854-CACE-46A4-B193-B042AE1F9173}" type="slidenum">
              <a:rPr lang="en-US" smtClean="0"/>
              <a:t>‹#›</a:t>
            </a:fld>
            <a:endParaRPr lang="en-US"/>
          </a:p>
        </p:txBody>
      </p:sp>
    </p:spTree>
    <p:extLst>
      <p:ext uri="{BB962C8B-B14F-4D97-AF65-F5344CB8AC3E}">
        <p14:creationId xmlns:p14="http://schemas.microsoft.com/office/powerpoint/2010/main" val="1706855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media/audio3.wav"/><Relationship Id="rId3" Type="http://schemas.microsoft.com/office/2007/relationships/media" Target="../media/media1.wav"/><Relationship Id="rId7" Type="http://schemas.openxmlformats.org/officeDocument/2006/relationships/audio" Target="../media/audio2.wav"/><Relationship Id="rId12" Type="http://schemas.openxmlformats.org/officeDocument/2006/relationships/image" Target="../media/image3.png"/><Relationship Id="rId2" Type="http://schemas.openxmlformats.org/officeDocument/2006/relationships/audio" Target="NULL" TargetMode="External"/><Relationship Id="rId1" Type="http://schemas.openxmlformats.org/officeDocument/2006/relationships/tags" Target="../tags/tag2.xml"/><Relationship Id="rId6" Type="http://schemas.openxmlformats.org/officeDocument/2006/relationships/audio" Target="../media/audio1.wav"/><Relationship Id="rId11" Type="http://schemas.openxmlformats.org/officeDocument/2006/relationships/image" Target="../media/image2.png"/><Relationship Id="rId5" Type="http://schemas.openxmlformats.org/officeDocument/2006/relationships/notesSlide" Target="../notesSlides/notesSlide1.xml"/><Relationship Id="rId10" Type="http://schemas.openxmlformats.org/officeDocument/2006/relationships/image" Target="../media/image1.png"/><Relationship Id="rId4" Type="http://schemas.openxmlformats.org/officeDocument/2006/relationships/slideLayout" Target="../slideLayouts/slideLayout1.xml"/><Relationship Id="rId9" Type="http://schemas.openxmlformats.org/officeDocument/2006/relationships/audio" Target="../media/audio4.wav"/></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slide" Target="slide5.xml"/><Relationship Id="rId5" Type="http://schemas.openxmlformats.org/officeDocument/2006/relationships/slide" Target="slide3.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slide" Target="slide5.xml"/><Relationship Id="rId4" Type="http://schemas.openxmlformats.org/officeDocument/2006/relationships/slide" Target="slide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slide" Target="slide5.xml"/><Relationship Id="rId4" Type="http://schemas.openxmlformats.org/officeDocument/2006/relationships/slide" Target="slide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slide" Target="slide5.xml"/><Relationship Id="rId4" Type="http://schemas.openxmlformats.org/officeDocument/2006/relationships/slide" Target="slide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2.xml"/><Relationship Id="rId7" Type="http://schemas.openxmlformats.org/officeDocument/2006/relationships/image" Target="../media/image6.png"/><Relationship Id="rId12" Type="http://schemas.openxmlformats.org/officeDocument/2006/relationships/slide" Target="slide5.xml"/><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slide" Target="slide5.xml"/><Relationship Id="rId4" Type="http://schemas.openxmlformats.org/officeDocument/2006/relationships/slide" Target="slide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slide" Target="slide5.xml"/><Relationship Id="rId4" Type="http://schemas.openxmlformats.org/officeDocument/2006/relationships/slide" Target="slide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26.xml"/><Relationship Id="rId5" Type="http://schemas.openxmlformats.org/officeDocument/2006/relationships/slide" Target="slide5.xml"/><Relationship Id="rId4" Type="http://schemas.openxmlformats.org/officeDocument/2006/relationships/slide" Target="slide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29.xml"/><Relationship Id="rId5" Type="http://schemas.openxmlformats.org/officeDocument/2006/relationships/slide" Target="slide5.xml"/><Relationship Id="rId4" Type="http://schemas.openxmlformats.org/officeDocument/2006/relationships/slide" Target="slide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3.xml"/><Relationship Id="rId7"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12.png"/><Relationship Id="rId11" Type="http://schemas.openxmlformats.org/officeDocument/2006/relationships/slide" Target="slide4.xml"/><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png"/><Relationship Id="rId9"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31.xml"/><Relationship Id="rId5" Type="http://schemas.openxmlformats.org/officeDocument/2006/relationships/slide" Target="slide5.xml"/><Relationship Id="rId4" Type="http://schemas.openxmlformats.org/officeDocument/2006/relationships/slide" Target="slide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slide" Target="slide5.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35.xml"/><Relationship Id="rId6" Type="http://schemas.openxmlformats.org/officeDocument/2006/relationships/image" Target="../media/image31.png"/><Relationship Id="rId5" Type="http://schemas.openxmlformats.org/officeDocument/2006/relationships/slide" Target="slide5.xml"/><Relationship Id="rId4" Type="http://schemas.openxmlformats.org/officeDocument/2006/relationships/slide" Target="slide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slide" Target="slide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39.xml"/><Relationship Id="rId5" Type="http://schemas.openxmlformats.org/officeDocument/2006/relationships/slide" Target="slide5.xml"/><Relationship Id="rId4" Type="http://schemas.openxmlformats.org/officeDocument/2006/relationships/slide" Target="slide3.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4.xml"/><Relationship Id="rId7" Type="http://schemas.openxmlformats.org/officeDocument/2006/relationships/image" Target="../media/image18.png"/><Relationship Id="rId12" Type="http://schemas.openxmlformats.org/officeDocument/2006/relationships/slide" Target="slide5.xml"/><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16.png"/><Relationship Id="rId11" Type="http://schemas.openxmlformats.org/officeDocument/2006/relationships/image" Target="../media/image15.png"/><Relationship Id="rId5" Type="http://schemas.openxmlformats.org/officeDocument/2006/relationships/image" Target="../media/image17.png"/><Relationship Id="rId10" Type="http://schemas.openxmlformats.org/officeDocument/2006/relationships/image" Target="../media/image20.png"/><Relationship Id="rId4" Type="http://schemas.openxmlformats.org/officeDocument/2006/relationships/audio" Target="../media/audio5.wav"/><Relationship Id="rId9" Type="http://schemas.openxmlformats.org/officeDocument/2006/relationships/image" Target="../media/image11.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42.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43.xml"/><Relationship Id="rId5" Type="http://schemas.openxmlformats.org/officeDocument/2006/relationships/slide" Target="slide5.xml"/><Relationship Id="rId4" Type="http://schemas.openxmlformats.org/officeDocument/2006/relationships/slide" Target="slide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tags" Target="../tags/tag46.xml"/><Relationship Id="rId5" Type="http://schemas.openxmlformats.org/officeDocument/2006/relationships/slide" Target="slide5.xml"/><Relationship Id="rId4" Type="http://schemas.openxmlformats.org/officeDocument/2006/relationships/slide" Target="slide3.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ags" Target="../tags/tag48.xml"/><Relationship Id="rId5" Type="http://schemas.openxmlformats.org/officeDocument/2006/relationships/slide" Target="slide5.xml"/><Relationship Id="rId4" Type="http://schemas.openxmlformats.org/officeDocument/2006/relationships/slide" Target="slide3.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5.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24.xml"/><Relationship Id="rId18" Type="http://schemas.openxmlformats.org/officeDocument/2006/relationships/slide" Target="slide35.xml"/><Relationship Id="rId26" Type="http://schemas.openxmlformats.org/officeDocument/2006/relationships/slide" Target="slide71.xml"/><Relationship Id="rId3" Type="http://schemas.openxmlformats.org/officeDocument/2006/relationships/notesSlide" Target="../notesSlides/notesSlide5.xml"/><Relationship Id="rId21" Type="http://schemas.openxmlformats.org/officeDocument/2006/relationships/slide" Target="slide55.xml"/><Relationship Id="rId34" Type="http://schemas.openxmlformats.org/officeDocument/2006/relationships/slide" Target="slide75.xml"/><Relationship Id="rId7" Type="http://schemas.openxmlformats.org/officeDocument/2006/relationships/slide" Target="slide12.xml"/><Relationship Id="rId12" Type="http://schemas.openxmlformats.org/officeDocument/2006/relationships/slide" Target="slide26.xml"/><Relationship Id="rId17" Type="http://schemas.openxmlformats.org/officeDocument/2006/relationships/slide" Target="slide37.xml"/><Relationship Id="rId25" Type="http://schemas.openxmlformats.org/officeDocument/2006/relationships/slide" Target="slide43.xml"/><Relationship Id="rId33" Type="http://schemas.openxmlformats.org/officeDocument/2006/relationships/slide" Target="slide77.xml"/><Relationship Id="rId2" Type="http://schemas.openxmlformats.org/officeDocument/2006/relationships/slideLayout" Target="../slideLayouts/slideLayout1.xml"/><Relationship Id="rId16" Type="http://schemas.openxmlformats.org/officeDocument/2006/relationships/slide" Target="slide39.xml"/><Relationship Id="rId20" Type="http://schemas.openxmlformats.org/officeDocument/2006/relationships/slide" Target="slide31.xml"/><Relationship Id="rId29" Type="http://schemas.openxmlformats.org/officeDocument/2006/relationships/slide" Target="slide62.xml"/><Relationship Id="rId1" Type="http://schemas.openxmlformats.org/officeDocument/2006/relationships/tags" Target="../tags/tag6.xml"/><Relationship Id="rId6" Type="http://schemas.openxmlformats.org/officeDocument/2006/relationships/slide" Target="slide15.xml"/><Relationship Id="rId11" Type="http://schemas.openxmlformats.org/officeDocument/2006/relationships/slide" Target="slide29.xml"/><Relationship Id="rId24" Type="http://schemas.openxmlformats.org/officeDocument/2006/relationships/slide" Target="slide46.xml"/><Relationship Id="rId32" Type="http://schemas.openxmlformats.org/officeDocument/2006/relationships/slide" Target="slide79.xml"/><Relationship Id="rId5" Type="http://schemas.openxmlformats.org/officeDocument/2006/relationships/slide" Target="slide17.xml"/><Relationship Id="rId15" Type="http://schemas.openxmlformats.org/officeDocument/2006/relationships/slide" Target="slide19.xml"/><Relationship Id="rId23" Type="http://schemas.openxmlformats.org/officeDocument/2006/relationships/slide" Target="slide48.xml"/><Relationship Id="rId28" Type="http://schemas.openxmlformats.org/officeDocument/2006/relationships/slide" Target="slide65.xml"/><Relationship Id="rId10" Type="http://schemas.openxmlformats.org/officeDocument/2006/relationships/slide" Target="slide1.xml"/><Relationship Id="rId19" Type="http://schemas.openxmlformats.org/officeDocument/2006/relationships/slide" Target="slide33.xml"/><Relationship Id="rId31" Type="http://schemas.openxmlformats.org/officeDocument/2006/relationships/slide" Target="slide82.xml"/><Relationship Id="rId4" Type="http://schemas.openxmlformats.org/officeDocument/2006/relationships/image" Target="../media/image21.png"/><Relationship Id="rId9" Type="http://schemas.openxmlformats.org/officeDocument/2006/relationships/slide" Target="slide6.xml"/><Relationship Id="rId14" Type="http://schemas.openxmlformats.org/officeDocument/2006/relationships/slide" Target="slide21.xml"/><Relationship Id="rId22" Type="http://schemas.openxmlformats.org/officeDocument/2006/relationships/slide" Target="slide52.xml"/><Relationship Id="rId27" Type="http://schemas.openxmlformats.org/officeDocument/2006/relationships/slide" Target="slide68.xml"/><Relationship Id="rId30" Type="http://schemas.openxmlformats.org/officeDocument/2006/relationships/slide" Target="slide58.xml"/><Relationship Id="rId35" Type="http://schemas.openxmlformats.org/officeDocument/2006/relationships/slide" Target="slide73.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tags" Target="../tags/tag52.xml"/><Relationship Id="rId5" Type="http://schemas.openxmlformats.org/officeDocument/2006/relationships/slide" Target="slide5.xml"/><Relationship Id="rId4" Type="http://schemas.openxmlformats.org/officeDocument/2006/relationships/slide" Target="slide3.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55.xml"/><Relationship Id="rId6" Type="http://schemas.openxmlformats.org/officeDocument/2006/relationships/slide" Target="slide5.xml"/><Relationship Id="rId5" Type="http://schemas.openxmlformats.org/officeDocument/2006/relationships/slide" Target="slide3.xml"/><Relationship Id="rId4" Type="http://schemas.openxmlformats.org/officeDocument/2006/relationships/image" Target="../media/image38.jpe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58.xml"/><Relationship Id="rId6" Type="http://schemas.openxmlformats.org/officeDocument/2006/relationships/image" Target="../media/image39.png"/><Relationship Id="rId5" Type="http://schemas.openxmlformats.org/officeDocument/2006/relationships/slide" Target="slide5.xml"/><Relationship Id="rId4" Type="http://schemas.openxmlformats.org/officeDocument/2006/relationships/slide" Target="slide3.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5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6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tags" Target="../tags/tag62.xml"/><Relationship Id="rId5" Type="http://schemas.openxmlformats.org/officeDocument/2006/relationships/slide" Target="slide5.xml"/><Relationship Id="rId4" Type="http://schemas.openxmlformats.org/officeDocument/2006/relationships/slide" Target="slide3.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64.xml"/><Relationship Id="rId5" Type="http://schemas.openxmlformats.org/officeDocument/2006/relationships/image" Target="../media/image44.png"/><Relationship Id="rId4" Type="http://schemas.openxmlformats.org/officeDocument/2006/relationships/image" Target="../media/image43.png"/></Relationships>
</file>

<file path=ppt/slides/_rels/slide6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Layout" Target="../slideLayouts/slideLayout2.xml"/><Relationship Id="rId1" Type="http://schemas.openxmlformats.org/officeDocument/2006/relationships/tags" Target="../tags/tag65.xml"/><Relationship Id="rId4" Type="http://schemas.openxmlformats.org/officeDocument/2006/relationships/slide" Target="slide5.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6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tags" Target="../tags/tag67.xml"/><Relationship Id="rId4" Type="http://schemas.openxmlformats.org/officeDocument/2006/relationships/image" Target="../media/image46.png"/></Relationships>
</file>

<file path=ppt/slides/_rels/slide6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2.xml"/><Relationship Id="rId1" Type="http://schemas.openxmlformats.org/officeDocument/2006/relationships/tags" Target="../tags/tag68.xml"/><Relationship Id="rId5" Type="http://schemas.openxmlformats.org/officeDocument/2006/relationships/slide" Target="slide5.xml"/><Relationship Id="rId4" Type="http://schemas.openxmlformats.org/officeDocument/2006/relationships/slide" Target="slide3.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2.pn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71.xml"/><Relationship Id="rId5" Type="http://schemas.openxmlformats.org/officeDocument/2006/relationships/slide" Target="slide5.xml"/><Relationship Id="rId4" Type="http://schemas.openxmlformats.org/officeDocument/2006/relationships/slide" Target="slide3.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72.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slide" Target="slide5.xml"/><Relationship Id="rId2" Type="http://schemas.openxmlformats.org/officeDocument/2006/relationships/slideLayout" Target="../slideLayouts/slideLayout2.xml"/><Relationship Id="rId1" Type="http://schemas.openxmlformats.org/officeDocument/2006/relationships/tags" Target="../tags/tag73.xml"/><Relationship Id="rId6" Type="http://schemas.openxmlformats.org/officeDocument/2006/relationships/slide" Target="slide3.xml"/><Relationship Id="rId5" Type="http://schemas.openxmlformats.org/officeDocument/2006/relationships/image" Target="../media/image50.png"/><Relationship Id="rId4" Type="http://schemas.openxmlformats.org/officeDocument/2006/relationships/image" Target="../media/image49.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7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Layout" Target="../slideLayouts/slideLayout2.xml"/><Relationship Id="rId1" Type="http://schemas.openxmlformats.org/officeDocument/2006/relationships/tags" Target="../tags/tag75.xml"/><Relationship Id="rId4" Type="http://schemas.openxmlformats.org/officeDocument/2006/relationships/slide" Target="slide5.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7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Layout" Target="../slideLayouts/slideLayout2.xml"/><Relationship Id="rId1" Type="http://schemas.openxmlformats.org/officeDocument/2006/relationships/tags" Target="../tags/tag77.xml"/><Relationship Id="rId4" Type="http://schemas.openxmlformats.org/officeDocument/2006/relationships/slide" Target="slide5.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7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Layout" Target="../slideLayouts/slideLayout2.xml"/><Relationship Id="rId1" Type="http://schemas.openxmlformats.org/officeDocument/2006/relationships/tags" Target="../tags/tag79.xml"/><Relationship Id="rId5" Type="http://schemas.openxmlformats.org/officeDocument/2006/relationships/image" Target="../media/image51.png"/><Relationship Id="rId4" Type="http://schemas.openxmlformats.org/officeDocument/2006/relationships/slide" Target="slide5.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80.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8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2.xml"/><Relationship Id="rId1" Type="http://schemas.openxmlformats.org/officeDocument/2006/relationships/tags" Target="../tags/tag81.xml"/></Relationships>
</file>

<file path=ppt/slides/_rels/slide8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Layout" Target="../slideLayouts/slideLayout2.xml"/><Relationship Id="rId1" Type="http://schemas.openxmlformats.org/officeDocument/2006/relationships/tags" Target="../tags/tag82.xml"/><Relationship Id="rId4" Type="http://schemas.openxmlformats.org/officeDocument/2006/relationships/slide" Target="slide5.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83.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84.xml"/><Relationship Id="rId5" Type="http://schemas.openxmlformats.org/officeDocument/2006/relationships/slide" Target="slide5.xml"/><Relationship Id="rId4" Type="http://schemas.openxmlformats.org/officeDocument/2006/relationships/slide" Target="slide3.xml"/></Relationships>
</file>

<file path=ppt/slides/_rels/slide8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Layout" Target="../slideLayouts/slideLayout2.xml"/><Relationship Id="rId1" Type="http://schemas.openxmlformats.org/officeDocument/2006/relationships/tags" Target="../tags/tag85.xml"/><Relationship Id="rId4" Type="http://schemas.openxmlformats.org/officeDocument/2006/relationships/slide" Target="slide5.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slide" Target="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3936" y="2616518"/>
            <a:ext cx="5418384" cy="441715"/>
          </a:xfrm>
        </p:spPr>
        <p:txBody>
          <a:bodyPr/>
          <a:lstStyle/>
          <a:p>
            <a:pPr algn="l"/>
            <a:r>
              <a:rPr lang="en-US" dirty="0" smtClean="0"/>
              <a:t>Your pit-crew for today:</a:t>
            </a:r>
          </a:p>
          <a:p>
            <a:pPr algn="l"/>
            <a:endParaRPr lang="en-US" dirty="0"/>
          </a:p>
        </p:txBody>
      </p:sp>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387332" y="382747"/>
            <a:ext cx="2198611" cy="2198611"/>
          </a:xfrm>
          <a:prstGeom prst="rect">
            <a:avLst/>
          </a:prstGeom>
          <a:effectLst>
            <a:outerShdw blurRad="76200" dir="13500000" sy="23000" kx="1200000" algn="br" rotWithShape="0">
              <a:prstClr val="black">
                <a:alpha val="20000"/>
              </a:prstClr>
            </a:outerShdw>
          </a:effectLst>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87936" y="382748"/>
            <a:ext cx="2198611" cy="2198611"/>
          </a:xfrm>
          <a:prstGeom prst="rect">
            <a:avLst/>
          </a:prstGeom>
          <a:effectLst>
            <a:outerShdw blurRad="76200" dir="18900000" sy="23000" kx="-1200000" algn="bl" rotWithShape="0">
              <a:prstClr val="black">
                <a:alpha val="20000"/>
              </a:prstClr>
            </a:outerShdw>
          </a:effectLst>
        </p:spPr>
      </p:pic>
      <p:sp>
        <p:nvSpPr>
          <p:cNvPr id="2" name="Title 1"/>
          <p:cNvSpPr>
            <a:spLocks noGrp="1"/>
          </p:cNvSpPr>
          <p:nvPr>
            <p:ph type="ctrTitle"/>
          </p:nvPr>
        </p:nvSpPr>
        <p:spPr>
          <a:xfrm>
            <a:off x="1524000" y="102771"/>
            <a:ext cx="9144000" cy="2387600"/>
          </a:xfrm>
        </p:spPr>
        <p:txBody>
          <a:bodyPr>
            <a:normAutofit fontScale="90000"/>
          </a:bodyPr>
          <a:lstStyle/>
          <a:p>
            <a:r>
              <a:rPr lang="en-US" b="1" i="1" dirty="0" smtClean="0">
                <a:ln w="6600">
                  <a:solidFill>
                    <a:srgbClr val="FF0000"/>
                  </a:solidFill>
                  <a:prstDash val="solid"/>
                </a:ln>
                <a:solidFill>
                  <a:srgbClr val="FFFFFF"/>
                </a:solidFill>
                <a:effectLst>
                  <a:outerShdw dist="38100" dir="2700000" algn="tl" rotWithShape="0">
                    <a:schemeClr val="accent2"/>
                  </a:outerShdw>
                </a:effectLst>
                <a:latin typeface="Broadway" panose="04040905080B02020502" pitchFamily="82" charset="0"/>
              </a:rPr>
              <a:t>Welcome to eRA’s Jeopardy Race-Derby! </a:t>
            </a:r>
            <a:endParaRPr lang="en-US" b="1" i="1" dirty="0">
              <a:ln w="6600">
                <a:solidFill>
                  <a:srgbClr val="FF0000"/>
                </a:solidFill>
                <a:prstDash val="solid"/>
              </a:ln>
              <a:solidFill>
                <a:srgbClr val="FFFFFF"/>
              </a:solidFill>
              <a:effectLst>
                <a:outerShdw dist="38100" dir="2700000" algn="tl" rotWithShape="0">
                  <a:schemeClr val="accent2"/>
                </a:outerShdw>
              </a:effectLst>
              <a:latin typeface="Broadway" panose="04040905080B02020502" pitchFamily="82" charset="0"/>
            </a:endParaRPr>
          </a:p>
        </p:txBody>
      </p:sp>
      <p:pic>
        <p:nvPicPr>
          <p:cNvPr id="4" name="Picture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129886" y="4297680"/>
            <a:ext cx="5888440" cy="2982277"/>
          </a:xfrm>
          <a:prstGeom prst="rect">
            <a:avLst/>
          </a:prstGeom>
        </p:spPr>
      </p:pic>
      <p:sp>
        <p:nvSpPr>
          <p:cNvPr id="7" name="Content Placeholder 2"/>
          <p:cNvSpPr txBox="1">
            <a:spLocks/>
          </p:cNvSpPr>
          <p:nvPr/>
        </p:nvSpPr>
        <p:spPr>
          <a:xfrm>
            <a:off x="0" y="2834713"/>
            <a:ext cx="6129885" cy="3877114"/>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20000"/>
              </a:lnSpc>
              <a:spcBef>
                <a:spcPts val="0"/>
              </a:spcBef>
            </a:pPr>
            <a:r>
              <a:rPr lang="en-US" sz="2600" dirty="0" smtClean="0"/>
              <a:t>Sheri </a:t>
            </a:r>
            <a:r>
              <a:rPr lang="en-US" sz="2600" i="1" dirty="0" smtClean="0"/>
              <a:t>“Crash” </a:t>
            </a:r>
            <a:r>
              <a:rPr lang="en-US" sz="2600" dirty="0" smtClean="0"/>
              <a:t>Cummins</a:t>
            </a:r>
          </a:p>
          <a:p>
            <a:pPr algn="r">
              <a:lnSpc>
                <a:spcPct val="120000"/>
              </a:lnSpc>
              <a:spcBef>
                <a:spcPts val="0"/>
              </a:spcBef>
            </a:pPr>
            <a:r>
              <a:rPr lang="en-US" sz="1900" dirty="0" smtClean="0">
                <a:solidFill>
                  <a:schemeClr val="bg1"/>
                </a:solidFill>
              </a:rPr>
              <a:t>OER Communications &amp; Outreach: Chief, Grants Information</a:t>
            </a:r>
          </a:p>
          <a:p>
            <a:pPr algn="r">
              <a:lnSpc>
                <a:spcPct val="120000"/>
              </a:lnSpc>
              <a:spcBef>
                <a:spcPts val="0"/>
              </a:spcBef>
            </a:pPr>
            <a:endParaRPr lang="en-US" sz="1900" dirty="0" smtClean="0">
              <a:solidFill>
                <a:schemeClr val="bg1"/>
              </a:solidFill>
            </a:endParaRPr>
          </a:p>
          <a:p>
            <a:pPr algn="r">
              <a:lnSpc>
                <a:spcPct val="120000"/>
              </a:lnSpc>
              <a:spcBef>
                <a:spcPts val="0"/>
              </a:spcBef>
            </a:pPr>
            <a:r>
              <a:rPr lang="en-US" sz="2600" i="1" dirty="0" smtClean="0"/>
              <a:t>“Speedy” </a:t>
            </a:r>
            <a:r>
              <a:rPr lang="en-US" sz="2600" dirty="0" smtClean="0"/>
              <a:t>Scarlett Gibb</a:t>
            </a:r>
          </a:p>
          <a:p>
            <a:pPr algn="r">
              <a:lnSpc>
                <a:spcPct val="120000"/>
              </a:lnSpc>
              <a:spcBef>
                <a:spcPts val="0"/>
              </a:spcBef>
            </a:pPr>
            <a:r>
              <a:rPr lang="en-US" sz="1900" dirty="0" smtClean="0">
                <a:solidFill>
                  <a:schemeClr val="bg1"/>
                </a:solidFill>
              </a:rPr>
              <a:t>eRA Customer Relationship Manager, eRA Commons</a:t>
            </a:r>
          </a:p>
          <a:p>
            <a:pPr algn="r">
              <a:lnSpc>
                <a:spcPct val="120000"/>
              </a:lnSpc>
              <a:spcBef>
                <a:spcPts val="0"/>
              </a:spcBef>
            </a:pPr>
            <a:endParaRPr lang="en-US" sz="1900" dirty="0" smtClean="0">
              <a:solidFill>
                <a:schemeClr val="bg1"/>
              </a:solidFill>
            </a:endParaRPr>
          </a:p>
          <a:p>
            <a:pPr algn="r">
              <a:lnSpc>
                <a:spcPct val="120000"/>
              </a:lnSpc>
              <a:spcBef>
                <a:spcPts val="0"/>
              </a:spcBef>
            </a:pPr>
            <a:r>
              <a:rPr lang="en-US" sz="2600" dirty="0" smtClean="0"/>
              <a:t>Laurie </a:t>
            </a:r>
            <a:r>
              <a:rPr lang="en-US" sz="2600" i="1" dirty="0" smtClean="0"/>
              <a:t>“Rocket” </a:t>
            </a:r>
            <a:r>
              <a:rPr lang="en-US" sz="2600" dirty="0" smtClean="0"/>
              <a:t>Roman,</a:t>
            </a:r>
          </a:p>
          <a:p>
            <a:pPr algn="r">
              <a:lnSpc>
                <a:spcPct val="120000"/>
              </a:lnSpc>
              <a:spcBef>
                <a:spcPts val="0"/>
              </a:spcBef>
            </a:pPr>
            <a:r>
              <a:rPr lang="en-US" sz="1900" dirty="0" smtClean="0">
                <a:solidFill>
                  <a:schemeClr val="bg1"/>
                </a:solidFill>
              </a:rPr>
              <a:t>eRA Customer Relationship Manager, eSubmission</a:t>
            </a:r>
          </a:p>
          <a:p>
            <a:pPr algn="r">
              <a:lnSpc>
                <a:spcPct val="120000"/>
              </a:lnSpc>
              <a:spcBef>
                <a:spcPts val="0"/>
              </a:spcBef>
            </a:pPr>
            <a:endParaRPr lang="en-US" sz="1900" dirty="0" smtClean="0">
              <a:solidFill>
                <a:schemeClr val="bg1"/>
              </a:solidFill>
            </a:endParaRPr>
          </a:p>
          <a:p>
            <a:pPr algn="r">
              <a:lnSpc>
                <a:spcPct val="120000"/>
              </a:lnSpc>
              <a:spcBef>
                <a:spcPts val="0"/>
              </a:spcBef>
            </a:pPr>
            <a:r>
              <a:rPr lang="en-US" sz="2600" i="1" dirty="0"/>
              <a:t>“Junkyard” </a:t>
            </a:r>
            <a:r>
              <a:rPr lang="en-US" sz="2600" dirty="0"/>
              <a:t>Joe Schumaker</a:t>
            </a:r>
            <a:r>
              <a:rPr lang="en-US" sz="2600" dirty="0" smtClean="0"/>
              <a:t>,</a:t>
            </a:r>
          </a:p>
          <a:p>
            <a:pPr algn="r">
              <a:lnSpc>
                <a:spcPct val="120000"/>
              </a:lnSpc>
              <a:spcBef>
                <a:spcPts val="0"/>
              </a:spcBef>
            </a:pPr>
            <a:r>
              <a:rPr lang="en-US" sz="1900" dirty="0" smtClean="0">
                <a:solidFill>
                  <a:schemeClr val="bg1"/>
                </a:solidFill>
              </a:rPr>
              <a:t>eRA Communication Specialist</a:t>
            </a:r>
          </a:p>
          <a:p>
            <a:pPr algn="r">
              <a:lnSpc>
                <a:spcPct val="120000"/>
              </a:lnSpc>
              <a:spcBef>
                <a:spcPts val="0"/>
              </a:spcBef>
            </a:pPr>
            <a:endParaRPr lang="en-US" sz="1900" dirty="0" smtClean="0">
              <a:solidFill>
                <a:schemeClr val="bg1"/>
              </a:solidFill>
            </a:endParaRPr>
          </a:p>
          <a:p>
            <a:endParaRPr lang="en-US" dirty="0"/>
          </a:p>
        </p:txBody>
      </p:sp>
      <p:pic>
        <p:nvPicPr>
          <p:cNvPr id="8" name="Car Skidding">
            <a:hlinkClick r:id="" action="ppaction://media"/>
          </p:cNvPr>
          <p:cNvPicPr>
            <a:picLocks noChangeAspect="1"/>
          </p:cNvPicPr>
          <p:nvPr>
            <a:audioFile r:link="rId2"/>
            <p:extLst>
              <p:ext uri="{DAA4B4D4-6D71-4841-9C94-3DE7FCFB9230}">
                <p14:media xmlns:p14="http://schemas.microsoft.com/office/powerpoint/2010/main" r:embed="rId3">
                  <p14:trim st="192"/>
                </p14:media>
              </p:ext>
            </p:extLst>
          </p:nvPr>
        </p:nvPicPr>
        <p:blipFill>
          <a:blip r:embed="rId12"/>
          <a:stretch>
            <a:fillRect/>
          </a:stretch>
        </p:blipFill>
        <p:spPr>
          <a:xfrm>
            <a:off x="12480833" y="6248400"/>
            <a:ext cx="609600" cy="609600"/>
          </a:xfrm>
          <a:prstGeom prst="rect">
            <a:avLst/>
          </a:prstGeom>
        </p:spPr>
      </p:pic>
      <p:sp>
        <p:nvSpPr>
          <p:cNvPr id="9" name="TextBox 8"/>
          <p:cNvSpPr txBox="1"/>
          <p:nvPr/>
        </p:nvSpPr>
        <p:spPr>
          <a:xfrm>
            <a:off x="2982931" y="382747"/>
            <a:ext cx="6226139" cy="52322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n-US" sz="2800" b="1" dirty="0" smtClean="0">
                <a:ln/>
                <a:solidFill>
                  <a:schemeClr val="accent4"/>
                </a:solidFill>
              </a:rPr>
              <a:t>How Well Do You Know eRA Systems?</a:t>
            </a:r>
            <a:endParaRPr lang="en-US" sz="2800" b="1" dirty="0">
              <a:ln/>
              <a:solidFill>
                <a:schemeClr val="accent4"/>
              </a:solidFill>
            </a:endParaRPr>
          </a:p>
        </p:txBody>
      </p:sp>
      <p:sp>
        <p:nvSpPr>
          <p:cNvPr id="10" name="Content Placeholder 2"/>
          <p:cNvSpPr txBox="1">
            <a:spLocks/>
          </p:cNvSpPr>
          <p:nvPr/>
        </p:nvSpPr>
        <p:spPr>
          <a:xfrm>
            <a:off x="6129885" y="2780507"/>
            <a:ext cx="4538115" cy="94904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20000"/>
              </a:lnSpc>
              <a:spcBef>
                <a:spcPts val="0"/>
              </a:spcBef>
            </a:pPr>
            <a:r>
              <a:rPr lang="en-US" dirty="0" smtClean="0"/>
              <a:t>Cole </a:t>
            </a:r>
            <a:r>
              <a:rPr lang="en-US" i="1" dirty="0" smtClean="0"/>
              <a:t>“</a:t>
            </a:r>
            <a:r>
              <a:rPr lang="en-US" i="1" dirty="0" err="1" smtClean="0"/>
              <a:t>WonderKid</a:t>
            </a:r>
            <a:r>
              <a:rPr lang="en-US" i="1" dirty="0" smtClean="0"/>
              <a:t>” </a:t>
            </a:r>
            <a:r>
              <a:rPr lang="en-US" dirty="0" smtClean="0"/>
              <a:t>Dwyer</a:t>
            </a:r>
          </a:p>
          <a:p>
            <a:pPr algn="r">
              <a:lnSpc>
                <a:spcPct val="120000"/>
              </a:lnSpc>
              <a:spcBef>
                <a:spcPts val="0"/>
              </a:spcBef>
            </a:pPr>
            <a:r>
              <a:rPr lang="en-US" sz="1800" dirty="0" smtClean="0">
                <a:solidFill>
                  <a:schemeClr val="bg1"/>
                </a:solidFill>
              </a:rPr>
              <a:t>Special Assistant to Director of Outreach</a:t>
            </a:r>
          </a:p>
          <a:p>
            <a:pPr algn="r">
              <a:lnSpc>
                <a:spcPct val="120000"/>
              </a:lnSpc>
              <a:spcBef>
                <a:spcPts val="0"/>
              </a:spcBef>
            </a:pPr>
            <a:endParaRPr lang="en-US" sz="1800" dirty="0" smtClean="0">
              <a:solidFill>
                <a:schemeClr val="bg1"/>
              </a:solidFill>
            </a:endParaRPr>
          </a:p>
          <a:p>
            <a:endParaRPr lang="en-US" dirty="0"/>
          </a:p>
        </p:txBody>
      </p:sp>
    </p:spTree>
    <p:custDataLst>
      <p:tags r:id="rId1"/>
    </p:custDataLst>
    <p:extLst>
      <p:ext uri="{BB962C8B-B14F-4D97-AF65-F5344CB8AC3E}">
        <p14:creationId xmlns:p14="http://schemas.microsoft.com/office/powerpoint/2010/main" val="49696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par>
                                <p:cTn id="10" presetID="2" presetClass="entr" presetSubtype="8"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000" fill="hold"/>
                                        <p:tgtEl>
                                          <p:spTgt spid="4"/>
                                        </p:tgtEl>
                                        <p:attrNameLst>
                                          <p:attrName>ppt_x</p:attrName>
                                        </p:attrNameLst>
                                      </p:cBhvr>
                                      <p:tavLst>
                                        <p:tav tm="0">
                                          <p:val>
                                            <p:strVal val="0-#ppt_w/2"/>
                                          </p:val>
                                        </p:tav>
                                        <p:tav tm="100000">
                                          <p:val>
                                            <p:strVal val="#ppt_x"/>
                                          </p:val>
                                        </p:tav>
                                      </p:tavLst>
                                    </p:anim>
                                    <p:anim calcmode="lin" valueType="num">
                                      <p:cBhvr additive="base">
                                        <p:cTn id="13" dur="2000" fill="hold"/>
                                        <p:tgtEl>
                                          <p:spTgt spid="4"/>
                                        </p:tgtEl>
                                        <p:attrNameLst>
                                          <p:attrName>ppt_y</p:attrName>
                                        </p:attrNameLst>
                                      </p:cBhvr>
                                      <p:tavLst>
                                        <p:tav tm="0">
                                          <p:val>
                                            <p:strVal val="#ppt_y"/>
                                          </p:val>
                                        </p:tav>
                                        <p:tav tm="100000">
                                          <p:val>
                                            <p:strVal val="#ppt_y"/>
                                          </p:val>
                                        </p:tav>
                                      </p:tavLst>
                                    </p:anim>
                                  </p:childTnLst>
                                </p:cTn>
                              </p:par>
                              <p:par>
                                <p:cTn id="14" presetID="1" presetClass="mediacall" presetSubtype="0" fill="hold" nodeType="withEffect">
                                  <p:stCondLst>
                                    <p:cond delay="0"/>
                                  </p:stCondLst>
                                  <p:childTnLst>
                                    <p:cmd type="call" cmd="playFrom(0.0)">
                                      <p:cBhvr>
                                        <p:cTn id="15" dur="2234" fill="hold"/>
                                        <p:tgtEl>
                                          <p:spTgt spid="8"/>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fade">
                                      <p:cBhvr>
                                        <p:cTn id="25" dur="500"/>
                                        <p:tgtEl>
                                          <p:spTgt spid="7">
                                            <p:txEl>
                                              <p:pRg st="0" end="0"/>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6" name="AirWrench1.wav"/>
                                        </p:tgtEl>
                                      </p:cMediaNode>
                                    </p:audio>
                                  </p:subTnLst>
                                </p:cTn>
                              </p:par>
                              <p:par>
                                <p:cTn id="26" presetID="10" presetClass="entr" presetSubtype="0" fill="hold" grpId="0" nodeType="withEffect">
                                  <p:stCondLst>
                                    <p:cond delay="0"/>
                                  </p:stCondLst>
                                  <p:childTnLst>
                                    <p:set>
                                      <p:cBhvr>
                                        <p:cTn id="27" dur="1" fill="hold">
                                          <p:stCondLst>
                                            <p:cond delay="0"/>
                                          </p:stCondLst>
                                        </p:cTn>
                                        <p:tgtEl>
                                          <p:spTgt spid="7">
                                            <p:txEl>
                                              <p:pRg st="1" end="1"/>
                                            </p:txEl>
                                          </p:spTgt>
                                        </p:tgtEl>
                                        <p:attrNameLst>
                                          <p:attrName>style.visibility</p:attrName>
                                        </p:attrNameLst>
                                      </p:cBhvr>
                                      <p:to>
                                        <p:strVal val="visible"/>
                                      </p:to>
                                    </p:set>
                                    <p:animEffect transition="in" filter="fade">
                                      <p:cBhvr>
                                        <p:cTn id="28" dur="500"/>
                                        <p:tgtEl>
                                          <p:spTgt spid="7">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fade">
                                      <p:cBhvr>
                                        <p:cTn id="33" dur="500"/>
                                        <p:tgtEl>
                                          <p:spTgt spid="7">
                                            <p:txEl>
                                              <p:pRg st="3" end="3"/>
                                            </p:txEl>
                                          </p:spTgt>
                                        </p:tgtEl>
                                      </p:cBhvr>
                                    </p:animEffect>
                                  </p:childTnLst>
                                  <p:subTnLst>
                                    <p:audio>
                                      <p:cMediaNode>
                                        <p:cTn display="0" masterRel="sameClick">
                                          <p:stCondLst>
                                            <p:cond evt="begin" delay="0">
                                              <p:tn val="31"/>
                                            </p:cond>
                                          </p:stCondLst>
                                          <p:endCondLst>
                                            <p:cond evt="onStopAudio" delay="0">
                                              <p:tgtEl>
                                                <p:sldTgt/>
                                              </p:tgtEl>
                                            </p:cond>
                                          </p:endCondLst>
                                        </p:cTn>
                                        <p:tgtEl>
                                          <p:sndTgt r:embed="rId7" name="AirWrench2.wav"/>
                                        </p:tgtEl>
                                      </p:cMediaNode>
                                    </p:audio>
                                  </p:subTnLst>
                                </p:cTn>
                              </p:par>
                              <p:par>
                                <p:cTn id="34" presetID="10" presetClass="entr" presetSubtype="0" fill="hold" grpId="0" nodeType="withEffect">
                                  <p:stCondLst>
                                    <p:cond delay="0"/>
                                  </p:stCondLst>
                                  <p:childTnLst>
                                    <p:set>
                                      <p:cBhvr>
                                        <p:cTn id="35" dur="1" fill="hold">
                                          <p:stCondLst>
                                            <p:cond delay="0"/>
                                          </p:stCondLst>
                                        </p:cTn>
                                        <p:tgtEl>
                                          <p:spTgt spid="7">
                                            <p:txEl>
                                              <p:pRg st="4" end="4"/>
                                            </p:txEl>
                                          </p:spTgt>
                                        </p:tgtEl>
                                        <p:attrNameLst>
                                          <p:attrName>style.visibility</p:attrName>
                                        </p:attrNameLst>
                                      </p:cBhvr>
                                      <p:to>
                                        <p:strVal val="visible"/>
                                      </p:to>
                                    </p:set>
                                    <p:animEffect transition="in" filter="fade">
                                      <p:cBhvr>
                                        <p:cTn id="36" dur="500"/>
                                        <p:tgtEl>
                                          <p:spTgt spid="7">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
                                            <p:txEl>
                                              <p:pRg st="6" end="6"/>
                                            </p:txEl>
                                          </p:spTgt>
                                        </p:tgtEl>
                                        <p:attrNameLst>
                                          <p:attrName>style.visibility</p:attrName>
                                        </p:attrNameLst>
                                      </p:cBhvr>
                                      <p:to>
                                        <p:strVal val="visible"/>
                                      </p:to>
                                    </p:set>
                                    <p:animEffect transition="in" filter="fade">
                                      <p:cBhvr>
                                        <p:cTn id="41" dur="500"/>
                                        <p:tgtEl>
                                          <p:spTgt spid="7">
                                            <p:txEl>
                                              <p:pRg st="6" end="6"/>
                                            </p:txEl>
                                          </p:spTgt>
                                        </p:tgtEl>
                                      </p:cBhvr>
                                    </p:animEffect>
                                  </p:childTnLst>
                                  <p:subTnLst>
                                    <p:audio>
                                      <p:cMediaNode>
                                        <p:cTn display="0" masterRel="sameClick">
                                          <p:stCondLst>
                                            <p:cond evt="begin" delay="0">
                                              <p:tn val="39"/>
                                            </p:cond>
                                          </p:stCondLst>
                                          <p:endCondLst>
                                            <p:cond evt="onStopAudio" delay="0">
                                              <p:tgtEl>
                                                <p:sldTgt/>
                                              </p:tgtEl>
                                            </p:cond>
                                          </p:endCondLst>
                                        </p:cTn>
                                        <p:tgtEl>
                                          <p:sndTgt r:embed="rId8" name="AirWrench3.wav"/>
                                        </p:tgtEl>
                                      </p:cMediaNode>
                                    </p:audio>
                                  </p:subTnLst>
                                </p:cTn>
                              </p:par>
                              <p:par>
                                <p:cTn id="42" presetID="10" presetClass="entr" presetSubtype="0" fill="hold" grpId="0" nodeType="withEffect">
                                  <p:stCondLst>
                                    <p:cond delay="0"/>
                                  </p:stCondLst>
                                  <p:childTnLst>
                                    <p:set>
                                      <p:cBhvr>
                                        <p:cTn id="43" dur="1" fill="hold">
                                          <p:stCondLst>
                                            <p:cond delay="0"/>
                                          </p:stCondLst>
                                        </p:cTn>
                                        <p:tgtEl>
                                          <p:spTgt spid="7">
                                            <p:txEl>
                                              <p:pRg st="7" end="7"/>
                                            </p:txEl>
                                          </p:spTgt>
                                        </p:tgtEl>
                                        <p:attrNameLst>
                                          <p:attrName>style.visibility</p:attrName>
                                        </p:attrNameLst>
                                      </p:cBhvr>
                                      <p:to>
                                        <p:strVal val="visible"/>
                                      </p:to>
                                    </p:set>
                                    <p:animEffect transition="in" filter="fade">
                                      <p:cBhvr>
                                        <p:cTn id="44" dur="500"/>
                                        <p:tgtEl>
                                          <p:spTgt spid="7">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7">
                                            <p:txEl>
                                              <p:pRg st="9" end="9"/>
                                            </p:txEl>
                                          </p:spTgt>
                                        </p:tgtEl>
                                        <p:attrNameLst>
                                          <p:attrName>style.visibility</p:attrName>
                                        </p:attrNameLst>
                                      </p:cBhvr>
                                      <p:to>
                                        <p:strVal val="visible"/>
                                      </p:to>
                                    </p:set>
                                    <p:animEffect transition="in" filter="fade">
                                      <p:cBhvr>
                                        <p:cTn id="49" dur="500"/>
                                        <p:tgtEl>
                                          <p:spTgt spid="7">
                                            <p:txEl>
                                              <p:pRg st="9" end="9"/>
                                            </p:txEl>
                                          </p:spTgt>
                                        </p:tgtEl>
                                      </p:cBhvr>
                                    </p:animEffect>
                                  </p:childTnLst>
                                  <p:subTnLst>
                                    <p:audio>
                                      <p:cMediaNode>
                                        <p:cTn display="0" masterRel="sameClick">
                                          <p:stCondLst>
                                            <p:cond evt="begin" delay="0">
                                              <p:tn val="47"/>
                                            </p:cond>
                                          </p:stCondLst>
                                          <p:endCondLst>
                                            <p:cond evt="onStopAudio" delay="0">
                                              <p:tgtEl>
                                                <p:sldTgt/>
                                              </p:tgtEl>
                                            </p:cond>
                                          </p:endCondLst>
                                        </p:cTn>
                                        <p:tgtEl>
                                          <p:sndTgt r:embed="rId9" name="AirWrench4.wav"/>
                                        </p:tgtEl>
                                      </p:cMediaNode>
                                    </p:audio>
                                  </p:subTnLst>
                                </p:cTn>
                              </p:par>
                              <p:par>
                                <p:cTn id="50" presetID="10" presetClass="entr" presetSubtype="0" fill="hold" grpId="0" nodeType="withEffect">
                                  <p:stCondLst>
                                    <p:cond delay="0"/>
                                  </p:stCondLst>
                                  <p:childTnLst>
                                    <p:set>
                                      <p:cBhvr>
                                        <p:cTn id="51" dur="1" fill="hold">
                                          <p:stCondLst>
                                            <p:cond delay="0"/>
                                          </p:stCondLst>
                                        </p:cTn>
                                        <p:tgtEl>
                                          <p:spTgt spid="7">
                                            <p:txEl>
                                              <p:pRg st="10" end="10"/>
                                            </p:txEl>
                                          </p:spTgt>
                                        </p:tgtEl>
                                        <p:attrNameLst>
                                          <p:attrName>style.visibility</p:attrName>
                                        </p:attrNameLst>
                                      </p:cBhvr>
                                      <p:to>
                                        <p:strVal val="visible"/>
                                      </p:to>
                                    </p:set>
                                    <p:animEffect transition="in" filter="fade">
                                      <p:cBhvr>
                                        <p:cTn id="52" dur="500"/>
                                        <p:tgtEl>
                                          <p:spTgt spid="7">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
                                            <p:txEl>
                                              <p:pRg st="0" end="0"/>
                                            </p:txEl>
                                          </p:spTgt>
                                        </p:tgtEl>
                                        <p:attrNameLst>
                                          <p:attrName>style.visibility</p:attrName>
                                        </p:attrNameLst>
                                      </p:cBhvr>
                                      <p:to>
                                        <p:strVal val="visible"/>
                                      </p:to>
                                    </p:set>
                                    <p:animEffect transition="in" filter="fade">
                                      <p:cBhvr>
                                        <p:cTn id="57" dur="500"/>
                                        <p:tgtEl>
                                          <p:spTgt spid="10">
                                            <p:txEl>
                                              <p:pRg st="0" end="0"/>
                                            </p:txEl>
                                          </p:spTgt>
                                        </p:tgtEl>
                                      </p:cBhvr>
                                    </p:animEffect>
                                  </p:childTnLst>
                                  <p:subTnLst>
                                    <p:audio>
                                      <p:cMediaNode>
                                        <p:cTn display="0" masterRel="sameClick">
                                          <p:stCondLst>
                                            <p:cond evt="begin" delay="0">
                                              <p:tn val="55"/>
                                            </p:cond>
                                          </p:stCondLst>
                                          <p:endCondLst>
                                            <p:cond evt="onStopAudio" delay="0">
                                              <p:tgtEl>
                                                <p:sldTgt/>
                                              </p:tgtEl>
                                            </p:cond>
                                          </p:endCondLst>
                                        </p:cTn>
                                        <p:tgtEl>
                                          <p:sndTgt r:embed="rId6" name="AirWrench1.wav"/>
                                        </p:tgtEl>
                                      </p:cMediaNode>
                                    </p:audio>
                                  </p:subTnLst>
                                </p:cTn>
                              </p:par>
                              <p:par>
                                <p:cTn id="58" presetID="10" presetClass="entr" presetSubtype="0" fill="hold" grpId="0" nodeType="withEffect">
                                  <p:stCondLst>
                                    <p:cond delay="0"/>
                                  </p:stCondLst>
                                  <p:childTnLst>
                                    <p:set>
                                      <p:cBhvr>
                                        <p:cTn id="59" dur="1" fill="hold">
                                          <p:stCondLst>
                                            <p:cond delay="0"/>
                                          </p:stCondLst>
                                        </p:cTn>
                                        <p:tgtEl>
                                          <p:spTgt spid="10">
                                            <p:txEl>
                                              <p:pRg st="1" end="1"/>
                                            </p:txEl>
                                          </p:spTgt>
                                        </p:tgtEl>
                                        <p:attrNameLst>
                                          <p:attrName>style.visibility</p:attrName>
                                        </p:attrNameLst>
                                      </p:cBhvr>
                                      <p:to>
                                        <p:strVal val="visible"/>
                                      </p:to>
                                    </p:set>
                                    <p:animEffect transition="in" filter="fade">
                                      <p:cBhvr>
                                        <p:cTn id="60" dur="500"/>
                                        <p:tgtEl>
                                          <p:spTgt spid="10">
                                            <p:txEl>
                                              <p:pRg st="1" end="1"/>
                                            </p:txEl>
                                          </p:spTgt>
                                        </p:tgtEl>
                                      </p:cBhvr>
                                    </p:animEffect>
                                  </p:childTnLst>
                                  <p:subTnLst>
                                    <p:audio>
                                      <p:cMediaNode>
                                        <p:cTn display="0" masterRel="sameClick">
                                          <p:stCondLst>
                                            <p:cond evt="begin" delay="0">
                                              <p:tn val="58"/>
                                            </p:cond>
                                          </p:stCondLst>
                                          <p:endCondLst>
                                            <p:cond evt="onStopAudio" delay="0">
                                              <p:tgtEl>
                                                <p:sldTgt/>
                                              </p:tgtEl>
                                            </p:cond>
                                          </p:endCondLst>
                                        </p:cTn>
                                        <p:tgtEl>
                                          <p:sndTgt r:embed="rId6" name="AirWrench1.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100000">
                <p:cTn id="61" fill="hold" display="0">
                  <p:stCondLst>
                    <p:cond delay="indefinite"/>
                  </p:stCondLst>
                  <p:endCondLst>
                    <p:cond evt="onStopAudio" delay="0">
                      <p:tgtEl>
                        <p:sldTgt/>
                      </p:tgtEl>
                    </p:cond>
                  </p:endCondLst>
                </p:cTn>
                <p:tgtEl>
                  <p:spTgt spid="8"/>
                </p:tgtEl>
              </p:cMediaNode>
            </p:audio>
          </p:childTnLst>
        </p:cTn>
      </p:par>
    </p:tnLst>
    <p:bldLst>
      <p:bldP spid="3" grpId="0" build="p"/>
      <p:bldP spid="7" grpId="0" uiExpand="1" build="p"/>
      <p:bldP spid="10"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QUESTION"/>
          <p:cNvSpPr/>
          <p:nvPr/>
        </p:nvSpPr>
        <p:spPr>
          <a:xfrm>
            <a:off x="696000" y="538465"/>
            <a:ext cx="10800000" cy="2700000"/>
          </a:xfrm>
          <a:prstGeom prst="roundRect">
            <a:avLst/>
          </a:prstGeom>
          <a:solidFill>
            <a:srgbClr val="FF0000">
              <a:alpha val="70000"/>
            </a:srgbClr>
          </a:solidFill>
          <a:ln w="76200">
            <a:solidFill>
              <a:srgbClr val="FE2015"/>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r>
              <a:rPr lang="en-US" sz="6000" dirty="0"/>
              <a:t>True or False:</a:t>
            </a:r>
          </a:p>
          <a:p>
            <a:r>
              <a:rPr lang="en-US" sz="6000" dirty="0"/>
              <a:t>My proposal does not involve human subjects, I can ignore the Human Subjects Clinical Trials Information form. </a:t>
            </a:r>
          </a:p>
        </p:txBody>
      </p:sp>
      <p:sp>
        <p:nvSpPr>
          <p:cNvPr id="5" name="ANSWER"/>
          <p:cNvSpPr/>
          <p:nvPr/>
        </p:nvSpPr>
        <p:spPr>
          <a:xfrm>
            <a:off x="696000" y="3584809"/>
            <a:ext cx="10800000" cy="2700000"/>
          </a:xfrm>
          <a:prstGeom prst="roundRect">
            <a:avLst/>
          </a:prstGeom>
          <a:solidFill>
            <a:schemeClr val="bg1">
              <a:alpha val="70000"/>
            </a:schemeClr>
          </a:solidFill>
          <a:ln w="762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r>
              <a:rPr lang="en-US" sz="6000" dirty="0">
                <a:solidFill>
                  <a:schemeClr val="tx1"/>
                </a:solidFill>
              </a:rPr>
              <a:t>False:</a:t>
            </a:r>
          </a:p>
          <a:p>
            <a:r>
              <a:rPr lang="en-US" sz="6000" dirty="0">
                <a:solidFill>
                  <a:schemeClr val="tx1"/>
                </a:solidFill>
              </a:rPr>
              <a:t>You must still answer the first question concerning the involvement of human subjects. </a:t>
            </a:r>
          </a:p>
        </p:txBody>
      </p:sp>
      <p:sp>
        <p:nvSpPr>
          <p:cNvPr id="6" name="Rectangle 5"/>
          <p:cNvSpPr/>
          <p:nvPr/>
        </p:nvSpPr>
        <p:spPr>
          <a:xfrm>
            <a:off x="5736000" y="538465"/>
            <a:ext cx="720000" cy="360000"/>
          </a:xfrm>
          <a:prstGeom prst="rect">
            <a:avLst/>
          </a:prstGeom>
          <a:noFill/>
        </p:spPr>
        <p:txBody>
          <a:bodyPr wrap="square" lIns="0" tIns="0" rIns="0" bIns="0">
            <a:norm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2</a:t>
            </a:r>
          </a:p>
        </p:txBody>
      </p:sp>
    </p:spTree>
    <p:custDataLst>
      <p:tags r:id="rId1"/>
    </p:custDataLst>
    <p:extLst>
      <p:ext uri="{BB962C8B-B14F-4D97-AF65-F5344CB8AC3E}">
        <p14:creationId xmlns:p14="http://schemas.microsoft.com/office/powerpoint/2010/main" val="3856165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4"/>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635"/>
            <a:ext cx="10515600" cy="1325563"/>
          </a:xfrm>
        </p:spPr>
        <p:txBody>
          <a:bodyPr/>
          <a:lstStyle/>
          <a:p>
            <a:r>
              <a:rPr lang="en-US" dirty="0" smtClean="0"/>
              <a:t>Human Subjects Involvement</a:t>
            </a:r>
            <a:endParaRPr lang="en-US" dirty="0"/>
          </a:p>
        </p:txBody>
      </p:sp>
      <p:sp>
        <p:nvSpPr>
          <p:cNvPr id="5" name="Content Placeholder 2"/>
          <p:cNvSpPr>
            <a:spLocks noGrp="1"/>
          </p:cNvSpPr>
          <p:nvPr>
            <p:ph idx="1"/>
          </p:nvPr>
        </p:nvSpPr>
        <p:spPr>
          <a:xfrm>
            <a:off x="198541" y="1478841"/>
            <a:ext cx="3036272" cy="1615696"/>
          </a:xfrm>
        </p:spPr>
        <p:txBody>
          <a:bodyPr>
            <a:normAutofit lnSpcReduction="10000"/>
          </a:bodyPr>
          <a:lstStyle/>
          <a:p>
            <a:pPr marL="0" indent="0">
              <a:buNone/>
            </a:pPr>
            <a:r>
              <a:rPr lang="en-US" dirty="0" smtClean="0">
                <a:solidFill>
                  <a:schemeClr val="bg1"/>
                </a:solidFill>
              </a:rPr>
              <a:t>Carried over from Question 1. and 1.a. on R&amp;R Other Project Information </a:t>
            </a:r>
            <a:endParaRPr lang="en-US" dirty="0">
              <a:solidFill>
                <a:schemeClr val="bg1"/>
              </a:solidFill>
            </a:endParaRPr>
          </a:p>
        </p:txBody>
      </p:sp>
      <p:sp>
        <p:nvSpPr>
          <p:cNvPr id="6" name="Content Placeholder 2"/>
          <p:cNvSpPr txBox="1">
            <a:spLocks/>
          </p:cNvSpPr>
          <p:nvPr/>
        </p:nvSpPr>
        <p:spPr>
          <a:xfrm>
            <a:off x="3588771" y="4897981"/>
            <a:ext cx="8259097" cy="10970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1"/>
                </a:solidFill>
              </a:rPr>
              <a:t>Must answer this question on Human Subjects and Clinical Trials Information form, and provide attachment if required by the FOA. </a:t>
            </a:r>
            <a:endParaRPr lang="en-US" dirty="0">
              <a:solidFill>
                <a:schemeClr val="bg1"/>
              </a:solidFill>
            </a:endParaRPr>
          </a:p>
        </p:txBody>
      </p:sp>
      <p:pic>
        <p:nvPicPr>
          <p:cNvPr id="7" name="Picture 6" title="Human Subject Involvement questions on applicati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0955" y="1429683"/>
            <a:ext cx="8369765" cy="3419138"/>
          </a:xfrm>
          <a:prstGeom prst="rect">
            <a:avLst/>
          </a:prstGeom>
          <a:ln>
            <a:noFill/>
          </a:ln>
          <a:effectLst>
            <a:outerShdw blurRad="190500" algn="tl" rotWithShape="0">
              <a:srgbClr val="000000">
                <a:alpha val="70000"/>
              </a:srgbClr>
            </a:outerShdw>
          </a:effectLst>
        </p:spPr>
      </p:pic>
      <p:sp>
        <p:nvSpPr>
          <p:cNvPr id="8" name="Right Arrow 7" title="&quot;&quot;"/>
          <p:cNvSpPr/>
          <p:nvPr/>
        </p:nvSpPr>
        <p:spPr>
          <a:xfrm>
            <a:off x="3018500" y="2153478"/>
            <a:ext cx="1140541" cy="410447"/>
          </a:xfrm>
          <a:prstGeom prst="rightArrow">
            <a:avLst/>
          </a:prstGeom>
          <a:solidFill>
            <a:srgbClr val="FEA11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rved Left Arrow 8"/>
          <p:cNvSpPr/>
          <p:nvPr/>
        </p:nvSpPr>
        <p:spPr>
          <a:xfrm rot="10800000">
            <a:off x="2507221" y="3438692"/>
            <a:ext cx="1140541" cy="2074606"/>
          </a:xfrm>
          <a:prstGeom prst="curvedLeftArrow">
            <a:avLst>
              <a:gd name="adj1" fmla="val 19744"/>
              <a:gd name="adj2" fmla="val 50000"/>
              <a:gd name="adj3" fmla="val 45690"/>
            </a:avLst>
          </a:prstGeom>
          <a:solidFill>
            <a:srgbClr val="FEA11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Rounded Rectangle 9">
            <a:hlinkClick r:id="rId5" action="ppaction://hlinksldjump"/>
          </p:cNvPr>
          <p:cNvSpPr/>
          <p:nvPr/>
        </p:nvSpPr>
        <p:spPr>
          <a:xfrm>
            <a:off x="7823955" y="6311900"/>
            <a:ext cx="2589291" cy="402879"/>
          </a:xfrm>
          <a:prstGeom prst="roundRect">
            <a:avLst/>
          </a:prstGeom>
          <a:solidFill>
            <a:srgbClr val="92D05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To the Spinner! </a:t>
            </a:r>
            <a:endParaRPr lang="en-US" i="1" dirty="0">
              <a:solidFill>
                <a:schemeClr val="tx1"/>
              </a:solidFill>
            </a:endParaRPr>
          </a:p>
        </p:txBody>
      </p:sp>
      <p:sp>
        <p:nvSpPr>
          <p:cNvPr id="11" name="Rounded Rectangle 10">
            <a:hlinkClick r:id="rId6" action="ppaction://hlinksldjump"/>
          </p:cNvPr>
          <p:cNvSpPr/>
          <p:nvPr/>
        </p:nvSpPr>
        <p:spPr>
          <a:xfrm>
            <a:off x="1778755" y="6311900"/>
            <a:ext cx="2589291" cy="402879"/>
          </a:xfrm>
          <a:prstGeom prst="roundRect">
            <a:avLst/>
          </a:prstGeom>
          <a:solidFill>
            <a:srgbClr val="FEA11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Back to The Board</a:t>
            </a:r>
            <a:endParaRPr lang="en-US" i="1" dirty="0">
              <a:solidFill>
                <a:schemeClr val="tx1"/>
              </a:solidFill>
            </a:endParaRPr>
          </a:p>
        </p:txBody>
      </p:sp>
    </p:spTree>
    <p:custDataLst>
      <p:tags r:id="rId1"/>
    </p:custDataLst>
    <p:extLst>
      <p:ext uri="{BB962C8B-B14F-4D97-AF65-F5344CB8AC3E}">
        <p14:creationId xmlns:p14="http://schemas.microsoft.com/office/powerpoint/2010/main" val="1252926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QUESTION"/>
          <p:cNvSpPr/>
          <p:nvPr/>
        </p:nvSpPr>
        <p:spPr>
          <a:xfrm>
            <a:off x="696000" y="538465"/>
            <a:ext cx="10800000" cy="2700000"/>
          </a:xfrm>
          <a:prstGeom prst="roundRect">
            <a:avLst/>
          </a:prstGeom>
          <a:solidFill>
            <a:srgbClr val="FF0000">
              <a:alpha val="70000"/>
            </a:srgbClr>
          </a:solidFill>
          <a:ln w="76200">
            <a:solidFill>
              <a:srgbClr val="FE2015"/>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a:r>
              <a:rPr lang="en-US" sz="6000" dirty="0" smtClean="0">
                <a:solidFill>
                  <a:schemeClr val="tx1"/>
                </a:solidFill>
                <a:latin typeface="Century Gothic" panose="020B0502020202020204" pitchFamily="34" charset="0"/>
              </a:rPr>
              <a:t>What eRA Commons system was replaced by the Humans Subjects System (HSS)?</a:t>
            </a:r>
            <a:endParaRPr lang="en-US" sz="6000" dirty="0">
              <a:solidFill>
                <a:schemeClr val="tx1"/>
              </a:solidFill>
              <a:latin typeface="Century Gothic" panose="020B0502020202020204" pitchFamily="34" charset="0"/>
            </a:endParaRPr>
          </a:p>
        </p:txBody>
      </p:sp>
      <p:sp>
        <p:nvSpPr>
          <p:cNvPr id="5" name="ANSWER"/>
          <p:cNvSpPr/>
          <p:nvPr/>
        </p:nvSpPr>
        <p:spPr>
          <a:xfrm>
            <a:off x="696000" y="3584809"/>
            <a:ext cx="10800000" cy="2700000"/>
          </a:xfrm>
          <a:prstGeom prst="roundRect">
            <a:avLst/>
          </a:prstGeom>
          <a:solidFill>
            <a:schemeClr val="bg1">
              <a:alpha val="70000"/>
            </a:schemeClr>
          </a:solidFill>
          <a:ln w="762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a:r>
              <a:rPr lang="en-US" sz="6000" dirty="0" smtClean="0">
                <a:solidFill>
                  <a:schemeClr val="tx1"/>
                </a:solidFill>
                <a:latin typeface="Century Gothic" panose="020B0502020202020204" pitchFamily="34" charset="0"/>
              </a:rPr>
              <a:t>The Inclusion Management System (IMS) was replaced by HSS on June 9, 2018.</a:t>
            </a:r>
            <a:endParaRPr lang="en-US" sz="6000" dirty="0">
              <a:solidFill>
                <a:schemeClr val="tx1"/>
              </a:solidFill>
              <a:latin typeface="Century Gothic" panose="020B0502020202020204" pitchFamily="34" charset="0"/>
            </a:endParaRPr>
          </a:p>
        </p:txBody>
      </p:sp>
      <p:sp>
        <p:nvSpPr>
          <p:cNvPr id="6" name="Rectangle 5"/>
          <p:cNvSpPr/>
          <p:nvPr/>
        </p:nvSpPr>
        <p:spPr>
          <a:xfrm>
            <a:off x="5736000" y="538465"/>
            <a:ext cx="720000" cy="360000"/>
          </a:xfrm>
          <a:prstGeom prst="rect">
            <a:avLst/>
          </a:prstGeom>
          <a:noFill/>
        </p:spPr>
        <p:txBody>
          <a:bodyPr wrap="square" lIns="0" tIns="0" rIns="0" bIns="0">
            <a:norm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3</a:t>
            </a:r>
          </a:p>
        </p:txBody>
      </p:sp>
    </p:spTree>
    <p:custDataLst>
      <p:tags r:id="rId1"/>
    </p:custDataLst>
    <p:extLst>
      <p:ext uri="{BB962C8B-B14F-4D97-AF65-F5344CB8AC3E}">
        <p14:creationId xmlns:p14="http://schemas.microsoft.com/office/powerpoint/2010/main" val="2996677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4"/>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5"/>
            <a:ext cx="10515600" cy="1325563"/>
          </a:xfrm>
        </p:spPr>
        <p:txBody>
          <a:bodyPr/>
          <a:lstStyle/>
          <a:p>
            <a:r>
              <a:rPr lang="en-US" dirty="0" smtClean="0"/>
              <a:t>What Is The Human Subjects System?</a:t>
            </a:r>
            <a:endParaRPr lang="en-US" dirty="0"/>
          </a:p>
        </p:txBody>
      </p:sp>
      <p:sp>
        <p:nvSpPr>
          <p:cNvPr id="3" name="Content Placeholder 2"/>
          <p:cNvSpPr>
            <a:spLocks noGrp="1"/>
          </p:cNvSpPr>
          <p:nvPr>
            <p:ph idx="1"/>
          </p:nvPr>
        </p:nvSpPr>
        <p:spPr>
          <a:xfrm>
            <a:off x="838200" y="1087120"/>
            <a:ext cx="10515600" cy="5222240"/>
          </a:xfrm>
        </p:spPr>
        <p:txBody>
          <a:bodyPr>
            <a:normAutofit fontScale="92500" lnSpcReduction="20000"/>
          </a:bodyPr>
          <a:lstStyle/>
          <a:p>
            <a:pPr marL="0" indent="0">
              <a:buNone/>
            </a:pPr>
            <a:r>
              <a:rPr lang="en-US" dirty="0">
                <a:solidFill>
                  <a:schemeClr val="bg1"/>
                </a:solidFill>
              </a:rPr>
              <a:t>HSS is a shared system that enables grant recipients to electronically report and update their data on human subjects and clinical trials to NIH. The system will also allow NIH agency staff to monitor and manage the data</a:t>
            </a:r>
            <a:r>
              <a:rPr lang="en-US" dirty="0" smtClean="0">
                <a:solidFill>
                  <a:schemeClr val="bg1"/>
                </a:solidFill>
              </a:rPr>
              <a:t>.</a:t>
            </a:r>
          </a:p>
          <a:p>
            <a:pPr marL="0" indent="0">
              <a:buNone/>
            </a:pPr>
            <a:endParaRPr lang="en-US" sz="1700" dirty="0" smtClean="0">
              <a:solidFill>
                <a:schemeClr val="bg1"/>
              </a:solidFill>
            </a:endParaRPr>
          </a:p>
          <a:p>
            <a:pPr marL="0" indent="0">
              <a:buNone/>
            </a:pPr>
            <a:r>
              <a:rPr lang="en-US" dirty="0" smtClean="0">
                <a:solidFill>
                  <a:schemeClr val="bg1"/>
                </a:solidFill>
              </a:rPr>
              <a:t>What </a:t>
            </a:r>
            <a:r>
              <a:rPr lang="en-US" dirty="0">
                <a:solidFill>
                  <a:schemeClr val="bg1"/>
                </a:solidFill>
              </a:rPr>
              <a:t>are the features</a:t>
            </a:r>
            <a:r>
              <a:rPr lang="en-US" dirty="0" smtClean="0">
                <a:solidFill>
                  <a:schemeClr val="bg1"/>
                </a:solidFill>
              </a:rPr>
              <a:t>?</a:t>
            </a:r>
          </a:p>
          <a:p>
            <a:pPr lvl="1">
              <a:spcAft>
                <a:spcPts val="1200"/>
              </a:spcAft>
            </a:pPr>
            <a:r>
              <a:rPr lang="en-US" dirty="0" smtClean="0">
                <a:solidFill>
                  <a:schemeClr val="bg1"/>
                </a:solidFill>
              </a:rPr>
              <a:t>Add/update </a:t>
            </a:r>
            <a:r>
              <a:rPr lang="en-US" dirty="0">
                <a:solidFill>
                  <a:schemeClr val="bg1"/>
                </a:solidFill>
              </a:rPr>
              <a:t>study information</a:t>
            </a:r>
          </a:p>
          <a:p>
            <a:pPr lvl="1">
              <a:spcAft>
                <a:spcPts val="1200"/>
              </a:spcAft>
            </a:pPr>
            <a:r>
              <a:rPr lang="en-US" dirty="0">
                <a:solidFill>
                  <a:schemeClr val="bg1"/>
                </a:solidFill>
              </a:rPr>
              <a:t>Create new enrollment reports or view/edit/update existing enrollment data</a:t>
            </a:r>
          </a:p>
          <a:p>
            <a:pPr lvl="1">
              <a:spcAft>
                <a:spcPts val="1200"/>
              </a:spcAft>
            </a:pPr>
            <a:r>
              <a:rPr lang="en-US" dirty="0">
                <a:solidFill>
                  <a:schemeClr val="bg1"/>
                </a:solidFill>
              </a:rPr>
              <a:t>Make off-cycle corrections or updates after application or Research Performance Progress Report (RPPR) submission</a:t>
            </a:r>
          </a:p>
          <a:p>
            <a:pPr lvl="1">
              <a:spcAft>
                <a:spcPts val="1200"/>
              </a:spcAft>
            </a:pPr>
            <a:r>
              <a:rPr lang="en-US" dirty="0">
                <a:solidFill>
                  <a:schemeClr val="bg1"/>
                </a:solidFill>
              </a:rPr>
              <a:t>Convert a delayed onset study to a full study record, once detailed study information is available</a:t>
            </a:r>
          </a:p>
          <a:p>
            <a:pPr lvl="1">
              <a:spcAft>
                <a:spcPts val="1200"/>
              </a:spcAft>
            </a:pPr>
            <a:r>
              <a:rPr lang="en-US" dirty="0">
                <a:solidFill>
                  <a:schemeClr val="bg1"/>
                </a:solidFill>
              </a:rPr>
              <a:t>Provide interim data as requested by NIH staff, in the funding opportunity announcement, or in the terms and conditions of award</a:t>
            </a:r>
          </a:p>
          <a:p>
            <a:pPr lvl="1">
              <a:spcAft>
                <a:spcPts val="1200"/>
              </a:spcAft>
            </a:pPr>
            <a:r>
              <a:rPr lang="en-US" dirty="0">
                <a:solidFill>
                  <a:schemeClr val="bg1"/>
                </a:solidFill>
              </a:rPr>
              <a:t>Inform NIH of ClinicalTrials.gov registration</a:t>
            </a:r>
          </a:p>
        </p:txBody>
      </p:sp>
    </p:spTree>
    <p:custDataLst>
      <p:tags r:id="rId1"/>
    </p:custDataLst>
    <p:extLst>
      <p:ext uri="{BB962C8B-B14F-4D97-AF65-F5344CB8AC3E}">
        <p14:creationId xmlns:p14="http://schemas.microsoft.com/office/powerpoint/2010/main" val="419697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5"/>
            <a:ext cx="10515600" cy="1325563"/>
          </a:xfrm>
        </p:spPr>
        <p:txBody>
          <a:bodyPr/>
          <a:lstStyle/>
          <a:p>
            <a:r>
              <a:rPr lang="en-US" dirty="0" smtClean="0"/>
              <a:t>HSS In eRA Commons – RPPR</a:t>
            </a:r>
            <a:endParaRPr lang="en-US" dirty="0"/>
          </a:p>
        </p:txBody>
      </p:sp>
      <p:sp>
        <p:nvSpPr>
          <p:cNvPr id="3" name="Content Placeholder 2"/>
          <p:cNvSpPr>
            <a:spLocks noGrp="1"/>
          </p:cNvSpPr>
          <p:nvPr>
            <p:ph idx="1"/>
          </p:nvPr>
        </p:nvSpPr>
        <p:spPr>
          <a:xfrm>
            <a:off x="838200" y="1076960"/>
            <a:ext cx="10515600" cy="2031999"/>
          </a:xfrm>
        </p:spPr>
        <p:txBody>
          <a:bodyPr>
            <a:noAutofit/>
          </a:bodyPr>
          <a:lstStyle/>
          <a:p>
            <a:pPr marL="0" indent="0">
              <a:buNone/>
            </a:pPr>
            <a:r>
              <a:rPr lang="en-US" dirty="0">
                <a:solidFill>
                  <a:schemeClr val="bg1"/>
                </a:solidFill>
              </a:rPr>
              <a:t>Principal </a:t>
            </a:r>
            <a:r>
              <a:rPr lang="en-US" dirty="0" smtClean="0">
                <a:solidFill>
                  <a:schemeClr val="bg1"/>
                </a:solidFill>
              </a:rPr>
              <a:t>Investigators, their delegates, and </a:t>
            </a:r>
            <a:r>
              <a:rPr lang="en-US" dirty="0">
                <a:solidFill>
                  <a:schemeClr val="bg1"/>
                </a:solidFill>
              </a:rPr>
              <a:t>Signing Officials </a:t>
            </a:r>
            <a:r>
              <a:rPr lang="en-US" dirty="0" smtClean="0">
                <a:solidFill>
                  <a:schemeClr val="bg1"/>
                </a:solidFill>
              </a:rPr>
              <a:t>will see a Human Subjects link in </a:t>
            </a:r>
            <a:r>
              <a:rPr lang="en-US" dirty="0">
                <a:solidFill>
                  <a:schemeClr val="bg1"/>
                </a:solidFill>
              </a:rPr>
              <a:t>section G.4.b of the Research Performance Progress Report (RPPR). </a:t>
            </a:r>
            <a:endParaRPr lang="en-US" dirty="0" smtClean="0">
              <a:solidFill>
                <a:schemeClr val="bg1"/>
              </a:solidFill>
            </a:endParaRPr>
          </a:p>
          <a:p>
            <a:pPr marL="0" indent="0">
              <a:buNone/>
            </a:pPr>
            <a:r>
              <a:rPr lang="en-US" dirty="0" smtClean="0">
                <a:solidFill>
                  <a:schemeClr val="bg1"/>
                </a:solidFill>
              </a:rPr>
              <a:t>The </a:t>
            </a:r>
            <a:r>
              <a:rPr lang="en-US" dirty="0">
                <a:solidFill>
                  <a:schemeClr val="bg1"/>
                </a:solidFill>
              </a:rPr>
              <a:t>RPPR Human Subjects link will only be displayed if the award involves human subjects.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056" y="3444241"/>
            <a:ext cx="11846847" cy="2280469"/>
          </a:xfrm>
          <a:prstGeom prst="rect">
            <a:avLst/>
          </a:prstGeom>
          <a:ln>
            <a:noFill/>
          </a:ln>
          <a:effectLst>
            <a:outerShdw blurRad="190500" algn="tl" rotWithShape="0">
              <a:srgbClr val="000000">
                <a:alpha val="70000"/>
              </a:srgbClr>
            </a:outerShdw>
          </a:effectLst>
        </p:spPr>
      </p:pic>
      <p:sp>
        <p:nvSpPr>
          <p:cNvPr id="6" name="Rounded Rectangle 5"/>
          <p:cNvSpPr/>
          <p:nvPr/>
        </p:nvSpPr>
        <p:spPr>
          <a:xfrm>
            <a:off x="231140" y="5100319"/>
            <a:ext cx="1214120" cy="436881"/>
          </a:xfrm>
          <a:prstGeom prst="roundRect">
            <a:avLst/>
          </a:prstGeom>
          <a:noFill/>
          <a:ln w="38100">
            <a:solidFill>
              <a:srgbClr val="FE201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hlinkClick r:id="rId4" action="ppaction://hlinksldjump"/>
          </p:cNvPr>
          <p:cNvSpPr/>
          <p:nvPr/>
        </p:nvSpPr>
        <p:spPr>
          <a:xfrm>
            <a:off x="7823955" y="6311900"/>
            <a:ext cx="2589291" cy="402879"/>
          </a:xfrm>
          <a:prstGeom prst="roundRect">
            <a:avLst/>
          </a:prstGeom>
          <a:solidFill>
            <a:srgbClr val="92D05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To the Spinner! </a:t>
            </a:r>
            <a:endParaRPr lang="en-US" i="1" dirty="0">
              <a:solidFill>
                <a:schemeClr val="tx1"/>
              </a:solidFill>
            </a:endParaRPr>
          </a:p>
        </p:txBody>
      </p:sp>
      <p:sp>
        <p:nvSpPr>
          <p:cNvPr id="9" name="Rounded Rectangle 8">
            <a:hlinkClick r:id="rId5" action="ppaction://hlinksldjump"/>
          </p:cNvPr>
          <p:cNvSpPr/>
          <p:nvPr/>
        </p:nvSpPr>
        <p:spPr>
          <a:xfrm>
            <a:off x="1778755" y="6311900"/>
            <a:ext cx="2589291" cy="402879"/>
          </a:xfrm>
          <a:prstGeom prst="roundRect">
            <a:avLst/>
          </a:prstGeom>
          <a:solidFill>
            <a:srgbClr val="FEA11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Back to The Board</a:t>
            </a:r>
            <a:endParaRPr lang="en-US" i="1" dirty="0">
              <a:solidFill>
                <a:schemeClr val="tx1"/>
              </a:solidFill>
            </a:endParaRPr>
          </a:p>
        </p:txBody>
      </p:sp>
    </p:spTree>
    <p:custDataLst>
      <p:tags r:id="rId1"/>
    </p:custDataLst>
    <p:extLst>
      <p:ext uri="{BB962C8B-B14F-4D97-AF65-F5344CB8AC3E}">
        <p14:creationId xmlns:p14="http://schemas.microsoft.com/office/powerpoint/2010/main" val="3025504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QUESTION"/>
          <p:cNvSpPr/>
          <p:nvPr/>
        </p:nvSpPr>
        <p:spPr>
          <a:xfrm>
            <a:off x="696000" y="538465"/>
            <a:ext cx="10800000" cy="2700000"/>
          </a:xfrm>
          <a:prstGeom prst="roundRect">
            <a:avLst/>
          </a:prstGeom>
          <a:solidFill>
            <a:srgbClr val="FF0000">
              <a:alpha val="70000"/>
            </a:srgbClr>
          </a:solidFill>
          <a:ln w="76200">
            <a:solidFill>
              <a:srgbClr val="FE2015"/>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a:r>
              <a:rPr lang="en-US" sz="6000" dirty="0" smtClean="0">
                <a:solidFill>
                  <a:schemeClr val="tx1"/>
                </a:solidFill>
                <a:latin typeface="Century Gothic" panose="020B0502020202020204" pitchFamily="34" charset="0"/>
              </a:rPr>
              <a:t>What delegation permits either another PI, or a user with the ASST role, the ability to initiate, and edit an HSS record?</a:t>
            </a:r>
            <a:endParaRPr lang="en-US" sz="6000" dirty="0">
              <a:solidFill>
                <a:schemeClr val="tx1"/>
              </a:solidFill>
              <a:latin typeface="Century Gothic" panose="020B0502020202020204" pitchFamily="34" charset="0"/>
            </a:endParaRPr>
          </a:p>
        </p:txBody>
      </p:sp>
      <p:sp>
        <p:nvSpPr>
          <p:cNvPr id="5" name="ANSWER"/>
          <p:cNvSpPr/>
          <p:nvPr/>
        </p:nvSpPr>
        <p:spPr>
          <a:xfrm>
            <a:off x="696000" y="3584809"/>
            <a:ext cx="10800000" cy="2700000"/>
          </a:xfrm>
          <a:prstGeom prst="roundRect">
            <a:avLst/>
          </a:prstGeom>
          <a:solidFill>
            <a:schemeClr val="bg1">
              <a:alpha val="70000"/>
            </a:schemeClr>
          </a:solidFill>
          <a:ln w="762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6000" dirty="0" smtClean="0">
                <a:solidFill>
                  <a:schemeClr val="tx1"/>
                </a:solidFill>
                <a:latin typeface="Century Gothic" panose="020B0502020202020204" pitchFamily="34" charset="0"/>
              </a:rPr>
              <a:t>The Progress Report Delegation</a:t>
            </a:r>
            <a:endParaRPr lang="en-US" sz="6000" dirty="0">
              <a:solidFill>
                <a:schemeClr val="tx1"/>
              </a:solidFill>
              <a:latin typeface="Century Gothic" panose="020B0502020202020204" pitchFamily="34" charset="0"/>
            </a:endParaRPr>
          </a:p>
        </p:txBody>
      </p:sp>
      <p:sp>
        <p:nvSpPr>
          <p:cNvPr id="6" name="Rectangle 5"/>
          <p:cNvSpPr/>
          <p:nvPr/>
        </p:nvSpPr>
        <p:spPr>
          <a:xfrm>
            <a:off x="5736000" y="538465"/>
            <a:ext cx="720000" cy="360000"/>
          </a:xfrm>
          <a:prstGeom prst="rect">
            <a:avLst/>
          </a:prstGeom>
          <a:noFill/>
        </p:spPr>
        <p:txBody>
          <a:bodyPr wrap="square" lIns="0" tIns="0" rIns="0" bIns="0">
            <a:norm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4</a:t>
            </a:r>
          </a:p>
        </p:txBody>
      </p:sp>
    </p:spTree>
    <p:custDataLst>
      <p:tags r:id="rId1"/>
    </p:custDataLst>
    <p:extLst>
      <p:ext uri="{BB962C8B-B14F-4D97-AF65-F5344CB8AC3E}">
        <p14:creationId xmlns:p14="http://schemas.microsoft.com/office/powerpoint/2010/main" val="401960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4"/>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5"/>
            <a:ext cx="10515600" cy="1325563"/>
          </a:xfrm>
        </p:spPr>
        <p:txBody>
          <a:bodyPr/>
          <a:lstStyle/>
          <a:p>
            <a:r>
              <a:rPr lang="en-US" dirty="0" smtClean="0"/>
              <a:t>Progress Report Delegation</a:t>
            </a:r>
            <a:endParaRPr lang="en-US" dirty="0"/>
          </a:p>
        </p:txBody>
      </p:sp>
      <p:sp>
        <p:nvSpPr>
          <p:cNvPr id="3" name="Content Placeholder 2"/>
          <p:cNvSpPr>
            <a:spLocks noGrp="1"/>
          </p:cNvSpPr>
          <p:nvPr>
            <p:ph idx="1"/>
          </p:nvPr>
        </p:nvSpPr>
        <p:spPr>
          <a:xfrm>
            <a:off x="144995" y="1317624"/>
            <a:ext cx="3878364" cy="4656455"/>
          </a:xfrm>
        </p:spPr>
        <p:txBody>
          <a:bodyPr>
            <a:normAutofit lnSpcReduction="10000"/>
          </a:bodyPr>
          <a:lstStyle/>
          <a:p>
            <a:pPr marL="285750" indent="-285750"/>
            <a:r>
              <a:rPr lang="en-US" dirty="0">
                <a:solidFill>
                  <a:schemeClr val="bg1"/>
                </a:solidFill>
              </a:rPr>
              <a:t>Progress Report delegation now applies to Interim RPPR and Final RPPR to a specified PI and/or anyone with the Assistant (ASST) role. </a:t>
            </a:r>
          </a:p>
          <a:p>
            <a:pPr marL="285750" indent="-285750"/>
            <a:r>
              <a:rPr lang="en-US" dirty="0">
                <a:solidFill>
                  <a:schemeClr val="bg1"/>
                </a:solidFill>
              </a:rPr>
              <a:t>It permits a specified PI and/or anyone with the Assistant (ASST) role to initiate and edit HSS records.</a:t>
            </a:r>
          </a:p>
          <a:p>
            <a:pPr marL="0" indent="0">
              <a:buNone/>
            </a:pPr>
            <a:endParaRPr lang="en-US" dirty="0">
              <a:solidFill>
                <a:schemeClr val="bg1"/>
              </a:solidFill>
            </a:endParaRPr>
          </a:p>
        </p:txBody>
      </p:sp>
      <p:sp>
        <p:nvSpPr>
          <p:cNvPr id="5" name="Rounded Rectangle 4">
            <a:hlinkClick r:id="rId4" action="ppaction://hlinksldjump"/>
          </p:cNvPr>
          <p:cNvSpPr/>
          <p:nvPr/>
        </p:nvSpPr>
        <p:spPr>
          <a:xfrm>
            <a:off x="7823955" y="6311900"/>
            <a:ext cx="2589291" cy="402879"/>
          </a:xfrm>
          <a:prstGeom prst="roundRect">
            <a:avLst/>
          </a:prstGeom>
          <a:solidFill>
            <a:srgbClr val="92D05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To the Spinner! </a:t>
            </a:r>
            <a:endParaRPr lang="en-US" i="1" dirty="0">
              <a:solidFill>
                <a:schemeClr val="tx1"/>
              </a:solidFill>
            </a:endParaRPr>
          </a:p>
        </p:txBody>
      </p:sp>
      <p:sp>
        <p:nvSpPr>
          <p:cNvPr id="6" name="Rounded Rectangle 5">
            <a:hlinkClick r:id="rId5" action="ppaction://hlinksldjump"/>
          </p:cNvPr>
          <p:cNvSpPr/>
          <p:nvPr/>
        </p:nvSpPr>
        <p:spPr>
          <a:xfrm>
            <a:off x="1778755" y="6311900"/>
            <a:ext cx="2589291" cy="402879"/>
          </a:xfrm>
          <a:prstGeom prst="roundRect">
            <a:avLst/>
          </a:prstGeom>
          <a:solidFill>
            <a:srgbClr val="FEA11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Back to The Board</a:t>
            </a:r>
            <a:endParaRPr lang="en-US" i="1" dirty="0">
              <a:solidFill>
                <a:schemeClr val="tx1"/>
              </a:solidFill>
            </a:endParaRPr>
          </a:p>
        </p:txBody>
      </p:sp>
      <p:graphicFrame>
        <p:nvGraphicFramePr>
          <p:cNvPr id="7" name="Content Placeholder 3" title="Delgations"/>
          <p:cNvGraphicFramePr>
            <a:graphicFrameLocks/>
          </p:cNvGraphicFramePr>
          <p:nvPr>
            <p:extLst>
              <p:ext uri="{D42A27DB-BD31-4B8C-83A1-F6EECF244321}">
                <p14:modId xmlns:p14="http://schemas.microsoft.com/office/powerpoint/2010/main" val="3267013365"/>
              </p:ext>
            </p:extLst>
          </p:nvPr>
        </p:nvGraphicFramePr>
        <p:xfrm>
          <a:off x="4643121" y="1020128"/>
          <a:ext cx="7003942" cy="5170974"/>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1571540"/>
                <a:gridCol w="1129625"/>
                <a:gridCol w="1192383"/>
                <a:gridCol w="3110394"/>
              </a:tblGrid>
              <a:tr h="402062">
                <a:tc>
                  <a:txBody>
                    <a:bodyPr/>
                    <a:lstStyle/>
                    <a:p>
                      <a:pPr algn="ctr"/>
                      <a:r>
                        <a:rPr lang="en-US" sz="1200" baseline="0" dirty="0" smtClean="0">
                          <a:latin typeface="Arial" panose="020B0604020202020204" pitchFamily="34" charset="0"/>
                          <a:cs typeface="Arial" panose="020B0604020202020204" pitchFamily="34" charset="0"/>
                        </a:rPr>
                        <a:t>Type (Name)</a:t>
                      </a:r>
                      <a:endParaRPr lang="en-US" sz="1200" dirty="0">
                        <a:latin typeface="Arial" panose="020B0604020202020204" pitchFamily="34" charset="0"/>
                        <a:cs typeface="Arial" panose="020B0604020202020204" pitchFamily="34" charset="0"/>
                      </a:endParaRPr>
                    </a:p>
                  </a:txBody>
                  <a:tcPr>
                    <a:lnB w="12700" cap="flat" cmpd="sng" algn="ctr">
                      <a:solidFill>
                        <a:srgbClr val="FF0000"/>
                      </a:solidFill>
                      <a:prstDash val="solid"/>
                      <a:round/>
                      <a:headEnd type="none" w="med" len="med"/>
                      <a:tailEnd type="none" w="med" len="med"/>
                    </a:lnB>
                  </a:tcPr>
                </a:tc>
                <a:tc>
                  <a:txBody>
                    <a:bodyPr/>
                    <a:lstStyle/>
                    <a:p>
                      <a:pPr algn="ctr"/>
                      <a:r>
                        <a:rPr lang="en-US" sz="1200" dirty="0" smtClean="0">
                          <a:latin typeface="Arial" panose="020B0604020202020204" pitchFamily="34" charset="0"/>
                          <a:cs typeface="Arial" panose="020B0604020202020204" pitchFamily="34" charset="0"/>
                        </a:rPr>
                        <a:t>By</a:t>
                      </a:r>
                      <a:endParaRPr lang="en-US" sz="1200" dirty="0">
                        <a:latin typeface="Arial" panose="020B0604020202020204" pitchFamily="34" charset="0"/>
                        <a:cs typeface="Arial" panose="020B0604020202020204" pitchFamily="34" charset="0"/>
                      </a:endParaRPr>
                    </a:p>
                  </a:txBody>
                  <a:tcPr>
                    <a:lnB w="12700" cap="flat" cmpd="sng" algn="ctr">
                      <a:solidFill>
                        <a:srgbClr val="FF0000"/>
                      </a:solidFill>
                      <a:prstDash val="solid"/>
                      <a:round/>
                      <a:headEnd type="none" w="med" len="med"/>
                      <a:tailEnd type="none" w="med" len="med"/>
                    </a:lnB>
                  </a:tcPr>
                </a:tc>
                <a:tc>
                  <a:txBody>
                    <a:bodyPr/>
                    <a:lstStyle/>
                    <a:p>
                      <a:pPr algn="ctr"/>
                      <a:r>
                        <a:rPr lang="en-US" sz="1200" dirty="0" smtClean="0">
                          <a:latin typeface="Arial" panose="020B0604020202020204" pitchFamily="34" charset="0"/>
                          <a:cs typeface="Arial" panose="020B0604020202020204" pitchFamily="34" charset="0"/>
                        </a:rPr>
                        <a:t>To</a:t>
                      </a:r>
                      <a:endParaRPr lang="en-US" sz="1200" dirty="0">
                        <a:latin typeface="Arial" panose="020B0604020202020204" pitchFamily="34" charset="0"/>
                        <a:cs typeface="Arial" panose="020B0604020202020204" pitchFamily="34" charset="0"/>
                      </a:endParaRPr>
                    </a:p>
                  </a:txBody>
                  <a:tcPr>
                    <a:lnB w="12700" cap="flat" cmpd="sng" algn="ctr">
                      <a:solidFill>
                        <a:srgbClr val="FF0000"/>
                      </a:solidFill>
                      <a:prstDash val="solid"/>
                      <a:round/>
                      <a:headEnd type="none" w="med" len="med"/>
                      <a:tailEnd type="none" w="med" len="med"/>
                    </a:lnB>
                  </a:tcPr>
                </a:tc>
                <a:tc>
                  <a:txBody>
                    <a:bodyPr/>
                    <a:lstStyle/>
                    <a:p>
                      <a:pPr algn="ctr"/>
                      <a:r>
                        <a:rPr lang="en-US" sz="1200" dirty="0" smtClean="0">
                          <a:latin typeface="Arial" panose="020B0604020202020204" pitchFamily="34" charset="0"/>
                          <a:cs typeface="Arial" panose="020B0604020202020204" pitchFamily="34" charset="0"/>
                        </a:rPr>
                        <a:t>What it</a:t>
                      </a:r>
                      <a:r>
                        <a:rPr lang="en-US" sz="1200" baseline="0" dirty="0" smtClean="0">
                          <a:latin typeface="Arial" panose="020B0604020202020204" pitchFamily="34" charset="0"/>
                          <a:cs typeface="Arial" panose="020B0604020202020204" pitchFamily="34" charset="0"/>
                        </a:rPr>
                        <a:t> does</a:t>
                      </a:r>
                      <a:endParaRPr lang="en-US" sz="1200" dirty="0">
                        <a:latin typeface="Arial" panose="020B0604020202020204" pitchFamily="34" charset="0"/>
                        <a:cs typeface="Arial" panose="020B0604020202020204" pitchFamily="34" charset="0"/>
                      </a:endParaRPr>
                    </a:p>
                  </a:txBody>
                  <a:tcPr>
                    <a:lnB w="12700" cap="flat" cmpd="sng" algn="ctr">
                      <a:solidFill>
                        <a:srgbClr val="FF0000"/>
                      </a:solidFill>
                      <a:prstDash val="solid"/>
                      <a:round/>
                      <a:headEnd type="none" w="med" len="med"/>
                      <a:tailEnd type="none" w="med" len="med"/>
                    </a:lnB>
                  </a:tcPr>
                </a:tc>
              </a:tr>
              <a:tr h="892248">
                <a:tc>
                  <a:txBody>
                    <a:bodyPr/>
                    <a:lstStyle/>
                    <a:p>
                      <a:pPr algn="l"/>
                      <a:r>
                        <a:rPr lang="en-US" sz="1400" dirty="0" smtClean="0">
                          <a:latin typeface="Arial" panose="020B0604020202020204" pitchFamily="34" charset="0"/>
                          <a:cs typeface="Arial" panose="020B0604020202020204" pitchFamily="34" charset="0"/>
                        </a:rPr>
                        <a:t>Progress Report</a:t>
                      </a:r>
                      <a:endParaRPr lang="en-US" sz="1400" dirty="0">
                        <a:latin typeface="Arial" panose="020B0604020202020204" pitchFamily="34" charset="0"/>
                        <a:cs typeface="Arial" panose="020B0604020202020204" pitchFamily="34" charset="0"/>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dirty="0" smtClean="0">
                          <a:latin typeface="Arial" panose="020B0604020202020204" pitchFamily="34" charset="0"/>
                          <a:cs typeface="Arial" panose="020B0604020202020204" pitchFamily="34" charset="0"/>
                        </a:rPr>
                        <a:t>SO, AA, AO</a:t>
                      </a:r>
                      <a:endParaRPr lang="en-US" sz="1400" dirty="0">
                        <a:latin typeface="Arial" panose="020B0604020202020204" pitchFamily="34" charset="0"/>
                        <a:cs typeface="Arial" panose="020B0604020202020204" pitchFamily="34" charset="0"/>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dirty="0" smtClean="0">
                          <a:latin typeface="Arial" panose="020B0604020202020204" pitchFamily="34" charset="0"/>
                          <a:cs typeface="Arial" panose="020B0604020202020204" pitchFamily="34" charset="0"/>
                        </a:rPr>
                        <a:t>PI on behalf </a:t>
                      </a:r>
                    </a:p>
                    <a:p>
                      <a:pPr algn="l"/>
                      <a:r>
                        <a:rPr lang="en-US" sz="1400" dirty="0" smtClean="0">
                          <a:latin typeface="Arial" panose="020B0604020202020204" pitchFamily="34" charset="0"/>
                          <a:cs typeface="Arial" panose="020B0604020202020204" pitchFamily="34" charset="0"/>
                        </a:rPr>
                        <a:t>of a PI</a:t>
                      </a:r>
                      <a:endParaRPr lang="en-US" sz="1400" dirty="0">
                        <a:latin typeface="Arial" panose="020B0604020202020204" pitchFamily="34" charset="0"/>
                        <a:cs typeface="Arial" panose="020B0604020202020204" pitchFamily="34" charset="0"/>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anose="020B0604020202020204" pitchFamily="34" charset="0"/>
                          <a:cs typeface="Arial" panose="020B0604020202020204" pitchFamily="34" charset="0"/>
                        </a:rPr>
                        <a:t>Enables the delegated PI</a:t>
                      </a:r>
                      <a:r>
                        <a:rPr lang="en-US" sz="1400" baseline="0" dirty="0" smtClean="0">
                          <a:latin typeface="Arial" panose="020B0604020202020204" pitchFamily="34" charset="0"/>
                          <a:cs typeface="Arial" panose="020B0604020202020204" pitchFamily="34" charset="0"/>
                        </a:rPr>
                        <a:t> to work on progress reports of another PI </a:t>
                      </a:r>
                      <a:r>
                        <a:rPr lang="en-US" sz="1400" baseline="0" dirty="0" smtClean="0">
                          <a:solidFill>
                            <a:srgbClr val="FF0000"/>
                          </a:solidFill>
                          <a:latin typeface="Arial" panose="020B0604020202020204" pitchFamily="34" charset="0"/>
                          <a:cs typeface="Arial" panose="020B0604020202020204" pitchFamily="34" charset="0"/>
                        </a:rPr>
                        <a:t>– includes Interim and Final RPPR and HSS requests</a:t>
                      </a:r>
                      <a:endParaRPr lang="en-US" sz="1400" dirty="0" smtClean="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r>
              <a:tr h="8922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anose="020B0604020202020204" pitchFamily="34" charset="0"/>
                          <a:cs typeface="Arial" panose="020B0604020202020204" pitchFamily="34" charset="0"/>
                        </a:rPr>
                        <a:t>Progress Report</a:t>
                      </a: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dirty="0" smtClean="0">
                          <a:latin typeface="Arial" panose="020B0604020202020204" pitchFamily="34" charset="0"/>
                          <a:cs typeface="Arial" panose="020B0604020202020204" pitchFamily="34" charset="0"/>
                        </a:rPr>
                        <a:t>PI</a:t>
                      </a:r>
                      <a:endParaRPr lang="en-US" sz="1400" dirty="0">
                        <a:latin typeface="Arial" panose="020B0604020202020204" pitchFamily="34" charset="0"/>
                        <a:cs typeface="Arial" panose="020B0604020202020204" pitchFamily="34" charset="0"/>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dirty="0" smtClean="0">
                          <a:latin typeface="Arial" panose="020B0604020202020204" pitchFamily="34" charset="0"/>
                          <a:cs typeface="Arial" panose="020B0604020202020204" pitchFamily="34" charset="0"/>
                        </a:rPr>
                        <a:t>User within</a:t>
                      </a:r>
                    </a:p>
                    <a:p>
                      <a:pPr algn="l"/>
                      <a:r>
                        <a:rPr lang="en-US" sz="1400" dirty="0" smtClean="0">
                          <a:latin typeface="Arial" panose="020B0604020202020204" pitchFamily="34" charset="0"/>
                          <a:cs typeface="Arial" panose="020B0604020202020204" pitchFamily="34" charset="0"/>
                        </a:rPr>
                        <a:t>Institution</a:t>
                      </a:r>
                      <a:endParaRPr lang="en-US" sz="1400" dirty="0">
                        <a:latin typeface="Arial" panose="020B0604020202020204" pitchFamily="34" charset="0"/>
                        <a:cs typeface="Arial" panose="020B0604020202020204" pitchFamily="34" charset="0"/>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smtClean="0">
                          <a:solidFill>
                            <a:schemeClr val="dk1"/>
                          </a:solidFill>
                          <a:effectLst/>
                          <a:latin typeface="Arial" panose="020B0604020202020204" pitchFamily="34" charset="0"/>
                          <a:ea typeface="+mn-ea"/>
                          <a:cs typeface="Arial" panose="020B0604020202020204" pitchFamily="34" charset="0"/>
                        </a:rPr>
                        <a:t>Enables the authorized user to work on progress reports for the PI </a:t>
                      </a:r>
                      <a:r>
                        <a:rPr lang="en-US" sz="1400" baseline="0" dirty="0" smtClean="0">
                          <a:solidFill>
                            <a:srgbClr val="FF0000"/>
                          </a:solidFill>
                          <a:latin typeface="Arial" panose="020B0604020202020204" pitchFamily="34" charset="0"/>
                          <a:cs typeface="Arial" panose="020B0604020202020204" pitchFamily="34" charset="0"/>
                        </a:rPr>
                        <a:t>– includes Interim and Final RPPR and HSS requests</a:t>
                      </a:r>
                      <a:endParaRPr lang="en-US" sz="1400" dirty="0" smtClean="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r>
              <a:tr h="693971">
                <a:tc>
                  <a:txBody>
                    <a:bodyPr/>
                    <a:lstStyle/>
                    <a:p>
                      <a:pPr algn="l"/>
                      <a:r>
                        <a:rPr lang="en-US" sz="1100" dirty="0" smtClean="0">
                          <a:solidFill>
                            <a:schemeClr val="bg1">
                              <a:lumMod val="50000"/>
                            </a:schemeClr>
                          </a:solidFill>
                          <a:latin typeface="Arial" panose="020B0604020202020204" pitchFamily="34" charset="0"/>
                          <a:cs typeface="Arial" panose="020B0604020202020204" pitchFamily="34" charset="0"/>
                        </a:rPr>
                        <a:t>Sponsor</a:t>
                      </a:r>
                      <a:endParaRPr lang="en-US" sz="1100" dirty="0">
                        <a:solidFill>
                          <a:schemeClr val="bg1">
                            <a:lumMod val="50000"/>
                          </a:schemeClr>
                        </a:solidFill>
                        <a:latin typeface="Arial" panose="020B0604020202020204" pitchFamily="34" charset="0"/>
                        <a:cs typeface="Arial" panose="020B0604020202020204" pitchFamily="34" charset="0"/>
                      </a:endParaRPr>
                    </a:p>
                  </a:txBody>
                  <a:tcPr anchor="ctr">
                    <a:lnT w="12700" cap="flat" cmpd="sng" algn="ctr">
                      <a:solidFill>
                        <a:srgbClr val="FF0000"/>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bg1">
                              <a:lumMod val="50000"/>
                            </a:schemeClr>
                          </a:solidFill>
                          <a:latin typeface="Arial" panose="020B0604020202020204" pitchFamily="34" charset="0"/>
                          <a:cs typeface="Arial" panose="020B0604020202020204" pitchFamily="34" charset="0"/>
                        </a:rPr>
                        <a:t>SO, AA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bg1">
                              <a:lumMod val="50000"/>
                            </a:schemeClr>
                          </a:solidFill>
                          <a:latin typeface="Arial" panose="020B0604020202020204" pitchFamily="34" charset="0"/>
                          <a:cs typeface="Arial" panose="020B0604020202020204" pitchFamily="34" charset="0"/>
                        </a:rPr>
                        <a:t>(on behalf</a:t>
                      </a:r>
                      <a:r>
                        <a:rPr lang="en-US" sz="1100" baseline="0" dirty="0" smtClean="0">
                          <a:solidFill>
                            <a:schemeClr val="bg1">
                              <a:lumMod val="50000"/>
                            </a:schemeClr>
                          </a:solidFill>
                          <a:latin typeface="Arial" panose="020B0604020202020204" pitchFamily="34" charset="0"/>
                          <a:cs typeface="Arial" panose="020B0604020202020204" pitchFamily="34" charset="0"/>
                        </a:rPr>
                        <a:t>  of Sponsor)</a:t>
                      </a:r>
                      <a:endParaRPr lang="en-US" sz="1100" dirty="0" smtClean="0">
                        <a:solidFill>
                          <a:schemeClr val="bg1">
                            <a:lumMod val="50000"/>
                          </a:schemeClr>
                        </a:solidFill>
                        <a:latin typeface="Arial" panose="020B0604020202020204" pitchFamily="34" charset="0"/>
                        <a:cs typeface="Arial" panose="020B0604020202020204" pitchFamily="34" charset="0"/>
                      </a:endParaRPr>
                    </a:p>
                  </a:txBody>
                  <a:tcPr anchor="ctr">
                    <a:lnT w="12700" cap="flat" cmpd="sng" algn="ctr">
                      <a:solidFill>
                        <a:srgbClr val="FF0000"/>
                      </a:solidFill>
                      <a:prstDash val="solid"/>
                      <a:round/>
                      <a:headEnd type="none" w="med" len="med"/>
                      <a:tailEnd type="none" w="med" len="med"/>
                    </a:lnT>
                  </a:tcPr>
                </a:tc>
                <a:tc>
                  <a:txBody>
                    <a:bodyPr/>
                    <a:lstStyle/>
                    <a:p>
                      <a:pPr algn="l"/>
                      <a:r>
                        <a:rPr lang="en-US" sz="1100" dirty="0" smtClean="0">
                          <a:solidFill>
                            <a:schemeClr val="bg1">
                              <a:lumMod val="50000"/>
                            </a:schemeClr>
                          </a:solidFill>
                          <a:latin typeface="Arial" panose="020B0604020202020204" pitchFamily="34" charset="0"/>
                          <a:cs typeface="Arial" panose="020B0604020202020204" pitchFamily="34" charset="0"/>
                        </a:rPr>
                        <a:t>ASST</a:t>
                      </a:r>
                      <a:endParaRPr lang="en-US" sz="1100" dirty="0">
                        <a:solidFill>
                          <a:schemeClr val="bg1">
                            <a:lumMod val="50000"/>
                          </a:schemeClr>
                        </a:solidFill>
                        <a:latin typeface="Arial" panose="020B0604020202020204" pitchFamily="34" charset="0"/>
                        <a:cs typeface="Arial" panose="020B0604020202020204" pitchFamily="34" charset="0"/>
                      </a:endParaRPr>
                    </a:p>
                  </a:txBody>
                  <a:tcPr anchor="ctr">
                    <a:lnT w="12700" cap="flat" cmpd="sng" algn="ctr">
                      <a:solidFill>
                        <a:srgbClr val="FF0000"/>
                      </a:solidFill>
                      <a:prstDash val="solid"/>
                      <a:round/>
                      <a:headEnd type="none" w="med" len="med"/>
                      <a:tailEnd type="none" w="med" len="med"/>
                    </a:lnT>
                  </a:tcPr>
                </a:tc>
                <a:tc>
                  <a:txBody>
                    <a:bodyPr/>
                    <a:lstStyle/>
                    <a:p>
                      <a:pPr algn="l"/>
                      <a:r>
                        <a:rPr lang="en-US" sz="1100" b="0" i="0" kern="1200" dirty="0" smtClean="0">
                          <a:solidFill>
                            <a:schemeClr val="bg1">
                              <a:lumMod val="50000"/>
                            </a:schemeClr>
                          </a:solidFill>
                          <a:effectLst/>
                          <a:latin typeface="Arial" panose="020B0604020202020204" pitchFamily="34" charset="0"/>
                          <a:ea typeface="+mn-ea"/>
                          <a:cs typeface="Arial" panose="020B0604020202020204" pitchFamily="34" charset="0"/>
                        </a:rPr>
                        <a:t>Allows the ASST to access the xTrain module</a:t>
                      </a:r>
                      <a:endParaRPr lang="en-US" sz="1100" dirty="0">
                        <a:solidFill>
                          <a:schemeClr val="bg1">
                            <a:lumMod val="50000"/>
                          </a:schemeClr>
                        </a:solidFill>
                        <a:latin typeface="Arial" panose="020B0604020202020204" pitchFamily="34" charset="0"/>
                        <a:cs typeface="Arial" panose="020B0604020202020204" pitchFamily="34" charset="0"/>
                      </a:endParaRPr>
                    </a:p>
                  </a:txBody>
                  <a:tcPr anchor="ctr">
                    <a:lnT w="12700" cap="flat" cmpd="sng" algn="ctr">
                      <a:solidFill>
                        <a:srgbClr val="FF0000"/>
                      </a:solidFill>
                      <a:prstDash val="solid"/>
                      <a:round/>
                      <a:headEnd type="none" w="med" len="med"/>
                      <a:tailEnd type="none" w="med" len="med"/>
                    </a:lnT>
                  </a:tcPr>
                </a:tc>
              </a:tr>
              <a:tr h="495693">
                <a:tc>
                  <a:txBody>
                    <a:bodyPr/>
                    <a:lstStyle/>
                    <a:p>
                      <a:pPr algn="l"/>
                      <a:r>
                        <a:rPr lang="en-US" sz="1100" dirty="0" smtClean="0">
                          <a:solidFill>
                            <a:schemeClr val="bg1">
                              <a:lumMod val="50000"/>
                            </a:schemeClr>
                          </a:solidFill>
                          <a:latin typeface="Arial" panose="020B0604020202020204" pitchFamily="34" charset="0"/>
                          <a:cs typeface="Arial" panose="020B0604020202020204" pitchFamily="34" charset="0"/>
                        </a:rPr>
                        <a:t>Status</a:t>
                      </a:r>
                      <a:endParaRPr lang="en-US" sz="1100" dirty="0">
                        <a:solidFill>
                          <a:schemeClr val="bg1">
                            <a:lumMod val="50000"/>
                          </a:schemeClr>
                        </a:solidFill>
                        <a:latin typeface="Arial" panose="020B0604020202020204" pitchFamily="34" charset="0"/>
                        <a:cs typeface="Arial" panose="020B0604020202020204" pitchFamily="34" charset="0"/>
                      </a:endParaRPr>
                    </a:p>
                  </a:txBody>
                  <a:tcPr anchor="ctr"/>
                </a:tc>
                <a:tc>
                  <a:txBody>
                    <a:bodyPr/>
                    <a:lstStyle/>
                    <a:p>
                      <a:pPr algn="l"/>
                      <a:r>
                        <a:rPr lang="en-US" sz="1100" dirty="0" smtClean="0">
                          <a:solidFill>
                            <a:schemeClr val="bg1">
                              <a:lumMod val="50000"/>
                            </a:schemeClr>
                          </a:solidFill>
                          <a:latin typeface="Arial" panose="020B0604020202020204" pitchFamily="34" charset="0"/>
                          <a:cs typeface="Arial" panose="020B0604020202020204" pitchFamily="34" charset="0"/>
                        </a:rPr>
                        <a:t>PI</a:t>
                      </a:r>
                      <a:endParaRPr lang="en-US" sz="1100" dirty="0">
                        <a:solidFill>
                          <a:schemeClr val="bg1">
                            <a:lumMod val="50000"/>
                          </a:schemeClr>
                        </a:solidFill>
                        <a:latin typeface="Arial" panose="020B0604020202020204" pitchFamily="34" charset="0"/>
                        <a:cs typeface="Arial" panose="020B0604020202020204" pitchFamily="34" charset="0"/>
                      </a:endParaRPr>
                    </a:p>
                  </a:txBody>
                  <a:tcPr anchor="ctr"/>
                </a:tc>
                <a:tc>
                  <a:txBody>
                    <a:bodyPr/>
                    <a:lstStyle/>
                    <a:p>
                      <a:pPr algn="l"/>
                      <a:r>
                        <a:rPr lang="en-US" sz="1100" dirty="0" smtClean="0">
                          <a:solidFill>
                            <a:schemeClr val="bg1">
                              <a:lumMod val="50000"/>
                            </a:schemeClr>
                          </a:solidFill>
                          <a:latin typeface="Arial" panose="020B0604020202020204" pitchFamily="34" charset="0"/>
                          <a:cs typeface="Arial" panose="020B0604020202020204" pitchFamily="34" charset="0"/>
                        </a:rPr>
                        <a:t>ASST</a:t>
                      </a:r>
                      <a:endParaRPr lang="en-US" sz="1100" dirty="0">
                        <a:solidFill>
                          <a:schemeClr val="bg1">
                            <a:lumMod val="50000"/>
                          </a:schemeClr>
                        </a:solidFill>
                        <a:latin typeface="Arial" panose="020B0604020202020204" pitchFamily="34" charset="0"/>
                        <a:cs typeface="Arial" panose="020B0604020202020204" pitchFamily="34" charset="0"/>
                      </a:endParaRPr>
                    </a:p>
                  </a:txBody>
                  <a:tcPr anchor="ctr"/>
                </a:tc>
                <a:tc>
                  <a:txBody>
                    <a:bodyPr/>
                    <a:lstStyle/>
                    <a:p>
                      <a:pPr algn="l"/>
                      <a:r>
                        <a:rPr lang="en-US" sz="1100" b="0" i="0" kern="1200" dirty="0" smtClean="0">
                          <a:solidFill>
                            <a:schemeClr val="bg1">
                              <a:lumMod val="50000"/>
                            </a:schemeClr>
                          </a:solidFill>
                          <a:effectLst/>
                          <a:latin typeface="Arial" panose="020B0604020202020204" pitchFamily="34" charset="0"/>
                          <a:ea typeface="+mn-ea"/>
                          <a:cs typeface="Arial" panose="020B0604020202020204" pitchFamily="34" charset="0"/>
                        </a:rPr>
                        <a:t>Allows the ASST to work with the Status module</a:t>
                      </a:r>
                      <a:endParaRPr lang="en-US" sz="1100" dirty="0">
                        <a:solidFill>
                          <a:schemeClr val="bg1">
                            <a:lumMod val="50000"/>
                          </a:schemeClr>
                        </a:solidFill>
                        <a:latin typeface="Arial" panose="020B0604020202020204" pitchFamily="34" charset="0"/>
                        <a:cs typeface="Arial" panose="020B0604020202020204" pitchFamily="34" charset="0"/>
                      </a:endParaRPr>
                    </a:p>
                  </a:txBody>
                  <a:tcPr anchor="ctr"/>
                </a:tc>
              </a:tr>
              <a:tr h="495693">
                <a:tc>
                  <a:txBody>
                    <a:bodyPr/>
                    <a:lstStyle/>
                    <a:p>
                      <a:pPr algn="l"/>
                      <a:r>
                        <a:rPr lang="en-US" sz="1100" dirty="0" smtClean="0">
                          <a:solidFill>
                            <a:schemeClr val="bg1">
                              <a:lumMod val="50000"/>
                            </a:schemeClr>
                          </a:solidFill>
                          <a:latin typeface="Arial" panose="020B0604020202020204" pitchFamily="34" charset="0"/>
                          <a:cs typeface="Arial" panose="020B0604020202020204" pitchFamily="34" charset="0"/>
                        </a:rPr>
                        <a:t>PPF</a:t>
                      </a:r>
                      <a:endParaRPr lang="en-US" sz="1100" dirty="0">
                        <a:solidFill>
                          <a:schemeClr val="bg1">
                            <a:lumMod val="50000"/>
                          </a:schemeClr>
                        </a:solidFill>
                        <a:latin typeface="Arial" panose="020B0604020202020204" pitchFamily="34" charset="0"/>
                        <a:cs typeface="Arial" panose="020B0604020202020204" pitchFamily="34" charset="0"/>
                      </a:endParaRPr>
                    </a:p>
                  </a:txBody>
                  <a:tcPr anchor="ctr"/>
                </a:tc>
                <a:tc>
                  <a:txBody>
                    <a:bodyPr/>
                    <a:lstStyle/>
                    <a:p>
                      <a:pPr algn="l"/>
                      <a:r>
                        <a:rPr lang="en-US" sz="1100" dirty="0" smtClean="0">
                          <a:solidFill>
                            <a:schemeClr val="bg1">
                              <a:lumMod val="50000"/>
                            </a:schemeClr>
                          </a:solidFill>
                          <a:latin typeface="Arial" panose="020B0604020202020204" pitchFamily="34" charset="0"/>
                          <a:cs typeface="Arial" panose="020B0604020202020204" pitchFamily="34" charset="0"/>
                        </a:rPr>
                        <a:t>All Users</a:t>
                      </a:r>
                      <a:endParaRPr lang="en-US" sz="1100" dirty="0">
                        <a:solidFill>
                          <a:schemeClr val="bg1">
                            <a:lumMod val="50000"/>
                          </a:schemeClr>
                        </a:solidFill>
                        <a:latin typeface="Arial" panose="020B0604020202020204" pitchFamily="34" charset="0"/>
                        <a:cs typeface="Arial" panose="020B0604020202020204" pitchFamily="34" charset="0"/>
                      </a:endParaRPr>
                    </a:p>
                  </a:txBody>
                  <a:tcPr anchor="ctr"/>
                </a:tc>
                <a:tc>
                  <a:txBody>
                    <a:bodyPr/>
                    <a:lstStyle/>
                    <a:p>
                      <a:pPr algn="l"/>
                      <a:r>
                        <a:rPr lang="en-US" sz="1100" dirty="0" smtClean="0">
                          <a:solidFill>
                            <a:schemeClr val="bg1">
                              <a:lumMod val="50000"/>
                            </a:schemeClr>
                          </a:solidFill>
                          <a:latin typeface="Arial" panose="020B0604020202020204" pitchFamily="34" charset="0"/>
                          <a:cs typeface="Arial" panose="020B0604020202020204" pitchFamily="34" charset="0"/>
                        </a:rPr>
                        <a:t>User</a:t>
                      </a:r>
                      <a:r>
                        <a:rPr lang="en-US" sz="1100" baseline="0" dirty="0" smtClean="0">
                          <a:solidFill>
                            <a:schemeClr val="bg1">
                              <a:lumMod val="50000"/>
                            </a:schemeClr>
                          </a:solidFill>
                          <a:latin typeface="Arial" panose="020B0604020202020204" pitchFamily="34" charset="0"/>
                          <a:cs typeface="Arial" panose="020B0604020202020204" pitchFamily="34" charset="0"/>
                        </a:rPr>
                        <a:t> within Institution</a:t>
                      </a:r>
                      <a:endParaRPr lang="en-US" sz="1100" dirty="0">
                        <a:solidFill>
                          <a:schemeClr val="bg1">
                            <a:lumMod val="50000"/>
                          </a:schemeClr>
                        </a:solidFill>
                        <a:latin typeface="Arial" panose="020B0604020202020204" pitchFamily="34" charset="0"/>
                        <a:cs typeface="Arial" panose="020B0604020202020204" pitchFamily="34" charset="0"/>
                      </a:endParaRPr>
                    </a:p>
                  </a:txBody>
                  <a:tcPr anchor="ctr"/>
                </a:tc>
                <a:tc>
                  <a:txBody>
                    <a:bodyPr/>
                    <a:lstStyle/>
                    <a:p>
                      <a:pPr algn="l"/>
                      <a:r>
                        <a:rPr lang="en-US" sz="1100" b="0" i="0" kern="1200" dirty="0" smtClean="0">
                          <a:solidFill>
                            <a:schemeClr val="bg1">
                              <a:lumMod val="50000"/>
                            </a:schemeClr>
                          </a:solidFill>
                          <a:effectLst/>
                          <a:latin typeface="Arial" panose="020B0604020202020204" pitchFamily="34" charset="0"/>
                          <a:ea typeface="+mn-ea"/>
                          <a:cs typeface="Arial" panose="020B0604020202020204" pitchFamily="34" charset="0"/>
                        </a:rPr>
                        <a:t>Enables another user to edit someone else's personal profile</a:t>
                      </a:r>
                      <a:endParaRPr lang="en-US" sz="1100" dirty="0">
                        <a:solidFill>
                          <a:schemeClr val="bg1">
                            <a:lumMod val="50000"/>
                          </a:schemeClr>
                        </a:solidFill>
                        <a:latin typeface="Arial" panose="020B0604020202020204" pitchFamily="34" charset="0"/>
                        <a:cs typeface="Arial" panose="020B0604020202020204" pitchFamily="34" charset="0"/>
                      </a:endParaRPr>
                    </a:p>
                  </a:txBody>
                  <a:tcPr anchor="ctr"/>
                </a:tc>
              </a:tr>
              <a:tr h="698102">
                <a:tc>
                  <a:txBody>
                    <a:bodyPr/>
                    <a:lstStyle/>
                    <a:p>
                      <a:pPr algn="l"/>
                      <a:r>
                        <a:rPr lang="en-US" sz="1100" dirty="0" smtClean="0">
                          <a:solidFill>
                            <a:schemeClr val="bg1">
                              <a:lumMod val="50000"/>
                            </a:schemeClr>
                          </a:solidFill>
                          <a:latin typeface="Arial" panose="020B0604020202020204" pitchFamily="34" charset="0"/>
                          <a:cs typeface="Arial" panose="020B0604020202020204" pitchFamily="34" charset="0"/>
                        </a:rPr>
                        <a:t>Submit</a:t>
                      </a:r>
                      <a:endParaRPr lang="en-US" sz="1100" dirty="0">
                        <a:solidFill>
                          <a:schemeClr val="bg1">
                            <a:lumMod val="50000"/>
                          </a:schemeClr>
                        </a:solidFill>
                        <a:latin typeface="Arial" panose="020B0604020202020204" pitchFamily="34" charset="0"/>
                        <a:cs typeface="Arial" panose="020B0604020202020204" pitchFamily="34" charset="0"/>
                      </a:endParaRPr>
                    </a:p>
                  </a:txBody>
                  <a:tcPr anchor="ctr"/>
                </a:tc>
                <a:tc>
                  <a:txBody>
                    <a:bodyPr/>
                    <a:lstStyle/>
                    <a:p>
                      <a:pPr algn="l"/>
                      <a:r>
                        <a:rPr lang="en-US" sz="1100" dirty="0" smtClean="0">
                          <a:solidFill>
                            <a:schemeClr val="bg1">
                              <a:lumMod val="50000"/>
                            </a:schemeClr>
                          </a:solidFill>
                          <a:latin typeface="Arial" panose="020B0604020202020204" pitchFamily="34" charset="0"/>
                          <a:cs typeface="Arial" panose="020B0604020202020204" pitchFamily="34" charset="0"/>
                        </a:rPr>
                        <a:t>SO, BO</a:t>
                      </a:r>
                      <a:endParaRPr lang="en-US" sz="1100" dirty="0">
                        <a:solidFill>
                          <a:schemeClr val="bg1">
                            <a:lumMod val="50000"/>
                          </a:schemeClr>
                        </a:solidFill>
                        <a:latin typeface="Arial" panose="020B0604020202020204" pitchFamily="34" charset="0"/>
                        <a:cs typeface="Arial" panose="020B0604020202020204" pitchFamily="34" charset="0"/>
                      </a:endParaRPr>
                    </a:p>
                  </a:txBody>
                  <a:tcPr anchor="ctr"/>
                </a:tc>
                <a:tc>
                  <a:txBody>
                    <a:bodyPr/>
                    <a:lstStyle/>
                    <a:p>
                      <a:pPr algn="l"/>
                      <a:r>
                        <a:rPr lang="en-US" sz="1100" dirty="0" smtClean="0">
                          <a:solidFill>
                            <a:schemeClr val="bg1">
                              <a:lumMod val="50000"/>
                            </a:schemeClr>
                          </a:solidFill>
                          <a:latin typeface="Arial" panose="020B0604020202020204" pitchFamily="34" charset="0"/>
                          <a:cs typeface="Arial" panose="020B0604020202020204" pitchFamily="34" charset="0"/>
                        </a:rPr>
                        <a:t>PI</a:t>
                      </a:r>
                      <a:endParaRPr lang="en-US" sz="1100" dirty="0">
                        <a:solidFill>
                          <a:schemeClr val="bg1">
                            <a:lumMod val="50000"/>
                          </a:schemeClr>
                        </a:solidFill>
                        <a:latin typeface="Arial" panose="020B0604020202020204" pitchFamily="34" charset="0"/>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bg1">
                              <a:lumMod val="50000"/>
                            </a:schemeClr>
                          </a:solidFill>
                          <a:effectLst/>
                          <a:latin typeface="Arial" panose="020B0604020202020204" pitchFamily="34" charset="0"/>
                          <a:cs typeface="Arial" panose="020B0604020202020204" pitchFamily="34" charset="0"/>
                        </a:rPr>
                        <a:t>Enables the PI to submit RPPR and MYPR </a:t>
                      </a:r>
                      <a:r>
                        <a:rPr lang="en-US" sz="1100" dirty="0" smtClean="0">
                          <a:solidFill>
                            <a:schemeClr val="bg1">
                              <a:lumMod val="50000"/>
                            </a:schemeClr>
                          </a:solidFill>
                          <a:effectLst/>
                          <a:latin typeface="Arial" panose="020B0604020202020204" pitchFamily="34" charset="0"/>
                          <a:cs typeface="Arial" panose="020B0604020202020204" pitchFamily="34" charset="0"/>
                        </a:rPr>
                        <a:t>reports – now needed for PI if they are to submit Interim and Final RPPR, and HSS requests</a:t>
                      </a:r>
                    </a:p>
                  </a:txBody>
                  <a:tcPr marL="47625" marR="47625" marT="47625" marB="47625" anchor="ctr"/>
                </a:tc>
              </a:tr>
              <a:tr h="495693">
                <a:tc>
                  <a:txBody>
                    <a:bodyPr/>
                    <a:lstStyle/>
                    <a:p>
                      <a:pPr algn="l"/>
                      <a:r>
                        <a:rPr lang="en-US" sz="1100" dirty="0" smtClean="0">
                          <a:solidFill>
                            <a:schemeClr val="bg1">
                              <a:lumMod val="50000"/>
                            </a:schemeClr>
                          </a:solidFill>
                          <a:latin typeface="Arial" panose="020B0604020202020204" pitchFamily="34" charset="0"/>
                          <a:cs typeface="Arial" panose="020B0604020202020204" pitchFamily="34" charset="0"/>
                        </a:rPr>
                        <a:t>xTrain</a:t>
                      </a:r>
                      <a:endParaRPr lang="en-US" sz="1100" dirty="0">
                        <a:solidFill>
                          <a:schemeClr val="bg1">
                            <a:lumMod val="50000"/>
                          </a:schemeClr>
                        </a:solidFill>
                        <a:latin typeface="Arial" panose="020B0604020202020204" pitchFamily="34" charset="0"/>
                        <a:cs typeface="Arial" panose="020B0604020202020204" pitchFamily="34" charset="0"/>
                      </a:endParaRPr>
                    </a:p>
                  </a:txBody>
                  <a:tcPr anchor="ctr"/>
                </a:tc>
                <a:tc>
                  <a:txBody>
                    <a:bodyPr/>
                    <a:lstStyle/>
                    <a:p>
                      <a:pPr algn="l"/>
                      <a:r>
                        <a:rPr lang="en-US" sz="1100" dirty="0" smtClean="0">
                          <a:solidFill>
                            <a:schemeClr val="bg1">
                              <a:lumMod val="50000"/>
                            </a:schemeClr>
                          </a:solidFill>
                          <a:latin typeface="Arial" panose="020B0604020202020204" pitchFamily="34" charset="0"/>
                          <a:cs typeface="Arial" panose="020B0604020202020204" pitchFamily="34" charset="0"/>
                        </a:rPr>
                        <a:t>PI, Sponsor</a:t>
                      </a:r>
                      <a:endParaRPr lang="en-US" sz="1100" dirty="0">
                        <a:solidFill>
                          <a:schemeClr val="bg1">
                            <a:lumMod val="50000"/>
                          </a:schemeClr>
                        </a:solidFill>
                        <a:latin typeface="Arial" panose="020B0604020202020204" pitchFamily="34" charset="0"/>
                        <a:cs typeface="Arial" panose="020B0604020202020204" pitchFamily="34" charset="0"/>
                      </a:endParaRPr>
                    </a:p>
                  </a:txBody>
                  <a:tcPr anchor="ctr"/>
                </a:tc>
                <a:tc>
                  <a:txBody>
                    <a:bodyPr/>
                    <a:lstStyle/>
                    <a:p>
                      <a:pPr algn="l"/>
                      <a:r>
                        <a:rPr lang="en-US" sz="1100" dirty="0" smtClean="0">
                          <a:solidFill>
                            <a:schemeClr val="bg1">
                              <a:lumMod val="50000"/>
                            </a:schemeClr>
                          </a:solidFill>
                          <a:latin typeface="Arial" panose="020B0604020202020204" pitchFamily="34" charset="0"/>
                          <a:cs typeface="Arial" panose="020B0604020202020204" pitchFamily="34" charset="0"/>
                        </a:rPr>
                        <a:t>ASST</a:t>
                      </a:r>
                      <a:endParaRPr lang="en-US" sz="1100" dirty="0">
                        <a:solidFill>
                          <a:schemeClr val="bg1">
                            <a:lumMod val="50000"/>
                          </a:schemeClr>
                        </a:solidFill>
                        <a:latin typeface="Arial" panose="020B0604020202020204" pitchFamily="34" charset="0"/>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kern="1200" dirty="0" smtClean="0">
                          <a:solidFill>
                            <a:schemeClr val="bg1">
                              <a:lumMod val="50000"/>
                            </a:schemeClr>
                          </a:solidFill>
                          <a:effectLst/>
                          <a:latin typeface="Arial" panose="020B0604020202020204" pitchFamily="34" charset="0"/>
                          <a:ea typeface="+mn-ea"/>
                          <a:cs typeface="Arial" panose="020B0604020202020204" pitchFamily="34" charset="0"/>
                        </a:rPr>
                        <a:t>Enables the ASST to work with the xTrain module </a:t>
                      </a:r>
                      <a:r>
                        <a:rPr lang="en-US" sz="1100" b="0" i="1" kern="1200" dirty="0" smtClean="0">
                          <a:solidFill>
                            <a:schemeClr val="bg1">
                              <a:lumMod val="50000"/>
                            </a:schemeClr>
                          </a:solidFill>
                          <a:effectLst/>
                          <a:latin typeface="Arial" panose="020B0604020202020204" pitchFamily="34" charset="0"/>
                          <a:ea typeface="+mn-ea"/>
                          <a:cs typeface="Arial" panose="020B0604020202020204" pitchFamily="34" charset="0"/>
                        </a:rPr>
                        <a:t>and xTRACT</a:t>
                      </a:r>
                      <a:endParaRPr lang="en-US" sz="1100" i="1" dirty="0" smtClean="0">
                        <a:solidFill>
                          <a:schemeClr val="bg1">
                            <a:lumMod val="50000"/>
                          </a:schemeClr>
                        </a:solidFill>
                        <a:latin typeface="Arial" panose="020B0604020202020204" pitchFamily="34" charset="0"/>
                        <a:cs typeface="Arial" panose="020B0604020202020204" pitchFamily="34" charset="0"/>
                      </a:endParaRPr>
                    </a:p>
                  </a:txBody>
                  <a:tcPr anchor="ctr"/>
                </a:tc>
              </a:tr>
            </a:tbl>
          </a:graphicData>
        </a:graphic>
      </p:graphicFrame>
    </p:spTree>
    <p:custDataLst>
      <p:tags r:id="rId1"/>
    </p:custDataLst>
    <p:extLst>
      <p:ext uri="{BB962C8B-B14F-4D97-AF65-F5344CB8AC3E}">
        <p14:creationId xmlns:p14="http://schemas.microsoft.com/office/powerpoint/2010/main" val="4182542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QUESTION"/>
          <p:cNvSpPr/>
          <p:nvPr/>
        </p:nvSpPr>
        <p:spPr>
          <a:xfrm>
            <a:off x="696000" y="538465"/>
            <a:ext cx="10800000" cy="2700000"/>
          </a:xfrm>
          <a:prstGeom prst="roundRect">
            <a:avLst/>
          </a:prstGeom>
          <a:solidFill>
            <a:srgbClr val="FF0000">
              <a:alpha val="70000"/>
            </a:srgbClr>
          </a:solidFill>
          <a:ln w="76200">
            <a:solidFill>
              <a:srgbClr val="FE2015"/>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algn="ctr"/>
            <a:r>
              <a:rPr lang="en-US" sz="6000" dirty="0" smtClean="0">
                <a:solidFill>
                  <a:schemeClr val="tx1"/>
                </a:solidFill>
                <a:latin typeface="Century Gothic" panose="020B0502020202020204" pitchFamily="34" charset="0"/>
              </a:rPr>
              <a:t>True or False:</a:t>
            </a:r>
          </a:p>
          <a:p>
            <a:pPr algn="ctr"/>
            <a:r>
              <a:rPr lang="en-US" sz="6000" dirty="0" smtClean="0">
                <a:solidFill>
                  <a:schemeClr val="tx1"/>
                </a:solidFill>
                <a:latin typeface="Century Gothic" panose="020B0502020202020204" pitchFamily="34" charset="0"/>
              </a:rPr>
              <a:t>The </a:t>
            </a:r>
            <a:r>
              <a:rPr lang="en-US" sz="6000" dirty="0">
                <a:solidFill>
                  <a:schemeClr val="tx1"/>
                </a:solidFill>
                <a:latin typeface="Century Gothic" panose="020B0502020202020204" pitchFamily="34" charset="0"/>
              </a:rPr>
              <a:t>HSS is automatically populated by human subjects and clinical trial data </a:t>
            </a:r>
            <a:r>
              <a:rPr lang="en-US" sz="6000" dirty="0" smtClean="0">
                <a:solidFill>
                  <a:schemeClr val="tx1"/>
                </a:solidFill>
                <a:latin typeface="Century Gothic" panose="020B0502020202020204" pitchFamily="34" charset="0"/>
              </a:rPr>
              <a:t>entered on the </a:t>
            </a:r>
            <a:r>
              <a:rPr lang="en-US" sz="6000" dirty="0">
                <a:solidFill>
                  <a:schemeClr val="tx1"/>
                </a:solidFill>
                <a:latin typeface="Century Gothic" panose="020B0502020202020204" pitchFamily="34" charset="0"/>
              </a:rPr>
              <a:t>Human Subjects and Clinical Trial Information </a:t>
            </a:r>
            <a:r>
              <a:rPr lang="en-US" sz="6000" dirty="0" smtClean="0">
                <a:solidFill>
                  <a:schemeClr val="tx1"/>
                </a:solidFill>
                <a:latin typeface="Century Gothic" panose="020B0502020202020204" pitchFamily="34" charset="0"/>
              </a:rPr>
              <a:t>form.</a:t>
            </a:r>
            <a:endParaRPr lang="en-US" sz="6000" dirty="0">
              <a:solidFill>
                <a:schemeClr val="tx1"/>
              </a:solidFill>
              <a:latin typeface="Century Gothic" panose="020B0502020202020204" pitchFamily="34" charset="0"/>
            </a:endParaRPr>
          </a:p>
        </p:txBody>
      </p:sp>
      <p:sp>
        <p:nvSpPr>
          <p:cNvPr id="5" name="ANSWER"/>
          <p:cNvSpPr/>
          <p:nvPr/>
        </p:nvSpPr>
        <p:spPr>
          <a:xfrm>
            <a:off x="696000" y="3584809"/>
            <a:ext cx="10800000" cy="2700000"/>
          </a:xfrm>
          <a:prstGeom prst="roundRect">
            <a:avLst/>
          </a:prstGeom>
          <a:solidFill>
            <a:schemeClr val="bg1">
              <a:alpha val="70000"/>
            </a:schemeClr>
          </a:solidFill>
          <a:ln w="762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6000" dirty="0" smtClean="0">
                <a:solidFill>
                  <a:schemeClr val="tx1"/>
                </a:solidFill>
                <a:latin typeface="Century Gothic" panose="020B0502020202020204" pitchFamily="34" charset="0"/>
              </a:rPr>
              <a:t>True!</a:t>
            </a:r>
            <a:endParaRPr lang="en-US" sz="6000" dirty="0">
              <a:solidFill>
                <a:schemeClr val="tx1"/>
              </a:solidFill>
              <a:latin typeface="Century Gothic" panose="020B0502020202020204" pitchFamily="34" charset="0"/>
            </a:endParaRPr>
          </a:p>
        </p:txBody>
      </p:sp>
      <p:sp>
        <p:nvSpPr>
          <p:cNvPr id="6" name="Rectangle 5"/>
          <p:cNvSpPr/>
          <p:nvPr/>
        </p:nvSpPr>
        <p:spPr>
          <a:xfrm>
            <a:off x="5736000" y="538465"/>
            <a:ext cx="720000" cy="360000"/>
          </a:xfrm>
          <a:prstGeom prst="rect">
            <a:avLst/>
          </a:prstGeom>
          <a:noFill/>
        </p:spPr>
        <p:txBody>
          <a:bodyPr wrap="square" lIns="0" tIns="0" rIns="0" bIns="0">
            <a:norm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5</a:t>
            </a:r>
          </a:p>
        </p:txBody>
      </p:sp>
    </p:spTree>
    <p:custDataLst>
      <p:tags r:id="rId1"/>
    </p:custDataLst>
    <p:extLst>
      <p:ext uri="{BB962C8B-B14F-4D97-AF65-F5344CB8AC3E}">
        <p14:creationId xmlns:p14="http://schemas.microsoft.com/office/powerpoint/2010/main" val="2288224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4"/>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525"/>
            <a:ext cx="10515600" cy="1325563"/>
          </a:xfrm>
        </p:spPr>
        <p:txBody>
          <a:bodyPr/>
          <a:lstStyle/>
          <a:p>
            <a:r>
              <a:rPr lang="en-US" dirty="0" smtClean="0"/>
              <a:t>HSS Pre-Population of Data</a:t>
            </a:r>
            <a:endParaRPr lang="en-US" dirty="0"/>
          </a:p>
        </p:txBody>
      </p:sp>
      <p:sp>
        <p:nvSpPr>
          <p:cNvPr id="3" name="Content Placeholder 2"/>
          <p:cNvSpPr>
            <a:spLocks noGrp="1"/>
          </p:cNvSpPr>
          <p:nvPr>
            <p:ph idx="1"/>
          </p:nvPr>
        </p:nvSpPr>
        <p:spPr>
          <a:xfrm>
            <a:off x="838200" y="1307465"/>
            <a:ext cx="10515600" cy="4351338"/>
          </a:xfrm>
        </p:spPr>
        <p:txBody>
          <a:bodyPr/>
          <a:lstStyle/>
          <a:p>
            <a:pPr marL="0" indent="0">
              <a:buNone/>
            </a:pPr>
            <a:r>
              <a:rPr lang="en-US" dirty="0">
                <a:solidFill>
                  <a:schemeClr val="bg1"/>
                </a:solidFill>
              </a:rPr>
              <a:t>The HSS is automatically populated by human subjects and clinical trial data entered </a:t>
            </a:r>
            <a:r>
              <a:rPr lang="en-US" dirty="0" smtClean="0">
                <a:solidFill>
                  <a:schemeClr val="bg1"/>
                </a:solidFill>
              </a:rPr>
              <a:t>on </a:t>
            </a:r>
            <a:r>
              <a:rPr lang="en-US" dirty="0">
                <a:solidFill>
                  <a:schemeClr val="bg1"/>
                </a:solidFill>
              </a:rPr>
              <a:t>the </a:t>
            </a:r>
            <a:r>
              <a:rPr lang="en-US" i="1" dirty="0">
                <a:solidFill>
                  <a:schemeClr val="bg1"/>
                </a:solidFill>
              </a:rPr>
              <a:t>Human Subjects and Clinical Trial Information</a:t>
            </a:r>
            <a:r>
              <a:rPr lang="en-US" dirty="0">
                <a:solidFill>
                  <a:schemeClr val="bg1"/>
                </a:solidFill>
              </a:rPr>
              <a:t> form in applications submitted for due dates of January 25, 2018 and beyond.</a:t>
            </a:r>
          </a:p>
        </p:txBody>
      </p:sp>
      <p:sp>
        <p:nvSpPr>
          <p:cNvPr id="7" name="Rounded Rectangle 6">
            <a:hlinkClick r:id="rId4" action="ppaction://hlinksldjump"/>
          </p:cNvPr>
          <p:cNvSpPr/>
          <p:nvPr/>
        </p:nvSpPr>
        <p:spPr>
          <a:xfrm>
            <a:off x="7823955" y="6311900"/>
            <a:ext cx="2589291" cy="402879"/>
          </a:xfrm>
          <a:prstGeom prst="roundRect">
            <a:avLst/>
          </a:prstGeom>
          <a:solidFill>
            <a:srgbClr val="92D05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To the Spinner! </a:t>
            </a:r>
            <a:endParaRPr lang="en-US" i="1" dirty="0">
              <a:solidFill>
                <a:schemeClr val="tx1"/>
              </a:solidFill>
            </a:endParaRPr>
          </a:p>
        </p:txBody>
      </p:sp>
      <p:sp>
        <p:nvSpPr>
          <p:cNvPr id="8" name="Rounded Rectangle 7">
            <a:hlinkClick r:id="rId5" action="ppaction://hlinksldjump"/>
          </p:cNvPr>
          <p:cNvSpPr/>
          <p:nvPr/>
        </p:nvSpPr>
        <p:spPr>
          <a:xfrm>
            <a:off x="1778755" y="6311900"/>
            <a:ext cx="2589291" cy="402879"/>
          </a:xfrm>
          <a:prstGeom prst="roundRect">
            <a:avLst/>
          </a:prstGeom>
          <a:solidFill>
            <a:srgbClr val="FEA11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Back to The Board</a:t>
            </a:r>
            <a:endParaRPr lang="en-US" i="1" dirty="0">
              <a:solidFill>
                <a:schemeClr val="tx1"/>
              </a:solidFill>
            </a:endParaRPr>
          </a:p>
        </p:txBody>
      </p:sp>
    </p:spTree>
    <p:custDataLst>
      <p:tags r:id="rId1"/>
    </p:custDataLst>
    <p:extLst>
      <p:ext uri="{BB962C8B-B14F-4D97-AF65-F5344CB8AC3E}">
        <p14:creationId xmlns:p14="http://schemas.microsoft.com/office/powerpoint/2010/main" val="385545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QUESTION"/>
          <p:cNvSpPr/>
          <p:nvPr/>
        </p:nvSpPr>
        <p:spPr>
          <a:xfrm>
            <a:off x="696000" y="538465"/>
            <a:ext cx="10800000" cy="2700000"/>
          </a:xfrm>
          <a:prstGeom prst="roundRect">
            <a:avLst/>
          </a:prstGeom>
          <a:solidFill>
            <a:srgbClr val="FFA54B">
              <a:alpha val="69804"/>
            </a:srgbClr>
          </a:solidFill>
          <a:ln w="76200">
            <a:solidFill>
              <a:srgbClr val="FEA110"/>
            </a:solid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a:r>
              <a:rPr lang="en-US" sz="6000" dirty="0" smtClean="0">
                <a:solidFill>
                  <a:schemeClr val="tx1"/>
                </a:solidFill>
                <a:latin typeface="Century Gothic" panose="020B0502020202020204" pitchFamily="34" charset="0"/>
              </a:rPr>
              <a:t>List the 3 reports required to complete the Closeout process.</a:t>
            </a:r>
            <a:endParaRPr lang="en-US" sz="6000" dirty="0">
              <a:solidFill>
                <a:schemeClr val="tx1"/>
              </a:solidFill>
              <a:latin typeface="Century Gothic" panose="020B0502020202020204" pitchFamily="34" charset="0"/>
            </a:endParaRPr>
          </a:p>
        </p:txBody>
      </p:sp>
      <p:sp>
        <p:nvSpPr>
          <p:cNvPr id="5" name="ANSWER"/>
          <p:cNvSpPr/>
          <p:nvPr/>
        </p:nvSpPr>
        <p:spPr>
          <a:xfrm>
            <a:off x="696000" y="3605129"/>
            <a:ext cx="10800000" cy="2700000"/>
          </a:xfrm>
          <a:prstGeom prst="roundRect">
            <a:avLst/>
          </a:prstGeom>
          <a:solidFill>
            <a:schemeClr val="bg1">
              <a:alpha val="70000"/>
            </a:schemeClr>
          </a:solidFill>
          <a:ln w="762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endParaRPr lang="en-US" sz="3600" dirty="0" smtClean="0">
              <a:solidFill>
                <a:schemeClr val="tx1"/>
              </a:solidFill>
              <a:latin typeface="Century Gothic" panose="020B0502020202020204" pitchFamily="34" charset="0"/>
            </a:endParaRPr>
          </a:p>
          <a:p>
            <a:r>
              <a:rPr lang="en-US" sz="3600" dirty="0" smtClean="0">
                <a:solidFill>
                  <a:schemeClr val="tx1"/>
                </a:solidFill>
                <a:latin typeface="Century Gothic" panose="020B0502020202020204" pitchFamily="34" charset="0"/>
              </a:rPr>
              <a:t>Closeout items include:</a:t>
            </a:r>
          </a:p>
          <a:p>
            <a:pPr marL="571500" indent="-571500">
              <a:buFont typeface="Arial" panose="020B0604020202020204" pitchFamily="34" charset="0"/>
              <a:buChar char="•"/>
            </a:pPr>
            <a:r>
              <a:rPr lang="en-US" sz="3200" dirty="0" smtClean="0">
                <a:solidFill>
                  <a:schemeClr val="tx1"/>
                </a:solidFill>
                <a:latin typeface="Century Gothic" panose="020B0502020202020204" pitchFamily="34" charset="0"/>
              </a:rPr>
              <a:t>Final Research Performance Progress Report</a:t>
            </a:r>
          </a:p>
          <a:p>
            <a:r>
              <a:rPr lang="en-US" sz="3200" dirty="0">
                <a:solidFill>
                  <a:schemeClr val="tx1"/>
                </a:solidFill>
                <a:latin typeface="Century Gothic" panose="020B0502020202020204" pitchFamily="34" charset="0"/>
              </a:rPr>
              <a:t>	</a:t>
            </a:r>
            <a:r>
              <a:rPr lang="en-US" sz="3200" dirty="0" smtClean="0">
                <a:solidFill>
                  <a:schemeClr val="tx1"/>
                </a:solidFill>
                <a:latin typeface="Century Gothic" panose="020B0502020202020204" pitchFamily="34" charset="0"/>
              </a:rPr>
              <a:t>(F-RPPR)</a:t>
            </a:r>
          </a:p>
          <a:p>
            <a:pPr marL="571500" indent="-571500">
              <a:buFont typeface="Arial" panose="020B0604020202020204" pitchFamily="34" charset="0"/>
              <a:buChar char="•"/>
            </a:pPr>
            <a:r>
              <a:rPr lang="en-US" sz="3200" dirty="0" smtClean="0">
                <a:solidFill>
                  <a:schemeClr val="tx1"/>
                </a:solidFill>
                <a:latin typeface="Century Gothic" panose="020B0502020202020204" pitchFamily="34" charset="0"/>
              </a:rPr>
              <a:t>Federal Financial Report (FFR)</a:t>
            </a:r>
          </a:p>
          <a:p>
            <a:pPr marL="571500" indent="-571500">
              <a:buFont typeface="Arial" panose="020B0604020202020204" pitchFamily="34" charset="0"/>
              <a:buChar char="•"/>
            </a:pPr>
            <a:r>
              <a:rPr lang="en-US" sz="3200" dirty="0" smtClean="0">
                <a:solidFill>
                  <a:schemeClr val="tx1"/>
                </a:solidFill>
                <a:latin typeface="Century Gothic" panose="020B0502020202020204" pitchFamily="34" charset="0"/>
              </a:rPr>
              <a:t>Final Invention Statement</a:t>
            </a:r>
          </a:p>
          <a:p>
            <a:endParaRPr lang="en-US" sz="3600" dirty="0">
              <a:solidFill>
                <a:schemeClr val="tx1"/>
              </a:solidFill>
              <a:latin typeface="Century Gothic" panose="020B0502020202020204" pitchFamily="34" charset="0"/>
            </a:endParaRPr>
          </a:p>
        </p:txBody>
      </p:sp>
      <p:sp>
        <p:nvSpPr>
          <p:cNvPr id="2" name="Rectangle 1"/>
          <p:cNvSpPr/>
          <p:nvPr/>
        </p:nvSpPr>
        <p:spPr>
          <a:xfrm>
            <a:off x="5736000" y="538465"/>
            <a:ext cx="720000" cy="360000"/>
          </a:xfrm>
          <a:prstGeom prst="rect">
            <a:avLst/>
          </a:prstGeom>
          <a:noFill/>
        </p:spPr>
        <p:txBody>
          <a:bodyPr wrap="square" lIns="0" tIns="0" rIns="0" bIns="0">
            <a:norm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1</a:t>
            </a:r>
          </a:p>
        </p:txBody>
      </p:sp>
    </p:spTree>
    <p:custDataLst>
      <p:tags r:id="rId1"/>
    </p:custDataLst>
    <p:extLst>
      <p:ext uri="{BB962C8B-B14F-4D97-AF65-F5344CB8AC3E}">
        <p14:creationId xmlns:p14="http://schemas.microsoft.com/office/powerpoint/2010/main" val="254644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4"/>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7708" y="2770347"/>
            <a:ext cx="4514335" cy="2996470"/>
          </a:xfrm>
        </p:spPr>
        <p:txBody>
          <a:bodyPr>
            <a:normAutofit lnSpcReduction="10000"/>
          </a:bodyPr>
          <a:lstStyle/>
          <a:p>
            <a:pPr algn="l"/>
            <a:r>
              <a:rPr lang="en-US" dirty="0" smtClean="0"/>
              <a:t>Instructions:</a:t>
            </a:r>
          </a:p>
          <a:p>
            <a:pPr marL="457200" indent="-457200" algn="l">
              <a:buFont typeface="+mj-lt"/>
              <a:buAutoNum type="arabicPeriod"/>
            </a:pPr>
            <a:r>
              <a:rPr lang="en-US" dirty="0" smtClean="0"/>
              <a:t>Listen / Read the question.</a:t>
            </a:r>
          </a:p>
          <a:p>
            <a:pPr marL="457200" indent="-457200" algn="l">
              <a:buFont typeface="+mj-lt"/>
              <a:buAutoNum type="arabicPeriod"/>
            </a:pPr>
            <a:r>
              <a:rPr lang="en-US" dirty="0" smtClean="0"/>
              <a:t>Raise your hand to answer.</a:t>
            </a:r>
          </a:p>
          <a:p>
            <a:pPr marL="457200" indent="-457200" algn="l">
              <a:buFont typeface="+mj-lt"/>
              <a:buAutoNum type="arabicPeriod"/>
            </a:pPr>
            <a:r>
              <a:rPr lang="en-US" dirty="0" smtClean="0"/>
              <a:t>If the answer is correct, the spinner determines which car moves next.</a:t>
            </a:r>
          </a:p>
          <a:p>
            <a:pPr marL="457200" indent="-457200" algn="l">
              <a:buFont typeface="+mj-lt"/>
              <a:buAutoNum type="arabicPeriod"/>
            </a:pPr>
            <a:r>
              <a:rPr lang="en-US" dirty="0" smtClean="0"/>
              <a:t>5 correct answers gets the car to the finish line! </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87332" y="382747"/>
            <a:ext cx="2198611" cy="2198611"/>
          </a:xfrm>
          <a:prstGeom prst="rect">
            <a:avLst/>
          </a:prstGeom>
          <a:effectLst>
            <a:outerShdw blurRad="76200" dir="13500000" sy="23000" kx="1200000" algn="br" rotWithShape="0">
              <a:prstClr val="black">
                <a:alpha val="20000"/>
              </a:prstClr>
            </a:outerShdw>
          </a:effec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93850" y="389330"/>
            <a:ext cx="4389120" cy="4389120"/>
          </a:xfrm>
          <a:prstGeom prst="rect">
            <a:avLst/>
          </a:prstGeom>
          <a:effectLst/>
        </p:spPr>
      </p:pic>
      <p:sp>
        <p:nvSpPr>
          <p:cNvPr id="2" name="Title 1"/>
          <p:cNvSpPr>
            <a:spLocks noGrp="1"/>
          </p:cNvSpPr>
          <p:nvPr>
            <p:ph type="ctrTitle"/>
          </p:nvPr>
        </p:nvSpPr>
        <p:spPr>
          <a:xfrm>
            <a:off x="1524000" y="102771"/>
            <a:ext cx="9144000" cy="2387600"/>
          </a:xfrm>
        </p:spPr>
        <p:txBody>
          <a:bodyPr>
            <a:normAutofit/>
          </a:bodyPr>
          <a:lstStyle/>
          <a:p>
            <a:r>
              <a:rPr lang="en-US" i="1" dirty="0" smtClean="0">
                <a:ln>
                  <a:solidFill>
                    <a:schemeClr val="bg1"/>
                  </a:solidFill>
                </a:ln>
                <a:latin typeface="Broadway" panose="04040905080B02020502" pitchFamily="82" charset="0"/>
              </a:rPr>
              <a:t>The Rules of the Road!</a:t>
            </a:r>
            <a:endParaRPr lang="en-US" i="1" dirty="0">
              <a:ln>
                <a:solidFill>
                  <a:schemeClr val="bg1"/>
                </a:solidFill>
              </a:ln>
              <a:latin typeface="Broadway" panose="04040905080B02020502" pitchFamily="82" charset="0"/>
            </a:endParaRP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08705" y="2490371"/>
            <a:ext cx="1778211" cy="1778211"/>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20923" y="5365632"/>
            <a:ext cx="3021262" cy="1492368"/>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15523" y="4165137"/>
            <a:ext cx="4550397" cy="2562911"/>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81820" y="2116414"/>
            <a:ext cx="1568125" cy="1858743"/>
          </a:xfrm>
          <a:prstGeom prst="rect">
            <a:avLst/>
          </a:prstGeom>
        </p:spPr>
      </p:pic>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28333" y="5430912"/>
            <a:ext cx="728147" cy="206617"/>
          </a:xfrm>
          <a:prstGeom prst="rect">
            <a:avLst/>
          </a:prstGeom>
        </p:spPr>
      </p:pic>
      <p:pic>
        <p:nvPicPr>
          <p:cNvPr id="11" name="Picture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14254" y="4743527"/>
            <a:ext cx="728147" cy="206617"/>
          </a:xfrm>
          <a:prstGeom prst="rect">
            <a:avLst/>
          </a:prstGeom>
        </p:spPr>
      </p:pic>
      <p:sp>
        <p:nvSpPr>
          <p:cNvPr id="12" name="TextBox 11"/>
          <p:cNvSpPr txBox="1"/>
          <p:nvPr/>
        </p:nvSpPr>
        <p:spPr>
          <a:xfrm>
            <a:off x="5815915" y="2994755"/>
            <a:ext cx="519694" cy="769441"/>
          </a:xfrm>
          <a:prstGeom prst="rect">
            <a:avLst/>
          </a:prstGeom>
          <a:noFill/>
        </p:spPr>
        <p:txBody>
          <a:bodyPr wrap="none" rtlCol="0">
            <a:spAutoFit/>
          </a:bodyPr>
          <a:lstStyle/>
          <a:p>
            <a:r>
              <a:rPr lang="en-US" sz="4400" dirty="0" smtClean="0">
                <a:ln>
                  <a:solidFill>
                    <a:schemeClr val="tx1"/>
                  </a:solidFill>
                </a:ln>
                <a:solidFill>
                  <a:srgbClr val="FF0000"/>
                </a:solidFill>
                <a:effectLst/>
                <a:latin typeface="Arial Rounded MT Bold" panose="020F0704030504030204" pitchFamily="34" charset="0"/>
              </a:rPr>
              <a:t>1</a:t>
            </a:r>
            <a:endParaRPr lang="en-US" sz="4400" dirty="0">
              <a:ln>
                <a:solidFill>
                  <a:schemeClr val="tx1"/>
                </a:solidFill>
              </a:ln>
              <a:solidFill>
                <a:srgbClr val="FF0000"/>
              </a:solidFill>
              <a:effectLst/>
              <a:latin typeface="Arial Rounded MT Bold" panose="020F0704030504030204" pitchFamily="34" charset="0"/>
            </a:endParaRPr>
          </a:p>
        </p:txBody>
      </p:sp>
      <p:sp>
        <p:nvSpPr>
          <p:cNvPr id="13" name="TextBox 12"/>
          <p:cNvSpPr txBox="1"/>
          <p:nvPr/>
        </p:nvSpPr>
        <p:spPr>
          <a:xfrm>
            <a:off x="5322018" y="4992398"/>
            <a:ext cx="519694" cy="769441"/>
          </a:xfrm>
          <a:prstGeom prst="rect">
            <a:avLst/>
          </a:prstGeom>
          <a:noFill/>
        </p:spPr>
        <p:txBody>
          <a:bodyPr wrap="none" rtlCol="0">
            <a:spAutoFit/>
          </a:bodyPr>
          <a:lstStyle/>
          <a:p>
            <a:r>
              <a:rPr lang="en-US" sz="4400" dirty="0">
                <a:ln>
                  <a:solidFill>
                    <a:schemeClr val="tx1"/>
                  </a:solidFill>
                </a:ln>
                <a:solidFill>
                  <a:srgbClr val="FF0000"/>
                </a:solidFill>
                <a:effectLst/>
                <a:latin typeface="Arial Rounded MT Bold" panose="020F0704030504030204" pitchFamily="34" charset="0"/>
              </a:rPr>
              <a:t>2</a:t>
            </a:r>
          </a:p>
        </p:txBody>
      </p:sp>
      <p:sp>
        <p:nvSpPr>
          <p:cNvPr id="14" name="TextBox 13"/>
          <p:cNvSpPr txBox="1"/>
          <p:nvPr/>
        </p:nvSpPr>
        <p:spPr>
          <a:xfrm>
            <a:off x="7596633" y="3445951"/>
            <a:ext cx="519694" cy="769441"/>
          </a:xfrm>
          <a:prstGeom prst="rect">
            <a:avLst/>
          </a:prstGeom>
          <a:noFill/>
        </p:spPr>
        <p:txBody>
          <a:bodyPr wrap="none" rtlCol="0">
            <a:spAutoFit/>
          </a:bodyPr>
          <a:lstStyle/>
          <a:p>
            <a:r>
              <a:rPr lang="en-US" sz="4400" dirty="0">
                <a:ln>
                  <a:solidFill>
                    <a:schemeClr val="tx1"/>
                  </a:solidFill>
                </a:ln>
                <a:solidFill>
                  <a:srgbClr val="FF0000"/>
                </a:solidFill>
                <a:effectLst/>
                <a:latin typeface="Arial Rounded MT Bold" panose="020F0704030504030204" pitchFamily="34" charset="0"/>
              </a:rPr>
              <a:t>3</a:t>
            </a:r>
          </a:p>
        </p:txBody>
      </p:sp>
      <p:sp>
        <p:nvSpPr>
          <p:cNvPr id="15" name="TextBox 14"/>
          <p:cNvSpPr txBox="1"/>
          <p:nvPr/>
        </p:nvSpPr>
        <p:spPr>
          <a:xfrm>
            <a:off x="10037192" y="1628867"/>
            <a:ext cx="519694" cy="769441"/>
          </a:xfrm>
          <a:prstGeom prst="rect">
            <a:avLst/>
          </a:prstGeom>
          <a:noFill/>
        </p:spPr>
        <p:txBody>
          <a:bodyPr wrap="none" rtlCol="0">
            <a:spAutoFit/>
          </a:bodyPr>
          <a:lstStyle/>
          <a:p>
            <a:r>
              <a:rPr lang="en-US" sz="4400" dirty="0">
                <a:ln>
                  <a:solidFill>
                    <a:schemeClr val="tx1"/>
                  </a:solidFill>
                </a:ln>
                <a:solidFill>
                  <a:srgbClr val="FF0000"/>
                </a:solidFill>
                <a:effectLst/>
                <a:latin typeface="Arial Rounded MT Bold" panose="020F0704030504030204" pitchFamily="34" charset="0"/>
              </a:rPr>
              <a:t>4</a:t>
            </a: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3726" y="379282"/>
            <a:ext cx="2198611" cy="2198611"/>
          </a:xfrm>
          <a:prstGeom prst="rect">
            <a:avLst/>
          </a:prstGeom>
          <a:effectLst>
            <a:outerShdw blurRad="76200" dir="18900000" sy="23000" kx="-1200000" algn="bl" rotWithShape="0">
              <a:prstClr val="black">
                <a:alpha val="20000"/>
              </a:prstClr>
            </a:outerShdw>
          </a:effectLst>
        </p:spPr>
      </p:pic>
      <p:sp>
        <p:nvSpPr>
          <p:cNvPr id="17" name="Rounded Rectangle 16">
            <a:hlinkClick r:id="rId12" action="ppaction://hlinksldjump"/>
          </p:cNvPr>
          <p:cNvSpPr/>
          <p:nvPr/>
        </p:nvSpPr>
        <p:spPr>
          <a:xfrm>
            <a:off x="268720" y="5761839"/>
            <a:ext cx="2636423" cy="763666"/>
          </a:xfrm>
          <a:prstGeom prst="roundRect">
            <a:avLst/>
          </a:prstGeom>
          <a:solidFill>
            <a:srgbClr val="FFFF00"/>
          </a:solidFill>
          <a:ln>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tx1"/>
                </a:solidFill>
              </a:rPr>
              <a:t>Let’s Go Racing!</a:t>
            </a:r>
            <a:endParaRPr lang="en-US" sz="2800" b="1" i="1" dirty="0">
              <a:solidFill>
                <a:schemeClr val="tx1"/>
              </a:solidFill>
            </a:endParaRPr>
          </a:p>
        </p:txBody>
      </p:sp>
    </p:spTree>
    <p:custDataLst>
      <p:tags r:id="rId1"/>
    </p:custDataLst>
    <p:extLst>
      <p:ext uri="{BB962C8B-B14F-4D97-AF65-F5344CB8AC3E}">
        <p14:creationId xmlns:p14="http://schemas.microsoft.com/office/powerpoint/2010/main" val="1885755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par>
                                <p:cTn id="12" presetID="32" presetClass="emph" presetSubtype="0" fill="hold" nodeType="withEffect">
                                  <p:stCondLst>
                                    <p:cond delay="0"/>
                                  </p:stCondLst>
                                  <p:childTnLst>
                                    <p:animRot by="120000">
                                      <p:cBhvr>
                                        <p:cTn id="13" dur="100" fill="hold">
                                          <p:stCondLst>
                                            <p:cond delay="0"/>
                                          </p:stCondLst>
                                        </p:cTn>
                                        <p:tgtEl>
                                          <p:spTgt spid="4"/>
                                        </p:tgtEl>
                                        <p:attrNameLst>
                                          <p:attrName>r</p:attrName>
                                        </p:attrNameLst>
                                      </p:cBhvr>
                                    </p:animRot>
                                    <p:animRot by="-240000">
                                      <p:cBhvr>
                                        <p:cTn id="14" dur="200" fill="hold">
                                          <p:stCondLst>
                                            <p:cond delay="200"/>
                                          </p:stCondLst>
                                        </p:cTn>
                                        <p:tgtEl>
                                          <p:spTgt spid="4"/>
                                        </p:tgtEl>
                                        <p:attrNameLst>
                                          <p:attrName>r</p:attrName>
                                        </p:attrNameLst>
                                      </p:cBhvr>
                                    </p:animRot>
                                    <p:animRot by="240000">
                                      <p:cBhvr>
                                        <p:cTn id="15" dur="200" fill="hold">
                                          <p:stCondLst>
                                            <p:cond delay="400"/>
                                          </p:stCondLst>
                                        </p:cTn>
                                        <p:tgtEl>
                                          <p:spTgt spid="4"/>
                                        </p:tgtEl>
                                        <p:attrNameLst>
                                          <p:attrName>r</p:attrName>
                                        </p:attrNameLst>
                                      </p:cBhvr>
                                    </p:animRot>
                                    <p:animRot by="-240000">
                                      <p:cBhvr>
                                        <p:cTn id="16" dur="200" fill="hold">
                                          <p:stCondLst>
                                            <p:cond delay="600"/>
                                          </p:stCondLst>
                                        </p:cTn>
                                        <p:tgtEl>
                                          <p:spTgt spid="4"/>
                                        </p:tgtEl>
                                        <p:attrNameLst>
                                          <p:attrName>r</p:attrName>
                                        </p:attrNameLst>
                                      </p:cBhvr>
                                    </p:animRot>
                                    <p:animRot by="120000">
                                      <p:cBhvr>
                                        <p:cTn id="17" dur="200" fill="hold">
                                          <p:stCondLst>
                                            <p:cond delay="800"/>
                                          </p:stCondLst>
                                        </p:cTn>
                                        <p:tgtEl>
                                          <p:spTgt spid="4"/>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2" presetClass="entr" presetSubtype="4"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500"/>
                                        <p:tgtEl>
                                          <p:spTgt spid="3">
                                            <p:txEl>
                                              <p:pRg st="3" end="3"/>
                                            </p:txEl>
                                          </p:spTgt>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32" presetClass="emph" presetSubtype="0" repeatCount="2000" fill="hold" nodeType="withEffect">
                                  <p:stCondLst>
                                    <p:cond delay="0"/>
                                  </p:stCondLst>
                                  <p:childTnLst>
                                    <p:animRot by="120000">
                                      <p:cBhvr>
                                        <p:cTn id="41" dur="100" fill="hold">
                                          <p:stCondLst>
                                            <p:cond delay="0"/>
                                          </p:stCondLst>
                                        </p:cTn>
                                        <p:tgtEl>
                                          <p:spTgt spid="9"/>
                                        </p:tgtEl>
                                        <p:attrNameLst>
                                          <p:attrName>r</p:attrName>
                                        </p:attrNameLst>
                                      </p:cBhvr>
                                    </p:animRot>
                                    <p:animRot by="-240000">
                                      <p:cBhvr>
                                        <p:cTn id="42" dur="200" fill="hold">
                                          <p:stCondLst>
                                            <p:cond delay="200"/>
                                          </p:stCondLst>
                                        </p:cTn>
                                        <p:tgtEl>
                                          <p:spTgt spid="9"/>
                                        </p:tgtEl>
                                        <p:attrNameLst>
                                          <p:attrName>r</p:attrName>
                                        </p:attrNameLst>
                                      </p:cBhvr>
                                    </p:animRot>
                                    <p:animRot by="240000">
                                      <p:cBhvr>
                                        <p:cTn id="43" dur="200" fill="hold">
                                          <p:stCondLst>
                                            <p:cond delay="400"/>
                                          </p:stCondLst>
                                        </p:cTn>
                                        <p:tgtEl>
                                          <p:spTgt spid="9"/>
                                        </p:tgtEl>
                                        <p:attrNameLst>
                                          <p:attrName>r</p:attrName>
                                        </p:attrNameLst>
                                      </p:cBhvr>
                                    </p:animRot>
                                    <p:animRot by="-240000">
                                      <p:cBhvr>
                                        <p:cTn id="44" dur="200" fill="hold">
                                          <p:stCondLst>
                                            <p:cond delay="600"/>
                                          </p:stCondLst>
                                        </p:cTn>
                                        <p:tgtEl>
                                          <p:spTgt spid="9"/>
                                        </p:tgtEl>
                                        <p:attrNameLst>
                                          <p:attrName>r</p:attrName>
                                        </p:attrNameLst>
                                      </p:cBhvr>
                                    </p:animRot>
                                    <p:animRot by="120000">
                                      <p:cBhvr>
                                        <p:cTn id="45" dur="200" fill="hold">
                                          <p:stCondLst>
                                            <p:cond delay="800"/>
                                          </p:stCondLst>
                                        </p:cTn>
                                        <p:tgtEl>
                                          <p:spTgt spid="9"/>
                                        </p:tgtEl>
                                        <p:attrNameLst>
                                          <p:attrName>r</p:attrName>
                                        </p:attrNameLst>
                                      </p:cBhvr>
                                    </p:animRot>
                                  </p:childTnLst>
                                </p:cTn>
                              </p:par>
                            </p:childTnLst>
                          </p:cTn>
                        </p:par>
                        <p:par>
                          <p:cTn id="46" fill="hold">
                            <p:stCondLst>
                              <p:cond delay="2500"/>
                            </p:stCondLst>
                            <p:childTnLst>
                              <p:par>
                                <p:cTn id="47" presetID="42" presetClass="path" presetSubtype="0" accel="50000" decel="50000" fill="hold" nodeType="afterEffect">
                                  <p:stCondLst>
                                    <p:cond delay="1000"/>
                                  </p:stCondLst>
                                  <p:childTnLst>
                                    <p:animMotion origin="layout" path="M -1.25E-6 -2.96296E-6 L 0.21914 0.00209 " pathEditMode="relative" rAng="0" ptsTypes="AA">
                                      <p:cBhvr>
                                        <p:cTn id="48" dur="2000" fill="hold"/>
                                        <p:tgtEl>
                                          <p:spTgt spid="11"/>
                                        </p:tgtEl>
                                        <p:attrNameLst>
                                          <p:attrName>ppt_x</p:attrName>
                                          <p:attrName>ppt_y</p:attrName>
                                        </p:attrNameLst>
                                      </p:cBhvr>
                                      <p:rCtr x="10951" y="93"/>
                                    </p:animMotion>
                                  </p:childTnLst>
                                </p:cTn>
                              </p:par>
                            </p:childTnLst>
                          </p:cTn>
                        </p:par>
                        <p:par>
                          <p:cTn id="49" fill="hold">
                            <p:stCondLst>
                              <p:cond delay="5500"/>
                            </p:stCondLst>
                            <p:childTnLst>
                              <p:par>
                                <p:cTn id="50" presetID="42" presetClass="path" presetSubtype="0" accel="50000" decel="50000" fill="hold" nodeType="afterEffect">
                                  <p:stCondLst>
                                    <p:cond delay="0"/>
                                  </p:stCondLst>
                                  <p:childTnLst>
                                    <p:animMotion origin="layout" path="M -3.125E-6 -4.44444E-6 L 0.14414 -0.00069 " pathEditMode="relative" rAng="0" ptsTypes="AA">
                                      <p:cBhvr>
                                        <p:cTn id="51" dur="2000" fill="hold"/>
                                        <p:tgtEl>
                                          <p:spTgt spid="10"/>
                                        </p:tgtEl>
                                        <p:attrNameLst>
                                          <p:attrName>ppt_x</p:attrName>
                                          <p:attrName>ppt_y</p:attrName>
                                        </p:attrNameLst>
                                      </p:cBhvr>
                                      <p:rCtr x="7201" y="-46"/>
                                    </p:animMotion>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
                                            <p:txEl>
                                              <p:pRg st="4" end="4"/>
                                            </p:txEl>
                                          </p:spTgt>
                                        </p:tgtEl>
                                        <p:attrNameLst>
                                          <p:attrName>style.visibility</p:attrName>
                                        </p:attrNameLst>
                                      </p:cBhvr>
                                      <p:to>
                                        <p:strVal val="visible"/>
                                      </p:to>
                                    </p:set>
                                    <p:animEffect transition="in" filter="fade">
                                      <p:cBhvr>
                                        <p:cTn id="56" dur="500"/>
                                        <p:tgtEl>
                                          <p:spTgt spid="3">
                                            <p:txEl>
                                              <p:pRg st="4" end="4"/>
                                            </p:txEl>
                                          </p:spTgt>
                                        </p:tgtEl>
                                      </p:cBhvr>
                                    </p:animEffect>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par>
                                <p:cTn id="61" presetID="8" presetClass="emph" presetSubtype="0" repeatCount="3000" fill="hold" nodeType="withEffect">
                                  <p:stCondLst>
                                    <p:cond delay="0"/>
                                  </p:stCondLst>
                                  <p:childTnLst>
                                    <p:animRot by="21600000">
                                      <p:cBhvr>
                                        <p:cTn id="62" dur="1000" fill="hold"/>
                                        <p:tgtEl>
                                          <p:spTgt spid="5"/>
                                        </p:tgtEl>
                                        <p:attrNameLst>
                                          <p:attrName>r</p:attrName>
                                        </p:attrNameLst>
                                      </p:cBhvr>
                                    </p:animRo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2" grpId="0"/>
      <p:bldP spid="13" grpId="0"/>
      <p:bldP spid="14" grpId="0"/>
      <p:bldP spid="15" grpId="0"/>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5"/>
            <a:ext cx="10515600" cy="1325563"/>
          </a:xfrm>
        </p:spPr>
        <p:txBody>
          <a:bodyPr/>
          <a:lstStyle/>
          <a:p>
            <a:r>
              <a:rPr lang="en-US" dirty="0" smtClean="0"/>
              <a:t>Closeout Screen</a:t>
            </a:r>
            <a:endParaRPr lang="en-US" dirty="0"/>
          </a:p>
        </p:txBody>
      </p:sp>
      <p:sp>
        <p:nvSpPr>
          <p:cNvPr id="3" name="Content Placeholder 2"/>
          <p:cNvSpPr>
            <a:spLocks noGrp="1"/>
          </p:cNvSpPr>
          <p:nvPr>
            <p:ph idx="1"/>
          </p:nvPr>
        </p:nvSpPr>
        <p:spPr>
          <a:xfrm>
            <a:off x="184299" y="3888105"/>
            <a:ext cx="11723221" cy="2969895"/>
          </a:xfrm>
        </p:spPr>
        <p:txBody>
          <a:bodyPr>
            <a:normAutofit/>
          </a:bodyPr>
          <a:lstStyle/>
          <a:p>
            <a:r>
              <a:rPr lang="en-US" sz="2400" dirty="0" smtClean="0">
                <a:solidFill>
                  <a:schemeClr val="bg1"/>
                </a:solidFill>
              </a:rPr>
              <a:t>The FSR (Financial Status Report) role is required to view, edit, and submit the FFR on behalf of the institution.</a:t>
            </a:r>
          </a:p>
          <a:p>
            <a:r>
              <a:rPr lang="en-US" sz="2400" dirty="0" smtClean="0">
                <a:solidFill>
                  <a:schemeClr val="bg1"/>
                </a:solidFill>
              </a:rPr>
              <a:t>Closeout now uses the Final RPPR format, which replaced the Final Progress Report (FPR).</a:t>
            </a:r>
          </a:p>
          <a:p>
            <a:r>
              <a:rPr lang="en-US" sz="2400" dirty="0" smtClean="0">
                <a:solidFill>
                  <a:schemeClr val="bg1"/>
                </a:solidFill>
              </a:rPr>
              <a:t>Final Invention Statement: Either </a:t>
            </a:r>
            <a:r>
              <a:rPr lang="en-US" sz="2400" dirty="0">
                <a:solidFill>
                  <a:schemeClr val="bg1"/>
                </a:solidFill>
              </a:rPr>
              <a:t>the PI or the SO can start the process, but the SO must verify the report before submitting it to the agency.</a:t>
            </a:r>
          </a:p>
          <a:p>
            <a:endParaRPr lang="en-US" sz="2400" dirty="0" smtClean="0">
              <a:solidFill>
                <a:schemeClr val="bg1"/>
              </a:solidFill>
            </a:endParaRPr>
          </a:p>
          <a:p>
            <a:endParaRPr lang="en-US"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4200" y="938554"/>
            <a:ext cx="8483600" cy="2858111"/>
          </a:xfrm>
          <a:prstGeom prst="rect">
            <a:avLst/>
          </a:prstGeom>
          <a:ln>
            <a:noFill/>
          </a:ln>
          <a:effectLst>
            <a:outerShdw blurRad="190500" algn="tl" rotWithShape="0">
              <a:srgbClr val="000000">
                <a:alpha val="70000"/>
              </a:srgbClr>
            </a:outerShdw>
          </a:effectLst>
        </p:spPr>
      </p:pic>
      <p:sp>
        <p:nvSpPr>
          <p:cNvPr id="7" name="Rounded Rectangle 6">
            <a:hlinkClick r:id="rId4" action="ppaction://hlinksldjump"/>
          </p:cNvPr>
          <p:cNvSpPr/>
          <p:nvPr/>
        </p:nvSpPr>
        <p:spPr>
          <a:xfrm>
            <a:off x="7823955" y="6311900"/>
            <a:ext cx="2589291" cy="402879"/>
          </a:xfrm>
          <a:prstGeom prst="roundRect">
            <a:avLst/>
          </a:prstGeom>
          <a:solidFill>
            <a:srgbClr val="92D05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To the Spinner! </a:t>
            </a:r>
            <a:endParaRPr lang="en-US" i="1" dirty="0">
              <a:solidFill>
                <a:schemeClr val="tx1"/>
              </a:solidFill>
            </a:endParaRPr>
          </a:p>
        </p:txBody>
      </p:sp>
      <p:sp>
        <p:nvSpPr>
          <p:cNvPr id="8" name="Rounded Rectangle 7">
            <a:hlinkClick r:id="rId5" action="ppaction://hlinksldjump"/>
          </p:cNvPr>
          <p:cNvSpPr/>
          <p:nvPr/>
        </p:nvSpPr>
        <p:spPr>
          <a:xfrm>
            <a:off x="1778755" y="6311900"/>
            <a:ext cx="2589291" cy="402879"/>
          </a:xfrm>
          <a:prstGeom prst="roundRect">
            <a:avLst/>
          </a:prstGeom>
          <a:solidFill>
            <a:srgbClr val="FEA11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Back to The Board</a:t>
            </a:r>
            <a:endParaRPr lang="en-US" i="1" dirty="0">
              <a:solidFill>
                <a:schemeClr val="tx1"/>
              </a:solidFill>
            </a:endParaRPr>
          </a:p>
        </p:txBody>
      </p:sp>
    </p:spTree>
    <p:custDataLst>
      <p:tags r:id="rId1"/>
    </p:custDataLst>
    <p:extLst>
      <p:ext uri="{BB962C8B-B14F-4D97-AF65-F5344CB8AC3E}">
        <p14:creationId xmlns:p14="http://schemas.microsoft.com/office/powerpoint/2010/main" val="3035483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QUESTION"/>
          <p:cNvSpPr/>
          <p:nvPr/>
        </p:nvSpPr>
        <p:spPr>
          <a:xfrm>
            <a:off x="696000" y="538465"/>
            <a:ext cx="10800000" cy="2700000"/>
          </a:xfrm>
          <a:prstGeom prst="roundRect">
            <a:avLst/>
          </a:prstGeom>
          <a:solidFill>
            <a:srgbClr val="FFA54B">
              <a:alpha val="70000"/>
            </a:srgbClr>
          </a:solidFill>
          <a:ln w="76200">
            <a:solidFill>
              <a:srgbClr val="FEA110"/>
            </a:solid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a:r>
              <a:rPr lang="en-US" sz="6000" dirty="0" smtClean="0">
                <a:solidFill>
                  <a:schemeClr val="tx1"/>
                </a:solidFill>
                <a:latin typeface="Century Gothic" panose="020B0502020202020204" pitchFamily="34" charset="0"/>
              </a:rPr>
              <a:t>What process allows an awarding IC to request additional information during Closeout?</a:t>
            </a:r>
            <a:endParaRPr lang="en-US" sz="6000" dirty="0">
              <a:solidFill>
                <a:schemeClr val="tx1"/>
              </a:solidFill>
              <a:latin typeface="Century Gothic" panose="020B0502020202020204" pitchFamily="34" charset="0"/>
            </a:endParaRPr>
          </a:p>
        </p:txBody>
      </p:sp>
      <p:sp>
        <p:nvSpPr>
          <p:cNvPr id="5" name="ANSWER"/>
          <p:cNvSpPr/>
          <p:nvPr/>
        </p:nvSpPr>
        <p:spPr>
          <a:xfrm>
            <a:off x="696000" y="3584809"/>
            <a:ext cx="10800000" cy="2700000"/>
          </a:xfrm>
          <a:prstGeom prst="roundRect">
            <a:avLst/>
          </a:prstGeom>
          <a:solidFill>
            <a:schemeClr val="bg1">
              <a:alpha val="70000"/>
            </a:schemeClr>
          </a:solidFill>
          <a:ln w="762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a:r>
              <a:rPr lang="en-US" sz="6000" dirty="0" smtClean="0">
                <a:solidFill>
                  <a:schemeClr val="tx1"/>
                </a:solidFill>
                <a:latin typeface="Century Gothic" panose="020B0502020202020204" pitchFamily="34" charset="0"/>
              </a:rPr>
              <a:t>FRAM</a:t>
            </a:r>
          </a:p>
          <a:p>
            <a:pPr algn="ctr"/>
            <a:r>
              <a:rPr lang="en-US" sz="6000" dirty="0" smtClean="0">
                <a:solidFill>
                  <a:schemeClr val="tx1"/>
                </a:solidFill>
                <a:latin typeface="Century Gothic" panose="020B0502020202020204" pitchFamily="34" charset="0"/>
              </a:rPr>
              <a:t>Final Report Additional Materials</a:t>
            </a:r>
            <a:endParaRPr lang="en-US" sz="6000" dirty="0">
              <a:solidFill>
                <a:schemeClr val="tx1"/>
              </a:solidFill>
              <a:latin typeface="Century Gothic" panose="020B0502020202020204" pitchFamily="34" charset="0"/>
            </a:endParaRPr>
          </a:p>
        </p:txBody>
      </p:sp>
      <p:sp>
        <p:nvSpPr>
          <p:cNvPr id="6" name="Rectangle 5"/>
          <p:cNvSpPr/>
          <p:nvPr/>
        </p:nvSpPr>
        <p:spPr>
          <a:xfrm>
            <a:off x="5736000" y="538465"/>
            <a:ext cx="720000" cy="360000"/>
          </a:xfrm>
          <a:prstGeom prst="rect">
            <a:avLst/>
          </a:prstGeom>
          <a:noFill/>
        </p:spPr>
        <p:txBody>
          <a:bodyPr wrap="square" lIns="0" tIns="0" rIns="0" bIns="0">
            <a:norm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2</a:t>
            </a:r>
          </a:p>
        </p:txBody>
      </p:sp>
    </p:spTree>
    <p:custDataLst>
      <p:tags r:id="rId1"/>
    </p:custDataLst>
    <p:extLst>
      <p:ext uri="{BB962C8B-B14F-4D97-AF65-F5344CB8AC3E}">
        <p14:creationId xmlns:p14="http://schemas.microsoft.com/office/powerpoint/2010/main" val="3633722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4"/>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5"/>
            <a:ext cx="10515600" cy="1325563"/>
          </a:xfrm>
        </p:spPr>
        <p:txBody>
          <a:bodyPr/>
          <a:lstStyle/>
          <a:p>
            <a:r>
              <a:rPr lang="en-US" dirty="0" smtClean="0"/>
              <a:t>Closeout - FRAM</a:t>
            </a:r>
            <a:endParaRPr lang="en-US" dirty="0"/>
          </a:p>
        </p:txBody>
      </p:sp>
      <p:sp>
        <p:nvSpPr>
          <p:cNvPr id="3" name="Content Placeholder 2"/>
          <p:cNvSpPr>
            <a:spLocks noGrp="1"/>
          </p:cNvSpPr>
          <p:nvPr>
            <p:ph idx="1"/>
          </p:nvPr>
        </p:nvSpPr>
        <p:spPr>
          <a:xfrm>
            <a:off x="504381" y="4558665"/>
            <a:ext cx="11183237" cy="2014855"/>
          </a:xfrm>
        </p:spPr>
        <p:txBody>
          <a:bodyPr/>
          <a:lstStyle/>
          <a:p>
            <a:r>
              <a:rPr lang="en-US" dirty="0" smtClean="0">
                <a:solidFill>
                  <a:schemeClr val="bg1"/>
                </a:solidFill>
              </a:rPr>
              <a:t>FRAM works in the same manner as PRAM in RPPR</a:t>
            </a:r>
          </a:p>
          <a:p>
            <a:r>
              <a:rPr lang="en-US" dirty="0">
                <a:solidFill>
                  <a:schemeClr val="bg1"/>
                </a:solidFill>
              </a:rPr>
              <a:t>Awarding IC sets status to FRAM Requested</a:t>
            </a:r>
          </a:p>
          <a:p>
            <a:r>
              <a:rPr lang="en-US" dirty="0">
                <a:solidFill>
                  <a:schemeClr val="bg1"/>
                </a:solidFill>
              </a:rPr>
              <a:t>Awarding IC triggers email for requested information to the SO &amp; PI</a:t>
            </a:r>
          </a:p>
          <a:p>
            <a:r>
              <a:rPr lang="en-US" dirty="0">
                <a:solidFill>
                  <a:schemeClr val="bg1"/>
                </a:solidFill>
              </a:rPr>
              <a:t>The FRAM Update link appears in Action column</a:t>
            </a:r>
          </a:p>
          <a:p>
            <a:endParaRPr lang="en-US" dirty="0">
              <a:solidFill>
                <a:schemeClr val="bg1"/>
              </a:solidFill>
            </a:endParaRPr>
          </a:p>
        </p:txBody>
      </p:sp>
      <p:grpSp>
        <p:nvGrpSpPr>
          <p:cNvPr id="4" name="Group 3" descr="Showing FRAM Request and FRAM Update Link" title="Closeout screen"/>
          <p:cNvGrpSpPr/>
          <p:nvPr/>
        </p:nvGrpSpPr>
        <p:grpSpPr>
          <a:xfrm>
            <a:off x="504382" y="1148080"/>
            <a:ext cx="11183237" cy="3298866"/>
            <a:chOff x="170563" y="1752600"/>
            <a:chExt cx="8821037" cy="2623226"/>
          </a:xfrm>
        </p:grpSpPr>
        <p:pic>
          <p:nvPicPr>
            <p:cNvPr id="5" name="Picture 4" title="Clouseout screen with FRAM Reques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563" y="1752600"/>
              <a:ext cx="8821037" cy="2623226"/>
            </a:xfrm>
            <a:prstGeom prst="rect">
              <a:avLst/>
            </a:prstGeom>
            <a:ln>
              <a:noFill/>
            </a:ln>
            <a:effectLst>
              <a:outerShdw blurRad="190500" algn="tl" rotWithShape="0">
                <a:srgbClr val="000000">
                  <a:alpha val="70000"/>
                </a:srgbClr>
              </a:outerShdw>
            </a:effectLst>
          </p:spPr>
        </p:pic>
        <p:sp>
          <p:nvSpPr>
            <p:cNvPr id="6" name="Rounded Rectangle 5" title="rounded rectangle"/>
            <p:cNvSpPr/>
            <p:nvPr/>
          </p:nvSpPr>
          <p:spPr>
            <a:xfrm>
              <a:off x="3581400" y="3729370"/>
              <a:ext cx="685800" cy="237460"/>
            </a:xfrm>
            <a:prstGeom prst="round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title="rounded rectangle"/>
            <p:cNvSpPr/>
            <p:nvPr/>
          </p:nvSpPr>
          <p:spPr>
            <a:xfrm>
              <a:off x="6705600" y="3682092"/>
              <a:ext cx="685801" cy="237460"/>
            </a:xfrm>
            <a:prstGeom prst="round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2233400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5"/>
            <a:ext cx="10515600" cy="1325563"/>
          </a:xfrm>
        </p:spPr>
        <p:txBody>
          <a:bodyPr>
            <a:normAutofit/>
          </a:bodyPr>
          <a:lstStyle/>
          <a:p>
            <a:r>
              <a:rPr lang="en-US" sz="4000" dirty="0" smtClean="0"/>
              <a:t>Closeout – FRAM in </a:t>
            </a:r>
            <a:r>
              <a:rPr lang="en-US" sz="4000" dirty="0"/>
              <a:t>Other Relevant Documents</a:t>
            </a:r>
          </a:p>
        </p:txBody>
      </p:sp>
      <p:sp>
        <p:nvSpPr>
          <p:cNvPr id="3" name="Content Placeholder 2"/>
          <p:cNvSpPr>
            <a:spLocks noGrp="1"/>
          </p:cNvSpPr>
          <p:nvPr>
            <p:ph idx="1"/>
          </p:nvPr>
        </p:nvSpPr>
        <p:spPr>
          <a:xfrm>
            <a:off x="504383" y="962025"/>
            <a:ext cx="11183236" cy="2014855"/>
          </a:xfrm>
        </p:spPr>
        <p:txBody>
          <a:bodyPr/>
          <a:lstStyle/>
          <a:p>
            <a:pPr marL="0" indent="0">
              <a:buNone/>
            </a:pPr>
            <a:r>
              <a:rPr lang="en-US" dirty="0">
                <a:solidFill>
                  <a:schemeClr val="bg1"/>
                </a:solidFill>
              </a:rPr>
              <a:t>Specifics about the FRAM request can also be found in Other Relevant</a:t>
            </a:r>
          </a:p>
          <a:p>
            <a:pPr marL="0" indent="0">
              <a:buNone/>
            </a:pPr>
            <a:r>
              <a:rPr lang="en-US" dirty="0">
                <a:solidFill>
                  <a:schemeClr val="bg1"/>
                </a:solidFill>
              </a:rPr>
              <a:t>Documents section of the Status Information screen.</a:t>
            </a:r>
          </a:p>
          <a:p>
            <a:endParaRPr lang="en-US" dirty="0">
              <a:solidFill>
                <a:schemeClr val="bg1"/>
              </a:solidFill>
            </a:endParaRPr>
          </a:p>
        </p:txBody>
      </p:sp>
      <p:grpSp>
        <p:nvGrpSpPr>
          <p:cNvPr id="8" name="Group 7" descr="Other Relevant Documents section show link for FRAM Request" title="Status Information screen"/>
          <p:cNvGrpSpPr/>
          <p:nvPr/>
        </p:nvGrpSpPr>
        <p:grpSpPr>
          <a:xfrm>
            <a:off x="1561488" y="1960880"/>
            <a:ext cx="9069025" cy="4196080"/>
            <a:chOff x="312511" y="2206694"/>
            <a:chExt cx="8458200" cy="3842093"/>
          </a:xfrm>
        </p:grpSpPr>
        <p:pic>
          <p:nvPicPr>
            <p:cNvPr id="9" name="Picture 8" descr="Showing FRAM link" title="Other Relevant Documen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511" y="2206694"/>
              <a:ext cx="8458200" cy="3842093"/>
            </a:xfrm>
            <a:prstGeom prst="rect">
              <a:avLst/>
            </a:prstGeom>
            <a:ln>
              <a:noFill/>
            </a:ln>
            <a:effectLst>
              <a:outerShdw blurRad="190500" algn="tl" rotWithShape="0">
                <a:srgbClr val="000000">
                  <a:alpha val="70000"/>
                </a:srgbClr>
              </a:outerShdw>
            </a:effectLst>
          </p:spPr>
        </p:pic>
        <p:sp>
          <p:nvSpPr>
            <p:cNvPr id="10" name="Rounded Rectangle 9" title="rounded rectangle"/>
            <p:cNvSpPr/>
            <p:nvPr/>
          </p:nvSpPr>
          <p:spPr>
            <a:xfrm>
              <a:off x="381000" y="5486400"/>
              <a:ext cx="3733800" cy="381000"/>
            </a:xfrm>
            <a:prstGeom prst="roundRect">
              <a:avLst/>
            </a:prstGeom>
            <a:noFill/>
            <a:ln w="38100">
              <a:solidFill>
                <a:srgbClr val="FF0000"/>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ounded Rectangle 10">
            <a:hlinkClick r:id="rId4" action="ppaction://hlinksldjump"/>
          </p:cNvPr>
          <p:cNvSpPr/>
          <p:nvPr/>
        </p:nvSpPr>
        <p:spPr>
          <a:xfrm>
            <a:off x="7823955" y="6311900"/>
            <a:ext cx="2589291" cy="402879"/>
          </a:xfrm>
          <a:prstGeom prst="roundRect">
            <a:avLst/>
          </a:prstGeom>
          <a:solidFill>
            <a:srgbClr val="92D05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To the Spinner! </a:t>
            </a:r>
            <a:endParaRPr lang="en-US" i="1" dirty="0">
              <a:solidFill>
                <a:schemeClr val="tx1"/>
              </a:solidFill>
            </a:endParaRPr>
          </a:p>
        </p:txBody>
      </p:sp>
      <p:sp>
        <p:nvSpPr>
          <p:cNvPr id="12" name="Rounded Rectangle 11">
            <a:hlinkClick r:id="rId5" action="ppaction://hlinksldjump"/>
          </p:cNvPr>
          <p:cNvSpPr/>
          <p:nvPr/>
        </p:nvSpPr>
        <p:spPr>
          <a:xfrm>
            <a:off x="1778755" y="6311900"/>
            <a:ext cx="2589291" cy="402879"/>
          </a:xfrm>
          <a:prstGeom prst="roundRect">
            <a:avLst/>
          </a:prstGeom>
          <a:solidFill>
            <a:srgbClr val="FEA11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Back to The Board</a:t>
            </a:r>
            <a:endParaRPr lang="en-US" i="1" dirty="0">
              <a:solidFill>
                <a:schemeClr val="tx1"/>
              </a:solidFill>
            </a:endParaRPr>
          </a:p>
        </p:txBody>
      </p:sp>
    </p:spTree>
    <p:custDataLst>
      <p:tags r:id="rId1"/>
    </p:custDataLst>
    <p:extLst>
      <p:ext uri="{BB962C8B-B14F-4D97-AF65-F5344CB8AC3E}">
        <p14:creationId xmlns:p14="http://schemas.microsoft.com/office/powerpoint/2010/main" val="2792424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QUESTION"/>
          <p:cNvSpPr/>
          <p:nvPr/>
        </p:nvSpPr>
        <p:spPr>
          <a:xfrm>
            <a:off x="696000" y="538465"/>
            <a:ext cx="10800000" cy="2700000"/>
          </a:xfrm>
          <a:prstGeom prst="roundRect">
            <a:avLst/>
          </a:prstGeom>
          <a:solidFill>
            <a:srgbClr val="FFA54B">
              <a:alpha val="70000"/>
            </a:srgbClr>
          </a:solidFill>
          <a:ln w="76200">
            <a:solidFill>
              <a:srgbClr val="FEA110"/>
            </a:solid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algn="ctr"/>
            <a:r>
              <a:rPr lang="en-US" sz="6000" dirty="0" smtClean="0">
                <a:solidFill>
                  <a:schemeClr val="tx1"/>
                </a:solidFill>
                <a:latin typeface="Century Gothic" panose="020B0502020202020204" pitchFamily="34" charset="0"/>
              </a:rPr>
              <a:t>Select the correct number of days past the Project Period End Date (PPED) that you have to submit the FFR.</a:t>
            </a:r>
          </a:p>
          <a:p>
            <a:pPr algn="ctr"/>
            <a:endParaRPr lang="en-US" sz="6000" dirty="0" smtClean="0">
              <a:solidFill>
                <a:schemeClr val="tx1"/>
              </a:solidFill>
              <a:latin typeface="Century Gothic" panose="020B0502020202020204" pitchFamily="34" charset="0"/>
            </a:endParaRPr>
          </a:p>
          <a:p>
            <a:pPr algn="ctr"/>
            <a:r>
              <a:rPr lang="en-US" sz="6000" dirty="0" smtClean="0">
                <a:solidFill>
                  <a:schemeClr val="tx1"/>
                </a:solidFill>
                <a:latin typeface="Century Gothic" panose="020B0502020202020204" pitchFamily="34" charset="0"/>
              </a:rPr>
              <a:t>A) 75      B) 90       C) 120      D) 260</a:t>
            </a:r>
            <a:endParaRPr lang="en-US" sz="6000" dirty="0">
              <a:solidFill>
                <a:schemeClr val="tx1"/>
              </a:solidFill>
              <a:latin typeface="Century Gothic" panose="020B0502020202020204" pitchFamily="34" charset="0"/>
            </a:endParaRPr>
          </a:p>
        </p:txBody>
      </p:sp>
      <p:sp>
        <p:nvSpPr>
          <p:cNvPr id="5" name="ANSWER"/>
          <p:cNvSpPr/>
          <p:nvPr/>
        </p:nvSpPr>
        <p:spPr>
          <a:xfrm>
            <a:off x="696000" y="3584809"/>
            <a:ext cx="10800000" cy="2700000"/>
          </a:xfrm>
          <a:prstGeom prst="roundRect">
            <a:avLst/>
          </a:prstGeom>
          <a:solidFill>
            <a:schemeClr val="bg1">
              <a:alpha val="70000"/>
            </a:schemeClr>
          </a:solidFill>
          <a:ln w="762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6000" dirty="0" smtClean="0">
                <a:solidFill>
                  <a:schemeClr val="tx1"/>
                </a:solidFill>
                <a:latin typeface="Century Gothic" panose="020B0502020202020204" pitchFamily="34" charset="0"/>
              </a:rPr>
              <a:t>120 Days</a:t>
            </a:r>
            <a:endParaRPr lang="en-US" sz="6000" dirty="0">
              <a:solidFill>
                <a:schemeClr val="tx1"/>
              </a:solidFill>
              <a:latin typeface="Century Gothic" panose="020B0502020202020204" pitchFamily="34" charset="0"/>
            </a:endParaRPr>
          </a:p>
        </p:txBody>
      </p:sp>
      <p:sp>
        <p:nvSpPr>
          <p:cNvPr id="6" name="Rectangle 5"/>
          <p:cNvSpPr/>
          <p:nvPr/>
        </p:nvSpPr>
        <p:spPr>
          <a:xfrm>
            <a:off x="5736000" y="538465"/>
            <a:ext cx="720000" cy="360000"/>
          </a:xfrm>
          <a:prstGeom prst="rect">
            <a:avLst/>
          </a:prstGeom>
          <a:noFill/>
        </p:spPr>
        <p:txBody>
          <a:bodyPr wrap="square" lIns="0" tIns="0" rIns="0" bIns="0">
            <a:norm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3</a:t>
            </a:r>
          </a:p>
        </p:txBody>
      </p:sp>
    </p:spTree>
    <p:custDataLst>
      <p:tags r:id="rId1"/>
    </p:custDataLst>
    <p:extLst>
      <p:ext uri="{BB962C8B-B14F-4D97-AF65-F5344CB8AC3E}">
        <p14:creationId xmlns:p14="http://schemas.microsoft.com/office/powerpoint/2010/main" val="2918709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4"/>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5"/>
            <a:ext cx="10515600" cy="1325563"/>
          </a:xfrm>
        </p:spPr>
        <p:txBody>
          <a:bodyPr/>
          <a:lstStyle/>
          <a:p>
            <a:r>
              <a:rPr lang="en-US" dirty="0" smtClean="0"/>
              <a:t>FFR Due Date</a:t>
            </a:r>
            <a:endParaRPr lang="en-US" dirty="0"/>
          </a:p>
        </p:txBody>
      </p:sp>
      <p:sp>
        <p:nvSpPr>
          <p:cNvPr id="3" name="Content Placeholder 2"/>
          <p:cNvSpPr>
            <a:spLocks noGrp="1"/>
          </p:cNvSpPr>
          <p:nvPr>
            <p:ph idx="1"/>
          </p:nvPr>
        </p:nvSpPr>
        <p:spPr>
          <a:xfrm>
            <a:off x="193040" y="1063624"/>
            <a:ext cx="11541760" cy="591124"/>
          </a:xfrm>
        </p:spPr>
        <p:txBody>
          <a:bodyPr>
            <a:normAutofit/>
          </a:bodyPr>
          <a:lstStyle/>
          <a:p>
            <a:r>
              <a:rPr lang="en-US" sz="3200" dirty="0">
                <a:solidFill>
                  <a:schemeClr val="bg1"/>
                </a:solidFill>
              </a:rPr>
              <a:t>Final FFR due date: based on the Project Period End Date (PPED):</a:t>
            </a:r>
          </a:p>
          <a:p>
            <a:endParaRPr lang="en-US" dirty="0">
              <a:solidFill>
                <a:schemeClr val="bg1"/>
              </a:solidFill>
            </a:endParaRPr>
          </a:p>
        </p:txBody>
      </p:sp>
      <p:pic>
        <p:nvPicPr>
          <p:cNvPr id="4" name="Picture 7" title="FFR Screen"/>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81140" y="1678444"/>
            <a:ext cx="8598640" cy="4390365"/>
          </a:xfrm>
          <a:prstGeom prst="rect">
            <a:avLst/>
          </a:prstGeom>
          <a:ln>
            <a:noFill/>
          </a:ln>
          <a:effectLst>
            <a:outerShdw blurRad="190500" algn="tl" rotWithShape="0">
              <a:srgbClr val="000000">
                <a:alpha val="70000"/>
              </a:srgbClr>
            </a:outerShdw>
          </a:effectLst>
        </p:spPr>
      </p:pic>
      <p:sp>
        <p:nvSpPr>
          <p:cNvPr id="5" name="TextBox 4"/>
          <p:cNvSpPr txBox="1"/>
          <p:nvPr/>
        </p:nvSpPr>
        <p:spPr>
          <a:xfrm>
            <a:off x="396240" y="1860040"/>
            <a:ext cx="2884900" cy="4247317"/>
          </a:xfrm>
          <a:prstGeom prst="rect">
            <a:avLst/>
          </a:prstGeom>
          <a:noFill/>
        </p:spPr>
        <p:txBody>
          <a:bodyPr wrap="square" rtlCol="0">
            <a:spAutoFit/>
          </a:bodyPr>
          <a:lstStyle/>
          <a:p>
            <a:pPr marL="285750" indent="-285750">
              <a:buSzPts val="2400"/>
              <a:buFont typeface="Arial" panose="020B0604020202020204" pitchFamily="34" charset="0"/>
              <a:buChar char="•"/>
            </a:pPr>
            <a:r>
              <a:rPr lang="en-US" dirty="0">
                <a:solidFill>
                  <a:srgbClr val="FFFFFF"/>
                </a:solidFill>
                <a:latin typeface="Calibri" panose="020F0502020204030204" pitchFamily="34" charset="0"/>
              </a:rPr>
              <a:t>Pending Status: If the FFR is not submitted and it is within 120 days of the </a:t>
            </a:r>
            <a:r>
              <a:rPr lang="en-US" dirty="0" smtClean="0">
                <a:solidFill>
                  <a:srgbClr val="FFFFFF"/>
                </a:solidFill>
                <a:latin typeface="Calibri" panose="020F0502020204030204" pitchFamily="34" charset="0"/>
              </a:rPr>
              <a:t>PPED</a:t>
            </a:r>
          </a:p>
          <a:p>
            <a:pPr>
              <a:buSzPts val="2400"/>
            </a:pPr>
            <a:endParaRPr lang="en-US" dirty="0">
              <a:solidFill>
                <a:srgbClr val="FFFFFF"/>
              </a:solidFill>
              <a:latin typeface="Calibri" panose="020F0502020204030204" pitchFamily="34" charset="0"/>
            </a:endParaRPr>
          </a:p>
          <a:p>
            <a:pPr marL="285750" indent="-285750">
              <a:buSzPts val="2400"/>
              <a:buFont typeface="Arial" panose="020B0604020202020204" pitchFamily="34" charset="0"/>
              <a:buChar char="•"/>
            </a:pPr>
            <a:r>
              <a:rPr lang="en-US" dirty="0">
                <a:solidFill>
                  <a:srgbClr val="FFFFFF"/>
                </a:solidFill>
                <a:latin typeface="Calibri" panose="020F0502020204030204" pitchFamily="34" charset="0"/>
              </a:rPr>
              <a:t>Due Status: If the FFR is not submitted and it is between the PPED and 120 days past the </a:t>
            </a:r>
            <a:r>
              <a:rPr lang="en-US" dirty="0" smtClean="0">
                <a:solidFill>
                  <a:srgbClr val="FFFFFF"/>
                </a:solidFill>
                <a:latin typeface="Calibri" panose="020F0502020204030204" pitchFamily="34" charset="0"/>
              </a:rPr>
              <a:t>PPED</a:t>
            </a:r>
          </a:p>
          <a:p>
            <a:pPr>
              <a:buSzPts val="2400"/>
            </a:pPr>
            <a:endParaRPr lang="en-US" dirty="0">
              <a:solidFill>
                <a:srgbClr val="FFFFFF"/>
              </a:solidFill>
              <a:latin typeface="Calibri" panose="020F0502020204030204" pitchFamily="34" charset="0"/>
            </a:endParaRPr>
          </a:p>
          <a:p>
            <a:pPr marL="285750" indent="-285750">
              <a:buSzPts val="2400"/>
              <a:buFont typeface="Arial" panose="020B0604020202020204" pitchFamily="34" charset="0"/>
              <a:buChar char="•"/>
            </a:pPr>
            <a:r>
              <a:rPr lang="en-US" dirty="0">
                <a:solidFill>
                  <a:srgbClr val="FFFFFF"/>
                </a:solidFill>
                <a:latin typeface="Calibri" panose="020F0502020204030204" pitchFamily="34" charset="0"/>
              </a:rPr>
              <a:t>Late: If the FFR is not submitted and it is more than 120 days past the PPED</a:t>
            </a:r>
          </a:p>
          <a:p>
            <a:endParaRPr lang="en-US" dirty="0"/>
          </a:p>
        </p:txBody>
      </p:sp>
      <p:sp>
        <p:nvSpPr>
          <p:cNvPr id="6" name="Rounded Rectangle 5">
            <a:hlinkClick r:id="rId4" action="ppaction://hlinksldjump"/>
          </p:cNvPr>
          <p:cNvSpPr/>
          <p:nvPr/>
        </p:nvSpPr>
        <p:spPr>
          <a:xfrm>
            <a:off x="7823955" y="6311900"/>
            <a:ext cx="2589291" cy="402879"/>
          </a:xfrm>
          <a:prstGeom prst="roundRect">
            <a:avLst/>
          </a:prstGeom>
          <a:solidFill>
            <a:srgbClr val="92D05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To the Spinner! </a:t>
            </a:r>
            <a:endParaRPr lang="en-US" i="1" dirty="0">
              <a:solidFill>
                <a:schemeClr val="tx1"/>
              </a:solidFill>
            </a:endParaRPr>
          </a:p>
        </p:txBody>
      </p:sp>
      <p:sp>
        <p:nvSpPr>
          <p:cNvPr id="7" name="Rounded Rectangle 6">
            <a:hlinkClick r:id="rId5" action="ppaction://hlinksldjump"/>
          </p:cNvPr>
          <p:cNvSpPr/>
          <p:nvPr/>
        </p:nvSpPr>
        <p:spPr>
          <a:xfrm>
            <a:off x="1778755" y="6311900"/>
            <a:ext cx="2589291" cy="402879"/>
          </a:xfrm>
          <a:prstGeom prst="roundRect">
            <a:avLst/>
          </a:prstGeom>
          <a:solidFill>
            <a:srgbClr val="FEA11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Back to The Board</a:t>
            </a:r>
            <a:endParaRPr lang="en-US" i="1" dirty="0">
              <a:solidFill>
                <a:schemeClr val="tx1"/>
              </a:solidFill>
            </a:endParaRPr>
          </a:p>
        </p:txBody>
      </p:sp>
    </p:spTree>
    <p:custDataLst>
      <p:tags r:id="rId1"/>
    </p:custDataLst>
    <p:extLst>
      <p:ext uri="{BB962C8B-B14F-4D97-AF65-F5344CB8AC3E}">
        <p14:creationId xmlns:p14="http://schemas.microsoft.com/office/powerpoint/2010/main" val="3936617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QUESTION"/>
          <p:cNvSpPr/>
          <p:nvPr/>
        </p:nvSpPr>
        <p:spPr>
          <a:xfrm>
            <a:off x="696000" y="538465"/>
            <a:ext cx="10800000" cy="2700000"/>
          </a:xfrm>
          <a:prstGeom prst="roundRect">
            <a:avLst/>
          </a:prstGeom>
          <a:solidFill>
            <a:srgbClr val="FFA54B">
              <a:alpha val="70000"/>
            </a:srgbClr>
          </a:solidFill>
          <a:ln w="76200">
            <a:solidFill>
              <a:srgbClr val="FEA110"/>
            </a:solid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a:r>
              <a:rPr lang="en-US" sz="6000" dirty="0" smtClean="0">
                <a:solidFill>
                  <a:schemeClr val="tx1"/>
                </a:solidFill>
                <a:latin typeface="Century Gothic" panose="020B0502020202020204" pitchFamily="34" charset="0"/>
              </a:rPr>
              <a:t>What new section of the Final RPPR was added that is not in the Annual RPPR?</a:t>
            </a:r>
            <a:endParaRPr lang="en-US" sz="6000" dirty="0">
              <a:solidFill>
                <a:schemeClr val="tx1"/>
              </a:solidFill>
              <a:latin typeface="Century Gothic" panose="020B0502020202020204" pitchFamily="34" charset="0"/>
            </a:endParaRPr>
          </a:p>
        </p:txBody>
      </p:sp>
      <p:sp>
        <p:nvSpPr>
          <p:cNvPr id="5" name="ANSWER"/>
          <p:cNvSpPr/>
          <p:nvPr/>
        </p:nvSpPr>
        <p:spPr>
          <a:xfrm>
            <a:off x="696000" y="3584809"/>
            <a:ext cx="10800000" cy="2700000"/>
          </a:xfrm>
          <a:prstGeom prst="roundRect">
            <a:avLst/>
          </a:prstGeom>
          <a:solidFill>
            <a:schemeClr val="bg1">
              <a:alpha val="70000"/>
            </a:schemeClr>
          </a:solidFill>
          <a:ln w="762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6000" dirty="0" smtClean="0">
                <a:solidFill>
                  <a:schemeClr val="tx1"/>
                </a:solidFill>
                <a:latin typeface="Century Gothic" panose="020B0502020202020204" pitchFamily="34" charset="0"/>
              </a:rPr>
              <a:t>Section I: Outcomes</a:t>
            </a:r>
            <a:endParaRPr lang="en-US" sz="6000" dirty="0">
              <a:solidFill>
                <a:schemeClr val="tx1"/>
              </a:solidFill>
              <a:latin typeface="Century Gothic" panose="020B0502020202020204" pitchFamily="34" charset="0"/>
            </a:endParaRPr>
          </a:p>
        </p:txBody>
      </p:sp>
      <p:sp>
        <p:nvSpPr>
          <p:cNvPr id="6" name="Rectangle 5"/>
          <p:cNvSpPr/>
          <p:nvPr/>
        </p:nvSpPr>
        <p:spPr>
          <a:xfrm>
            <a:off x="5736000" y="538465"/>
            <a:ext cx="720000" cy="360000"/>
          </a:xfrm>
          <a:prstGeom prst="rect">
            <a:avLst/>
          </a:prstGeom>
          <a:noFill/>
        </p:spPr>
        <p:txBody>
          <a:bodyPr wrap="square" lIns="0" tIns="0" rIns="0" bIns="0">
            <a:norm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4</a:t>
            </a:r>
          </a:p>
        </p:txBody>
      </p:sp>
    </p:spTree>
    <p:custDataLst>
      <p:tags r:id="rId1"/>
    </p:custDataLst>
    <p:extLst>
      <p:ext uri="{BB962C8B-B14F-4D97-AF65-F5344CB8AC3E}">
        <p14:creationId xmlns:p14="http://schemas.microsoft.com/office/powerpoint/2010/main" val="2080139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4"/>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5"/>
            <a:ext cx="10515600" cy="1325563"/>
          </a:xfrm>
        </p:spPr>
        <p:txBody>
          <a:bodyPr/>
          <a:lstStyle/>
          <a:p>
            <a:r>
              <a:rPr lang="en-US" dirty="0" smtClean="0"/>
              <a:t>Section I: Outcomes</a:t>
            </a:r>
            <a:endParaRPr lang="en-US" dirty="0"/>
          </a:p>
        </p:txBody>
      </p:sp>
      <p:sp>
        <p:nvSpPr>
          <p:cNvPr id="3" name="Content Placeholder 2"/>
          <p:cNvSpPr>
            <a:spLocks noGrp="1"/>
          </p:cNvSpPr>
          <p:nvPr>
            <p:ph idx="1"/>
          </p:nvPr>
        </p:nvSpPr>
        <p:spPr>
          <a:xfrm>
            <a:off x="838200" y="1002665"/>
            <a:ext cx="10835640" cy="5174615"/>
          </a:xfrm>
        </p:spPr>
        <p:txBody>
          <a:bodyPr>
            <a:noAutofit/>
          </a:bodyPr>
          <a:lstStyle/>
          <a:p>
            <a:r>
              <a:rPr lang="en-US" dirty="0">
                <a:solidFill>
                  <a:schemeClr val="bg1"/>
                </a:solidFill>
              </a:rPr>
              <a:t>A new section of the RPPR specifically designed to be made publicly available by the agency (analogous to the abstract in the competing application</a:t>
            </a:r>
            <a:r>
              <a:rPr lang="en-US" dirty="0" smtClean="0">
                <a:solidFill>
                  <a:schemeClr val="bg1"/>
                </a:solidFill>
              </a:rPr>
              <a:t>)</a:t>
            </a:r>
            <a:endParaRPr lang="en-US" dirty="0">
              <a:solidFill>
                <a:schemeClr val="bg1"/>
              </a:solidFill>
            </a:endParaRPr>
          </a:p>
          <a:p>
            <a:r>
              <a:rPr lang="en-US" dirty="0">
                <a:solidFill>
                  <a:schemeClr val="bg1"/>
                </a:solidFill>
              </a:rPr>
              <a:t>Reporting in the Outcomes section is limited (by the federal-wide RPPR format) to 8,000 </a:t>
            </a:r>
            <a:r>
              <a:rPr lang="en-US" dirty="0" smtClean="0">
                <a:solidFill>
                  <a:schemeClr val="bg1"/>
                </a:solidFill>
              </a:rPr>
              <a:t>characters</a:t>
            </a:r>
            <a:endParaRPr lang="en-US" dirty="0">
              <a:solidFill>
                <a:schemeClr val="bg1"/>
              </a:solidFill>
            </a:endParaRPr>
          </a:p>
          <a:p>
            <a:r>
              <a:rPr lang="en-US" dirty="0">
                <a:solidFill>
                  <a:schemeClr val="bg1"/>
                </a:solidFill>
              </a:rPr>
              <a:t>The Outcomes should provide a concise summary of the findings of the award written in lay language for the general </a:t>
            </a:r>
            <a:r>
              <a:rPr lang="en-US" dirty="0" smtClean="0">
                <a:solidFill>
                  <a:schemeClr val="bg1"/>
                </a:solidFill>
              </a:rPr>
              <a:t>public</a:t>
            </a:r>
            <a:endParaRPr lang="en-US" dirty="0">
              <a:solidFill>
                <a:schemeClr val="bg1"/>
              </a:solidFill>
            </a:endParaRPr>
          </a:p>
          <a:p>
            <a:r>
              <a:rPr lang="en-US" dirty="0">
                <a:solidFill>
                  <a:schemeClr val="bg1"/>
                </a:solidFill>
              </a:rPr>
              <a:t>In an effort to increase transparency NIH will make the Outcomes data available in </a:t>
            </a:r>
            <a:r>
              <a:rPr lang="en-US" dirty="0" err="1">
                <a:solidFill>
                  <a:schemeClr val="bg1"/>
                </a:solidFill>
              </a:rPr>
              <a:t>RePORTER</a:t>
            </a:r>
            <a:endParaRPr lang="en-US" dirty="0">
              <a:solidFill>
                <a:schemeClr val="bg1"/>
              </a:solidFill>
            </a:endParaRPr>
          </a:p>
          <a:p>
            <a:endParaRPr lang="en-US" dirty="0">
              <a:solidFill>
                <a:schemeClr val="bg1"/>
              </a:solidFill>
            </a:endParaRPr>
          </a:p>
        </p:txBody>
      </p:sp>
    </p:spTree>
    <p:custDataLst>
      <p:tags r:id="rId1"/>
    </p:custDataLst>
    <p:extLst>
      <p:ext uri="{BB962C8B-B14F-4D97-AF65-F5344CB8AC3E}">
        <p14:creationId xmlns:p14="http://schemas.microsoft.com/office/powerpoint/2010/main" val="2498046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5"/>
            <a:ext cx="10515600" cy="1325563"/>
          </a:xfrm>
        </p:spPr>
        <p:txBody>
          <a:bodyPr/>
          <a:lstStyle/>
          <a:p>
            <a:r>
              <a:rPr lang="en-US" dirty="0" smtClean="0"/>
              <a:t>Section I: Outcomes Screen</a:t>
            </a:r>
            <a:endParaRPr lang="en-US" dirty="0"/>
          </a:p>
        </p:txBody>
      </p:sp>
      <p:pic>
        <p:nvPicPr>
          <p:cNvPr id="4" name="Picture 3" descr="Section I: Outcomes" title="FRPPR Scree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9305" y="1002666"/>
            <a:ext cx="9053390" cy="5260638"/>
          </a:xfrm>
          <a:prstGeom prst="rect">
            <a:avLst/>
          </a:prstGeom>
          <a:ln>
            <a:noFill/>
          </a:ln>
          <a:effectLst>
            <a:outerShdw blurRad="190500" algn="tl" rotWithShape="0">
              <a:srgbClr val="000000">
                <a:alpha val="70000"/>
              </a:srgbClr>
            </a:outerShdw>
          </a:effectLst>
        </p:spPr>
      </p:pic>
      <p:sp>
        <p:nvSpPr>
          <p:cNvPr id="3" name="Content Placeholder 2"/>
          <p:cNvSpPr>
            <a:spLocks noGrp="1"/>
          </p:cNvSpPr>
          <p:nvPr>
            <p:ph idx="1"/>
          </p:nvPr>
        </p:nvSpPr>
        <p:spPr>
          <a:xfrm>
            <a:off x="1960880" y="4284345"/>
            <a:ext cx="7315200" cy="1110615"/>
          </a:xfrm>
        </p:spPr>
        <p:txBody>
          <a:bodyPr>
            <a:normAutofit lnSpcReduction="10000"/>
          </a:bodyPr>
          <a:lstStyle/>
          <a:p>
            <a:pPr marL="0" lvl="0" indent="0">
              <a:lnSpc>
                <a:spcPct val="100000"/>
              </a:lnSpc>
              <a:spcBef>
                <a:spcPts val="0"/>
              </a:spcBef>
              <a:buNone/>
              <a:defRPr/>
            </a:pPr>
            <a:r>
              <a:rPr lang="en-US" sz="2400" b="1" kern="0" dirty="0">
                <a:ln w="9525">
                  <a:solidFill>
                    <a:schemeClr val="bg1"/>
                  </a:solidFill>
                  <a:prstDash val="solid"/>
                </a:ln>
                <a:effectLst>
                  <a:outerShdw blurRad="12700" dist="38100" dir="2700000" algn="tl" rotWithShape="0">
                    <a:schemeClr val="bg1">
                      <a:lumMod val="50000"/>
                    </a:schemeClr>
                  </a:outerShdw>
                </a:effectLst>
                <a:latin typeface="Tahoma"/>
              </a:rPr>
              <a:t>Information in Outcomes will be publically available. It should be written as a high level and in plain language. </a:t>
            </a:r>
          </a:p>
        </p:txBody>
      </p:sp>
      <p:sp>
        <p:nvSpPr>
          <p:cNvPr id="5" name="Rounded Rectangle 4">
            <a:hlinkClick r:id="rId4" action="ppaction://hlinksldjump"/>
          </p:cNvPr>
          <p:cNvSpPr/>
          <p:nvPr/>
        </p:nvSpPr>
        <p:spPr>
          <a:xfrm>
            <a:off x="7823955" y="6311900"/>
            <a:ext cx="2589291" cy="402879"/>
          </a:xfrm>
          <a:prstGeom prst="roundRect">
            <a:avLst/>
          </a:prstGeom>
          <a:solidFill>
            <a:srgbClr val="92D05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To the Spinner! </a:t>
            </a:r>
            <a:endParaRPr lang="en-US" i="1" dirty="0">
              <a:solidFill>
                <a:schemeClr val="tx1"/>
              </a:solidFill>
            </a:endParaRPr>
          </a:p>
        </p:txBody>
      </p:sp>
      <p:sp>
        <p:nvSpPr>
          <p:cNvPr id="6" name="Rounded Rectangle 5">
            <a:hlinkClick r:id="rId5" action="ppaction://hlinksldjump"/>
          </p:cNvPr>
          <p:cNvSpPr/>
          <p:nvPr/>
        </p:nvSpPr>
        <p:spPr>
          <a:xfrm>
            <a:off x="1778755" y="6311900"/>
            <a:ext cx="2589291" cy="402879"/>
          </a:xfrm>
          <a:prstGeom prst="roundRect">
            <a:avLst/>
          </a:prstGeom>
          <a:solidFill>
            <a:srgbClr val="FEA11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Back to The Board</a:t>
            </a:r>
            <a:endParaRPr lang="en-US" i="1" dirty="0">
              <a:solidFill>
                <a:schemeClr val="tx1"/>
              </a:solidFill>
            </a:endParaRPr>
          </a:p>
        </p:txBody>
      </p:sp>
    </p:spTree>
    <p:custDataLst>
      <p:tags r:id="rId1"/>
    </p:custDataLst>
    <p:extLst>
      <p:ext uri="{BB962C8B-B14F-4D97-AF65-F5344CB8AC3E}">
        <p14:creationId xmlns:p14="http://schemas.microsoft.com/office/powerpoint/2010/main" val="349142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QUESTION"/>
          <p:cNvSpPr/>
          <p:nvPr/>
        </p:nvSpPr>
        <p:spPr>
          <a:xfrm>
            <a:off x="696000" y="538465"/>
            <a:ext cx="10800000" cy="2700000"/>
          </a:xfrm>
          <a:prstGeom prst="roundRect">
            <a:avLst/>
          </a:prstGeom>
          <a:solidFill>
            <a:srgbClr val="FFA54B">
              <a:alpha val="70000"/>
            </a:srgbClr>
          </a:solidFill>
          <a:ln w="76200">
            <a:solidFill>
              <a:srgbClr val="FEA110"/>
            </a:solid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a:r>
              <a:rPr lang="en-US" sz="6000" dirty="0" smtClean="0">
                <a:solidFill>
                  <a:schemeClr val="tx1"/>
                </a:solidFill>
                <a:latin typeface="Century Gothic" panose="020B0502020202020204" pitchFamily="34" charset="0"/>
              </a:rPr>
              <a:t>What two conditions must be met to make the Closeout link appear in Commons?</a:t>
            </a:r>
            <a:endParaRPr lang="en-US" sz="6000" dirty="0">
              <a:solidFill>
                <a:schemeClr val="tx1"/>
              </a:solidFill>
              <a:latin typeface="Century Gothic" panose="020B0502020202020204" pitchFamily="34" charset="0"/>
            </a:endParaRPr>
          </a:p>
        </p:txBody>
      </p:sp>
      <p:sp>
        <p:nvSpPr>
          <p:cNvPr id="5" name="ANSWER"/>
          <p:cNvSpPr/>
          <p:nvPr/>
        </p:nvSpPr>
        <p:spPr>
          <a:xfrm>
            <a:off x="696000" y="3584809"/>
            <a:ext cx="10800000" cy="2700000"/>
          </a:xfrm>
          <a:prstGeom prst="roundRect">
            <a:avLst/>
          </a:prstGeom>
          <a:solidFill>
            <a:schemeClr val="bg1">
              <a:alpha val="70000"/>
            </a:schemeClr>
          </a:solidFill>
          <a:ln w="762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5000" lnSpcReduction="20000"/>
          </a:bodyPr>
          <a:lstStyle/>
          <a:p>
            <a:pPr marL="857250" indent="-857250">
              <a:buFont typeface="Arial" panose="020B0604020202020204" pitchFamily="34" charset="0"/>
              <a:buChar char="•"/>
            </a:pPr>
            <a:r>
              <a:rPr lang="en-US" sz="6000" dirty="0">
                <a:solidFill>
                  <a:schemeClr val="tx1"/>
                </a:solidFill>
                <a:latin typeface="Century Gothic" panose="020B0502020202020204" pitchFamily="34" charset="0"/>
              </a:rPr>
              <a:t>The project period end date has </a:t>
            </a:r>
            <a:r>
              <a:rPr lang="en-US" sz="6000" dirty="0" smtClean="0">
                <a:solidFill>
                  <a:schemeClr val="tx1"/>
                </a:solidFill>
                <a:latin typeface="Century Gothic" panose="020B0502020202020204" pitchFamily="34" charset="0"/>
              </a:rPr>
              <a:t>passed,</a:t>
            </a:r>
          </a:p>
          <a:p>
            <a:r>
              <a:rPr lang="en-US" sz="6000" dirty="0" smtClean="0">
                <a:solidFill>
                  <a:schemeClr val="tx1"/>
                </a:solidFill>
                <a:latin typeface="Century Gothic" panose="020B0502020202020204" pitchFamily="34" charset="0"/>
              </a:rPr>
              <a:t> </a:t>
            </a:r>
          </a:p>
          <a:p>
            <a:r>
              <a:rPr lang="en-US" sz="6000" dirty="0" smtClean="0">
                <a:solidFill>
                  <a:schemeClr val="tx1"/>
                </a:solidFill>
                <a:latin typeface="Century Gothic" panose="020B0502020202020204" pitchFamily="34" charset="0"/>
              </a:rPr>
              <a:t>	and</a:t>
            </a:r>
          </a:p>
          <a:p>
            <a:r>
              <a:rPr lang="en-US" sz="6000" dirty="0" smtClean="0">
                <a:solidFill>
                  <a:schemeClr val="tx1"/>
                </a:solidFill>
                <a:latin typeface="Century Gothic" panose="020B0502020202020204" pitchFamily="34" charset="0"/>
              </a:rPr>
              <a:t> </a:t>
            </a:r>
            <a:endParaRPr lang="en-US" sz="6000" dirty="0">
              <a:solidFill>
                <a:schemeClr val="tx1"/>
              </a:solidFill>
              <a:latin typeface="Century Gothic" panose="020B0502020202020204" pitchFamily="34" charset="0"/>
            </a:endParaRPr>
          </a:p>
          <a:p>
            <a:pPr marL="857250" indent="-857250">
              <a:buFont typeface="Arial" panose="020B0604020202020204" pitchFamily="34" charset="0"/>
              <a:buChar char="•"/>
            </a:pPr>
            <a:r>
              <a:rPr lang="en-US" sz="6000" dirty="0" smtClean="0">
                <a:solidFill>
                  <a:schemeClr val="tx1"/>
                </a:solidFill>
                <a:latin typeface="Century Gothic" panose="020B0502020202020204" pitchFamily="34" charset="0"/>
              </a:rPr>
              <a:t>A Type 2 </a:t>
            </a:r>
            <a:r>
              <a:rPr lang="en-US" sz="6000" dirty="0">
                <a:solidFill>
                  <a:schemeClr val="tx1"/>
                </a:solidFill>
                <a:latin typeface="Century Gothic" panose="020B0502020202020204" pitchFamily="34" charset="0"/>
              </a:rPr>
              <a:t>application has </a:t>
            </a:r>
            <a:r>
              <a:rPr lang="en-US" sz="6000" dirty="0" smtClean="0">
                <a:solidFill>
                  <a:schemeClr val="tx1"/>
                </a:solidFill>
                <a:latin typeface="Century Gothic" panose="020B0502020202020204" pitchFamily="34" charset="0"/>
              </a:rPr>
              <a:t>not been </a:t>
            </a:r>
            <a:r>
              <a:rPr lang="en-US" sz="6000" dirty="0">
                <a:solidFill>
                  <a:schemeClr val="tx1"/>
                </a:solidFill>
                <a:latin typeface="Century Gothic" panose="020B0502020202020204" pitchFamily="34" charset="0"/>
              </a:rPr>
              <a:t>submitted</a:t>
            </a:r>
          </a:p>
        </p:txBody>
      </p:sp>
      <p:sp>
        <p:nvSpPr>
          <p:cNvPr id="6" name="Rectangle 5"/>
          <p:cNvSpPr/>
          <p:nvPr/>
        </p:nvSpPr>
        <p:spPr>
          <a:xfrm>
            <a:off x="5736000" y="538465"/>
            <a:ext cx="720000" cy="360000"/>
          </a:xfrm>
          <a:prstGeom prst="rect">
            <a:avLst/>
          </a:prstGeom>
          <a:noFill/>
        </p:spPr>
        <p:txBody>
          <a:bodyPr wrap="square" lIns="0" tIns="0" rIns="0" bIns="0">
            <a:norm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5</a:t>
            </a:r>
          </a:p>
        </p:txBody>
      </p:sp>
    </p:spTree>
    <p:custDataLst>
      <p:tags r:id="rId1"/>
    </p:custDataLst>
    <p:extLst>
      <p:ext uri="{BB962C8B-B14F-4D97-AF65-F5344CB8AC3E}">
        <p14:creationId xmlns:p14="http://schemas.microsoft.com/office/powerpoint/2010/main" val="533147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4"/>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87332" y="382747"/>
            <a:ext cx="2198611" cy="2198611"/>
          </a:xfrm>
          <a:prstGeom prst="rect">
            <a:avLst/>
          </a:prstGeom>
          <a:effectLst>
            <a:outerShdw blurRad="76200" dir="13500000" sy="23000" kx="1200000" algn="br" rotWithShape="0">
              <a:prstClr val="black">
                <a:alpha val="20000"/>
              </a:prst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7936" y="382748"/>
            <a:ext cx="2198611" cy="2198611"/>
          </a:xfrm>
          <a:prstGeom prst="rect">
            <a:avLst/>
          </a:prstGeom>
          <a:effectLst>
            <a:outerShdw blurRad="76200" dir="18900000" sy="23000" kx="-1200000" algn="bl" rotWithShape="0">
              <a:prstClr val="black">
                <a:alpha val="20000"/>
              </a:prstClr>
            </a:outerShdw>
          </a:effectLst>
        </p:spPr>
      </p:pic>
      <p:sp>
        <p:nvSpPr>
          <p:cNvPr id="2" name="Title 1"/>
          <p:cNvSpPr>
            <a:spLocks noGrp="1"/>
          </p:cNvSpPr>
          <p:nvPr>
            <p:ph type="ctrTitle"/>
          </p:nvPr>
        </p:nvSpPr>
        <p:spPr>
          <a:xfrm>
            <a:off x="1524000" y="102771"/>
            <a:ext cx="9144000" cy="2387600"/>
          </a:xfrm>
        </p:spPr>
        <p:txBody>
          <a:bodyPr>
            <a:normAutofit fontScale="90000"/>
          </a:bodyPr>
          <a:lstStyle/>
          <a:p>
            <a:r>
              <a:rPr lang="en-US" i="1" dirty="0" smtClean="0">
                <a:ln>
                  <a:solidFill>
                    <a:schemeClr val="bg1"/>
                  </a:solidFill>
                </a:ln>
                <a:latin typeface="Broadway" panose="04040905080B02020502" pitchFamily="82" charset="0"/>
              </a:rPr>
              <a:t>Race Car </a:t>
            </a:r>
            <a:br>
              <a:rPr lang="en-US" i="1" dirty="0" smtClean="0">
                <a:ln>
                  <a:solidFill>
                    <a:schemeClr val="bg1"/>
                  </a:solidFill>
                </a:ln>
                <a:latin typeface="Broadway" panose="04040905080B02020502" pitchFamily="82" charset="0"/>
              </a:rPr>
            </a:br>
            <a:r>
              <a:rPr lang="en-US" i="1" dirty="0" smtClean="0">
                <a:ln>
                  <a:solidFill>
                    <a:schemeClr val="bg1"/>
                  </a:solidFill>
                </a:ln>
                <a:latin typeface="Broadway" panose="04040905080B02020502" pitchFamily="82" charset="0"/>
              </a:rPr>
              <a:t>Performance </a:t>
            </a:r>
            <a:br>
              <a:rPr lang="en-US" i="1" dirty="0" smtClean="0">
                <a:ln>
                  <a:solidFill>
                    <a:schemeClr val="bg1"/>
                  </a:solidFill>
                </a:ln>
                <a:latin typeface="Broadway" panose="04040905080B02020502" pitchFamily="82" charset="0"/>
              </a:rPr>
            </a:br>
            <a:r>
              <a:rPr lang="en-US" i="1" dirty="0" smtClean="0">
                <a:ln>
                  <a:solidFill>
                    <a:schemeClr val="bg1"/>
                  </a:solidFill>
                </a:ln>
                <a:latin typeface="Broadway" panose="04040905080B02020502" pitchFamily="82" charset="0"/>
              </a:rPr>
              <a:t>Spinner</a:t>
            </a:r>
            <a:endParaRPr lang="en-US" i="1" dirty="0">
              <a:ln>
                <a:solidFill>
                  <a:schemeClr val="bg1"/>
                </a:solidFill>
              </a:ln>
              <a:latin typeface="Broadway" panose="04040905080B02020502" pitchFamily="82" charset="0"/>
            </a:endParaRPr>
          </a:p>
        </p:txBody>
      </p:sp>
      <p:grpSp>
        <p:nvGrpSpPr>
          <p:cNvPr id="33" name="Group 32"/>
          <p:cNvGrpSpPr/>
          <p:nvPr/>
        </p:nvGrpSpPr>
        <p:grpSpPr>
          <a:xfrm>
            <a:off x="4233863" y="2498680"/>
            <a:ext cx="3427412" cy="3275013"/>
            <a:chOff x="4233863" y="2630488"/>
            <a:chExt cx="3427412" cy="3275013"/>
          </a:xfrm>
        </p:grpSpPr>
        <p:sp>
          <p:nvSpPr>
            <p:cNvPr id="14" name="Freeform 5"/>
            <p:cNvSpPr>
              <a:spLocks/>
            </p:cNvSpPr>
            <p:nvPr/>
          </p:nvSpPr>
          <p:spPr bwMode="auto">
            <a:xfrm>
              <a:off x="5948363" y="2630488"/>
              <a:ext cx="1419225" cy="1636713"/>
            </a:xfrm>
            <a:custGeom>
              <a:avLst/>
              <a:gdLst>
                <a:gd name="T0" fmla="*/ 0 w 7450"/>
                <a:gd name="T1" fmla="*/ 8603 h 8603"/>
                <a:gd name="T2" fmla="*/ 7450 w 7450"/>
                <a:gd name="T3" fmla="*/ 4302 h 8603"/>
                <a:gd name="T4" fmla="*/ 0 w 7450"/>
                <a:gd name="T5" fmla="*/ 0 h 8603"/>
                <a:gd name="T6" fmla="*/ 0 w 7450"/>
                <a:gd name="T7" fmla="*/ 8603 h 8603"/>
              </a:gdLst>
              <a:ahLst/>
              <a:cxnLst>
                <a:cxn ang="0">
                  <a:pos x="T0" y="T1"/>
                </a:cxn>
                <a:cxn ang="0">
                  <a:pos x="T2" y="T3"/>
                </a:cxn>
                <a:cxn ang="0">
                  <a:pos x="T4" y="T5"/>
                </a:cxn>
                <a:cxn ang="0">
                  <a:pos x="T6" y="T7"/>
                </a:cxn>
              </a:cxnLst>
              <a:rect l="0" t="0" r="r" b="b"/>
              <a:pathLst>
                <a:path w="7450" h="8603">
                  <a:moveTo>
                    <a:pt x="0" y="8603"/>
                  </a:moveTo>
                  <a:lnTo>
                    <a:pt x="7450" y="4302"/>
                  </a:lnTo>
                  <a:cubicBezTo>
                    <a:pt x="5913" y="1640"/>
                    <a:pt x="3074" y="0"/>
                    <a:pt x="0" y="0"/>
                  </a:cubicBezTo>
                  <a:lnTo>
                    <a:pt x="0" y="8603"/>
                  </a:lnTo>
                  <a:close/>
                </a:path>
              </a:pathLst>
            </a:custGeom>
            <a:solidFill>
              <a:srgbClr val="1433FD"/>
            </a:solidFill>
            <a:ln w="0">
              <a:noFill/>
              <a:prstDash val="solid"/>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en-US"/>
            </a:p>
          </p:txBody>
        </p:sp>
        <p:sp>
          <p:nvSpPr>
            <p:cNvPr id="16" name="Freeform 7"/>
            <p:cNvSpPr>
              <a:spLocks/>
            </p:cNvSpPr>
            <p:nvPr/>
          </p:nvSpPr>
          <p:spPr bwMode="auto">
            <a:xfrm>
              <a:off x="5948363" y="3449638"/>
              <a:ext cx="1712912" cy="1636713"/>
            </a:xfrm>
            <a:custGeom>
              <a:avLst/>
              <a:gdLst>
                <a:gd name="T0" fmla="*/ 0 w 8987"/>
                <a:gd name="T1" fmla="*/ 4301 h 8602"/>
                <a:gd name="T2" fmla="*/ 7450 w 8987"/>
                <a:gd name="T3" fmla="*/ 8602 h 8602"/>
                <a:gd name="T4" fmla="*/ 7450 w 8987"/>
                <a:gd name="T5" fmla="*/ 0 h 8602"/>
                <a:gd name="T6" fmla="*/ 0 w 8987"/>
                <a:gd name="T7" fmla="*/ 4301 h 8602"/>
              </a:gdLst>
              <a:ahLst/>
              <a:cxnLst>
                <a:cxn ang="0">
                  <a:pos x="T0" y="T1"/>
                </a:cxn>
                <a:cxn ang="0">
                  <a:pos x="T2" y="T3"/>
                </a:cxn>
                <a:cxn ang="0">
                  <a:pos x="T4" y="T5"/>
                </a:cxn>
                <a:cxn ang="0">
                  <a:pos x="T6" y="T7"/>
                </a:cxn>
              </a:cxnLst>
              <a:rect l="0" t="0" r="r" b="b"/>
              <a:pathLst>
                <a:path w="8987" h="8602">
                  <a:moveTo>
                    <a:pt x="0" y="4301"/>
                  </a:moveTo>
                  <a:lnTo>
                    <a:pt x="7450" y="8602"/>
                  </a:lnTo>
                  <a:cubicBezTo>
                    <a:pt x="8987" y="5940"/>
                    <a:pt x="8987" y="2661"/>
                    <a:pt x="7450" y="0"/>
                  </a:cubicBezTo>
                  <a:lnTo>
                    <a:pt x="0" y="4301"/>
                  </a:lnTo>
                  <a:close/>
                </a:path>
              </a:pathLst>
            </a:custGeom>
            <a:solidFill>
              <a:srgbClr val="FEA110"/>
            </a:solidFill>
            <a:ln w="0">
              <a:noFill/>
              <a:prstDash val="solid"/>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en-US"/>
            </a:p>
          </p:txBody>
        </p:sp>
        <p:sp>
          <p:nvSpPr>
            <p:cNvPr id="18" name="Freeform 9"/>
            <p:cNvSpPr>
              <a:spLocks/>
            </p:cNvSpPr>
            <p:nvPr/>
          </p:nvSpPr>
          <p:spPr bwMode="auto">
            <a:xfrm>
              <a:off x="5948363" y="4267201"/>
              <a:ext cx="1419225" cy="1638300"/>
            </a:xfrm>
            <a:custGeom>
              <a:avLst/>
              <a:gdLst>
                <a:gd name="T0" fmla="*/ 0 w 7450"/>
                <a:gd name="T1" fmla="*/ 0 h 8602"/>
                <a:gd name="T2" fmla="*/ 0 w 7450"/>
                <a:gd name="T3" fmla="*/ 8602 h 8602"/>
                <a:gd name="T4" fmla="*/ 7450 w 7450"/>
                <a:gd name="T5" fmla="*/ 4301 h 8602"/>
                <a:gd name="T6" fmla="*/ 0 w 7450"/>
                <a:gd name="T7" fmla="*/ 0 h 8602"/>
              </a:gdLst>
              <a:ahLst/>
              <a:cxnLst>
                <a:cxn ang="0">
                  <a:pos x="T0" y="T1"/>
                </a:cxn>
                <a:cxn ang="0">
                  <a:pos x="T2" y="T3"/>
                </a:cxn>
                <a:cxn ang="0">
                  <a:pos x="T4" y="T5"/>
                </a:cxn>
                <a:cxn ang="0">
                  <a:pos x="T6" y="T7"/>
                </a:cxn>
              </a:cxnLst>
              <a:rect l="0" t="0" r="r" b="b"/>
              <a:pathLst>
                <a:path w="7450" h="8602">
                  <a:moveTo>
                    <a:pt x="0" y="0"/>
                  </a:moveTo>
                  <a:lnTo>
                    <a:pt x="0" y="8602"/>
                  </a:lnTo>
                  <a:cubicBezTo>
                    <a:pt x="3074" y="8602"/>
                    <a:pt x="5913" y="6963"/>
                    <a:pt x="7450" y="4301"/>
                  </a:cubicBezTo>
                  <a:lnTo>
                    <a:pt x="0" y="0"/>
                  </a:lnTo>
                  <a:close/>
                </a:path>
              </a:pathLst>
            </a:custGeom>
            <a:solidFill>
              <a:srgbClr val="FFF51E"/>
            </a:solidFill>
            <a:ln w="0">
              <a:noFill/>
              <a:prstDash val="solid"/>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en-US"/>
            </a:p>
          </p:txBody>
        </p:sp>
        <p:sp>
          <p:nvSpPr>
            <p:cNvPr id="20" name="Freeform 11"/>
            <p:cNvSpPr>
              <a:spLocks/>
            </p:cNvSpPr>
            <p:nvPr/>
          </p:nvSpPr>
          <p:spPr bwMode="auto">
            <a:xfrm>
              <a:off x="4527550" y="4267201"/>
              <a:ext cx="1420812" cy="1638300"/>
            </a:xfrm>
            <a:custGeom>
              <a:avLst/>
              <a:gdLst>
                <a:gd name="T0" fmla="*/ 7450 w 7450"/>
                <a:gd name="T1" fmla="*/ 0 h 8602"/>
                <a:gd name="T2" fmla="*/ 0 w 7450"/>
                <a:gd name="T3" fmla="*/ 4301 h 8602"/>
                <a:gd name="T4" fmla="*/ 7450 w 7450"/>
                <a:gd name="T5" fmla="*/ 8602 h 8602"/>
                <a:gd name="T6" fmla="*/ 7450 w 7450"/>
                <a:gd name="T7" fmla="*/ 0 h 8602"/>
              </a:gdLst>
              <a:ahLst/>
              <a:cxnLst>
                <a:cxn ang="0">
                  <a:pos x="T0" y="T1"/>
                </a:cxn>
                <a:cxn ang="0">
                  <a:pos x="T2" y="T3"/>
                </a:cxn>
                <a:cxn ang="0">
                  <a:pos x="T4" y="T5"/>
                </a:cxn>
                <a:cxn ang="0">
                  <a:pos x="T6" y="T7"/>
                </a:cxn>
              </a:cxnLst>
              <a:rect l="0" t="0" r="r" b="b"/>
              <a:pathLst>
                <a:path w="7450" h="8602">
                  <a:moveTo>
                    <a:pt x="7450" y="0"/>
                  </a:moveTo>
                  <a:lnTo>
                    <a:pt x="0" y="4301"/>
                  </a:lnTo>
                  <a:cubicBezTo>
                    <a:pt x="1537" y="6963"/>
                    <a:pt x="4377" y="8602"/>
                    <a:pt x="7450" y="8602"/>
                  </a:cubicBezTo>
                  <a:lnTo>
                    <a:pt x="7450" y="0"/>
                  </a:lnTo>
                  <a:close/>
                </a:path>
              </a:pathLst>
            </a:custGeom>
            <a:solidFill>
              <a:srgbClr val="FE2015"/>
            </a:solidFill>
            <a:ln w="0">
              <a:noFill/>
              <a:prstDash val="solid"/>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en-US"/>
            </a:p>
          </p:txBody>
        </p:sp>
        <p:sp>
          <p:nvSpPr>
            <p:cNvPr id="22" name="Freeform 13"/>
            <p:cNvSpPr>
              <a:spLocks/>
            </p:cNvSpPr>
            <p:nvPr/>
          </p:nvSpPr>
          <p:spPr bwMode="auto">
            <a:xfrm>
              <a:off x="4233863" y="3449638"/>
              <a:ext cx="1714500" cy="1636713"/>
            </a:xfrm>
            <a:custGeom>
              <a:avLst/>
              <a:gdLst>
                <a:gd name="T0" fmla="*/ 8987 w 8987"/>
                <a:gd name="T1" fmla="*/ 4301 h 8602"/>
                <a:gd name="T2" fmla="*/ 1537 w 8987"/>
                <a:gd name="T3" fmla="*/ 0 h 8602"/>
                <a:gd name="T4" fmla="*/ 1537 w 8987"/>
                <a:gd name="T5" fmla="*/ 8602 h 8602"/>
                <a:gd name="T6" fmla="*/ 8987 w 8987"/>
                <a:gd name="T7" fmla="*/ 4301 h 8602"/>
              </a:gdLst>
              <a:ahLst/>
              <a:cxnLst>
                <a:cxn ang="0">
                  <a:pos x="T0" y="T1"/>
                </a:cxn>
                <a:cxn ang="0">
                  <a:pos x="T2" y="T3"/>
                </a:cxn>
                <a:cxn ang="0">
                  <a:pos x="T4" y="T5"/>
                </a:cxn>
                <a:cxn ang="0">
                  <a:pos x="T6" y="T7"/>
                </a:cxn>
              </a:cxnLst>
              <a:rect l="0" t="0" r="r" b="b"/>
              <a:pathLst>
                <a:path w="8987" h="8602">
                  <a:moveTo>
                    <a:pt x="8987" y="4301"/>
                  </a:moveTo>
                  <a:lnTo>
                    <a:pt x="1537" y="0"/>
                  </a:lnTo>
                  <a:cubicBezTo>
                    <a:pt x="0" y="2661"/>
                    <a:pt x="0" y="5940"/>
                    <a:pt x="1537" y="8602"/>
                  </a:cubicBezTo>
                  <a:lnTo>
                    <a:pt x="8987" y="4301"/>
                  </a:lnTo>
                  <a:close/>
                </a:path>
              </a:pathLst>
            </a:custGeom>
            <a:solidFill>
              <a:srgbClr val="D416FD"/>
            </a:solidFill>
            <a:ln w="0">
              <a:noFill/>
              <a:prstDash val="solid"/>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en-US"/>
            </a:p>
          </p:txBody>
        </p:sp>
        <p:sp>
          <p:nvSpPr>
            <p:cNvPr id="24" name="Freeform 15"/>
            <p:cNvSpPr>
              <a:spLocks/>
            </p:cNvSpPr>
            <p:nvPr/>
          </p:nvSpPr>
          <p:spPr bwMode="auto">
            <a:xfrm>
              <a:off x="4527550" y="2630488"/>
              <a:ext cx="1420812" cy="1636713"/>
            </a:xfrm>
            <a:custGeom>
              <a:avLst/>
              <a:gdLst>
                <a:gd name="T0" fmla="*/ 7450 w 7450"/>
                <a:gd name="T1" fmla="*/ 8603 h 8603"/>
                <a:gd name="T2" fmla="*/ 7450 w 7450"/>
                <a:gd name="T3" fmla="*/ 0 h 8603"/>
                <a:gd name="T4" fmla="*/ 0 w 7450"/>
                <a:gd name="T5" fmla="*/ 4302 h 8603"/>
                <a:gd name="T6" fmla="*/ 7450 w 7450"/>
                <a:gd name="T7" fmla="*/ 8603 h 8603"/>
              </a:gdLst>
              <a:ahLst/>
              <a:cxnLst>
                <a:cxn ang="0">
                  <a:pos x="T0" y="T1"/>
                </a:cxn>
                <a:cxn ang="0">
                  <a:pos x="T2" y="T3"/>
                </a:cxn>
                <a:cxn ang="0">
                  <a:pos x="T4" y="T5"/>
                </a:cxn>
                <a:cxn ang="0">
                  <a:pos x="T6" y="T7"/>
                </a:cxn>
              </a:cxnLst>
              <a:rect l="0" t="0" r="r" b="b"/>
              <a:pathLst>
                <a:path w="7450" h="8603">
                  <a:moveTo>
                    <a:pt x="7450" y="8603"/>
                  </a:moveTo>
                  <a:lnTo>
                    <a:pt x="7450" y="0"/>
                  </a:lnTo>
                  <a:cubicBezTo>
                    <a:pt x="4377" y="0"/>
                    <a:pt x="1537" y="1640"/>
                    <a:pt x="0" y="4302"/>
                  </a:cubicBezTo>
                  <a:lnTo>
                    <a:pt x="7450" y="8603"/>
                  </a:lnTo>
                  <a:close/>
                </a:path>
              </a:pathLst>
            </a:custGeom>
            <a:solidFill>
              <a:srgbClr val="0EFC3A"/>
            </a:solidFill>
            <a:ln w="0">
              <a:noFill/>
              <a:prstDash val="solid"/>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en-US"/>
            </a:p>
          </p:txBody>
        </p:sp>
      </p:grpSp>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9693" y="2628901"/>
            <a:ext cx="1916250" cy="543750"/>
          </a:xfrm>
          <a:prstGeom prst="rect">
            <a:avLst/>
          </a:prstGeom>
        </p:spPr>
      </p:pic>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87936" y="5361751"/>
            <a:ext cx="1916250" cy="543750"/>
          </a:xfrm>
          <a:prstGeom prst="rect">
            <a:avLst/>
          </a:prstGeom>
        </p:spPr>
      </p:pic>
      <p:pic>
        <p:nvPicPr>
          <p:cNvPr id="28" name="Pictur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87936" y="2628901"/>
            <a:ext cx="1916250" cy="543750"/>
          </a:xfrm>
          <a:prstGeom prst="rect">
            <a:avLst/>
          </a:prstGeom>
        </p:spPr>
      </p:pic>
      <p:pic>
        <p:nvPicPr>
          <p:cNvPr id="29" name="Picture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87936" y="3995326"/>
            <a:ext cx="1916250" cy="543750"/>
          </a:xfrm>
          <a:prstGeom prst="rect">
            <a:avLst/>
          </a:prstGeom>
        </p:spPr>
      </p:pic>
      <p:pic>
        <p:nvPicPr>
          <p:cNvPr id="30" name="Picture 2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9693" y="3995326"/>
            <a:ext cx="1916250" cy="543750"/>
          </a:xfrm>
          <a:prstGeom prst="rect">
            <a:avLst/>
          </a:prstGeom>
        </p:spPr>
      </p:pic>
      <p:pic>
        <p:nvPicPr>
          <p:cNvPr id="31" name="Picture 3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9693" y="5358812"/>
            <a:ext cx="1916250" cy="543750"/>
          </a:xfrm>
          <a:prstGeom prst="rect">
            <a:avLst/>
          </a:prstGeom>
        </p:spPr>
      </p:pic>
      <p:sp>
        <p:nvSpPr>
          <p:cNvPr id="32" name="Up Arrow 31"/>
          <p:cNvSpPr/>
          <p:nvPr/>
        </p:nvSpPr>
        <p:spPr>
          <a:xfrm>
            <a:off x="5730382" y="5577014"/>
            <a:ext cx="435962" cy="790832"/>
          </a:xfrm>
          <a:prstGeom prst="upArrow">
            <a:avLst>
              <a:gd name="adj1" fmla="val 68896"/>
              <a:gd name="adj2" fmla="val 127472"/>
            </a:avLst>
          </a:prstGeom>
          <a:solidFill>
            <a:schemeClr val="tx1">
              <a:lumMod val="50000"/>
              <a:lumOff val="50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674144" y="3864311"/>
            <a:ext cx="546850" cy="543750"/>
          </a:xfrm>
          <a:prstGeom prst="ellipse">
            <a:avLst/>
          </a:prstGeom>
          <a:solidFill>
            <a:schemeClr val="bg2">
              <a:lumMod val="75000"/>
            </a:schemeClr>
          </a:solidFill>
          <a:ln>
            <a:solidFill>
              <a:srgbClr val="C000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hlinkClick r:id="rId11" action="ppaction://hlinksldjump"/>
          </p:cNvPr>
          <p:cNvSpPr/>
          <p:nvPr/>
        </p:nvSpPr>
        <p:spPr>
          <a:xfrm>
            <a:off x="6582494" y="6044775"/>
            <a:ext cx="2589291" cy="402879"/>
          </a:xfrm>
          <a:prstGeom prst="roundRect">
            <a:avLst/>
          </a:prstGeom>
          <a:solidFill>
            <a:srgbClr val="92D05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To the Track! </a:t>
            </a:r>
            <a:endParaRPr lang="en-US" i="1" dirty="0">
              <a:solidFill>
                <a:schemeClr val="tx1"/>
              </a:solidFill>
            </a:endParaRPr>
          </a:p>
        </p:txBody>
      </p:sp>
    </p:spTree>
    <p:custDataLst>
      <p:tags r:id="rId1"/>
    </p:custDataLst>
    <p:extLst>
      <p:ext uri="{BB962C8B-B14F-4D97-AF65-F5344CB8AC3E}">
        <p14:creationId xmlns:p14="http://schemas.microsoft.com/office/powerpoint/2010/main" val="4184260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2"/>
                    </p:tgtEl>
                  </p:cond>
                </p:stCondLst>
                <p:endSync evt="end" delay="0">
                  <p:rtn val="all"/>
                </p:endSync>
                <p:childTnLst>
                  <p:par>
                    <p:cTn id="3" fill="hold">
                      <p:stCondLst>
                        <p:cond delay="0"/>
                      </p:stCondLst>
                      <p:childTnLst>
                        <p:par>
                          <p:cTn id="4" fill="hold">
                            <p:stCondLst>
                              <p:cond delay="0"/>
                            </p:stCondLst>
                            <p:childTnLst>
                              <p:par>
                                <p:cTn id="5" presetID="8" presetClass="emph" presetSubtype="0" repeatCount="indefinite" fill="hold" nodeType="clickEffect">
                                  <p:stCondLst>
                                    <p:cond delay="0"/>
                                  </p:stCondLst>
                                  <p:endCondLst>
                                    <p:cond evt="onNext" delay="0">
                                      <p:tgtEl>
                                        <p:sldTgt/>
                                      </p:tgtEl>
                                    </p:cond>
                                  </p:endCondLst>
                                  <p:childTnLst>
                                    <p:animRot by="21600000">
                                      <p:cBhvr>
                                        <p:cTn id="6" dur="500" fill="hold"/>
                                        <p:tgtEl>
                                          <p:spTgt spid="33"/>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32"/>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5"/>
            <a:ext cx="10515600" cy="1325563"/>
          </a:xfrm>
        </p:spPr>
        <p:txBody>
          <a:bodyPr/>
          <a:lstStyle/>
          <a:p>
            <a:r>
              <a:rPr lang="en-US" dirty="0"/>
              <a:t>Closeout Search screen provides </a:t>
            </a:r>
            <a:br>
              <a:rPr lang="en-US" dirty="0"/>
            </a:br>
            <a:r>
              <a:rPr lang="en-US" dirty="0"/>
              <a:t>additional search criteria</a:t>
            </a:r>
          </a:p>
        </p:txBody>
      </p:sp>
      <p:pic>
        <p:nvPicPr>
          <p:cNvPr id="4" name="Picture 3"/>
          <p:cNvPicPr>
            <a:picLocks noChangeAspect="1"/>
          </p:cNvPicPr>
          <p:nvPr/>
        </p:nvPicPr>
        <p:blipFill>
          <a:blip r:embed="rId3"/>
          <a:stretch>
            <a:fillRect/>
          </a:stretch>
        </p:blipFill>
        <p:spPr>
          <a:xfrm>
            <a:off x="1452437" y="1324929"/>
            <a:ext cx="9287126" cy="4755090"/>
          </a:xfrm>
          <a:prstGeom prst="rect">
            <a:avLst/>
          </a:prstGeom>
          <a:ln>
            <a:noFill/>
          </a:ln>
          <a:effectLst>
            <a:outerShdw blurRad="190500" algn="tl" rotWithShape="0">
              <a:srgbClr val="000000">
                <a:alpha val="70000"/>
              </a:srgbClr>
            </a:outerShdw>
          </a:effectLst>
        </p:spPr>
      </p:pic>
      <p:sp>
        <p:nvSpPr>
          <p:cNvPr id="5" name="Rounded Rectangle 4">
            <a:hlinkClick r:id="rId4" action="ppaction://hlinksldjump"/>
          </p:cNvPr>
          <p:cNvSpPr/>
          <p:nvPr/>
        </p:nvSpPr>
        <p:spPr>
          <a:xfrm>
            <a:off x="7823955" y="6311900"/>
            <a:ext cx="2589291" cy="402879"/>
          </a:xfrm>
          <a:prstGeom prst="roundRect">
            <a:avLst/>
          </a:prstGeom>
          <a:solidFill>
            <a:srgbClr val="92D05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To the Spinner! </a:t>
            </a:r>
            <a:endParaRPr lang="en-US" i="1" dirty="0">
              <a:solidFill>
                <a:schemeClr val="tx1"/>
              </a:solidFill>
            </a:endParaRPr>
          </a:p>
        </p:txBody>
      </p:sp>
      <p:sp>
        <p:nvSpPr>
          <p:cNvPr id="6" name="Rounded Rectangle 5">
            <a:hlinkClick r:id="rId5" action="ppaction://hlinksldjump"/>
          </p:cNvPr>
          <p:cNvSpPr/>
          <p:nvPr/>
        </p:nvSpPr>
        <p:spPr>
          <a:xfrm>
            <a:off x="1778755" y="6311900"/>
            <a:ext cx="2589291" cy="402879"/>
          </a:xfrm>
          <a:prstGeom prst="roundRect">
            <a:avLst/>
          </a:prstGeom>
          <a:solidFill>
            <a:srgbClr val="FEA11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Back to The Board</a:t>
            </a:r>
            <a:endParaRPr lang="en-US" i="1" dirty="0">
              <a:solidFill>
                <a:schemeClr val="tx1"/>
              </a:solidFill>
            </a:endParaRPr>
          </a:p>
        </p:txBody>
      </p:sp>
    </p:spTree>
    <p:custDataLst>
      <p:tags r:id="rId1"/>
    </p:custDataLst>
    <p:extLst>
      <p:ext uri="{BB962C8B-B14F-4D97-AF65-F5344CB8AC3E}">
        <p14:creationId xmlns:p14="http://schemas.microsoft.com/office/powerpoint/2010/main" val="168012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QUESTION"/>
          <p:cNvSpPr/>
          <p:nvPr/>
        </p:nvSpPr>
        <p:spPr>
          <a:xfrm>
            <a:off x="696000" y="538465"/>
            <a:ext cx="10800000" cy="2700000"/>
          </a:xfrm>
          <a:prstGeom prst="roundRect">
            <a:avLst/>
          </a:prstGeom>
          <a:solidFill>
            <a:srgbClr val="FFFF00">
              <a:alpha val="70000"/>
            </a:srgbClr>
          </a:solidFill>
          <a:ln w="76200">
            <a:solidFill>
              <a:srgbClr val="FFF51E"/>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a:r>
              <a:rPr lang="en-US" sz="6000" dirty="0" smtClean="0">
                <a:solidFill>
                  <a:schemeClr val="tx1"/>
                </a:solidFill>
                <a:latin typeface="Century Gothic" panose="020B0502020202020204" pitchFamily="34" charset="0"/>
              </a:rPr>
              <a:t>Name the 3 variations of the Research Performance Progress Report (RPPR)</a:t>
            </a:r>
            <a:endParaRPr lang="en-US" sz="6000" dirty="0">
              <a:solidFill>
                <a:schemeClr val="tx1"/>
              </a:solidFill>
              <a:latin typeface="Century Gothic" panose="020B0502020202020204" pitchFamily="34" charset="0"/>
            </a:endParaRPr>
          </a:p>
        </p:txBody>
      </p:sp>
      <p:sp>
        <p:nvSpPr>
          <p:cNvPr id="5" name="ANSWER"/>
          <p:cNvSpPr/>
          <p:nvPr/>
        </p:nvSpPr>
        <p:spPr>
          <a:xfrm>
            <a:off x="696000" y="3584809"/>
            <a:ext cx="10800000" cy="2700000"/>
          </a:xfrm>
          <a:prstGeom prst="roundRect">
            <a:avLst/>
          </a:prstGeom>
          <a:solidFill>
            <a:schemeClr val="bg1">
              <a:alpha val="70000"/>
            </a:schemeClr>
          </a:solidFill>
          <a:ln w="762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marL="1143000" indent="-1143000">
              <a:buAutoNum type="arabicPeriod"/>
            </a:pPr>
            <a:r>
              <a:rPr lang="en-US" sz="6000" dirty="0" smtClean="0">
                <a:solidFill>
                  <a:schemeClr val="tx1"/>
                </a:solidFill>
                <a:latin typeface="Century Gothic" panose="020B0502020202020204" pitchFamily="34" charset="0"/>
              </a:rPr>
              <a:t>Annual RPPR</a:t>
            </a:r>
          </a:p>
          <a:p>
            <a:pPr marL="1143000" indent="-1143000">
              <a:buAutoNum type="arabicPeriod"/>
            </a:pPr>
            <a:r>
              <a:rPr lang="en-US" sz="6000" dirty="0" smtClean="0">
                <a:solidFill>
                  <a:schemeClr val="tx1"/>
                </a:solidFill>
                <a:latin typeface="Century Gothic" panose="020B0502020202020204" pitchFamily="34" charset="0"/>
              </a:rPr>
              <a:t>Interim RPPR (I-RPPR)</a:t>
            </a:r>
          </a:p>
          <a:p>
            <a:pPr marL="1143000" indent="-1143000">
              <a:buAutoNum type="arabicPeriod"/>
            </a:pPr>
            <a:r>
              <a:rPr lang="en-US" sz="6000" dirty="0" smtClean="0">
                <a:solidFill>
                  <a:schemeClr val="tx1"/>
                </a:solidFill>
                <a:latin typeface="Century Gothic" panose="020B0502020202020204" pitchFamily="34" charset="0"/>
              </a:rPr>
              <a:t>Final RPPR (F-RPPR)</a:t>
            </a:r>
            <a:endParaRPr lang="en-US" sz="6000" dirty="0">
              <a:solidFill>
                <a:schemeClr val="tx1"/>
              </a:solidFill>
              <a:latin typeface="Century Gothic" panose="020B0502020202020204" pitchFamily="34" charset="0"/>
            </a:endParaRPr>
          </a:p>
        </p:txBody>
      </p:sp>
      <p:sp>
        <p:nvSpPr>
          <p:cNvPr id="2" name="Rectangle 1"/>
          <p:cNvSpPr/>
          <p:nvPr/>
        </p:nvSpPr>
        <p:spPr>
          <a:xfrm>
            <a:off x="5736000" y="538465"/>
            <a:ext cx="720000" cy="360000"/>
          </a:xfrm>
          <a:prstGeom prst="rect">
            <a:avLst/>
          </a:prstGeom>
          <a:noFill/>
        </p:spPr>
        <p:txBody>
          <a:bodyPr wrap="square" lIns="0" tIns="0" rIns="0" bIns="0">
            <a:norm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1</a:t>
            </a:r>
          </a:p>
        </p:txBody>
      </p:sp>
    </p:spTree>
    <p:custDataLst>
      <p:tags r:id="rId1"/>
    </p:custDataLst>
    <p:extLst>
      <p:ext uri="{BB962C8B-B14F-4D97-AF65-F5344CB8AC3E}">
        <p14:creationId xmlns:p14="http://schemas.microsoft.com/office/powerpoint/2010/main" val="3856531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4"/>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5"/>
            <a:ext cx="10515600" cy="1325563"/>
          </a:xfrm>
        </p:spPr>
        <p:txBody>
          <a:bodyPr/>
          <a:lstStyle/>
          <a:p>
            <a:r>
              <a:rPr lang="en-US" dirty="0" smtClean="0"/>
              <a:t>The RPPRs</a:t>
            </a:r>
            <a:endParaRPr lang="en-US" dirty="0"/>
          </a:p>
        </p:txBody>
      </p:sp>
      <p:sp>
        <p:nvSpPr>
          <p:cNvPr id="3" name="Content Placeholder 2"/>
          <p:cNvSpPr>
            <a:spLocks noGrp="1"/>
          </p:cNvSpPr>
          <p:nvPr>
            <p:ph idx="1"/>
          </p:nvPr>
        </p:nvSpPr>
        <p:spPr>
          <a:xfrm>
            <a:off x="838200" y="1114425"/>
            <a:ext cx="10515600" cy="5174616"/>
          </a:xfrm>
        </p:spPr>
        <p:txBody>
          <a:bodyPr>
            <a:noAutofit/>
          </a:bodyPr>
          <a:lstStyle/>
          <a:p>
            <a:r>
              <a:rPr lang="en-US" sz="2600" dirty="0">
                <a:solidFill>
                  <a:schemeClr val="bg1"/>
                </a:solidFill>
              </a:rPr>
              <a:t>Annual RPPR – Use to describe a grant’s scientific progress, identify significant changes, report on personnel, and describe plans for the subsequent budget period or year.</a:t>
            </a:r>
          </a:p>
          <a:p>
            <a:endParaRPr lang="en-US" sz="1000" dirty="0">
              <a:solidFill>
                <a:schemeClr val="bg1"/>
              </a:solidFill>
            </a:endParaRPr>
          </a:p>
          <a:p>
            <a:r>
              <a:rPr lang="en-US" sz="2600" dirty="0">
                <a:solidFill>
                  <a:schemeClr val="bg1"/>
                </a:solidFill>
              </a:rPr>
              <a:t>Final RPPR – Use as part of the grant closeout process to submit project outcomes in addition to the information submitted on the annual RPPR, except budget and plans for the upcoming year.</a:t>
            </a:r>
          </a:p>
          <a:p>
            <a:endParaRPr lang="en-US" sz="1000" dirty="0">
              <a:solidFill>
                <a:schemeClr val="bg1"/>
              </a:solidFill>
            </a:endParaRPr>
          </a:p>
          <a:p>
            <a:r>
              <a:rPr lang="en-US" sz="2600" dirty="0">
                <a:solidFill>
                  <a:schemeClr val="bg1"/>
                </a:solidFill>
              </a:rPr>
              <a:t>Interim RPPR – Use when submitting a renewal (Type 2) application. If the Type 2 is not funded, the Interim RPPR will serve as the Final RPPR for the project. If the Type 2 is funded, the Interim RPPR will serve as the annual </a:t>
            </a:r>
            <a:r>
              <a:rPr lang="en-US" sz="2600" dirty="0" smtClean="0">
                <a:solidFill>
                  <a:schemeClr val="bg1"/>
                </a:solidFill>
              </a:rPr>
              <a:t>RPPR. The </a:t>
            </a:r>
            <a:r>
              <a:rPr lang="en-US" sz="2600" dirty="0">
                <a:solidFill>
                  <a:schemeClr val="bg1"/>
                </a:solidFill>
              </a:rPr>
              <a:t>data elements collected on the Interim RPPR are the same as for the Final RPPR, including project outcomes.</a:t>
            </a:r>
          </a:p>
        </p:txBody>
      </p:sp>
      <p:sp>
        <p:nvSpPr>
          <p:cNvPr id="4" name="Rounded Rectangle 3">
            <a:hlinkClick r:id="rId3" action="ppaction://hlinksldjump"/>
          </p:cNvPr>
          <p:cNvSpPr/>
          <p:nvPr/>
        </p:nvSpPr>
        <p:spPr>
          <a:xfrm>
            <a:off x="7823955" y="6311900"/>
            <a:ext cx="2589291" cy="402879"/>
          </a:xfrm>
          <a:prstGeom prst="roundRect">
            <a:avLst/>
          </a:prstGeom>
          <a:solidFill>
            <a:srgbClr val="92D05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To the Spinner! </a:t>
            </a:r>
            <a:endParaRPr lang="en-US" i="1" dirty="0">
              <a:solidFill>
                <a:schemeClr val="tx1"/>
              </a:solidFill>
            </a:endParaRPr>
          </a:p>
        </p:txBody>
      </p:sp>
      <p:sp>
        <p:nvSpPr>
          <p:cNvPr id="5" name="Rounded Rectangle 4">
            <a:hlinkClick r:id="rId4" action="ppaction://hlinksldjump"/>
          </p:cNvPr>
          <p:cNvSpPr/>
          <p:nvPr/>
        </p:nvSpPr>
        <p:spPr>
          <a:xfrm>
            <a:off x="1778755" y="6311900"/>
            <a:ext cx="2589291" cy="402879"/>
          </a:xfrm>
          <a:prstGeom prst="roundRect">
            <a:avLst/>
          </a:prstGeom>
          <a:solidFill>
            <a:srgbClr val="FEA11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Back to The Board</a:t>
            </a:r>
            <a:endParaRPr lang="en-US" i="1" dirty="0">
              <a:solidFill>
                <a:schemeClr val="tx1"/>
              </a:solidFill>
            </a:endParaRPr>
          </a:p>
        </p:txBody>
      </p:sp>
    </p:spTree>
    <p:custDataLst>
      <p:tags r:id="rId1"/>
    </p:custDataLst>
    <p:extLst>
      <p:ext uri="{BB962C8B-B14F-4D97-AF65-F5344CB8AC3E}">
        <p14:creationId xmlns:p14="http://schemas.microsoft.com/office/powerpoint/2010/main" val="57153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QUESTION"/>
          <p:cNvSpPr/>
          <p:nvPr/>
        </p:nvSpPr>
        <p:spPr>
          <a:xfrm>
            <a:off x="696000" y="538465"/>
            <a:ext cx="10800000" cy="2700000"/>
          </a:xfrm>
          <a:prstGeom prst="roundRect">
            <a:avLst/>
          </a:prstGeom>
          <a:solidFill>
            <a:srgbClr val="FFFF00">
              <a:alpha val="70000"/>
            </a:srgbClr>
          </a:solidFill>
          <a:ln w="762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a:r>
              <a:rPr lang="en-US" sz="6000" dirty="0" smtClean="0">
                <a:solidFill>
                  <a:schemeClr val="tx1"/>
                </a:solidFill>
                <a:latin typeface="Century Gothic" panose="020B0502020202020204" pitchFamily="34" charset="0"/>
              </a:rPr>
              <a:t>What highly requested functionality was recently added to the Effort Reporting Field in the RPPR? </a:t>
            </a:r>
            <a:endParaRPr lang="en-US" sz="6000" dirty="0">
              <a:solidFill>
                <a:schemeClr val="tx1"/>
              </a:solidFill>
              <a:latin typeface="Century Gothic" panose="020B0502020202020204" pitchFamily="34" charset="0"/>
            </a:endParaRPr>
          </a:p>
        </p:txBody>
      </p:sp>
      <p:sp>
        <p:nvSpPr>
          <p:cNvPr id="5" name="ANSWER"/>
          <p:cNvSpPr/>
          <p:nvPr/>
        </p:nvSpPr>
        <p:spPr>
          <a:xfrm>
            <a:off x="696000" y="3584809"/>
            <a:ext cx="10800000" cy="2700000"/>
          </a:xfrm>
          <a:prstGeom prst="roundRect">
            <a:avLst/>
          </a:prstGeom>
          <a:solidFill>
            <a:schemeClr val="bg1">
              <a:alpha val="70000"/>
            </a:schemeClr>
          </a:solidFill>
          <a:ln w="762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6000" dirty="0" smtClean="0">
                <a:solidFill>
                  <a:schemeClr val="tx1"/>
                </a:solidFill>
                <a:latin typeface="Century Gothic" panose="020B0502020202020204" pitchFamily="34" charset="0"/>
              </a:rPr>
              <a:t>The Effort Reporting Field now supports decimals.</a:t>
            </a:r>
            <a:endParaRPr lang="en-US" sz="6000" dirty="0">
              <a:solidFill>
                <a:schemeClr val="tx1"/>
              </a:solidFill>
              <a:latin typeface="Century Gothic" panose="020B0502020202020204" pitchFamily="34" charset="0"/>
            </a:endParaRPr>
          </a:p>
        </p:txBody>
      </p:sp>
      <p:sp>
        <p:nvSpPr>
          <p:cNvPr id="6" name="Rectangle 5"/>
          <p:cNvSpPr/>
          <p:nvPr/>
        </p:nvSpPr>
        <p:spPr>
          <a:xfrm>
            <a:off x="5736000" y="538465"/>
            <a:ext cx="720000" cy="360000"/>
          </a:xfrm>
          <a:prstGeom prst="rect">
            <a:avLst/>
          </a:prstGeom>
          <a:noFill/>
        </p:spPr>
        <p:txBody>
          <a:bodyPr wrap="square" lIns="0" tIns="0" rIns="0" bIns="0">
            <a:norm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2</a:t>
            </a:r>
          </a:p>
        </p:txBody>
      </p:sp>
    </p:spTree>
    <p:custDataLst>
      <p:tags r:id="rId1"/>
    </p:custDataLst>
    <p:extLst>
      <p:ext uri="{BB962C8B-B14F-4D97-AF65-F5344CB8AC3E}">
        <p14:creationId xmlns:p14="http://schemas.microsoft.com/office/powerpoint/2010/main" val="383007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4"/>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5"/>
            <a:ext cx="10515600" cy="1325563"/>
          </a:xfrm>
        </p:spPr>
        <p:txBody>
          <a:bodyPr/>
          <a:lstStyle/>
          <a:p>
            <a:r>
              <a:rPr lang="en-US" dirty="0" smtClean="0"/>
              <a:t>RPPR and Level Of Effort</a:t>
            </a:r>
            <a:endParaRPr lang="en-US" dirty="0"/>
          </a:p>
        </p:txBody>
      </p:sp>
      <p:sp>
        <p:nvSpPr>
          <p:cNvPr id="3" name="Content Placeholder 2"/>
          <p:cNvSpPr>
            <a:spLocks noGrp="1"/>
          </p:cNvSpPr>
          <p:nvPr>
            <p:ph idx="1"/>
          </p:nvPr>
        </p:nvSpPr>
        <p:spPr>
          <a:xfrm>
            <a:off x="838200" y="1324928"/>
            <a:ext cx="10515600" cy="4852035"/>
          </a:xfrm>
        </p:spPr>
        <p:txBody>
          <a:bodyPr/>
          <a:lstStyle/>
          <a:p>
            <a:r>
              <a:rPr lang="en-US" dirty="0">
                <a:solidFill>
                  <a:schemeClr val="bg1"/>
                </a:solidFill>
              </a:rPr>
              <a:t>Notice Number: </a:t>
            </a:r>
            <a:r>
              <a:rPr lang="en-US" dirty="0" smtClean="0">
                <a:solidFill>
                  <a:schemeClr val="bg1"/>
                </a:solidFill>
              </a:rPr>
              <a:t>NOT-OD-18-202</a:t>
            </a:r>
          </a:p>
          <a:p>
            <a:pPr lvl="1"/>
            <a:r>
              <a:rPr lang="en-US" dirty="0">
                <a:solidFill>
                  <a:schemeClr val="bg1"/>
                </a:solidFill>
              </a:rPr>
              <a:t>NIH Synchronizes Institutional Delegations and Now Allows Decimals in Effort Reporting Field in Research Performance Progress Reports (RPPR</a:t>
            </a:r>
            <a:r>
              <a:rPr lang="en-US" dirty="0" smtClean="0">
                <a:solidFill>
                  <a:schemeClr val="bg1"/>
                </a:solidFill>
              </a:rPr>
              <a:t>)</a:t>
            </a:r>
          </a:p>
          <a:p>
            <a:pPr marL="457200" lvl="1" indent="0">
              <a:buNone/>
            </a:pPr>
            <a:r>
              <a:rPr lang="en-US" u="sng" dirty="0" smtClean="0">
                <a:solidFill>
                  <a:schemeClr val="bg1">
                    <a:lumMod val="75000"/>
                  </a:schemeClr>
                </a:solidFill>
              </a:rPr>
              <a:t>https</a:t>
            </a:r>
            <a:r>
              <a:rPr lang="en-US" u="sng" dirty="0">
                <a:solidFill>
                  <a:schemeClr val="bg1">
                    <a:lumMod val="75000"/>
                  </a:schemeClr>
                </a:solidFill>
              </a:rPr>
              <a:t>://</a:t>
            </a:r>
            <a:r>
              <a:rPr lang="en-US" u="sng" dirty="0" smtClean="0">
                <a:solidFill>
                  <a:schemeClr val="bg1">
                    <a:lumMod val="75000"/>
                  </a:schemeClr>
                </a:solidFill>
              </a:rPr>
              <a:t>grants.nih.gov/grants/guide/notice-files/NOT-OD-18-202.html </a:t>
            </a:r>
            <a:endParaRPr lang="en-US" u="sng" dirty="0">
              <a:solidFill>
                <a:schemeClr val="bg1">
                  <a:lumMod val="75000"/>
                </a:schemeClr>
              </a:solidFill>
            </a:endParaRPr>
          </a:p>
        </p:txBody>
      </p:sp>
      <p:sp>
        <p:nvSpPr>
          <p:cNvPr id="4" name="Rounded Rectangle 3">
            <a:hlinkClick r:id="rId4" action="ppaction://hlinksldjump"/>
          </p:cNvPr>
          <p:cNvSpPr/>
          <p:nvPr/>
        </p:nvSpPr>
        <p:spPr>
          <a:xfrm>
            <a:off x="7823955" y="6311900"/>
            <a:ext cx="2589291" cy="402879"/>
          </a:xfrm>
          <a:prstGeom prst="roundRect">
            <a:avLst/>
          </a:prstGeom>
          <a:solidFill>
            <a:srgbClr val="92D05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To the Spinner! </a:t>
            </a:r>
            <a:endParaRPr lang="en-US" i="1" dirty="0">
              <a:solidFill>
                <a:schemeClr val="tx1"/>
              </a:solidFill>
            </a:endParaRPr>
          </a:p>
        </p:txBody>
      </p:sp>
      <p:sp>
        <p:nvSpPr>
          <p:cNvPr id="5" name="Rounded Rectangle 4">
            <a:hlinkClick r:id="rId5" action="ppaction://hlinksldjump"/>
          </p:cNvPr>
          <p:cNvSpPr/>
          <p:nvPr/>
        </p:nvSpPr>
        <p:spPr>
          <a:xfrm>
            <a:off x="1778755" y="6311900"/>
            <a:ext cx="2589291" cy="402879"/>
          </a:xfrm>
          <a:prstGeom prst="roundRect">
            <a:avLst/>
          </a:prstGeom>
          <a:solidFill>
            <a:srgbClr val="FEA11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Back to The Board</a:t>
            </a:r>
            <a:endParaRPr lang="en-US" i="1" dirty="0">
              <a:solidFill>
                <a:schemeClr val="tx1"/>
              </a:solidFill>
            </a:endParaRP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0650" y="3614329"/>
            <a:ext cx="11650701" cy="1295581"/>
          </a:xfrm>
          <a:prstGeom prst="rect">
            <a:avLst/>
          </a:prstGeom>
          <a:ln>
            <a:noFill/>
          </a:ln>
          <a:effectLst>
            <a:outerShdw blurRad="190500" algn="tl" rotWithShape="0">
              <a:srgbClr val="000000">
                <a:alpha val="70000"/>
              </a:srgbClr>
            </a:outerShdw>
          </a:effectLst>
        </p:spPr>
      </p:pic>
    </p:spTree>
    <p:custDataLst>
      <p:tags r:id="rId1"/>
    </p:custDataLst>
    <p:extLst>
      <p:ext uri="{BB962C8B-B14F-4D97-AF65-F5344CB8AC3E}">
        <p14:creationId xmlns:p14="http://schemas.microsoft.com/office/powerpoint/2010/main" val="2513630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QUESTION"/>
          <p:cNvSpPr/>
          <p:nvPr/>
        </p:nvSpPr>
        <p:spPr>
          <a:xfrm>
            <a:off x="696000" y="538465"/>
            <a:ext cx="10800000" cy="2700000"/>
          </a:xfrm>
          <a:prstGeom prst="roundRect">
            <a:avLst/>
          </a:prstGeom>
          <a:solidFill>
            <a:srgbClr val="FFFF00">
              <a:alpha val="70000"/>
            </a:srgbClr>
          </a:solidFill>
          <a:ln w="76200">
            <a:solidFill>
              <a:srgbClr val="FFF51E"/>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a:r>
              <a:rPr lang="en-US" sz="6000" dirty="0" smtClean="0">
                <a:solidFill>
                  <a:schemeClr val="tx1"/>
                </a:solidFill>
                <a:latin typeface="Century Gothic" panose="020B0502020202020204" pitchFamily="34" charset="0"/>
              </a:rPr>
              <a:t>When HSS data is set to the status “Ready to submit,” </a:t>
            </a:r>
          </a:p>
          <a:p>
            <a:pPr algn="ctr"/>
            <a:r>
              <a:rPr lang="en-US" sz="6000" dirty="0" smtClean="0">
                <a:solidFill>
                  <a:schemeClr val="tx1"/>
                </a:solidFill>
                <a:latin typeface="Century Gothic" panose="020B0502020202020204" pitchFamily="34" charset="0"/>
              </a:rPr>
              <a:t>who gets notified?</a:t>
            </a:r>
            <a:endParaRPr lang="en-US" sz="6000" dirty="0">
              <a:solidFill>
                <a:schemeClr val="tx1"/>
              </a:solidFill>
              <a:latin typeface="Century Gothic" panose="020B0502020202020204" pitchFamily="34" charset="0"/>
            </a:endParaRPr>
          </a:p>
        </p:txBody>
      </p:sp>
      <p:sp>
        <p:nvSpPr>
          <p:cNvPr id="5" name="ANSWER"/>
          <p:cNvSpPr/>
          <p:nvPr/>
        </p:nvSpPr>
        <p:spPr>
          <a:xfrm>
            <a:off x="696000" y="3584809"/>
            <a:ext cx="10800000" cy="2700000"/>
          </a:xfrm>
          <a:prstGeom prst="roundRect">
            <a:avLst/>
          </a:prstGeom>
          <a:solidFill>
            <a:schemeClr val="bg1">
              <a:alpha val="70000"/>
            </a:schemeClr>
          </a:solidFill>
          <a:ln w="762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6000" dirty="0" smtClean="0">
                <a:solidFill>
                  <a:schemeClr val="tx1"/>
                </a:solidFill>
                <a:latin typeface="Century Gothic" panose="020B0502020202020204" pitchFamily="34" charset="0"/>
              </a:rPr>
              <a:t>It depends…</a:t>
            </a:r>
            <a:endParaRPr lang="en-US" sz="6000" dirty="0">
              <a:solidFill>
                <a:schemeClr val="tx1"/>
              </a:solidFill>
              <a:latin typeface="Century Gothic" panose="020B0502020202020204" pitchFamily="34" charset="0"/>
            </a:endParaRPr>
          </a:p>
        </p:txBody>
      </p:sp>
      <p:sp>
        <p:nvSpPr>
          <p:cNvPr id="6" name="Rectangle 5"/>
          <p:cNvSpPr/>
          <p:nvPr/>
        </p:nvSpPr>
        <p:spPr>
          <a:xfrm>
            <a:off x="5736000" y="538465"/>
            <a:ext cx="720000" cy="360000"/>
          </a:xfrm>
          <a:prstGeom prst="rect">
            <a:avLst/>
          </a:prstGeom>
          <a:noFill/>
        </p:spPr>
        <p:txBody>
          <a:bodyPr wrap="square" lIns="0" tIns="0" rIns="0" bIns="0">
            <a:norm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3</a:t>
            </a:r>
          </a:p>
        </p:txBody>
      </p:sp>
    </p:spTree>
    <p:custDataLst>
      <p:tags r:id="rId1"/>
    </p:custDataLst>
    <p:extLst>
      <p:ext uri="{BB962C8B-B14F-4D97-AF65-F5344CB8AC3E}">
        <p14:creationId xmlns:p14="http://schemas.microsoft.com/office/powerpoint/2010/main" val="2283536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4"/>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5"/>
            <a:ext cx="10515600" cy="1325563"/>
          </a:xfrm>
        </p:spPr>
        <p:txBody>
          <a:bodyPr/>
          <a:lstStyle/>
          <a:p>
            <a:r>
              <a:rPr lang="en-US" dirty="0"/>
              <a:t>Focused Notifications</a:t>
            </a:r>
          </a:p>
        </p:txBody>
      </p:sp>
      <p:sp>
        <p:nvSpPr>
          <p:cNvPr id="3" name="Content Placeholder 2"/>
          <p:cNvSpPr>
            <a:spLocks noGrp="1"/>
          </p:cNvSpPr>
          <p:nvPr>
            <p:ph idx="1"/>
          </p:nvPr>
        </p:nvSpPr>
        <p:spPr>
          <a:xfrm>
            <a:off x="838200" y="1073785"/>
            <a:ext cx="10515600" cy="4971415"/>
          </a:xfrm>
        </p:spPr>
        <p:txBody>
          <a:bodyPr>
            <a:noAutofit/>
          </a:bodyPr>
          <a:lstStyle/>
          <a:p>
            <a:pPr marL="0" indent="0">
              <a:buNone/>
            </a:pPr>
            <a:r>
              <a:rPr lang="en-US"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Focused </a:t>
            </a:r>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notifications will be sent when a user changes the status of updates to human </a:t>
            </a:r>
            <a:r>
              <a:rPr lang="en-US"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subjects </a:t>
            </a:r>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or clinical trial information to ‘ready to submit’ in HSS</a:t>
            </a:r>
            <a:r>
              <a:rPr lang="en-US"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p>
          <a:p>
            <a:pPr marL="0" indent="0">
              <a:buNone/>
            </a:pPr>
            <a:endParaRPr lang="en-US" sz="2000" dirty="0" smtClean="0">
              <a:solidFill>
                <a:schemeClr val="bg1"/>
              </a:solidFill>
            </a:endParaRPr>
          </a:p>
          <a:p>
            <a:pPr marL="457200">
              <a:spcBef>
                <a:spcPts val="0"/>
              </a:spcBef>
            </a:pPr>
            <a:r>
              <a:rPr lang="en-US" sz="2000" dirty="0">
                <a:solidFill>
                  <a:schemeClr val="bg1"/>
                </a:solidFill>
                <a:latin typeface="Verdana" panose="020B0604030504040204" pitchFamily="34" charset="0"/>
              </a:rPr>
              <a:t>Only the Authorized Organizational Representative (AOR) listed on the original submission of the competitive application (type 1 and 2) or change of institution (type 7) will receive these email notifications</a:t>
            </a:r>
            <a:r>
              <a:rPr lang="en-US" sz="2000" dirty="0" smtClean="0">
                <a:solidFill>
                  <a:schemeClr val="bg1"/>
                </a:solidFill>
                <a:latin typeface="Verdana" panose="020B0604030504040204" pitchFamily="34" charset="0"/>
              </a:rPr>
              <a:t>.</a:t>
            </a:r>
          </a:p>
          <a:p>
            <a:pPr indent="0">
              <a:spcBef>
                <a:spcPts val="0"/>
              </a:spcBef>
              <a:buNone/>
            </a:pPr>
            <a:r>
              <a:rPr lang="en-US" sz="2000" dirty="0">
                <a:solidFill>
                  <a:schemeClr val="bg1"/>
                </a:solidFill>
                <a:latin typeface="Verdana" panose="020B0604030504040204" pitchFamily="34" charset="0"/>
              </a:rPr>
              <a:t> </a:t>
            </a:r>
          </a:p>
          <a:p>
            <a:pPr marL="457200">
              <a:spcBef>
                <a:spcPts val="0"/>
              </a:spcBef>
            </a:pPr>
            <a:r>
              <a:rPr lang="en-US" sz="2000" dirty="0">
                <a:solidFill>
                  <a:schemeClr val="bg1"/>
                </a:solidFill>
                <a:latin typeface="Verdana" panose="020B0604030504040204" pitchFamily="34" charset="0"/>
              </a:rPr>
              <a:t>For HSS changes made on non-competitive years (type 5), the SO associated with the Research Performance Progress Report (RPPR) will be notified.</a:t>
            </a:r>
          </a:p>
          <a:p>
            <a:pPr marL="0" indent="0">
              <a:spcBef>
                <a:spcPts val="0"/>
              </a:spcBef>
              <a:buNone/>
            </a:pPr>
            <a:endParaRPr lang="en-US" sz="2000" dirty="0">
              <a:solidFill>
                <a:schemeClr val="bg1"/>
              </a:solidFill>
              <a:latin typeface="Verdana" panose="020B0604030504040204" pitchFamily="34" charset="0"/>
            </a:endParaRPr>
          </a:p>
          <a:p>
            <a:pPr marL="457200">
              <a:spcBef>
                <a:spcPts val="0"/>
              </a:spcBef>
            </a:pPr>
            <a:r>
              <a:rPr lang="en-US" sz="2000" dirty="0">
                <a:solidFill>
                  <a:schemeClr val="bg1"/>
                </a:solidFill>
                <a:latin typeface="Verdana" panose="020B0604030504040204" pitchFamily="34" charset="0"/>
              </a:rPr>
              <a:t>If we are unable to identify an email address using either of these choices, notifications will be sent to the institutional contact listed in the Institutional Profile in eRA Commons</a:t>
            </a:r>
            <a:r>
              <a:rPr lang="en-US" sz="2000" dirty="0" smtClean="0">
                <a:solidFill>
                  <a:schemeClr val="bg1"/>
                </a:solidFill>
                <a:latin typeface="Verdana" panose="020B0604030504040204" pitchFamily="34" charset="0"/>
              </a:rPr>
              <a:t>.</a:t>
            </a:r>
            <a:endParaRPr lang="en-US" sz="2000" dirty="0">
              <a:solidFill>
                <a:schemeClr val="bg1"/>
              </a:solidFill>
              <a:latin typeface="Verdana" panose="020B0604030504040204" pitchFamily="34" charset="0"/>
            </a:endParaRPr>
          </a:p>
        </p:txBody>
      </p:sp>
      <p:sp>
        <p:nvSpPr>
          <p:cNvPr id="5" name="Rounded Rectangle 4">
            <a:hlinkClick r:id="rId3" action="ppaction://hlinksldjump"/>
          </p:cNvPr>
          <p:cNvSpPr/>
          <p:nvPr/>
        </p:nvSpPr>
        <p:spPr>
          <a:xfrm>
            <a:off x="7823955" y="6311900"/>
            <a:ext cx="2589291" cy="402879"/>
          </a:xfrm>
          <a:prstGeom prst="roundRect">
            <a:avLst/>
          </a:prstGeom>
          <a:solidFill>
            <a:srgbClr val="92D05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To the Spinner! </a:t>
            </a:r>
            <a:endParaRPr lang="en-US" i="1" dirty="0">
              <a:solidFill>
                <a:schemeClr val="tx1"/>
              </a:solidFill>
            </a:endParaRPr>
          </a:p>
        </p:txBody>
      </p:sp>
      <p:sp>
        <p:nvSpPr>
          <p:cNvPr id="6" name="Rounded Rectangle 5">
            <a:hlinkClick r:id="rId4" action="ppaction://hlinksldjump"/>
          </p:cNvPr>
          <p:cNvSpPr/>
          <p:nvPr/>
        </p:nvSpPr>
        <p:spPr>
          <a:xfrm>
            <a:off x="1778755" y="6311900"/>
            <a:ext cx="2589291" cy="402879"/>
          </a:xfrm>
          <a:prstGeom prst="roundRect">
            <a:avLst/>
          </a:prstGeom>
          <a:solidFill>
            <a:srgbClr val="FEA11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Back to The Board</a:t>
            </a:r>
            <a:endParaRPr lang="en-US" i="1" dirty="0">
              <a:solidFill>
                <a:schemeClr val="tx1"/>
              </a:solidFill>
            </a:endParaRPr>
          </a:p>
        </p:txBody>
      </p:sp>
    </p:spTree>
    <p:custDataLst>
      <p:tags r:id="rId1"/>
    </p:custDataLst>
    <p:extLst>
      <p:ext uri="{BB962C8B-B14F-4D97-AF65-F5344CB8AC3E}">
        <p14:creationId xmlns:p14="http://schemas.microsoft.com/office/powerpoint/2010/main" val="551428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QUESTION"/>
          <p:cNvSpPr/>
          <p:nvPr/>
        </p:nvSpPr>
        <p:spPr>
          <a:xfrm>
            <a:off x="696000" y="538465"/>
            <a:ext cx="10800000" cy="2700000"/>
          </a:xfrm>
          <a:prstGeom prst="roundRect">
            <a:avLst/>
          </a:prstGeom>
          <a:solidFill>
            <a:srgbClr val="FFFF00">
              <a:alpha val="70000"/>
            </a:srgbClr>
          </a:solidFill>
          <a:ln w="76200">
            <a:solidFill>
              <a:srgbClr val="FFF51E"/>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a:r>
              <a:rPr lang="en-US" sz="6000" dirty="0">
                <a:solidFill>
                  <a:schemeClr val="tx1"/>
                </a:solidFill>
                <a:latin typeface="Century Gothic" panose="020B0502020202020204" pitchFamily="34" charset="0"/>
              </a:rPr>
              <a:t>When is the Interim RPPR used and how does NIH use it to reduce your burden?</a:t>
            </a:r>
          </a:p>
        </p:txBody>
      </p:sp>
      <p:sp>
        <p:nvSpPr>
          <p:cNvPr id="5" name="ANSWER"/>
          <p:cNvSpPr/>
          <p:nvPr/>
        </p:nvSpPr>
        <p:spPr>
          <a:xfrm>
            <a:off x="696000" y="3584809"/>
            <a:ext cx="10800000" cy="2700000"/>
          </a:xfrm>
          <a:prstGeom prst="roundRect">
            <a:avLst/>
          </a:prstGeom>
          <a:solidFill>
            <a:schemeClr val="bg1">
              <a:alpha val="70000"/>
            </a:schemeClr>
          </a:solidFill>
          <a:ln w="762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r>
              <a:rPr lang="en-US" sz="6000" dirty="0">
                <a:solidFill>
                  <a:schemeClr val="tx1"/>
                </a:solidFill>
                <a:latin typeface="Century Gothic" panose="020B0502020202020204" pitchFamily="34" charset="0"/>
              </a:rPr>
              <a:t>I-RPPR is used when the recipient organization has submitted a Competing Renewal application (Type 2) on or before the date by which a Final Research Performance Progress Report (F-RPPR) would be required for the current competitive segment.</a:t>
            </a:r>
          </a:p>
        </p:txBody>
      </p:sp>
      <p:sp>
        <p:nvSpPr>
          <p:cNvPr id="6" name="Rectangle 5"/>
          <p:cNvSpPr/>
          <p:nvPr/>
        </p:nvSpPr>
        <p:spPr>
          <a:xfrm>
            <a:off x="5736000" y="538465"/>
            <a:ext cx="720000" cy="360000"/>
          </a:xfrm>
          <a:prstGeom prst="rect">
            <a:avLst/>
          </a:prstGeom>
          <a:noFill/>
        </p:spPr>
        <p:txBody>
          <a:bodyPr wrap="square" lIns="0" tIns="0" rIns="0" bIns="0">
            <a:norm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4</a:t>
            </a:r>
          </a:p>
        </p:txBody>
      </p:sp>
    </p:spTree>
    <p:custDataLst>
      <p:tags r:id="rId1"/>
    </p:custDataLst>
    <p:extLst>
      <p:ext uri="{BB962C8B-B14F-4D97-AF65-F5344CB8AC3E}">
        <p14:creationId xmlns:p14="http://schemas.microsoft.com/office/powerpoint/2010/main" val="2253409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4"/>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5"/>
            <a:ext cx="10515600" cy="1325563"/>
          </a:xfrm>
        </p:spPr>
        <p:txBody>
          <a:bodyPr/>
          <a:lstStyle/>
          <a:p>
            <a:r>
              <a:rPr lang="en-US" dirty="0" smtClean="0"/>
              <a:t>Interim RPPR</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97177662"/>
              </p:ext>
            </p:extLst>
          </p:nvPr>
        </p:nvGraphicFramePr>
        <p:xfrm>
          <a:off x="838200" y="1398905"/>
          <a:ext cx="10515600" cy="4480560"/>
        </p:xfrm>
        <a:graphic>
          <a:graphicData uri="http://schemas.openxmlformats.org/drawingml/2006/table">
            <a:tbl>
              <a:tblPr firstRow="1" bandRow="1">
                <a:effectLst>
                  <a:outerShdw blurRad="63500" sx="102000" sy="102000" algn="ctr" rotWithShape="0">
                    <a:prstClr val="black">
                      <a:alpha val="40000"/>
                    </a:prstClr>
                  </a:outerShdw>
                </a:effectLst>
                <a:tableStyleId>{93296810-A885-4BE3-A3E7-6D5BEEA58F35}</a:tableStyleId>
              </a:tblPr>
              <a:tblGrid>
                <a:gridCol w="3622040"/>
                <a:gridCol w="3505200"/>
                <a:gridCol w="3388360"/>
              </a:tblGrid>
              <a:tr h="370840">
                <a:tc>
                  <a:txBody>
                    <a:bodyPr/>
                    <a:lstStyle/>
                    <a:p>
                      <a:pPr algn="ctr"/>
                      <a:r>
                        <a:rPr lang="en-US" sz="2400" dirty="0" smtClean="0"/>
                        <a:t>Competing</a:t>
                      </a:r>
                      <a:r>
                        <a:rPr lang="en-US" sz="2400" baseline="0" dirty="0" smtClean="0"/>
                        <a:t> Renewal Application Status</a:t>
                      </a:r>
                      <a:endParaRPr 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2400" dirty="0" smtClean="0"/>
                        <a:t>Action</a:t>
                      </a:r>
                      <a:endParaRPr 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r>
              <a:tr h="370840">
                <a:tc>
                  <a:txBody>
                    <a:bodyPr/>
                    <a:lstStyle/>
                    <a:p>
                      <a:pPr algn="ctr"/>
                      <a:r>
                        <a:rPr lang="en-US" sz="2400" dirty="0" smtClean="0"/>
                        <a:t>Not Submitting</a:t>
                      </a:r>
                      <a:r>
                        <a:rPr lang="en-US" sz="2400" baseline="0" dirty="0" smtClean="0"/>
                        <a:t> a Competing Renewal Application</a:t>
                      </a:r>
                      <a:endParaRPr 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2400" dirty="0" smtClean="0"/>
                        <a:t>Submit a Final RPPR no</a:t>
                      </a:r>
                      <a:r>
                        <a:rPr lang="en-US" sz="2400" baseline="0" dirty="0" smtClean="0"/>
                        <a:t> later than 120 days from the project period end date.</a:t>
                      </a:r>
                      <a:endParaRPr lang="en-US" sz="24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r>
              <a:tr h="370840">
                <a:tc rowSpan="3">
                  <a:txBody>
                    <a:bodyPr/>
                    <a:lstStyle/>
                    <a:p>
                      <a:pPr algn="ctr"/>
                      <a:r>
                        <a:rPr lang="en-US" sz="2400" dirty="0" smtClean="0"/>
                        <a:t>Submitting</a:t>
                      </a:r>
                      <a:r>
                        <a:rPr lang="en-US" sz="2400" baseline="0" dirty="0" smtClean="0"/>
                        <a:t> a Competing Renewal Application</a:t>
                      </a:r>
                      <a:endParaRPr 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2400" dirty="0" smtClean="0"/>
                        <a:t>Submit an Interim RPPR no later than 120 days from the project period</a:t>
                      </a:r>
                      <a:r>
                        <a:rPr lang="en-US" sz="2400" baseline="0" dirty="0" smtClean="0"/>
                        <a:t> end date. </a:t>
                      </a:r>
                      <a:endParaRPr lang="en-US" sz="24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r>
              <a:tr h="185420">
                <a:tc vMerge="1">
                  <a:txBody>
                    <a:bodyPr/>
                    <a:lstStyle/>
                    <a:p>
                      <a:endParaRPr lang="en-US" dirty="0"/>
                    </a:p>
                  </a:txBody>
                  <a:tcPr/>
                </a:tc>
                <a:tc>
                  <a:txBody>
                    <a:bodyPr/>
                    <a:lstStyle/>
                    <a:p>
                      <a:pPr algn="ctr"/>
                      <a:r>
                        <a:rPr lang="en-US" sz="2400" dirty="0" smtClean="0"/>
                        <a:t>Funded</a:t>
                      </a:r>
                      <a:endParaRPr lang="en-US" sz="24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Not</a:t>
                      </a:r>
                      <a:r>
                        <a:rPr lang="en-US" sz="2400" baseline="0" dirty="0" smtClean="0"/>
                        <a:t> Funded</a:t>
                      </a:r>
                      <a:endParaRPr lang="en-US" sz="24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r>
              <a:tr h="556260">
                <a:tc vMerge="1">
                  <a:txBody>
                    <a:bodyPr/>
                    <a:lstStyle/>
                    <a:p>
                      <a:endParaRPr lang="en-US"/>
                    </a:p>
                  </a:txBody>
                  <a:tcPr/>
                </a:tc>
                <a:tc>
                  <a:txBody>
                    <a:bodyPr/>
                    <a:lstStyle/>
                    <a:p>
                      <a:pPr algn="ctr"/>
                      <a:r>
                        <a:rPr lang="en-US" sz="2400" dirty="0" smtClean="0"/>
                        <a:t>The Interim</a:t>
                      </a:r>
                      <a:r>
                        <a:rPr lang="en-US" sz="2400" baseline="0" dirty="0" smtClean="0"/>
                        <a:t> RPPR is automatically accepted as an Annual RPPR.</a:t>
                      </a:r>
                      <a:endParaRPr lang="en-US" sz="24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The Interim</a:t>
                      </a:r>
                      <a:r>
                        <a:rPr lang="en-US" sz="2400" baseline="0" dirty="0" smtClean="0"/>
                        <a:t> RPPR is automatically accepted s the Final RPPR.</a:t>
                      </a:r>
                      <a:endParaRPr lang="en-US" sz="24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Rounded Rectangle 5">
            <a:hlinkClick r:id="rId4" action="ppaction://hlinksldjump"/>
          </p:cNvPr>
          <p:cNvSpPr/>
          <p:nvPr/>
        </p:nvSpPr>
        <p:spPr>
          <a:xfrm>
            <a:off x="7823955" y="6311900"/>
            <a:ext cx="2589291" cy="402879"/>
          </a:xfrm>
          <a:prstGeom prst="roundRect">
            <a:avLst/>
          </a:prstGeom>
          <a:solidFill>
            <a:srgbClr val="92D05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To the Spinner! </a:t>
            </a:r>
            <a:endParaRPr lang="en-US" i="1" dirty="0">
              <a:solidFill>
                <a:schemeClr val="tx1"/>
              </a:solidFill>
            </a:endParaRPr>
          </a:p>
        </p:txBody>
      </p:sp>
      <p:sp>
        <p:nvSpPr>
          <p:cNvPr id="7" name="Rounded Rectangle 6">
            <a:hlinkClick r:id="rId5" action="ppaction://hlinksldjump"/>
          </p:cNvPr>
          <p:cNvSpPr/>
          <p:nvPr/>
        </p:nvSpPr>
        <p:spPr>
          <a:xfrm>
            <a:off x="1778755" y="6311900"/>
            <a:ext cx="2589291" cy="402879"/>
          </a:xfrm>
          <a:prstGeom prst="roundRect">
            <a:avLst/>
          </a:prstGeom>
          <a:solidFill>
            <a:srgbClr val="FEA11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Back to The Board</a:t>
            </a:r>
            <a:endParaRPr lang="en-US" i="1" dirty="0">
              <a:solidFill>
                <a:schemeClr val="tx1"/>
              </a:solidFill>
            </a:endParaRPr>
          </a:p>
        </p:txBody>
      </p:sp>
    </p:spTree>
    <p:custDataLst>
      <p:tags r:id="rId1"/>
    </p:custDataLst>
    <p:extLst>
      <p:ext uri="{BB962C8B-B14F-4D97-AF65-F5344CB8AC3E}">
        <p14:creationId xmlns:p14="http://schemas.microsoft.com/office/powerpoint/2010/main" val="423023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QUESTION"/>
          <p:cNvSpPr/>
          <p:nvPr/>
        </p:nvSpPr>
        <p:spPr>
          <a:xfrm>
            <a:off x="696000" y="538465"/>
            <a:ext cx="10800000" cy="2700000"/>
          </a:xfrm>
          <a:prstGeom prst="roundRect">
            <a:avLst/>
          </a:prstGeom>
          <a:solidFill>
            <a:srgbClr val="FFFF00">
              <a:alpha val="70000"/>
            </a:srgbClr>
          </a:solidFill>
          <a:ln w="76200">
            <a:solidFill>
              <a:srgbClr val="FFF51E"/>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a:r>
              <a:rPr lang="en-US" sz="6000" dirty="0" smtClean="0">
                <a:solidFill>
                  <a:schemeClr val="tx1"/>
                </a:solidFill>
                <a:latin typeface="Century Gothic" panose="020B0502020202020204" pitchFamily="34" charset="0"/>
              </a:rPr>
              <a:t>What feature of the RPPR permits NIH to request additional information regarding a submitted RPPR? </a:t>
            </a:r>
            <a:endParaRPr lang="en-US" sz="6000" dirty="0">
              <a:solidFill>
                <a:schemeClr val="tx1"/>
              </a:solidFill>
              <a:latin typeface="Century Gothic" panose="020B0502020202020204" pitchFamily="34" charset="0"/>
            </a:endParaRPr>
          </a:p>
        </p:txBody>
      </p:sp>
      <p:sp>
        <p:nvSpPr>
          <p:cNvPr id="5" name="ANSWER"/>
          <p:cNvSpPr/>
          <p:nvPr/>
        </p:nvSpPr>
        <p:spPr>
          <a:xfrm>
            <a:off x="696000" y="3584809"/>
            <a:ext cx="10800000" cy="2700000"/>
          </a:xfrm>
          <a:prstGeom prst="roundRect">
            <a:avLst/>
          </a:prstGeom>
          <a:solidFill>
            <a:schemeClr val="bg1">
              <a:alpha val="70000"/>
            </a:schemeClr>
          </a:solidFill>
          <a:ln w="762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a:r>
              <a:rPr lang="en-US" sz="6000" dirty="0" smtClean="0">
                <a:solidFill>
                  <a:schemeClr val="tx1"/>
                </a:solidFill>
                <a:latin typeface="Century Gothic" panose="020B0502020202020204" pitchFamily="34" charset="0"/>
              </a:rPr>
              <a:t>PRAM – </a:t>
            </a:r>
          </a:p>
          <a:p>
            <a:pPr algn="ctr"/>
            <a:r>
              <a:rPr lang="en-US" sz="6000" dirty="0" smtClean="0">
                <a:solidFill>
                  <a:schemeClr val="tx1"/>
                </a:solidFill>
                <a:latin typeface="Century Gothic" panose="020B0502020202020204" pitchFamily="34" charset="0"/>
              </a:rPr>
              <a:t>Progress Report Additional Materials</a:t>
            </a:r>
            <a:endParaRPr lang="en-US" sz="6000" dirty="0">
              <a:solidFill>
                <a:schemeClr val="tx1"/>
              </a:solidFill>
              <a:latin typeface="Century Gothic" panose="020B0502020202020204" pitchFamily="34" charset="0"/>
            </a:endParaRPr>
          </a:p>
        </p:txBody>
      </p:sp>
      <p:sp>
        <p:nvSpPr>
          <p:cNvPr id="6" name="Rectangle 5"/>
          <p:cNvSpPr/>
          <p:nvPr/>
        </p:nvSpPr>
        <p:spPr>
          <a:xfrm>
            <a:off x="5736000" y="538465"/>
            <a:ext cx="720000" cy="360000"/>
          </a:xfrm>
          <a:prstGeom prst="rect">
            <a:avLst/>
          </a:prstGeom>
          <a:noFill/>
        </p:spPr>
        <p:txBody>
          <a:bodyPr wrap="square" lIns="0" tIns="0" rIns="0" bIns="0">
            <a:norm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5</a:t>
            </a:r>
          </a:p>
        </p:txBody>
      </p:sp>
    </p:spTree>
    <p:custDataLst>
      <p:tags r:id="rId1"/>
    </p:custDataLst>
    <p:extLst>
      <p:ext uri="{BB962C8B-B14F-4D97-AF65-F5344CB8AC3E}">
        <p14:creationId xmlns:p14="http://schemas.microsoft.com/office/powerpoint/2010/main" val="485726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4"/>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2771"/>
            <a:ext cx="9144000" cy="869294"/>
          </a:xfrm>
        </p:spPr>
        <p:txBody>
          <a:bodyPr>
            <a:normAutofit fontScale="90000"/>
          </a:bodyPr>
          <a:lstStyle/>
          <a:p>
            <a:r>
              <a:rPr lang="en-US" i="1" dirty="0" smtClean="0">
                <a:ln>
                  <a:solidFill>
                    <a:schemeClr val="bg1"/>
                  </a:solidFill>
                </a:ln>
                <a:latin typeface="Broadway" panose="04040905080B02020502" pitchFamily="82" charset="0"/>
              </a:rPr>
              <a:t>The Track!</a:t>
            </a:r>
            <a:endParaRPr lang="en-US" i="1" dirty="0">
              <a:ln>
                <a:solidFill>
                  <a:schemeClr val="bg1"/>
                </a:solidFill>
              </a:ln>
              <a:latin typeface="Broadway" panose="04040905080B02020502" pitchFamily="82" charset="0"/>
            </a:endParaRPr>
          </a:p>
        </p:txBody>
      </p:sp>
      <p:grpSp>
        <p:nvGrpSpPr>
          <p:cNvPr id="10" name="Group 9"/>
          <p:cNvGrpSpPr/>
          <p:nvPr/>
        </p:nvGrpSpPr>
        <p:grpSpPr>
          <a:xfrm>
            <a:off x="0" y="5994205"/>
            <a:ext cx="12192000" cy="860854"/>
            <a:chOff x="0" y="5997146"/>
            <a:chExt cx="12192000" cy="860854"/>
          </a:xfrm>
        </p:grpSpPr>
        <p:sp>
          <p:nvSpPr>
            <p:cNvPr id="7" name="Rectangle 6"/>
            <p:cNvSpPr/>
            <p:nvPr/>
          </p:nvSpPr>
          <p:spPr>
            <a:xfrm>
              <a:off x="0" y="5997146"/>
              <a:ext cx="12192000" cy="860854"/>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7" idx="1"/>
              <a:endCxn id="7" idx="3"/>
            </p:cNvCxnSpPr>
            <p:nvPr/>
          </p:nvCxnSpPr>
          <p:spPr>
            <a:xfrm>
              <a:off x="0" y="6427573"/>
              <a:ext cx="12192000" cy="0"/>
            </a:xfrm>
            <a:prstGeom prst="line">
              <a:avLst/>
            </a:prstGeom>
            <a:ln w="571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0" y="5072740"/>
            <a:ext cx="12192000" cy="860854"/>
            <a:chOff x="0" y="5997146"/>
            <a:chExt cx="12192000" cy="860854"/>
          </a:xfrm>
        </p:grpSpPr>
        <p:sp>
          <p:nvSpPr>
            <p:cNvPr id="12" name="Rectangle 11"/>
            <p:cNvSpPr/>
            <p:nvPr/>
          </p:nvSpPr>
          <p:spPr>
            <a:xfrm>
              <a:off x="0" y="5997146"/>
              <a:ext cx="12192000" cy="860854"/>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a:stCxn id="12" idx="1"/>
              <a:endCxn id="12" idx="3"/>
            </p:cNvCxnSpPr>
            <p:nvPr/>
          </p:nvCxnSpPr>
          <p:spPr>
            <a:xfrm>
              <a:off x="0" y="6427573"/>
              <a:ext cx="12192000" cy="0"/>
            </a:xfrm>
            <a:prstGeom prst="line">
              <a:avLst/>
            </a:prstGeom>
            <a:ln w="571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0" y="4151283"/>
            <a:ext cx="12192000" cy="860854"/>
            <a:chOff x="0" y="5997146"/>
            <a:chExt cx="12192000" cy="860854"/>
          </a:xfrm>
        </p:grpSpPr>
        <p:sp>
          <p:nvSpPr>
            <p:cNvPr id="15" name="Rectangle 14"/>
            <p:cNvSpPr/>
            <p:nvPr/>
          </p:nvSpPr>
          <p:spPr>
            <a:xfrm>
              <a:off x="0" y="5997146"/>
              <a:ext cx="12192000" cy="860854"/>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a:stCxn id="15" idx="1"/>
              <a:endCxn id="15" idx="3"/>
            </p:cNvCxnSpPr>
            <p:nvPr/>
          </p:nvCxnSpPr>
          <p:spPr>
            <a:xfrm>
              <a:off x="0" y="6427573"/>
              <a:ext cx="12192000" cy="0"/>
            </a:xfrm>
            <a:prstGeom prst="line">
              <a:avLst/>
            </a:prstGeom>
            <a:ln w="571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0" y="3221582"/>
            <a:ext cx="12192000" cy="860854"/>
            <a:chOff x="0" y="5997146"/>
            <a:chExt cx="12192000" cy="860854"/>
          </a:xfrm>
        </p:grpSpPr>
        <p:sp>
          <p:nvSpPr>
            <p:cNvPr id="18" name="Rectangle 17"/>
            <p:cNvSpPr/>
            <p:nvPr/>
          </p:nvSpPr>
          <p:spPr>
            <a:xfrm>
              <a:off x="0" y="5997146"/>
              <a:ext cx="12192000" cy="860854"/>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a:stCxn id="18" idx="1"/>
              <a:endCxn id="18" idx="3"/>
            </p:cNvCxnSpPr>
            <p:nvPr/>
          </p:nvCxnSpPr>
          <p:spPr>
            <a:xfrm>
              <a:off x="0" y="6427573"/>
              <a:ext cx="12192000" cy="0"/>
            </a:xfrm>
            <a:prstGeom prst="line">
              <a:avLst/>
            </a:prstGeom>
            <a:ln w="571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0" y="2300124"/>
            <a:ext cx="12192000" cy="860854"/>
            <a:chOff x="0" y="5997146"/>
            <a:chExt cx="12192000" cy="860854"/>
          </a:xfrm>
        </p:grpSpPr>
        <p:sp>
          <p:nvSpPr>
            <p:cNvPr id="21" name="Rectangle 20"/>
            <p:cNvSpPr/>
            <p:nvPr/>
          </p:nvSpPr>
          <p:spPr>
            <a:xfrm>
              <a:off x="0" y="5997146"/>
              <a:ext cx="12192000" cy="860854"/>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a:stCxn id="21" idx="1"/>
              <a:endCxn id="21" idx="3"/>
            </p:cNvCxnSpPr>
            <p:nvPr/>
          </p:nvCxnSpPr>
          <p:spPr>
            <a:xfrm>
              <a:off x="0" y="6427573"/>
              <a:ext cx="12192000" cy="0"/>
            </a:xfrm>
            <a:prstGeom prst="line">
              <a:avLst/>
            </a:prstGeom>
            <a:ln w="571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0" y="1370425"/>
            <a:ext cx="12192000" cy="860854"/>
            <a:chOff x="0" y="5997146"/>
            <a:chExt cx="12192000" cy="860854"/>
          </a:xfrm>
        </p:grpSpPr>
        <p:sp>
          <p:nvSpPr>
            <p:cNvPr id="24" name="Rectangle 23"/>
            <p:cNvSpPr/>
            <p:nvPr/>
          </p:nvSpPr>
          <p:spPr>
            <a:xfrm>
              <a:off x="0" y="5997146"/>
              <a:ext cx="12192000" cy="860854"/>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a:stCxn id="24" idx="1"/>
              <a:endCxn id="24" idx="3"/>
            </p:cNvCxnSpPr>
            <p:nvPr/>
          </p:nvCxnSpPr>
          <p:spPr>
            <a:xfrm>
              <a:off x="0" y="6427573"/>
              <a:ext cx="12192000" cy="0"/>
            </a:xfrm>
            <a:prstGeom prst="line">
              <a:avLst/>
            </a:prstGeom>
            <a:ln w="571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39113" y="1486765"/>
            <a:ext cx="628173" cy="628173"/>
          </a:xfrm>
          <a:prstGeom prst="rect">
            <a:avLst/>
          </a:prstGeom>
        </p:spPr>
      </p:pic>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21585" y="2416464"/>
            <a:ext cx="628173" cy="628173"/>
          </a:xfrm>
          <a:prstGeom prst="rect">
            <a:avLst/>
          </a:prstGeom>
        </p:spPr>
      </p:pic>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21586" y="3337922"/>
            <a:ext cx="628173" cy="628173"/>
          </a:xfrm>
          <a:prstGeom prst="rect">
            <a:avLst/>
          </a:prstGeom>
        </p:spPr>
      </p:pic>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21587" y="4267623"/>
            <a:ext cx="628173" cy="628173"/>
          </a:xfrm>
          <a:prstGeom prst="rect">
            <a:avLst/>
          </a:prstGeom>
        </p:spPr>
      </p:pic>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21587" y="5189080"/>
            <a:ext cx="628173" cy="628173"/>
          </a:xfrm>
          <a:prstGeom prst="rect">
            <a:avLst/>
          </a:prstGeom>
        </p:spPr>
      </p:pic>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21588" y="6110545"/>
            <a:ext cx="628173" cy="628173"/>
          </a:xfrm>
          <a:prstGeom prst="rect">
            <a:avLst/>
          </a:prstGeom>
        </p:spPr>
      </p:pic>
      <p:pic>
        <p:nvPicPr>
          <p:cNvPr id="32" name="Picture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528976"/>
            <a:ext cx="1916250" cy="543750"/>
          </a:xfrm>
          <a:prstGeom prst="rect">
            <a:avLst/>
          </a:prstGeom>
        </p:spPr>
      </p:pic>
      <p:pic>
        <p:nvPicPr>
          <p:cNvPr id="38" name="Picture 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2458677"/>
            <a:ext cx="1916250" cy="543750"/>
          </a:xfrm>
          <a:prstGeom prst="rect">
            <a:avLst/>
          </a:prstGeom>
        </p:spPr>
      </p:pic>
      <p:pic>
        <p:nvPicPr>
          <p:cNvPr id="39" name="Picture 3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3380133"/>
            <a:ext cx="1916250" cy="543750"/>
          </a:xfrm>
          <a:prstGeom prst="rect">
            <a:avLst/>
          </a:prstGeom>
        </p:spPr>
      </p:pic>
      <p:pic>
        <p:nvPicPr>
          <p:cNvPr id="40" name="Picture 3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4309834"/>
            <a:ext cx="1916250" cy="543750"/>
          </a:xfrm>
          <a:prstGeom prst="rect">
            <a:avLst/>
          </a:prstGeom>
        </p:spPr>
      </p:pic>
      <p:pic>
        <p:nvPicPr>
          <p:cNvPr id="41" name="Picture 4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5231291"/>
            <a:ext cx="1916250" cy="543750"/>
          </a:xfrm>
          <a:prstGeom prst="rect">
            <a:avLst/>
          </a:prstGeom>
        </p:spPr>
      </p:pic>
      <p:pic>
        <p:nvPicPr>
          <p:cNvPr id="42" name="Picture 4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6152756"/>
            <a:ext cx="1916250" cy="543750"/>
          </a:xfrm>
          <a:prstGeom prst="rect">
            <a:avLst/>
          </a:prstGeom>
        </p:spPr>
      </p:pic>
      <p:sp>
        <p:nvSpPr>
          <p:cNvPr id="33" name="Rounded Rectangle 32">
            <a:hlinkClick r:id="rId12" action="ppaction://hlinksldjump"/>
          </p:cNvPr>
          <p:cNvSpPr/>
          <p:nvPr/>
        </p:nvSpPr>
        <p:spPr>
          <a:xfrm>
            <a:off x="4801354" y="897110"/>
            <a:ext cx="2589291" cy="402879"/>
          </a:xfrm>
          <a:prstGeom prst="roundRect">
            <a:avLst/>
          </a:prstGeom>
          <a:solidFill>
            <a:srgbClr val="FEA11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Back to The Board</a:t>
            </a:r>
            <a:endParaRPr lang="en-US" i="1" dirty="0">
              <a:solidFill>
                <a:schemeClr val="tx1"/>
              </a:solidFill>
            </a:endParaRPr>
          </a:p>
        </p:txBody>
      </p:sp>
    </p:spTree>
    <p:custDataLst>
      <p:tags r:id="rId1"/>
    </p:custDataLst>
    <p:extLst>
      <p:ext uri="{BB962C8B-B14F-4D97-AF65-F5344CB8AC3E}">
        <p14:creationId xmlns:p14="http://schemas.microsoft.com/office/powerpoint/2010/main" val="3311844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42" presetClass="path" presetSubtype="0" fill="hold" nodeType="clickEffect">
                                  <p:stCondLst>
                                    <p:cond delay="0"/>
                                  </p:stCondLst>
                                  <p:childTnLst>
                                    <p:animMotion origin="layout" path="M 4.375E-6 0 L 0.19778 0 " pathEditMode="relative" rAng="0" ptsTypes="AA">
                                      <p:cBhvr>
                                        <p:cTn id="6" dur="2000" fill="hold"/>
                                        <p:tgtEl>
                                          <p:spTgt spid="32"/>
                                        </p:tgtEl>
                                        <p:attrNameLst>
                                          <p:attrName>ppt_x</p:attrName>
                                          <p:attrName>ppt_y</p:attrName>
                                        </p:attrNameLst>
                                      </p:cBhvr>
                                      <p:rCtr x="9883" y="0"/>
                                    </p:animMotion>
                                  </p:childTnLst>
                                  <p:subTnLst>
                                    <p:audio>
                                      <p:cMediaNode>
                                        <p:cTn display="0" masterRel="sameClick">
                                          <p:stCondLst>
                                            <p:cond evt="begin" delay="0">
                                              <p:tn val="5"/>
                                            </p:cond>
                                          </p:stCondLst>
                                          <p:endCondLst>
                                            <p:cond evt="onStopAudio" delay="0">
                                              <p:tgtEl>
                                                <p:sldTgt/>
                                              </p:tgtEl>
                                            </p:cond>
                                          </p:endCondLst>
                                        </p:cTn>
                                        <p:tgtEl>
                                          <p:sndTgt r:embed="rId4" name="3SecTakeOffSkid.wav"/>
                                        </p:tgtEl>
                                      </p:cMediaNode>
                                    </p:audio>
                                  </p:subTnLst>
                                </p:cTn>
                              </p:par>
                            </p:childTnLst>
                          </p:cTn>
                        </p:par>
                      </p:childTnLst>
                    </p:cTn>
                  </p:par>
                  <p:par>
                    <p:cTn id="7" fill="hold">
                      <p:stCondLst>
                        <p:cond delay="indefinite"/>
                      </p:stCondLst>
                      <p:childTnLst>
                        <p:par>
                          <p:cTn id="8" fill="hold">
                            <p:stCondLst>
                              <p:cond delay="0"/>
                            </p:stCondLst>
                            <p:childTnLst>
                              <p:par>
                                <p:cTn id="9" presetID="42" presetClass="path" presetSubtype="0" fill="hold" nodeType="clickEffect">
                                  <p:stCondLst>
                                    <p:cond delay="0"/>
                                  </p:stCondLst>
                                  <p:childTnLst>
                                    <p:animMotion origin="layout" path="M 0.19778 0 L 0.39713 0 " pathEditMode="relative" rAng="0" ptsTypes="AA">
                                      <p:cBhvr>
                                        <p:cTn id="10" dur="2000" fill="hold"/>
                                        <p:tgtEl>
                                          <p:spTgt spid="32"/>
                                        </p:tgtEl>
                                        <p:attrNameLst>
                                          <p:attrName>ppt_x</p:attrName>
                                          <p:attrName>ppt_y</p:attrName>
                                        </p:attrNameLst>
                                      </p:cBhvr>
                                      <p:rCtr x="9961" y="0"/>
                                    </p:animMotion>
                                  </p:childTnLst>
                                  <p:subTnLst>
                                    <p:audio>
                                      <p:cMediaNode>
                                        <p:cTn display="0" masterRel="sameClick">
                                          <p:stCondLst>
                                            <p:cond evt="begin" delay="0">
                                              <p:tn val="9"/>
                                            </p:cond>
                                          </p:stCondLst>
                                          <p:endCondLst>
                                            <p:cond evt="onStopAudio" delay="0">
                                              <p:tgtEl>
                                                <p:sldTgt/>
                                              </p:tgtEl>
                                            </p:cond>
                                          </p:endCondLst>
                                        </p:cTn>
                                        <p:tgtEl>
                                          <p:sndTgt r:embed="rId4" name="3SecTakeOffSkid.wav"/>
                                        </p:tgtEl>
                                      </p:cMediaNode>
                                    </p:audio>
                                  </p:subTnLst>
                                </p:cTn>
                              </p:par>
                            </p:childTnLst>
                          </p:cTn>
                        </p:par>
                      </p:childTnLst>
                    </p:cTn>
                  </p:par>
                  <p:par>
                    <p:cTn id="11" fill="hold">
                      <p:stCondLst>
                        <p:cond delay="indefinite"/>
                      </p:stCondLst>
                      <p:childTnLst>
                        <p:par>
                          <p:cTn id="12" fill="hold">
                            <p:stCondLst>
                              <p:cond delay="0"/>
                            </p:stCondLst>
                            <p:childTnLst>
                              <p:par>
                                <p:cTn id="13" presetID="42" presetClass="path" presetSubtype="0" fill="hold" nodeType="clickEffect">
                                  <p:stCondLst>
                                    <p:cond delay="0"/>
                                  </p:stCondLst>
                                  <p:childTnLst>
                                    <p:animMotion origin="layout" path="M 0.39713 0 L 0.57213 0 " pathEditMode="relative" rAng="0" ptsTypes="AA">
                                      <p:cBhvr>
                                        <p:cTn id="14" dur="2000" fill="hold"/>
                                        <p:tgtEl>
                                          <p:spTgt spid="32"/>
                                        </p:tgtEl>
                                        <p:attrNameLst>
                                          <p:attrName>ppt_x</p:attrName>
                                          <p:attrName>ppt_y</p:attrName>
                                        </p:attrNameLst>
                                      </p:cBhvr>
                                      <p:rCtr x="8750" y="0"/>
                                    </p:animMotion>
                                  </p:childTnLst>
                                  <p:subTnLst>
                                    <p:audio>
                                      <p:cMediaNode>
                                        <p:cTn display="0" masterRel="sameClick">
                                          <p:stCondLst>
                                            <p:cond evt="begin" delay="0">
                                              <p:tn val="13"/>
                                            </p:cond>
                                          </p:stCondLst>
                                          <p:endCondLst>
                                            <p:cond evt="onStopAudio" delay="0">
                                              <p:tgtEl>
                                                <p:sldTgt/>
                                              </p:tgtEl>
                                            </p:cond>
                                          </p:endCondLst>
                                        </p:cTn>
                                        <p:tgtEl>
                                          <p:sndTgt r:embed="rId4" name="3SecTakeOffSkid.wav"/>
                                        </p:tgtEl>
                                      </p:cMediaNode>
                                    </p:audio>
                                  </p:subTnLst>
                                </p:cTn>
                              </p:par>
                            </p:childTnLst>
                          </p:cTn>
                        </p:par>
                      </p:childTnLst>
                    </p:cTn>
                  </p:par>
                  <p:par>
                    <p:cTn id="15" fill="hold">
                      <p:stCondLst>
                        <p:cond delay="indefinite"/>
                      </p:stCondLst>
                      <p:childTnLst>
                        <p:par>
                          <p:cTn id="16" fill="hold">
                            <p:stCondLst>
                              <p:cond delay="0"/>
                            </p:stCondLst>
                            <p:childTnLst>
                              <p:par>
                                <p:cTn id="17" presetID="42" presetClass="path" presetSubtype="0" fill="hold" nodeType="clickEffect">
                                  <p:stCondLst>
                                    <p:cond delay="0"/>
                                  </p:stCondLst>
                                  <p:childTnLst>
                                    <p:animMotion origin="layout" path="M 0.57213 0 L 0.70599 0 " pathEditMode="relative" rAng="0" ptsTypes="AA">
                                      <p:cBhvr>
                                        <p:cTn id="18" dur="2000" fill="hold"/>
                                        <p:tgtEl>
                                          <p:spTgt spid="32"/>
                                        </p:tgtEl>
                                        <p:attrNameLst>
                                          <p:attrName>ppt_x</p:attrName>
                                          <p:attrName>ppt_y</p:attrName>
                                        </p:attrNameLst>
                                      </p:cBhvr>
                                      <p:rCtr x="6693" y="0"/>
                                    </p:animMotion>
                                  </p:childTnLst>
                                  <p:subTnLst>
                                    <p:audio>
                                      <p:cMediaNode>
                                        <p:cTn display="0" masterRel="sameClick">
                                          <p:stCondLst>
                                            <p:cond evt="begin" delay="0">
                                              <p:tn val="17"/>
                                            </p:cond>
                                          </p:stCondLst>
                                          <p:endCondLst>
                                            <p:cond evt="onStopAudio" delay="0">
                                              <p:tgtEl>
                                                <p:sldTgt/>
                                              </p:tgtEl>
                                            </p:cond>
                                          </p:endCondLst>
                                        </p:cTn>
                                        <p:tgtEl>
                                          <p:sndTgt r:embed="rId4" name="3SecTakeOffSkid.wav"/>
                                        </p:tgtEl>
                                      </p:cMediaNode>
                                    </p:audio>
                                  </p:subTnLst>
                                </p:cTn>
                              </p:par>
                            </p:childTnLst>
                          </p:cTn>
                        </p:par>
                      </p:childTnLst>
                    </p:cTn>
                  </p:par>
                  <p:par>
                    <p:cTn id="19" fill="hold">
                      <p:stCondLst>
                        <p:cond delay="indefinite"/>
                      </p:stCondLst>
                      <p:childTnLst>
                        <p:par>
                          <p:cTn id="20" fill="hold">
                            <p:stCondLst>
                              <p:cond delay="0"/>
                            </p:stCondLst>
                            <p:childTnLst>
                              <p:par>
                                <p:cTn id="21" presetID="42" presetClass="path" presetSubtype="0" fill="hold" nodeType="clickEffect">
                                  <p:stCondLst>
                                    <p:cond delay="0"/>
                                  </p:stCondLst>
                                  <p:childTnLst>
                                    <p:animMotion origin="layout" path="M 0.70599 0 L 0.84309 0 " pathEditMode="relative" rAng="0" ptsTypes="AA">
                                      <p:cBhvr>
                                        <p:cTn id="22" dur="2000" fill="hold"/>
                                        <p:tgtEl>
                                          <p:spTgt spid="32"/>
                                        </p:tgtEl>
                                        <p:attrNameLst>
                                          <p:attrName>ppt_x</p:attrName>
                                          <p:attrName>ppt_y</p:attrName>
                                        </p:attrNameLst>
                                      </p:cBhvr>
                                      <p:rCtr x="6849" y="0"/>
                                    </p:animMotion>
                                  </p:childTnLst>
                                  <p:subTnLst>
                                    <p:audio>
                                      <p:cMediaNode>
                                        <p:cTn display="0" masterRel="sameClick">
                                          <p:stCondLst>
                                            <p:cond evt="begin" delay="0">
                                              <p:tn val="21"/>
                                            </p:cond>
                                          </p:stCondLst>
                                          <p:endCondLst>
                                            <p:cond evt="onStopAudio" delay="0">
                                              <p:tgtEl>
                                                <p:sldTgt/>
                                              </p:tgtEl>
                                            </p:cond>
                                          </p:endCondLst>
                                        </p:cTn>
                                        <p:tgtEl>
                                          <p:sndTgt r:embed="rId4" name="3SecTakeOffSkid.wav"/>
                                        </p:tgtEl>
                                      </p:cMediaNode>
                                    </p:audio>
                                  </p:subTnLst>
                                </p:cTn>
                              </p:par>
                            </p:childTnLst>
                          </p:cTn>
                        </p:par>
                      </p:childTnLst>
                    </p:cTn>
                  </p:par>
                </p:childTnLst>
              </p:cTn>
              <p:nextCondLst>
                <p:cond evt="onClick" delay="0">
                  <p:tgtEl>
                    <p:spTgt spid="26"/>
                  </p:tgtEl>
                </p:cond>
              </p:nextCondLst>
            </p:seq>
            <p:seq concurrent="1" nextAc="seek">
              <p:cTn id="23" restart="whenNotActive" fill="hold" evtFilter="cancelBubble" nodeType="interactiveSeq">
                <p:stCondLst>
                  <p:cond evt="onClick" delay="0">
                    <p:tgtEl>
                      <p:spTgt spid="27"/>
                    </p:tgtEl>
                  </p:cond>
                </p:stCondLst>
                <p:endSync evt="end" delay="0">
                  <p:rtn val="all"/>
                </p:endSync>
                <p:childTnLst>
                  <p:par>
                    <p:cTn id="24" fill="hold">
                      <p:stCondLst>
                        <p:cond delay="indefinite"/>
                      </p:stCondLst>
                      <p:childTnLst>
                        <p:par>
                          <p:cTn id="25" fill="hold">
                            <p:stCondLst>
                              <p:cond delay="0"/>
                            </p:stCondLst>
                            <p:childTnLst>
                              <p:par>
                                <p:cTn id="26" presetID="42" presetClass="path" presetSubtype="0" fill="hold" nodeType="clickEffect">
                                  <p:stCondLst>
                                    <p:cond delay="0"/>
                                  </p:stCondLst>
                                  <p:childTnLst>
                                    <p:animMotion origin="layout" path="M 4.375E-6 1.85185E-6 L 0.19778 1.85185E-6 " pathEditMode="relative" rAng="0" ptsTypes="AA">
                                      <p:cBhvr>
                                        <p:cTn id="27" dur="2000" fill="hold"/>
                                        <p:tgtEl>
                                          <p:spTgt spid="38"/>
                                        </p:tgtEl>
                                        <p:attrNameLst>
                                          <p:attrName>ppt_x</p:attrName>
                                          <p:attrName>ppt_y</p:attrName>
                                        </p:attrNameLst>
                                      </p:cBhvr>
                                      <p:rCtr x="9883" y="0"/>
                                    </p:animMotion>
                                  </p:childTnLst>
                                  <p:subTnLst>
                                    <p:audio>
                                      <p:cMediaNode>
                                        <p:cTn display="0" masterRel="sameClick">
                                          <p:stCondLst>
                                            <p:cond evt="begin" delay="0">
                                              <p:tn val="26"/>
                                            </p:cond>
                                          </p:stCondLst>
                                          <p:endCondLst>
                                            <p:cond evt="onStopAudio" delay="0">
                                              <p:tgtEl>
                                                <p:sldTgt/>
                                              </p:tgtEl>
                                            </p:cond>
                                          </p:endCondLst>
                                        </p:cTn>
                                        <p:tgtEl>
                                          <p:sndTgt r:embed="rId4" name="3SecTakeOffSkid.wav"/>
                                        </p:tgtEl>
                                      </p:cMediaNode>
                                    </p:audio>
                                  </p:subTnLst>
                                </p:cTn>
                              </p:par>
                            </p:childTnLst>
                          </p:cTn>
                        </p:par>
                      </p:childTnLst>
                    </p:cTn>
                  </p:par>
                  <p:par>
                    <p:cTn id="28" fill="hold">
                      <p:stCondLst>
                        <p:cond delay="indefinite"/>
                      </p:stCondLst>
                      <p:childTnLst>
                        <p:par>
                          <p:cTn id="29" fill="hold">
                            <p:stCondLst>
                              <p:cond delay="0"/>
                            </p:stCondLst>
                            <p:childTnLst>
                              <p:par>
                                <p:cTn id="30" presetID="42" presetClass="path" presetSubtype="0" fill="hold" nodeType="clickEffect">
                                  <p:stCondLst>
                                    <p:cond delay="0"/>
                                  </p:stCondLst>
                                  <p:childTnLst>
                                    <p:animMotion origin="layout" path="M 0.19778 1.85185E-6 L 0.39713 1.85185E-6 " pathEditMode="relative" rAng="0" ptsTypes="AA">
                                      <p:cBhvr>
                                        <p:cTn id="31" dur="2000" fill="hold"/>
                                        <p:tgtEl>
                                          <p:spTgt spid="38"/>
                                        </p:tgtEl>
                                        <p:attrNameLst>
                                          <p:attrName>ppt_x</p:attrName>
                                          <p:attrName>ppt_y</p:attrName>
                                        </p:attrNameLst>
                                      </p:cBhvr>
                                      <p:rCtr x="9961" y="0"/>
                                    </p:animMotion>
                                  </p:childTnLst>
                                  <p:subTnLst>
                                    <p:audio>
                                      <p:cMediaNode>
                                        <p:cTn display="0" masterRel="sameClick">
                                          <p:stCondLst>
                                            <p:cond evt="begin" delay="0">
                                              <p:tn val="30"/>
                                            </p:cond>
                                          </p:stCondLst>
                                          <p:endCondLst>
                                            <p:cond evt="onStopAudio" delay="0">
                                              <p:tgtEl>
                                                <p:sldTgt/>
                                              </p:tgtEl>
                                            </p:cond>
                                          </p:endCondLst>
                                        </p:cTn>
                                        <p:tgtEl>
                                          <p:sndTgt r:embed="rId4" name="3SecTakeOffSkid.wav"/>
                                        </p:tgtEl>
                                      </p:cMediaNode>
                                    </p:audio>
                                  </p:subTnLst>
                                </p:cTn>
                              </p:par>
                            </p:childTnLst>
                          </p:cTn>
                        </p:par>
                      </p:childTnLst>
                    </p:cTn>
                  </p:par>
                  <p:par>
                    <p:cTn id="32" fill="hold">
                      <p:stCondLst>
                        <p:cond delay="indefinite"/>
                      </p:stCondLst>
                      <p:childTnLst>
                        <p:par>
                          <p:cTn id="33" fill="hold">
                            <p:stCondLst>
                              <p:cond delay="0"/>
                            </p:stCondLst>
                            <p:childTnLst>
                              <p:par>
                                <p:cTn id="34" presetID="42" presetClass="path" presetSubtype="0" fill="hold" nodeType="clickEffect">
                                  <p:stCondLst>
                                    <p:cond delay="0"/>
                                  </p:stCondLst>
                                  <p:childTnLst>
                                    <p:animMotion origin="layout" path="M 0.39713 1.85185E-6 L 0.57213 1.85185E-6 " pathEditMode="relative" rAng="0" ptsTypes="AA">
                                      <p:cBhvr>
                                        <p:cTn id="35" dur="2000" fill="hold"/>
                                        <p:tgtEl>
                                          <p:spTgt spid="38"/>
                                        </p:tgtEl>
                                        <p:attrNameLst>
                                          <p:attrName>ppt_x</p:attrName>
                                          <p:attrName>ppt_y</p:attrName>
                                        </p:attrNameLst>
                                      </p:cBhvr>
                                      <p:rCtr x="8750" y="0"/>
                                    </p:animMotion>
                                  </p:childTnLst>
                                  <p:subTnLst>
                                    <p:audio>
                                      <p:cMediaNode>
                                        <p:cTn display="0" masterRel="sameClick">
                                          <p:stCondLst>
                                            <p:cond evt="begin" delay="0">
                                              <p:tn val="34"/>
                                            </p:cond>
                                          </p:stCondLst>
                                          <p:endCondLst>
                                            <p:cond evt="onStopAudio" delay="0">
                                              <p:tgtEl>
                                                <p:sldTgt/>
                                              </p:tgtEl>
                                            </p:cond>
                                          </p:endCondLst>
                                        </p:cTn>
                                        <p:tgtEl>
                                          <p:sndTgt r:embed="rId4" name="3SecTakeOffSkid.wav"/>
                                        </p:tgtEl>
                                      </p:cMediaNode>
                                    </p:audio>
                                  </p:subTnLst>
                                </p:cTn>
                              </p:par>
                            </p:childTnLst>
                          </p:cTn>
                        </p:par>
                      </p:childTnLst>
                    </p:cTn>
                  </p:par>
                  <p:par>
                    <p:cTn id="36" fill="hold">
                      <p:stCondLst>
                        <p:cond delay="indefinite"/>
                      </p:stCondLst>
                      <p:childTnLst>
                        <p:par>
                          <p:cTn id="37" fill="hold">
                            <p:stCondLst>
                              <p:cond delay="0"/>
                            </p:stCondLst>
                            <p:childTnLst>
                              <p:par>
                                <p:cTn id="38" presetID="42" presetClass="path" presetSubtype="0" fill="hold" nodeType="clickEffect">
                                  <p:stCondLst>
                                    <p:cond delay="0"/>
                                  </p:stCondLst>
                                  <p:childTnLst>
                                    <p:animMotion origin="layout" path="M 0.57213 1.85185E-6 L 0.70599 1.85185E-6 " pathEditMode="relative" rAng="0" ptsTypes="AA">
                                      <p:cBhvr>
                                        <p:cTn id="39" dur="2000" fill="hold"/>
                                        <p:tgtEl>
                                          <p:spTgt spid="38"/>
                                        </p:tgtEl>
                                        <p:attrNameLst>
                                          <p:attrName>ppt_x</p:attrName>
                                          <p:attrName>ppt_y</p:attrName>
                                        </p:attrNameLst>
                                      </p:cBhvr>
                                      <p:rCtr x="6693" y="0"/>
                                    </p:animMotion>
                                  </p:childTnLst>
                                  <p:subTnLst>
                                    <p:audio>
                                      <p:cMediaNode>
                                        <p:cTn display="0" masterRel="sameClick">
                                          <p:stCondLst>
                                            <p:cond evt="begin" delay="0">
                                              <p:tn val="38"/>
                                            </p:cond>
                                          </p:stCondLst>
                                          <p:endCondLst>
                                            <p:cond evt="onStopAudio" delay="0">
                                              <p:tgtEl>
                                                <p:sldTgt/>
                                              </p:tgtEl>
                                            </p:cond>
                                          </p:endCondLst>
                                        </p:cTn>
                                        <p:tgtEl>
                                          <p:sndTgt r:embed="rId4" name="3SecTakeOffSkid.wav"/>
                                        </p:tgtEl>
                                      </p:cMediaNode>
                                    </p:audio>
                                  </p:subTnLst>
                                </p:cTn>
                              </p:par>
                            </p:childTnLst>
                          </p:cTn>
                        </p:par>
                      </p:childTnLst>
                    </p:cTn>
                  </p:par>
                  <p:par>
                    <p:cTn id="40" fill="hold">
                      <p:stCondLst>
                        <p:cond delay="indefinite"/>
                      </p:stCondLst>
                      <p:childTnLst>
                        <p:par>
                          <p:cTn id="41" fill="hold">
                            <p:stCondLst>
                              <p:cond delay="0"/>
                            </p:stCondLst>
                            <p:childTnLst>
                              <p:par>
                                <p:cTn id="42" presetID="42" presetClass="path" presetSubtype="0" fill="hold" nodeType="clickEffect">
                                  <p:stCondLst>
                                    <p:cond delay="0"/>
                                  </p:stCondLst>
                                  <p:childTnLst>
                                    <p:animMotion origin="layout" path="M 0.70599 1.85185E-6 L 0.84309 1.85185E-6 " pathEditMode="relative" rAng="0" ptsTypes="AA">
                                      <p:cBhvr>
                                        <p:cTn id="43" dur="2000" fill="hold"/>
                                        <p:tgtEl>
                                          <p:spTgt spid="38"/>
                                        </p:tgtEl>
                                        <p:attrNameLst>
                                          <p:attrName>ppt_x</p:attrName>
                                          <p:attrName>ppt_y</p:attrName>
                                        </p:attrNameLst>
                                      </p:cBhvr>
                                      <p:rCtr x="6849" y="0"/>
                                    </p:animMotion>
                                  </p:childTnLst>
                                  <p:subTnLst>
                                    <p:audio>
                                      <p:cMediaNode>
                                        <p:cTn display="0" masterRel="sameClick">
                                          <p:stCondLst>
                                            <p:cond evt="begin" delay="0">
                                              <p:tn val="42"/>
                                            </p:cond>
                                          </p:stCondLst>
                                          <p:endCondLst>
                                            <p:cond evt="onStopAudio" delay="0">
                                              <p:tgtEl>
                                                <p:sldTgt/>
                                              </p:tgtEl>
                                            </p:cond>
                                          </p:endCondLst>
                                        </p:cTn>
                                        <p:tgtEl>
                                          <p:sndTgt r:embed="rId4" name="3SecTakeOffSkid.wav"/>
                                        </p:tgtEl>
                                      </p:cMediaNode>
                                    </p:audio>
                                  </p:subTnLst>
                                </p:cTn>
                              </p:par>
                            </p:childTnLst>
                          </p:cTn>
                        </p:par>
                      </p:childTnLst>
                    </p:cTn>
                  </p:par>
                </p:childTnLst>
              </p:cTn>
              <p:nextCondLst>
                <p:cond evt="onClick" delay="0">
                  <p:tgtEl>
                    <p:spTgt spid="27"/>
                  </p:tgtEl>
                </p:cond>
              </p:nextCondLst>
            </p:seq>
            <p:seq concurrent="1" nextAc="seek">
              <p:cTn id="44" restart="whenNotActive" fill="hold" evtFilter="cancelBubble" nodeType="interactiveSeq">
                <p:stCondLst>
                  <p:cond evt="onClick" delay="0">
                    <p:tgtEl>
                      <p:spTgt spid="28"/>
                    </p:tgtEl>
                  </p:cond>
                </p:stCondLst>
                <p:endSync evt="end" delay="0">
                  <p:rtn val="all"/>
                </p:endSync>
                <p:childTnLst>
                  <p:par>
                    <p:cTn id="45" fill="hold">
                      <p:stCondLst>
                        <p:cond delay="0"/>
                      </p:stCondLst>
                      <p:childTnLst>
                        <p:par>
                          <p:cTn id="46" fill="hold">
                            <p:stCondLst>
                              <p:cond delay="0"/>
                            </p:stCondLst>
                            <p:childTnLst>
                              <p:par>
                                <p:cTn id="47" presetID="42" presetClass="path" presetSubtype="0" fill="hold" nodeType="clickEffect">
                                  <p:stCondLst>
                                    <p:cond delay="0"/>
                                  </p:stCondLst>
                                  <p:childTnLst>
                                    <p:animMotion origin="layout" path="M 4.375E-6 2.59259E-6 L 0.19778 2.59259E-6 " pathEditMode="relative" rAng="0" ptsTypes="AA">
                                      <p:cBhvr>
                                        <p:cTn id="48" dur="2000" fill="hold"/>
                                        <p:tgtEl>
                                          <p:spTgt spid="39"/>
                                        </p:tgtEl>
                                        <p:attrNameLst>
                                          <p:attrName>ppt_x</p:attrName>
                                          <p:attrName>ppt_y</p:attrName>
                                        </p:attrNameLst>
                                      </p:cBhvr>
                                      <p:rCtr x="9883" y="0"/>
                                    </p:animMotion>
                                  </p:childTnLst>
                                  <p:subTnLst>
                                    <p:audio>
                                      <p:cMediaNode>
                                        <p:cTn display="0" masterRel="sameClick">
                                          <p:stCondLst>
                                            <p:cond evt="begin" delay="0">
                                              <p:tn val="47"/>
                                            </p:cond>
                                          </p:stCondLst>
                                          <p:endCondLst>
                                            <p:cond evt="onStopAudio" delay="0">
                                              <p:tgtEl>
                                                <p:sldTgt/>
                                              </p:tgtEl>
                                            </p:cond>
                                          </p:endCondLst>
                                        </p:cTn>
                                        <p:tgtEl>
                                          <p:sndTgt r:embed="rId4" name="3SecTakeOffSkid.wav"/>
                                        </p:tgtEl>
                                      </p:cMediaNode>
                                    </p:audio>
                                  </p:subTnLst>
                                </p:cTn>
                              </p:par>
                            </p:childTnLst>
                          </p:cTn>
                        </p:par>
                      </p:childTnLst>
                    </p:cTn>
                  </p:par>
                  <p:par>
                    <p:cTn id="49" fill="hold">
                      <p:stCondLst>
                        <p:cond delay="indefinite"/>
                      </p:stCondLst>
                      <p:childTnLst>
                        <p:par>
                          <p:cTn id="50" fill="hold">
                            <p:stCondLst>
                              <p:cond delay="0"/>
                            </p:stCondLst>
                            <p:childTnLst>
                              <p:par>
                                <p:cTn id="51" presetID="42" presetClass="path" presetSubtype="0" fill="hold" nodeType="clickEffect">
                                  <p:stCondLst>
                                    <p:cond delay="0"/>
                                  </p:stCondLst>
                                  <p:childTnLst>
                                    <p:animMotion origin="layout" path="M 0.19778 2.59259E-6 L 0.39713 2.59259E-6 " pathEditMode="relative" rAng="0" ptsTypes="AA">
                                      <p:cBhvr>
                                        <p:cTn id="52" dur="2000" fill="hold"/>
                                        <p:tgtEl>
                                          <p:spTgt spid="39"/>
                                        </p:tgtEl>
                                        <p:attrNameLst>
                                          <p:attrName>ppt_x</p:attrName>
                                          <p:attrName>ppt_y</p:attrName>
                                        </p:attrNameLst>
                                      </p:cBhvr>
                                      <p:rCtr x="9961" y="0"/>
                                    </p:animMotion>
                                  </p:childTnLst>
                                  <p:subTnLst>
                                    <p:audio>
                                      <p:cMediaNode>
                                        <p:cTn display="0" masterRel="sameClick">
                                          <p:stCondLst>
                                            <p:cond evt="begin" delay="0">
                                              <p:tn val="51"/>
                                            </p:cond>
                                          </p:stCondLst>
                                          <p:endCondLst>
                                            <p:cond evt="onStopAudio" delay="0">
                                              <p:tgtEl>
                                                <p:sldTgt/>
                                              </p:tgtEl>
                                            </p:cond>
                                          </p:endCondLst>
                                        </p:cTn>
                                        <p:tgtEl>
                                          <p:sndTgt r:embed="rId4" name="3SecTakeOffSkid.wav"/>
                                        </p:tgtEl>
                                      </p:cMediaNode>
                                    </p:audio>
                                  </p:subTnLst>
                                </p:cTn>
                              </p:par>
                            </p:childTnLst>
                          </p:cTn>
                        </p:par>
                      </p:childTnLst>
                    </p:cTn>
                  </p:par>
                  <p:par>
                    <p:cTn id="53" fill="hold">
                      <p:stCondLst>
                        <p:cond delay="indefinite"/>
                      </p:stCondLst>
                      <p:childTnLst>
                        <p:par>
                          <p:cTn id="54" fill="hold">
                            <p:stCondLst>
                              <p:cond delay="0"/>
                            </p:stCondLst>
                            <p:childTnLst>
                              <p:par>
                                <p:cTn id="55" presetID="42" presetClass="path" presetSubtype="0" fill="hold" nodeType="clickEffect">
                                  <p:stCondLst>
                                    <p:cond delay="0"/>
                                  </p:stCondLst>
                                  <p:childTnLst>
                                    <p:animMotion origin="layout" path="M 0.39713 2.59259E-6 L 0.57213 2.59259E-6 " pathEditMode="relative" rAng="0" ptsTypes="AA">
                                      <p:cBhvr>
                                        <p:cTn id="56" dur="2000" fill="hold"/>
                                        <p:tgtEl>
                                          <p:spTgt spid="39"/>
                                        </p:tgtEl>
                                        <p:attrNameLst>
                                          <p:attrName>ppt_x</p:attrName>
                                          <p:attrName>ppt_y</p:attrName>
                                        </p:attrNameLst>
                                      </p:cBhvr>
                                      <p:rCtr x="8750" y="0"/>
                                    </p:animMotion>
                                  </p:childTnLst>
                                  <p:subTnLst>
                                    <p:audio>
                                      <p:cMediaNode>
                                        <p:cTn display="0" masterRel="sameClick">
                                          <p:stCondLst>
                                            <p:cond evt="begin" delay="0">
                                              <p:tn val="55"/>
                                            </p:cond>
                                          </p:stCondLst>
                                          <p:endCondLst>
                                            <p:cond evt="onStopAudio" delay="0">
                                              <p:tgtEl>
                                                <p:sldTgt/>
                                              </p:tgtEl>
                                            </p:cond>
                                          </p:endCondLst>
                                        </p:cTn>
                                        <p:tgtEl>
                                          <p:sndTgt r:embed="rId4" name="3SecTakeOffSkid.wav"/>
                                        </p:tgtEl>
                                      </p:cMediaNode>
                                    </p:audio>
                                  </p:subTnLst>
                                </p:cTn>
                              </p:par>
                            </p:childTnLst>
                          </p:cTn>
                        </p:par>
                      </p:childTnLst>
                    </p:cTn>
                  </p:par>
                  <p:par>
                    <p:cTn id="57" fill="hold">
                      <p:stCondLst>
                        <p:cond delay="indefinite"/>
                      </p:stCondLst>
                      <p:childTnLst>
                        <p:par>
                          <p:cTn id="58" fill="hold">
                            <p:stCondLst>
                              <p:cond delay="0"/>
                            </p:stCondLst>
                            <p:childTnLst>
                              <p:par>
                                <p:cTn id="59" presetID="42" presetClass="path" presetSubtype="0" fill="hold" nodeType="clickEffect">
                                  <p:stCondLst>
                                    <p:cond delay="0"/>
                                  </p:stCondLst>
                                  <p:childTnLst>
                                    <p:animMotion origin="layout" path="M 0.57213 2.59259E-6 L 0.70599 2.59259E-6 " pathEditMode="relative" rAng="0" ptsTypes="AA">
                                      <p:cBhvr>
                                        <p:cTn id="60" dur="2000" fill="hold"/>
                                        <p:tgtEl>
                                          <p:spTgt spid="39"/>
                                        </p:tgtEl>
                                        <p:attrNameLst>
                                          <p:attrName>ppt_x</p:attrName>
                                          <p:attrName>ppt_y</p:attrName>
                                        </p:attrNameLst>
                                      </p:cBhvr>
                                      <p:rCtr x="6693" y="0"/>
                                    </p:animMotion>
                                  </p:childTnLst>
                                  <p:subTnLst>
                                    <p:audio>
                                      <p:cMediaNode>
                                        <p:cTn display="0" masterRel="sameClick">
                                          <p:stCondLst>
                                            <p:cond evt="begin" delay="0">
                                              <p:tn val="59"/>
                                            </p:cond>
                                          </p:stCondLst>
                                          <p:endCondLst>
                                            <p:cond evt="onStopAudio" delay="0">
                                              <p:tgtEl>
                                                <p:sldTgt/>
                                              </p:tgtEl>
                                            </p:cond>
                                          </p:endCondLst>
                                        </p:cTn>
                                        <p:tgtEl>
                                          <p:sndTgt r:embed="rId4" name="3SecTakeOffSkid.wav"/>
                                        </p:tgtEl>
                                      </p:cMediaNode>
                                    </p:audio>
                                  </p:subTnLst>
                                </p:cTn>
                              </p:par>
                            </p:childTnLst>
                          </p:cTn>
                        </p:par>
                      </p:childTnLst>
                    </p:cTn>
                  </p:par>
                  <p:par>
                    <p:cTn id="61" fill="hold">
                      <p:stCondLst>
                        <p:cond delay="indefinite"/>
                      </p:stCondLst>
                      <p:childTnLst>
                        <p:par>
                          <p:cTn id="62" fill="hold">
                            <p:stCondLst>
                              <p:cond delay="0"/>
                            </p:stCondLst>
                            <p:childTnLst>
                              <p:par>
                                <p:cTn id="63" presetID="42" presetClass="path" presetSubtype="0" fill="hold" nodeType="clickEffect">
                                  <p:stCondLst>
                                    <p:cond delay="0"/>
                                  </p:stCondLst>
                                  <p:childTnLst>
                                    <p:animMotion origin="layout" path="M 0.70599 2.59259E-6 L 0.84309 2.59259E-6 " pathEditMode="relative" rAng="0" ptsTypes="AA">
                                      <p:cBhvr>
                                        <p:cTn id="64" dur="2000" fill="hold"/>
                                        <p:tgtEl>
                                          <p:spTgt spid="39"/>
                                        </p:tgtEl>
                                        <p:attrNameLst>
                                          <p:attrName>ppt_x</p:attrName>
                                          <p:attrName>ppt_y</p:attrName>
                                        </p:attrNameLst>
                                      </p:cBhvr>
                                      <p:rCtr x="6849" y="0"/>
                                    </p:animMotion>
                                  </p:childTnLst>
                                  <p:subTnLst>
                                    <p:audio>
                                      <p:cMediaNode>
                                        <p:cTn display="0" masterRel="sameClick">
                                          <p:stCondLst>
                                            <p:cond evt="begin" delay="0">
                                              <p:tn val="63"/>
                                            </p:cond>
                                          </p:stCondLst>
                                          <p:endCondLst>
                                            <p:cond evt="onStopAudio" delay="0">
                                              <p:tgtEl>
                                                <p:sldTgt/>
                                              </p:tgtEl>
                                            </p:cond>
                                          </p:endCondLst>
                                        </p:cTn>
                                        <p:tgtEl>
                                          <p:sndTgt r:embed="rId4" name="3SecTakeOffSkid.wav"/>
                                        </p:tgtEl>
                                      </p:cMediaNode>
                                    </p:audio>
                                  </p:subTnLst>
                                </p:cTn>
                              </p:par>
                            </p:childTnLst>
                          </p:cTn>
                        </p:par>
                      </p:childTnLst>
                    </p:cTn>
                  </p:par>
                </p:childTnLst>
              </p:cTn>
              <p:nextCondLst>
                <p:cond evt="onClick" delay="0">
                  <p:tgtEl>
                    <p:spTgt spid="28"/>
                  </p:tgtEl>
                </p:cond>
              </p:nextCondLst>
            </p:seq>
            <p:seq concurrent="1" nextAc="seek">
              <p:cTn id="65" restart="whenNotActive" fill="hold" evtFilter="cancelBubble" nodeType="interactiveSeq">
                <p:stCondLst>
                  <p:cond evt="onClick" delay="0">
                    <p:tgtEl>
                      <p:spTgt spid="29"/>
                    </p:tgtEl>
                  </p:cond>
                </p:stCondLst>
                <p:endSync evt="end" delay="0">
                  <p:rtn val="all"/>
                </p:endSync>
                <p:childTnLst>
                  <p:par>
                    <p:cTn id="66" fill="hold">
                      <p:stCondLst>
                        <p:cond delay="0"/>
                      </p:stCondLst>
                      <p:childTnLst>
                        <p:par>
                          <p:cTn id="67" fill="hold">
                            <p:stCondLst>
                              <p:cond delay="0"/>
                            </p:stCondLst>
                            <p:childTnLst>
                              <p:par>
                                <p:cTn id="68" presetID="42" presetClass="path" presetSubtype="0" fill="hold" nodeType="clickEffect">
                                  <p:stCondLst>
                                    <p:cond delay="0"/>
                                  </p:stCondLst>
                                  <p:childTnLst>
                                    <p:animMotion origin="layout" path="M 4.375E-6 4.44444E-6 L 0.19778 4.44444E-6 " pathEditMode="relative" rAng="0" ptsTypes="AA">
                                      <p:cBhvr>
                                        <p:cTn id="69" dur="2000" fill="hold"/>
                                        <p:tgtEl>
                                          <p:spTgt spid="40"/>
                                        </p:tgtEl>
                                        <p:attrNameLst>
                                          <p:attrName>ppt_x</p:attrName>
                                          <p:attrName>ppt_y</p:attrName>
                                        </p:attrNameLst>
                                      </p:cBhvr>
                                      <p:rCtr x="9883" y="0"/>
                                    </p:animMotion>
                                  </p:childTnLst>
                                  <p:subTnLst>
                                    <p:audio>
                                      <p:cMediaNode>
                                        <p:cTn display="0" masterRel="sameClick">
                                          <p:stCondLst>
                                            <p:cond evt="begin" delay="0">
                                              <p:tn val="68"/>
                                            </p:cond>
                                          </p:stCondLst>
                                          <p:endCondLst>
                                            <p:cond evt="onStopAudio" delay="0">
                                              <p:tgtEl>
                                                <p:sldTgt/>
                                              </p:tgtEl>
                                            </p:cond>
                                          </p:endCondLst>
                                        </p:cTn>
                                        <p:tgtEl>
                                          <p:sndTgt r:embed="rId4" name="3SecTakeOffSkid.wav"/>
                                        </p:tgtEl>
                                      </p:cMediaNode>
                                    </p:audio>
                                  </p:subTnLst>
                                </p:cTn>
                              </p:par>
                            </p:childTnLst>
                          </p:cTn>
                        </p:par>
                      </p:childTnLst>
                    </p:cTn>
                  </p:par>
                  <p:par>
                    <p:cTn id="70" fill="hold">
                      <p:stCondLst>
                        <p:cond delay="indefinite"/>
                      </p:stCondLst>
                      <p:childTnLst>
                        <p:par>
                          <p:cTn id="71" fill="hold">
                            <p:stCondLst>
                              <p:cond delay="0"/>
                            </p:stCondLst>
                            <p:childTnLst>
                              <p:par>
                                <p:cTn id="72" presetID="42" presetClass="path" presetSubtype="0" fill="hold" nodeType="clickEffect">
                                  <p:stCondLst>
                                    <p:cond delay="0"/>
                                  </p:stCondLst>
                                  <p:childTnLst>
                                    <p:animMotion origin="layout" path="M 0.19778 4.44444E-6 L 0.39713 4.44444E-6 " pathEditMode="relative" rAng="0" ptsTypes="AA">
                                      <p:cBhvr>
                                        <p:cTn id="73" dur="2000" fill="hold"/>
                                        <p:tgtEl>
                                          <p:spTgt spid="40"/>
                                        </p:tgtEl>
                                        <p:attrNameLst>
                                          <p:attrName>ppt_x</p:attrName>
                                          <p:attrName>ppt_y</p:attrName>
                                        </p:attrNameLst>
                                      </p:cBhvr>
                                      <p:rCtr x="9961" y="0"/>
                                    </p:animMotion>
                                  </p:childTnLst>
                                  <p:subTnLst>
                                    <p:audio>
                                      <p:cMediaNode>
                                        <p:cTn display="0" masterRel="sameClick">
                                          <p:stCondLst>
                                            <p:cond evt="begin" delay="0">
                                              <p:tn val="72"/>
                                            </p:cond>
                                          </p:stCondLst>
                                          <p:endCondLst>
                                            <p:cond evt="onStopAudio" delay="0">
                                              <p:tgtEl>
                                                <p:sldTgt/>
                                              </p:tgtEl>
                                            </p:cond>
                                          </p:endCondLst>
                                        </p:cTn>
                                        <p:tgtEl>
                                          <p:sndTgt r:embed="rId4" name="3SecTakeOffSkid.wav"/>
                                        </p:tgtEl>
                                      </p:cMediaNode>
                                    </p:audio>
                                  </p:subTnLst>
                                </p:cTn>
                              </p:par>
                            </p:childTnLst>
                          </p:cTn>
                        </p:par>
                      </p:childTnLst>
                    </p:cTn>
                  </p:par>
                  <p:par>
                    <p:cTn id="74" fill="hold">
                      <p:stCondLst>
                        <p:cond delay="indefinite"/>
                      </p:stCondLst>
                      <p:childTnLst>
                        <p:par>
                          <p:cTn id="75" fill="hold">
                            <p:stCondLst>
                              <p:cond delay="0"/>
                            </p:stCondLst>
                            <p:childTnLst>
                              <p:par>
                                <p:cTn id="76" presetID="42" presetClass="path" presetSubtype="0" fill="hold" nodeType="clickEffect">
                                  <p:stCondLst>
                                    <p:cond delay="0"/>
                                  </p:stCondLst>
                                  <p:childTnLst>
                                    <p:animMotion origin="layout" path="M 0.39713 4.44444E-6 L 0.57213 4.44444E-6 " pathEditMode="relative" rAng="0" ptsTypes="AA">
                                      <p:cBhvr>
                                        <p:cTn id="77" dur="2000" fill="hold"/>
                                        <p:tgtEl>
                                          <p:spTgt spid="40"/>
                                        </p:tgtEl>
                                        <p:attrNameLst>
                                          <p:attrName>ppt_x</p:attrName>
                                          <p:attrName>ppt_y</p:attrName>
                                        </p:attrNameLst>
                                      </p:cBhvr>
                                      <p:rCtr x="8750" y="0"/>
                                    </p:animMotion>
                                  </p:childTnLst>
                                  <p:subTnLst>
                                    <p:audio>
                                      <p:cMediaNode>
                                        <p:cTn display="0" masterRel="sameClick">
                                          <p:stCondLst>
                                            <p:cond evt="begin" delay="0">
                                              <p:tn val="76"/>
                                            </p:cond>
                                          </p:stCondLst>
                                          <p:endCondLst>
                                            <p:cond evt="onStopAudio" delay="0">
                                              <p:tgtEl>
                                                <p:sldTgt/>
                                              </p:tgtEl>
                                            </p:cond>
                                          </p:endCondLst>
                                        </p:cTn>
                                        <p:tgtEl>
                                          <p:sndTgt r:embed="rId4" name="3SecTakeOffSkid.wav"/>
                                        </p:tgtEl>
                                      </p:cMediaNode>
                                    </p:audio>
                                  </p:subTnLst>
                                </p:cTn>
                              </p:par>
                            </p:childTnLst>
                          </p:cTn>
                        </p:par>
                      </p:childTnLst>
                    </p:cTn>
                  </p:par>
                  <p:par>
                    <p:cTn id="78" fill="hold">
                      <p:stCondLst>
                        <p:cond delay="indefinite"/>
                      </p:stCondLst>
                      <p:childTnLst>
                        <p:par>
                          <p:cTn id="79" fill="hold">
                            <p:stCondLst>
                              <p:cond delay="0"/>
                            </p:stCondLst>
                            <p:childTnLst>
                              <p:par>
                                <p:cTn id="80" presetID="42" presetClass="path" presetSubtype="0" fill="hold" nodeType="clickEffect">
                                  <p:stCondLst>
                                    <p:cond delay="0"/>
                                  </p:stCondLst>
                                  <p:childTnLst>
                                    <p:animMotion origin="layout" path="M 0.57213 4.44444E-6 L 0.70599 4.44444E-6 " pathEditMode="relative" rAng="0" ptsTypes="AA">
                                      <p:cBhvr>
                                        <p:cTn id="81" dur="2000" fill="hold"/>
                                        <p:tgtEl>
                                          <p:spTgt spid="40"/>
                                        </p:tgtEl>
                                        <p:attrNameLst>
                                          <p:attrName>ppt_x</p:attrName>
                                          <p:attrName>ppt_y</p:attrName>
                                        </p:attrNameLst>
                                      </p:cBhvr>
                                      <p:rCtr x="6693" y="0"/>
                                    </p:animMotion>
                                  </p:childTnLst>
                                  <p:subTnLst>
                                    <p:audio>
                                      <p:cMediaNode>
                                        <p:cTn display="0" masterRel="sameClick">
                                          <p:stCondLst>
                                            <p:cond evt="begin" delay="0">
                                              <p:tn val="80"/>
                                            </p:cond>
                                          </p:stCondLst>
                                          <p:endCondLst>
                                            <p:cond evt="onStopAudio" delay="0">
                                              <p:tgtEl>
                                                <p:sldTgt/>
                                              </p:tgtEl>
                                            </p:cond>
                                          </p:endCondLst>
                                        </p:cTn>
                                        <p:tgtEl>
                                          <p:sndTgt r:embed="rId4" name="3SecTakeOffSkid.wav"/>
                                        </p:tgtEl>
                                      </p:cMediaNode>
                                    </p:audio>
                                  </p:subTnLst>
                                </p:cTn>
                              </p:par>
                            </p:childTnLst>
                          </p:cTn>
                        </p:par>
                      </p:childTnLst>
                    </p:cTn>
                  </p:par>
                  <p:par>
                    <p:cTn id="82" fill="hold">
                      <p:stCondLst>
                        <p:cond delay="indefinite"/>
                      </p:stCondLst>
                      <p:childTnLst>
                        <p:par>
                          <p:cTn id="83" fill="hold">
                            <p:stCondLst>
                              <p:cond delay="0"/>
                            </p:stCondLst>
                            <p:childTnLst>
                              <p:par>
                                <p:cTn id="84" presetID="42" presetClass="path" presetSubtype="0" fill="hold" nodeType="clickEffect">
                                  <p:stCondLst>
                                    <p:cond delay="0"/>
                                  </p:stCondLst>
                                  <p:childTnLst>
                                    <p:animMotion origin="layout" path="M 0.70599 4.44444E-6 L 0.84309 4.44444E-6 " pathEditMode="relative" rAng="0" ptsTypes="AA">
                                      <p:cBhvr>
                                        <p:cTn id="85" dur="2000" fill="hold"/>
                                        <p:tgtEl>
                                          <p:spTgt spid="40"/>
                                        </p:tgtEl>
                                        <p:attrNameLst>
                                          <p:attrName>ppt_x</p:attrName>
                                          <p:attrName>ppt_y</p:attrName>
                                        </p:attrNameLst>
                                      </p:cBhvr>
                                      <p:rCtr x="6849" y="0"/>
                                    </p:animMotion>
                                  </p:childTnLst>
                                  <p:subTnLst>
                                    <p:audio>
                                      <p:cMediaNode>
                                        <p:cTn display="0" masterRel="sameClick">
                                          <p:stCondLst>
                                            <p:cond evt="begin" delay="0">
                                              <p:tn val="84"/>
                                            </p:cond>
                                          </p:stCondLst>
                                          <p:endCondLst>
                                            <p:cond evt="onStopAudio" delay="0">
                                              <p:tgtEl>
                                                <p:sldTgt/>
                                              </p:tgtEl>
                                            </p:cond>
                                          </p:endCondLst>
                                        </p:cTn>
                                        <p:tgtEl>
                                          <p:sndTgt r:embed="rId4" name="3SecTakeOffSkid.wav"/>
                                        </p:tgtEl>
                                      </p:cMediaNode>
                                    </p:audio>
                                  </p:subTnLst>
                                </p:cTn>
                              </p:par>
                            </p:childTnLst>
                          </p:cTn>
                        </p:par>
                      </p:childTnLst>
                    </p:cTn>
                  </p:par>
                </p:childTnLst>
              </p:cTn>
              <p:nextCondLst>
                <p:cond evt="onClick" delay="0">
                  <p:tgtEl>
                    <p:spTgt spid="29"/>
                  </p:tgtEl>
                </p:cond>
              </p:nextCondLst>
            </p:seq>
            <p:seq concurrent="1" nextAc="seek">
              <p:cTn id="86" restart="whenNotActive" fill="hold" evtFilter="cancelBubble" nodeType="interactiveSeq">
                <p:stCondLst>
                  <p:cond evt="onClick" delay="0">
                    <p:tgtEl>
                      <p:spTgt spid="30"/>
                    </p:tgtEl>
                  </p:cond>
                </p:stCondLst>
                <p:endSync evt="end" delay="0">
                  <p:rtn val="all"/>
                </p:endSync>
                <p:childTnLst>
                  <p:par>
                    <p:cTn id="87" fill="hold">
                      <p:stCondLst>
                        <p:cond delay="0"/>
                      </p:stCondLst>
                      <p:childTnLst>
                        <p:par>
                          <p:cTn id="88" fill="hold">
                            <p:stCondLst>
                              <p:cond delay="0"/>
                            </p:stCondLst>
                            <p:childTnLst>
                              <p:par>
                                <p:cTn id="89" presetID="42" presetClass="path" presetSubtype="0" fill="hold" nodeType="clickEffect">
                                  <p:stCondLst>
                                    <p:cond delay="0"/>
                                  </p:stCondLst>
                                  <p:childTnLst>
                                    <p:animMotion origin="layout" path="M 4.375E-6 -4.81481E-6 L 0.19778 -4.81481E-6 " pathEditMode="relative" rAng="0" ptsTypes="AA">
                                      <p:cBhvr>
                                        <p:cTn id="90" dur="2000" fill="hold"/>
                                        <p:tgtEl>
                                          <p:spTgt spid="41"/>
                                        </p:tgtEl>
                                        <p:attrNameLst>
                                          <p:attrName>ppt_x</p:attrName>
                                          <p:attrName>ppt_y</p:attrName>
                                        </p:attrNameLst>
                                      </p:cBhvr>
                                      <p:rCtr x="9883" y="0"/>
                                    </p:animMotion>
                                  </p:childTnLst>
                                  <p:subTnLst>
                                    <p:audio>
                                      <p:cMediaNode>
                                        <p:cTn display="0" masterRel="sameClick">
                                          <p:stCondLst>
                                            <p:cond evt="begin" delay="0">
                                              <p:tn val="89"/>
                                            </p:cond>
                                          </p:stCondLst>
                                          <p:endCondLst>
                                            <p:cond evt="onStopAudio" delay="0">
                                              <p:tgtEl>
                                                <p:sldTgt/>
                                              </p:tgtEl>
                                            </p:cond>
                                          </p:endCondLst>
                                        </p:cTn>
                                        <p:tgtEl>
                                          <p:sndTgt r:embed="rId4" name="3SecTakeOffSkid.wav"/>
                                        </p:tgtEl>
                                      </p:cMediaNode>
                                    </p:audio>
                                  </p:subTnLst>
                                </p:cTn>
                              </p:par>
                            </p:childTnLst>
                          </p:cTn>
                        </p:par>
                      </p:childTnLst>
                    </p:cTn>
                  </p:par>
                  <p:par>
                    <p:cTn id="91" fill="hold">
                      <p:stCondLst>
                        <p:cond delay="indefinite"/>
                      </p:stCondLst>
                      <p:childTnLst>
                        <p:par>
                          <p:cTn id="92" fill="hold">
                            <p:stCondLst>
                              <p:cond delay="0"/>
                            </p:stCondLst>
                            <p:childTnLst>
                              <p:par>
                                <p:cTn id="93" presetID="42" presetClass="path" presetSubtype="0" fill="hold" nodeType="clickEffect">
                                  <p:stCondLst>
                                    <p:cond delay="0"/>
                                  </p:stCondLst>
                                  <p:childTnLst>
                                    <p:animMotion origin="layout" path="M 0.19778 -4.81481E-6 L 0.39713 -4.81481E-6 " pathEditMode="relative" rAng="0" ptsTypes="AA">
                                      <p:cBhvr>
                                        <p:cTn id="94" dur="2000" fill="hold"/>
                                        <p:tgtEl>
                                          <p:spTgt spid="41"/>
                                        </p:tgtEl>
                                        <p:attrNameLst>
                                          <p:attrName>ppt_x</p:attrName>
                                          <p:attrName>ppt_y</p:attrName>
                                        </p:attrNameLst>
                                      </p:cBhvr>
                                      <p:rCtr x="9961" y="0"/>
                                    </p:animMotion>
                                  </p:childTnLst>
                                  <p:subTnLst>
                                    <p:audio>
                                      <p:cMediaNode>
                                        <p:cTn display="0" masterRel="sameClick">
                                          <p:stCondLst>
                                            <p:cond evt="begin" delay="0">
                                              <p:tn val="93"/>
                                            </p:cond>
                                          </p:stCondLst>
                                          <p:endCondLst>
                                            <p:cond evt="onStopAudio" delay="0">
                                              <p:tgtEl>
                                                <p:sldTgt/>
                                              </p:tgtEl>
                                            </p:cond>
                                          </p:endCondLst>
                                        </p:cTn>
                                        <p:tgtEl>
                                          <p:sndTgt r:embed="rId4" name="3SecTakeOffSkid.wav"/>
                                        </p:tgtEl>
                                      </p:cMediaNode>
                                    </p:audio>
                                  </p:subTnLst>
                                </p:cTn>
                              </p:par>
                            </p:childTnLst>
                          </p:cTn>
                        </p:par>
                      </p:childTnLst>
                    </p:cTn>
                  </p:par>
                  <p:par>
                    <p:cTn id="95" fill="hold">
                      <p:stCondLst>
                        <p:cond delay="indefinite"/>
                      </p:stCondLst>
                      <p:childTnLst>
                        <p:par>
                          <p:cTn id="96" fill="hold">
                            <p:stCondLst>
                              <p:cond delay="0"/>
                            </p:stCondLst>
                            <p:childTnLst>
                              <p:par>
                                <p:cTn id="97" presetID="42" presetClass="path" presetSubtype="0" fill="hold" nodeType="clickEffect">
                                  <p:stCondLst>
                                    <p:cond delay="0"/>
                                  </p:stCondLst>
                                  <p:childTnLst>
                                    <p:animMotion origin="layout" path="M 0.39713 -4.81481E-6 L 0.57213 -4.81481E-6 " pathEditMode="relative" rAng="0" ptsTypes="AA">
                                      <p:cBhvr>
                                        <p:cTn id="98" dur="2000" fill="hold"/>
                                        <p:tgtEl>
                                          <p:spTgt spid="41"/>
                                        </p:tgtEl>
                                        <p:attrNameLst>
                                          <p:attrName>ppt_x</p:attrName>
                                          <p:attrName>ppt_y</p:attrName>
                                        </p:attrNameLst>
                                      </p:cBhvr>
                                      <p:rCtr x="8750" y="0"/>
                                    </p:animMotion>
                                  </p:childTnLst>
                                  <p:subTnLst>
                                    <p:audio>
                                      <p:cMediaNode>
                                        <p:cTn display="0" masterRel="sameClick">
                                          <p:stCondLst>
                                            <p:cond evt="begin" delay="0">
                                              <p:tn val="97"/>
                                            </p:cond>
                                          </p:stCondLst>
                                          <p:endCondLst>
                                            <p:cond evt="onStopAudio" delay="0">
                                              <p:tgtEl>
                                                <p:sldTgt/>
                                              </p:tgtEl>
                                            </p:cond>
                                          </p:endCondLst>
                                        </p:cTn>
                                        <p:tgtEl>
                                          <p:sndTgt r:embed="rId4" name="3SecTakeOffSkid.wav"/>
                                        </p:tgtEl>
                                      </p:cMediaNode>
                                    </p:audio>
                                  </p:subTnLst>
                                </p:cTn>
                              </p:par>
                            </p:childTnLst>
                          </p:cTn>
                        </p:par>
                      </p:childTnLst>
                    </p:cTn>
                  </p:par>
                  <p:par>
                    <p:cTn id="99" fill="hold">
                      <p:stCondLst>
                        <p:cond delay="indefinite"/>
                      </p:stCondLst>
                      <p:childTnLst>
                        <p:par>
                          <p:cTn id="100" fill="hold">
                            <p:stCondLst>
                              <p:cond delay="0"/>
                            </p:stCondLst>
                            <p:childTnLst>
                              <p:par>
                                <p:cTn id="101" presetID="42" presetClass="path" presetSubtype="0" fill="hold" nodeType="clickEffect">
                                  <p:stCondLst>
                                    <p:cond delay="0"/>
                                  </p:stCondLst>
                                  <p:childTnLst>
                                    <p:animMotion origin="layout" path="M 0.57213 -4.81481E-6 L 0.70599 -4.81481E-6 " pathEditMode="relative" rAng="0" ptsTypes="AA">
                                      <p:cBhvr>
                                        <p:cTn id="102" dur="2000" fill="hold"/>
                                        <p:tgtEl>
                                          <p:spTgt spid="41"/>
                                        </p:tgtEl>
                                        <p:attrNameLst>
                                          <p:attrName>ppt_x</p:attrName>
                                          <p:attrName>ppt_y</p:attrName>
                                        </p:attrNameLst>
                                      </p:cBhvr>
                                      <p:rCtr x="6693" y="0"/>
                                    </p:animMotion>
                                  </p:childTnLst>
                                  <p:subTnLst>
                                    <p:audio>
                                      <p:cMediaNode>
                                        <p:cTn display="0" masterRel="sameClick">
                                          <p:stCondLst>
                                            <p:cond evt="begin" delay="0">
                                              <p:tn val="101"/>
                                            </p:cond>
                                          </p:stCondLst>
                                          <p:endCondLst>
                                            <p:cond evt="onStopAudio" delay="0">
                                              <p:tgtEl>
                                                <p:sldTgt/>
                                              </p:tgtEl>
                                            </p:cond>
                                          </p:endCondLst>
                                        </p:cTn>
                                        <p:tgtEl>
                                          <p:sndTgt r:embed="rId4" name="3SecTakeOffSkid.wav"/>
                                        </p:tgtEl>
                                      </p:cMediaNode>
                                    </p:audio>
                                  </p:subTnLst>
                                </p:cTn>
                              </p:par>
                            </p:childTnLst>
                          </p:cTn>
                        </p:par>
                      </p:childTnLst>
                    </p:cTn>
                  </p:par>
                  <p:par>
                    <p:cTn id="103" fill="hold">
                      <p:stCondLst>
                        <p:cond delay="indefinite"/>
                      </p:stCondLst>
                      <p:childTnLst>
                        <p:par>
                          <p:cTn id="104" fill="hold">
                            <p:stCondLst>
                              <p:cond delay="0"/>
                            </p:stCondLst>
                            <p:childTnLst>
                              <p:par>
                                <p:cTn id="105" presetID="42" presetClass="path" presetSubtype="0" fill="hold" nodeType="clickEffect">
                                  <p:stCondLst>
                                    <p:cond delay="0"/>
                                  </p:stCondLst>
                                  <p:childTnLst>
                                    <p:animMotion origin="layout" path="M 0.70599 -4.81481E-6 L 0.84309 -4.81481E-6 " pathEditMode="relative" rAng="0" ptsTypes="AA">
                                      <p:cBhvr>
                                        <p:cTn id="106" dur="2000" fill="hold"/>
                                        <p:tgtEl>
                                          <p:spTgt spid="41"/>
                                        </p:tgtEl>
                                        <p:attrNameLst>
                                          <p:attrName>ppt_x</p:attrName>
                                          <p:attrName>ppt_y</p:attrName>
                                        </p:attrNameLst>
                                      </p:cBhvr>
                                      <p:rCtr x="6849" y="0"/>
                                    </p:animMotion>
                                  </p:childTnLst>
                                  <p:subTnLst>
                                    <p:audio>
                                      <p:cMediaNode>
                                        <p:cTn display="0" masterRel="sameClick">
                                          <p:stCondLst>
                                            <p:cond evt="begin" delay="0">
                                              <p:tn val="105"/>
                                            </p:cond>
                                          </p:stCondLst>
                                          <p:endCondLst>
                                            <p:cond evt="onStopAudio" delay="0">
                                              <p:tgtEl>
                                                <p:sldTgt/>
                                              </p:tgtEl>
                                            </p:cond>
                                          </p:endCondLst>
                                        </p:cTn>
                                        <p:tgtEl>
                                          <p:sndTgt r:embed="rId4" name="3SecTakeOffSkid.wav"/>
                                        </p:tgtEl>
                                      </p:cMediaNode>
                                    </p:audio>
                                  </p:subTnLst>
                                </p:cTn>
                              </p:par>
                            </p:childTnLst>
                          </p:cTn>
                        </p:par>
                      </p:childTnLst>
                    </p:cTn>
                  </p:par>
                </p:childTnLst>
              </p:cTn>
              <p:nextCondLst>
                <p:cond evt="onClick" delay="0">
                  <p:tgtEl>
                    <p:spTgt spid="30"/>
                  </p:tgtEl>
                </p:cond>
              </p:nextCondLst>
            </p:seq>
            <p:seq concurrent="1" nextAc="seek">
              <p:cTn id="107" restart="whenNotActive" fill="hold" evtFilter="cancelBubble" nodeType="interactiveSeq">
                <p:stCondLst>
                  <p:cond evt="onClick" delay="0">
                    <p:tgtEl>
                      <p:spTgt spid="31"/>
                    </p:tgtEl>
                  </p:cond>
                </p:stCondLst>
                <p:endSync evt="end" delay="0">
                  <p:rtn val="all"/>
                </p:endSync>
                <p:childTnLst>
                  <p:par>
                    <p:cTn id="108" fill="hold">
                      <p:stCondLst>
                        <p:cond delay="0"/>
                      </p:stCondLst>
                      <p:childTnLst>
                        <p:par>
                          <p:cTn id="109" fill="hold">
                            <p:stCondLst>
                              <p:cond delay="0"/>
                            </p:stCondLst>
                            <p:childTnLst>
                              <p:par>
                                <p:cTn id="110" presetID="42" presetClass="path" presetSubtype="0" fill="hold" nodeType="clickEffect">
                                  <p:stCondLst>
                                    <p:cond delay="0"/>
                                  </p:stCondLst>
                                  <p:childTnLst>
                                    <p:animMotion origin="layout" path="M 4.375E-6 4.44444E-6 L 0.19778 4.44444E-6 " pathEditMode="relative" rAng="0" ptsTypes="AA">
                                      <p:cBhvr>
                                        <p:cTn id="111" dur="2000" fill="hold"/>
                                        <p:tgtEl>
                                          <p:spTgt spid="42"/>
                                        </p:tgtEl>
                                        <p:attrNameLst>
                                          <p:attrName>ppt_x</p:attrName>
                                          <p:attrName>ppt_y</p:attrName>
                                        </p:attrNameLst>
                                      </p:cBhvr>
                                      <p:rCtr x="9883" y="0"/>
                                    </p:animMotion>
                                  </p:childTnLst>
                                  <p:subTnLst>
                                    <p:audio>
                                      <p:cMediaNode>
                                        <p:cTn display="0" masterRel="sameClick">
                                          <p:stCondLst>
                                            <p:cond evt="begin" delay="0">
                                              <p:tn val="110"/>
                                            </p:cond>
                                          </p:stCondLst>
                                          <p:endCondLst>
                                            <p:cond evt="onStopAudio" delay="0">
                                              <p:tgtEl>
                                                <p:sldTgt/>
                                              </p:tgtEl>
                                            </p:cond>
                                          </p:endCondLst>
                                        </p:cTn>
                                        <p:tgtEl>
                                          <p:sndTgt r:embed="rId4" name="3SecTakeOffSkid.wav"/>
                                        </p:tgtEl>
                                      </p:cMediaNode>
                                    </p:audio>
                                  </p:subTnLst>
                                </p:cTn>
                              </p:par>
                            </p:childTnLst>
                          </p:cTn>
                        </p:par>
                      </p:childTnLst>
                    </p:cTn>
                  </p:par>
                  <p:par>
                    <p:cTn id="112" fill="hold">
                      <p:stCondLst>
                        <p:cond delay="indefinite"/>
                      </p:stCondLst>
                      <p:childTnLst>
                        <p:par>
                          <p:cTn id="113" fill="hold">
                            <p:stCondLst>
                              <p:cond delay="0"/>
                            </p:stCondLst>
                            <p:childTnLst>
                              <p:par>
                                <p:cTn id="114" presetID="42" presetClass="path" presetSubtype="0" fill="hold" nodeType="clickEffect">
                                  <p:stCondLst>
                                    <p:cond delay="0"/>
                                  </p:stCondLst>
                                  <p:childTnLst>
                                    <p:animMotion origin="layout" path="M 0.19778 4.44444E-6 L 0.39713 4.44444E-6 " pathEditMode="relative" rAng="0" ptsTypes="AA">
                                      <p:cBhvr>
                                        <p:cTn id="115" dur="2000" fill="hold"/>
                                        <p:tgtEl>
                                          <p:spTgt spid="42"/>
                                        </p:tgtEl>
                                        <p:attrNameLst>
                                          <p:attrName>ppt_x</p:attrName>
                                          <p:attrName>ppt_y</p:attrName>
                                        </p:attrNameLst>
                                      </p:cBhvr>
                                      <p:rCtr x="9961" y="0"/>
                                    </p:animMotion>
                                  </p:childTnLst>
                                  <p:subTnLst>
                                    <p:audio>
                                      <p:cMediaNode>
                                        <p:cTn display="0" masterRel="sameClick">
                                          <p:stCondLst>
                                            <p:cond evt="begin" delay="0">
                                              <p:tn val="114"/>
                                            </p:cond>
                                          </p:stCondLst>
                                          <p:endCondLst>
                                            <p:cond evt="onStopAudio" delay="0">
                                              <p:tgtEl>
                                                <p:sldTgt/>
                                              </p:tgtEl>
                                            </p:cond>
                                          </p:endCondLst>
                                        </p:cTn>
                                        <p:tgtEl>
                                          <p:sndTgt r:embed="rId4" name="3SecTakeOffSkid.wav"/>
                                        </p:tgtEl>
                                      </p:cMediaNode>
                                    </p:audio>
                                  </p:subTnLst>
                                </p:cTn>
                              </p:par>
                            </p:childTnLst>
                          </p:cTn>
                        </p:par>
                      </p:childTnLst>
                    </p:cTn>
                  </p:par>
                  <p:par>
                    <p:cTn id="116" fill="hold">
                      <p:stCondLst>
                        <p:cond delay="indefinite"/>
                      </p:stCondLst>
                      <p:childTnLst>
                        <p:par>
                          <p:cTn id="117" fill="hold">
                            <p:stCondLst>
                              <p:cond delay="0"/>
                            </p:stCondLst>
                            <p:childTnLst>
                              <p:par>
                                <p:cTn id="118" presetID="42" presetClass="path" presetSubtype="0" fill="hold" nodeType="clickEffect">
                                  <p:stCondLst>
                                    <p:cond delay="0"/>
                                  </p:stCondLst>
                                  <p:childTnLst>
                                    <p:animMotion origin="layout" path="M 0.39713 4.44444E-6 L 0.57213 4.44444E-6 " pathEditMode="relative" rAng="0" ptsTypes="AA">
                                      <p:cBhvr>
                                        <p:cTn id="119" dur="2000" fill="hold"/>
                                        <p:tgtEl>
                                          <p:spTgt spid="42"/>
                                        </p:tgtEl>
                                        <p:attrNameLst>
                                          <p:attrName>ppt_x</p:attrName>
                                          <p:attrName>ppt_y</p:attrName>
                                        </p:attrNameLst>
                                      </p:cBhvr>
                                      <p:rCtr x="8750" y="0"/>
                                    </p:animMotion>
                                  </p:childTnLst>
                                  <p:subTnLst>
                                    <p:audio>
                                      <p:cMediaNode>
                                        <p:cTn display="0" masterRel="sameClick">
                                          <p:stCondLst>
                                            <p:cond evt="begin" delay="0">
                                              <p:tn val="118"/>
                                            </p:cond>
                                          </p:stCondLst>
                                          <p:endCondLst>
                                            <p:cond evt="onStopAudio" delay="0">
                                              <p:tgtEl>
                                                <p:sldTgt/>
                                              </p:tgtEl>
                                            </p:cond>
                                          </p:endCondLst>
                                        </p:cTn>
                                        <p:tgtEl>
                                          <p:sndTgt r:embed="rId4" name="3SecTakeOffSkid.wav"/>
                                        </p:tgtEl>
                                      </p:cMediaNode>
                                    </p:audio>
                                  </p:subTnLst>
                                </p:cTn>
                              </p:par>
                            </p:childTnLst>
                          </p:cTn>
                        </p:par>
                      </p:childTnLst>
                    </p:cTn>
                  </p:par>
                  <p:par>
                    <p:cTn id="120" fill="hold">
                      <p:stCondLst>
                        <p:cond delay="indefinite"/>
                      </p:stCondLst>
                      <p:childTnLst>
                        <p:par>
                          <p:cTn id="121" fill="hold">
                            <p:stCondLst>
                              <p:cond delay="0"/>
                            </p:stCondLst>
                            <p:childTnLst>
                              <p:par>
                                <p:cTn id="122" presetID="42" presetClass="path" presetSubtype="0" fill="hold" nodeType="clickEffect">
                                  <p:stCondLst>
                                    <p:cond delay="0"/>
                                  </p:stCondLst>
                                  <p:childTnLst>
                                    <p:animMotion origin="layout" path="M 0.57213 4.44444E-6 L 0.70599 4.44444E-6 " pathEditMode="relative" rAng="0" ptsTypes="AA">
                                      <p:cBhvr>
                                        <p:cTn id="123" dur="2000" fill="hold"/>
                                        <p:tgtEl>
                                          <p:spTgt spid="42"/>
                                        </p:tgtEl>
                                        <p:attrNameLst>
                                          <p:attrName>ppt_x</p:attrName>
                                          <p:attrName>ppt_y</p:attrName>
                                        </p:attrNameLst>
                                      </p:cBhvr>
                                      <p:rCtr x="6693" y="0"/>
                                    </p:animMotion>
                                  </p:childTnLst>
                                  <p:subTnLst>
                                    <p:audio>
                                      <p:cMediaNode>
                                        <p:cTn display="0" masterRel="sameClick">
                                          <p:stCondLst>
                                            <p:cond evt="begin" delay="0">
                                              <p:tn val="122"/>
                                            </p:cond>
                                          </p:stCondLst>
                                          <p:endCondLst>
                                            <p:cond evt="onStopAudio" delay="0">
                                              <p:tgtEl>
                                                <p:sldTgt/>
                                              </p:tgtEl>
                                            </p:cond>
                                          </p:endCondLst>
                                        </p:cTn>
                                        <p:tgtEl>
                                          <p:sndTgt r:embed="rId4" name="3SecTakeOffSkid.wav"/>
                                        </p:tgtEl>
                                      </p:cMediaNode>
                                    </p:audio>
                                  </p:subTnLst>
                                </p:cTn>
                              </p:par>
                            </p:childTnLst>
                          </p:cTn>
                        </p:par>
                      </p:childTnLst>
                    </p:cTn>
                  </p:par>
                  <p:par>
                    <p:cTn id="124" fill="hold">
                      <p:stCondLst>
                        <p:cond delay="indefinite"/>
                      </p:stCondLst>
                      <p:childTnLst>
                        <p:par>
                          <p:cTn id="125" fill="hold">
                            <p:stCondLst>
                              <p:cond delay="0"/>
                            </p:stCondLst>
                            <p:childTnLst>
                              <p:par>
                                <p:cTn id="126" presetID="42" presetClass="path" presetSubtype="0" fill="hold" nodeType="clickEffect">
                                  <p:stCondLst>
                                    <p:cond delay="0"/>
                                  </p:stCondLst>
                                  <p:childTnLst>
                                    <p:animMotion origin="layout" path="M 0.70599 4.44444E-6 L 0.84309 4.44444E-6 " pathEditMode="relative" rAng="0" ptsTypes="AA">
                                      <p:cBhvr>
                                        <p:cTn id="127" dur="2000" fill="hold"/>
                                        <p:tgtEl>
                                          <p:spTgt spid="42"/>
                                        </p:tgtEl>
                                        <p:attrNameLst>
                                          <p:attrName>ppt_x</p:attrName>
                                          <p:attrName>ppt_y</p:attrName>
                                        </p:attrNameLst>
                                      </p:cBhvr>
                                      <p:rCtr x="6849" y="0"/>
                                    </p:animMotion>
                                  </p:childTnLst>
                                  <p:subTnLst>
                                    <p:audio>
                                      <p:cMediaNode>
                                        <p:cTn display="0" masterRel="sameClick">
                                          <p:stCondLst>
                                            <p:cond evt="begin" delay="0">
                                              <p:tn val="126"/>
                                            </p:cond>
                                          </p:stCondLst>
                                          <p:endCondLst>
                                            <p:cond evt="onStopAudio" delay="0">
                                              <p:tgtEl>
                                                <p:sldTgt/>
                                              </p:tgtEl>
                                            </p:cond>
                                          </p:endCondLst>
                                        </p:cTn>
                                        <p:tgtEl>
                                          <p:sndTgt r:embed="rId4" name="3SecTakeOffSkid.wav"/>
                                        </p:tgtEl>
                                      </p:cMediaNode>
                                    </p:audio>
                                  </p:subTnLst>
                                </p:cTn>
                              </p:par>
                            </p:childTnLst>
                          </p:cTn>
                        </p:par>
                      </p:childTnLst>
                    </p:cTn>
                  </p:par>
                </p:childTnLst>
              </p:cTn>
              <p:nextCondLst>
                <p:cond evt="onClick" delay="0">
                  <p:tgtEl>
                    <p:spTgt spid="31"/>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5"/>
            <a:ext cx="10515600" cy="1325563"/>
          </a:xfrm>
        </p:spPr>
        <p:txBody>
          <a:bodyPr/>
          <a:lstStyle/>
          <a:p>
            <a:r>
              <a:rPr lang="en-US" dirty="0"/>
              <a:t>Progress Report Additional Materials (PRAM)</a:t>
            </a:r>
          </a:p>
        </p:txBody>
      </p:sp>
      <p:sp>
        <p:nvSpPr>
          <p:cNvPr id="3" name="Content Placeholder 2"/>
          <p:cNvSpPr>
            <a:spLocks noGrp="1"/>
          </p:cNvSpPr>
          <p:nvPr>
            <p:ph idx="1"/>
          </p:nvPr>
        </p:nvSpPr>
        <p:spPr>
          <a:xfrm>
            <a:off x="838200" y="1239520"/>
            <a:ext cx="10515600" cy="4937443"/>
          </a:xfrm>
        </p:spPr>
        <p:txBody>
          <a:bodyPr>
            <a:normAutofit/>
          </a:bodyPr>
          <a:lstStyle/>
          <a:p>
            <a:r>
              <a:rPr lang="en-US" dirty="0">
                <a:solidFill>
                  <a:schemeClr val="bg1"/>
                </a:solidFill>
              </a:rPr>
              <a:t>The PRAM feature provides a means for the grantee to enter, review, route, and submit information to agency following the submission of an RPPR.</a:t>
            </a:r>
          </a:p>
          <a:p>
            <a:pPr lvl="1">
              <a:buFont typeface="Wingdings" panose="05000000000000000000" pitchFamily="2" charset="2"/>
              <a:buChar char="ü"/>
            </a:pPr>
            <a:r>
              <a:rPr lang="en-US" dirty="0">
                <a:solidFill>
                  <a:srgbClr val="FFFF00"/>
                </a:solidFill>
              </a:rPr>
              <a:t>Public Access (PA) PRAM - Generated automatically after an RPPR is submitted with publications that are not compliant with Public Access Policy</a:t>
            </a:r>
          </a:p>
          <a:p>
            <a:pPr lvl="1">
              <a:buFont typeface="Wingdings" panose="05000000000000000000" pitchFamily="2" charset="2"/>
              <a:buChar char="ü"/>
            </a:pPr>
            <a:r>
              <a:rPr lang="en-US" dirty="0">
                <a:solidFill>
                  <a:srgbClr val="FFFF00"/>
                </a:solidFill>
              </a:rPr>
              <a:t>IC (Agency) Requested PRAM – Only available if requested by the Grants Management Specialist (GMS)</a:t>
            </a:r>
          </a:p>
          <a:p>
            <a:pPr marL="0" indent="0">
              <a:buNone/>
            </a:pPr>
            <a:endParaRPr lang="en-US" dirty="0">
              <a:solidFill>
                <a:schemeClr val="bg1"/>
              </a:solidFill>
            </a:endParaRPr>
          </a:p>
          <a:p>
            <a:r>
              <a:rPr lang="en-US" dirty="0">
                <a:solidFill>
                  <a:schemeClr val="bg1"/>
                </a:solidFill>
              </a:rPr>
              <a:t>PD/PI can enter the PRAM, but can only submit it if they are delegated with Submit Progress Report authority. Otherwise, only the SO can submit the PRAM to Agency</a:t>
            </a:r>
            <a:r>
              <a:rPr lang="en-US" dirty="0" smtClean="0">
                <a:solidFill>
                  <a:schemeClr val="bg1"/>
                </a:solidFill>
              </a:rPr>
              <a:t>.</a:t>
            </a:r>
            <a:endParaRPr lang="en-US" dirty="0">
              <a:solidFill>
                <a:schemeClr val="bg1"/>
              </a:solidFill>
            </a:endParaRPr>
          </a:p>
        </p:txBody>
      </p:sp>
    </p:spTree>
    <p:custDataLst>
      <p:tags r:id="rId1"/>
    </p:custDataLst>
    <p:extLst>
      <p:ext uri="{BB962C8B-B14F-4D97-AF65-F5344CB8AC3E}">
        <p14:creationId xmlns:p14="http://schemas.microsoft.com/office/powerpoint/2010/main" val="146568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5"/>
            <a:ext cx="10515600" cy="1325563"/>
          </a:xfrm>
        </p:spPr>
        <p:txBody>
          <a:bodyPr/>
          <a:lstStyle/>
          <a:p>
            <a:r>
              <a:rPr lang="en-US" dirty="0" smtClean="0"/>
              <a:t>Accessing PRAM</a:t>
            </a:r>
            <a:endParaRPr lang="en-US" dirty="0"/>
          </a:p>
        </p:txBody>
      </p:sp>
      <p:pic>
        <p:nvPicPr>
          <p:cNvPr id="7" name="Picture 2" title="PRAM upload screen"/>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26654" y="3276600"/>
            <a:ext cx="7483729" cy="3429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pSp>
        <p:nvGrpSpPr>
          <p:cNvPr id="4" name="Group 3" descr="showing PRAM link" title="Status Screen"/>
          <p:cNvGrpSpPr/>
          <p:nvPr/>
        </p:nvGrpSpPr>
        <p:grpSpPr>
          <a:xfrm>
            <a:off x="228599" y="990600"/>
            <a:ext cx="8396111" cy="2286000"/>
            <a:chOff x="228599" y="990600"/>
            <a:chExt cx="8396111" cy="2286000"/>
          </a:xfrm>
        </p:grpSpPr>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28599" y="990600"/>
              <a:ext cx="8396111" cy="22859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6" name="Oval 5" title="oval"/>
            <p:cNvSpPr/>
            <p:nvPr/>
          </p:nvSpPr>
          <p:spPr>
            <a:xfrm>
              <a:off x="6858000" y="2895600"/>
              <a:ext cx="1600200" cy="381000"/>
            </a:xfrm>
            <a:prstGeom prst="ellipse">
              <a:avLst/>
            </a:prstGeom>
            <a:noFill/>
            <a:ln w="38100">
              <a:solidFill>
                <a:srgbClr val="FF0000"/>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spTree>
    <p:custDataLst>
      <p:tags r:id="rId1"/>
    </p:custDataLst>
    <p:extLst>
      <p:ext uri="{BB962C8B-B14F-4D97-AF65-F5344CB8AC3E}">
        <p14:creationId xmlns:p14="http://schemas.microsoft.com/office/powerpoint/2010/main" val="2954420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5"/>
            <a:ext cx="10515600" cy="1325563"/>
          </a:xfrm>
        </p:spPr>
        <p:txBody>
          <a:bodyPr/>
          <a:lstStyle/>
          <a:p>
            <a:r>
              <a:rPr lang="en-US" dirty="0"/>
              <a:t>Format for PA PRAM</a:t>
            </a:r>
          </a:p>
        </p:txBody>
      </p:sp>
      <p:sp>
        <p:nvSpPr>
          <p:cNvPr id="3" name="Content Placeholder 2"/>
          <p:cNvSpPr>
            <a:spLocks noGrp="1"/>
          </p:cNvSpPr>
          <p:nvPr>
            <p:ph idx="1"/>
          </p:nvPr>
        </p:nvSpPr>
        <p:spPr/>
        <p:txBody>
          <a:bodyPr/>
          <a:lstStyle/>
          <a:p>
            <a:r>
              <a:rPr lang="en-US" sz="3600" dirty="0">
                <a:solidFill>
                  <a:schemeClr val="bg1"/>
                </a:solidFill>
              </a:rPr>
              <a:t>Public Access (PA) PRAM will require an attachment.</a:t>
            </a:r>
          </a:p>
          <a:p>
            <a:pPr lvl="1">
              <a:buFont typeface="Wingdings" panose="05000000000000000000" pitchFamily="2" charset="2"/>
              <a:buChar char="ü"/>
            </a:pPr>
            <a:r>
              <a:rPr lang="en-US" sz="3200" dirty="0">
                <a:solidFill>
                  <a:srgbClr val="FFFF00"/>
                </a:solidFill>
              </a:rPr>
              <a:t>The PA PRAM will no longer contain a free form text box.</a:t>
            </a:r>
          </a:p>
          <a:p>
            <a:pPr lvl="1">
              <a:buFont typeface="Wingdings" panose="05000000000000000000" pitchFamily="2" charset="2"/>
              <a:buChar char="ü"/>
            </a:pPr>
            <a:r>
              <a:rPr lang="en-US" sz="3200" dirty="0">
                <a:solidFill>
                  <a:srgbClr val="FFFF00"/>
                </a:solidFill>
              </a:rPr>
              <a:t>Using My NCBI the institution will need to generate a PDF </a:t>
            </a:r>
            <a:r>
              <a:rPr lang="en-US" sz="3200" dirty="0" smtClean="0">
                <a:solidFill>
                  <a:srgbClr val="FFFF00"/>
                </a:solidFill>
              </a:rPr>
              <a:t>  of </a:t>
            </a:r>
            <a:r>
              <a:rPr lang="en-US" sz="3200" dirty="0">
                <a:solidFill>
                  <a:srgbClr val="FFFF00"/>
                </a:solidFill>
              </a:rPr>
              <a:t>their reported publications showing their compliance.</a:t>
            </a:r>
          </a:p>
          <a:p>
            <a:pPr lvl="1">
              <a:buFont typeface="Wingdings" panose="05000000000000000000" pitchFamily="2" charset="2"/>
              <a:buChar char="ü"/>
            </a:pPr>
            <a:r>
              <a:rPr lang="en-US" sz="3200" dirty="0">
                <a:solidFill>
                  <a:srgbClr val="FFFF00"/>
                </a:solidFill>
              </a:rPr>
              <a:t>For instructions on generating the report please see: </a:t>
            </a:r>
            <a:endParaRPr lang="en-US" sz="3200" dirty="0" smtClean="0">
              <a:solidFill>
                <a:srgbClr val="FFFF00"/>
              </a:solidFill>
            </a:endParaRPr>
          </a:p>
          <a:p>
            <a:pPr marL="457200" lvl="1" indent="0">
              <a:buNone/>
            </a:pPr>
            <a:endParaRPr lang="en-US" sz="3200" dirty="0">
              <a:solidFill>
                <a:srgbClr val="FFFF00"/>
              </a:solidFill>
            </a:endParaRPr>
          </a:p>
          <a:p>
            <a:pPr marL="0" indent="0">
              <a:buNone/>
            </a:pPr>
            <a:r>
              <a:rPr lang="en-US" u="sng" dirty="0" smtClean="0">
                <a:solidFill>
                  <a:schemeClr val="bg1">
                    <a:lumMod val="85000"/>
                  </a:schemeClr>
                </a:solidFill>
              </a:rPr>
              <a:t>https://www.nlm.nih.gov/pubs/techbull/nd12/nd12_myncbi_pdf.html</a:t>
            </a:r>
            <a:endParaRPr lang="en-US" u="sng" dirty="0">
              <a:solidFill>
                <a:schemeClr val="bg1">
                  <a:lumMod val="85000"/>
                </a:schemeClr>
              </a:solidFill>
            </a:endParaRPr>
          </a:p>
        </p:txBody>
      </p:sp>
      <p:sp>
        <p:nvSpPr>
          <p:cNvPr id="5" name="Rounded Rectangle 4">
            <a:hlinkClick r:id="rId4" action="ppaction://hlinksldjump"/>
          </p:cNvPr>
          <p:cNvSpPr/>
          <p:nvPr/>
        </p:nvSpPr>
        <p:spPr>
          <a:xfrm>
            <a:off x="7823955" y="6311900"/>
            <a:ext cx="2589291" cy="402879"/>
          </a:xfrm>
          <a:prstGeom prst="roundRect">
            <a:avLst/>
          </a:prstGeom>
          <a:solidFill>
            <a:srgbClr val="92D05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To the Spinner! </a:t>
            </a:r>
            <a:endParaRPr lang="en-US" i="1" dirty="0">
              <a:solidFill>
                <a:schemeClr val="tx1"/>
              </a:solidFill>
            </a:endParaRPr>
          </a:p>
        </p:txBody>
      </p:sp>
      <p:sp>
        <p:nvSpPr>
          <p:cNvPr id="6" name="Rounded Rectangle 5">
            <a:hlinkClick r:id="rId5" action="ppaction://hlinksldjump"/>
          </p:cNvPr>
          <p:cNvSpPr/>
          <p:nvPr/>
        </p:nvSpPr>
        <p:spPr>
          <a:xfrm>
            <a:off x="1778755" y="6311900"/>
            <a:ext cx="2589291" cy="402879"/>
          </a:xfrm>
          <a:prstGeom prst="roundRect">
            <a:avLst/>
          </a:prstGeom>
          <a:solidFill>
            <a:srgbClr val="FEA11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Back to The Board</a:t>
            </a:r>
            <a:endParaRPr lang="en-US" i="1" dirty="0">
              <a:solidFill>
                <a:schemeClr val="tx1"/>
              </a:solidFill>
            </a:endParaRPr>
          </a:p>
        </p:txBody>
      </p:sp>
    </p:spTree>
    <p:custDataLst>
      <p:tags r:id="rId1"/>
    </p:custDataLst>
    <p:extLst>
      <p:ext uri="{BB962C8B-B14F-4D97-AF65-F5344CB8AC3E}">
        <p14:creationId xmlns:p14="http://schemas.microsoft.com/office/powerpoint/2010/main" val="2624847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QUESTION"/>
          <p:cNvSpPr/>
          <p:nvPr/>
        </p:nvSpPr>
        <p:spPr>
          <a:xfrm>
            <a:off x="696000" y="538465"/>
            <a:ext cx="10800000" cy="2700000"/>
          </a:xfrm>
          <a:prstGeom prst="roundRect">
            <a:avLst/>
          </a:prstGeom>
          <a:solidFill>
            <a:srgbClr val="00B050">
              <a:alpha val="70000"/>
            </a:srgbClr>
          </a:solidFill>
          <a:ln w="76200">
            <a:solidFill>
              <a:srgbClr val="0EFC3A"/>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a:r>
              <a:rPr lang="en-US" sz="6000" dirty="0">
                <a:solidFill>
                  <a:schemeClr val="tx1"/>
                </a:solidFill>
                <a:latin typeface="Century Gothic" panose="020B0502020202020204" pitchFamily="34" charset="0"/>
              </a:rPr>
              <a:t>Name two of three submission options available to prepare and submit an R01 grant application to NIH?</a:t>
            </a:r>
          </a:p>
        </p:txBody>
      </p:sp>
      <p:sp>
        <p:nvSpPr>
          <p:cNvPr id="5" name="ANSWER"/>
          <p:cNvSpPr/>
          <p:nvPr/>
        </p:nvSpPr>
        <p:spPr>
          <a:xfrm>
            <a:off x="696000" y="3584809"/>
            <a:ext cx="10800000" cy="2700000"/>
          </a:xfrm>
          <a:prstGeom prst="roundRect">
            <a:avLst/>
          </a:prstGeom>
          <a:solidFill>
            <a:schemeClr val="bg1">
              <a:alpha val="70000"/>
            </a:schemeClr>
          </a:solidFill>
          <a:ln w="762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marL="1143000" indent="-1143000">
              <a:buFont typeface="+mj-lt"/>
              <a:buAutoNum type="arabicPeriod"/>
            </a:pPr>
            <a:r>
              <a:rPr lang="en-US" sz="6000" dirty="0">
                <a:solidFill>
                  <a:schemeClr val="tx1"/>
                </a:solidFill>
                <a:latin typeface="Century Gothic" panose="020B0502020202020204" pitchFamily="34" charset="0"/>
              </a:rPr>
              <a:t>ASSIST</a:t>
            </a:r>
          </a:p>
          <a:p>
            <a:pPr marL="1143000" indent="-1143000">
              <a:buFont typeface="+mj-lt"/>
              <a:buAutoNum type="arabicPeriod"/>
            </a:pPr>
            <a:r>
              <a:rPr lang="en-US" sz="6000" dirty="0">
                <a:solidFill>
                  <a:schemeClr val="tx1"/>
                </a:solidFill>
                <a:latin typeface="Century Gothic" panose="020B0502020202020204" pitchFamily="34" charset="0"/>
              </a:rPr>
              <a:t>System-to-System</a:t>
            </a:r>
          </a:p>
          <a:p>
            <a:pPr marL="1143000" indent="-1143000">
              <a:buFont typeface="+mj-lt"/>
              <a:buAutoNum type="arabicPeriod"/>
            </a:pPr>
            <a:r>
              <a:rPr lang="en-US" sz="6000" dirty="0">
                <a:solidFill>
                  <a:schemeClr val="tx1"/>
                </a:solidFill>
                <a:latin typeface="Century Gothic" panose="020B0502020202020204" pitchFamily="34" charset="0"/>
              </a:rPr>
              <a:t>Grants.gov Workspace</a:t>
            </a:r>
          </a:p>
        </p:txBody>
      </p:sp>
      <p:sp>
        <p:nvSpPr>
          <p:cNvPr id="2" name="Rectangle 1"/>
          <p:cNvSpPr/>
          <p:nvPr/>
        </p:nvSpPr>
        <p:spPr>
          <a:xfrm>
            <a:off x="5736000" y="538465"/>
            <a:ext cx="720000" cy="360000"/>
          </a:xfrm>
          <a:prstGeom prst="rect">
            <a:avLst/>
          </a:prstGeom>
          <a:noFill/>
        </p:spPr>
        <p:txBody>
          <a:bodyPr wrap="square" lIns="0" tIns="0" rIns="0" bIns="0">
            <a:norm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1</a:t>
            </a:r>
          </a:p>
        </p:txBody>
      </p:sp>
    </p:spTree>
    <p:custDataLst>
      <p:tags r:id="rId1"/>
    </p:custDataLst>
    <p:extLst>
      <p:ext uri="{BB962C8B-B14F-4D97-AF65-F5344CB8AC3E}">
        <p14:creationId xmlns:p14="http://schemas.microsoft.com/office/powerpoint/2010/main" val="179651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4"/>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5"/>
            <a:ext cx="10515600" cy="1325563"/>
          </a:xfrm>
        </p:spPr>
        <p:txBody>
          <a:bodyPr/>
          <a:lstStyle/>
          <a:p>
            <a:r>
              <a:rPr lang="en-US" dirty="0"/>
              <a:t>eSubmission Options</a:t>
            </a:r>
          </a:p>
        </p:txBody>
      </p:sp>
      <p:sp>
        <p:nvSpPr>
          <p:cNvPr id="3" name="Content Placeholder 2"/>
          <p:cNvSpPr>
            <a:spLocks noGrp="1"/>
          </p:cNvSpPr>
          <p:nvPr>
            <p:ph idx="1"/>
          </p:nvPr>
        </p:nvSpPr>
        <p:spPr>
          <a:xfrm>
            <a:off x="838200" y="1825625"/>
            <a:ext cx="8244840" cy="4351338"/>
          </a:xfrm>
        </p:spPr>
        <p:txBody>
          <a:bodyPr/>
          <a:lstStyle/>
          <a:p>
            <a:r>
              <a:rPr lang="en-US" dirty="0">
                <a:solidFill>
                  <a:schemeClr val="bg1"/>
                </a:solidFill>
              </a:rPr>
              <a:t>Your Application Will Be…</a:t>
            </a:r>
          </a:p>
          <a:p>
            <a:pPr lvl="1"/>
            <a:r>
              <a:rPr lang="en-US" dirty="0">
                <a:solidFill>
                  <a:schemeClr val="bg1"/>
                </a:solidFill>
              </a:rPr>
              <a:t>Subject to the same registration requirements</a:t>
            </a:r>
          </a:p>
          <a:p>
            <a:pPr lvl="1"/>
            <a:r>
              <a:rPr lang="en-US" dirty="0">
                <a:solidFill>
                  <a:schemeClr val="bg1"/>
                </a:solidFill>
              </a:rPr>
              <a:t>Completed with the same data items</a:t>
            </a:r>
          </a:p>
          <a:p>
            <a:pPr lvl="1"/>
            <a:r>
              <a:rPr lang="en-US" dirty="0">
                <a:solidFill>
                  <a:schemeClr val="bg1"/>
                </a:solidFill>
              </a:rPr>
              <a:t>Routed through Grants.gov</a:t>
            </a:r>
          </a:p>
          <a:p>
            <a:pPr lvl="1"/>
            <a:r>
              <a:rPr lang="en-US" dirty="0">
                <a:solidFill>
                  <a:schemeClr val="bg1"/>
                </a:solidFill>
              </a:rPr>
              <a:t>Validated against the same NIH business rules</a:t>
            </a:r>
          </a:p>
          <a:p>
            <a:pPr lvl="1"/>
            <a:r>
              <a:rPr lang="en-US" dirty="0">
                <a:solidFill>
                  <a:schemeClr val="bg1"/>
                </a:solidFill>
              </a:rPr>
              <a:t>Assembled in a consistent format for review consideration</a:t>
            </a:r>
          </a:p>
          <a:p>
            <a:pPr lvl="1"/>
            <a:r>
              <a:rPr lang="en-US" dirty="0">
                <a:solidFill>
                  <a:schemeClr val="bg1"/>
                </a:solidFill>
              </a:rPr>
              <a:t>Tracked in eRA Commons</a:t>
            </a:r>
          </a:p>
          <a:p>
            <a:r>
              <a:rPr lang="en-US" dirty="0">
                <a:solidFill>
                  <a:schemeClr val="bg1"/>
                </a:solidFill>
              </a:rPr>
              <a:t>Regardless of the submission option used.</a:t>
            </a:r>
          </a:p>
        </p:txBody>
      </p:sp>
      <p:sp>
        <p:nvSpPr>
          <p:cNvPr id="4" name="Content Placeholder 2"/>
          <p:cNvSpPr txBox="1">
            <a:spLocks/>
          </p:cNvSpPr>
          <p:nvPr/>
        </p:nvSpPr>
        <p:spPr>
          <a:xfrm>
            <a:off x="9083040" y="1825625"/>
            <a:ext cx="2834711" cy="35993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NOTE:</a:t>
            </a:r>
          </a:p>
          <a:p>
            <a:pPr marL="0" indent="0" algn="ctr">
              <a:buFont typeface="Arial" panose="020B0604020202020204" pitchFamily="34" charset="0"/>
              <a:buNone/>
            </a:pPr>
            <a:r>
              <a:rPr lang="en-US"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The use of downloadable PDF is no longer a valid submission option.</a:t>
            </a:r>
          </a:p>
          <a:p>
            <a:endPar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Tree>
    <p:custDataLst>
      <p:tags r:id="rId1"/>
    </p:custDataLst>
    <p:extLst>
      <p:ext uri="{BB962C8B-B14F-4D97-AF65-F5344CB8AC3E}">
        <p14:creationId xmlns:p14="http://schemas.microsoft.com/office/powerpoint/2010/main" val="1232229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635"/>
            <a:ext cx="11079551" cy="1325563"/>
          </a:xfrm>
        </p:spPr>
        <p:txBody>
          <a:bodyPr/>
          <a:lstStyle/>
          <a:p>
            <a:r>
              <a:rPr lang="en-US" dirty="0"/>
              <a:t>What Submission Options Are Applicants Using?</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52017303"/>
              </p:ext>
            </p:extLst>
          </p:nvPr>
        </p:nvGraphicFramePr>
        <p:xfrm>
          <a:off x="838200" y="1324928"/>
          <a:ext cx="10515600" cy="4852035"/>
        </p:xfrm>
        <a:graphic>
          <a:graphicData uri="http://schemas.openxmlformats.org/drawingml/2006/chart">
            <c:chart xmlns:c="http://schemas.openxmlformats.org/drawingml/2006/chart" xmlns:r="http://schemas.openxmlformats.org/officeDocument/2006/relationships" r:id="rId3"/>
          </a:graphicData>
        </a:graphic>
      </p:graphicFrame>
      <p:sp>
        <p:nvSpPr>
          <p:cNvPr id="7" name="Rounded Rectangle 6">
            <a:hlinkClick r:id="rId4" action="ppaction://hlinksldjump"/>
          </p:cNvPr>
          <p:cNvSpPr/>
          <p:nvPr/>
        </p:nvSpPr>
        <p:spPr>
          <a:xfrm>
            <a:off x="7823955" y="6311900"/>
            <a:ext cx="2589291" cy="402879"/>
          </a:xfrm>
          <a:prstGeom prst="roundRect">
            <a:avLst/>
          </a:prstGeom>
          <a:solidFill>
            <a:srgbClr val="92D05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To the Spinner! </a:t>
            </a:r>
            <a:endParaRPr lang="en-US" i="1" dirty="0">
              <a:solidFill>
                <a:schemeClr val="tx1"/>
              </a:solidFill>
            </a:endParaRPr>
          </a:p>
        </p:txBody>
      </p:sp>
      <p:sp>
        <p:nvSpPr>
          <p:cNvPr id="8" name="Rounded Rectangle 7">
            <a:hlinkClick r:id="rId5" action="ppaction://hlinksldjump"/>
          </p:cNvPr>
          <p:cNvSpPr/>
          <p:nvPr/>
        </p:nvSpPr>
        <p:spPr>
          <a:xfrm>
            <a:off x="1778755" y="6311900"/>
            <a:ext cx="2589291" cy="402879"/>
          </a:xfrm>
          <a:prstGeom prst="roundRect">
            <a:avLst/>
          </a:prstGeom>
          <a:solidFill>
            <a:srgbClr val="FEA11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Back to The Board</a:t>
            </a:r>
            <a:endParaRPr lang="en-US" i="1" dirty="0">
              <a:solidFill>
                <a:schemeClr val="tx1"/>
              </a:solidFill>
            </a:endParaRPr>
          </a:p>
        </p:txBody>
      </p:sp>
    </p:spTree>
    <p:custDataLst>
      <p:tags r:id="rId1"/>
    </p:custDataLst>
    <p:extLst>
      <p:ext uri="{BB962C8B-B14F-4D97-AF65-F5344CB8AC3E}">
        <p14:creationId xmlns:p14="http://schemas.microsoft.com/office/powerpoint/2010/main" val="245356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QUESTION"/>
          <p:cNvSpPr/>
          <p:nvPr/>
        </p:nvSpPr>
        <p:spPr>
          <a:xfrm>
            <a:off x="696000" y="538465"/>
            <a:ext cx="10800000" cy="2700000"/>
          </a:xfrm>
          <a:prstGeom prst="roundRect">
            <a:avLst/>
          </a:prstGeom>
          <a:solidFill>
            <a:srgbClr val="00B050">
              <a:alpha val="70000"/>
            </a:srgbClr>
          </a:solidFill>
          <a:ln w="76200">
            <a:solidFill>
              <a:srgbClr val="0EFC3A"/>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a:r>
              <a:rPr lang="en-US" sz="6000" dirty="0">
                <a:solidFill>
                  <a:schemeClr val="tx1"/>
                </a:solidFill>
                <a:latin typeface="Century Gothic" panose="020B0502020202020204" pitchFamily="34" charset="0"/>
              </a:rPr>
              <a:t>The Inclusion Across Life Span initiative will eventually require what information for RPPRs starting after January 25, 2019?</a:t>
            </a:r>
          </a:p>
        </p:txBody>
      </p:sp>
      <p:sp>
        <p:nvSpPr>
          <p:cNvPr id="5" name="ANSWER"/>
          <p:cNvSpPr/>
          <p:nvPr/>
        </p:nvSpPr>
        <p:spPr>
          <a:xfrm>
            <a:off x="696000" y="3584809"/>
            <a:ext cx="10800000" cy="2700000"/>
          </a:xfrm>
          <a:prstGeom prst="roundRect">
            <a:avLst/>
          </a:prstGeom>
          <a:solidFill>
            <a:schemeClr val="bg1">
              <a:alpha val="70000"/>
            </a:schemeClr>
          </a:solidFill>
          <a:ln w="762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6000" dirty="0" smtClean="0">
                <a:solidFill>
                  <a:schemeClr val="tx1"/>
                </a:solidFill>
                <a:latin typeface="Century Gothic" panose="020B0502020202020204" pitchFamily="34" charset="0"/>
              </a:rPr>
              <a:t>Age at the time of enrollment</a:t>
            </a:r>
            <a:endParaRPr lang="en-US" sz="6000" dirty="0">
              <a:solidFill>
                <a:schemeClr val="tx1"/>
              </a:solidFill>
              <a:latin typeface="Century Gothic" panose="020B0502020202020204" pitchFamily="34" charset="0"/>
            </a:endParaRPr>
          </a:p>
        </p:txBody>
      </p:sp>
      <p:sp>
        <p:nvSpPr>
          <p:cNvPr id="6" name="Rectangle 5"/>
          <p:cNvSpPr/>
          <p:nvPr/>
        </p:nvSpPr>
        <p:spPr>
          <a:xfrm>
            <a:off x="5736000" y="538465"/>
            <a:ext cx="720000" cy="360000"/>
          </a:xfrm>
          <a:prstGeom prst="rect">
            <a:avLst/>
          </a:prstGeom>
          <a:noFill/>
        </p:spPr>
        <p:txBody>
          <a:bodyPr wrap="square" lIns="0" tIns="0" rIns="0" bIns="0">
            <a:norm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2</a:t>
            </a:r>
          </a:p>
        </p:txBody>
      </p:sp>
    </p:spTree>
    <p:custDataLst>
      <p:tags r:id="rId1"/>
    </p:custDataLst>
    <p:extLst>
      <p:ext uri="{BB962C8B-B14F-4D97-AF65-F5344CB8AC3E}">
        <p14:creationId xmlns:p14="http://schemas.microsoft.com/office/powerpoint/2010/main" val="3194507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4"/>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5"/>
            <a:ext cx="10515600" cy="1325563"/>
          </a:xfrm>
        </p:spPr>
        <p:txBody>
          <a:bodyPr/>
          <a:lstStyle/>
          <a:p>
            <a:r>
              <a:rPr lang="en-US" dirty="0" smtClean="0"/>
              <a:t>Inclusion Across Live Span Initiative</a:t>
            </a:r>
            <a:endParaRPr lang="en-US" dirty="0"/>
          </a:p>
        </p:txBody>
      </p:sp>
      <p:sp>
        <p:nvSpPr>
          <p:cNvPr id="3" name="Content Placeholder 2"/>
          <p:cNvSpPr>
            <a:spLocks noGrp="1"/>
          </p:cNvSpPr>
          <p:nvPr>
            <p:ph idx="1"/>
          </p:nvPr>
        </p:nvSpPr>
        <p:spPr>
          <a:xfrm>
            <a:off x="838200" y="1076960"/>
            <a:ext cx="9149080" cy="5100003"/>
          </a:xfrm>
        </p:spPr>
        <p:txBody>
          <a:bodyPr>
            <a:normAutofit/>
          </a:bodyPr>
          <a:lstStyle/>
          <a:p>
            <a:pPr marL="0" indent="0">
              <a:buNone/>
            </a:pPr>
            <a:r>
              <a:rPr lang="en-US" sz="2400" dirty="0" smtClean="0">
                <a:solidFill>
                  <a:schemeClr val="bg1"/>
                </a:solidFill>
                <a:latin typeface="Arial" panose="020B0604020202020204" pitchFamily="34" charset="0"/>
                <a:cs typeface="Arial" panose="020B0604020202020204" pitchFamily="34" charset="0"/>
              </a:rPr>
              <a:t>To </a:t>
            </a:r>
            <a:r>
              <a:rPr lang="en-US" sz="2400" dirty="0">
                <a:solidFill>
                  <a:schemeClr val="bg1"/>
                </a:solidFill>
                <a:latin typeface="Arial" panose="020B0604020202020204" pitchFamily="34" charset="0"/>
                <a:cs typeface="Arial" panose="020B0604020202020204" pitchFamily="34" charset="0"/>
              </a:rPr>
              <a:t>ensure individuals are included in clinical research in a manner appropriate to the scientific question under study so that the knowledge gained from NIH-funded research is applicable to all those affected by the researched diseases/conditions</a:t>
            </a:r>
            <a:r>
              <a:rPr lang="en-US" sz="2400" dirty="0" smtClean="0">
                <a:solidFill>
                  <a:schemeClr val="bg1"/>
                </a:solidFill>
                <a:latin typeface="Arial" panose="020B0604020202020204" pitchFamily="34" charset="0"/>
                <a:cs typeface="Arial" panose="020B0604020202020204" pitchFamily="34" charset="0"/>
              </a:rPr>
              <a:t>.</a:t>
            </a:r>
          </a:p>
          <a:p>
            <a:pPr marL="0" indent="0">
              <a:buNone/>
            </a:pPr>
            <a:endParaRPr lang="en-US" sz="2400" dirty="0" smtClean="0">
              <a:solidFill>
                <a:schemeClr val="bg1"/>
              </a:solidFill>
              <a:latin typeface="Arial" panose="020B0604020202020204" pitchFamily="34" charset="0"/>
              <a:cs typeface="Arial" panose="020B0604020202020204" pitchFamily="34" charset="0"/>
            </a:endParaRPr>
          </a:p>
          <a:p>
            <a:r>
              <a:rPr lang="en-US" sz="2400" dirty="0" smtClean="0">
                <a:solidFill>
                  <a:schemeClr val="bg1"/>
                </a:solidFill>
              </a:rPr>
              <a:t>Policy </a:t>
            </a:r>
            <a:r>
              <a:rPr lang="en-US" sz="2400" dirty="0">
                <a:solidFill>
                  <a:schemeClr val="bg1"/>
                </a:solidFill>
              </a:rPr>
              <a:t>requires individual-level participant data, including age at enrollment</a:t>
            </a:r>
          </a:p>
          <a:p>
            <a:r>
              <a:rPr lang="en-US" sz="2400" dirty="0" smtClean="0">
                <a:solidFill>
                  <a:schemeClr val="bg1"/>
                </a:solidFill>
              </a:rPr>
              <a:t>Data </a:t>
            </a:r>
            <a:r>
              <a:rPr lang="en-US" sz="2400" dirty="0">
                <a:solidFill>
                  <a:schemeClr val="bg1"/>
                </a:solidFill>
              </a:rPr>
              <a:t>will be required for the first RPPRs for all applications submitted on and after January 25, 2019</a:t>
            </a:r>
          </a:p>
          <a:p>
            <a:r>
              <a:rPr lang="en-US" sz="2400" dirty="0" smtClean="0">
                <a:solidFill>
                  <a:schemeClr val="bg1"/>
                </a:solidFill>
              </a:rPr>
              <a:t>Will </a:t>
            </a:r>
            <a:r>
              <a:rPr lang="en-US" sz="2400" dirty="0">
                <a:solidFill>
                  <a:schemeClr val="bg1"/>
                </a:solidFill>
              </a:rPr>
              <a:t>replace the Inclusion Enrollment report for the </a:t>
            </a:r>
            <a:r>
              <a:rPr lang="en-US" sz="2400" dirty="0" smtClean="0">
                <a:solidFill>
                  <a:schemeClr val="bg1"/>
                </a:solidFill>
              </a:rPr>
              <a:t>RPPR</a:t>
            </a:r>
          </a:p>
          <a:p>
            <a:r>
              <a:rPr lang="en-US" sz="2400" dirty="0" smtClean="0">
                <a:solidFill>
                  <a:schemeClr val="bg1"/>
                </a:solidFill>
              </a:rPr>
              <a:t>Feature </a:t>
            </a:r>
            <a:r>
              <a:rPr lang="en-US" sz="2400" dirty="0">
                <a:solidFill>
                  <a:schemeClr val="bg1"/>
                </a:solidFill>
              </a:rPr>
              <a:t>allowing csv file upload Forms are is available now, just not required</a:t>
            </a:r>
          </a:p>
          <a:p>
            <a:pPr marL="0" indent="0">
              <a:buNone/>
            </a:pPr>
            <a:endParaRPr lang="en-US" sz="2000" dirty="0">
              <a:solidFill>
                <a:schemeClr val="bg1"/>
              </a:solidFill>
            </a:endParaRPr>
          </a:p>
        </p:txBody>
      </p:sp>
      <p:pic>
        <p:nvPicPr>
          <p:cNvPr id="4" name="Picture 3" title="&quot;&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0750" y="2366963"/>
            <a:ext cx="2381250" cy="3810000"/>
          </a:xfrm>
          <a:prstGeom prst="rect">
            <a:avLst/>
          </a:prstGeom>
        </p:spPr>
      </p:pic>
      <p:sp>
        <p:nvSpPr>
          <p:cNvPr id="5" name="Rounded Rectangle 4">
            <a:hlinkClick r:id="rId4" action="ppaction://hlinksldjump"/>
          </p:cNvPr>
          <p:cNvSpPr/>
          <p:nvPr/>
        </p:nvSpPr>
        <p:spPr>
          <a:xfrm>
            <a:off x="7823955" y="6311900"/>
            <a:ext cx="2589291" cy="402879"/>
          </a:xfrm>
          <a:prstGeom prst="roundRect">
            <a:avLst/>
          </a:prstGeom>
          <a:solidFill>
            <a:srgbClr val="92D05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To the Spinner! </a:t>
            </a:r>
            <a:endParaRPr lang="en-US" i="1" dirty="0">
              <a:solidFill>
                <a:schemeClr val="tx1"/>
              </a:solidFill>
            </a:endParaRPr>
          </a:p>
        </p:txBody>
      </p:sp>
      <p:sp>
        <p:nvSpPr>
          <p:cNvPr id="6" name="Rounded Rectangle 5">
            <a:hlinkClick r:id="rId5" action="ppaction://hlinksldjump"/>
          </p:cNvPr>
          <p:cNvSpPr/>
          <p:nvPr/>
        </p:nvSpPr>
        <p:spPr>
          <a:xfrm>
            <a:off x="1778755" y="6311900"/>
            <a:ext cx="2589291" cy="402879"/>
          </a:xfrm>
          <a:prstGeom prst="roundRect">
            <a:avLst/>
          </a:prstGeom>
          <a:solidFill>
            <a:srgbClr val="FEA11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Back to The Board</a:t>
            </a:r>
            <a:endParaRPr lang="en-US" i="1" dirty="0">
              <a:solidFill>
                <a:schemeClr val="tx1"/>
              </a:solidFill>
            </a:endParaRPr>
          </a:p>
        </p:txBody>
      </p:sp>
    </p:spTree>
    <p:custDataLst>
      <p:tags r:id="rId1"/>
    </p:custDataLst>
    <p:extLst>
      <p:ext uri="{BB962C8B-B14F-4D97-AF65-F5344CB8AC3E}">
        <p14:creationId xmlns:p14="http://schemas.microsoft.com/office/powerpoint/2010/main" val="2392237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QUESTION"/>
          <p:cNvSpPr/>
          <p:nvPr/>
        </p:nvSpPr>
        <p:spPr>
          <a:xfrm>
            <a:off x="696000" y="538465"/>
            <a:ext cx="10800000" cy="2700000"/>
          </a:xfrm>
          <a:prstGeom prst="roundRect">
            <a:avLst/>
          </a:prstGeom>
          <a:solidFill>
            <a:srgbClr val="00B050">
              <a:alpha val="70000"/>
            </a:srgbClr>
          </a:solidFill>
          <a:ln w="76200">
            <a:solidFill>
              <a:srgbClr val="0EFC3A"/>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a:r>
              <a:rPr lang="en-US" sz="6000" dirty="0" smtClean="0">
                <a:solidFill>
                  <a:schemeClr val="tx1"/>
                </a:solidFill>
                <a:latin typeface="Century Gothic" panose="020B0502020202020204" pitchFamily="34" charset="0"/>
              </a:rPr>
              <a:t>Which of the required registrations for application submission must be renewed yearly?</a:t>
            </a:r>
            <a:endParaRPr lang="en-US" sz="6000" dirty="0">
              <a:solidFill>
                <a:schemeClr val="tx1"/>
              </a:solidFill>
              <a:latin typeface="Century Gothic" panose="020B0502020202020204" pitchFamily="34" charset="0"/>
            </a:endParaRPr>
          </a:p>
        </p:txBody>
      </p:sp>
      <p:sp>
        <p:nvSpPr>
          <p:cNvPr id="5" name="ANSWER"/>
          <p:cNvSpPr/>
          <p:nvPr/>
        </p:nvSpPr>
        <p:spPr>
          <a:xfrm>
            <a:off x="696000" y="3584809"/>
            <a:ext cx="10800000" cy="2700000"/>
          </a:xfrm>
          <a:prstGeom prst="roundRect">
            <a:avLst/>
          </a:prstGeom>
          <a:solidFill>
            <a:schemeClr val="bg1">
              <a:alpha val="70000"/>
            </a:schemeClr>
          </a:solidFill>
          <a:ln w="762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6000" dirty="0" smtClean="0">
                <a:solidFill>
                  <a:schemeClr val="tx1"/>
                </a:solidFill>
                <a:latin typeface="Century Gothic" panose="020B0502020202020204" pitchFamily="34" charset="0"/>
              </a:rPr>
              <a:t>SAM</a:t>
            </a:r>
          </a:p>
          <a:p>
            <a:pPr algn="ctr"/>
            <a:r>
              <a:rPr lang="en-US" sz="5200" dirty="0" smtClean="0">
                <a:solidFill>
                  <a:schemeClr val="tx1"/>
                </a:solidFill>
                <a:latin typeface="Century Gothic" panose="020B0502020202020204" pitchFamily="34" charset="0"/>
              </a:rPr>
              <a:t>System of Award Management</a:t>
            </a:r>
            <a:endParaRPr lang="en-US" sz="5200" dirty="0">
              <a:solidFill>
                <a:schemeClr val="tx1"/>
              </a:solidFill>
              <a:latin typeface="Century Gothic" panose="020B0502020202020204" pitchFamily="34" charset="0"/>
            </a:endParaRPr>
          </a:p>
        </p:txBody>
      </p:sp>
      <p:sp>
        <p:nvSpPr>
          <p:cNvPr id="6" name="Rectangle 5"/>
          <p:cNvSpPr/>
          <p:nvPr/>
        </p:nvSpPr>
        <p:spPr>
          <a:xfrm>
            <a:off x="5736000" y="538465"/>
            <a:ext cx="720000" cy="360000"/>
          </a:xfrm>
          <a:prstGeom prst="rect">
            <a:avLst/>
          </a:prstGeom>
          <a:noFill/>
        </p:spPr>
        <p:txBody>
          <a:bodyPr wrap="square" lIns="0" tIns="0" rIns="0" bIns="0">
            <a:norm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3</a:t>
            </a:r>
          </a:p>
        </p:txBody>
      </p:sp>
    </p:spTree>
    <p:custDataLst>
      <p:tags r:id="rId1"/>
    </p:custDataLst>
    <p:extLst>
      <p:ext uri="{BB962C8B-B14F-4D97-AF65-F5344CB8AC3E}">
        <p14:creationId xmlns:p14="http://schemas.microsoft.com/office/powerpoint/2010/main" val="687821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4"/>
                  </p:tgtEl>
                </p:cond>
              </p:nextCondLst>
            </p:seq>
          </p:childTnLst>
        </p:cTn>
      </p:par>
    </p:tnLst>
    <p:bldLst>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5"/>
            <a:ext cx="10515600" cy="1325563"/>
          </a:xfrm>
        </p:spPr>
        <p:txBody>
          <a:bodyPr/>
          <a:lstStyle/>
          <a:p>
            <a:r>
              <a:rPr lang="en-US" dirty="0"/>
              <a:t>Required Registrations</a:t>
            </a:r>
          </a:p>
        </p:txBody>
      </p:sp>
      <p:sp>
        <p:nvSpPr>
          <p:cNvPr id="3" name="Content Placeholder 2"/>
          <p:cNvSpPr>
            <a:spLocks noGrp="1"/>
          </p:cNvSpPr>
          <p:nvPr>
            <p:ph idx="1"/>
          </p:nvPr>
        </p:nvSpPr>
        <p:spPr>
          <a:xfrm>
            <a:off x="838200" y="1324928"/>
            <a:ext cx="6405880" cy="4351338"/>
          </a:xfrm>
        </p:spPr>
        <p:txBody>
          <a:bodyPr>
            <a:normAutofit fontScale="92500" lnSpcReduction="10000"/>
          </a:bodyPr>
          <a:lstStyle/>
          <a:p>
            <a:pPr lvl="0"/>
            <a:r>
              <a:rPr lang="en-US" b="1" dirty="0">
                <a:solidFill>
                  <a:schemeClr val="bg1"/>
                </a:solidFill>
              </a:rPr>
              <a:t>DUNS</a:t>
            </a:r>
            <a:endParaRPr lang="en-US" dirty="0">
              <a:solidFill>
                <a:schemeClr val="bg1"/>
              </a:solidFill>
            </a:endParaRPr>
          </a:p>
          <a:p>
            <a:pPr lvl="1"/>
            <a:r>
              <a:rPr lang="en-US" dirty="0">
                <a:solidFill>
                  <a:schemeClr val="bg1"/>
                </a:solidFill>
              </a:rPr>
              <a:t>Provides unique organization identifier</a:t>
            </a:r>
          </a:p>
          <a:p>
            <a:pPr lvl="0"/>
            <a:r>
              <a:rPr lang="en-US" b="1" dirty="0">
                <a:solidFill>
                  <a:schemeClr val="bg1"/>
                </a:solidFill>
              </a:rPr>
              <a:t>SAM</a:t>
            </a:r>
            <a:r>
              <a:rPr lang="en-US" dirty="0">
                <a:solidFill>
                  <a:schemeClr val="bg1"/>
                </a:solidFill>
              </a:rPr>
              <a:t> (System for Award Management) </a:t>
            </a:r>
          </a:p>
          <a:p>
            <a:pPr lvl="1"/>
            <a:r>
              <a:rPr lang="en-US" dirty="0">
                <a:solidFill>
                  <a:schemeClr val="bg1"/>
                </a:solidFill>
              </a:rPr>
              <a:t>Needed to do business with government </a:t>
            </a:r>
          </a:p>
          <a:p>
            <a:pPr lvl="1"/>
            <a:r>
              <a:rPr lang="en-US" dirty="0">
                <a:solidFill>
                  <a:srgbClr val="FFFF00"/>
                </a:solidFill>
              </a:rPr>
              <a:t>Must be renewed yearly!</a:t>
            </a:r>
          </a:p>
          <a:p>
            <a:pPr lvl="0"/>
            <a:r>
              <a:rPr lang="en-US" b="1" dirty="0">
                <a:solidFill>
                  <a:schemeClr val="bg1"/>
                </a:solidFill>
              </a:rPr>
              <a:t>Grants.gov</a:t>
            </a:r>
            <a:endParaRPr lang="en-US" dirty="0">
              <a:solidFill>
                <a:schemeClr val="bg1"/>
              </a:solidFill>
            </a:endParaRPr>
          </a:p>
          <a:p>
            <a:pPr lvl="1"/>
            <a:r>
              <a:rPr lang="en-US" dirty="0">
                <a:solidFill>
                  <a:schemeClr val="bg1"/>
                </a:solidFill>
              </a:rPr>
              <a:t>Required to submit grants</a:t>
            </a:r>
          </a:p>
          <a:p>
            <a:pPr lvl="0"/>
            <a:r>
              <a:rPr lang="en-US" b="1" dirty="0">
                <a:solidFill>
                  <a:schemeClr val="bg1"/>
                </a:solidFill>
              </a:rPr>
              <a:t>eRA Commons</a:t>
            </a:r>
            <a:endParaRPr lang="en-US" dirty="0">
              <a:solidFill>
                <a:schemeClr val="bg1"/>
              </a:solidFill>
            </a:endParaRPr>
          </a:p>
          <a:p>
            <a:pPr lvl="1"/>
            <a:r>
              <a:rPr lang="en-US" dirty="0">
                <a:solidFill>
                  <a:schemeClr val="bg1"/>
                </a:solidFill>
              </a:rPr>
              <a:t>Required to do business with NIH</a:t>
            </a:r>
          </a:p>
          <a:p>
            <a:pPr lvl="0"/>
            <a:r>
              <a:rPr lang="en-US" b="1" dirty="0">
                <a:solidFill>
                  <a:schemeClr val="bg1"/>
                </a:solidFill>
              </a:rPr>
              <a:t>SBA</a:t>
            </a:r>
            <a:r>
              <a:rPr lang="en-US" dirty="0">
                <a:solidFill>
                  <a:schemeClr val="bg1"/>
                </a:solidFill>
              </a:rPr>
              <a:t> (Small Business Administration)</a:t>
            </a:r>
          </a:p>
          <a:p>
            <a:pPr lvl="1"/>
            <a:r>
              <a:rPr lang="en-US" dirty="0">
                <a:solidFill>
                  <a:schemeClr val="bg1"/>
                </a:solidFill>
              </a:rPr>
              <a:t>Required for SBIR/STTR applications </a:t>
            </a:r>
          </a:p>
          <a:p>
            <a:endParaRPr lang="en-US" dirty="0"/>
          </a:p>
        </p:txBody>
      </p:sp>
      <p:sp>
        <p:nvSpPr>
          <p:cNvPr id="4" name="Rectangle 3"/>
          <p:cNvSpPr/>
          <p:nvPr/>
        </p:nvSpPr>
        <p:spPr>
          <a:xfrm>
            <a:off x="7976848" y="2610948"/>
            <a:ext cx="3554757" cy="1477328"/>
          </a:xfrm>
          <a:prstGeom prst="rect">
            <a:avLst/>
          </a:prstGeom>
          <a:solidFill>
            <a:schemeClr val="accent1">
              <a:lumMod val="60000"/>
              <a:lumOff val="40000"/>
            </a:schemeClr>
          </a:solidFill>
          <a:ln w="34925" cmpd="sng">
            <a:solidFill>
              <a:schemeClr val="bg1"/>
            </a:solidFill>
          </a:ln>
        </p:spPr>
        <p:txBody>
          <a:bodyPr wrap="square">
            <a:spAutoFit/>
          </a:bodyPr>
          <a:lstStyle/>
          <a:p>
            <a:r>
              <a:rPr lang="en-US" dirty="0" smtClean="0">
                <a:latin typeface="FreightDispProLight-Regular"/>
              </a:rPr>
              <a:t>August 1, 2018 – NIH no longer allows late submissions for SAM registration delays based on new notarized letter requirement (NOT-OD-18-215).</a:t>
            </a:r>
            <a:endParaRPr lang="en-US" dirty="0"/>
          </a:p>
        </p:txBody>
      </p:sp>
      <p:pic>
        <p:nvPicPr>
          <p:cNvPr id="5" name="Picture 2" title="&quot;&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6024" y="2932675"/>
            <a:ext cx="1486958" cy="91576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67927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87332" y="382747"/>
            <a:ext cx="1587862" cy="1587862"/>
          </a:xfrm>
          <a:prstGeom prst="rect">
            <a:avLst/>
          </a:prstGeom>
          <a:effectLst>
            <a:outerShdw blurRad="76200" dir="13500000" sy="23000" kx="1200000" algn="br" rotWithShape="0">
              <a:prstClr val="black">
                <a:alpha val="20000"/>
              </a:prst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16806" y="382747"/>
            <a:ext cx="1587862" cy="1587862"/>
          </a:xfrm>
          <a:prstGeom prst="rect">
            <a:avLst/>
          </a:prstGeom>
          <a:effectLst>
            <a:outerShdw blurRad="76200" dir="18900000" sy="23000" kx="-1200000" algn="bl" rotWithShape="0">
              <a:prstClr val="black">
                <a:alpha val="20000"/>
              </a:prstClr>
            </a:outerShdw>
          </a:effectLst>
        </p:spPr>
      </p:pic>
      <p:sp>
        <p:nvSpPr>
          <p:cNvPr id="2" name="Title 1"/>
          <p:cNvSpPr>
            <a:spLocks noGrp="1"/>
          </p:cNvSpPr>
          <p:nvPr>
            <p:ph type="ctrTitle"/>
          </p:nvPr>
        </p:nvSpPr>
        <p:spPr>
          <a:xfrm>
            <a:off x="1524000" y="245011"/>
            <a:ext cx="9144000" cy="1197709"/>
          </a:xfrm>
        </p:spPr>
        <p:txBody>
          <a:bodyPr>
            <a:normAutofit fontScale="90000"/>
          </a:bodyPr>
          <a:lstStyle/>
          <a:p>
            <a:r>
              <a:rPr lang="en-US" sz="3100" b="1" i="1" dirty="0" smtClean="0">
                <a:ln>
                  <a:solidFill>
                    <a:schemeClr val="bg1">
                      <a:lumMod val="75000"/>
                    </a:schemeClr>
                  </a:solidFill>
                </a:ln>
                <a:latin typeface="Arial Narrow" panose="020B0606020202030204" pitchFamily="34" charset="0"/>
              </a:rPr>
              <a:t>The Board:</a:t>
            </a:r>
            <a:r>
              <a:rPr lang="en-US" sz="5400" i="1" dirty="0" smtClean="0">
                <a:ln>
                  <a:solidFill>
                    <a:schemeClr val="bg1">
                      <a:lumMod val="75000"/>
                    </a:schemeClr>
                  </a:solidFill>
                </a:ln>
                <a:latin typeface="Arial Narrow" panose="020B0606020202030204" pitchFamily="34" charset="0"/>
              </a:rPr>
              <a:t/>
            </a:r>
            <a:br>
              <a:rPr lang="en-US" sz="5400" i="1" dirty="0" smtClean="0">
                <a:ln>
                  <a:solidFill>
                    <a:schemeClr val="bg1">
                      <a:lumMod val="75000"/>
                    </a:schemeClr>
                  </a:solidFill>
                </a:ln>
                <a:latin typeface="Arial Narrow" panose="020B0606020202030204" pitchFamily="34" charset="0"/>
              </a:rPr>
            </a:br>
            <a:r>
              <a:rPr lang="en-US" sz="5400" i="1" dirty="0" smtClean="0">
                <a:ln>
                  <a:solidFill>
                    <a:schemeClr val="bg1">
                      <a:lumMod val="75000"/>
                    </a:schemeClr>
                  </a:solidFill>
                </a:ln>
                <a:latin typeface="Arial Narrow" panose="020B0606020202030204" pitchFamily="34" charset="0"/>
              </a:rPr>
              <a:t>Categories &amp; Questions</a:t>
            </a:r>
            <a:endParaRPr lang="en-US" sz="5400" i="1" dirty="0">
              <a:ln>
                <a:solidFill>
                  <a:schemeClr val="bg1">
                    <a:lumMod val="75000"/>
                  </a:schemeClr>
                </a:solidFill>
              </a:ln>
              <a:latin typeface="Arial Narrow" panose="020B0606020202030204" pitchFamily="34" charset="0"/>
            </a:endParaRPr>
          </a:p>
        </p:txBody>
      </p:sp>
      <p:sp>
        <p:nvSpPr>
          <p:cNvPr id="7" name="RED 5">
            <a:hlinkClick r:id="rId5" action="ppaction://hlinksldjump" highlightClick="1"/>
          </p:cNvPr>
          <p:cNvSpPr/>
          <p:nvPr/>
        </p:nvSpPr>
        <p:spPr>
          <a:xfrm>
            <a:off x="2278834" y="5647120"/>
            <a:ext cx="960757" cy="677820"/>
          </a:xfrm>
          <a:prstGeom prst="roundRect">
            <a:avLst/>
          </a:prstGeom>
          <a:solidFill>
            <a:srgbClr val="FF0000"/>
          </a:solidFill>
          <a:ln w="38100">
            <a:noFill/>
          </a:ln>
          <a:effectLst>
            <a:innerShdw blurRad="63500" dist="50800" dir="5400000">
              <a:prstClr val="black">
                <a:alpha val="50000"/>
              </a:prstClr>
            </a:innerShdw>
          </a:effectLst>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n w="3175">
                  <a:solidFill>
                    <a:schemeClr val="tx1"/>
                  </a:solidFill>
                </a:ln>
                <a:solidFill>
                  <a:schemeClr val="bg1"/>
                </a:solidFill>
                <a:latin typeface="Century Gothic" panose="020B0502020202020204" pitchFamily="34" charset="0"/>
                <a:cs typeface="Calibri" panose="020F0502020204030204" pitchFamily="34" charset="0"/>
              </a:rPr>
              <a:t>5</a:t>
            </a:r>
            <a:endParaRPr lang="en-GB" sz="4800" b="1" dirty="0">
              <a:ln w="3175">
                <a:solidFill>
                  <a:schemeClr val="tx1"/>
                </a:solidFill>
              </a:ln>
              <a:solidFill>
                <a:schemeClr val="bg1"/>
              </a:solidFill>
              <a:latin typeface="Century Gothic" panose="020B0502020202020204" pitchFamily="34" charset="0"/>
              <a:cs typeface="Calibri" panose="020F0502020204030204" pitchFamily="34" charset="0"/>
            </a:endParaRPr>
          </a:p>
        </p:txBody>
      </p:sp>
      <p:sp>
        <p:nvSpPr>
          <p:cNvPr id="8" name="RED 4">
            <a:hlinkClick r:id="rId6" action="ppaction://hlinksldjump" highlightClick="1"/>
          </p:cNvPr>
          <p:cNvSpPr/>
          <p:nvPr/>
        </p:nvSpPr>
        <p:spPr>
          <a:xfrm>
            <a:off x="2278834" y="4847456"/>
            <a:ext cx="960757" cy="677820"/>
          </a:xfrm>
          <a:prstGeom prst="roundRect">
            <a:avLst/>
          </a:prstGeom>
          <a:solidFill>
            <a:srgbClr val="FF0000"/>
          </a:solidFill>
          <a:ln w="38100">
            <a:noFill/>
          </a:ln>
          <a:effectLst>
            <a:innerShdw blurRad="63500" dist="50800" dir="5400000">
              <a:prstClr val="black">
                <a:alpha val="50000"/>
              </a:prstClr>
            </a:innerShdw>
          </a:effectLst>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n w="3175">
                  <a:solidFill>
                    <a:schemeClr val="tx1"/>
                  </a:solidFill>
                </a:ln>
                <a:solidFill>
                  <a:schemeClr val="bg1"/>
                </a:solidFill>
                <a:latin typeface="Century Gothic" panose="020B0502020202020204" pitchFamily="34" charset="0"/>
                <a:cs typeface="Calibri" panose="020F0502020204030204" pitchFamily="34" charset="0"/>
              </a:rPr>
              <a:t>4</a:t>
            </a:r>
            <a:endParaRPr lang="en-GB" sz="4800" b="1" dirty="0">
              <a:ln w="3175">
                <a:solidFill>
                  <a:schemeClr val="tx1"/>
                </a:solidFill>
              </a:ln>
              <a:solidFill>
                <a:schemeClr val="bg1"/>
              </a:solidFill>
              <a:latin typeface="Century Gothic" panose="020B0502020202020204" pitchFamily="34" charset="0"/>
              <a:cs typeface="Calibri" panose="020F0502020204030204" pitchFamily="34" charset="0"/>
            </a:endParaRPr>
          </a:p>
        </p:txBody>
      </p:sp>
      <p:sp>
        <p:nvSpPr>
          <p:cNvPr id="9" name="RED 3">
            <a:hlinkClick r:id="rId7" action="ppaction://hlinksldjump" highlightClick="1"/>
          </p:cNvPr>
          <p:cNvSpPr/>
          <p:nvPr/>
        </p:nvSpPr>
        <p:spPr>
          <a:xfrm>
            <a:off x="2278834" y="4047792"/>
            <a:ext cx="960757" cy="677820"/>
          </a:xfrm>
          <a:prstGeom prst="roundRect">
            <a:avLst/>
          </a:prstGeom>
          <a:solidFill>
            <a:srgbClr val="FF0000"/>
          </a:solidFill>
          <a:ln w="38100">
            <a:noFill/>
          </a:ln>
          <a:effectLst>
            <a:innerShdw blurRad="63500" dist="50800" dir="5400000">
              <a:prstClr val="black">
                <a:alpha val="50000"/>
              </a:prstClr>
            </a:innerShdw>
          </a:effectLst>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n w="3175">
                  <a:solidFill>
                    <a:schemeClr val="tx1"/>
                  </a:solidFill>
                </a:ln>
                <a:solidFill>
                  <a:schemeClr val="bg1"/>
                </a:solidFill>
                <a:latin typeface="Century Gothic" panose="020B0502020202020204" pitchFamily="34" charset="0"/>
                <a:cs typeface="Calibri" panose="020F0502020204030204" pitchFamily="34" charset="0"/>
              </a:rPr>
              <a:t>3</a:t>
            </a:r>
            <a:endParaRPr lang="en-GB" sz="4800" b="1" dirty="0">
              <a:ln w="3175">
                <a:solidFill>
                  <a:schemeClr val="tx1"/>
                </a:solidFill>
              </a:ln>
              <a:solidFill>
                <a:schemeClr val="bg1"/>
              </a:solidFill>
              <a:latin typeface="Century Gothic" panose="020B0502020202020204" pitchFamily="34" charset="0"/>
              <a:cs typeface="Calibri" panose="020F0502020204030204" pitchFamily="34" charset="0"/>
            </a:endParaRPr>
          </a:p>
        </p:txBody>
      </p:sp>
      <p:sp>
        <p:nvSpPr>
          <p:cNvPr id="10" name="RED 2">
            <a:hlinkClick r:id="rId8" action="ppaction://hlinksldjump" highlightClick="1"/>
          </p:cNvPr>
          <p:cNvSpPr/>
          <p:nvPr/>
        </p:nvSpPr>
        <p:spPr>
          <a:xfrm>
            <a:off x="2278834" y="3248128"/>
            <a:ext cx="960757" cy="677820"/>
          </a:xfrm>
          <a:prstGeom prst="roundRect">
            <a:avLst/>
          </a:prstGeom>
          <a:solidFill>
            <a:srgbClr val="FF0000"/>
          </a:solidFill>
          <a:ln w="38100">
            <a:noFill/>
          </a:ln>
          <a:effectLst>
            <a:innerShdw blurRad="63500" dist="50800" dir="5400000">
              <a:prstClr val="black">
                <a:alpha val="50000"/>
              </a:prstClr>
            </a:innerShdw>
          </a:effectLst>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n w="3175">
                  <a:solidFill>
                    <a:schemeClr val="tx1"/>
                  </a:solidFill>
                </a:ln>
                <a:solidFill>
                  <a:schemeClr val="bg1"/>
                </a:solidFill>
                <a:latin typeface="Century Gothic" panose="020B0502020202020204" pitchFamily="34" charset="0"/>
                <a:cs typeface="Calibri" panose="020F0502020204030204" pitchFamily="34" charset="0"/>
              </a:rPr>
              <a:t>2</a:t>
            </a:r>
            <a:endParaRPr lang="en-GB" sz="4800" b="1" dirty="0">
              <a:ln w="3175">
                <a:solidFill>
                  <a:schemeClr val="tx1"/>
                </a:solidFill>
              </a:ln>
              <a:solidFill>
                <a:schemeClr val="bg1"/>
              </a:solidFill>
              <a:latin typeface="Century Gothic" panose="020B0502020202020204" pitchFamily="34" charset="0"/>
              <a:cs typeface="Calibri" panose="020F0502020204030204" pitchFamily="34" charset="0"/>
            </a:endParaRPr>
          </a:p>
        </p:txBody>
      </p:sp>
      <p:sp>
        <p:nvSpPr>
          <p:cNvPr id="11" name="RED 1">
            <a:hlinkClick r:id="rId9" action="ppaction://hlinksldjump"/>
          </p:cNvPr>
          <p:cNvSpPr/>
          <p:nvPr/>
        </p:nvSpPr>
        <p:spPr>
          <a:xfrm>
            <a:off x="2278834" y="2448464"/>
            <a:ext cx="960757" cy="677820"/>
          </a:xfrm>
          <a:prstGeom prst="roundRect">
            <a:avLst/>
          </a:prstGeom>
          <a:solidFill>
            <a:srgbClr val="FF0000"/>
          </a:solidFill>
          <a:ln w="38100">
            <a:noFill/>
          </a:ln>
          <a:effectLst>
            <a:innerShdw blurRad="63500" dist="50800" dir="5400000">
              <a:prstClr val="black">
                <a:alpha val="50000"/>
              </a:prstClr>
            </a:innerShdw>
          </a:effectLst>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n w="3175">
                  <a:solidFill>
                    <a:schemeClr val="tx1"/>
                  </a:solidFill>
                </a:ln>
                <a:solidFill>
                  <a:schemeClr val="bg1"/>
                </a:solidFill>
                <a:latin typeface="Century Gothic" panose="020B0502020202020204" pitchFamily="34" charset="0"/>
                <a:cs typeface="Calibri" panose="020F0502020204030204" pitchFamily="34" charset="0"/>
              </a:rPr>
              <a:t>1</a:t>
            </a:r>
            <a:endParaRPr lang="en-GB" sz="4800" b="1" dirty="0">
              <a:ln w="3175">
                <a:solidFill>
                  <a:schemeClr val="tx1"/>
                </a:solidFill>
              </a:ln>
              <a:solidFill>
                <a:schemeClr val="bg1"/>
              </a:solidFill>
              <a:latin typeface="Century Gothic" panose="020B0502020202020204" pitchFamily="34" charset="0"/>
              <a:cs typeface="Calibri" panose="020F0502020204030204" pitchFamily="34" charset="0"/>
            </a:endParaRPr>
          </a:p>
        </p:txBody>
      </p:sp>
      <p:sp>
        <p:nvSpPr>
          <p:cNvPr id="12" name="UNIT 1">
            <a:hlinkClick r:id="rId10" action="ppaction://hlinksldjump"/>
          </p:cNvPr>
          <p:cNvSpPr/>
          <p:nvPr/>
        </p:nvSpPr>
        <p:spPr>
          <a:xfrm>
            <a:off x="2278834" y="1673047"/>
            <a:ext cx="960757" cy="653573"/>
          </a:xfrm>
          <a:prstGeom prst="roundRect">
            <a:avLst/>
          </a:prstGeom>
          <a:solidFill>
            <a:schemeClr val="bg1"/>
          </a:solidFill>
          <a:ln w="28575">
            <a:solidFill>
              <a:srgbClr val="FF0000"/>
            </a:solidFill>
          </a:ln>
          <a:effectLst/>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a:r>
              <a:rPr lang="en-GB" sz="1200" dirty="0" smtClean="0">
                <a:ln w="3175">
                  <a:solidFill>
                    <a:schemeClr val="tx1"/>
                  </a:solidFill>
                </a:ln>
                <a:solidFill>
                  <a:schemeClr val="tx1"/>
                </a:solidFill>
                <a:latin typeface="Century Gothic" panose="020B0502020202020204" pitchFamily="34" charset="0"/>
                <a:cs typeface="Calibri" panose="020F0502020204030204" pitchFamily="34" charset="0"/>
              </a:rPr>
              <a:t>HS</a:t>
            </a:r>
          </a:p>
          <a:p>
            <a:pPr algn="ctr"/>
            <a:r>
              <a:rPr lang="en-GB" sz="1200" dirty="0" smtClean="0">
                <a:ln w="3175">
                  <a:solidFill>
                    <a:schemeClr val="tx1"/>
                  </a:solidFill>
                </a:ln>
                <a:solidFill>
                  <a:schemeClr val="tx1"/>
                </a:solidFill>
                <a:latin typeface="Century Gothic" panose="020B0502020202020204" pitchFamily="34" charset="0"/>
                <a:cs typeface="Calibri" panose="020F0502020204030204" pitchFamily="34" charset="0"/>
              </a:rPr>
              <a:t>&amp;</a:t>
            </a:r>
          </a:p>
          <a:p>
            <a:pPr algn="ctr"/>
            <a:r>
              <a:rPr lang="en-GB" sz="1200" dirty="0" smtClean="0">
                <a:ln w="3175">
                  <a:solidFill>
                    <a:schemeClr val="tx1"/>
                  </a:solidFill>
                </a:ln>
                <a:solidFill>
                  <a:schemeClr val="tx1"/>
                </a:solidFill>
                <a:latin typeface="Century Gothic" panose="020B0502020202020204" pitchFamily="34" charset="0"/>
                <a:cs typeface="Calibri" panose="020F0502020204030204" pitchFamily="34" charset="0"/>
              </a:rPr>
              <a:t>Stuff</a:t>
            </a:r>
            <a:endParaRPr lang="en-GB" sz="1200" dirty="0">
              <a:ln w="3175">
                <a:solidFill>
                  <a:schemeClr val="tx1"/>
                </a:solidFill>
              </a:ln>
              <a:solidFill>
                <a:schemeClr val="tx1"/>
              </a:solidFill>
              <a:latin typeface="Century Gothic" panose="020B0502020202020204" pitchFamily="34" charset="0"/>
              <a:cs typeface="Calibri" panose="020F0502020204030204" pitchFamily="34" charset="0"/>
            </a:endParaRPr>
          </a:p>
        </p:txBody>
      </p:sp>
      <p:sp>
        <p:nvSpPr>
          <p:cNvPr id="13" name="RED 5">
            <a:hlinkClick r:id="rId11" action="ppaction://hlinksldjump" highlightClick="1"/>
          </p:cNvPr>
          <p:cNvSpPr/>
          <p:nvPr/>
        </p:nvSpPr>
        <p:spPr>
          <a:xfrm>
            <a:off x="3621699" y="5642760"/>
            <a:ext cx="960757" cy="677820"/>
          </a:xfrm>
          <a:prstGeom prst="roundRect">
            <a:avLst/>
          </a:prstGeom>
          <a:solidFill>
            <a:srgbClr val="FEA110"/>
          </a:solidFill>
          <a:ln w="38100">
            <a:noFill/>
          </a:ln>
          <a:effectLst>
            <a:innerShdw blurRad="63500" dist="50800" dir="5400000">
              <a:prstClr val="black">
                <a:alpha val="50000"/>
              </a:prstClr>
            </a:innerShdw>
          </a:effectLst>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n w="3175">
                  <a:solidFill>
                    <a:schemeClr val="tx1"/>
                  </a:solidFill>
                </a:ln>
                <a:solidFill>
                  <a:schemeClr val="bg1"/>
                </a:solidFill>
                <a:latin typeface="Century Gothic" panose="020B0502020202020204" pitchFamily="34" charset="0"/>
                <a:cs typeface="Calibri" panose="020F0502020204030204" pitchFamily="34" charset="0"/>
              </a:rPr>
              <a:t>5</a:t>
            </a:r>
            <a:endParaRPr lang="en-GB" sz="4800" b="1" dirty="0">
              <a:ln w="3175">
                <a:solidFill>
                  <a:schemeClr val="tx1"/>
                </a:solidFill>
              </a:ln>
              <a:solidFill>
                <a:schemeClr val="bg1"/>
              </a:solidFill>
              <a:latin typeface="Century Gothic" panose="020B0502020202020204" pitchFamily="34" charset="0"/>
              <a:cs typeface="Calibri" panose="020F0502020204030204" pitchFamily="34" charset="0"/>
            </a:endParaRPr>
          </a:p>
        </p:txBody>
      </p:sp>
      <p:sp>
        <p:nvSpPr>
          <p:cNvPr id="14" name="RED 4">
            <a:hlinkClick r:id="rId12" action="ppaction://hlinksldjump" highlightClick="1"/>
          </p:cNvPr>
          <p:cNvSpPr/>
          <p:nvPr/>
        </p:nvSpPr>
        <p:spPr>
          <a:xfrm>
            <a:off x="3621699" y="4843096"/>
            <a:ext cx="960757" cy="677820"/>
          </a:xfrm>
          <a:prstGeom prst="roundRect">
            <a:avLst/>
          </a:prstGeom>
          <a:solidFill>
            <a:srgbClr val="FEA110"/>
          </a:solidFill>
          <a:ln w="38100">
            <a:noFill/>
          </a:ln>
          <a:effectLst>
            <a:innerShdw blurRad="63500" dist="50800" dir="5400000">
              <a:prstClr val="black">
                <a:alpha val="50000"/>
              </a:prstClr>
            </a:innerShdw>
          </a:effectLst>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n w="3175">
                  <a:solidFill>
                    <a:schemeClr val="tx1"/>
                  </a:solidFill>
                </a:ln>
                <a:solidFill>
                  <a:schemeClr val="bg1"/>
                </a:solidFill>
                <a:latin typeface="Century Gothic" panose="020B0502020202020204" pitchFamily="34" charset="0"/>
                <a:cs typeface="Calibri" panose="020F0502020204030204" pitchFamily="34" charset="0"/>
              </a:rPr>
              <a:t>4</a:t>
            </a:r>
            <a:endParaRPr lang="en-GB" sz="4800" b="1" dirty="0">
              <a:ln w="3175">
                <a:solidFill>
                  <a:schemeClr val="tx1"/>
                </a:solidFill>
              </a:ln>
              <a:solidFill>
                <a:schemeClr val="bg1"/>
              </a:solidFill>
              <a:latin typeface="Century Gothic" panose="020B0502020202020204" pitchFamily="34" charset="0"/>
              <a:cs typeface="Calibri" panose="020F0502020204030204" pitchFamily="34" charset="0"/>
            </a:endParaRPr>
          </a:p>
        </p:txBody>
      </p:sp>
      <p:sp>
        <p:nvSpPr>
          <p:cNvPr id="15" name="RED 3">
            <a:hlinkClick r:id="rId13" action="ppaction://hlinksldjump" highlightClick="1"/>
          </p:cNvPr>
          <p:cNvSpPr/>
          <p:nvPr/>
        </p:nvSpPr>
        <p:spPr>
          <a:xfrm>
            <a:off x="3621699" y="4043432"/>
            <a:ext cx="960757" cy="677820"/>
          </a:xfrm>
          <a:prstGeom prst="roundRect">
            <a:avLst/>
          </a:prstGeom>
          <a:solidFill>
            <a:srgbClr val="FEA110"/>
          </a:solidFill>
          <a:ln w="38100">
            <a:noFill/>
          </a:ln>
          <a:effectLst>
            <a:innerShdw blurRad="63500" dist="50800" dir="5400000">
              <a:prstClr val="black">
                <a:alpha val="50000"/>
              </a:prstClr>
            </a:innerShdw>
          </a:effectLst>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n w="3175">
                  <a:solidFill>
                    <a:schemeClr val="tx1"/>
                  </a:solidFill>
                </a:ln>
                <a:solidFill>
                  <a:schemeClr val="bg1"/>
                </a:solidFill>
                <a:latin typeface="Century Gothic" panose="020B0502020202020204" pitchFamily="34" charset="0"/>
                <a:cs typeface="Calibri" panose="020F0502020204030204" pitchFamily="34" charset="0"/>
              </a:rPr>
              <a:t>3</a:t>
            </a:r>
            <a:endParaRPr lang="en-GB" sz="4800" b="1" dirty="0">
              <a:ln w="3175">
                <a:solidFill>
                  <a:schemeClr val="tx1"/>
                </a:solidFill>
              </a:ln>
              <a:solidFill>
                <a:schemeClr val="bg1"/>
              </a:solidFill>
              <a:latin typeface="Century Gothic" panose="020B0502020202020204" pitchFamily="34" charset="0"/>
              <a:cs typeface="Calibri" panose="020F0502020204030204" pitchFamily="34" charset="0"/>
            </a:endParaRPr>
          </a:p>
        </p:txBody>
      </p:sp>
      <p:sp>
        <p:nvSpPr>
          <p:cNvPr id="16" name="RED 2">
            <a:hlinkClick r:id="rId14" action="ppaction://hlinksldjump" highlightClick="1"/>
          </p:cNvPr>
          <p:cNvSpPr/>
          <p:nvPr/>
        </p:nvSpPr>
        <p:spPr>
          <a:xfrm>
            <a:off x="3621699" y="3243768"/>
            <a:ext cx="960757" cy="677820"/>
          </a:xfrm>
          <a:prstGeom prst="roundRect">
            <a:avLst/>
          </a:prstGeom>
          <a:solidFill>
            <a:srgbClr val="FEA110"/>
          </a:solidFill>
          <a:ln w="38100">
            <a:noFill/>
          </a:ln>
          <a:effectLst>
            <a:innerShdw blurRad="63500" dist="50800" dir="5400000">
              <a:prstClr val="black">
                <a:alpha val="50000"/>
              </a:prstClr>
            </a:innerShdw>
          </a:effectLst>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n w="3175">
                  <a:solidFill>
                    <a:schemeClr val="tx1"/>
                  </a:solidFill>
                </a:ln>
                <a:solidFill>
                  <a:schemeClr val="bg1"/>
                </a:solidFill>
                <a:latin typeface="Century Gothic" panose="020B0502020202020204" pitchFamily="34" charset="0"/>
                <a:cs typeface="Calibri" panose="020F0502020204030204" pitchFamily="34" charset="0"/>
              </a:rPr>
              <a:t>2</a:t>
            </a:r>
            <a:endParaRPr lang="en-GB" sz="4800" b="1" dirty="0">
              <a:ln w="3175">
                <a:solidFill>
                  <a:schemeClr val="tx1"/>
                </a:solidFill>
              </a:ln>
              <a:solidFill>
                <a:schemeClr val="bg1"/>
              </a:solidFill>
              <a:latin typeface="Century Gothic" panose="020B0502020202020204" pitchFamily="34" charset="0"/>
              <a:cs typeface="Calibri" panose="020F0502020204030204" pitchFamily="34" charset="0"/>
            </a:endParaRPr>
          </a:p>
        </p:txBody>
      </p:sp>
      <p:sp>
        <p:nvSpPr>
          <p:cNvPr id="17" name="RED 1">
            <a:hlinkClick r:id="rId15" action="ppaction://hlinksldjump" highlightClick="1"/>
          </p:cNvPr>
          <p:cNvSpPr/>
          <p:nvPr/>
        </p:nvSpPr>
        <p:spPr>
          <a:xfrm>
            <a:off x="3621699" y="2444104"/>
            <a:ext cx="960757" cy="677820"/>
          </a:xfrm>
          <a:prstGeom prst="roundRect">
            <a:avLst/>
          </a:prstGeom>
          <a:solidFill>
            <a:srgbClr val="FEA110"/>
          </a:solidFill>
          <a:ln w="38100">
            <a:noFill/>
          </a:ln>
          <a:effectLst>
            <a:innerShdw blurRad="63500" dist="50800" dir="5400000">
              <a:prstClr val="black">
                <a:alpha val="50000"/>
              </a:prstClr>
            </a:innerShdw>
          </a:effectLst>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n w="3175">
                  <a:solidFill>
                    <a:schemeClr val="tx1"/>
                  </a:solidFill>
                </a:ln>
                <a:solidFill>
                  <a:schemeClr val="bg1"/>
                </a:solidFill>
                <a:latin typeface="Century Gothic" panose="020B0502020202020204" pitchFamily="34" charset="0"/>
                <a:cs typeface="Calibri" panose="020F0502020204030204" pitchFamily="34" charset="0"/>
              </a:rPr>
              <a:t>1</a:t>
            </a:r>
            <a:endParaRPr lang="en-GB" sz="4800" b="1" dirty="0">
              <a:ln w="3175">
                <a:solidFill>
                  <a:schemeClr val="tx1"/>
                </a:solidFill>
              </a:ln>
              <a:solidFill>
                <a:schemeClr val="bg1"/>
              </a:solidFill>
              <a:latin typeface="Century Gothic" panose="020B0502020202020204" pitchFamily="34" charset="0"/>
              <a:cs typeface="Calibri" panose="020F0502020204030204" pitchFamily="34" charset="0"/>
            </a:endParaRPr>
          </a:p>
        </p:txBody>
      </p:sp>
      <p:sp>
        <p:nvSpPr>
          <p:cNvPr id="18" name="UNIT 1">
            <a:hlinkClick r:id="rId10" action="ppaction://hlinksldjump"/>
          </p:cNvPr>
          <p:cNvSpPr/>
          <p:nvPr/>
        </p:nvSpPr>
        <p:spPr>
          <a:xfrm>
            <a:off x="3621699" y="1668687"/>
            <a:ext cx="960757" cy="653573"/>
          </a:xfrm>
          <a:prstGeom prst="roundRect">
            <a:avLst/>
          </a:prstGeom>
          <a:solidFill>
            <a:schemeClr val="bg1"/>
          </a:solidFill>
          <a:ln w="28575">
            <a:solidFill>
              <a:srgbClr val="FEA110"/>
            </a:solidFill>
          </a:ln>
          <a:effectLst/>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GB" sz="1200" dirty="0" smtClean="0">
                <a:ln w="3175">
                  <a:solidFill>
                    <a:schemeClr val="tx1"/>
                  </a:solidFill>
                </a:ln>
                <a:solidFill>
                  <a:schemeClr val="tx1"/>
                </a:solidFill>
                <a:latin typeface="Century Gothic" panose="020B0502020202020204" pitchFamily="34" charset="0"/>
                <a:cs typeface="Calibri" panose="020F0502020204030204" pitchFamily="34" charset="0"/>
              </a:rPr>
              <a:t>Wrap It Up!</a:t>
            </a:r>
            <a:endParaRPr lang="en-GB" sz="1200" dirty="0">
              <a:ln w="3175">
                <a:solidFill>
                  <a:schemeClr val="tx1"/>
                </a:solidFill>
              </a:ln>
              <a:solidFill>
                <a:schemeClr val="tx1"/>
              </a:solidFill>
              <a:latin typeface="Century Gothic" panose="020B0502020202020204" pitchFamily="34" charset="0"/>
              <a:cs typeface="Calibri" panose="020F0502020204030204" pitchFamily="34" charset="0"/>
            </a:endParaRPr>
          </a:p>
        </p:txBody>
      </p:sp>
      <p:sp>
        <p:nvSpPr>
          <p:cNvPr id="19" name="RED 5">
            <a:hlinkClick r:id="rId16" action="ppaction://hlinksldjump" highlightClick="1"/>
          </p:cNvPr>
          <p:cNvSpPr/>
          <p:nvPr/>
        </p:nvSpPr>
        <p:spPr>
          <a:xfrm>
            <a:off x="4964564" y="5660176"/>
            <a:ext cx="960757" cy="677820"/>
          </a:xfrm>
          <a:prstGeom prst="roundRect">
            <a:avLst/>
          </a:prstGeom>
          <a:solidFill>
            <a:srgbClr val="FFFF00"/>
          </a:solidFill>
          <a:ln w="38100">
            <a:noFill/>
          </a:ln>
          <a:effectLst>
            <a:innerShdw blurRad="63500" dist="50800" dir="5400000">
              <a:prstClr val="black">
                <a:alpha val="50000"/>
              </a:prstClr>
            </a:innerShdw>
          </a:effectLst>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n w="3175">
                  <a:solidFill>
                    <a:schemeClr val="tx1"/>
                  </a:solidFill>
                </a:ln>
                <a:solidFill>
                  <a:schemeClr val="bg1"/>
                </a:solidFill>
                <a:latin typeface="Century Gothic" panose="020B0502020202020204" pitchFamily="34" charset="0"/>
                <a:cs typeface="Calibri" panose="020F0502020204030204" pitchFamily="34" charset="0"/>
              </a:rPr>
              <a:t>5</a:t>
            </a:r>
            <a:endParaRPr lang="en-GB" sz="4800" b="1" dirty="0">
              <a:ln w="3175">
                <a:solidFill>
                  <a:schemeClr val="tx1"/>
                </a:solidFill>
              </a:ln>
              <a:solidFill>
                <a:schemeClr val="bg1"/>
              </a:solidFill>
              <a:latin typeface="Century Gothic" panose="020B0502020202020204" pitchFamily="34" charset="0"/>
              <a:cs typeface="Calibri" panose="020F0502020204030204" pitchFamily="34" charset="0"/>
            </a:endParaRPr>
          </a:p>
        </p:txBody>
      </p:sp>
      <p:sp>
        <p:nvSpPr>
          <p:cNvPr id="20" name="RED 4">
            <a:hlinkClick r:id="rId17" action="ppaction://hlinksldjump" highlightClick="1"/>
          </p:cNvPr>
          <p:cNvSpPr/>
          <p:nvPr/>
        </p:nvSpPr>
        <p:spPr>
          <a:xfrm>
            <a:off x="4964564" y="4860512"/>
            <a:ext cx="960757" cy="677820"/>
          </a:xfrm>
          <a:prstGeom prst="roundRect">
            <a:avLst/>
          </a:prstGeom>
          <a:solidFill>
            <a:srgbClr val="FFFF00"/>
          </a:solidFill>
          <a:ln w="38100">
            <a:noFill/>
          </a:ln>
          <a:effectLst>
            <a:innerShdw blurRad="63500" dist="50800" dir="5400000">
              <a:prstClr val="black">
                <a:alpha val="50000"/>
              </a:prstClr>
            </a:innerShdw>
          </a:effectLst>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n w="3175">
                  <a:solidFill>
                    <a:schemeClr val="tx1"/>
                  </a:solidFill>
                </a:ln>
                <a:solidFill>
                  <a:schemeClr val="bg1"/>
                </a:solidFill>
                <a:latin typeface="Century Gothic" panose="020B0502020202020204" pitchFamily="34" charset="0"/>
                <a:cs typeface="Calibri" panose="020F0502020204030204" pitchFamily="34" charset="0"/>
              </a:rPr>
              <a:t>4</a:t>
            </a:r>
            <a:endParaRPr lang="en-GB" sz="4800" b="1" dirty="0">
              <a:ln w="3175">
                <a:solidFill>
                  <a:schemeClr val="tx1"/>
                </a:solidFill>
              </a:ln>
              <a:solidFill>
                <a:schemeClr val="bg1"/>
              </a:solidFill>
              <a:latin typeface="Century Gothic" panose="020B0502020202020204" pitchFamily="34" charset="0"/>
              <a:cs typeface="Calibri" panose="020F0502020204030204" pitchFamily="34" charset="0"/>
            </a:endParaRPr>
          </a:p>
        </p:txBody>
      </p:sp>
      <p:sp>
        <p:nvSpPr>
          <p:cNvPr id="21" name="RED 3">
            <a:hlinkClick r:id="rId18" action="ppaction://hlinksldjump" highlightClick="1"/>
          </p:cNvPr>
          <p:cNvSpPr/>
          <p:nvPr/>
        </p:nvSpPr>
        <p:spPr>
          <a:xfrm>
            <a:off x="4964564" y="4060848"/>
            <a:ext cx="960757" cy="677820"/>
          </a:xfrm>
          <a:prstGeom prst="roundRect">
            <a:avLst/>
          </a:prstGeom>
          <a:solidFill>
            <a:srgbClr val="FFFF00"/>
          </a:solidFill>
          <a:ln w="38100">
            <a:noFill/>
          </a:ln>
          <a:effectLst>
            <a:innerShdw blurRad="63500" dist="50800" dir="5400000">
              <a:prstClr val="black">
                <a:alpha val="50000"/>
              </a:prstClr>
            </a:innerShdw>
          </a:effectLst>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n w="3175">
                  <a:solidFill>
                    <a:schemeClr val="tx1"/>
                  </a:solidFill>
                </a:ln>
                <a:solidFill>
                  <a:schemeClr val="bg1"/>
                </a:solidFill>
                <a:latin typeface="Century Gothic" panose="020B0502020202020204" pitchFamily="34" charset="0"/>
                <a:cs typeface="Calibri" panose="020F0502020204030204" pitchFamily="34" charset="0"/>
              </a:rPr>
              <a:t>3</a:t>
            </a:r>
            <a:endParaRPr lang="en-GB" sz="4800" b="1" dirty="0">
              <a:ln w="3175">
                <a:solidFill>
                  <a:schemeClr val="tx1"/>
                </a:solidFill>
              </a:ln>
              <a:solidFill>
                <a:schemeClr val="bg1"/>
              </a:solidFill>
              <a:latin typeface="Century Gothic" panose="020B0502020202020204" pitchFamily="34" charset="0"/>
              <a:cs typeface="Calibri" panose="020F0502020204030204" pitchFamily="34" charset="0"/>
            </a:endParaRPr>
          </a:p>
        </p:txBody>
      </p:sp>
      <p:sp>
        <p:nvSpPr>
          <p:cNvPr id="22" name="RED 2">
            <a:hlinkClick r:id="rId19" action="ppaction://hlinksldjump" highlightClick="1"/>
          </p:cNvPr>
          <p:cNvSpPr/>
          <p:nvPr/>
        </p:nvSpPr>
        <p:spPr>
          <a:xfrm>
            <a:off x="4964564" y="3261184"/>
            <a:ext cx="960757" cy="677820"/>
          </a:xfrm>
          <a:prstGeom prst="roundRect">
            <a:avLst/>
          </a:prstGeom>
          <a:solidFill>
            <a:srgbClr val="FFFF00"/>
          </a:solidFill>
          <a:ln w="38100">
            <a:noFill/>
          </a:ln>
          <a:effectLst>
            <a:innerShdw blurRad="63500" dist="50800" dir="5400000">
              <a:prstClr val="black">
                <a:alpha val="50000"/>
              </a:prstClr>
            </a:innerShdw>
          </a:effectLst>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n w="3175">
                  <a:solidFill>
                    <a:schemeClr val="tx1"/>
                  </a:solidFill>
                </a:ln>
                <a:solidFill>
                  <a:schemeClr val="bg1"/>
                </a:solidFill>
                <a:latin typeface="Century Gothic" panose="020B0502020202020204" pitchFamily="34" charset="0"/>
                <a:cs typeface="Calibri" panose="020F0502020204030204" pitchFamily="34" charset="0"/>
              </a:rPr>
              <a:t>2</a:t>
            </a:r>
            <a:endParaRPr lang="en-GB" sz="4800" b="1" dirty="0">
              <a:ln w="3175">
                <a:solidFill>
                  <a:schemeClr val="tx1"/>
                </a:solidFill>
              </a:ln>
              <a:solidFill>
                <a:schemeClr val="bg1"/>
              </a:solidFill>
              <a:latin typeface="Century Gothic" panose="020B0502020202020204" pitchFamily="34" charset="0"/>
              <a:cs typeface="Calibri" panose="020F0502020204030204" pitchFamily="34" charset="0"/>
            </a:endParaRPr>
          </a:p>
        </p:txBody>
      </p:sp>
      <p:sp>
        <p:nvSpPr>
          <p:cNvPr id="23" name="RED 1">
            <a:hlinkClick r:id="rId20" action="ppaction://hlinksldjump" highlightClick="1"/>
          </p:cNvPr>
          <p:cNvSpPr/>
          <p:nvPr/>
        </p:nvSpPr>
        <p:spPr>
          <a:xfrm>
            <a:off x="4964564" y="2461520"/>
            <a:ext cx="960757" cy="677820"/>
          </a:xfrm>
          <a:prstGeom prst="roundRect">
            <a:avLst/>
          </a:prstGeom>
          <a:solidFill>
            <a:srgbClr val="FFFF00"/>
          </a:solidFill>
          <a:ln w="38100">
            <a:noFill/>
          </a:ln>
          <a:effectLst>
            <a:innerShdw blurRad="63500" dist="50800" dir="5400000">
              <a:prstClr val="black">
                <a:alpha val="50000"/>
              </a:prstClr>
            </a:innerShdw>
          </a:effectLst>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n w="3175">
                  <a:solidFill>
                    <a:schemeClr val="tx1"/>
                  </a:solidFill>
                </a:ln>
                <a:solidFill>
                  <a:schemeClr val="bg1"/>
                </a:solidFill>
                <a:latin typeface="Century Gothic" panose="020B0502020202020204" pitchFamily="34" charset="0"/>
                <a:cs typeface="Calibri" panose="020F0502020204030204" pitchFamily="34" charset="0"/>
              </a:rPr>
              <a:t>1</a:t>
            </a:r>
            <a:endParaRPr lang="en-GB" sz="4800" b="1" dirty="0">
              <a:ln w="3175">
                <a:solidFill>
                  <a:schemeClr val="tx1"/>
                </a:solidFill>
              </a:ln>
              <a:solidFill>
                <a:schemeClr val="bg1"/>
              </a:solidFill>
              <a:latin typeface="Century Gothic" panose="020B0502020202020204" pitchFamily="34" charset="0"/>
              <a:cs typeface="Calibri" panose="020F0502020204030204" pitchFamily="34" charset="0"/>
            </a:endParaRPr>
          </a:p>
        </p:txBody>
      </p:sp>
      <p:sp>
        <p:nvSpPr>
          <p:cNvPr id="24" name="UNIT 1">
            <a:hlinkClick r:id="rId10" action="ppaction://hlinksldjump"/>
          </p:cNvPr>
          <p:cNvSpPr/>
          <p:nvPr/>
        </p:nvSpPr>
        <p:spPr>
          <a:xfrm>
            <a:off x="4964564" y="1686103"/>
            <a:ext cx="960757" cy="653573"/>
          </a:xfrm>
          <a:prstGeom prst="roundRect">
            <a:avLst/>
          </a:prstGeom>
          <a:solidFill>
            <a:schemeClr val="bg1"/>
          </a:solidFill>
          <a:ln w="28575">
            <a:solidFill>
              <a:srgbClr val="FFFF00"/>
            </a:solidFill>
          </a:ln>
          <a:effectLst/>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GB" sz="1200" dirty="0" smtClean="0">
                <a:ln w="3175">
                  <a:solidFill>
                    <a:schemeClr val="tx1"/>
                  </a:solidFill>
                </a:ln>
                <a:solidFill>
                  <a:schemeClr val="tx1"/>
                </a:solidFill>
                <a:latin typeface="Century Gothic" panose="020B0502020202020204" pitchFamily="34" charset="0"/>
                <a:cs typeface="Calibri" panose="020F0502020204030204" pitchFamily="34" charset="0"/>
              </a:rPr>
              <a:t>A &amp; I &amp; F</a:t>
            </a:r>
            <a:endParaRPr lang="en-GB" sz="1200" dirty="0">
              <a:ln w="3175">
                <a:solidFill>
                  <a:schemeClr val="tx1"/>
                </a:solidFill>
              </a:ln>
              <a:solidFill>
                <a:schemeClr val="tx1"/>
              </a:solidFill>
              <a:latin typeface="Century Gothic" panose="020B0502020202020204" pitchFamily="34" charset="0"/>
              <a:cs typeface="Calibri" panose="020F0502020204030204" pitchFamily="34" charset="0"/>
            </a:endParaRPr>
          </a:p>
        </p:txBody>
      </p:sp>
      <p:sp>
        <p:nvSpPr>
          <p:cNvPr id="25" name="RED 5">
            <a:hlinkClick r:id="rId21" action="ppaction://hlinksldjump" highlightClick="1"/>
          </p:cNvPr>
          <p:cNvSpPr/>
          <p:nvPr/>
        </p:nvSpPr>
        <p:spPr>
          <a:xfrm>
            <a:off x="6307429" y="5655816"/>
            <a:ext cx="960757" cy="677820"/>
          </a:xfrm>
          <a:prstGeom prst="roundRect">
            <a:avLst/>
          </a:prstGeom>
          <a:solidFill>
            <a:srgbClr val="0EFC3A"/>
          </a:solidFill>
          <a:ln w="38100">
            <a:noFill/>
          </a:ln>
          <a:effectLst>
            <a:innerShdw blurRad="63500" dist="50800" dir="5400000">
              <a:prstClr val="black">
                <a:alpha val="50000"/>
              </a:prstClr>
            </a:innerShdw>
          </a:effectLst>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n w="3175">
                  <a:solidFill>
                    <a:schemeClr val="tx1"/>
                  </a:solidFill>
                </a:ln>
                <a:solidFill>
                  <a:schemeClr val="bg1"/>
                </a:solidFill>
                <a:latin typeface="Century Gothic" panose="020B0502020202020204" pitchFamily="34" charset="0"/>
                <a:cs typeface="Calibri" panose="020F0502020204030204" pitchFamily="34" charset="0"/>
              </a:rPr>
              <a:t>5</a:t>
            </a:r>
            <a:endParaRPr lang="en-GB" sz="4800" b="1" dirty="0">
              <a:ln w="3175">
                <a:solidFill>
                  <a:schemeClr val="tx1"/>
                </a:solidFill>
              </a:ln>
              <a:solidFill>
                <a:schemeClr val="bg1"/>
              </a:solidFill>
              <a:latin typeface="Century Gothic" panose="020B0502020202020204" pitchFamily="34" charset="0"/>
              <a:cs typeface="Calibri" panose="020F0502020204030204" pitchFamily="34" charset="0"/>
            </a:endParaRPr>
          </a:p>
        </p:txBody>
      </p:sp>
      <p:sp>
        <p:nvSpPr>
          <p:cNvPr id="26" name="RED 4">
            <a:hlinkClick r:id="rId22" action="ppaction://hlinksldjump" highlightClick="1"/>
          </p:cNvPr>
          <p:cNvSpPr/>
          <p:nvPr/>
        </p:nvSpPr>
        <p:spPr>
          <a:xfrm>
            <a:off x="6307429" y="4856152"/>
            <a:ext cx="960757" cy="677820"/>
          </a:xfrm>
          <a:prstGeom prst="roundRect">
            <a:avLst/>
          </a:prstGeom>
          <a:solidFill>
            <a:srgbClr val="0EFC3A"/>
          </a:solidFill>
          <a:ln w="38100">
            <a:noFill/>
          </a:ln>
          <a:effectLst>
            <a:innerShdw blurRad="63500" dist="50800" dir="5400000">
              <a:prstClr val="black">
                <a:alpha val="50000"/>
              </a:prstClr>
            </a:innerShdw>
          </a:effectLst>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n w="3175">
                  <a:solidFill>
                    <a:schemeClr val="tx1"/>
                  </a:solidFill>
                </a:ln>
                <a:solidFill>
                  <a:schemeClr val="bg1"/>
                </a:solidFill>
                <a:latin typeface="Century Gothic" panose="020B0502020202020204" pitchFamily="34" charset="0"/>
                <a:cs typeface="Calibri" panose="020F0502020204030204" pitchFamily="34" charset="0"/>
              </a:rPr>
              <a:t>4</a:t>
            </a:r>
            <a:endParaRPr lang="en-GB" sz="4800" b="1" dirty="0">
              <a:ln w="3175">
                <a:solidFill>
                  <a:schemeClr val="tx1"/>
                </a:solidFill>
              </a:ln>
              <a:solidFill>
                <a:schemeClr val="bg1"/>
              </a:solidFill>
              <a:latin typeface="Century Gothic" panose="020B0502020202020204" pitchFamily="34" charset="0"/>
              <a:cs typeface="Calibri" panose="020F0502020204030204" pitchFamily="34" charset="0"/>
            </a:endParaRPr>
          </a:p>
        </p:txBody>
      </p:sp>
      <p:sp>
        <p:nvSpPr>
          <p:cNvPr id="27" name="RED 3">
            <a:hlinkClick r:id="rId23" action="ppaction://hlinksldjump" highlightClick="1"/>
          </p:cNvPr>
          <p:cNvSpPr/>
          <p:nvPr/>
        </p:nvSpPr>
        <p:spPr>
          <a:xfrm>
            <a:off x="6307429" y="4056488"/>
            <a:ext cx="960757" cy="677820"/>
          </a:xfrm>
          <a:prstGeom prst="roundRect">
            <a:avLst/>
          </a:prstGeom>
          <a:solidFill>
            <a:srgbClr val="0EFC3A"/>
          </a:solidFill>
          <a:ln w="38100">
            <a:noFill/>
          </a:ln>
          <a:effectLst>
            <a:innerShdw blurRad="63500" dist="50800" dir="5400000">
              <a:prstClr val="black">
                <a:alpha val="50000"/>
              </a:prstClr>
            </a:innerShdw>
          </a:effectLst>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n w="3175">
                  <a:solidFill>
                    <a:schemeClr val="tx1"/>
                  </a:solidFill>
                </a:ln>
                <a:solidFill>
                  <a:schemeClr val="bg1"/>
                </a:solidFill>
                <a:latin typeface="Century Gothic" panose="020B0502020202020204" pitchFamily="34" charset="0"/>
                <a:cs typeface="Calibri" panose="020F0502020204030204" pitchFamily="34" charset="0"/>
              </a:rPr>
              <a:t>3</a:t>
            </a:r>
            <a:endParaRPr lang="en-GB" sz="4800" b="1" dirty="0">
              <a:ln w="3175">
                <a:solidFill>
                  <a:schemeClr val="tx1"/>
                </a:solidFill>
              </a:ln>
              <a:solidFill>
                <a:schemeClr val="bg1"/>
              </a:solidFill>
              <a:latin typeface="Century Gothic" panose="020B0502020202020204" pitchFamily="34" charset="0"/>
              <a:cs typeface="Calibri" panose="020F0502020204030204" pitchFamily="34" charset="0"/>
            </a:endParaRPr>
          </a:p>
        </p:txBody>
      </p:sp>
      <p:sp>
        <p:nvSpPr>
          <p:cNvPr id="28" name="RED 2">
            <a:hlinkClick r:id="rId24" action="ppaction://hlinksldjump" highlightClick="1"/>
          </p:cNvPr>
          <p:cNvSpPr/>
          <p:nvPr/>
        </p:nvSpPr>
        <p:spPr>
          <a:xfrm>
            <a:off x="6307429" y="3256824"/>
            <a:ext cx="960757" cy="677820"/>
          </a:xfrm>
          <a:prstGeom prst="roundRect">
            <a:avLst/>
          </a:prstGeom>
          <a:solidFill>
            <a:srgbClr val="0EFC3A"/>
          </a:solidFill>
          <a:ln w="38100">
            <a:noFill/>
          </a:ln>
          <a:effectLst>
            <a:innerShdw blurRad="63500" dist="50800" dir="5400000">
              <a:prstClr val="black">
                <a:alpha val="50000"/>
              </a:prstClr>
            </a:innerShdw>
          </a:effectLst>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n w="3175">
                  <a:solidFill>
                    <a:schemeClr val="tx1"/>
                  </a:solidFill>
                </a:ln>
                <a:solidFill>
                  <a:schemeClr val="bg1"/>
                </a:solidFill>
                <a:latin typeface="Century Gothic" panose="020B0502020202020204" pitchFamily="34" charset="0"/>
                <a:cs typeface="Calibri" panose="020F0502020204030204" pitchFamily="34" charset="0"/>
              </a:rPr>
              <a:t>2</a:t>
            </a:r>
            <a:endParaRPr lang="en-GB" sz="4800" b="1" dirty="0">
              <a:ln w="3175">
                <a:solidFill>
                  <a:schemeClr val="tx1"/>
                </a:solidFill>
              </a:ln>
              <a:solidFill>
                <a:schemeClr val="bg1"/>
              </a:solidFill>
              <a:latin typeface="Century Gothic" panose="020B0502020202020204" pitchFamily="34" charset="0"/>
              <a:cs typeface="Calibri" panose="020F0502020204030204" pitchFamily="34" charset="0"/>
            </a:endParaRPr>
          </a:p>
        </p:txBody>
      </p:sp>
      <p:sp>
        <p:nvSpPr>
          <p:cNvPr id="29" name="RED 1">
            <a:hlinkClick r:id="rId25" action="ppaction://hlinksldjump" highlightClick="1"/>
          </p:cNvPr>
          <p:cNvSpPr/>
          <p:nvPr/>
        </p:nvSpPr>
        <p:spPr>
          <a:xfrm>
            <a:off x="6307429" y="2457160"/>
            <a:ext cx="960757" cy="677820"/>
          </a:xfrm>
          <a:prstGeom prst="roundRect">
            <a:avLst/>
          </a:prstGeom>
          <a:solidFill>
            <a:srgbClr val="0EFC3A"/>
          </a:solidFill>
          <a:ln w="38100">
            <a:noFill/>
          </a:ln>
          <a:effectLst>
            <a:innerShdw blurRad="63500" dist="50800" dir="5400000">
              <a:prstClr val="black">
                <a:alpha val="50000"/>
              </a:prstClr>
            </a:innerShdw>
          </a:effectLst>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n w="3175">
                  <a:solidFill>
                    <a:schemeClr val="tx1"/>
                  </a:solidFill>
                </a:ln>
                <a:solidFill>
                  <a:schemeClr val="bg1"/>
                </a:solidFill>
                <a:latin typeface="Century Gothic" panose="020B0502020202020204" pitchFamily="34" charset="0"/>
                <a:cs typeface="Calibri" panose="020F0502020204030204" pitchFamily="34" charset="0"/>
              </a:rPr>
              <a:t>1</a:t>
            </a:r>
            <a:endParaRPr lang="en-GB" sz="4800" b="1" dirty="0">
              <a:ln w="3175">
                <a:solidFill>
                  <a:schemeClr val="tx1"/>
                </a:solidFill>
              </a:ln>
              <a:solidFill>
                <a:schemeClr val="bg1"/>
              </a:solidFill>
              <a:latin typeface="Century Gothic" panose="020B0502020202020204" pitchFamily="34" charset="0"/>
              <a:cs typeface="Calibri" panose="020F0502020204030204" pitchFamily="34" charset="0"/>
            </a:endParaRPr>
          </a:p>
        </p:txBody>
      </p:sp>
      <p:sp>
        <p:nvSpPr>
          <p:cNvPr id="30" name="UNIT 1">
            <a:hlinkClick r:id="rId10" action="ppaction://hlinksldjump"/>
          </p:cNvPr>
          <p:cNvSpPr/>
          <p:nvPr/>
        </p:nvSpPr>
        <p:spPr>
          <a:xfrm>
            <a:off x="6307429" y="1681743"/>
            <a:ext cx="960757" cy="653573"/>
          </a:xfrm>
          <a:prstGeom prst="roundRect">
            <a:avLst/>
          </a:prstGeom>
          <a:solidFill>
            <a:schemeClr val="bg1"/>
          </a:solidFill>
          <a:ln w="28575">
            <a:solidFill>
              <a:srgbClr val="0EFC3A"/>
            </a:solidFill>
          </a:ln>
          <a:effectLst/>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a:r>
              <a:rPr lang="en-GB" sz="1200" smtClean="0">
                <a:ln w="3175">
                  <a:solidFill>
                    <a:schemeClr val="tx1"/>
                  </a:solidFill>
                </a:ln>
                <a:solidFill>
                  <a:schemeClr val="tx1"/>
                </a:solidFill>
                <a:latin typeface="Century Gothic" panose="020B0502020202020204" pitchFamily="34" charset="0"/>
                <a:cs typeface="Calibri" panose="020F0502020204030204" pitchFamily="34" charset="0"/>
              </a:rPr>
              <a:t>Let Me Give You a Hand</a:t>
            </a:r>
            <a:endParaRPr lang="en-GB" sz="1200" dirty="0">
              <a:ln w="3175">
                <a:solidFill>
                  <a:schemeClr val="tx1"/>
                </a:solidFill>
              </a:ln>
              <a:solidFill>
                <a:schemeClr val="tx1"/>
              </a:solidFill>
              <a:latin typeface="Century Gothic" panose="020B0502020202020204" pitchFamily="34" charset="0"/>
              <a:cs typeface="Calibri" panose="020F0502020204030204" pitchFamily="34" charset="0"/>
            </a:endParaRPr>
          </a:p>
        </p:txBody>
      </p:sp>
      <p:sp>
        <p:nvSpPr>
          <p:cNvPr id="31" name="RED 5">
            <a:hlinkClick r:id="rId26" action="ppaction://hlinksldjump" highlightClick="1"/>
          </p:cNvPr>
          <p:cNvSpPr/>
          <p:nvPr/>
        </p:nvSpPr>
        <p:spPr>
          <a:xfrm>
            <a:off x="7650294" y="5651470"/>
            <a:ext cx="960757" cy="677820"/>
          </a:xfrm>
          <a:prstGeom prst="roundRect">
            <a:avLst/>
          </a:prstGeom>
          <a:solidFill>
            <a:srgbClr val="1433FD"/>
          </a:solidFill>
          <a:ln w="38100">
            <a:noFill/>
          </a:ln>
          <a:effectLst>
            <a:innerShdw blurRad="63500" dist="50800" dir="5400000">
              <a:prstClr val="black">
                <a:alpha val="50000"/>
              </a:prstClr>
            </a:innerShdw>
          </a:effectLst>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n w="3175">
                  <a:solidFill>
                    <a:schemeClr val="tx1"/>
                  </a:solidFill>
                </a:ln>
                <a:solidFill>
                  <a:schemeClr val="bg1"/>
                </a:solidFill>
                <a:latin typeface="Century Gothic" panose="020B0502020202020204" pitchFamily="34" charset="0"/>
                <a:cs typeface="Calibri" panose="020F0502020204030204" pitchFamily="34" charset="0"/>
              </a:rPr>
              <a:t>5</a:t>
            </a:r>
            <a:endParaRPr lang="en-GB" sz="4800" b="1" dirty="0">
              <a:ln w="3175">
                <a:solidFill>
                  <a:schemeClr val="tx1"/>
                </a:solidFill>
              </a:ln>
              <a:solidFill>
                <a:schemeClr val="bg1"/>
              </a:solidFill>
              <a:latin typeface="Century Gothic" panose="020B0502020202020204" pitchFamily="34" charset="0"/>
              <a:cs typeface="Calibri" panose="020F0502020204030204" pitchFamily="34" charset="0"/>
            </a:endParaRPr>
          </a:p>
        </p:txBody>
      </p:sp>
      <p:sp>
        <p:nvSpPr>
          <p:cNvPr id="32" name="RED 4">
            <a:hlinkClick r:id="rId27" action="ppaction://hlinksldjump" highlightClick="1"/>
          </p:cNvPr>
          <p:cNvSpPr/>
          <p:nvPr/>
        </p:nvSpPr>
        <p:spPr>
          <a:xfrm>
            <a:off x="7650294" y="4851806"/>
            <a:ext cx="960757" cy="677820"/>
          </a:xfrm>
          <a:prstGeom prst="roundRect">
            <a:avLst/>
          </a:prstGeom>
          <a:solidFill>
            <a:srgbClr val="1433FD"/>
          </a:solidFill>
          <a:ln w="38100">
            <a:noFill/>
          </a:ln>
          <a:effectLst>
            <a:innerShdw blurRad="63500" dist="50800" dir="5400000">
              <a:prstClr val="black">
                <a:alpha val="50000"/>
              </a:prstClr>
            </a:innerShdw>
          </a:effectLst>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n w="3175">
                  <a:solidFill>
                    <a:schemeClr val="tx1"/>
                  </a:solidFill>
                </a:ln>
                <a:solidFill>
                  <a:schemeClr val="bg1"/>
                </a:solidFill>
                <a:latin typeface="Century Gothic" panose="020B0502020202020204" pitchFamily="34" charset="0"/>
                <a:cs typeface="Calibri" panose="020F0502020204030204" pitchFamily="34" charset="0"/>
              </a:rPr>
              <a:t>4</a:t>
            </a:r>
            <a:endParaRPr lang="en-GB" sz="4800" b="1" dirty="0">
              <a:ln w="3175">
                <a:solidFill>
                  <a:schemeClr val="tx1"/>
                </a:solidFill>
              </a:ln>
              <a:solidFill>
                <a:schemeClr val="bg1"/>
              </a:solidFill>
              <a:latin typeface="Century Gothic" panose="020B0502020202020204" pitchFamily="34" charset="0"/>
              <a:cs typeface="Calibri" panose="020F0502020204030204" pitchFamily="34" charset="0"/>
            </a:endParaRPr>
          </a:p>
        </p:txBody>
      </p:sp>
      <p:sp>
        <p:nvSpPr>
          <p:cNvPr id="33" name="RED 3">
            <a:hlinkClick r:id="rId28" action="ppaction://hlinksldjump" highlightClick="1"/>
          </p:cNvPr>
          <p:cNvSpPr/>
          <p:nvPr/>
        </p:nvSpPr>
        <p:spPr>
          <a:xfrm>
            <a:off x="7650294" y="4052142"/>
            <a:ext cx="960757" cy="677820"/>
          </a:xfrm>
          <a:prstGeom prst="roundRect">
            <a:avLst/>
          </a:prstGeom>
          <a:solidFill>
            <a:srgbClr val="1433FD"/>
          </a:solidFill>
          <a:ln w="38100">
            <a:noFill/>
          </a:ln>
          <a:effectLst>
            <a:innerShdw blurRad="63500" dist="50800" dir="5400000">
              <a:prstClr val="black">
                <a:alpha val="50000"/>
              </a:prstClr>
            </a:innerShdw>
          </a:effectLst>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n w="3175">
                  <a:solidFill>
                    <a:schemeClr val="tx1"/>
                  </a:solidFill>
                </a:ln>
                <a:solidFill>
                  <a:schemeClr val="bg1"/>
                </a:solidFill>
                <a:latin typeface="Century Gothic" panose="020B0502020202020204" pitchFamily="34" charset="0"/>
                <a:cs typeface="Calibri" panose="020F0502020204030204" pitchFamily="34" charset="0"/>
              </a:rPr>
              <a:t>3</a:t>
            </a:r>
            <a:endParaRPr lang="en-GB" sz="4800" b="1" dirty="0">
              <a:ln w="3175">
                <a:solidFill>
                  <a:schemeClr val="tx1"/>
                </a:solidFill>
              </a:ln>
              <a:solidFill>
                <a:schemeClr val="bg1"/>
              </a:solidFill>
              <a:latin typeface="Century Gothic" panose="020B0502020202020204" pitchFamily="34" charset="0"/>
              <a:cs typeface="Calibri" panose="020F0502020204030204" pitchFamily="34" charset="0"/>
            </a:endParaRPr>
          </a:p>
        </p:txBody>
      </p:sp>
      <p:sp>
        <p:nvSpPr>
          <p:cNvPr id="34" name="RED 2">
            <a:hlinkClick r:id="rId29" action="ppaction://hlinksldjump" highlightClick="1"/>
          </p:cNvPr>
          <p:cNvSpPr/>
          <p:nvPr/>
        </p:nvSpPr>
        <p:spPr>
          <a:xfrm>
            <a:off x="7650294" y="3252478"/>
            <a:ext cx="960757" cy="677820"/>
          </a:xfrm>
          <a:prstGeom prst="roundRect">
            <a:avLst/>
          </a:prstGeom>
          <a:solidFill>
            <a:srgbClr val="1433FD"/>
          </a:solidFill>
          <a:ln w="38100">
            <a:noFill/>
          </a:ln>
          <a:effectLst>
            <a:innerShdw blurRad="63500" dist="50800" dir="5400000">
              <a:prstClr val="black">
                <a:alpha val="50000"/>
              </a:prstClr>
            </a:innerShdw>
          </a:effectLst>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n w="3175">
                  <a:solidFill>
                    <a:schemeClr val="tx1"/>
                  </a:solidFill>
                </a:ln>
                <a:solidFill>
                  <a:schemeClr val="bg1"/>
                </a:solidFill>
                <a:latin typeface="Century Gothic" panose="020B0502020202020204" pitchFamily="34" charset="0"/>
                <a:cs typeface="Calibri" panose="020F0502020204030204" pitchFamily="34" charset="0"/>
              </a:rPr>
              <a:t>2</a:t>
            </a:r>
            <a:endParaRPr lang="en-GB" sz="4800" b="1" dirty="0">
              <a:ln w="3175">
                <a:solidFill>
                  <a:schemeClr val="tx1"/>
                </a:solidFill>
              </a:ln>
              <a:solidFill>
                <a:schemeClr val="bg1"/>
              </a:solidFill>
              <a:latin typeface="Century Gothic" panose="020B0502020202020204" pitchFamily="34" charset="0"/>
              <a:cs typeface="Calibri" panose="020F0502020204030204" pitchFamily="34" charset="0"/>
            </a:endParaRPr>
          </a:p>
        </p:txBody>
      </p:sp>
      <p:sp>
        <p:nvSpPr>
          <p:cNvPr id="35" name="RED 1">
            <a:hlinkClick r:id="rId30" action="ppaction://hlinksldjump" highlightClick="1"/>
          </p:cNvPr>
          <p:cNvSpPr/>
          <p:nvPr/>
        </p:nvSpPr>
        <p:spPr>
          <a:xfrm>
            <a:off x="7650294" y="2452814"/>
            <a:ext cx="960757" cy="677820"/>
          </a:xfrm>
          <a:prstGeom prst="roundRect">
            <a:avLst/>
          </a:prstGeom>
          <a:solidFill>
            <a:srgbClr val="1433FD"/>
          </a:solidFill>
          <a:ln w="38100">
            <a:noFill/>
          </a:ln>
          <a:effectLst>
            <a:innerShdw blurRad="63500" dist="50800" dir="5400000">
              <a:prstClr val="black">
                <a:alpha val="50000"/>
              </a:prstClr>
            </a:innerShdw>
          </a:effectLst>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n w="3175">
                  <a:solidFill>
                    <a:schemeClr val="tx1"/>
                  </a:solidFill>
                </a:ln>
                <a:solidFill>
                  <a:schemeClr val="bg1"/>
                </a:solidFill>
                <a:latin typeface="Century Gothic" panose="020B0502020202020204" pitchFamily="34" charset="0"/>
                <a:cs typeface="Calibri" panose="020F0502020204030204" pitchFamily="34" charset="0"/>
              </a:rPr>
              <a:t>1</a:t>
            </a:r>
            <a:endParaRPr lang="en-GB" sz="4800" b="1" dirty="0">
              <a:ln w="3175">
                <a:solidFill>
                  <a:schemeClr val="tx1"/>
                </a:solidFill>
              </a:ln>
              <a:solidFill>
                <a:schemeClr val="bg1"/>
              </a:solidFill>
              <a:latin typeface="Century Gothic" panose="020B0502020202020204" pitchFamily="34" charset="0"/>
              <a:cs typeface="Calibri" panose="020F0502020204030204" pitchFamily="34" charset="0"/>
            </a:endParaRPr>
          </a:p>
        </p:txBody>
      </p:sp>
      <p:sp>
        <p:nvSpPr>
          <p:cNvPr id="36" name="UNIT 1">
            <a:hlinkClick r:id="rId10" action="ppaction://hlinksldjump"/>
          </p:cNvPr>
          <p:cNvSpPr/>
          <p:nvPr/>
        </p:nvSpPr>
        <p:spPr>
          <a:xfrm>
            <a:off x="7650294" y="1677397"/>
            <a:ext cx="960757" cy="653573"/>
          </a:xfrm>
          <a:prstGeom prst="roundRect">
            <a:avLst/>
          </a:prstGeom>
          <a:solidFill>
            <a:schemeClr val="bg1"/>
          </a:solidFill>
          <a:ln w="28575">
            <a:solidFill>
              <a:srgbClr val="1433FD"/>
            </a:solidFill>
          </a:ln>
          <a:effectLst/>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GB" sz="1200" dirty="0" smtClean="0">
                <a:ln w="3175">
                  <a:solidFill>
                    <a:schemeClr val="tx1"/>
                  </a:solidFill>
                </a:ln>
                <a:solidFill>
                  <a:schemeClr val="tx1"/>
                </a:solidFill>
                <a:latin typeface="Century Gothic" panose="020B0502020202020204" pitchFamily="34" charset="0"/>
                <a:cs typeface="Calibri" panose="020F0502020204030204" pitchFamily="34" charset="0"/>
              </a:rPr>
              <a:t>How </a:t>
            </a:r>
            <a:r>
              <a:rPr lang="en-GB" sz="1200" dirty="0" err="1" smtClean="0">
                <a:ln w="3175">
                  <a:solidFill>
                    <a:schemeClr val="tx1"/>
                  </a:solidFill>
                </a:ln>
                <a:solidFill>
                  <a:schemeClr val="tx1"/>
                </a:solidFill>
                <a:latin typeface="Century Gothic" panose="020B0502020202020204" pitchFamily="34" charset="0"/>
                <a:cs typeface="Calibri" panose="020F0502020204030204" pitchFamily="34" charset="0"/>
              </a:rPr>
              <a:t>Ya</a:t>
            </a:r>
            <a:r>
              <a:rPr lang="en-GB" sz="1200" dirty="0" smtClean="0">
                <a:ln w="3175">
                  <a:solidFill>
                    <a:schemeClr val="tx1"/>
                  </a:solidFill>
                </a:ln>
                <a:solidFill>
                  <a:schemeClr val="tx1"/>
                </a:solidFill>
                <a:latin typeface="Century Gothic" panose="020B0502020202020204" pitchFamily="34" charset="0"/>
                <a:cs typeface="Calibri" panose="020F0502020204030204" pitchFamily="34" charset="0"/>
              </a:rPr>
              <a:t> </a:t>
            </a:r>
            <a:r>
              <a:rPr lang="en-GB" sz="1200" dirty="0" err="1" smtClean="0">
                <a:ln w="3175">
                  <a:solidFill>
                    <a:schemeClr val="tx1"/>
                  </a:solidFill>
                </a:ln>
                <a:solidFill>
                  <a:schemeClr val="tx1"/>
                </a:solidFill>
                <a:latin typeface="Century Gothic" panose="020B0502020202020204" pitchFamily="34" charset="0"/>
                <a:cs typeface="Calibri" panose="020F0502020204030204" pitchFamily="34" charset="0"/>
              </a:rPr>
              <a:t>Doin</a:t>
            </a:r>
            <a:r>
              <a:rPr lang="en-GB" sz="1200" dirty="0" smtClean="0">
                <a:ln w="3175">
                  <a:solidFill>
                    <a:schemeClr val="tx1"/>
                  </a:solidFill>
                </a:ln>
                <a:solidFill>
                  <a:schemeClr val="tx1"/>
                </a:solidFill>
                <a:latin typeface="Century Gothic" panose="020B0502020202020204" pitchFamily="34" charset="0"/>
                <a:cs typeface="Calibri" panose="020F0502020204030204" pitchFamily="34" charset="0"/>
              </a:rPr>
              <a:t>’?</a:t>
            </a:r>
          </a:p>
        </p:txBody>
      </p:sp>
      <p:sp>
        <p:nvSpPr>
          <p:cNvPr id="37" name="RED 5">
            <a:hlinkClick r:id="rId31" action="ppaction://hlinksldjump" highlightClick="1"/>
          </p:cNvPr>
          <p:cNvSpPr/>
          <p:nvPr/>
        </p:nvSpPr>
        <p:spPr>
          <a:xfrm>
            <a:off x="8993159" y="5647110"/>
            <a:ext cx="960757" cy="677820"/>
          </a:xfrm>
          <a:prstGeom prst="roundRect">
            <a:avLst/>
          </a:prstGeom>
          <a:solidFill>
            <a:srgbClr val="D416FD"/>
          </a:solidFill>
          <a:ln w="38100">
            <a:noFill/>
          </a:ln>
          <a:effectLst>
            <a:innerShdw blurRad="63500" dist="50800" dir="5400000">
              <a:prstClr val="black">
                <a:alpha val="50000"/>
              </a:prstClr>
            </a:innerShdw>
          </a:effectLst>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n w="3175">
                  <a:solidFill>
                    <a:schemeClr val="tx1"/>
                  </a:solidFill>
                </a:ln>
                <a:solidFill>
                  <a:schemeClr val="bg1"/>
                </a:solidFill>
                <a:latin typeface="Century Gothic" panose="020B0502020202020204" pitchFamily="34" charset="0"/>
                <a:cs typeface="Calibri" panose="020F0502020204030204" pitchFamily="34" charset="0"/>
              </a:rPr>
              <a:t>5</a:t>
            </a:r>
            <a:endParaRPr lang="en-GB" sz="4800" b="1" dirty="0">
              <a:ln w="3175">
                <a:solidFill>
                  <a:schemeClr val="tx1"/>
                </a:solidFill>
              </a:ln>
              <a:solidFill>
                <a:schemeClr val="bg1"/>
              </a:solidFill>
              <a:latin typeface="Century Gothic" panose="020B0502020202020204" pitchFamily="34" charset="0"/>
              <a:cs typeface="Calibri" panose="020F0502020204030204" pitchFamily="34" charset="0"/>
            </a:endParaRPr>
          </a:p>
        </p:txBody>
      </p:sp>
      <p:sp>
        <p:nvSpPr>
          <p:cNvPr id="38" name="RED 4">
            <a:hlinkClick r:id="rId32" action="ppaction://hlinksldjump" highlightClick="1"/>
          </p:cNvPr>
          <p:cNvSpPr/>
          <p:nvPr/>
        </p:nvSpPr>
        <p:spPr>
          <a:xfrm>
            <a:off x="8993159" y="4847446"/>
            <a:ext cx="960757" cy="677820"/>
          </a:xfrm>
          <a:prstGeom prst="roundRect">
            <a:avLst/>
          </a:prstGeom>
          <a:solidFill>
            <a:srgbClr val="D416FD"/>
          </a:solidFill>
          <a:ln w="38100">
            <a:noFill/>
          </a:ln>
          <a:effectLst>
            <a:innerShdw blurRad="63500" dist="50800" dir="5400000">
              <a:prstClr val="black">
                <a:alpha val="50000"/>
              </a:prstClr>
            </a:innerShdw>
          </a:effectLst>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n w="3175">
                  <a:solidFill>
                    <a:schemeClr val="tx1"/>
                  </a:solidFill>
                </a:ln>
                <a:solidFill>
                  <a:schemeClr val="bg1"/>
                </a:solidFill>
                <a:latin typeface="Century Gothic" panose="020B0502020202020204" pitchFamily="34" charset="0"/>
                <a:cs typeface="Calibri" panose="020F0502020204030204" pitchFamily="34" charset="0"/>
              </a:rPr>
              <a:t>4</a:t>
            </a:r>
            <a:endParaRPr lang="en-GB" sz="4800" b="1" dirty="0">
              <a:ln w="3175">
                <a:solidFill>
                  <a:schemeClr val="tx1"/>
                </a:solidFill>
              </a:ln>
              <a:solidFill>
                <a:schemeClr val="bg1"/>
              </a:solidFill>
              <a:latin typeface="Century Gothic" panose="020B0502020202020204" pitchFamily="34" charset="0"/>
              <a:cs typeface="Calibri" panose="020F0502020204030204" pitchFamily="34" charset="0"/>
            </a:endParaRPr>
          </a:p>
        </p:txBody>
      </p:sp>
      <p:sp>
        <p:nvSpPr>
          <p:cNvPr id="39" name="RED 3">
            <a:hlinkClick r:id="rId33" action="ppaction://hlinksldjump" highlightClick="1"/>
          </p:cNvPr>
          <p:cNvSpPr/>
          <p:nvPr/>
        </p:nvSpPr>
        <p:spPr>
          <a:xfrm>
            <a:off x="8993159" y="4047782"/>
            <a:ext cx="960757" cy="677820"/>
          </a:xfrm>
          <a:prstGeom prst="roundRect">
            <a:avLst/>
          </a:prstGeom>
          <a:solidFill>
            <a:srgbClr val="D416FD"/>
          </a:solidFill>
          <a:ln w="38100">
            <a:noFill/>
          </a:ln>
          <a:effectLst>
            <a:innerShdw blurRad="63500" dist="50800" dir="5400000">
              <a:prstClr val="black">
                <a:alpha val="50000"/>
              </a:prstClr>
            </a:innerShdw>
          </a:effectLst>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n w="3175">
                  <a:solidFill>
                    <a:schemeClr val="tx1"/>
                  </a:solidFill>
                </a:ln>
                <a:solidFill>
                  <a:schemeClr val="bg1"/>
                </a:solidFill>
                <a:latin typeface="Century Gothic" panose="020B0502020202020204" pitchFamily="34" charset="0"/>
                <a:cs typeface="Calibri" panose="020F0502020204030204" pitchFamily="34" charset="0"/>
              </a:rPr>
              <a:t>3</a:t>
            </a:r>
            <a:endParaRPr lang="en-GB" sz="4800" b="1" dirty="0">
              <a:ln w="3175">
                <a:solidFill>
                  <a:schemeClr val="tx1"/>
                </a:solidFill>
              </a:ln>
              <a:solidFill>
                <a:schemeClr val="bg1"/>
              </a:solidFill>
              <a:latin typeface="Century Gothic" panose="020B0502020202020204" pitchFamily="34" charset="0"/>
              <a:cs typeface="Calibri" panose="020F0502020204030204" pitchFamily="34" charset="0"/>
            </a:endParaRPr>
          </a:p>
        </p:txBody>
      </p:sp>
      <p:sp>
        <p:nvSpPr>
          <p:cNvPr id="40" name="RED 2">
            <a:hlinkClick r:id="rId34" action="ppaction://hlinksldjump" highlightClick="1"/>
          </p:cNvPr>
          <p:cNvSpPr/>
          <p:nvPr/>
        </p:nvSpPr>
        <p:spPr>
          <a:xfrm>
            <a:off x="8993159" y="3248118"/>
            <a:ext cx="960757" cy="677820"/>
          </a:xfrm>
          <a:prstGeom prst="roundRect">
            <a:avLst/>
          </a:prstGeom>
          <a:solidFill>
            <a:srgbClr val="D416FD"/>
          </a:solidFill>
          <a:ln w="38100">
            <a:noFill/>
          </a:ln>
          <a:effectLst>
            <a:innerShdw blurRad="63500" dist="50800" dir="5400000">
              <a:prstClr val="black">
                <a:alpha val="50000"/>
              </a:prstClr>
            </a:innerShdw>
          </a:effectLst>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n w="3175">
                  <a:solidFill>
                    <a:schemeClr val="tx1"/>
                  </a:solidFill>
                </a:ln>
                <a:solidFill>
                  <a:schemeClr val="bg1"/>
                </a:solidFill>
                <a:latin typeface="Century Gothic" panose="020B0502020202020204" pitchFamily="34" charset="0"/>
                <a:cs typeface="Calibri" panose="020F0502020204030204" pitchFamily="34" charset="0"/>
              </a:rPr>
              <a:t>2</a:t>
            </a:r>
            <a:endParaRPr lang="en-GB" sz="4800" b="1" dirty="0">
              <a:ln w="3175">
                <a:solidFill>
                  <a:schemeClr val="tx1"/>
                </a:solidFill>
              </a:ln>
              <a:solidFill>
                <a:schemeClr val="bg1"/>
              </a:solidFill>
              <a:latin typeface="Century Gothic" panose="020B0502020202020204" pitchFamily="34" charset="0"/>
              <a:cs typeface="Calibri" panose="020F0502020204030204" pitchFamily="34" charset="0"/>
            </a:endParaRPr>
          </a:p>
        </p:txBody>
      </p:sp>
      <p:sp>
        <p:nvSpPr>
          <p:cNvPr id="41" name="RED 1">
            <a:hlinkClick r:id="rId35" action="ppaction://hlinksldjump" highlightClick="1"/>
          </p:cNvPr>
          <p:cNvSpPr/>
          <p:nvPr/>
        </p:nvSpPr>
        <p:spPr>
          <a:xfrm>
            <a:off x="8993159" y="2448454"/>
            <a:ext cx="960757" cy="677820"/>
          </a:xfrm>
          <a:prstGeom prst="roundRect">
            <a:avLst/>
          </a:prstGeom>
          <a:solidFill>
            <a:srgbClr val="D416FD"/>
          </a:solidFill>
          <a:ln w="38100">
            <a:noFill/>
          </a:ln>
          <a:effectLst>
            <a:innerShdw blurRad="63500" dist="50800" dir="5400000">
              <a:prstClr val="black">
                <a:alpha val="50000"/>
              </a:prstClr>
            </a:innerShdw>
          </a:effectLst>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n w="3175">
                  <a:solidFill>
                    <a:schemeClr val="tx1"/>
                  </a:solidFill>
                </a:ln>
                <a:solidFill>
                  <a:schemeClr val="bg1"/>
                </a:solidFill>
                <a:latin typeface="Century Gothic" panose="020B0502020202020204" pitchFamily="34" charset="0"/>
                <a:cs typeface="Calibri" panose="020F0502020204030204" pitchFamily="34" charset="0"/>
              </a:rPr>
              <a:t>1</a:t>
            </a:r>
            <a:endParaRPr lang="en-GB" sz="4800" b="1" dirty="0">
              <a:ln w="3175">
                <a:solidFill>
                  <a:schemeClr val="tx1"/>
                </a:solidFill>
              </a:ln>
              <a:solidFill>
                <a:schemeClr val="bg1"/>
              </a:solidFill>
              <a:latin typeface="Century Gothic" panose="020B0502020202020204" pitchFamily="34" charset="0"/>
              <a:cs typeface="Calibri" panose="020F0502020204030204" pitchFamily="34" charset="0"/>
            </a:endParaRPr>
          </a:p>
        </p:txBody>
      </p:sp>
      <p:sp>
        <p:nvSpPr>
          <p:cNvPr id="42" name="UNIT 1">
            <a:hlinkClick r:id="rId10" action="ppaction://hlinksldjump"/>
          </p:cNvPr>
          <p:cNvSpPr/>
          <p:nvPr/>
        </p:nvSpPr>
        <p:spPr>
          <a:xfrm>
            <a:off x="8993159" y="1673037"/>
            <a:ext cx="960757" cy="653573"/>
          </a:xfrm>
          <a:prstGeom prst="roundRect">
            <a:avLst/>
          </a:prstGeom>
          <a:solidFill>
            <a:schemeClr val="bg1"/>
          </a:solidFill>
          <a:ln w="28575">
            <a:solidFill>
              <a:srgbClr val="D416FD"/>
            </a:solidFill>
          </a:ln>
          <a:effectLst/>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GB" sz="1200" dirty="0" smtClean="0">
                <a:ln w="3175">
                  <a:solidFill>
                    <a:schemeClr val="tx1"/>
                  </a:solidFill>
                </a:ln>
                <a:solidFill>
                  <a:schemeClr val="tx1"/>
                </a:solidFill>
                <a:latin typeface="Century Gothic" panose="020B0502020202020204" pitchFamily="34" charset="0"/>
                <a:cs typeface="Calibri" panose="020F0502020204030204" pitchFamily="34" charset="0"/>
              </a:rPr>
              <a:t>Misc</a:t>
            </a:r>
            <a:r>
              <a:rPr lang="en-GB" sz="1200" dirty="0">
                <a:ln w="3175">
                  <a:solidFill>
                    <a:schemeClr val="tx1"/>
                  </a:solidFill>
                </a:ln>
                <a:solidFill>
                  <a:schemeClr val="tx1"/>
                </a:solidFill>
                <a:latin typeface="Century Gothic" panose="020B0502020202020204" pitchFamily="34" charset="0"/>
                <a:cs typeface="Calibri" panose="020F0502020204030204" pitchFamily="34" charset="0"/>
              </a:rPr>
              <a:t>.</a:t>
            </a:r>
          </a:p>
        </p:txBody>
      </p:sp>
    </p:spTree>
    <p:custDataLst>
      <p:tags r:id="rId1"/>
    </p:custDataLst>
    <p:extLst>
      <p:ext uri="{BB962C8B-B14F-4D97-AF65-F5344CB8AC3E}">
        <p14:creationId xmlns:p14="http://schemas.microsoft.com/office/powerpoint/2010/main" val="1349400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10"/>
                                        </p:tgtEl>
                                        <p:attrNameLst>
                                          <p:attrName>ppt_w</p:attrName>
                                        </p:attrNameLst>
                                      </p:cBhvr>
                                      <p:tavLst>
                                        <p:tav tm="0">
                                          <p:val>
                                            <p:strVal val="ppt_w"/>
                                          </p:val>
                                        </p:tav>
                                        <p:tav tm="100000">
                                          <p:val>
                                            <p:fltVal val="0"/>
                                          </p:val>
                                        </p:tav>
                                      </p:tavLst>
                                    </p:anim>
                                    <p:anim calcmode="lin" valueType="num">
                                      <p:cBhvr>
                                        <p:cTn id="7" dur="500"/>
                                        <p:tgtEl>
                                          <p:spTgt spid="10"/>
                                        </p:tgtEl>
                                        <p:attrNameLst>
                                          <p:attrName>ppt_h</p:attrName>
                                        </p:attrNameLst>
                                      </p:cBhvr>
                                      <p:tavLst>
                                        <p:tav tm="0">
                                          <p:val>
                                            <p:strVal val="ppt_h"/>
                                          </p:val>
                                        </p:tav>
                                        <p:tav tm="100000">
                                          <p:val>
                                            <p:fltVal val="0"/>
                                          </p:val>
                                        </p:tav>
                                      </p:tavLst>
                                    </p:anim>
                                    <p:animEffect transition="out" filter="fade">
                                      <p:cBhvr>
                                        <p:cTn id="8" dur="500"/>
                                        <p:tgtEl>
                                          <p:spTgt spid="10"/>
                                        </p:tgtEl>
                                      </p:cBhvr>
                                    </p:animEffect>
                                    <p:set>
                                      <p:cBhvr>
                                        <p:cTn id="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0" restart="whenNotActive" fill="hold" evtFilter="cancelBubble" nodeType="interactiveSeq">
                <p:stCondLst>
                  <p:cond evt="onClick" delay="0">
                    <p:tgtEl>
                      <p:spTgt spid="9"/>
                    </p:tgtEl>
                  </p:cond>
                </p:stCondLst>
                <p:endSync evt="end" delay="0">
                  <p:rtn val="all"/>
                </p:endSync>
                <p:childTnLst>
                  <p:par>
                    <p:cTn id="11" fill="hold">
                      <p:stCondLst>
                        <p:cond delay="0"/>
                      </p:stCondLst>
                      <p:childTnLst>
                        <p:par>
                          <p:cTn id="12" fill="hold">
                            <p:stCondLst>
                              <p:cond delay="0"/>
                            </p:stCondLst>
                            <p:childTnLst>
                              <p:par>
                                <p:cTn id="13" presetID="53" presetClass="exit" presetSubtype="32" fill="hold" grpId="0" nodeType="clickEffect">
                                  <p:stCondLst>
                                    <p:cond delay="0"/>
                                  </p:stCondLst>
                                  <p:childTnLst>
                                    <p:anim calcmode="lin" valueType="num">
                                      <p:cBhvr>
                                        <p:cTn id="14" dur="500"/>
                                        <p:tgtEl>
                                          <p:spTgt spid="9"/>
                                        </p:tgtEl>
                                        <p:attrNameLst>
                                          <p:attrName>ppt_w</p:attrName>
                                        </p:attrNameLst>
                                      </p:cBhvr>
                                      <p:tavLst>
                                        <p:tav tm="0">
                                          <p:val>
                                            <p:strVal val="ppt_w"/>
                                          </p:val>
                                        </p:tav>
                                        <p:tav tm="100000">
                                          <p:val>
                                            <p:fltVal val="0"/>
                                          </p:val>
                                        </p:tav>
                                      </p:tavLst>
                                    </p:anim>
                                    <p:anim calcmode="lin" valueType="num">
                                      <p:cBhvr>
                                        <p:cTn id="15" dur="500"/>
                                        <p:tgtEl>
                                          <p:spTgt spid="9"/>
                                        </p:tgtEl>
                                        <p:attrNameLst>
                                          <p:attrName>ppt_h</p:attrName>
                                        </p:attrNameLst>
                                      </p:cBhvr>
                                      <p:tavLst>
                                        <p:tav tm="0">
                                          <p:val>
                                            <p:strVal val="ppt_h"/>
                                          </p:val>
                                        </p:tav>
                                        <p:tav tm="100000">
                                          <p:val>
                                            <p:fltVal val="0"/>
                                          </p:val>
                                        </p:tav>
                                      </p:tavLst>
                                    </p:anim>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8" restart="whenNotActive" fill="hold" evtFilter="cancelBubble" nodeType="interactiveSeq">
                <p:stCondLst>
                  <p:cond evt="onClick" delay="0">
                    <p:tgtEl>
                      <p:spTgt spid="8"/>
                    </p:tgtEl>
                  </p:cond>
                </p:stCondLst>
                <p:endSync evt="end" delay="0">
                  <p:rtn val="all"/>
                </p:endSync>
                <p:childTnLst>
                  <p:par>
                    <p:cTn id="19" fill="hold">
                      <p:stCondLst>
                        <p:cond delay="0"/>
                      </p:stCondLst>
                      <p:childTnLst>
                        <p:par>
                          <p:cTn id="20" fill="hold">
                            <p:stCondLst>
                              <p:cond delay="0"/>
                            </p:stCondLst>
                            <p:childTnLst>
                              <p:par>
                                <p:cTn id="21" presetID="53" presetClass="exit" presetSubtype="32" fill="hold" grpId="0" nodeType="clickEffect">
                                  <p:stCondLst>
                                    <p:cond delay="0"/>
                                  </p:stCondLst>
                                  <p:childTnLst>
                                    <p:anim calcmode="lin" valueType="num">
                                      <p:cBhvr>
                                        <p:cTn id="22" dur="500"/>
                                        <p:tgtEl>
                                          <p:spTgt spid="8"/>
                                        </p:tgtEl>
                                        <p:attrNameLst>
                                          <p:attrName>ppt_w</p:attrName>
                                        </p:attrNameLst>
                                      </p:cBhvr>
                                      <p:tavLst>
                                        <p:tav tm="0">
                                          <p:val>
                                            <p:strVal val="ppt_w"/>
                                          </p:val>
                                        </p:tav>
                                        <p:tav tm="100000">
                                          <p:val>
                                            <p:fltVal val="0"/>
                                          </p:val>
                                        </p:tav>
                                      </p:tavLst>
                                    </p:anim>
                                    <p:anim calcmode="lin" valueType="num">
                                      <p:cBhvr>
                                        <p:cTn id="23" dur="500"/>
                                        <p:tgtEl>
                                          <p:spTgt spid="8"/>
                                        </p:tgtEl>
                                        <p:attrNameLst>
                                          <p:attrName>ppt_h</p:attrName>
                                        </p:attrNameLst>
                                      </p:cBhvr>
                                      <p:tavLst>
                                        <p:tav tm="0">
                                          <p:val>
                                            <p:strVal val="ppt_h"/>
                                          </p:val>
                                        </p:tav>
                                        <p:tav tm="100000">
                                          <p:val>
                                            <p:fltVal val="0"/>
                                          </p:val>
                                        </p:tav>
                                      </p:tavLst>
                                    </p:anim>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6" restart="whenNotActive" fill="hold" evtFilter="cancelBubble" nodeType="interactiveSeq">
                <p:stCondLst>
                  <p:cond evt="onClick" delay="0">
                    <p:tgtEl>
                      <p:spTgt spid="7"/>
                    </p:tgtEl>
                  </p:cond>
                </p:stCondLst>
                <p:endSync evt="end" delay="0">
                  <p:rtn val="all"/>
                </p:endSync>
                <p:childTnLst>
                  <p:par>
                    <p:cTn id="27" fill="hold">
                      <p:stCondLst>
                        <p:cond delay="0"/>
                      </p:stCondLst>
                      <p:childTnLst>
                        <p:par>
                          <p:cTn id="28" fill="hold">
                            <p:stCondLst>
                              <p:cond delay="0"/>
                            </p:stCondLst>
                            <p:childTnLst>
                              <p:par>
                                <p:cTn id="29" presetID="53" presetClass="exit" presetSubtype="32" fill="hold" grpId="0" nodeType="clickEffect">
                                  <p:stCondLst>
                                    <p:cond delay="0"/>
                                  </p:stCondLst>
                                  <p:childTnLst>
                                    <p:anim calcmode="lin" valueType="num">
                                      <p:cBhvr>
                                        <p:cTn id="30" dur="500"/>
                                        <p:tgtEl>
                                          <p:spTgt spid="7"/>
                                        </p:tgtEl>
                                        <p:attrNameLst>
                                          <p:attrName>ppt_w</p:attrName>
                                        </p:attrNameLst>
                                      </p:cBhvr>
                                      <p:tavLst>
                                        <p:tav tm="0">
                                          <p:val>
                                            <p:strVal val="ppt_w"/>
                                          </p:val>
                                        </p:tav>
                                        <p:tav tm="100000">
                                          <p:val>
                                            <p:fltVal val="0"/>
                                          </p:val>
                                        </p:tav>
                                      </p:tavLst>
                                    </p:anim>
                                    <p:anim calcmode="lin" valueType="num">
                                      <p:cBhvr>
                                        <p:cTn id="31" dur="500"/>
                                        <p:tgtEl>
                                          <p:spTgt spid="7"/>
                                        </p:tgtEl>
                                        <p:attrNameLst>
                                          <p:attrName>ppt_h</p:attrName>
                                        </p:attrNameLst>
                                      </p:cBhvr>
                                      <p:tavLst>
                                        <p:tav tm="0">
                                          <p:val>
                                            <p:strVal val="ppt_h"/>
                                          </p:val>
                                        </p:tav>
                                        <p:tav tm="100000">
                                          <p:val>
                                            <p:fltVal val="0"/>
                                          </p:val>
                                        </p:tav>
                                      </p:tavLst>
                                    </p:anim>
                                    <p:animEffect transition="out" filter="fade">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53" presetClass="exit" presetSubtype="32" fill="hold" grpId="0" nodeType="clickEffect">
                                  <p:stCondLst>
                                    <p:cond delay="0"/>
                                  </p:stCondLst>
                                  <p:childTnLst>
                                    <p:anim calcmode="lin" valueType="num">
                                      <p:cBhvr>
                                        <p:cTn id="38" dur="500"/>
                                        <p:tgtEl>
                                          <p:spTgt spid="11"/>
                                        </p:tgtEl>
                                        <p:attrNameLst>
                                          <p:attrName>ppt_w</p:attrName>
                                        </p:attrNameLst>
                                      </p:cBhvr>
                                      <p:tavLst>
                                        <p:tav tm="0">
                                          <p:val>
                                            <p:strVal val="ppt_w"/>
                                          </p:val>
                                        </p:tav>
                                        <p:tav tm="100000">
                                          <p:val>
                                            <p:fltVal val="0"/>
                                          </p:val>
                                        </p:tav>
                                      </p:tavLst>
                                    </p:anim>
                                    <p:anim calcmode="lin" valueType="num">
                                      <p:cBhvr>
                                        <p:cTn id="39" dur="500"/>
                                        <p:tgtEl>
                                          <p:spTgt spid="11"/>
                                        </p:tgtEl>
                                        <p:attrNameLst>
                                          <p:attrName>ppt_h</p:attrName>
                                        </p:attrNameLst>
                                      </p:cBhvr>
                                      <p:tavLst>
                                        <p:tav tm="0">
                                          <p:val>
                                            <p:strVal val="ppt_h"/>
                                          </p:val>
                                        </p:tav>
                                        <p:tav tm="100000">
                                          <p:val>
                                            <p:fltVal val="0"/>
                                          </p:val>
                                        </p:tav>
                                      </p:tavLst>
                                    </p:anim>
                                    <p:animEffect transition="out" filter="fade">
                                      <p:cBhvr>
                                        <p:cTn id="40" dur="500"/>
                                        <p:tgtEl>
                                          <p:spTgt spid="11"/>
                                        </p:tgtEl>
                                      </p:cBhvr>
                                    </p:animEffect>
                                    <p:set>
                                      <p:cBhvr>
                                        <p:cTn id="41"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42" restart="whenNotActive" fill="hold" evtFilter="cancelBubble" nodeType="interactiveSeq">
                <p:stCondLst>
                  <p:cond evt="onClick" delay="0">
                    <p:tgtEl>
                      <p:spTgt spid="16"/>
                    </p:tgtEl>
                  </p:cond>
                </p:stCondLst>
                <p:endSync evt="end" delay="0">
                  <p:rtn val="all"/>
                </p:endSync>
                <p:childTnLst>
                  <p:par>
                    <p:cTn id="43" fill="hold">
                      <p:stCondLst>
                        <p:cond delay="0"/>
                      </p:stCondLst>
                      <p:childTnLst>
                        <p:par>
                          <p:cTn id="44" fill="hold">
                            <p:stCondLst>
                              <p:cond delay="0"/>
                            </p:stCondLst>
                            <p:childTnLst>
                              <p:par>
                                <p:cTn id="45" presetID="53" presetClass="exit" presetSubtype="32" fill="hold" grpId="0" nodeType="clickEffect">
                                  <p:stCondLst>
                                    <p:cond delay="0"/>
                                  </p:stCondLst>
                                  <p:childTnLst>
                                    <p:anim calcmode="lin" valueType="num">
                                      <p:cBhvr>
                                        <p:cTn id="46" dur="500"/>
                                        <p:tgtEl>
                                          <p:spTgt spid="16"/>
                                        </p:tgtEl>
                                        <p:attrNameLst>
                                          <p:attrName>ppt_w</p:attrName>
                                        </p:attrNameLst>
                                      </p:cBhvr>
                                      <p:tavLst>
                                        <p:tav tm="0">
                                          <p:val>
                                            <p:strVal val="ppt_w"/>
                                          </p:val>
                                        </p:tav>
                                        <p:tav tm="100000">
                                          <p:val>
                                            <p:fltVal val="0"/>
                                          </p:val>
                                        </p:tav>
                                      </p:tavLst>
                                    </p:anim>
                                    <p:anim calcmode="lin" valueType="num">
                                      <p:cBhvr>
                                        <p:cTn id="47" dur="500"/>
                                        <p:tgtEl>
                                          <p:spTgt spid="16"/>
                                        </p:tgtEl>
                                        <p:attrNameLst>
                                          <p:attrName>ppt_h</p:attrName>
                                        </p:attrNameLst>
                                      </p:cBhvr>
                                      <p:tavLst>
                                        <p:tav tm="0">
                                          <p:val>
                                            <p:strVal val="ppt_h"/>
                                          </p:val>
                                        </p:tav>
                                        <p:tav tm="100000">
                                          <p:val>
                                            <p:fltVal val="0"/>
                                          </p:val>
                                        </p:tav>
                                      </p:tavLst>
                                    </p:anim>
                                    <p:animEffect transition="out" filter="fade">
                                      <p:cBhvr>
                                        <p:cTn id="48" dur="500"/>
                                        <p:tgtEl>
                                          <p:spTgt spid="16"/>
                                        </p:tgtEl>
                                      </p:cBhvr>
                                    </p:animEffect>
                                    <p:set>
                                      <p:cBhvr>
                                        <p:cTn id="4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50" restart="whenNotActive" fill="hold" evtFilter="cancelBubble" nodeType="interactiveSeq">
                <p:stCondLst>
                  <p:cond evt="onClick" delay="0">
                    <p:tgtEl>
                      <p:spTgt spid="15"/>
                    </p:tgtEl>
                  </p:cond>
                </p:stCondLst>
                <p:endSync evt="end" delay="0">
                  <p:rtn val="all"/>
                </p:endSync>
                <p:childTnLst>
                  <p:par>
                    <p:cTn id="51" fill="hold">
                      <p:stCondLst>
                        <p:cond delay="0"/>
                      </p:stCondLst>
                      <p:childTnLst>
                        <p:par>
                          <p:cTn id="52" fill="hold">
                            <p:stCondLst>
                              <p:cond delay="0"/>
                            </p:stCondLst>
                            <p:childTnLst>
                              <p:par>
                                <p:cTn id="53" presetID="53" presetClass="exit" presetSubtype="32" fill="hold" grpId="0" nodeType="clickEffect">
                                  <p:stCondLst>
                                    <p:cond delay="0"/>
                                  </p:stCondLst>
                                  <p:childTnLst>
                                    <p:anim calcmode="lin" valueType="num">
                                      <p:cBhvr>
                                        <p:cTn id="54" dur="500"/>
                                        <p:tgtEl>
                                          <p:spTgt spid="15"/>
                                        </p:tgtEl>
                                        <p:attrNameLst>
                                          <p:attrName>ppt_w</p:attrName>
                                        </p:attrNameLst>
                                      </p:cBhvr>
                                      <p:tavLst>
                                        <p:tav tm="0">
                                          <p:val>
                                            <p:strVal val="ppt_w"/>
                                          </p:val>
                                        </p:tav>
                                        <p:tav tm="100000">
                                          <p:val>
                                            <p:fltVal val="0"/>
                                          </p:val>
                                        </p:tav>
                                      </p:tavLst>
                                    </p:anim>
                                    <p:anim calcmode="lin" valueType="num">
                                      <p:cBhvr>
                                        <p:cTn id="55" dur="500"/>
                                        <p:tgtEl>
                                          <p:spTgt spid="15"/>
                                        </p:tgtEl>
                                        <p:attrNameLst>
                                          <p:attrName>ppt_h</p:attrName>
                                        </p:attrNameLst>
                                      </p:cBhvr>
                                      <p:tavLst>
                                        <p:tav tm="0">
                                          <p:val>
                                            <p:strVal val="ppt_h"/>
                                          </p:val>
                                        </p:tav>
                                        <p:tav tm="100000">
                                          <p:val>
                                            <p:fltVal val="0"/>
                                          </p:val>
                                        </p:tav>
                                      </p:tavLst>
                                    </p:anim>
                                    <p:animEffect transition="out" filter="fade">
                                      <p:cBhvr>
                                        <p:cTn id="56" dur="500"/>
                                        <p:tgtEl>
                                          <p:spTgt spid="15"/>
                                        </p:tgtEl>
                                      </p:cBhvr>
                                    </p:animEffect>
                                    <p:set>
                                      <p:cBhvr>
                                        <p:cTn id="5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58" restart="whenNotActive" fill="hold" evtFilter="cancelBubble" nodeType="interactiveSeq">
                <p:stCondLst>
                  <p:cond evt="onClick" delay="0">
                    <p:tgtEl>
                      <p:spTgt spid="14"/>
                    </p:tgtEl>
                  </p:cond>
                </p:stCondLst>
                <p:endSync evt="end" delay="0">
                  <p:rtn val="all"/>
                </p:endSync>
                <p:childTnLst>
                  <p:par>
                    <p:cTn id="59" fill="hold">
                      <p:stCondLst>
                        <p:cond delay="0"/>
                      </p:stCondLst>
                      <p:childTnLst>
                        <p:par>
                          <p:cTn id="60" fill="hold">
                            <p:stCondLst>
                              <p:cond delay="0"/>
                            </p:stCondLst>
                            <p:childTnLst>
                              <p:par>
                                <p:cTn id="61" presetID="53" presetClass="exit" presetSubtype="32" fill="hold" grpId="0" nodeType="clickEffect">
                                  <p:stCondLst>
                                    <p:cond delay="0"/>
                                  </p:stCondLst>
                                  <p:childTnLst>
                                    <p:anim calcmode="lin" valueType="num">
                                      <p:cBhvr>
                                        <p:cTn id="62" dur="500"/>
                                        <p:tgtEl>
                                          <p:spTgt spid="14"/>
                                        </p:tgtEl>
                                        <p:attrNameLst>
                                          <p:attrName>ppt_w</p:attrName>
                                        </p:attrNameLst>
                                      </p:cBhvr>
                                      <p:tavLst>
                                        <p:tav tm="0">
                                          <p:val>
                                            <p:strVal val="ppt_w"/>
                                          </p:val>
                                        </p:tav>
                                        <p:tav tm="100000">
                                          <p:val>
                                            <p:fltVal val="0"/>
                                          </p:val>
                                        </p:tav>
                                      </p:tavLst>
                                    </p:anim>
                                    <p:anim calcmode="lin" valueType="num">
                                      <p:cBhvr>
                                        <p:cTn id="63" dur="500"/>
                                        <p:tgtEl>
                                          <p:spTgt spid="14"/>
                                        </p:tgtEl>
                                        <p:attrNameLst>
                                          <p:attrName>ppt_h</p:attrName>
                                        </p:attrNameLst>
                                      </p:cBhvr>
                                      <p:tavLst>
                                        <p:tav tm="0">
                                          <p:val>
                                            <p:strVal val="ppt_h"/>
                                          </p:val>
                                        </p:tav>
                                        <p:tav tm="100000">
                                          <p:val>
                                            <p:fltVal val="0"/>
                                          </p:val>
                                        </p:tav>
                                      </p:tavLst>
                                    </p:anim>
                                    <p:animEffect transition="out" filter="fade">
                                      <p:cBhvr>
                                        <p:cTn id="64" dur="500"/>
                                        <p:tgtEl>
                                          <p:spTgt spid="14"/>
                                        </p:tgtEl>
                                      </p:cBhvr>
                                    </p:animEffect>
                                    <p:set>
                                      <p:cBhvr>
                                        <p:cTn id="65"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66" restart="whenNotActive" fill="hold" evtFilter="cancelBubble" nodeType="interactiveSeq">
                <p:stCondLst>
                  <p:cond evt="onClick" delay="0">
                    <p:tgtEl>
                      <p:spTgt spid="13"/>
                    </p:tgtEl>
                  </p:cond>
                </p:stCondLst>
                <p:endSync evt="end" delay="0">
                  <p:rtn val="all"/>
                </p:endSync>
                <p:childTnLst>
                  <p:par>
                    <p:cTn id="67" fill="hold">
                      <p:stCondLst>
                        <p:cond delay="0"/>
                      </p:stCondLst>
                      <p:childTnLst>
                        <p:par>
                          <p:cTn id="68" fill="hold">
                            <p:stCondLst>
                              <p:cond delay="0"/>
                            </p:stCondLst>
                            <p:childTnLst>
                              <p:par>
                                <p:cTn id="69" presetID="53" presetClass="exit" presetSubtype="32" fill="hold" grpId="0" nodeType="clickEffect">
                                  <p:stCondLst>
                                    <p:cond delay="0"/>
                                  </p:stCondLst>
                                  <p:childTnLst>
                                    <p:anim calcmode="lin" valueType="num">
                                      <p:cBhvr>
                                        <p:cTn id="70" dur="500"/>
                                        <p:tgtEl>
                                          <p:spTgt spid="13"/>
                                        </p:tgtEl>
                                        <p:attrNameLst>
                                          <p:attrName>ppt_w</p:attrName>
                                        </p:attrNameLst>
                                      </p:cBhvr>
                                      <p:tavLst>
                                        <p:tav tm="0">
                                          <p:val>
                                            <p:strVal val="ppt_w"/>
                                          </p:val>
                                        </p:tav>
                                        <p:tav tm="100000">
                                          <p:val>
                                            <p:fltVal val="0"/>
                                          </p:val>
                                        </p:tav>
                                      </p:tavLst>
                                    </p:anim>
                                    <p:anim calcmode="lin" valueType="num">
                                      <p:cBhvr>
                                        <p:cTn id="71" dur="500"/>
                                        <p:tgtEl>
                                          <p:spTgt spid="13"/>
                                        </p:tgtEl>
                                        <p:attrNameLst>
                                          <p:attrName>ppt_h</p:attrName>
                                        </p:attrNameLst>
                                      </p:cBhvr>
                                      <p:tavLst>
                                        <p:tav tm="0">
                                          <p:val>
                                            <p:strVal val="ppt_h"/>
                                          </p:val>
                                        </p:tav>
                                        <p:tav tm="100000">
                                          <p:val>
                                            <p:fltVal val="0"/>
                                          </p:val>
                                        </p:tav>
                                      </p:tavLst>
                                    </p:anim>
                                    <p:animEffect transition="out" filter="fade">
                                      <p:cBhvr>
                                        <p:cTn id="72" dur="500"/>
                                        <p:tgtEl>
                                          <p:spTgt spid="13"/>
                                        </p:tgtEl>
                                      </p:cBhvr>
                                    </p:animEffect>
                                    <p:set>
                                      <p:cBhvr>
                                        <p:cTn id="7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74" restart="whenNotActive" fill="hold" evtFilter="cancelBubble" nodeType="interactiveSeq">
                <p:stCondLst>
                  <p:cond evt="onClick" delay="0">
                    <p:tgtEl>
                      <p:spTgt spid="17"/>
                    </p:tgtEl>
                  </p:cond>
                </p:stCondLst>
                <p:endSync evt="end" delay="0">
                  <p:rtn val="all"/>
                </p:endSync>
                <p:childTnLst>
                  <p:par>
                    <p:cTn id="75" fill="hold">
                      <p:stCondLst>
                        <p:cond delay="0"/>
                      </p:stCondLst>
                      <p:childTnLst>
                        <p:par>
                          <p:cTn id="76" fill="hold">
                            <p:stCondLst>
                              <p:cond delay="0"/>
                            </p:stCondLst>
                            <p:childTnLst>
                              <p:par>
                                <p:cTn id="77" presetID="53" presetClass="exit" presetSubtype="32" fill="hold" grpId="0" nodeType="clickEffect">
                                  <p:stCondLst>
                                    <p:cond delay="0"/>
                                  </p:stCondLst>
                                  <p:childTnLst>
                                    <p:anim calcmode="lin" valueType="num">
                                      <p:cBhvr>
                                        <p:cTn id="78" dur="500"/>
                                        <p:tgtEl>
                                          <p:spTgt spid="17"/>
                                        </p:tgtEl>
                                        <p:attrNameLst>
                                          <p:attrName>ppt_w</p:attrName>
                                        </p:attrNameLst>
                                      </p:cBhvr>
                                      <p:tavLst>
                                        <p:tav tm="0">
                                          <p:val>
                                            <p:strVal val="ppt_w"/>
                                          </p:val>
                                        </p:tav>
                                        <p:tav tm="100000">
                                          <p:val>
                                            <p:fltVal val="0"/>
                                          </p:val>
                                        </p:tav>
                                      </p:tavLst>
                                    </p:anim>
                                    <p:anim calcmode="lin" valueType="num">
                                      <p:cBhvr>
                                        <p:cTn id="79" dur="500"/>
                                        <p:tgtEl>
                                          <p:spTgt spid="17"/>
                                        </p:tgtEl>
                                        <p:attrNameLst>
                                          <p:attrName>ppt_h</p:attrName>
                                        </p:attrNameLst>
                                      </p:cBhvr>
                                      <p:tavLst>
                                        <p:tav tm="0">
                                          <p:val>
                                            <p:strVal val="ppt_h"/>
                                          </p:val>
                                        </p:tav>
                                        <p:tav tm="100000">
                                          <p:val>
                                            <p:fltVal val="0"/>
                                          </p:val>
                                        </p:tav>
                                      </p:tavLst>
                                    </p:anim>
                                    <p:animEffect transition="out" filter="fade">
                                      <p:cBhvr>
                                        <p:cTn id="80" dur="500"/>
                                        <p:tgtEl>
                                          <p:spTgt spid="17"/>
                                        </p:tgtEl>
                                      </p:cBhvr>
                                    </p:animEffect>
                                    <p:set>
                                      <p:cBhvr>
                                        <p:cTn id="81"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82" restart="whenNotActive" fill="hold" evtFilter="cancelBubble" nodeType="interactiveSeq">
                <p:stCondLst>
                  <p:cond evt="onClick" delay="0">
                    <p:tgtEl>
                      <p:spTgt spid="22"/>
                    </p:tgtEl>
                  </p:cond>
                </p:stCondLst>
                <p:endSync evt="end" delay="0">
                  <p:rtn val="all"/>
                </p:endSync>
                <p:childTnLst>
                  <p:par>
                    <p:cTn id="83" fill="hold">
                      <p:stCondLst>
                        <p:cond delay="0"/>
                      </p:stCondLst>
                      <p:childTnLst>
                        <p:par>
                          <p:cTn id="84" fill="hold">
                            <p:stCondLst>
                              <p:cond delay="0"/>
                            </p:stCondLst>
                            <p:childTnLst>
                              <p:par>
                                <p:cTn id="85" presetID="53" presetClass="exit" presetSubtype="32" fill="hold" grpId="0" nodeType="clickEffect">
                                  <p:stCondLst>
                                    <p:cond delay="0"/>
                                  </p:stCondLst>
                                  <p:childTnLst>
                                    <p:anim calcmode="lin" valueType="num">
                                      <p:cBhvr>
                                        <p:cTn id="86" dur="500"/>
                                        <p:tgtEl>
                                          <p:spTgt spid="22"/>
                                        </p:tgtEl>
                                        <p:attrNameLst>
                                          <p:attrName>ppt_w</p:attrName>
                                        </p:attrNameLst>
                                      </p:cBhvr>
                                      <p:tavLst>
                                        <p:tav tm="0">
                                          <p:val>
                                            <p:strVal val="ppt_w"/>
                                          </p:val>
                                        </p:tav>
                                        <p:tav tm="100000">
                                          <p:val>
                                            <p:fltVal val="0"/>
                                          </p:val>
                                        </p:tav>
                                      </p:tavLst>
                                    </p:anim>
                                    <p:anim calcmode="lin" valueType="num">
                                      <p:cBhvr>
                                        <p:cTn id="87" dur="500"/>
                                        <p:tgtEl>
                                          <p:spTgt spid="22"/>
                                        </p:tgtEl>
                                        <p:attrNameLst>
                                          <p:attrName>ppt_h</p:attrName>
                                        </p:attrNameLst>
                                      </p:cBhvr>
                                      <p:tavLst>
                                        <p:tav tm="0">
                                          <p:val>
                                            <p:strVal val="ppt_h"/>
                                          </p:val>
                                        </p:tav>
                                        <p:tav tm="100000">
                                          <p:val>
                                            <p:fltVal val="0"/>
                                          </p:val>
                                        </p:tav>
                                      </p:tavLst>
                                    </p:anim>
                                    <p:animEffect transition="out" filter="fade">
                                      <p:cBhvr>
                                        <p:cTn id="88" dur="500"/>
                                        <p:tgtEl>
                                          <p:spTgt spid="22"/>
                                        </p:tgtEl>
                                      </p:cBhvr>
                                    </p:animEffect>
                                    <p:set>
                                      <p:cBhvr>
                                        <p:cTn id="89"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90" restart="whenNotActive" fill="hold" evtFilter="cancelBubble" nodeType="interactiveSeq">
                <p:stCondLst>
                  <p:cond evt="onClick" delay="0">
                    <p:tgtEl>
                      <p:spTgt spid="21"/>
                    </p:tgtEl>
                  </p:cond>
                </p:stCondLst>
                <p:endSync evt="end" delay="0">
                  <p:rtn val="all"/>
                </p:endSync>
                <p:childTnLst>
                  <p:par>
                    <p:cTn id="91" fill="hold">
                      <p:stCondLst>
                        <p:cond delay="0"/>
                      </p:stCondLst>
                      <p:childTnLst>
                        <p:par>
                          <p:cTn id="92" fill="hold">
                            <p:stCondLst>
                              <p:cond delay="0"/>
                            </p:stCondLst>
                            <p:childTnLst>
                              <p:par>
                                <p:cTn id="93" presetID="53" presetClass="exit" presetSubtype="32" fill="hold" grpId="0" nodeType="clickEffect">
                                  <p:stCondLst>
                                    <p:cond delay="0"/>
                                  </p:stCondLst>
                                  <p:childTnLst>
                                    <p:anim calcmode="lin" valueType="num">
                                      <p:cBhvr>
                                        <p:cTn id="94" dur="500"/>
                                        <p:tgtEl>
                                          <p:spTgt spid="21"/>
                                        </p:tgtEl>
                                        <p:attrNameLst>
                                          <p:attrName>ppt_w</p:attrName>
                                        </p:attrNameLst>
                                      </p:cBhvr>
                                      <p:tavLst>
                                        <p:tav tm="0">
                                          <p:val>
                                            <p:strVal val="ppt_w"/>
                                          </p:val>
                                        </p:tav>
                                        <p:tav tm="100000">
                                          <p:val>
                                            <p:fltVal val="0"/>
                                          </p:val>
                                        </p:tav>
                                      </p:tavLst>
                                    </p:anim>
                                    <p:anim calcmode="lin" valueType="num">
                                      <p:cBhvr>
                                        <p:cTn id="95" dur="500"/>
                                        <p:tgtEl>
                                          <p:spTgt spid="21"/>
                                        </p:tgtEl>
                                        <p:attrNameLst>
                                          <p:attrName>ppt_h</p:attrName>
                                        </p:attrNameLst>
                                      </p:cBhvr>
                                      <p:tavLst>
                                        <p:tav tm="0">
                                          <p:val>
                                            <p:strVal val="ppt_h"/>
                                          </p:val>
                                        </p:tav>
                                        <p:tav tm="100000">
                                          <p:val>
                                            <p:fltVal val="0"/>
                                          </p:val>
                                        </p:tav>
                                      </p:tavLst>
                                    </p:anim>
                                    <p:animEffect transition="out" filter="fade">
                                      <p:cBhvr>
                                        <p:cTn id="96" dur="500"/>
                                        <p:tgtEl>
                                          <p:spTgt spid="21"/>
                                        </p:tgtEl>
                                      </p:cBhvr>
                                    </p:animEffect>
                                    <p:set>
                                      <p:cBhvr>
                                        <p:cTn id="9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98" restart="whenNotActive" fill="hold" evtFilter="cancelBubble" nodeType="interactiveSeq">
                <p:stCondLst>
                  <p:cond evt="onClick" delay="0">
                    <p:tgtEl>
                      <p:spTgt spid="20"/>
                    </p:tgtEl>
                  </p:cond>
                </p:stCondLst>
                <p:endSync evt="end" delay="0">
                  <p:rtn val="all"/>
                </p:endSync>
                <p:childTnLst>
                  <p:par>
                    <p:cTn id="99" fill="hold">
                      <p:stCondLst>
                        <p:cond delay="0"/>
                      </p:stCondLst>
                      <p:childTnLst>
                        <p:par>
                          <p:cTn id="100" fill="hold">
                            <p:stCondLst>
                              <p:cond delay="0"/>
                            </p:stCondLst>
                            <p:childTnLst>
                              <p:par>
                                <p:cTn id="101" presetID="53" presetClass="exit" presetSubtype="32" fill="hold" grpId="0" nodeType="clickEffect">
                                  <p:stCondLst>
                                    <p:cond delay="0"/>
                                  </p:stCondLst>
                                  <p:childTnLst>
                                    <p:anim calcmode="lin" valueType="num">
                                      <p:cBhvr>
                                        <p:cTn id="102" dur="500"/>
                                        <p:tgtEl>
                                          <p:spTgt spid="20"/>
                                        </p:tgtEl>
                                        <p:attrNameLst>
                                          <p:attrName>ppt_w</p:attrName>
                                        </p:attrNameLst>
                                      </p:cBhvr>
                                      <p:tavLst>
                                        <p:tav tm="0">
                                          <p:val>
                                            <p:strVal val="ppt_w"/>
                                          </p:val>
                                        </p:tav>
                                        <p:tav tm="100000">
                                          <p:val>
                                            <p:fltVal val="0"/>
                                          </p:val>
                                        </p:tav>
                                      </p:tavLst>
                                    </p:anim>
                                    <p:anim calcmode="lin" valueType="num">
                                      <p:cBhvr>
                                        <p:cTn id="103" dur="500"/>
                                        <p:tgtEl>
                                          <p:spTgt spid="20"/>
                                        </p:tgtEl>
                                        <p:attrNameLst>
                                          <p:attrName>ppt_h</p:attrName>
                                        </p:attrNameLst>
                                      </p:cBhvr>
                                      <p:tavLst>
                                        <p:tav tm="0">
                                          <p:val>
                                            <p:strVal val="ppt_h"/>
                                          </p:val>
                                        </p:tav>
                                        <p:tav tm="100000">
                                          <p:val>
                                            <p:fltVal val="0"/>
                                          </p:val>
                                        </p:tav>
                                      </p:tavLst>
                                    </p:anim>
                                    <p:animEffect transition="out" filter="fade">
                                      <p:cBhvr>
                                        <p:cTn id="104" dur="500"/>
                                        <p:tgtEl>
                                          <p:spTgt spid="20"/>
                                        </p:tgtEl>
                                      </p:cBhvr>
                                    </p:animEffect>
                                    <p:set>
                                      <p:cBhvr>
                                        <p:cTn id="105"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06" restart="whenNotActive" fill="hold" evtFilter="cancelBubble" nodeType="interactiveSeq">
                <p:stCondLst>
                  <p:cond evt="onClick" delay="0">
                    <p:tgtEl>
                      <p:spTgt spid="19"/>
                    </p:tgtEl>
                  </p:cond>
                </p:stCondLst>
                <p:endSync evt="end" delay="0">
                  <p:rtn val="all"/>
                </p:endSync>
                <p:childTnLst>
                  <p:par>
                    <p:cTn id="107" fill="hold">
                      <p:stCondLst>
                        <p:cond delay="0"/>
                      </p:stCondLst>
                      <p:childTnLst>
                        <p:par>
                          <p:cTn id="108" fill="hold">
                            <p:stCondLst>
                              <p:cond delay="0"/>
                            </p:stCondLst>
                            <p:childTnLst>
                              <p:par>
                                <p:cTn id="109" presetID="53" presetClass="exit" presetSubtype="32" fill="hold" grpId="0" nodeType="clickEffect">
                                  <p:stCondLst>
                                    <p:cond delay="0"/>
                                  </p:stCondLst>
                                  <p:childTnLst>
                                    <p:anim calcmode="lin" valueType="num">
                                      <p:cBhvr>
                                        <p:cTn id="110" dur="500"/>
                                        <p:tgtEl>
                                          <p:spTgt spid="19"/>
                                        </p:tgtEl>
                                        <p:attrNameLst>
                                          <p:attrName>ppt_w</p:attrName>
                                        </p:attrNameLst>
                                      </p:cBhvr>
                                      <p:tavLst>
                                        <p:tav tm="0">
                                          <p:val>
                                            <p:strVal val="ppt_w"/>
                                          </p:val>
                                        </p:tav>
                                        <p:tav tm="100000">
                                          <p:val>
                                            <p:fltVal val="0"/>
                                          </p:val>
                                        </p:tav>
                                      </p:tavLst>
                                    </p:anim>
                                    <p:anim calcmode="lin" valueType="num">
                                      <p:cBhvr>
                                        <p:cTn id="111" dur="500"/>
                                        <p:tgtEl>
                                          <p:spTgt spid="19"/>
                                        </p:tgtEl>
                                        <p:attrNameLst>
                                          <p:attrName>ppt_h</p:attrName>
                                        </p:attrNameLst>
                                      </p:cBhvr>
                                      <p:tavLst>
                                        <p:tav tm="0">
                                          <p:val>
                                            <p:strVal val="ppt_h"/>
                                          </p:val>
                                        </p:tav>
                                        <p:tav tm="100000">
                                          <p:val>
                                            <p:fltVal val="0"/>
                                          </p:val>
                                        </p:tav>
                                      </p:tavLst>
                                    </p:anim>
                                    <p:animEffect transition="out" filter="fade">
                                      <p:cBhvr>
                                        <p:cTn id="112" dur="500"/>
                                        <p:tgtEl>
                                          <p:spTgt spid="19"/>
                                        </p:tgtEl>
                                      </p:cBhvr>
                                    </p:animEffect>
                                    <p:set>
                                      <p:cBhvr>
                                        <p:cTn id="113"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14" restart="whenNotActive" fill="hold" evtFilter="cancelBubble" nodeType="interactiveSeq">
                <p:stCondLst>
                  <p:cond evt="onClick" delay="0">
                    <p:tgtEl>
                      <p:spTgt spid="23"/>
                    </p:tgtEl>
                  </p:cond>
                </p:stCondLst>
                <p:endSync evt="end" delay="0">
                  <p:rtn val="all"/>
                </p:endSync>
                <p:childTnLst>
                  <p:par>
                    <p:cTn id="115" fill="hold">
                      <p:stCondLst>
                        <p:cond delay="0"/>
                      </p:stCondLst>
                      <p:childTnLst>
                        <p:par>
                          <p:cTn id="116" fill="hold">
                            <p:stCondLst>
                              <p:cond delay="0"/>
                            </p:stCondLst>
                            <p:childTnLst>
                              <p:par>
                                <p:cTn id="117" presetID="53" presetClass="exit" presetSubtype="32" fill="hold" grpId="0" nodeType="clickEffect">
                                  <p:stCondLst>
                                    <p:cond delay="0"/>
                                  </p:stCondLst>
                                  <p:childTnLst>
                                    <p:anim calcmode="lin" valueType="num">
                                      <p:cBhvr>
                                        <p:cTn id="118" dur="500"/>
                                        <p:tgtEl>
                                          <p:spTgt spid="23"/>
                                        </p:tgtEl>
                                        <p:attrNameLst>
                                          <p:attrName>ppt_w</p:attrName>
                                        </p:attrNameLst>
                                      </p:cBhvr>
                                      <p:tavLst>
                                        <p:tav tm="0">
                                          <p:val>
                                            <p:strVal val="ppt_w"/>
                                          </p:val>
                                        </p:tav>
                                        <p:tav tm="100000">
                                          <p:val>
                                            <p:fltVal val="0"/>
                                          </p:val>
                                        </p:tav>
                                      </p:tavLst>
                                    </p:anim>
                                    <p:anim calcmode="lin" valueType="num">
                                      <p:cBhvr>
                                        <p:cTn id="119" dur="500"/>
                                        <p:tgtEl>
                                          <p:spTgt spid="23"/>
                                        </p:tgtEl>
                                        <p:attrNameLst>
                                          <p:attrName>ppt_h</p:attrName>
                                        </p:attrNameLst>
                                      </p:cBhvr>
                                      <p:tavLst>
                                        <p:tav tm="0">
                                          <p:val>
                                            <p:strVal val="ppt_h"/>
                                          </p:val>
                                        </p:tav>
                                        <p:tav tm="100000">
                                          <p:val>
                                            <p:fltVal val="0"/>
                                          </p:val>
                                        </p:tav>
                                      </p:tavLst>
                                    </p:anim>
                                    <p:animEffect transition="out" filter="fade">
                                      <p:cBhvr>
                                        <p:cTn id="120" dur="500"/>
                                        <p:tgtEl>
                                          <p:spTgt spid="23"/>
                                        </p:tgtEl>
                                      </p:cBhvr>
                                    </p:animEffect>
                                    <p:set>
                                      <p:cBhvr>
                                        <p:cTn id="121"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22" restart="whenNotActive" fill="hold" evtFilter="cancelBubble" nodeType="interactiveSeq">
                <p:stCondLst>
                  <p:cond evt="onClick" delay="0">
                    <p:tgtEl>
                      <p:spTgt spid="28"/>
                    </p:tgtEl>
                  </p:cond>
                </p:stCondLst>
                <p:endSync evt="end" delay="0">
                  <p:rtn val="all"/>
                </p:endSync>
                <p:childTnLst>
                  <p:par>
                    <p:cTn id="123" fill="hold">
                      <p:stCondLst>
                        <p:cond delay="0"/>
                      </p:stCondLst>
                      <p:childTnLst>
                        <p:par>
                          <p:cTn id="124" fill="hold">
                            <p:stCondLst>
                              <p:cond delay="0"/>
                            </p:stCondLst>
                            <p:childTnLst>
                              <p:par>
                                <p:cTn id="125" presetID="53" presetClass="exit" presetSubtype="32" fill="hold" grpId="0" nodeType="clickEffect">
                                  <p:stCondLst>
                                    <p:cond delay="0"/>
                                  </p:stCondLst>
                                  <p:childTnLst>
                                    <p:anim calcmode="lin" valueType="num">
                                      <p:cBhvr>
                                        <p:cTn id="126" dur="500"/>
                                        <p:tgtEl>
                                          <p:spTgt spid="28"/>
                                        </p:tgtEl>
                                        <p:attrNameLst>
                                          <p:attrName>ppt_w</p:attrName>
                                        </p:attrNameLst>
                                      </p:cBhvr>
                                      <p:tavLst>
                                        <p:tav tm="0">
                                          <p:val>
                                            <p:strVal val="ppt_w"/>
                                          </p:val>
                                        </p:tav>
                                        <p:tav tm="100000">
                                          <p:val>
                                            <p:fltVal val="0"/>
                                          </p:val>
                                        </p:tav>
                                      </p:tavLst>
                                    </p:anim>
                                    <p:anim calcmode="lin" valueType="num">
                                      <p:cBhvr>
                                        <p:cTn id="127" dur="500"/>
                                        <p:tgtEl>
                                          <p:spTgt spid="28"/>
                                        </p:tgtEl>
                                        <p:attrNameLst>
                                          <p:attrName>ppt_h</p:attrName>
                                        </p:attrNameLst>
                                      </p:cBhvr>
                                      <p:tavLst>
                                        <p:tav tm="0">
                                          <p:val>
                                            <p:strVal val="ppt_h"/>
                                          </p:val>
                                        </p:tav>
                                        <p:tav tm="100000">
                                          <p:val>
                                            <p:fltVal val="0"/>
                                          </p:val>
                                        </p:tav>
                                      </p:tavLst>
                                    </p:anim>
                                    <p:animEffect transition="out" filter="fade">
                                      <p:cBhvr>
                                        <p:cTn id="128" dur="500"/>
                                        <p:tgtEl>
                                          <p:spTgt spid="28"/>
                                        </p:tgtEl>
                                      </p:cBhvr>
                                    </p:animEffect>
                                    <p:set>
                                      <p:cBhvr>
                                        <p:cTn id="129"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30" restart="whenNotActive" fill="hold" evtFilter="cancelBubble" nodeType="interactiveSeq">
                <p:stCondLst>
                  <p:cond evt="onClick" delay="0">
                    <p:tgtEl>
                      <p:spTgt spid="27"/>
                    </p:tgtEl>
                  </p:cond>
                </p:stCondLst>
                <p:endSync evt="end" delay="0">
                  <p:rtn val="all"/>
                </p:endSync>
                <p:childTnLst>
                  <p:par>
                    <p:cTn id="131" fill="hold">
                      <p:stCondLst>
                        <p:cond delay="0"/>
                      </p:stCondLst>
                      <p:childTnLst>
                        <p:par>
                          <p:cTn id="132" fill="hold">
                            <p:stCondLst>
                              <p:cond delay="0"/>
                            </p:stCondLst>
                            <p:childTnLst>
                              <p:par>
                                <p:cTn id="133" presetID="53" presetClass="exit" presetSubtype="32" fill="hold" grpId="0" nodeType="clickEffect">
                                  <p:stCondLst>
                                    <p:cond delay="0"/>
                                  </p:stCondLst>
                                  <p:childTnLst>
                                    <p:anim calcmode="lin" valueType="num">
                                      <p:cBhvr>
                                        <p:cTn id="134" dur="500"/>
                                        <p:tgtEl>
                                          <p:spTgt spid="27"/>
                                        </p:tgtEl>
                                        <p:attrNameLst>
                                          <p:attrName>ppt_w</p:attrName>
                                        </p:attrNameLst>
                                      </p:cBhvr>
                                      <p:tavLst>
                                        <p:tav tm="0">
                                          <p:val>
                                            <p:strVal val="ppt_w"/>
                                          </p:val>
                                        </p:tav>
                                        <p:tav tm="100000">
                                          <p:val>
                                            <p:fltVal val="0"/>
                                          </p:val>
                                        </p:tav>
                                      </p:tavLst>
                                    </p:anim>
                                    <p:anim calcmode="lin" valueType="num">
                                      <p:cBhvr>
                                        <p:cTn id="135" dur="500"/>
                                        <p:tgtEl>
                                          <p:spTgt spid="27"/>
                                        </p:tgtEl>
                                        <p:attrNameLst>
                                          <p:attrName>ppt_h</p:attrName>
                                        </p:attrNameLst>
                                      </p:cBhvr>
                                      <p:tavLst>
                                        <p:tav tm="0">
                                          <p:val>
                                            <p:strVal val="ppt_h"/>
                                          </p:val>
                                        </p:tav>
                                        <p:tav tm="100000">
                                          <p:val>
                                            <p:fltVal val="0"/>
                                          </p:val>
                                        </p:tav>
                                      </p:tavLst>
                                    </p:anim>
                                    <p:animEffect transition="out" filter="fade">
                                      <p:cBhvr>
                                        <p:cTn id="136" dur="500"/>
                                        <p:tgtEl>
                                          <p:spTgt spid="27"/>
                                        </p:tgtEl>
                                      </p:cBhvr>
                                    </p:animEffect>
                                    <p:set>
                                      <p:cBhvr>
                                        <p:cTn id="137"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38" restart="whenNotActive" fill="hold" evtFilter="cancelBubble" nodeType="interactiveSeq">
                <p:stCondLst>
                  <p:cond evt="onClick" delay="0">
                    <p:tgtEl>
                      <p:spTgt spid="26"/>
                    </p:tgtEl>
                  </p:cond>
                </p:stCondLst>
                <p:endSync evt="end" delay="0">
                  <p:rtn val="all"/>
                </p:endSync>
                <p:childTnLst>
                  <p:par>
                    <p:cTn id="139" fill="hold">
                      <p:stCondLst>
                        <p:cond delay="0"/>
                      </p:stCondLst>
                      <p:childTnLst>
                        <p:par>
                          <p:cTn id="140" fill="hold">
                            <p:stCondLst>
                              <p:cond delay="0"/>
                            </p:stCondLst>
                            <p:childTnLst>
                              <p:par>
                                <p:cTn id="141" presetID="53" presetClass="exit" presetSubtype="32" fill="hold" grpId="0" nodeType="clickEffect">
                                  <p:stCondLst>
                                    <p:cond delay="0"/>
                                  </p:stCondLst>
                                  <p:childTnLst>
                                    <p:anim calcmode="lin" valueType="num">
                                      <p:cBhvr>
                                        <p:cTn id="142" dur="500"/>
                                        <p:tgtEl>
                                          <p:spTgt spid="26"/>
                                        </p:tgtEl>
                                        <p:attrNameLst>
                                          <p:attrName>ppt_w</p:attrName>
                                        </p:attrNameLst>
                                      </p:cBhvr>
                                      <p:tavLst>
                                        <p:tav tm="0">
                                          <p:val>
                                            <p:strVal val="ppt_w"/>
                                          </p:val>
                                        </p:tav>
                                        <p:tav tm="100000">
                                          <p:val>
                                            <p:fltVal val="0"/>
                                          </p:val>
                                        </p:tav>
                                      </p:tavLst>
                                    </p:anim>
                                    <p:anim calcmode="lin" valueType="num">
                                      <p:cBhvr>
                                        <p:cTn id="143" dur="500"/>
                                        <p:tgtEl>
                                          <p:spTgt spid="26"/>
                                        </p:tgtEl>
                                        <p:attrNameLst>
                                          <p:attrName>ppt_h</p:attrName>
                                        </p:attrNameLst>
                                      </p:cBhvr>
                                      <p:tavLst>
                                        <p:tav tm="0">
                                          <p:val>
                                            <p:strVal val="ppt_h"/>
                                          </p:val>
                                        </p:tav>
                                        <p:tav tm="100000">
                                          <p:val>
                                            <p:fltVal val="0"/>
                                          </p:val>
                                        </p:tav>
                                      </p:tavLst>
                                    </p:anim>
                                    <p:animEffect transition="out" filter="fade">
                                      <p:cBhvr>
                                        <p:cTn id="144" dur="500"/>
                                        <p:tgtEl>
                                          <p:spTgt spid="26"/>
                                        </p:tgtEl>
                                      </p:cBhvr>
                                    </p:animEffect>
                                    <p:set>
                                      <p:cBhvr>
                                        <p:cTn id="145"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6" restart="whenNotActive" fill="hold" evtFilter="cancelBubble" nodeType="interactiveSeq">
                <p:stCondLst>
                  <p:cond evt="onClick" delay="0">
                    <p:tgtEl>
                      <p:spTgt spid="25"/>
                    </p:tgtEl>
                  </p:cond>
                </p:stCondLst>
                <p:endSync evt="end" delay="0">
                  <p:rtn val="all"/>
                </p:endSync>
                <p:childTnLst>
                  <p:par>
                    <p:cTn id="147" fill="hold">
                      <p:stCondLst>
                        <p:cond delay="0"/>
                      </p:stCondLst>
                      <p:childTnLst>
                        <p:par>
                          <p:cTn id="148" fill="hold">
                            <p:stCondLst>
                              <p:cond delay="0"/>
                            </p:stCondLst>
                            <p:childTnLst>
                              <p:par>
                                <p:cTn id="149" presetID="53" presetClass="exit" presetSubtype="32" fill="hold" grpId="0" nodeType="clickEffect">
                                  <p:stCondLst>
                                    <p:cond delay="0"/>
                                  </p:stCondLst>
                                  <p:childTnLst>
                                    <p:anim calcmode="lin" valueType="num">
                                      <p:cBhvr>
                                        <p:cTn id="150" dur="500"/>
                                        <p:tgtEl>
                                          <p:spTgt spid="25"/>
                                        </p:tgtEl>
                                        <p:attrNameLst>
                                          <p:attrName>ppt_w</p:attrName>
                                        </p:attrNameLst>
                                      </p:cBhvr>
                                      <p:tavLst>
                                        <p:tav tm="0">
                                          <p:val>
                                            <p:strVal val="ppt_w"/>
                                          </p:val>
                                        </p:tav>
                                        <p:tav tm="100000">
                                          <p:val>
                                            <p:fltVal val="0"/>
                                          </p:val>
                                        </p:tav>
                                      </p:tavLst>
                                    </p:anim>
                                    <p:anim calcmode="lin" valueType="num">
                                      <p:cBhvr>
                                        <p:cTn id="151" dur="500"/>
                                        <p:tgtEl>
                                          <p:spTgt spid="25"/>
                                        </p:tgtEl>
                                        <p:attrNameLst>
                                          <p:attrName>ppt_h</p:attrName>
                                        </p:attrNameLst>
                                      </p:cBhvr>
                                      <p:tavLst>
                                        <p:tav tm="0">
                                          <p:val>
                                            <p:strVal val="ppt_h"/>
                                          </p:val>
                                        </p:tav>
                                        <p:tav tm="100000">
                                          <p:val>
                                            <p:fltVal val="0"/>
                                          </p:val>
                                        </p:tav>
                                      </p:tavLst>
                                    </p:anim>
                                    <p:animEffect transition="out" filter="fade">
                                      <p:cBhvr>
                                        <p:cTn id="152" dur="500"/>
                                        <p:tgtEl>
                                          <p:spTgt spid="25"/>
                                        </p:tgtEl>
                                      </p:cBhvr>
                                    </p:animEffect>
                                    <p:set>
                                      <p:cBhvr>
                                        <p:cTn id="15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54" restart="whenNotActive" fill="hold" evtFilter="cancelBubble" nodeType="interactiveSeq">
                <p:stCondLst>
                  <p:cond evt="onClick" delay="0">
                    <p:tgtEl>
                      <p:spTgt spid="29"/>
                    </p:tgtEl>
                  </p:cond>
                </p:stCondLst>
                <p:endSync evt="end" delay="0">
                  <p:rtn val="all"/>
                </p:endSync>
                <p:childTnLst>
                  <p:par>
                    <p:cTn id="155" fill="hold">
                      <p:stCondLst>
                        <p:cond delay="0"/>
                      </p:stCondLst>
                      <p:childTnLst>
                        <p:par>
                          <p:cTn id="156" fill="hold">
                            <p:stCondLst>
                              <p:cond delay="0"/>
                            </p:stCondLst>
                            <p:childTnLst>
                              <p:par>
                                <p:cTn id="157" presetID="53" presetClass="exit" presetSubtype="32" fill="hold" grpId="0" nodeType="clickEffect">
                                  <p:stCondLst>
                                    <p:cond delay="0"/>
                                  </p:stCondLst>
                                  <p:childTnLst>
                                    <p:anim calcmode="lin" valueType="num">
                                      <p:cBhvr>
                                        <p:cTn id="158" dur="500"/>
                                        <p:tgtEl>
                                          <p:spTgt spid="29"/>
                                        </p:tgtEl>
                                        <p:attrNameLst>
                                          <p:attrName>ppt_w</p:attrName>
                                        </p:attrNameLst>
                                      </p:cBhvr>
                                      <p:tavLst>
                                        <p:tav tm="0">
                                          <p:val>
                                            <p:strVal val="ppt_w"/>
                                          </p:val>
                                        </p:tav>
                                        <p:tav tm="100000">
                                          <p:val>
                                            <p:fltVal val="0"/>
                                          </p:val>
                                        </p:tav>
                                      </p:tavLst>
                                    </p:anim>
                                    <p:anim calcmode="lin" valueType="num">
                                      <p:cBhvr>
                                        <p:cTn id="159" dur="500"/>
                                        <p:tgtEl>
                                          <p:spTgt spid="29"/>
                                        </p:tgtEl>
                                        <p:attrNameLst>
                                          <p:attrName>ppt_h</p:attrName>
                                        </p:attrNameLst>
                                      </p:cBhvr>
                                      <p:tavLst>
                                        <p:tav tm="0">
                                          <p:val>
                                            <p:strVal val="ppt_h"/>
                                          </p:val>
                                        </p:tav>
                                        <p:tav tm="100000">
                                          <p:val>
                                            <p:fltVal val="0"/>
                                          </p:val>
                                        </p:tav>
                                      </p:tavLst>
                                    </p:anim>
                                    <p:animEffect transition="out" filter="fade">
                                      <p:cBhvr>
                                        <p:cTn id="160" dur="500"/>
                                        <p:tgtEl>
                                          <p:spTgt spid="29"/>
                                        </p:tgtEl>
                                      </p:cBhvr>
                                    </p:animEffect>
                                    <p:set>
                                      <p:cBhvr>
                                        <p:cTn id="161"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62" restart="whenNotActive" fill="hold" evtFilter="cancelBubble" nodeType="interactiveSeq">
                <p:stCondLst>
                  <p:cond evt="onClick" delay="0">
                    <p:tgtEl>
                      <p:spTgt spid="34"/>
                    </p:tgtEl>
                  </p:cond>
                </p:stCondLst>
                <p:endSync evt="end" delay="0">
                  <p:rtn val="all"/>
                </p:endSync>
                <p:childTnLst>
                  <p:par>
                    <p:cTn id="163" fill="hold">
                      <p:stCondLst>
                        <p:cond delay="0"/>
                      </p:stCondLst>
                      <p:childTnLst>
                        <p:par>
                          <p:cTn id="164" fill="hold">
                            <p:stCondLst>
                              <p:cond delay="0"/>
                            </p:stCondLst>
                            <p:childTnLst>
                              <p:par>
                                <p:cTn id="165" presetID="53" presetClass="exit" presetSubtype="32" fill="hold" grpId="0" nodeType="clickEffect">
                                  <p:stCondLst>
                                    <p:cond delay="0"/>
                                  </p:stCondLst>
                                  <p:childTnLst>
                                    <p:anim calcmode="lin" valueType="num">
                                      <p:cBhvr>
                                        <p:cTn id="166" dur="500"/>
                                        <p:tgtEl>
                                          <p:spTgt spid="34"/>
                                        </p:tgtEl>
                                        <p:attrNameLst>
                                          <p:attrName>ppt_w</p:attrName>
                                        </p:attrNameLst>
                                      </p:cBhvr>
                                      <p:tavLst>
                                        <p:tav tm="0">
                                          <p:val>
                                            <p:strVal val="ppt_w"/>
                                          </p:val>
                                        </p:tav>
                                        <p:tav tm="100000">
                                          <p:val>
                                            <p:fltVal val="0"/>
                                          </p:val>
                                        </p:tav>
                                      </p:tavLst>
                                    </p:anim>
                                    <p:anim calcmode="lin" valueType="num">
                                      <p:cBhvr>
                                        <p:cTn id="167" dur="500"/>
                                        <p:tgtEl>
                                          <p:spTgt spid="34"/>
                                        </p:tgtEl>
                                        <p:attrNameLst>
                                          <p:attrName>ppt_h</p:attrName>
                                        </p:attrNameLst>
                                      </p:cBhvr>
                                      <p:tavLst>
                                        <p:tav tm="0">
                                          <p:val>
                                            <p:strVal val="ppt_h"/>
                                          </p:val>
                                        </p:tav>
                                        <p:tav tm="100000">
                                          <p:val>
                                            <p:fltVal val="0"/>
                                          </p:val>
                                        </p:tav>
                                      </p:tavLst>
                                    </p:anim>
                                    <p:animEffect transition="out" filter="fade">
                                      <p:cBhvr>
                                        <p:cTn id="168" dur="500"/>
                                        <p:tgtEl>
                                          <p:spTgt spid="34"/>
                                        </p:tgtEl>
                                      </p:cBhvr>
                                    </p:animEffect>
                                    <p:set>
                                      <p:cBhvr>
                                        <p:cTn id="169"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170" restart="whenNotActive" fill="hold" evtFilter="cancelBubble" nodeType="interactiveSeq">
                <p:stCondLst>
                  <p:cond evt="onClick" delay="0">
                    <p:tgtEl>
                      <p:spTgt spid="33"/>
                    </p:tgtEl>
                  </p:cond>
                </p:stCondLst>
                <p:endSync evt="end" delay="0">
                  <p:rtn val="all"/>
                </p:endSync>
                <p:childTnLst>
                  <p:par>
                    <p:cTn id="171" fill="hold">
                      <p:stCondLst>
                        <p:cond delay="0"/>
                      </p:stCondLst>
                      <p:childTnLst>
                        <p:par>
                          <p:cTn id="172" fill="hold">
                            <p:stCondLst>
                              <p:cond delay="0"/>
                            </p:stCondLst>
                            <p:childTnLst>
                              <p:par>
                                <p:cTn id="173" presetID="53" presetClass="exit" presetSubtype="32" fill="hold" grpId="0" nodeType="clickEffect">
                                  <p:stCondLst>
                                    <p:cond delay="0"/>
                                  </p:stCondLst>
                                  <p:childTnLst>
                                    <p:anim calcmode="lin" valueType="num">
                                      <p:cBhvr>
                                        <p:cTn id="174" dur="500"/>
                                        <p:tgtEl>
                                          <p:spTgt spid="33"/>
                                        </p:tgtEl>
                                        <p:attrNameLst>
                                          <p:attrName>ppt_w</p:attrName>
                                        </p:attrNameLst>
                                      </p:cBhvr>
                                      <p:tavLst>
                                        <p:tav tm="0">
                                          <p:val>
                                            <p:strVal val="ppt_w"/>
                                          </p:val>
                                        </p:tav>
                                        <p:tav tm="100000">
                                          <p:val>
                                            <p:fltVal val="0"/>
                                          </p:val>
                                        </p:tav>
                                      </p:tavLst>
                                    </p:anim>
                                    <p:anim calcmode="lin" valueType="num">
                                      <p:cBhvr>
                                        <p:cTn id="175" dur="500"/>
                                        <p:tgtEl>
                                          <p:spTgt spid="33"/>
                                        </p:tgtEl>
                                        <p:attrNameLst>
                                          <p:attrName>ppt_h</p:attrName>
                                        </p:attrNameLst>
                                      </p:cBhvr>
                                      <p:tavLst>
                                        <p:tav tm="0">
                                          <p:val>
                                            <p:strVal val="ppt_h"/>
                                          </p:val>
                                        </p:tav>
                                        <p:tav tm="100000">
                                          <p:val>
                                            <p:fltVal val="0"/>
                                          </p:val>
                                        </p:tav>
                                      </p:tavLst>
                                    </p:anim>
                                    <p:animEffect transition="out" filter="fade">
                                      <p:cBhvr>
                                        <p:cTn id="176" dur="500"/>
                                        <p:tgtEl>
                                          <p:spTgt spid="33"/>
                                        </p:tgtEl>
                                      </p:cBhvr>
                                    </p:animEffect>
                                    <p:set>
                                      <p:cBhvr>
                                        <p:cTn id="177"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178" restart="whenNotActive" fill="hold" evtFilter="cancelBubble" nodeType="interactiveSeq">
                <p:stCondLst>
                  <p:cond evt="onClick" delay="0">
                    <p:tgtEl>
                      <p:spTgt spid="32"/>
                    </p:tgtEl>
                  </p:cond>
                </p:stCondLst>
                <p:endSync evt="end" delay="0">
                  <p:rtn val="all"/>
                </p:endSync>
                <p:childTnLst>
                  <p:par>
                    <p:cTn id="179" fill="hold">
                      <p:stCondLst>
                        <p:cond delay="0"/>
                      </p:stCondLst>
                      <p:childTnLst>
                        <p:par>
                          <p:cTn id="180" fill="hold">
                            <p:stCondLst>
                              <p:cond delay="0"/>
                            </p:stCondLst>
                            <p:childTnLst>
                              <p:par>
                                <p:cTn id="181" presetID="53" presetClass="exit" presetSubtype="32" fill="hold" grpId="0" nodeType="clickEffect">
                                  <p:stCondLst>
                                    <p:cond delay="0"/>
                                  </p:stCondLst>
                                  <p:childTnLst>
                                    <p:anim calcmode="lin" valueType="num">
                                      <p:cBhvr>
                                        <p:cTn id="182" dur="500"/>
                                        <p:tgtEl>
                                          <p:spTgt spid="32"/>
                                        </p:tgtEl>
                                        <p:attrNameLst>
                                          <p:attrName>ppt_w</p:attrName>
                                        </p:attrNameLst>
                                      </p:cBhvr>
                                      <p:tavLst>
                                        <p:tav tm="0">
                                          <p:val>
                                            <p:strVal val="ppt_w"/>
                                          </p:val>
                                        </p:tav>
                                        <p:tav tm="100000">
                                          <p:val>
                                            <p:fltVal val="0"/>
                                          </p:val>
                                        </p:tav>
                                      </p:tavLst>
                                    </p:anim>
                                    <p:anim calcmode="lin" valueType="num">
                                      <p:cBhvr>
                                        <p:cTn id="183" dur="500"/>
                                        <p:tgtEl>
                                          <p:spTgt spid="32"/>
                                        </p:tgtEl>
                                        <p:attrNameLst>
                                          <p:attrName>ppt_h</p:attrName>
                                        </p:attrNameLst>
                                      </p:cBhvr>
                                      <p:tavLst>
                                        <p:tav tm="0">
                                          <p:val>
                                            <p:strVal val="ppt_h"/>
                                          </p:val>
                                        </p:tav>
                                        <p:tav tm="100000">
                                          <p:val>
                                            <p:fltVal val="0"/>
                                          </p:val>
                                        </p:tav>
                                      </p:tavLst>
                                    </p:anim>
                                    <p:animEffect transition="out" filter="fade">
                                      <p:cBhvr>
                                        <p:cTn id="184" dur="500"/>
                                        <p:tgtEl>
                                          <p:spTgt spid="32"/>
                                        </p:tgtEl>
                                      </p:cBhvr>
                                    </p:animEffect>
                                    <p:set>
                                      <p:cBhvr>
                                        <p:cTn id="185"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186" restart="whenNotActive" fill="hold" evtFilter="cancelBubble" nodeType="interactiveSeq">
                <p:stCondLst>
                  <p:cond evt="onClick" delay="0">
                    <p:tgtEl>
                      <p:spTgt spid="31"/>
                    </p:tgtEl>
                  </p:cond>
                </p:stCondLst>
                <p:endSync evt="end" delay="0">
                  <p:rtn val="all"/>
                </p:endSync>
                <p:childTnLst>
                  <p:par>
                    <p:cTn id="187" fill="hold">
                      <p:stCondLst>
                        <p:cond delay="0"/>
                      </p:stCondLst>
                      <p:childTnLst>
                        <p:par>
                          <p:cTn id="188" fill="hold">
                            <p:stCondLst>
                              <p:cond delay="0"/>
                            </p:stCondLst>
                            <p:childTnLst>
                              <p:par>
                                <p:cTn id="189" presetID="53" presetClass="exit" presetSubtype="32" fill="hold" grpId="0" nodeType="clickEffect">
                                  <p:stCondLst>
                                    <p:cond delay="0"/>
                                  </p:stCondLst>
                                  <p:childTnLst>
                                    <p:anim calcmode="lin" valueType="num">
                                      <p:cBhvr>
                                        <p:cTn id="190" dur="500"/>
                                        <p:tgtEl>
                                          <p:spTgt spid="31"/>
                                        </p:tgtEl>
                                        <p:attrNameLst>
                                          <p:attrName>ppt_w</p:attrName>
                                        </p:attrNameLst>
                                      </p:cBhvr>
                                      <p:tavLst>
                                        <p:tav tm="0">
                                          <p:val>
                                            <p:strVal val="ppt_w"/>
                                          </p:val>
                                        </p:tav>
                                        <p:tav tm="100000">
                                          <p:val>
                                            <p:fltVal val="0"/>
                                          </p:val>
                                        </p:tav>
                                      </p:tavLst>
                                    </p:anim>
                                    <p:anim calcmode="lin" valueType="num">
                                      <p:cBhvr>
                                        <p:cTn id="191" dur="500"/>
                                        <p:tgtEl>
                                          <p:spTgt spid="31"/>
                                        </p:tgtEl>
                                        <p:attrNameLst>
                                          <p:attrName>ppt_h</p:attrName>
                                        </p:attrNameLst>
                                      </p:cBhvr>
                                      <p:tavLst>
                                        <p:tav tm="0">
                                          <p:val>
                                            <p:strVal val="ppt_h"/>
                                          </p:val>
                                        </p:tav>
                                        <p:tav tm="100000">
                                          <p:val>
                                            <p:fltVal val="0"/>
                                          </p:val>
                                        </p:tav>
                                      </p:tavLst>
                                    </p:anim>
                                    <p:animEffect transition="out" filter="fade">
                                      <p:cBhvr>
                                        <p:cTn id="192" dur="500"/>
                                        <p:tgtEl>
                                          <p:spTgt spid="31"/>
                                        </p:tgtEl>
                                      </p:cBhvr>
                                    </p:animEffect>
                                    <p:set>
                                      <p:cBhvr>
                                        <p:cTn id="193"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94" restart="whenNotActive" fill="hold" evtFilter="cancelBubble" nodeType="interactiveSeq">
                <p:stCondLst>
                  <p:cond evt="onClick" delay="0">
                    <p:tgtEl>
                      <p:spTgt spid="35"/>
                    </p:tgtEl>
                  </p:cond>
                </p:stCondLst>
                <p:endSync evt="end" delay="0">
                  <p:rtn val="all"/>
                </p:endSync>
                <p:childTnLst>
                  <p:par>
                    <p:cTn id="195" fill="hold">
                      <p:stCondLst>
                        <p:cond delay="0"/>
                      </p:stCondLst>
                      <p:childTnLst>
                        <p:par>
                          <p:cTn id="196" fill="hold">
                            <p:stCondLst>
                              <p:cond delay="0"/>
                            </p:stCondLst>
                            <p:childTnLst>
                              <p:par>
                                <p:cTn id="197" presetID="53" presetClass="exit" presetSubtype="32" fill="hold" grpId="0" nodeType="clickEffect">
                                  <p:stCondLst>
                                    <p:cond delay="0"/>
                                  </p:stCondLst>
                                  <p:childTnLst>
                                    <p:anim calcmode="lin" valueType="num">
                                      <p:cBhvr>
                                        <p:cTn id="198" dur="500"/>
                                        <p:tgtEl>
                                          <p:spTgt spid="35"/>
                                        </p:tgtEl>
                                        <p:attrNameLst>
                                          <p:attrName>ppt_w</p:attrName>
                                        </p:attrNameLst>
                                      </p:cBhvr>
                                      <p:tavLst>
                                        <p:tav tm="0">
                                          <p:val>
                                            <p:strVal val="ppt_w"/>
                                          </p:val>
                                        </p:tav>
                                        <p:tav tm="100000">
                                          <p:val>
                                            <p:fltVal val="0"/>
                                          </p:val>
                                        </p:tav>
                                      </p:tavLst>
                                    </p:anim>
                                    <p:anim calcmode="lin" valueType="num">
                                      <p:cBhvr>
                                        <p:cTn id="199" dur="500"/>
                                        <p:tgtEl>
                                          <p:spTgt spid="35"/>
                                        </p:tgtEl>
                                        <p:attrNameLst>
                                          <p:attrName>ppt_h</p:attrName>
                                        </p:attrNameLst>
                                      </p:cBhvr>
                                      <p:tavLst>
                                        <p:tav tm="0">
                                          <p:val>
                                            <p:strVal val="ppt_h"/>
                                          </p:val>
                                        </p:tav>
                                        <p:tav tm="100000">
                                          <p:val>
                                            <p:fltVal val="0"/>
                                          </p:val>
                                        </p:tav>
                                      </p:tavLst>
                                    </p:anim>
                                    <p:animEffect transition="out" filter="fade">
                                      <p:cBhvr>
                                        <p:cTn id="200" dur="500"/>
                                        <p:tgtEl>
                                          <p:spTgt spid="35"/>
                                        </p:tgtEl>
                                      </p:cBhvr>
                                    </p:animEffect>
                                    <p:set>
                                      <p:cBhvr>
                                        <p:cTn id="201"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202" restart="whenNotActive" fill="hold" evtFilter="cancelBubble" nodeType="interactiveSeq">
                <p:stCondLst>
                  <p:cond evt="onClick" delay="0">
                    <p:tgtEl>
                      <p:spTgt spid="40"/>
                    </p:tgtEl>
                  </p:cond>
                </p:stCondLst>
                <p:endSync evt="end" delay="0">
                  <p:rtn val="all"/>
                </p:endSync>
                <p:childTnLst>
                  <p:par>
                    <p:cTn id="203" fill="hold">
                      <p:stCondLst>
                        <p:cond delay="0"/>
                      </p:stCondLst>
                      <p:childTnLst>
                        <p:par>
                          <p:cTn id="204" fill="hold">
                            <p:stCondLst>
                              <p:cond delay="0"/>
                            </p:stCondLst>
                            <p:childTnLst>
                              <p:par>
                                <p:cTn id="205" presetID="53" presetClass="exit" presetSubtype="32" fill="hold" grpId="0" nodeType="clickEffect">
                                  <p:stCondLst>
                                    <p:cond delay="0"/>
                                  </p:stCondLst>
                                  <p:childTnLst>
                                    <p:anim calcmode="lin" valueType="num">
                                      <p:cBhvr>
                                        <p:cTn id="206" dur="500"/>
                                        <p:tgtEl>
                                          <p:spTgt spid="40"/>
                                        </p:tgtEl>
                                        <p:attrNameLst>
                                          <p:attrName>ppt_w</p:attrName>
                                        </p:attrNameLst>
                                      </p:cBhvr>
                                      <p:tavLst>
                                        <p:tav tm="0">
                                          <p:val>
                                            <p:strVal val="ppt_w"/>
                                          </p:val>
                                        </p:tav>
                                        <p:tav tm="100000">
                                          <p:val>
                                            <p:fltVal val="0"/>
                                          </p:val>
                                        </p:tav>
                                      </p:tavLst>
                                    </p:anim>
                                    <p:anim calcmode="lin" valueType="num">
                                      <p:cBhvr>
                                        <p:cTn id="207" dur="500"/>
                                        <p:tgtEl>
                                          <p:spTgt spid="40"/>
                                        </p:tgtEl>
                                        <p:attrNameLst>
                                          <p:attrName>ppt_h</p:attrName>
                                        </p:attrNameLst>
                                      </p:cBhvr>
                                      <p:tavLst>
                                        <p:tav tm="0">
                                          <p:val>
                                            <p:strVal val="ppt_h"/>
                                          </p:val>
                                        </p:tav>
                                        <p:tav tm="100000">
                                          <p:val>
                                            <p:fltVal val="0"/>
                                          </p:val>
                                        </p:tav>
                                      </p:tavLst>
                                    </p:anim>
                                    <p:animEffect transition="out" filter="fade">
                                      <p:cBhvr>
                                        <p:cTn id="208" dur="500"/>
                                        <p:tgtEl>
                                          <p:spTgt spid="40"/>
                                        </p:tgtEl>
                                      </p:cBhvr>
                                    </p:animEffect>
                                    <p:set>
                                      <p:cBhvr>
                                        <p:cTn id="209"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210" restart="whenNotActive" fill="hold" evtFilter="cancelBubble" nodeType="interactiveSeq">
                <p:stCondLst>
                  <p:cond evt="onClick" delay="0">
                    <p:tgtEl>
                      <p:spTgt spid="39"/>
                    </p:tgtEl>
                  </p:cond>
                </p:stCondLst>
                <p:endSync evt="end" delay="0">
                  <p:rtn val="all"/>
                </p:endSync>
                <p:childTnLst>
                  <p:par>
                    <p:cTn id="211" fill="hold">
                      <p:stCondLst>
                        <p:cond delay="0"/>
                      </p:stCondLst>
                      <p:childTnLst>
                        <p:par>
                          <p:cTn id="212" fill="hold">
                            <p:stCondLst>
                              <p:cond delay="0"/>
                            </p:stCondLst>
                            <p:childTnLst>
                              <p:par>
                                <p:cTn id="213" presetID="53" presetClass="exit" presetSubtype="32" fill="hold" grpId="0" nodeType="clickEffect">
                                  <p:stCondLst>
                                    <p:cond delay="0"/>
                                  </p:stCondLst>
                                  <p:childTnLst>
                                    <p:anim calcmode="lin" valueType="num">
                                      <p:cBhvr>
                                        <p:cTn id="214" dur="500"/>
                                        <p:tgtEl>
                                          <p:spTgt spid="39"/>
                                        </p:tgtEl>
                                        <p:attrNameLst>
                                          <p:attrName>ppt_w</p:attrName>
                                        </p:attrNameLst>
                                      </p:cBhvr>
                                      <p:tavLst>
                                        <p:tav tm="0">
                                          <p:val>
                                            <p:strVal val="ppt_w"/>
                                          </p:val>
                                        </p:tav>
                                        <p:tav tm="100000">
                                          <p:val>
                                            <p:fltVal val="0"/>
                                          </p:val>
                                        </p:tav>
                                      </p:tavLst>
                                    </p:anim>
                                    <p:anim calcmode="lin" valueType="num">
                                      <p:cBhvr>
                                        <p:cTn id="215" dur="500"/>
                                        <p:tgtEl>
                                          <p:spTgt spid="39"/>
                                        </p:tgtEl>
                                        <p:attrNameLst>
                                          <p:attrName>ppt_h</p:attrName>
                                        </p:attrNameLst>
                                      </p:cBhvr>
                                      <p:tavLst>
                                        <p:tav tm="0">
                                          <p:val>
                                            <p:strVal val="ppt_h"/>
                                          </p:val>
                                        </p:tav>
                                        <p:tav tm="100000">
                                          <p:val>
                                            <p:fltVal val="0"/>
                                          </p:val>
                                        </p:tav>
                                      </p:tavLst>
                                    </p:anim>
                                    <p:animEffect transition="out" filter="fade">
                                      <p:cBhvr>
                                        <p:cTn id="216" dur="500"/>
                                        <p:tgtEl>
                                          <p:spTgt spid="39"/>
                                        </p:tgtEl>
                                      </p:cBhvr>
                                    </p:animEffect>
                                    <p:set>
                                      <p:cBhvr>
                                        <p:cTn id="217"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218" restart="whenNotActive" fill="hold" evtFilter="cancelBubble" nodeType="interactiveSeq">
                <p:stCondLst>
                  <p:cond evt="onClick" delay="0">
                    <p:tgtEl>
                      <p:spTgt spid="38"/>
                    </p:tgtEl>
                  </p:cond>
                </p:stCondLst>
                <p:endSync evt="end" delay="0">
                  <p:rtn val="all"/>
                </p:endSync>
                <p:childTnLst>
                  <p:par>
                    <p:cTn id="219" fill="hold">
                      <p:stCondLst>
                        <p:cond delay="0"/>
                      </p:stCondLst>
                      <p:childTnLst>
                        <p:par>
                          <p:cTn id="220" fill="hold">
                            <p:stCondLst>
                              <p:cond delay="0"/>
                            </p:stCondLst>
                            <p:childTnLst>
                              <p:par>
                                <p:cTn id="221" presetID="53" presetClass="exit" presetSubtype="32" fill="hold" grpId="0" nodeType="clickEffect">
                                  <p:stCondLst>
                                    <p:cond delay="0"/>
                                  </p:stCondLst>
                                  <p:childTnLst>
                                    <p:anim calcmode="lin" valueType="num">
                                      <p:cBhvr>
                                        <p:cTn id="222" dur="500"/>
                                        <p:tgtEl>
                                          <p:spTgt spid="38"/>
                                        </p:tgtEl>
                                        <p:attrNameLst>
                                          <p:attrName>ppt_w</p:attrName>
                                        </p:attrNameLst>
                                      </p:cBhvr>
                                      <p:tavLst>
                                        <p:tav tm="0">
                                          <p:val>
                                            <p:strVal val="ppt_w"/>
                                          </p:val>
                                        </p:tav>
                                        <p:tav tm="100000">
                                          <p:val>
                                            <p:fltVal val="0"/>
                                          </p:val>
                                        </p:tav>
                                      </p:tavLst>
                                    </p:anim>
                                    <p:anim calcmode="lin" valueType="num">
                                      <p:cBhvr>
                                        <p:cTn id="223" dur="500"/>
                                        <p:tgtEl>
                                          <p:spTgt spid="38"/>
                                        </p:tgtEl>
                                        <p:attrNameLst>
                                          <p:attrName>ppt_h</p:attrName>
                                        </p:attrNameLst>
                                      </p:cBhvr>
                                      <p:tavLst>
                                        <p:tav tm="0">
                                          <p:val>
                                            <p:strVal val="ppt_h"/>
                                          </p:val>
                                        </p:tav>
                                        <p:tav tm="100000">
                                          <p:val>
                                            <p:fltVal val="0"/>
                                          </p:val>
                                        </p:tav>
                                      </p:tavLst>
                                    </p:anim>
                                    <p:animEffect transition="out" filter="fade">
                                      <p:cBhvr>
                                        <p:cTn id="224" dur="500"/>
                                        <p:tgtEl>
                                          <p:spTgt spid="38"/>
                                        </p:tgtEl>
                                      </p:cBhvr>
                                    </p:animEffect>
                                    <p:set>
                                      <p:cBhvr>
                                        <p:cTn id="225"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226" restart="whenNotActive" fill="hold" evtFilter="cancelBubble" nodeType="interactiveSeq">
                <p:stCondLst>
                  <p:cond evt="onClick" delay="0">
                    <p:tgtEl>
                      <p:spTgt spid="37"/>
                    </p:tgtEl>
                  </p:cond>
                </p:stCondLst>
                <p:endSync evt="end" delay="0">
                  <p:rtn val="all"/>
                </p:endSync>
                <p:childTnLst>
                  <p:par>
                    <p:cTn id="227" fill="hold">
                      <p:stCondLst>
                        <p:cond delay="0"/>
                      </p:stCondLst>
                      <p:childTnLst>
                        <p:par>
                          <p:cTn id="228" fill="hold">
                            <p:stCondLst>
                              <p:cond delay="0"/>
                            </p:stCondLst>
                            <p:childTnLst>
                              <p:par>
                                <p:cTn id="229" presetID="53" presetClass="exit" presetSubtype="32" fill="hold" grpId="0" nodeType="clickEffect">
                                  <p:stCondLst>
                                    <p:cond delay="0"/>
                                  </p:stCondLst>
                                  <p:childTnLst>
                                    <p:anim calcmode="lin" valueType="num">
                                      <p:cBhvr>
                                        <p:cTn id="230" dur="500"/>
                                        <p:tgtEl>
                                          <p:spTgt spid="37"/>
                                        </p:tgtEl>
                                        <p:attrNameLst>
                                          <p:attrName>ppt_w</p:attrName>
                                        </p:attrNameLst>
                                      </p:cBhvr>
                                      <p:tavLst>
                                        <p:tav tm="0">
                                          <p:val>
                                            <p:strVal val="ppt_w"/>
                                          </p:val>
                                        </p:tav>
                                        <p:tav tm="100000">
                                          <p:val>
                                            <p:fltVal val="0"/>
                                          </p:val>
                                        </p:tav>
                                      </p:tavLst>
                                    </p:anim>
                                    <p:anim calcmode="lin" valueType="num">
                                      <p:cBhvr>
                                        <p:cTn id="231" dur="500"/>
                                        <p:tgtEl>
                                          <p:spTgt spid="37"/>
                                        </p:tgtEl>
                                        <p:attrNameLst>
                                          <p:attrName>ppt_h</p:attrName>
                                        </p:attrNameLst>
                                      </p:cBhvr>
                                      <p:tavLst>
                                        <p:tav tm="0">
                                          <p:val>
                                            <p:strVal val="ppt_h"/>
                                          </p:val>
                                        </p:tav>
                                        <p:tav tm="100000">
                                          <p:val>
                                            <p:fltVal val="0"/>
                                          </p:val>
                                        </p:tav>
                                      </p:tavLst>
                                    </p:anim>
                                    <p:animEffect transition="out" filter="fade">
                                      <p:cBhvr>
                                        <p:cTn id="232" dur="500"/>
                                        <p:tgtEl>
                                          <p:spTgt spid="37"/>
                                        </p:tgtEl>
                                      </p:cBhvr>
                                    </p:animEffect>
                                    <p:set>
                                      <p:cBhvr>
                                        <p:cTn id="233"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234" restart="whenNotActive" fill="hold" evtFilter="cancelBubble" nodeType="interactiveSeq">
                <p:stCondLst>
                  <p:cond evt="onClick" delay="0">
                    <p:tgtEl>
                      <p:spTgt spid="41"/>
                    </p:tgtEl>
                  </p:cond>
                </p:stCondLst>
                <p:endSync evt="end" delay="0">
                  <p:rtn val="all"/>
                </p:endSync>
                <p:childTnLst>
                  <p:par>
                    <p:cTn id="235" fill="hold">
                      <p:stCondLst>
                        <p:cond delay="0"/>
                      </p:stCondLst>
                      <p:childTnLst>
                        <p:par>
                          <p:cTn id="236" fill="hold">
                            <p:stCondLst>
                              <p:cond delay="0"/>
                            </p:stCondLst>
                            <p:childTnLst>
                              <p:par>
                                <p:cTn id="237" presetID="53" presetClass="exit" presetSubtype="32" fill="hold" grpId="0" nodeType="clickEffect">
                                  <p:stCondLst>
                                    <p:cond delay="0"/>
                                  </p:stCondLst>
                                  <p:childTnLst>
                                    <p:anim calcmode="lin" valueType="num">
                                      <p:cBhvr>
                                        <p:cTn id="238" dur="500"/>
                                        <p:tgtEl>
                                          <p:spTgt spid="41"/>
                                        </p:tgtEl>
                                        <p:attrNameLst>
                                          <p:attrName>ppt_w</p:attrName>
                                        </p:attrNameLst>
                                      </p:cBhvr>
                                      <p:tavLst>
                                        <p:tav tm="0">
                                          <p:val>
                                            <p:strVal val="ppt_w"/>
                                          </p:val>
                                        </p:tav>
                                        <p:tav tm="100000">
                                          <p:val>
                                            <p:fltVal val="0"/>
                                          </p:val>
                                        </p:tav>
                                      </p:tavLst>
                                    </p:anim>
                                    <p:anim calcmode="lin" valueType="num">
                                      <p:cBhvr>
                                        <p:cTn id="239" dur="500"/>
                                        <p:tgtEl>
                                          <p:spTgt spid="41"/>
                                        </p:tgtEl>
                                        <p:attrNameLst>
                                          <p:attrName>ppt_h</p:attrName>
                                        </p:attrNameLst>
                                      </p:cBhvr>
                                      <p:tavLst>
                                        <p:tav tm="0">
                                          <p:val>
                                            <p:strVal val="ppt_h"/>
                                          </p:val>
                                        </p:tav>
                                        <p:tav tm="100000">
                                          <p:val>
                                            <p:fltVal val="0"/>
                                          </p:val>
                                        </p:tav>
                                      </p:tavLst>
                                    </p:anim>
                                    <p:animEffect transition="out" filter="fade">
                                      <p:cBhvr>
                                        <p:cTn id="240" dur="500"/>
                                        <p:tgtEl>
                                          <p:spTgt spid="41"/>
                                        </p:tgtEl>
                                      </p:cBhvr>
                                    </p:animEffect>
                                    <p:set>
                                      <p:cBhvr>
                                        <p:cTn id="241"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childTnLst>
        </p:cTn>
      </p:par>
    </p:tnLst>
    <p:bldLst>
      <p:bldP spid="7" grpId="0" animBg="1"/>
      <p:bldP spid="8" grpId="0" animBg="1"/>
      <p:bldP spid="9" grpId="0" animBg="1"/>
      <p:bldP spid="10" grpId="0" animBg="1"/>
      <p:bldP spid="11" grpId="0" animBg="1"/>
      <p:bldP spid="13" grpId="0" animBg="1"/>
      <p:bldP spid="14" grpId="0" animBg="1"/>
      <p:bldP spid="15" grpId="0" animBg="1"/>
      <p:bldP spid="16" grpId="0" animBg="1"/>
      <p:bldP spid="17" grpId="0" animBg="1"/>
      <p:bldP spid="19" grpId="0" animBg="1"/>
      <p:bldP spid="20" grpId="0" animBg="1"/>
      <p:bldP spid="21" grpId="0" animBg="1"/>
      <p:bldP spid="22" grpId="0" animBg="1"/>
      <p:bldP spid="23" grpId="0" animBg="1"/>
      <p:bldP spid="25" grpId="0" animBg="1"/>
      <p:bldP spid="26" grpId="0" animBg="1"/>
      <p:bldP spid="27" grpId="0" animBg="1"/>
      <p:bldP spid="28" grpId="0" animBg="1"/>
      <p:bldP spid="29" grpId="0" animBg="1"/>
      <p:bldP spid="31" grpId="0" animBg="1"/>
      <p:bldP spid="32" grpId="0" animBg="1"/>
      <p:bldP spid="33" grpId="0" animBg="1"/>
      <p:bldP spid="34" grpId="0" animBg="1"/>
      <p:bldP spid="35" grpId="0" animBg="1"/>
      <p:bldP spid="37" grpId="0" animBg="1"/>
      <p:bldP spid="38" grpId="0" animBg="1"/>
      <p:bldP spid="39" grpId="0" animBg="1"/>
      <p:bldP spid="40" grpId="0" animBg="1"/>
      <p:bldP spid="41"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5"/>
            <a:ext cx="10515600" cy="1325563"/>
          </a:xfrm>
        </p:spPr>
        <p:txBody>
          <a:bodyPr/>
          <a:lstStyle/>
          <a:p>
            <a:r>
              <a:rPr lang="en-US" dirty="0" smtClean="0"/>
              <a:t>SAM and ASSIST</a:t>
            </a:r>
            <a:endParaRPr lang="en-US" dirty="0"/>
          </a:p>
        </p:txBody>
      </p:sp>
      <p:sp>
        <p:nvSpPr>
          <p:cNvPr id="3" name="Content Placeholder 2"/>
          <p:cNvSpPr>
            <a:spLocks noGrp="1"/>
          </p:cNvSpPr>
          <p:nvPr>
            <p:ph idx="1"/>
          </p:nvPr>
        </p:nvSpPr>
        <p:spPr>
          <a:xfrm>
            <a:off x="116840" y="1324928"/>
            <a:ext cx="4008120" cy="4351338"/>
          </a:xfrm>
        </p:spPr>
        <p:txBody>
          <a:bodyPr/>
          <a:lstStyle/>
          <a:p>
            <a:r>
              <a:rPr lang="en-US" b="1" dirty="0">
                <a:solidFill>
                  <a:schemeClr val="bg1"/>
                </a:solidFill>
                <a:latin typeface="Calibri" panose="020F0502020204030204" pitchFamily="34" charset="0"/>
              </a:rPr>
              <a:t>Visibility in ASSIST</a:t>
            </a:r>
          </a:p>
          <a:p>
            <a:pPr marL="342900" indent="-342900"/>
            <a:r>
              <a:rPr lang="en-US" dirty="0">
                <a:solidFill>
                  <a:schemeClr val="bg1"/>
                </a:solidFill>
                <a:latin typeface="Calibri" panose="020F0502020204030204" pitchFamily="34" charset="0"/>
              </a:rPr>
              <a:t>Button on the Initiate screen</a:t>
            </a:r>
          </a:p>
          <a:p>
            <a:pPr marL="342900" indent="-342900"/>
            <a:r>
              <a:rPr lang="en-US" dirty="0">
                <a:solidFill>
                  <a:schemeClr val="bg1"/>
                </a:solidFill>
                <a:latin typeface="Calibri" panose="020F0502020204030204" pitchFamily="34" charset="0"/>
              </a:rPr>
              <a:t>Button on Application Information screen</a:t>
            </a:r>
          </a:p>
          <a:p>
            <a:pPr marL="342900" indent="-342900"/>
            <a:r>
              <a:rPr lang="en-US" dirty="0">
                <a:solidFill>
                  <a:schemeClr val="bg1"/>
                </a:solidFill>
                <a:latin typeface="Calibri" panose="020F0502020204030204" pitchFamily="34" charset="0"/>
              </a:rPr>
              <a:t>Both open the SAM Registration Status screen</a:t>
            </a:r>
          </a:p>
        </p:txBody>
      </p:sp>
      <p:pic>
        <p:nvPicPr>
          <p:cNvPr id="4" name="Content Placeholder 15" title="Screencaps for SA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0361" y="842016"/>
            <a:ext cx="8119215" cy="5904224"/>
          </a:xfrm>
          <a:prstGeom prst="rect">
            <a:avLst/>
          </a:prstGeom>
        </p:spPr>
      </p:pic>
    </p:spTree>
    <p:custDataLst>
      <p:tags r:id="rId1"/>
    </p:custDataLst>
    <p:extLst>
      <p:ext uri="{BB962C8B-B14F-4D97-AF65-F5344CB8AC3E}">
        <p14:creationId xmlns:p14="http://schemas.microsoft.com/office/powerpoint/2010/main" val="255374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5"/>
            <a:ext cx="10515600" cy="1325563"/>
          </a:xfrm>
        </p:spPr>
        <p:txBody>
          <a:bodyPr/>
          <a:lstStyle/>
          <a:p>
            <a:r>
              <a:rPr lang="en-US" dirty="0" smtClean="0"/>
              <a:t>SAM and eRA Commons</a:t>
            </a:r>
            <a:endParaRPr lang="en-US" dirty="0"/>
          </a:p>
        </p:txBody>
      </p:sp>
      <p:sp>
        <p:nvSpPr>
          <p:cNvPr id="3" name="Content Placeholder 2"/>
          <p:cNvSpPr>
            <a:spLocks noGrp="1"/>
          </p:cNvSpPr>
          <p:nvPr>
            <p:ph idx="1"/>
          </p:nvPr>
        </p:nvSpPr>
        <p:spPr>
          <a:xfrm>
            <a:off x="168263" y="1324928"/>
            <a:ext cx="3052457" cy="4351338"/>
          </a:xfrm>
        </p:spPr>
        <p:txBody>
          <a:bodyPr/>
          <a:lstStyle/>
          <a:p>
            <a:r>
              <a:rPr lang="en-US" dirty="0">
                <a:solidFill>
                  <a:schemeClr val="bg1"/>
                </a:solidFill>
              </a:rPr>
              <a:t>Visibility of SAM on the Institutional Profile Screen</a:t>
            </a:r>
          </a:p>
          <a:p>
            <a:endParaRPr lang="en-US" dirty="0">
              <a:solidFill>
                <a:schemeClr val="bg1"/>
              </a:solidFill>
            </a:endParaRPr>
          </a:p>
        </p:txBody>
      </p:sp>
      <p:pic>
        <p:nvPicPr>
          <p:cNvPr id="4" name="Picture 3" descr="SAM Registration Expiration date shown in left-most column of screen." title="eRA Commons Basic Institution Profile screen"/>
          <p:cNvPicPr>
            <a:picLocks noChangeAspect="1"/>
          </p:cNvPicPr>
          <p:nvPr/>
        </p:nvPicPr>
        <p:blipFill>
          <a:blip r:embed="rId3"/>
          <a:stretch>
            <a:fillRect/>
          </a:stretch>
        </p:blipFill>
        <p:spPr>
          <a:xfrm>
            <a:off x="3072609" y="1284288"/>
            <a:ext cx="8849529" cy="4730432"/>
          </a:xfrm>
          <a:prstGeom prst="rect">
            <a:avLst/>
          </a:prstGeom>
          <a:ln>
            <a:noFill/>
          </a:ln>
          <a:effectLst>
            <a:outerShdw blurRad="190500" algn="tl" rotWithShape="0">
              <a:srgbClr val="000000">
                <a:alpha val="70000"/>
              </a:srgbClr>
            </a:outerShdw>
          </a:effectLst>
        </p:spPr>
      </p:pic>
      <p:sp>
        <p:nvSpPr>
          <p:cNvPr id="5" name="Oval 4" title="&quot;&quot;"/>
          <p:cNvSpPr/>
          <p:nvPr/>
        </p:nvSpPr>
        <p:spPr>
          <a:xfrm>
            <a:off x="2799891" y="4626293"/>
            <a:ext cx="1948793" cy="609600"/>
          </a:xfrm>
          <a:prstGeom prst="ellipse">
            <a:avLst/>
          </a:prstGeom>
          <a:noFill/>
          <a:ln w="25400">
            <a:solidFill>
              <a:srgbClr val="FF0000"/>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title="&quot;&quot;"/>
          <p:cNvSpPr/>
          <p:nvPr/>
        </p:nvSpPr>
        <p:spPr>
          <a:xfrm>
            <a:off x="3774288" y="1864796"/>
            <a:ext cx="919631" cy="218003"/>
          </a:xfrm>
          <a:prstGeom prst="roundRect">
            <a:avLst/>
          </a:prstGeom>
          <a:noFill/>
          <a:ln w="25400">
            <a:solidFill>
              <a:srgbClr val="FF0000"/>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title="&quot;&quot;"/>
          <p:cNvSpPr/>
          <p:nvPr/>
        </p:nvSpPr>
        <p:spPr>
          <a:xfrm>
            <a:off x="3027988" y="2082798"/>
            <a:ext cx="924251" cy="233681"/>
          </a:xfrm>
          <a:prstGeom prst="roundRect">
            <a:avLst/>
          </a:prstGeom>
          <a:noFill/>
          <a:ln w="25400">
            <a:solidFill>
              <a:srgbClr val="FF0000"/>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hlinkClick r:id="rId4" action="ppaction://hlinksldjump"/>
          </p:cNvPr>
          <p:cNvSpPr/>
          <p:nvPr/>
        </p:nvSpPr>
        <p:spPr>
          <a:xfrm>
            <a:off x="7823955" y="6311900"/>
            <a:ext cx="2589291" cy="402879"/>
          </a:xfrm>
          <a:prstGeom prst="roundRect">
            <a:avLst/>
          </a:prstGeom>
          <a:solidFill>
            <a:srgbClr val="92D05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To the Spinner! </a:t>
            </a:r>
            <a:endParaRPr lang="en-US" i="1" dirty="0">
              <a:solidFill>
                <a:schemeClr val="tx1"/>
              </a:solidFill>
            </a:endParaRPr>
          </a:p>
        </p:txBody>
      </p:sp>
      <p:sp>
        <p:nvSpPr>
          <p:cNvPr id="9" name="Rounded Rectangle 8">
            <a:hlinkClick r:id="rId5" action="ppaction://hlinksldjump"/>
          </p:cNvPr>
          <p:cNvSpPr/>
          <p:nvPr/>
        </p:nvSpPr>
        <p:spPr>
          <a:xfrm>
            <a:off x="1778755" y="6311900"/>
            <a:ext cx="2589291" cy="402879"/>
          </a:xfrm>
          <a:prstGeom prst="roundRect">
            <a:avLst/>
          </a:prstGeom>
          <a:solidFill>
            <a:srgbClr val="FEA11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Back to The Board</a:t>
            </a:r>
            <a:endParaRPr lang="en-US" i="1" dirty="0">
              <a:solidFill>
                <a:schemeClr val="tx1"/>
              </a:solidFill>
            </a:endParaRPr>
          </a:p>
        </p:txBody>
      </p:sp>
    </p:spTree>
    <p:custDataLst>
      <p:tags r:id="rId1"/>
    </p:custDataLst>
    <p:extLst>
      <p:ext uri="{BB962C8B-B14F-4D97-AF65-F5344CB8AC3E}">
        <p14:creationId xmlns:p14="http://schemas.microsoft.com/office/powerpoint/2010/main" val="1900027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QUESTION"/>
          <p:cNvSpPr/>
          <p:nvPr/>
        </p:nvSpPr>
        <p:spPr>
          <a:xfrm>
            <a:off x="696000" y="538465"/>
            <a:ext cx="10800000" cy="2700000"/>
          </a:xfrm>
          <a:prstGeom prst="roundRect">
            <a:avLst/>
          </a:prstGeom>
          <a:solidFill>
            <a:srgbClr val="00B050">
              <a:alpha val="70000"/>
            </a:srgbClr>
          </a:solidFill>
          <a:ln w="76200">
            <a:solidFill>
              <a:srgbClr val="0EFC3A"/>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a:r>
              <a:rPr lang="en-US" sz="6000" dirty="0" smtClean="0">
                <a:solidFill>
                  <a:schemeClr val="tx1"/>
                </a:solidFill>
                <a:latin typeface="Century Gothic" panose="020B0502020202020204" pitchFamily="34" charset="0"/>
              </a:rPr>
              <a:t>If you forget your eRA Commons password, who do you call? </a:t>
            </a:r>
            <a:endParaRPr lang="en-US" sz="6000" dirty="0">
              <a:solidFill>
                <a:schemeClr val="tx1"/>
              </a:solidFill>
              <a:latin typeface="Century Gothic" panose="020B0502020202020204" pitchFamily="34" charset="0"/>
            </a:endParaRPr>
          </a:p>
        </p:txBody>
      </p:sp>
      <p:sp>
        <p:nvSpPr>
          <p:cNvPr id="5" name="ANSWER"/>
          <p:cNvSpPr/>
          <p:nvPr/>
        </p:nvSpPr>
        <p:spPr>
          <a:xfrm>
            <a:off x="696000" y="3584809"/>
            <a:ext cx="10800000" cy="2700000"/>
          </a:xfrm>
          <a:prstGeom prst="roundRect">
            <a:avLst/>
          </a:prstGeom>
          <a:solidFill>
            <a:schemeClr val="bg1">
              <a:alpha val="70000"/>
            </a:schemeClr>
          </a:solidFill>
          <a:ln w="762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6000" dirty="0" smtClean="0">
                <a:solidFill>
                  <a:schemeClr val="tx1"/>
                </a:solidFill>
                <a:latin typeface="Century Gothic" panose="020B0502020202020204" pitchFamily="34" charset="0"/>
              </a:rPr>
              <a:t>Not the Ghostbusters!</a:t>
            </a:r>
            <a:endParaRPr lang="en-US" sz="6000" dirty="0">
              <a:solidFill>
                <a:schemeClr val="tx1"/>
              </a:solidFill>
              <a:latin typeface="Century Gothic" panose="020B0502020202020204" pitchFamily="34" charset="0"/>
            </a:endParaRPr>
          </a:p>
        </p:txBody>
      </p:sp>
      <p:sp>
        <p:nvSpPr>
          <p:cNvPr id="6" name="Rectangle 5"/>
          <p:cNvSpPr/>
          <p:nvPr/>
        </p:nvSpPr>
        <p:spPr>
          <a:xfrm>
            <a:off x="5736000" y="538465"/>
            <a:ext cx="720000" cy="360000"/>
          </a:xfrm>
          <a:prstGeom prst="rect">
            <a:avLst/>
          </a:prstGeom>
          <a:noFill/>
        </p:spPr>
        <p:txBody>
          <a:bodyPr wrap="square" lIns="0" tIns="0" rIns="0" bIns="0">
            <a:norm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4</a:t>
            </a:r>
          </a:p>
        </p:txBody>
      </p:sp>
    </p:spTree>
    <p:custDataLst>
      <p:tags r:id="rId1"/>
    </p:custDataLst>
    <p:extLst>
      <p:ext uri="{BB962C8B-B14F-4D97-AF65-F5344CB8AC3E}">
        <p14:creationId xmlns:p14="http://schemas.microsoft.com/office/powerpoint/2010/main" val="1011280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4"/>
                  </p:tgtEl>
                </p:cond>
              </p:nextCondLst>
            </p:seq>
          </p:childTnLst>
        </p:cTn>
      </p:par>
    </p:tnLst>
    <p:bldLst>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5"/>
            <a:ext cx="10515600" cy="1325563"/>
          </a:xfrm>
        </p:spPr>
        <p:txBody>
          <a:bodyPr/>
          <a:lstStyle/>
          <a:p>
            <a:r>
              <a:rPr lang="en-US" dirty="0" smtClean="0"/>
              <a:t>What to do to Reset Your Password</a:t>
            </a:r>
            <a:endParaRPr lang="en-US" dirty="0"/>
          </a:p>
        </p:txBody>
      </p:sp>
      <p:sp>
        <p:nvSpPr>
          <p:cNvPr id="3" name="Content Placeholder 2"/>
          <p:cNvSpPr>
            <a:spLocks noGrp="1"/>
          </p:cNvSpPr>
          <p:nvPr>
            <p:ph idx="1"/>
          </p:nvPr>
        </p:nvSpPr>
        <p:spPr>
          <a:xfrm>
            <a:off x="838200" y="1324928"/>
            <a:ext cx="10515600" cy="4351338"/>
          </a:xfrm>
        </p:spPr>
        <p:txBody>
          <a:bodyPr>
            <a:normAutofit lnSpcReduction="10000"/>
          </a:bodyPr>
          <a:lstStyle/>
          <a:p>
            <a:pPr marL="514350" indent="-514350">
              <a:buAutoNum type="arabicPeriod"/>
            </a:pPr>
            <a:r>
              <a:rPr lang="en-US" dirty="0" smtClean="0">
                <a:solidFill>
                  <a:schemeClr val="bg1"/>
                </a:solidFill>
              </a:rPr>
              <a:t>Do not call the eRA Service Desk</a:t>
            </a:r>
          </a:p>
          <a:p>
            <a:pPr lvl="1"/>
            <a:r>
              <a:rPr lang="en-US" dirty="0" smtClean="0">
                <a:solidFill>
                  <a:srgbClr val="FFFF00"/>
                </a:solidFill>
              </a:rPr>
              <a:t>They cannot reset passwords or change personal data.</a:t>
            </a:r>
          </a:p>
          <a:p>
            <a:pPr marL="514350" indent="-514350">
              <a:buAutoNum type="arabicPeriod"/>
            </a:pPr>
            <a:r>
              <a:rPr lang="en-US" dirty="0" smtClean="0">
                <a:solidFill>
                  <a:schemeClr val="bg1"/>
                </a:solidFill>
              </a:rPr>
              <a:t>Go to the </a:t>
            </a:r>
            <a:r>
              <a:rPr lang="en-US" b="1" i="1" dirty="0" smtClean="0">
                <a:solidFill>
                  <a:srgbClr val="FEA110"/>
                </a:solidFill>
              </a:rPr>
              <a:t>Forgot Password/Unlock Account? </a:t>
            </a:r>
            <a:r>
              <a:rPr lang="en-US" dirty="0" smtClean="0">
                <a:solidFill>
                  <a:schemeClr val="bg1"/>
                </a:solidFill>
              </a:rPr>
              <a:t>link on the Commons home page and follow the prompts</a:t>
            </a:r>
          </a:p>
          <a:p>
            <a:pPr lvl="1"/>
            <a:r>
              <a:rPr lang="en-US" dirty="0" smtClean="0">
                <a:solidFill>
                  <a:srgbClr val="FFFF00"/>
                </a:solidFill>
              </a:rPr>
              <a:t>This only works if you know and have access to the email address you entered on your personal profile.</a:t>
            </a:r>
          </a:p>
          <a:p>
            <a:pPr lvl="1"/>
            <a:r>
              <a:rPr lang="en-US" dirty="0" smtClean="0">
                <a:solidFill>
                  <a:srgbClr val="FFFF00"/>
                </a:solidFill>
              </a:rPr>
              <a:t>If you don’t have access to that email account, contact your SO or AA and ask them to change the email address to an account you have access to.</a:t>
            </a:r>
          </a:p>
          <a:p>
            <a:pPr lvl="1"/>
            <a:r>
              <a:rPr lang="en-US" dirty="0" smtClean="0">
                <a:solidFill>
                  <a:srgbClr val="FFFF00"/>
                </a:solidFill>
              </a:rPr>
              <a:t>The complete </a:t>
            </a:r>
            <a:r>
              <a:rPr lang="en-US" b="1" i="1" dirty="0" smtClean="0">
                <a:solidFill>
                  <a:srgbClr val="FFC000"/>
                </a:solidFill>
              </a:rPr>
              <a:t>Forgot Password/Unlock Account? </a:t>
            </a:r>
            <a:r>
              <a:rPr lang="en-US" dirty="0" smtClean="0">
                <a:solidFill>
                  <a:srgbClr val="FFFF00"/>
                </a:solidFill>
              </a:rPr>
              <a:t>process</a:t>
            </a:r>
          </a:p>
          <a:p>
            <a:pPr marL="514350" indent="-514350">
              <a:buFont typeface="+mj-lt"/>
              <a:buAutoNum type="arabicPeriod"/>
            </a:pPr>
            <a:r>
              <a:rPr lang="en-US" dirty="0" smtClean="0">
                <a:solidFill>
                  <a:schemeClr val="bg1"/>
                </a:solidFill>
              </a:rPr>
              <a:t>A temporary password will be sent to the email address. Use that to login. You will then be prompted to provide a new email address.</a:t>
            </a:r>
            <a:endParaRPr lang="en-US" dirty="0">
              <a:solidFill>
                <a:schemeClr val="bg1"/>
              </a:solidFill>
            </a:endParaRPr>
          </a:p>
        </p:txBody>
      </p:sp>
    </p:spTree>
    <p:custDataLst>
      <p:tags r:id="rId1"/>
    </p:custDataLst>
    <p:extLst>
      <p:ext uri="{BB962C8B-B14F-4D97-AF65-F5344CB8AC3E}">
        <p14:creationId xmlns:p14="http://schemas.microsoft.com/office/powerpoint/2010/main" val="293060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5"/>
            <a:ext cx="10515600" cy="1325563"/>
          </a:xfrm>
        </p:spPr>
        <p:txBody>
          <a:bodyPr/>
          <a:lstStyle/>
          <a:p>
            <a:r>
              <a:rPr lang="en-US" dirty="0" smtClean="0"/>
              <a:t>Account Password Policy</a:t>
            </a:r>
            <a:endParaRPr lang="en-US" dirty="0"/>
          </a:p>
        </p:txBody>
      </p:sp>
      <p:sp>
        <p:nvSpPr>
          <p:cNvPr id="3" name="Content Placeholder 2"/>
          <p:cNvSpPr>
            <a:spLocks noGrp="1"/>
          </p:cNvSpPr>
          <p:nvPr>
            <p:ph idx="1"/>
          </p:nvPr>
        </p:nvSpPr>
        <p:spPr>
          <a:xfrm>
            <a:off x="142240" y="898208"/>
            <a:ext cx="11877040" cy="5959792"/>
          </a:xfrm>
        </p:spPr>
        <p:txBody>
          <a:bodyPr>
            <a:noAutofit/>
          </a:bodyPr>
          <a:lstStyle/>
          <a:p>
            <a:pPr marL="0" indent="0">
              <a:buNone/>
            </a:pPr>
            <a:r>
              <a:rPr lang="en-US" sz="2000" b="1" dirty="0" smtClean="0">
                <a:solidFill>
                  <a:schemeClr val="bg1"/>
                </a:solidFill>
              </a:rPr>
              <a:t>Passwords </a:t>
            </a:r>
            <a:r>
              <a:rPr lang="en-US" sz="2000" b="1" dirty="0">
                <a:solidFill>
                  <a:schemeClr val="bg1"/>
                </a:solidFill>
              </a:rPr>
              <a:t>must:</a:t>
            </a:r>
          </a:p>
          <a:p>
            <a:r>
              <a:rPr lang="en-US" sz="1800" dirty="0">
                <a:solidFill>
                  <a:schemeClr val="bg1"/>
                </a:solidFill>
              </a:rPr>
              <a:t>Contain at least eight (8) characters: </a:t>
            </a:r>
            <a:r>
              <a:rPr lang="en-US" sz="1800" dirty="0">
                <a:solidFill>
                  <a:srgbClr val="FFFF00"/>
                </a:solidFill>
              </a:rPr>
              <a:t>no more than 16</a:t>
            </a:r>
            <a:r>
              <a:rPr lang="en-US" sz="1800" dirty="0">
                <a:solidFill>
                  <a:schemeClr val="bg1"/>
                </a:solidFill>
              </a:rPr>
              <a:t>; no blank spaces</a:t>
            </a:r>
          </a:p>
          <a:p>
            <a:r>
              <a:rPr lang="en-US" sz="1800" dirty="0">
                <a:solidFill>
                  <a:schemeClr val="bg1"/>
                </a:solidFill>
              </a:rPr>
              <a:t>Contain a combination of at least 3 of the following:</a:t>
            </a:r>
          </a:p>
          <a:p>
            <a:pPr lvl="1">
              <a:buFont typeface="Wingdings" panose="05000000000000000000" pitchFamily="2" charset="2"/>
              <a:buChar char="Ø"/>
            </a:pPr>
            <a:r>
              <a:rPr lang="en-US" sz="1400" dirty="0">
                <a:solidFill>
                  <a:schemeClr val="bg1"/>
                </a:solidFill>
              </a:rPr>
              <a:t>Upper case letters</a:t>
            </a:r>
          </a:p>
          <a:p>
            <a:pPr lvl="1">
              <a:buFont typeface="Wingdings" panose="05000000000000000000" pitchFamily="2" charset="2"/>
              <a:buChar char="Ø"/>
            </a:pPr>
            <a:r>
              <a:rPr lang="en-US" sz="1400" dirty="0">
                <a:solidFill>
                  <a:schemeClr val="bg1"/>
                </a:solidFill>
              </a:rPr>
              <a:t>Lower case letters</a:t>
            </a:r>
          </a:p>
          <a:p>
            <a:pPr lvl="1">
              <a:buFont typeface="Wingdings" panose="05000000000000000000" pitchFamily="2" charset="2"/>
              <a:buChar char="Ø"/>
            </a:pPr>
            <a:r>
              <a:rPr lang="en-US" sz="1400" dirty="0">
                <a:solidFill>
                  <a:schemeClr val="bg1"/>
                </a:solidFill>
              </a:rPr>
              <a:t>Numbers, </a:t>
            </a:r>
            <a:r>
              <a:rPr lang="en-US" sz="1400" dirty="0">
                <a:solidFill>
                  <a:srgbClr val="FFFF00"/>
                </a:solidFill>
              </a:rPr>
              <a:t>not at beginning or end of the password</a:t>
            </a:r>
          </a:p>
          <a:p>
            <a:pPr lvl="1">
              <a:buFont typeface="Wingdings" panose="05000000000000000000" pitchFamily="2" charset="2"/>
              <a:buChar char="Ø"/>
            </a:pPr>
            <a:r>
              <a:rPr lang="en-US" sz="1400" dirty="0">
                <a:solidFill>
                  <a:schemeClr val="bg1"/>
                </a:solidFill>
              </a:rPr>
              <a:t>Special characters:  ! # $ % - _ = + &lt; &gt;</a:t>
            </a:r>
          </a:p>
          <a:p>
            <a:pPr lvl="1">
              <a:buFont typeface="Wingdings" panose="05000000000000000000" pitchFamily="2" charset="2"/>
              <a:buChar char="Ø"/>
            </a:pPr>
            <a:r>
              <a:rPr lang="en-US" sz="1400" dirty="0">
                <a:solidFill>
                  <a:schemeClr val="bg1"/>
                </a:solidFill>
              </a:rPr>
              <a:t>The following special characters are NOT allowed: </a:t>
            </a:r>
            <a:endParaRPr lang="en-US" sz="1400" dirty="0" smtClean="0">
              <a:solidFill>
                <a:schemeClr val="bg1"/>
              </a:solidFill>
            </a:endParaRPr>
          </a:p>
          <a:p>
            <a:pPr marL="914400" lvl="2" indent="0">
              <a:buNone/>
            </a:pPr>
            <a:r>
              <a:rPr lang="en-US" sz="1400" dirty="0">
                <a:solidFill>
                  <a:schemeClr val="bg1"/>
                </a:solidFill>
              </a:rPr>
              <a:t>@ ^ &amp; ( ) | " \ ' { } [ ] : ; ` ? , . </a:t>
            </a:r>
            <a:r>
              <a:rPr lang="en-US" sz="1400" dirty="0" smtClean="0">
                <a:solidFill>
                  <a:schemeClr val="bg1"/>
                </a:solidFill>
              </a:rPr>
              <a:t>/</a:t>
            </a:r>
          </a:p>
          <a:p>
            <a:r>
              <a:rPr lang="en-US" sz="1800" dirty="0" smtClean="0">
                <a:solidFill>
                  <a:schemeClr val="bg1"/>
                </a:solidFill>
              </a:rPr>
              <a:t>Not </a:t>
            </a:r>
            <a:r>
              <a:rPr lang="en-US" sz="1800" dirty="0">
                <a:solidFill>
                  <a:schemeClr val="bg1"/>
                </a:solidFill>
              </a:rPr>
              <a:t>begin or end with a number</a:t>
            </a:r>
          </a:p>
          <a:p>
            <a:r>
              <a:rPr lang="en-US" sz="1800" dirty="0">
                <a:solidFill>
                  <a:schemeClr val="bg1"/>
                </a:solidFill>
              </a:rPr>
              <a:t>Not contain username</a:t>
            </a:r>
          </a:p>
          <a:p>
            <a:r>
              <a:rPr lang="en-US" sz="1800" dirty="0">
                <a:solidFill>
                  <a:schemeClr val="bg1"/>
                </a:solidFill>
              </a:rPr>
              <a:t>Not be reused within </a:t>
            </a:r>
            <a:r>
              <a:rPr lang="en-US" sz="1800" dirty="0" smtClean="0">
                <a:solidFill>
                  <a:schemeClr val="bg1"/>
                </a:solidFill>
              </a:rPr>
              <a:t>eight (8) years, </a:t>
            </a:r>
            <a:r>
              <a:rPr lang="en-US" sz="1800" dirty="0" smtClean="0">
                <a:solidFill>
                  <a:srgbClr val="FFFF00"/>
                </a:solidFill>
              </a:rPr>
              <a:t>or </a:t>
            </a:r>
            <a:r>
              <a:rPr lang="en-US" sz="1800" dirty="0">
                <a:solidFill>
                  <a:srgbClr val="FFFF00"/>
                </a:solidFill>
              </a:rPr>
              <a:t>24 </a:t>
            </a:r>
            <a:r>
              <a:rPr lang="en-US" sz="1800" dirty="0" smtClean="0">
                <a:solidFill>
                  <a:srgbClr val="FFFF00"/>
                </a:solidFill>
              </a:rPr>
              <a:t>passwords cycles</a:t>
            </a:r>
            <a:endParaRPr lang="en-US" sz="1800" dirty="0">
              <a:solidFill>
                <a:srgbClr val="FFFF00"/>
              </a:solidFill>
            </a:endParaRPr>
          </a:p>
          <a:p>
            <a:r>
              <a:rPr lang="en-US" sz="1800" dirty="0">
                <a:solidFill>
                  <a:schemeClr val="bg1"/>
                </a:solidFill>
              </a:rPr>
              <a:t>Be changed every </a:t>
            </a:r>
            <a:r>
              <a:rPr lang="en-US" sz="1800" dirty="0" smtClean="0">
                <a:solidFill>
                  <a:schemeClr val="bg1"/>
                </a:solidFill>
              </a:rPr>
              <a:t>12</a:t>
            </a:r>
            <a:r>
              <a:rPr lang="en-US" sz="1800" dirty="0" smtClean="0">
                <a:solidFill>
                  <a:schemeClr val="bg1"/>
                </a:solidFill>
              </a:rPr>
              <a:t>0 days</a:t>
            </a:r>
            <a:endParaRPr lang="en-US" sz="1800" dirty="0" smtClean="0">
              <a:solidFill>
                <a:schemeClr val="bg1"/>
              </a:solidFill>
            </a:endParaRPr>
          </a:p>
          <a:p>
            <a:r>
              <a:rPr lang="en-US" sz="1800" dirty="0">
                <a:solidFill>
                  <a:schemeClr val="bg1"/>
                </a:solidFill>
              </a:rPr>
              <a:t>Passwords created or changed by the Institute and/or Center (IC) Account Administrators must be changed at first login.</a:t>
            </a:r>
          </a:p>
          <a:p>
            <a:r>
              <a:rPr lang="en-US" sz="1800" dirty="0">
                <a:solidFill>
                  <a:srgbClr val="FFFF00"/>
                </a:solidFill>
              </a:rPr>
              <a:t>Accounts are locked after six (6) consecutive unsuccessful login attempts</a:t>
            </a:r>
            <a:r>
              <a:rPr lang="en-US" sz="1800" dirty="0">
                <a:solidFill>
                  <a:schemeClr val="bg1"/>
                </a:solidFill>
              </a:rPr>
              <a:t>. Users can click the Forgot Password/Unlock Account? link under the login fields of the Commons homepage </a:t>
            </a:r>
            <a:r>
              <a:rPr lang="en-US" sz="1800" dirty="0" smtClean="0">
                <a:solidFill>
                  <a:schemeClr val="bg1"/>
                </a:solidFill>
              </a:rPr>
              <a:t>to </a:t>
            </a:r>
            <a:r>
              <a:rPr lang="en-US" sz="1800" dirty="0">
                <a:solidFill>
                  <a:schemeClr val="bg1"/>
                </a:solidFill>
              </a:rPr>
              <a:t>unlock their account(s). </a:t>
            </a:r>
            <a:r>
              <a:rPr lang="en-US" sz="1800" dirty="0">
                <a:solidFill>
                  <a:srgbClr val="FFFF00"/>
                </a:solidFill>
              </a:rPr>
              <a:t>Be advised that a temporary password will be forwarded to the account owner's email address and is active for only 48 hours.</a:t>
            </a:r>
          </a:p>
          <a:p>
            <a:endParaRPr lang="en-US" sz="1800" dirty="0">
              <a:solidFill>
                <a:schemeClr val="bg1"/>
              </a:solidFill>
            </a:endParaRPr>
          </a:p>
        </p:txBody>
      </p:sp>
      <p:pic>
        <p:nvPicPr>
          <p:cNvPr id="2050"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9575" y="1862074"/>
            <a:ext cx="4594225" cy="257276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6" name="Rounded Rectangle 5">
            <a:hlinkClick r:id="rId5" action="ppaction://hlinksldjump"/>
          </p:cNvPr>
          <p:cNvSpPr/>
          <p:nvPr/>
        </p:nvSpPr>
        <p:spPr>
          <a:xfrm>
            <a:off x="7823955" y="6311900"/>
            <a:ext cx="2589291" cy="402879"/>
          </a:xfrm>
          <a:prstGeom prst="roundRect">
            <a:avLst/>
          </a:prstGeom>
          <a:solidFill>
            <a:srgbClr val="92D05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To the Spinner! </a:t>
            </a:r>
            <a:endParaRPr lang="en-US" i="1" dirty="0">
              <a:solidFill>
                <a:schemeClr val="tx1"/>
              </a:solidFill>
            </a:endParaRPr>
          </a:p>
        </p:txBody>
      </p:sp>
      <p:sp>
        <p:nvSpPr>
          <p:cNvPr id="7" name="Rounded Rectangle 6">
            <a:hlinkClick r:id="rId6" action="ppaction://hlinksldjump"/>
          </p:cNvPr>
          <p:cNvSpPr/>
          <p:nvPr/>
        </p:nvSpPr>
        <p:spPr>
          <a:xfrm>
            <a:off x="1778755" y="6311900"/>
            <a:ext cx="2589291" cy="402879"/>
          </a:xfrm>
          <a:prstGeom prst="roundRect">
            <a:avLst/>
          </a:prstGeom>
          <a:solidFill>
            <a:srgbClr val="FEA11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Back to The Board</a:t>
            </a:r>
            <a:endParaRPr lang="en-US" i="1" dirty="0">
              <a:solidFill>
                <a:schemeClr val="tx1"/>
              </a:solidFill>
            </a:endParaRPr>
          </a:p>
        </p:txBody>
      </p:sp>
    </p:spTree>
    <p:custDataLst>
      <p:tags r:id="rId1"/>
    </p:custDataLst>
    <p:extLst>
      <p:ext uri="{BB962C8B-B14F-4D97-AF65-F5344CB8AC3E}">
        <p14:creationId xmlns:p14="http://schemas.microsoft.com/office/powerpoint/2010/main" val="2893005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QUESTION"/>
          <p:cNvSpPr/>
          <p:nvPr/>
        </p:nvSpPr>
        <p:spPr>
          <a:xfrm>
            <a:off x="696000" y="538465"/>
            <a:ext cx="10800000" cy="2700000"/>
          </a:xfrm>
          <a:prstGeom prst="roundRect">
            <a:avLst/>
          </a:prstGeom>
          <a:solidFill>
            <a:srgbClr val="00B050">
              <a:alpha val="70000"/>
            </a:srgbClr>
          </a:solidFill>
          <a:ln w="76200">
            <a:solidFill>
              <a:srgbClr val="0EFC3A"/>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a:r>
              <a:rPr lang="en-US" sz="6000" dirty="0">
                <a:solidFill>
                  <a:schemeClr val="tx1"/>
                </a:solidFill>
                <a:latin typeface="Century Gothic" panose="020B0502020202020204" pitchFamily="34" charset="0"/>
              </a:rPr>
              <a:t>What should you do if you encounter an issue with a federal system that threatens your ability to submit on-time?</a:t>
            </a:r>
          </a:p>
        </p:txBody>
      </p:sp>
      <p:sp>
        <p:nvSpPr>
          <p:cNvPr id="5" name="ANSWER"/>
          <p:cNvSpPr/>
          <p:nvPr/>
        </p:nvSpPr>
        <p:spPr>
          <a:xfrm>
            <a:off x="696000" y="3584809"/>
            <a:ext cx="10800000" cy="2700000"/>
          </a:xfrm>
          <a:prstGeom prst="roundRect">
            <a:avLst/>
          </a:prstGeom>
          <a:solidFill>
            <a:schemeClr val="bg1">
              <a:alpha val="70000"/>
            </a:schemeClr>
          </a:solidFill>
          <a:ln w="762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sz="6000" dirty="0">
                <a:solidFill>
                  <a:schemeClr val="tx1"/>
                </a:solidFill>
                <a:latin typeface="Century Gothic" panose="020B0502020202020204" pitchFamily="34" charset="0"/>
              </a:rPr>
              <a:t>You must follow NIH’s standard ‘system issue’ procedure if you run into problems beyond your control that threaten your on-time submission.</a:t>
            </a:r>
          </a:p>
        </p:txBody>
      </p:sp>
      <p:sp>
        <p:nvSpPr>
          <p:cNvPr id="6" name="Rectangle 5"/>
          <p:cNvSpPr/>
          <p:nvPr/>
        </p:nvSpPr>
        <p:spPr>
          <a:xfrm>
            <a:off x="5736000" y="538465"/>
            <a:ext cx="720000" cy="360000"/>
          </a:xfrm>
          <a:prstGeom prst="rect">
            <a:avLst/>
          </a:prstGeom>
          <a:noFill/>
        </p:spPr>
        <p:txBody>
          <a:bodyPr wrap="square" lIns="0" tIns="0" rIns="0" bIns="0">
            <a:norm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5</a:t>
            </a:r>
          </a:p>
        </p:txBody>
      </p:sp>
    </p:spTree>
    <p:custDataLst>
      <p:tags r:id="rId1"/>
    </p:custDataLst>
    <p:extLst>
      <p:ext uri="{BB962C8B-B14F-4D97-AF65-F5344CB8AC3E}">
        <p14:creationId xmlns:p14="http://schemas.microsoft.com/office/powerpoint/2010/main" val="833668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4"/>
                  </p:tgtEl>
                </p:cond>
              </p:nextCondLst>
            </p:seq>
          </p:childTnLst>
        </p:cTn>
      </p:par>
    </p:tnLst>
    <p:bldLst>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5"/>
            <a:ext cx="10515600" cy="1325563"/>
          </a:xfrm>
        </p:spPr>
        <p:txBody>
          <a:bodyPr/>
          <a:lstStyle/>
          <a:p>
            <a:r>
              <a:rPr lang="en-US" dirty="0"/>
              <a:t>Dealing with System Issues</a:t>
            </a:r>
          </a:p>
        </p:txBody>
      </p:sp>
      <p:sp>
        <p:nvSpPr>
          <p:cNvPr id="3" name="Content Placeholder 2"/>
          <p:cNvSpPr>
            <a:spLocks noGrp="1"/>
          </p:cNvSpPr>
          <p:nvPr>
            <p:ph idx="1"/>
          </p:nvPr>
        </p:nvSpPr>
        <p:spPr>
          <a:xfrm>
            <a:off x="838200" y="1324928"/>
            <a:ext cx="10515600" cy="3379152"/>
          </a:xfrm>
        </p:spPr>
        <p:txBody>
          <a:bodyPr/>
          <a:lstStyle/>
          <a:p>
            <a:r>
              <a:rPr lang="en-US" dirty="0">
                <a:solidFill>
                  <a:schemeClr val="bg1"/>
                </a:solidFill>
              </a:rPr>
              <a:t>You MUST follow the instructions:</a:t>
            </a:r>
          </a:p>
          <a:p>
            <a:r>
              <a:rPr lang="en-US" dirty="0">
                <a:solidFill>
                  <a:schemeClr val="bg1"/>
                </a:solidFill>
              </a:rPr>
              <a:t>Contact the appropriate system support desk</a:t>
            </a:r>
          </a:p>
          <a:p>
            <a:r>
              <a:rPr lang="en-US" dirty="0">
                <a:solidFill>
                  <a:schemeClr val="bg1"/>
                </a:solidFill>
              </a:rPr>
              <a:t>Open a ticket with the eRA Service Desk to document your good faith effort to submit </a:t>
            </a:r>
          </a:p>
          <a:p>
            <a:r>
              <a:rPr lang="en-US" dirty="0">
                <a:solidFill>
                  <a:schemeClr val="bg1"/>
                </a:solidFill>
              </a:rPr>
              <a:t>Document in your application cover letter the confirmed system issue, support desk ticket numbers, and the actions taken to resolve the issue</a:t>
            </a:r>
          </a:p>
          <a:p>
            <a:endParaRPr lang="en-US" dirty="0">
              <a:solidFill>
                <a:schemeClr val="bg1"/>
              </a:solidFill>
            </a:endParaRPr>
          </a:p>
        </p:txBody>
      </p:sp>
      <p:sp>
        <p:nvSpPr>
          <p:cNvPr id="4" name="Rectangle 3"/>
          <p:cNvSpPr/>
          <p:nvPr/>
        </p:nvSpPr>
        <p:spPr>
          <a:xfrm>
            <a:off x="339213" y="4835314"/>
            <a:ext cx="11513574" cy="584775"/>
          </a:xfrm>
          <a:prstGeom prst="rect">
            <a:avLst/>
          </a:prstGeom>
        </p:spPr>
        <p:txBody>
          <a:bodyPr wrap="square">
            <a:spAutoFit/>
          </a:bodyPr>
          <a:lstStyle/>
          <a:p>
            <a:r>
              <a:rPr lang="en-US" sz="16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Dealing with System Issues </a:t>
            </a:r>
            <a:endParaRPr lang="en-US" sz="1600"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r>
              <a:rPr lang="en-US" sz="1600" u="sng" dirty="0" smtClean="0">
                <a:latin typeface="Calibri" panose="020F0502020204030204" pitchFamily="34" charset="0"/>
                <a:ea typeface="Calibri" panose="020F0502020204030204" pitchFamily="34" charset="0"/>
                <a:cs typeface="Times New Roman" panose="02020603050405020304" pitchFamily="18" charset="0"/>
              </a:rPr>
              <a:t>https</a:t>
            </a:r>
            <a:r>
              <a:rPr lang="en-US" sz="1600" u="sng" dirty="0">
                <a:latin typeface="Calibri" panose="020F0502020204030204" pitchFamily="34" charset="0"/>
                <a:ea typeface="Calibri" panose="020F0502020204030204" pitchFamily="34" charset="0"/>
                <a:cs typeface="Times New Roman" panose="02020603050405020304" pitchFamily="18" charset="0"/>
              </a:rPr>
              <a:t>://grants.nih.gov/grants/how-to-apply-application-guide/due-dates-and-submission-policies/dealing-with-system-issues.htm</a:t>
            </a:r>
            <a:r>
              <a:rPr lang="en-US" sz="1600" dirty="0">
                <a:latin typeface="Calibri" panose="020F0502020204030204" pitchFamily="34" charset="0"/>
                <a:ea typeface="Calibri" panose="020F0502020204030204" pitchFamily="34" charset="0"/>
                <a:cs typeface="Times New Roman" panose="02020603050405020304" pitchFamily="18" charset="0"/>
              </a:rPr>
              <a:t> </a:t>
            </a:r>
            <a:endParaRPr lang="en-US" sz="1600" dirty="0"/>
          </a:p>
        </p:txBody>
      </p:sp>
    </p:spTree>
    <p:custDataLst>
      <p:tags r:id="rId1"/>
    </p:custDataLst>
    <p:extLst>
      <p:ext uri="{BB962C8B-B14F-4D97-AF65-F5344CB8AC3E}">
        <p14:creationId xmlns:p14="http://schemas.microsoft.com/office/powerpoint/2010/main" val="1466253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5"/>
            <a:ext cx="10515600" cy="1325563"/>
          </a:xfrm>
        </p:spPr>
        <p:txBody>
          <a:bodyPr/>
          <a:lstStyle/>
          <a:p>
            <a:r>
              <a:rPr lang="en-US" dirty="0"/>
              <a:t>Non-System Issues</a:t>
            </a:r>
          </a:p>
        </p:txBody>
      </p:sp>
      <p:sp>
        <p:nvSpPr>
          <p:cNvPr id="3" name="Content Placeholder 2"/>
          <p:cNvSpPr>
            <a:spLocks noGrp="1"/>
          </p:cNvSpPr>
          <p:nvPr>
            <p:ph idx="1"/>
          </p:nvPr>
        </p:nvSpPr>
        <p:spPr>
          <a:xfrm>
            <a:off x="596900" y="1324928"/>
            <a:ext cx="10998200" cy="3805872"/>
          </a:xfrm>
        </p:spPr>
        <p:txBody>
          <a:bodyPr numCol="2" spcCol="457200">
            <a:normAutofit fontScale="70000" lnSpcReduction="20000"/>
          </a:bodyPr>
          <a:lstStyle/>
          <a:p>
            <a:pPr marL="0" indent="0">
              <a:buNone/>
            </a:pPr>
            <a:r>
              <a:rPr lang="en-US" b="1" dirty="0">
                <a:solidFill>
                  <a:schemeClr val="bg1"/>
                </a:solidFill>
              </a:rPr>
              <a:t>Examples of events that would not be considered ‘System Issues’:</a:t>
            </a:r>
          </a:p>
          <a:p>
            <a:r>
              <a:rPr lang="en-US" dirty="0">
                <a:solidFill>
                  <a:schemeClr val="bg1"/>
                </a:solidFill>
              </a:rPr>
              <a:t>Failure to follow funding opportunity instructions</a:t>
            </a:r>
          </a:p>
          <a:p>
            <a:r>
              <a:rPr lang="en-US" dirty="0">
                <a:solidFill>
                  <a:schemeClr val="bg1"/>
                </a:solidFill>
              </a:rPr>
              <a:t>Failure to follow application guide instructions</a:t>
            </a:r>
          </a:p>
          <a:p>
            <a:r>
              <a:rPr lang="en-US" dirty="0">
                <a:solidFill>
                  <a:schemeClr val="bg1"/>
                </a:solidFill>
              </a:rPr>
              <a:t>Failure to follow related notices in the NIH Guide for Grants and Contracts</a:t>
            </a:r>
          </a:p>
          <a:p>
            <a:r>
              <a:rPr lang="en-US" dirty="0">
                <a:solidFill>
                  <a:schemeClr val="bg1"/>
                </a:solidFill>
              </a:rPr>
              <a:t>Failure to complete required registrations prior to deadline</a:t>
            </a:r>
          </a:p>
          <a:p>
            <a:r>
              <a:rPr lang="en-US" dirty="0">
                <a:solidFill>
                  <a:schemeClr val="bg1"/>
                </a:solidFill>
              </a:rPr>
              <a:t>Failure to correct Grants.gov or eRA identified errors/warnings by the deadline</a:t>
            </a:r>
          </a:p>
          <a:p>
            <a:r>
              <a:rPr lang="en-US" dirty="0">
                <a:solidFill>
                  <a:schemeClr val="bg1"/>
                </a:solidFill>
              </a:rPr>
              <a:t>Local internet problem at institution </a:t>
            </a:r>
          </a:p>
          <a:p>
            <a:endParaRPr lang="en-US" dirty="0">
              <a:solidFill>
                <a:schemeClr val="bg1"/>
              </a:solidFill>
            </a:endParaRPr>
          </a:p>
          <a:p>
            <a:r>
              <a:rPr lang="en-US" dirty="0">
                <a:solidFill>
                  <a:schemeClr val="bg1"/>
                </a:solidFill>
              </a:rPr>
              <a:t>Grants.gov AOR not authorized to submit for organization</a:t>
            </a:r>
          </a:p>
          <a:p>
            <a:r>
              <a:rPr lang="en-US" dirty="0">
                <a:solidFill>
                  <a:schemeClr val="bg1"/>
                </a:solidFill>
              </a:rPr>
              <a:t>Forgot credentials</a:t>
            </a:r>
          </a:p>
          <a:p>
            <a:r>
              <a:rPr lang="en-US" dirty="0">
                <a:solidFill>
                  <a:schemeClr val="bg1"/>
                </a:solidFill>
              </a:rPr>
              <a:t>Discovered application image issue after the application viewing window</a:t>
            </a:r>
          </a:p>
          <a:p>
            <a:r>
              <a:rPr lang="en-US" dirty="0">
                <a:solidFill>
                  <a:schemeClr val="bg1"/>
                </a:solidFill>
              </a:rPr>
              <a:t>Failure to notify the eRA Service Desk of submission issues by deadline or of application image issues within application viewing window.</a:t>
            </a:r>
          </a:p>
          <a:p>
            <a:r>
              <a:rPr lang="en-US" dirty="0">
                <a:solidFill>
                  <a:schemeClr val="bg1"/>
                </a:solidFill>
              </a:rPr>
              <a:t>Rejected/Refused an application by accident</a:t>
            </a:r>
          </a:p>
          <a:p>
            <a:r>
              <a:rPr lang="en-US" dirty="0">
                <a:solidFill>
                  <a:schemeClr val="bg1"/>
                </a:solidFill>
              </a:rPr>
              <a:t>Did not receive Grants.gov or eRA notification emails, but status available in Grants.gov and eRA Commons</a:t>
            </a:r>
          </a:p>
          <a:p>
            <a:endParaRPr lang="en-US" dirty="0">
              <a:solidFill>
                <a:schemeClr val="bg1"/>
              </a:solidFill>
            </a:endParaRPr>
          </a:p>
        </p:txBody>
      </p:sp>
      <p:sp>
        <p:nvSpPr>
          <p:cNvPr id="4" name="Rounded Rectangle 3">
            <a:hlinkClick r:id="rId4" action="ppaction://hlinksldjump"/>
          </p:cNvPr>
          <p:cNvSpPr/>
          <p:nvPr/>
        </p:nvSpPr>
        <p:spPr>
          <a:xfrm>
            <a:off x="7823955" y="6311900"/>
            <a:ext cx="2589291" cy="402879"/>
          </a:xfrm>
          <a:prstGeom prst="roundRect">
            <a:avLst/>
          </a:prstGeom>
          <a:solidFill>
            <a:srgbClr val="92D05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To the Spinner! </a:t>
            </a:r>
            <a:endParaRPr lang="en-US" i="1" dirty="0">
              <a:solidFill>
                <a:schemeClr val="tx1"/>
              </a:solidFill>
            </a:endParaRPr>
          </a:p>
        </p:txBody>
      </p:sp>
      <p:sp>
        <p:nvSpPr>
          <p:cNvPr id="5" name="Rounded Rectangle 4">
            <a:hlinkClick r:id="rId5" action="ppaction://hlinksldjump"/>
          </p:cNvPr>
          <p:cNvSpPr/>
          <p:nvPr/>
        </p:nvSpPr>
        <p:spPr>
          <a:xfrm>
            <a:off x="1778755" y="6311900"/>
            <a:ext cx="2589291" cy="402879"/>
          </a:xfrm>
          <a:prstGeom prst="roundRect">
            <a:avLst/>
          </a:prstGeom>
          <a:solidFill>
            <a:srgbClr val="FEA11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Back to The Board</a:t>
            </a:r>
            <a:endParaRPr lang="en-US" i="1" dirty="0">
              <a:solidFill>
                <a:schemeClr val="tx1"/>
              </a:solidFill>
            </a:endParaRPr>
          </a:p>
        </p:txBody>
      </p:sp>
      <p:sp>
        <p:nvSpPr>
          <p:cNvPr id="6" name="TextBox 5"/>
          <p:cNvSpPr txBox="1"/>
          <p:nvPr/>
        </p:nvSpPr>
        <p:spPr>
          <a:xfrm>
            <a:off x="6394841" y="5179492"/>
            <a:ext cx="5447517" cy="830997"/>
          </a:xfrm>
          <a:prstGeom prst="rect">
            <a:avLst/>
          </a:prstGeom>
          <a:noFill/>
        </p:spPr>
        <p:txBody>
          <a:bodyPr wrap="none" rtlCol="0">
            <a:spAutoFit/>
          </a:bodyPr>
          <a:lstStyle/>
          <a:p>
            <a:r>
              <a:rPr lang="en-US" sz="2400" dirty="0" smtClean="0">
                <a:solidFill>
                  <a:schemeClr val="bg1"/>
                </a:solidFill>
              </a:rPr>
              <a:t>eRA Service Desk:</a:t>
            </a:r>
          </a:p>
          <a:p>
            <a:r>
              <a:rPr lang="en-US" sz="2400" dirty="0"/>
              <a:t>https://grants.nih.gov/support/index.html</a:t>
            </a: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91637" y="5033415"/>
            <a:ext cx="894080" cy="1025766"/>
          </a:xfrm>
          <a:prstGeom prst="rect">
            <a:avLst/>
          </a:prstGeom>
          <a:effectLst>
            <a:reflection blurRad="6350" stA="52000" endA="300" endPos="35000" dir="5400000" sy="-100000" algn="bl" rotWithShape="0"/>
          </a:effectLst>
        </p:spPr>
      </p:pic>
    </p:spTree>
    <p:custDataLst>
      <p:tags r:id="rId1"/>
    </p:custDataLst>
    <p:extLst>
      <p:ext uri="{BB962C8B-B14F-4D97-AF65-F5344CB8AC3E}">
        <p14:creationId xmlns:p14="http://schemas.microsoft.com/office/powerpoint/2010/main" val="2050542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QUESTION"/>
          <p:cNvSpPr/>
          <p:nvPr/>
        </p:nvSpPr>
        <p:spPr>
          <a:xfrm>
            <a:off x="696000" y="538465"/>
            <a:ext cx="10800000" cy="2700000"/>
          </a:xfrm>
          <a:prstGeom prst="roundRect">
            <a:avLst/>
          </a:prstGeom>
          <a:solidFill>
            <a:srgbClr val="00B0F0">
              <a:alpha val="70000"/>
            </a:srgbClr>
          </a:solidFill>
          <a:ln w="76200">
            <a:solidFill>
              <a:srgbClr val="1433FD"/>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a:r>
              <a:rPr lang="en-US" sz="6000" dirty="0" smtClean="0">
                <a:solidFill>
                  <a:schemeClr val="tx1"/>
                </a:solidFill>
                <a:latin typeface="Century Gothic" panose="020B0502020202020204" pitchFamily="34" charset="0"/>
              </a:rPr>
              <a:t>Name the 2 places a PI can see information regarding reference letters?</a:t>
            </a:r>
            <a:endParaRPr lang="en-US" sz="6000" dirty="0">
              <a:solidFill>
                <a:schemeClr val="tx1"/>
              </a:solidFill>
              <a:latin typeface="Century Gothic" panose="020B0502020202020204" pitchFamily="34" charset="0"/>
            </a:endParaRPr>
          </a:p>
        </p:txBody>
      </p:sp>
      <p:sp>
        <p:nvSpPr>
          <p:cNvPr id="5" name="ANSWER"/>
          <p:cNvSpPr/>
          <p:nvPr/>
        </p:nvSpPr>
        <p:spPr>
          <a:xfrm>
            <a:off x="696000" y="3584809"/>
            <a:ext cx="10800000" cy="2700000"/>
          </a:xfrm>
          <a:prstGeom prst="roundRect">
            <a:avLst/>
          </a:prstGeom>
          <a:solidFill>
            <a:schemeClr val="bg1">
              <a:alpha val="70000"/>
            </a:schemeClr>
          </a:solidFill>
          <a:ln w="762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10000"/>
          </a:bodyPr>
          <a:lstStyle/>
          <a:p>
            <a:pPr marL="1143000" indent="-1143000">
              <a:buAutoNum type="arabicPeriod"/>
            </a:pPr>
            <a:r>
              <a:rPr lang="en-US" sz="6000" dirty="0" smtClean="0">
                <a:solidFill>
                  <a:schemeClr val="tx1"/>
                </a:solidFill>
                <a:latin typeface="Century Gothic" panose="020B0502020202020204" pitchFamily="34" charset="0"/>
              </a:rPr>
              <a:t>On the Personal Profile form</a:t>
            </a:r>
          </a:p>
          <a:p>
            <a:pPr marL="1143000" indent="-1143000">
              <a:buAutoNum type="arabicPeriod"/>
            </a:pPr>
            <a:r>
              <a:rPr lang="en-US" sz="6000" dirty="0">
                <a:solidFill>
                  <a:schemeClr val="tx1"/>
                </a:solidFill>
                <a:latin typeface="Century Gothic" panose="020B0502020202020204" pitchFamily="34" charset="0"/>
              </a:rPr>
              <a:t>T</a:t>
            </a:r>
            <a:r>
              <a:rPr lang="en-US" sz="6000" dirty="0" smtClean="0">
                <a:solidFill>
                  <a:schemeClr val="tx1"/>
                </a:solidFill>
                <a:latin typeface="Century Gothic" panose="020B0502020202020204" pitchFamily="34" charset="0"/>
              </a:rPr>
              <a:t>he Status Information Screen </a:t>
            </a:r>
            <a:endParaRPr lang="en-US" sz="6000" dirty="0">
              <a:solidFill>
                <a:schemeClr val="tx1"/>
              </a:solidFill>
              <a:latin typeface="Century Gothic" panose="020B0502020202020204" pitchFamily="34" charset="0"/>
            </a:endParaRPr>
          </a:p>
        </p:txBody>
      </p:sp>
      <p:sp>
        <p:nvSpPr>
          <p:cNvPr id="2" name="Rectangle 1"/>
          <p:cNvSpPr/>
          <p:nvPr/>
        </p:nvSpPr>
        <p:spPr>
          <a:xfrm>
            <a:off x="5736000" y="538465"/>
            <a:ext cx="720000" cy="360000"/>
          </a:xfrm>
          <a:prstGeom prst="rect">
            <a:avLst/>
          </a:prstGeom>
          <a:noFill/>
        </p:spPr>
        <p:txBody>
          <a:bodyPr wrap="square" lIns="0" tIns="0" rIns="0" bIns="0">
            <a:norm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1</a:t>
            </a:r>
          </a:p>
        </p:txBody>
      </p:sp>
    </p:spTree>
    <p:custDataLst>
      <p:tags r:id="rId1"/>
    </p:custDataLst>
    <p:extLst>
      <p:ext uri="{BB962C8B-B14F-4D97-AF65-F5344CB8AC3E}">
        <p14:creationId xmlns:p14="http://schemas.microsoft.com/office/powerpoint/2010/main" val="1611578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4"/>
                  </p:tgtEl>
                </p:cond>
              </p:nextCondLst>
            </p:seq>
          </p:childTnLst>
        </p:cTn>
      </p:par>
    </p:tnLst>
    <p:bldLst>
      <p:bldP spid="5"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5"/>
            <a:ext cx="10515600" cy="1325563"/>
          </a:xfrm>
        </p:spPr>
        <p:txBody>
          <a:bodyPr/>
          <a:lstStyle/>
          <a:p>
            <a:r>
              <a:rPr lang="en-US" dirty="0" smtClean="0"/>
              <a:t>Reference Letters</a:t>
            </a:r>
            <a:endParaRPr lang="en-US" dirty="0"/>
          </a:p>
        </p:txBody>
      </p:sp>
      <p:sp>
        <p:nvSpPr>
          <p:cNvPr id="3" name="Content Placeholder 2"/>
          <p:cNvSpPr>
            <a:spLocks noGrp="1"/>
          </p:cNvSpPr>
          <p:nvPr>
            <p:ph idx="1"/>
          </p:nvPr>
        </p:nvSpPr>
        <p:spPr>
          <a:xfrm>
            <a:off x="421640" y="1144904"/>
            <a:ext cx="4507158" cy="5123815"/>
          </a:xfrm>
        </p:spPr>
        <p:txBody>
          <a:bodyPr>
            <a:noAutofit/>
          </a:bodyPr>
          <a:lstStyle/>
          <a:p>
            <a:r>
              <a:rPr lang="en-US" sz="2100" dirty="0">
                <a:solidFill>
                  <a:schemeClr val="bg1"/>
                </a:solidFill>
              </a:rPr>
              <a:t>NOT part of the application through Grants.gov </a:t>
            </a:r>
          </a:p>
          <a:p>
            <a:r>
              <a:rPr lang="en-US" sz="2100" dirty="0">
                <a:solidFill>
                  <a:schemeClr val="bg1"/>
                </a:solidFill>
              </a:rPr>
              <a:t>Submitted directly by the referee through eRA Commons</a:t>
            </a:r>
          </a:p>
          <a:p>
            <a:r>
              <a:rPr lang="en-US" sz="2100" dirty="0">
                <a:solidFill>
                  <a:schemeClr val="bg1"/>
                </a:solidFill>
              </a:rPr>
              <a:t>Commons registration not </a:t>
            </a:r>
            <a:r>
              <a:rPr lang="en-US" sz="2100" dirty="0" smtClean="0">
                <a:solidFill>
                  <a:schemeClr val="bg1"/>
                </a:solidFill>
              </a:rPr>
              <a:t>required by referee</a:t>
            </a:r>
            <a:endParaRPr lang="en-US" sz="2100" dirty="0">
              <a:solidFill>
                <a:schemeClr val="bg1"/>
              </a:solidFill>
            </a:endParaRPr>
          </a:p>
          <a:p>
            <a:r>
              <a:rPr lang="en-US" sz="2100" dirty="0">
                <a:solidFill>
                  <a:schemeClr val="bg1"/>
                </a:solidFill>
              </a:rPr>
              <a:t>Can be submitted in advance of application submission</a:t>
            </a:r>
          </a:p>
          <a:p>
            <a:r>
              <a:rPr lang="en-US" sz="2100" dirty="0">
                <a:solidFill>
                  <a:schemeClr val="bg1"/>
                </a:solidFill>
              </a:rPr>
              <a:t>Due by the application submission deadline</a:t>
            </a:r>
          </a:p>
          <a:p>
            <a:r>
              <a:rPr lang="en-US" sz="2100" dirty="0">
                <a:solidFill>
                  <a:schemeClr val="bg1"/>
                </a:solidFill>
              </a:rPr>
              <a:t>Applicants can track the submission of reference letters in the Commons, </a:t>
            </a:r>
            <a:r>
              <a:rPr lang="en-US" sz="2100" b="1" dirty="0">
                <a:solidFill>
                  <a:schemeClr val="bg1"/>
                </a:solidFill>
              </a:rPr>
              <a:t>but cannot view the actual letter</a:t>
            </a:r>
          </a:p>
          <a:p>
            <a:r>
              <a:rPr lang="en-US" sz="2100" dirty="0">
                <a:solidFill>
                  <a:schemeClr val="bg1"/>
                </a:solidFill>
              </a:rPr>
              <a:t>Fellowship reference letters no longer have a required format – just a </a:t>
            </a:r>
            <a:r>
              <a:rPr lang="en-US" sz="2100" dirty="0" smtClean="0">
                <a:solidFill>
                  <a:schemeClr val="bg1"/>
                </a:solidFill>
              </a:rPr>
              <a:t>letter</a:t>
            </a:r>
            <a:endParaRPr lang="en-US" sz="2100"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8798" y="169544"/>
            <a:ext cx="7170563" cy="5076022"/>
          </a:xfrm>
          <a:prstGeom prst="rect">
            <a:avLst/>
          </a:prstGeom>
          <a:ln>
            <a:noFill/>
          </a:ln>
          <a:effectLst>
            <a:outerShdw blurRad="190500" algn="tl" rotWithShape="0">
              <a:srgbClr val="000000">
                <a:alpha val="70000"/>
              </a:srgbClr>
            </a:outerShdw>
          </a:effectLst>
        </p:spPr>
      </p:pic>
      <p:sp>
        <p:nvSpPr>
          <p:cNvPr id="5" name="TextBox 4"/>
          <p:cNvSpPr txBox="1"/>
          <p:nvPr/>
        </p:nvSpPr>
        <p:spPr>
          <a:xfrm>
            <a:off x="5466080" y="5669280"/>
            <a:ext cx="5740400" cy="646331"/>
          </a:xfrm>
          <a:prstGeom prst="rect">
            <a:avLst/>
          </a:prstGeom>
          <a:noFill/>
        </p:spPr>
        <p:txBody>
          <a:bodyPr wrap="square" rtlCol="0">
            <a:spAutoFit/>
          </a:bodyPr>
          <a:lstStyle/>
          <a:p>
            <a:pPr algn="ctr"/>
            <a:r>
              <a:rPr lang="en-US" b="1" dirty="0" smtClean="0">
                <a:solidFill>
                  <a:srgbClr val="FFF51E"/>
                </a:solidFill>
              </a:rPr>
              <a:t>Applicant MUST provide to referee the FOA number and their eRA Commons Username</a:t>
            </a:r>
            <a:endParaRPr lang="en-US" b="1" dirty="0">
              <a:solidFill>
                <a:srgbClr val="FFF51E"/>
              </a:solidFill>
            </a:endParaRPr>
          </a:p>
        </p:txBody>
      </p:sp>
    </p:spTree>
    <p:custDataLst>
      <p:tags r:id="rId1"/>
    </p:custDataLst>
    <p:extLst>
      <p:ext uri="{BB962C8B-B14F-4D97-AF65-F5344CB8AC3E}">
        <p14:creationId xmlns:p14="http://schemas.microsoft.com/office/powerpoint/2010/main" val="2133922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QUESTION"/>
          <p:cNvSpPr/>
          <p:nvPr/>
        </p:nvSpPr>
        <p:spPr>
          <a:xfrm>
            <a:off x="696000" y="538465"/>
            <a:ext cx="10800000" cy="2700000"/>
          </a:xfrm>
          <a:prstGeom prst="roundRect">
            <a:avLst/>
          </a:prstGeom>
          <a:solidFill>
            <a:srgbClr val="FF0000">
              <a:alpha val="70000"/>
            </a:srgbClr>
          </a:solidFill>
          <a:ln w="76200">
            <a:solidFill>
              <a:srgbClr val="FE2015"/>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6000" dirty="0"/>
              <a:t>How can you tell if an FOA allows clinical trial applications? </a:t>
            </a:r>
          </a:p>
        </p:txBody>
      </p:sp>
      <p:sp>
        <p:nvSpPr>
          <p:cNvPr id="5" name="ANSWER"/>
          <p:cNvSpPr/>
          <p:nvPr/>
        </p:nvSpPr>
        <p:spPr>
          <a:xfrm>
            <a:off x="696000" y="3584809"/>
            <a:ext cx="10800000" cy="2700000"/>
          </a:xfrm>
          <a:prstGeom prst="roundRect">
            <a:avLst/>
          </a:prstGeom>
          <a:solidFill>
            <a:schemeClr val="bg1">
              <a:alpha val="70000"/>
            </a:schemeClr>
          </a:solidFill>
          <a:ln w="762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r>
              <a:rPr lang="en-US" sz="6000" dirty="0">
                <a:solidFill>
                  <a:schemeClr val="tx1"/>
                </a:solidFill>
              </a:rPr>
              <a:t>2 indicators:</a:t>
            </a:r>
          </a:p>
          <a:p>
            <a:pPr marL="457200" indent="-457200">
              <a:buFont typeface="Arial" panose="020B0604020202020204" pitchFamily="34" charset="0"/>
              <a:buChar char="•"/>
            </a:pPr>
            <a:r>
              <a:rPr lang="en-US" sz="6000" dirty="0">
                <a:solidFill>
                  <a:schemeClr val="tx1"/>
                </a:solidFill>
              </a:rPr>
              <a:t>Clinical Trial </a:t>
            </a:r>
            <a:r>
              <a:rPr lang="en-US" sz="6000" dirty="0" err="1">
                <a:solidFill>
                  <a:schemeClr val="tx1"/>
                </a:solidFill>
              </a:rPr>
              <a:t>Allowability</a:t>
            </a:r>
            <a:r>
              <a:rPr lang="en-US" sz="6000" dirty="0">
                <a:solidFill>
                  <a:schemeClr val="tx1"/>
                </a:solidFill>
              </a:rPr>
              <a:t> Indicator in Section 2 of the FOA</a:t>
            </a:r>
          </a:p>
          <a:p>
            <a:pPr marL="457200" indent="-457200">
              <a:buFont typeface="Arial" panose="020B0604020202020204" pitchFamily="34" charset="0"/>
              <a:buChar char="•"/>
            </a:pPr>
            <a:r>
              <a:rPr lang="en-US" sz="6000" dirty="0">
                <a:solidFill>
                  <a:schemeClr val="tx1"/>
                </a:solidFill>
              </a:rPr>
              <a:t>In the title of most new FOAs</a:t>
            </a:r>
          </a:p>
        </p:txBody>
      </p:sp>
      <p:sp>
        <p:nvSpPr>
          <p:cNvPr id="2" name="Rectangle 1"/>
          <p:cNvSpPr/>
          <p:nvPr/>
        </p:nvSpPr>
        <p:spPr>
          <a:xfrm>
            <a:off x="5736000" y="538465"/>
            <a:ext cx="720000" cy="360000"/>
          </a:xfrm>
          <a:prstGeom prst="rect">
            <a:avLst/>
          </a:prstGeom>
          <a:noFill/>
        </p:spPr>
        <p:txBody>
          <a:bodyPr wrap="square" lIns="0" tIns="0" rIns="0" bIns="0">
            <a:norm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1</a:t>
            </a:r>
          </a:p>
        </p:txBody>
      </p:sp>
    </p:spTree>
    <p:custDataLst>
      <p:tags r:id="rId1"/>
    </p:custDataLst>
    <p:extLst>
      <p:ext uri="{BB962C8B-B14F-4D97-AF65-F5344CB8AC3E}">
        <p14:creationId xmlns:p14="http://schemas.microsoft.com/office/powerpoint/2010/main" val="2652617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4"/>
                  </p:tgtEl>
                </p:cond>
              </p:nextCondLst>
            </p:seq>
          </p:childTnLst>
        </p:cTn>
      </p:par>
    </p:tnLst>
    <p:bldLst>
      <p:bldP spid="5"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5"/>
            <a:ext cx="10515600" cy="1325563"/>
          </a:xfrm>
        </p:spPr>
        <p:txBody>
          <a:bodyPr/>
          <a:lstStyle/>
          <a:p>
            <a:r>
              <a:rPr lang="en-US" dirty="0"/>
              <a:t>Reference </a:t>
            </a:r>
            <a:r>
              <a:rPr lang="en-US" dirty="0" smtClean="0"/>
              <a:t>Letters - </a:t>
            </a:r>
            <a:r>
              <a:rPr lang="en-US" dirty="0"/>
              <a:t>Status Information</a:t>
            </a:r>
          </a:p>
        </p:txBody>
      </p:sp>
      <p:sp>
        <p:nvSpPr>
          <p:cNvPr id="3" name="Content Placeholder 2"/>
          <p:cNvSpPr>
            <a:spLocks noGrp="1"/>
          </p:cNvSpPr>
          <p:nvPr>
            <p:ph idx="1"/>
          </p:nvPr>
        </p:nvSpPr>
        <p:spPr>
          <a:xfrm>
            <a:off x="838199" y="945644"/>
            <a:ext cx="4885941" cy="5536436"/>
          </a:xfrm>
        </p:spPr>
        <p:txBody>
          <a:bodyPr>
            <a:normAutofit/>
          </a:bodyPr>
          <a:lstStyle/>
          <a:p>
            <a:r>
              <a:rPr lang="en-US" dirty="0" smtClean="0">
                <a:solidFill>
                  <a:schemeClr val="bg1"/>
                </a:solidFill>
              </a:rPr>
              <a:t>Reference Letters section on the Status Information screen are for a specific application.</a:t>
            </a:r>
          </a:p>
          <a:p>
            <a:pPr marL="0" indent="0">
              <a:buNone/>
            </a:pPr>
            <a:endParaRPr lang="en-US" dirty="0" smtClean="0">
              <a:solidFill>
                <a:schemeClr val="bg1"/>
              </a:solidFill>
            </a:endParaRPr>
          </a:p>
          <a:p>
            <a:r>
              <a:rPr lang="en-US" dirty="0" smtClean="0">
                <a:solidFill>
                  <a:schemeClr val="bg1"/>
                </a:solidFill>
              </a:rPr>
              <a:t>Applicant sees:</a:t>
            </a:r>
          </a:p>
          <a:p>
            <a:pPr lvl="1">
              <a:buFont typeface="Wingdings" panose="05000000000000000000" pitchFamily="2" charset="2"/>
              <a:buChar char="Ø"/>
            </a:pPr>
            <a:r>
              <a:rPr lang="en-US" dirty="0" smtClean="0">
                <a:solidFill>
                  <a:schemeClr val="bg1"/>
                </a:solidFill>
              </a:rPr>
              <a:t>Name of referee</a:t>
            </a:r>
          </a:p>
          <a:p>
            <a:pPr lvl="1">
              <a:buFont typeface="Wingdings" panose="05000000000000000000" pitchFamily="2" charset="2"/>
              <a:buChar char="Ø"/>
            </a:pPr>
            <a:r>
              <a:rPr lang="en-US" dirty="0" smtClean="0">
                <a:solidFill>
                  <a:schemeClr val="bg1"/>
                </a:solidFill>
              </a:rPr>
              <a:t>Name of referee’s institution</a:t>
            </a:r>
          </a:p>
          <a:p>
            <a:pPr lvl="1">
              <a:buFont typeface="Wingdings" panose="05000000000000000000" pitchFamily="2" charset="2"/>
              <a:buChar char="Ø"/>
            </a:pPr>
            <a:r>
              <a:rPr lang="en-US" dirty="0" smtClean="0">
                <a:solidFill>
                  <a:schemeClr val="bg1"/>
                </a:solidFill>
              </a:rPr>
              <a:t>Department</a:t>
            </a:r>
          </a:p>
          <a:p>
            <a:pPr lvl="1">
              <a:buFont typeface="Wingdings" panose="05000000000000000000" pitchFamily="2" charset="2"/>
              <a:buChar char="Ø"/>
            </a:pPr>
            <a:r>
              <a:rPr lang="en-US" dirty="0" smtClean="0">
                <a:solidFill>
                  <a:schemeClr val="bg1"/>
                </a:solidFill>
              </a:rPr>
              <a:t>Email Address</a:t>
            </a:r>
          </a:p>
          <a:p>
            <a:pPr lvl="1">
              <a:buFont typeface="Wingdings" panose="05000000000000000000" pitchFamily="2" charset="2"/>
              <a:buChar char="Ø"/>
            </a:pPr>
            <a:r>
              <a:rPr lang="en-US" dirty="0" smtClean="0">
                <a:solidFill>
                  <a:schemeClr val="bg1"/>
                </a:solidFill>
              </a:rPr>
              <a:t>Date of submission</a:t>
            </a:r>
          </a:p>
          <a:p>
            <a:pPr marL="457200" lvl="1" indent="0">
              <a:buNone/>
            </a:pPr>
            <a:endParaRPr lang="en-US" dirty="0" smtClean="0">
              <a:solidFill>
                <a:schemeClr val="bg1"/>
              </a:solidFill>
            </a:endParaRPr>
          </a:p>
          <a:p>
            <a:r>
              <a:rPr lang="en-US" dirty="0" smtClean="0">
                <a:solidFill>
                  <a:schemeClr val="bg1"/>
                </a:solidFill>
              </a:rPr>
              <a:t>Applicant </a:t>
            </a:r>
            <a:r>
              <a:rPr lang="en-US" dirty="0" smtClean="0">
                <a:solidFill>
                  <a:srgbClr val="FFF51E"/>
                </a:solidFill>
              </a:rPr>
              <a:t>does not </a:t>
            </a:r>
            <a:r>
              <a:rPr lang="en-US" dirty="0" smtClean="0">
                <a:solidFill>
                  <a:schemeClr val="bg1"/>
                </a:solidFill>
              </a:rPr>
              <a:t>see actual letter</a:t>
            </a:r>
            <a:endParaRPr lang="en-US" dirty="0">
              <a:solidFill>
                <a:schemeClr val="bg1"/>
              </a:solidFill>
            </a:endParaRPr>
          </a:p>
        </p:txBody>
      </p:sp>
      <p:grpSp>
        <p:nvGrpSpPr>
          <p:cNvPr id="4" name="Group 3" descr="Reference letter section with reference letters listed" title="Status Information screen"/>
          <p:cNvGrpSpPr/>
          <p:nvPr/>
        </p:nvGrpSpPr>
        <p:grpSpPr>
          <a:xfrm>
            <a:off x="5826760" y="945643"/>
            <a:ext cx="6046219" cy="5753413"/>
            <a:chOff x="838200" y="905003"/>
            <a:chExt cx="6046219" cy="5753413"/>
          </a:xfrm>
        </p:grpSpPr>
        <p:pic>
          <p:nvPicPr>
            <p:cNvPr id="5" name="Picture 2" title="Status Information screen"/>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8200" y="905003"/>
              <a:ext cx="6046219" cy="575341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
          <p:nvSpPr>
            <p:cNvPr id="6" name="Rounded Rectangle 5"/>
            <p:cNvSpPr/>
            <p:nvPr/>
          </p:nvSpPr>
          <p:spPr>
            <a:xfrm>
              <a:off x="2362200" y="3886200"/>
              <a:ext cx="4419600" cy="2667000"/>
            </a:xfrm>
            <a:prstGeom prst="roundRect">
              <a:avLst>
                <a:gd name="adj" fmla="val 8096"/>
              </a:avLst>
            </a:prstGeom>
            <a:noFill/>
            <a:ln w="28575">
              <a:solidFill>
                <a:srgbClr val="FF0000"/>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24632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5"/>
            <a:ext cx="10515600" cy="1325563"/>
          </a:xfrm>
        </p:spPr>
        <p:txBody>
          <a:bodyPr/>
          <a:lstStyle/>
          <a:p>
            <a:r>
              <a:rPr lang="en-US" dirty="0" smtClean="0"/>
              <a:t>Reference Letters – Personal Profile Screen</a:t>
            </a:r>
            <a:endParaRPr lang="en-US" dirty="0"/>
          </a:p>
        </p:txBody>
      </p:sp>
      <p:sp>
        <p:nvSpPr>
          <p:cNvPr id="3" name="Content Placeholder 2"/>
          <p:cNvSpPr>
            <a:spLocks noGrp="1"/>
          </p:cNvSpPr>
          <p:nvPr>
            <p:ph idx="1"/>
          </p:nvPr>
        </p:nvSpPr>
        <p:spPr>
          <a:xfrm>
            <a:off x="838200" y="1358264"/>
            <a:ext cx="4739640" cy="5123815"/>
          </a:xfrm>
        </p:spPr>
        <p:txBody>
          <a:bodyPr>
            <a:normAutofit/>
          </a:bodyPr>
          <a:lstStyle/>
          <a:p>
            <a:r>
              <a:rPr lang="en-US" dirty="0">
                <a:solidFill>
                  <a:schemeClr val="bg1"/>
                </a:solidFill>
              </a:rPr>
              <a:t>Reference Letters section on the Status Information screen are </a:t>
            </a:r>
            <a:r>
              <a:rPr lang="en-US" dirty="0" smtClean="0">
                <a:solidFill>
                  <a:schemeClr val="bg1"/>
                </a:solidFill>
              </a:rPr>
              <a:t>a summary of all letters received.</a:t>
            </a:r>
            <a:endParaRPr lang="en-US" dirty="0">
              <a:solidFill>
                <a:schemeClr val="bg1"/>
              </a:solidFill>
            </a:endParaRPr>
          </a:p>
          <a:p>
            <a:r>
              <a:rPr lang="en-US" dirty="0" smtClean="0">
                <a:solidFill>
                  <a:schemeClr val="bg1"/>
                </a:solidFill>
              </a:rPr>
              <a:t>Grantee can </a:t>
            </a:r>
            <a:r>
              <a:rPr lang="en-US" dirty="0">
                <a:solidFill>
                  <a:schemeClr val="bg1"/>
                </a:solidFill>
              </a:rPr>
              <a:t>see:</a:t>
            </a:r>
          </a:p>
          <a:p>
            <a:pPr lvl="1">
              <a:buFont typeface="Wingdings" panose="05000000000000000000" pitchFamily="2" charset="2"/>
              <a:buChar char="Ø"/>
            </a:pPr>
            <a:r>
              <a:rPr lang="en-US" dirty="0">
                <a:solidFill>
                  <a:schemeClr val="bg1"/>
                </a:solidFill>
              </a:rPr>
              <a:t>When it was submitted</a:t>
            </a:r>
          </a:p>
          <a:p>
            <a:pPr lvl="1">
              <a:buFont typeface="Wingdings" panose="05000000000000000000" pitchFamily="2" charset="2"/>
              <a:buChar char="Ø"/>
            </a:pPr>
            <a:r>
              <a:rPr lang="en-US" dirty="0">
                <a:solidFill>
                  <a:schemeClr val="bg1"/>
                </a:solidFill>
              </a:rPr>
              <a:t>Who submitted it</a:t>
            </a:r>
          </a:p>
          <a:p>
            <a:pPr lvl="1">
              <a:buFont typeface="Wingdings" panose="05000000000000000000" pitchFamily="2" charset="2"/>
              <a:buChar char="Ø"/>
            </a:pPr>
            <a:r>
              <a:rPr lang="en-US" dirty="0">
                <a:solidFill>
                  <a:schemeClr val="bg1"/>
                </a:solidFill>
              </a:rPr>
              <a:t>What grant it is linked to</a:t>
            </a:r>
          </a:p>
          <a:p>
            <a:r>
              <a:rPr lang="en-US" dirty="0" smtClean="0">
                <a:solidFill>
                  <a:schemeClr val="bg1"/>
                </a:solidFill>
              </a:rPr>
              <a:t>Grantee</a:t>
            </a:r>
            <a:r>
              <a:rPr lang="en-US" dirty="0" smtClean="0">
                <a:solidFill>
                  <a:srgbClr val="FFF51E"/>
                </a:solidFill>
              </a:rPr>
              <a:t> does </a:t>
            </a:r>
            <a:r>
              <a:rPr lang="en-US" dirty="0">
                <a:solidFill>
                  <a:srgbClr val="FFF51E"/>
                </a:solidFill>
              </a:rPr>
              <a:t>not </a:t>
            </a:r>
            <a:r>
              <a:rPr lang="en-US" dirty="0">
                <a:solidFill>
                  <a:schemeClr val="bg1"/>
                </a:solidFill>
              </a:rPr>
              <a:t>see actual letter</a:t>
            </a:r>
          </a:p>
          <a:p>
            <a:endParaRPr lang="en-US" dirty="0">
              <a:solidFill>
                <a:schemeClr val="bg1"/>
              </a:solidFill>
            </a:endParaRPr>
          </a:p>
        </p:txBody>
      </p:sp>
      <p:pic>
        <p:nvPicPr>
          <p:cNvPr id="4" name="Picture 3" title="Reference letters on PPF scre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6460" y="1124584"/>
            <a:ext cx="6299735" cy="5029200"/>
          </a:xfrm>
          <a:prstGeom prst="rect">
            <a:avLst/>
          </a:prstGeom>
          <a:effectLst>
            <a:outerShdw blurRad="50800" dist="38100" dir="8100000" algn="tr" rotWithShape="0">
              <a:prstClr val="black">
                <a:alpha val="40000"/>
              </a:prstClr>
            </a:outerShdw>
          </a:effectLst>
        </p:spPr>
      </p:pic>
      <p:sp>
        <p:nvSpPr>
          <p:cNvPr id="5" name="Rounded Rectangle 4">
            <a:hlinkClick r:id="rId4" action="ppaction://hlinksldjump"/>
          </p:cNvPr>
          <p:cNvSpPr/>
          <p:nvPr/>
        </p:nvSpPr>
        <p:spPr>
          <a:xfrm>
            <a:off x="7823955" y="6311900"/>
            <a:ext cx="2589291" cy="402879"/>
          </a:xfrm>
          <a:prstGeom prst="roundRect">
            <a:avLst/>
          </a:prstGeom>
          <a:solidFill>
            <a:srgbClr val="92D05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To the Spinner! </a:t>
            </a:r>
            <a:endParaRPr lang="en-US" i="1" dirty="0">
              <a:solidFill>
                <a:schemeClr val="tx1"/>
              </a:solidFill>
            </a:endParaRPr>
          </a:p>
        </p:txBody>
      </p:sp>
      <p:sp>
        <p:nvSpPr>
          <p:cNvPr id="6" name="Rounded Rectangle 5">
            <a:hlinkClick r:id="rId5" action="ppaction://hlinksldjump"/>
          </p:cNvPr>
          <p:cNvSpPr/>
          <p:nvPr/>
        </p:nvSpPr>
        <p:spPr>
          <a:xfrm>
            <a:off x="1778755" y="6311900"/>
            <a:ext cx="2589291" cy="402879"/>
          </a:xfrm>
          <a:prstGeom prst="roundRect">
            <a:avLst/>
          </a:prstGeom>
          <a:solidFill>
            <a:srgbClr val="FEA11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Back to The Board</a:t>
            </a:r>
            <a:endParaRPr lang="en-US" i="1" dirty="0">
              <a:solidFill>
                <a:schemeClr val="tx1"/>
              </a:solidFill>
            </a:endParaRPr>
          </a:p>
        </p:txBody>
      </p:sp>
    </p:spTree>
    <p:custDataLst>
      <p:tags r:id="rId1"/>
    </p:custDataLst>
    <p:extLst>
      <p:ext uri="{BB962C8B-B14F-4D97-AF65-F5344CB8AC3E}">
        <p14:creationId xmlns:p14="http://schemas.microsoft.com/office/powerpoint/2010/main" val="609947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QUESTION"/>
          <p:cNvSpPr/>
          <p:nvPr/>
        </p:nvSpPr>
        <p:spPr>
          <a:xfrm>
            <a:off x="696000" y="538465"/>
            <a:ext cx="10800000" cy="2700000"/>
          </a:xfrm>
          <a:prstGeom prst="roundRect">
            <a:avLst/>
          </a:prstGeom>
          <a:solidFill>
            <a:srgbClr val="00B0F0">
              <a:alpha val="70000"/>
            </a:srgbClr>
          </a:solidFill>
          <a:ln w="76200">
            <a:solidFill>
              <a:srgbClr val="1433FD"/>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6000" dirty="0" smtClean="0">
                <a:solidFill>
                  <a:schemeClr val="tx1"/>
                </a:solidFill>
                <a:latin typeface="Century Gothic" panose="020B0502020202020204" pitchFamily="34" charset="0"/>
              </a:rPr>
              <a:t>Who can see the Status Information screen?</a:t>
            </a:r>
            <a:endParaRPr lang="en-US" sz="6000" dirty="0">
              <a:solidFill>
                <a:schemeClr val="tx1"/>
              </a:solidFill>
              <a:latin typeface="Century Gothic" panose="020B0502020202020204" pitchFamily="34" charset="0"/>
            </a:endParaRPr>
          </a:p>
        </p:txBody>
      </p:sp>
      <p:sp>
        <p:nvSpPr>
          <p:cNvPr id="5" name="ANSWER"/>
          <p:cNvSpPr/>
          <p:nvPr/>
        </p:nvSpPr>
        <p:spPr>
          <a:xfrm>
            <a:off x="696000" y="3584809"/>
            <a:ext cx="10800000" cy="2700000"/>
          </a:xfrm>
          <a:prstGeom prst="roundRect">
            <a:avLst/>
          </a:prstGeom>
          <a:solidFill>
            <a:schemeClr val="bg1">
              <a:alpha val="70000"/>
            </a:schemeClr>
          </a:solidFill>
          <a:ln w="762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marL="1143000" indent="-1143000">
              <a:buAutoNum type="arabicPeriod"/>
            </a:pPr>
            <a:r>
              <a:rPr lang="en-US" sz="6000" dirty="0" smtClean="0">
                <a:solidFill>
                  <a:schemeClr val="tx1"/>
                </a:solidFill>
                <a:latin typeface="Century Gothic" panose="020B0502020202020204" pitchFamily="34" charset="0"/>
              </a:rPr>
              <a:t>The Principal Investigator</a:t>
            </a:r>
          </a:p>
          <a:p>
            <a:pPr marL="1143000" indent="-1143000">
              <a:buAutoNum type="arabicPeriod"/>
            </a:pPr>
            <a:r>
              <a:rPr lang="en-US" sz="6000" dirty="0" smtClean="0">
                <a:solidFill>
                  <a:schemeClr val="tx1"/>
                </a:solidFill>
                <a:latin typeface="Century Gothic" panose="020B0502020202020204" pitchFamily="34" charset="0"/>
              </a:rPr>
              <a:t>The Signing Official</a:t>
            </a:r>
          </a:p>
          <a:p>
            <a:pPr marL="1143000" indent="-1143000">
              <a:buAutoNum type="arabicPeriod"/>
            </a:pPr>
            <a:r>
              <a:rPr lang="en-US" sz="6000" dirty="0" smtClean="0">
                <a:solidFill>
                  <a:schemeClr val="tx1"/>
                </a:solidFill>
                <a:latin typeface="Century Gothic" panose="020B0502020202020204" pitchFamily="34" charset="0"/>
              </a:rPr>
              <a:t>A person with the PPF Delegation</a:t>
            </a:r>
            <a:endParaRPr lang="en-US" sz="6000" dirty="0">
              <a:solidFill>
                <a:schemeClr val="tx1"/>
              </a:solidFill>
              <a:latin typeface="Century Gothic" panose="020B0502020202020204" pitchFamily="34" charset="0"/>
            </a:endParaRPr>
          </a:p>
        </p:txBody>
      </p:sp>
      <p:sp>
        <p:nvSpPr>
          <p:cNvPr id="6" name="Rectangle 5"/>
          <p:cNvSpPr/>
          <p:nvPr/>
        </p:nvSpPr>
        <p:spPr>
          <a:xfrm>
            <a:off x="5736000" y="538465"/>
            <a:ext cx="720000" cy="360000"/>
          </a:xfrm>
          <a:prstGeom prst="rect">
            <a:avLst/>
          </a:prstGeom>
          <a:noFill/>
        </p:spPr>
        <p:txBody>
          <a:bodyPr wrap="square" lIns="0" tIns="0" rIns="0" bIns="0">
            <a:norm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2</a:t>
            </a:r>
          </a:p>
        </p:txBody>
      </p:sp>
    </p:spTree>
    <p:custDataLst>
      <p:tags r:id="rId1"/>
    </p:custDataLst>
    <p:extLst>
      <p:ext uri="{BB962C8B-B14F-4D97-AF65-F5344CB8AC3E}">
        <p14:creationId xmlns:p14="http://schemas.microsoft.com/office/powerpoint/2010/main" val="160960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4"/>
                  </p:tgtEl>
                </p:cond>
              </p:nextCondLst>
            </p:seq>
          </p:childTnLst>
        </p:cTn>
      </p:par>
    </p:tnLst>
    <p:bldLst>
      <p:bldP spid="5"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5"/>
            <a:ext cx="10515600" cy="1325563"/>
          </a:xfrm>
        </p:spPr>
        <p:txBody>
          <a:bodyPr/>
          <a:lstStyle/>
          <a:p>
            <a:r>
              <a:rPr lang="en-US" dirty="0" smtClean="0"/>
              <a:t>Detailed Information on Status Screen</a:t>
            </a:r>
            <a:endParaRPr lang="en-US" dirty="0"/>
          </a:p>
        </p:txBody>
      </p:sp>
      <p:sp>
        <p:nvSpPr>
          <p:cNvPr id="3" name="Content Placeholder 2"/>
          <p:cNvSpPr>
            <a:spLocks noGrp="1"/>
          </p:cNvSpPr>
          <p:nvPr>
            <p:ph idx="1"/>
          </p:nvPr>
        </p:nvSpPr>
        <p:spPr>
          <a:xfrm>
            <a:off x="248920" y="1324928"/>
            <a:ext cx="4119880" cy="5123815"/>
          </a:xfrm>
        </p:spPr>
        <p:txBody>
          <a:bodyPr>
            <a:normAutofit fontScale="92500" lnSpcReduction="20000"/>
          </a:bodyPr>
          <a:lstStyle/>
          <a:p>
            <a:pPr marL="0" indent="0">
              <a:buNone/>
            </a:pPr>
            <a:r>
              <a:rPr lang="en-US" sz="3200" dirty="0" smtClean="0">
                <a:solidFill>
                  <a:schemeClr val="bg1"/>
                </a:solidFill>
              </a:rPr>
              <a:t>Screen includes information on:</a:t>
            </a:r>
          </a:p>
          <a:p>
            <a:r>
              <a:rPr lang="en-US" dirty="0" smtClean="0">
                <a:solidFill>
                  <a:schemeClr val="bg1"/>
                </a:solidFill>
              </a:rPr>
              <a:t>NIH Contact</a:t>
            </a:r>
          </a:p>
          <a:p>
            <a:r>
              <a:rPr lang="en-US" dirty="0" smtClean="0">
                <a:solidFill>
                  <a:schemeClr val="bg1"/>
                </a:solidFill>
              </a:rPr>
              <a:t>Application Status</a:t>
            </a:r>
          </a:p>
          <a:p>
            <a:r>
              <a:rPr lang="en-US" dirty="0" smtClean="0">
                <a:solidFill>
                  <a:schemeClr val="bg1"/>
                </a:solidFill>
              </a:rPr>
              <a:t>Relevant Documents</a:t>
            </a:r>
          </a:p>
          <a:p>
            <a:r>
              <a:rPr lang="en-US" dirty="0" smtClean="0">
                <a:solidFill>
                  <a:schemeClr val="bg1"/>
                </a:solidFill>
              </a:rPr>
              <a:t>Review Information </a:t>
            </a:r>
          </a:p>
          <a:p>
            <a:pPr lvl="1"/>
            <a:r>
              <a:rPr lang="en-US" dirty="0" smtClean="0">
                <a:solidFill>
                  <a:srgbClr val="FFFF00"/>
                </a:solidFill>
              </a:rPr>
              <a:t>Scores</a:t>
            </a:r>
          </a:p>
          <a:p>
            <a:pPr lvl="1"/>
            <a:r>
              <a:rPr lang="en-US" dirty="0" smtClean="0">
                <a:solidFill>
                  <a:schemeClr val="bg1"/>
                </a:solidFill>
              </a:rPr>
              <a:t>Study Section</a:t>
            </a:r>
          </a:p>
          <a:p>
            <a:pPr lvl="1"/>
            <a:r>
              <a:rPr lang="en-US" dirty="0" smtClean="0">
                <a:solidFill>
                  <a:schemeClr val="bg1"/>
                </a:solidFill>
              </a:rPr>
              <a:t>Advisor Council</a:t>
            </a:r>
          </a:p>
          <a:p>
            <a:pPr lvl="1"/>
            <a:r>
              <a:rPr lang="en-US" dirty="0" smtClean="0">
                <a:solidFill>
                  <a:schemeClr val="bg1"/>
                </a:solidFill>
              </a:rPr>
              <a:t>ESI &amp; NI Status</a:t>
            </a:r>
          </a:p>
          <a:p>
            <a:r>
              <a:rPr lang="en-US" dirty="0" smtClean="0">
                <a:solidFill>
                  <a:schemeClr val="bg1"/>
                </a:solidFill>
              </a:rPr>
              <a:t>Assigned IC</a:t>
            </a:r>
          </a:p>
          <a:p>
            <a:r>
              <a:rPr lang="en-US" dirty="0" smtClean="0">
                <a:solidFill>
                  <a:schemeClr val="bg1"/>
                </a:solidFill>
              </a:rPr>
              <a:t>Award Information</a:t>
            </a:r>
          </a:p>
          <a:p>
            <a:r>
              <a:rPr lang="en-US" dirty="0" smtClean="0">
                <a:solidFill>
                  <a:schemeClr val="bg1"/>
                </a:solidFill>
              </a:rPr>
              <a:t>And more..</a:t>
            </a:r>
            <a:endParaRPr lang="en-US" dirty="0">
              <a:solidFill>
                <a:schemeClr val="bg1"/>
              </a:solidFill>
            </a:endParaRPr>
          </a:p>
        </p:txBody>
      </p:sp>
      <p:grpSp>
        <p:nvGrpSpPr>
          <p:cNvPr id="15" name="Group 14"/>
          <p:cNvGrpSpPr/>
          <p:nvPr/>
        </p:nvGrpSpPr>
        <p:grpSpPr>
          <a:xfrm>
            <a:off x="3451225" y="933435"/>
            <a:ext cx="8644366" cy="5845839"/>
            <a:chOff x="301625" y="963915"/>
            <a:chExt cx="8644366" cy="5845839"/>
          </a:xfrm>
        </p:grpSpPr>
        <p:grpSp>
          <p:nvGrpSpPr>
            <p:cNvPr id="7" name="Group 6" descr="Show review scores and Other relevant documents with Summary statement. " title="Status Information screen"/>
            <p:cNvGrpSpPr/>
            <p:nvPr/>
          </p:nvGrpSpPr>
          <p:grpSpPr>
            <a:xfrm>
              <a:off x="301625" y="963915"/>
              <a:ext cx="8644366" cy="5845839"/>
              <a:chOff x="301625" y="935961"/>
              <a:chExt cx="8644366" cy="5845839"/>
            </a:xfrm>
          </p:grpSpPr>
          <p:pic>
            <p:nvPicPr>
              <p:cNvPr id="8" name="Picture 7" title="Status Information scre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935961"/>
                <a:ext cx="5897991" cy="5845839"/>
              </a:xfrm>
              <a:prstGeom prst="rect">
                <a:avLst/>
              </a:prstGeom>
              <a:ln>
                <a:noFill/>
              </a:ln>
              <a:effectLst>
                <a:outerShdw blurRad="190500" algn="tl" rotWithShape="0">
                  <a:srgbClr val="000000">
                    <a:alpha val="70000"/>
                  </a:srgbClr>
                </a:outerShdw>
              </a:effectLst>
            </p:spPr>
          </p:pic>
          <p:pic>
            <p:nvPicPr>
              <p:cNvPr id="9" name="Picture 8" descr="Other Relevant documents" title="Status Information scre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1625" y="1219200"/>
                <a:ext cx="4151298" cy="1885705"/>
              </a:xfrm>
              <a:prstGeom prst="rect">
                <a:avLst/>
              </a:prstGeom>
              <a:ln>
                <a:noFill/>
              </a:ln>
              <a:effectLst>
                <a:outerShdw blurRad="190500" algn="tl" rotWithShape="0">
                  <a:srgbClr val="000000">
                    <a:alpha val="70000"/>
                  </a:srgbClr>
                </a:outerShdw>
              </a:effectLst>
            </p:spPr>
          </p:pic>
        </p:grpSp>
        <p:sp>
          <p:nvSpPr>
            <p:cNvPr id="10" name="Rectangle 9" title="&quot;&quot;"/>
            <p:cNvSpPr>
              <a:spLocks noChangeArrowheads="1"/>
            </p:cNvSpPr>
            <p:nvPr/>
          </p:nvSpPr>
          <p:spPr bwMode="auto">
            <a:xfrm>
              <a:off x="301625" y="1600199"/>
              <a:ext cx="1447800" cy="304801"/>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 name="Text Box 8" descr="Only the PI sees the Summary Statement and Scores&#10;" title="text box"/>
            <p:cNvSpPr txBox="1">
              <a:spLocks noChangeArrowheads="1"/>
            </p:cNvSpPr>
            <p:nvPr/>
          </p:nvSpPr>
          <p:spPr bwMode="auto">
            <a:xfrm>
              <a:off x="571651" y="3684456"/>
              <a:ext cx="2133600" cy="1938992"/>
            </a:xfrm>
            <a:prstGeom prst="rect">
              <a:avLst/>
            </a:prstGeom>
            <a:solidFill>
              <a:srgbClr val="FFFFCC"/>
            </a:solidFill>
            <a:ln w="9525">
              <a:solidFill>
                <a:srgbClr val="C00000"/>
              </a:solidFill>
              <a:miter lim="800000"/>
              <a:headEnd/>
              <a:tailEnd/>
            </a:ln>
            <a:effectLst>
              <a:outerShdw blurRad="50800" dist="38100" dir="2700000" algn="tl" rotWithShape="0">
                <a:prstClr val="black">
                  <a:alpha val="40000"/>
                </a:prstClr>
              </a:outerShdw>
            </a:effectLst>
          </p:spPr>
          <p:txBody>
            <a:bodyPr>
              <a:spAutoFit/>
            </a:bodyPr>
            <a:lstStyle/>
            <a:p>
              <a:pPr>
                <a:defRPr/>
              </a:pPr>
              <a:r>
                <a:rPr lang="en-US" sz="2400" dirty="0">
                  <a:solidFill>
                    <a:srgbClr val="FE2015"/>
                  </a:solidFill>
                  <a:latin typeface="+mn-lt"/>
                  <a:cs typeface="Arial" charset="0"/>
                </a:rPr>
                <a:t>Only the PI sees the Summary Statement and Scores</a:t>
              </a:r>
            </a:p>
          </p:txBody>
        </p:sp>
        <p:sp>
          <p:nvSpPr>
            <p:cNvPr id="12" name="Line 9" title="&quot;&quot;"/>
            <p:cNvSpPr>
              <a:spLocks noChangeShapeType="1"/>
            </p:cNvSpPr>
            <p:nvPr/>
          </p:nvSpPr>
          <p:spPr bwMode="auto">
            <a:xfrm flipV="1">
              <a:off x="2705251" y="4648200"/>
              <a:ext cx="1843944"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Rectangle 12" title="&quot;&quot;"/>
            <p:cNvSpPr>
              <a:spLocks noChangeArrowheads="1"/>
            </p:cNvSpPr>
            <p:nvPr/>
          </p:nvSpPr>
          <p:spPr bwMode="auto">
            <a:xfrm>
              <a:off x="4549195" y="4495800"/>
              <a:ext cx="1447800" cy="6096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 name="Line 9" title="&quot;&quot;"/>
            <p:cNvSpPr>
              <a:spLocks noChangeShapeType="1"/>
            </p:cNvSpPr>
            <p:nvPr/>
          </p:nvSpPr>
          <p:spPr bwMode="auto">
            <a:xfrm flipV="1">
              <a:off x="1066800" y="1905000"/>
              <a:ext cx="0" cy="1779456"/>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custDataLst>
      <p:tags r:id="rId1"/>
    </p:custDataLst>
    <p:extLst>
      <p:ext uri="{BB962C8B-B14F-4D97-AF65-F5344CB8AC3E}">
        <p14:creationId xmlns:p14="http://schemas.microsoft.com/office/powerpoint/2010/main" val="145504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5"/>
            <a:ext cx="10515600" cy="1325563"/>
          </a:xfrm>
        </p:spPr>
        <p:txBody>
          <a:bodyPr/>
          <a:lstStyle/>
          <a:p>
            <a:r>
              <a:rPr lang="en-US" dirty="0" smtClean="0"/>
              <a:t>Personal Profile Delegation</a:t>
            </a:r>
            <a:endParaRPr lang="en-US" dirty="0"/>
          </a:p>
        </p:txBody>
      </p:sp>
      <p:graphicFrame>
        <p:nvGraphicFramePr>
          <p:cNvPr id="4" name="Content Placeholder 3" title="Delgations"/>
          <p:cNvGraphicFramePr>
            <a:graphicFrameLocks/>
          </p:cNvGraphicFramePr>
          <p:nvPr>
            <p:extLst>
              <p:ext uri="{D42A27DB-BD31-4B8C-83A1-F6EECF244321}">
                <p14:modId xmlns:p14="http://schemas.microsoft.com/office/powerpoint/2010/main" val="1027656856"/>
              </p:ext>
            </p:extLst>
          </p:nvPr>
        </p:nvGraphicFramePr>
        <p:xfrm>
          <a:off x="544937" y="1020128"/>
          <a:ext cx="11102126" cy="5195570"/>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2491087"/>
                <a:gridCol w="1790598"/>
                <a:gridCol w="1890076"/>
                <a:gridCol w="4930365"/>
              </a:tblGrid>
              <a:tr h="370840">
                <a:tc>
                  <a:txBody>
                    <a:bodyPr/>
                    <a:lstStyle/>
                    <a:p>
                      <a:pPr algn="ctr"/>
                      <a:r>
                        <a:rPr lang="en-US" sz="1600" baseline="0" dirty="0" smtClean="0">
                          <a:latin typeface="Arial" panose="020B0604020202020204" pitchFamily="34" charset="0"/>
                          <a:cs typeface="Arial" panose="020B0604020202020204" pitchFamily="34" charset="0"/>
                        </a:rPr>
                        <a:t>Type (Name)</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smtClean="0">
                          <a:latin typeface="Arial" panose="020B0604020202020204" pitchFamily="34" charset="0"/>
                          <a:cs typeface="Arial" panose="020B0604020202020204" pitchFamily="34" charset="0"/>
                        </a:rPr>
                        <a:t>By</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smtClean="0">
                          <a:latin typeface="Arial" panose="020B0604020202020204" pitchFamily="34" charset="0"/>
                          <a:cs typeface="Arial" panose="020B0604020202020204" pitchFamily="34" charset="0"/>
                        </a:rPr>
                        <a:t>To</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smtClean="0">
                          <a:latin typeface="Arial" panose="020B0604020202020204" pitchFamily="34" charset="0"/>
                          <a:cs typeface="Arial" panose="020B0604020202020204" pitchFamily="34" charset="0"/>
                        </a:rPr>
                        <a:t>What it</a:t>
                      </a:r>
                      <a:r>
                        <a:rPr lang="en-US" sz="1600" baseline="0" dirty="0" smtClean="0">
                          <a:latin typeface="Arial" panose="020B0604020202020204" pitchFamily="34" charset="0"/>
                          <a:cs typeface="Arial" panose="020B0604020202020204" pitchFamily="34" charset="0"/>
                        </a:rPr>
                        <a:t> does</a:t>
                      </a:r>
                      <a:endParaRPr lang="en-US" sz="1600" dirty="0">
                        <a:latin typeface="Arial" panose="020B0604020202020204" pitchFamily="34" charset="0"/>
                        <a:cs typeface="Arial" panose="020B0604020202020204" pitchFamily="34" charset="0"/>
                      </a:endParaRPr>
                    </a:p>
                  </a:txBody>
                  <a:tcPr/>
                </a:tc>
              </a:tr>
              <a:tr h="370840">
                <a:tc>
                  <a:txBody>
                    <a:bodyPr/>
                    <a:lstStyle/>
                    <a:p>
                      <a:pPr algn="l"/>
                      <a:r>
                        <a:rPr lang="en-US" sz="1600" dirty="0" smtClean="0">
                          <a:solidFill>
                            <a:schemeClr val="bg1">
                              <a:lumMod val="50000"/>
                            </a:schemeClr>
                          </a:solidFill>
                          <a:latin typeface="Arial" panose="020B0604020202020204" pitchFamily="34" charset="0"/>
                          <a:cs typeface="Arial" panose="020B0604020202020204" pitchFamily="34" charset="0"/>
                        </a:rPr>
                        <a:t>Progress Report</a:t>
                      </a:r>
                      <a:endParaRPr lang="en-US" sz="1600" dirty="0">
                        <a:solidFill>
                          <a:schemeClr val="bg1">
                            <a:lumMod val="50000"/>
                          </a:schemeClr>
                        </a:solidFill>
                        <a:latin typeface="Arial" panose="020B0604020202020204" pitchFamily="34" charset="0"/>
                        <a:cs typeface="Arial" panose="020B0604020202020204" pitchFamily="34" charset="0"/>
                      </a:endParaRPr>
                    </a:p>
                  </a:txBody>
                  <a:tcPr anchor="ctr"/>
                </a:tc>
                <a:tc>
                  <a:txBody>
                    <a:bodyPr/>
                    <a:lstStyle/>
                    <a:p>
                      <a:pPr algn="l"/>
                      <a:r>
                        <a:rPr lang="en-US" sz="1600" dirty="0" smtClean="0">
                          <a:solidFill>
                            <a:schemeClr val="bg1">
                              <a:lumMod val="50000"/>
                            </a:schemeClr>
                          </a:solidFill>
                          <a:latin typeface="Arial" panose="020B0604020202020204" pitchFamily="34" charset="0"/>
                          <a:cs typeface="Arial" panose="020B0604020202020204" pitchFamily="34" charset="0"/>
                        </a:rPr>
                        <a:t>SO, AA, AO</a:t>
                      </a:r>
                      <a:endParaRPr lang="en-US" sz="1600" dirty="0">
                        <a:solidFill>
                          <a:schemeClr val="bg1">
                            <a:lumMod val="50000"/>
                          </a:schemeClr>
                        </a:solidFill>
                        <a:latin typeface="Arial" panose="020B0604020202020204" pitchFamily="34" charset="0"/>
                        <a:cs typeface="Arial" panose="020B0604020202020204" pitchFamily="34" charset="0"/>
                      </a:endParaRPr>
                    </a:p>
                  </a:txBody>
                  <a:tcPr anchor="ctr"/>
                </a:tc>
                <a:tc>
                  <a:txBody>
                    <a:bodyPr/>
                    <a:lstStyle/>
                    <a:p>
                      <a:pPr algn="l"/>
                      <a:r>
                        <a:rPr lang="en-US" sz="1600" dirty="0" smtClean="0">
                          <a:solidFill>
                            <a:schemeClr val="bg1">
                              <a:lumMod val="50000"/>
                            </a:schemeClr>
                          </a:solidFill>
                          <a:latin typeface="Arial" panose="020B0604020202020204" pitchFamily="34" charset="0"/>
                          <a:cs typeface="Arial" panose="020B0604020202020204" pitchFamily="34" charset="0"/>
                        </a:rPr>
                        <a:t>PI on behalf </a:t>
                      </a:r>
                    </a:p>
                    <a:p>
                      <a:pPr algn="l"/>
                      <a:r>
                        <a:rPr lang="en-US" sz="1600" dirty="0" smtClean="0">
                          <a:solidFill>
                            <a:schemeClr val="bg1">
                              <a:lumMod val="50000"/>
                            </a:schemeClr>
                          </a:solidFill>
                          <a:latin typeface="Arial" panose="020B0604020202020204" pitchFamily="34" charset="0"/>
                          <a:cs typeface="Arial" panose="020B0604020202020204" pitchFamily="34" charset="0"/>
                        </a:rPr>
                        <a:t>of a PI</a:t>
                      </a:r>
                      <a:endParaRPr lang="en-US" sz="1600" dirty="0">
                        <a:solidFill>
                          <a:schemeClr val="bg1">
                            <a:lumMod val="50000"/>
                          </a:schemeClr>
                        </a:solidFill>
                        <a:latin typeface="Arial" panose="020B0604020202020204" pitchFamily="34" charset="0"/>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bg1">
                              <a:lumMod val="50000"/>
                            </a:schemeClr>
                          </a:solidFill>
                          <a:latin typeface="Arial" panose="020B0604020202020204" pitchFamily="34" charset="0"/>
                          <a:cs typeface="Arial" panose="020B0604020202020204" pitchFamily="34" charset="0"/>
                        </a:rPr>
                        <a:t>Enables the delegated PI</a:t>
                      </a:r>
                      <a:r>
                        <a:rPr lang="en-US" sz="1600" baseline="0" dirty="0" smtClean="0">
                          <a:solidFill>
                            <a:schemeClr val="bg1">
                              <a:lumMod val="50000"/>
                            </a:schemeClr>
                          </a:solidFill>
                          <a:latin typeface="Arial" panose="020B0604020202020204" pitchFamily="34" charset="0"/>
                          <a:cs typeface="Arial" panose="020B0604020202020204" pitchFamily="34" charset="0"/>
                        </a:rPr>
                        <a:t> to work on progress reports of another PI </a:t>
                      </a:r>
                      <a:r>
                        <a:rPr lang="en-US" sz="1600" baseline="0" dirty="0" smtClean="0">
                          <a:solidFill>
                            <a:srgbClr val="FF7C80"/>
                          </a:solidFill>
                          <a:latin typeface="Arial" panose="020B0604020202020204" pitchFamily="34" charset="0"/>
                          <a:cs typeface="Arial" panose="020B0604020202020204" pitchFamily="34" charset="0"/>
                        </a:rPr>
                        <a:t>– includes Interim and Final RPPR and HSS requests</a:t>
                      </a:r>
                      <a:endParaRPr lang="en-US" sz="1600" dirty="0" smtClean="0">
                        <a:solidFill>
                          <a:srgbClr val="FF7C80"/>
                        </a:solidFill>
                        <a:latin typeface="Arial" panose="020B0604020202020204" pitchFamily="34" charset="0"/>
                        <a:cs typeface="Arial" panose="020B0604020202020204" pitchFamily="34" charset="0"/>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bg1">
                              <a:lumMod val="50000"/>
                            </a:schemeClr>
                          </a:solidFill>
                          <a:latin typeface="Arial" panose="020B0604020202020204" pitchFamily="34" charset="0"/>
                          <a:cs typeface="Arial" panose="020B0604020202020204" pitchFamily="34" charset="0"/>
                        </a:rPr>
                        <a:t>Progress Report</a:t>
                      </a:r>
                    </a:p>
                  </a:txBody>
                  <a:tcPr anchor="ctr"/>
                </a:tc>
                <a:tc>
                  <a:txBody>
                    <a:bodyPr/>
                    <a:lstStyle/>
                    <a:p>
                      <a:pPr algn="l"/>
                      <a:r>
                        <a:rPr lang="en-US" sz="1600" dirty="0" smtClean="0">
                          <a:solidFill>
                            <a:schemeClr val="bg1">
                              <a:lumMod val="50000"/>
                            </a:schemeClr>
                          </a:solidFill>
                          <a:latin typeface="Arial" panose="020B0604020202020204" pitchFamily="34" charset="0"/>
                          <a:cs typeface="Arial" panose="020B0604020202020204" pitchFamily="34" charset="0"/>
                        </a:rPr>
                        <a:t>PI</a:t>
                      </a:r>
                      <a:endParaRPr lang="en-US" sz="1600" dirty="0">
                        <a:solidFill>
                          <a:schemeClr val="bg1">
                            <a:lumMod val="50000"/>
                          </a:schemeClr>
                        </a:solidFill>
                        <a:latin typeface="Arial" panose="020B0604020202020204" pitchFamily="34" charset="0"/>
                        <a:cs typeface="Arial" panose="020B0604020202020204" pitchFamily="34" charset="0"/>
                      </a:endParaRPr>
                    </a:p>
                  </a:txBody>
                  <a:tcPr anchor="ctr"/>
                </a:tc>
                <a:tc>
                  <a:txBody>
                    <a:bodyPr/>
                    <a:lstStyle/>
                    <a:p>
                      <a:pPr algn="l"/>
                      <a:r>
                        <a:rPr lang="en-US" sz="1600" dirty="0" smtClean="0">
                          <a:solidFill>
                            <a:schemeClr val="bg1">
                              <a:lumMod val="50000"/>
                            </a:schemeClr>
                          </a:solidFill>
                          <a:latin typeface="Arial" panose="020B0604020202020204" pitchFamily="34" charset="0"/>
                          <a:cs typeface="Arial" panose="020B0604020202020204" pitchFamily="34" charset="0"/>
                        </a:rPr>
                        <a:t>User within</a:t>
                      </a:r>
                    </a:p>
                    <a:p>
                      <a:pPr algn="l"/>
                      <a:r>
                        <a:rPr lang="en-US" sz="1600" dirty="0" smtClean="0">
                          <a:solidFill>
                            <a:schemeClr val="bg1">
                              <a:lumMod val="50000"/>
                            </a:schemeClr>
                          </a:solidFill>
                          <a:latin typeface="Arial" panose="020B0604020202020204" pitchFamily="34" charset="0"/>
                          <a:cs typeface="Arial" panose="020B0604020202020204" pitchFamily="34" charset="0"/>
                        </a:rPr>
                        <a:t>Institution</a:t>
                      </a:r>
                      <a:endParaRPr lang="en-US" sz="1600" dirty="0">
                        <a:solidFill>
                          <a:schemeClr val="bg1">
                            <a:lumMod val="50000"/>
                          </a:schemeClr>
                        </a:solidFill>
                        <a:latin typeface="Arial" panose="020B0604020202020204" pitchFamily="34" charset="0"/>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smtClean="0">
                          <a:solidFill>
                            <a:schemeClr val="bg1">
                              <a:lumMod val="50000"/>
                            </a:schemeClr>
                          </a:solidFill>
                          <a:effectLst/>
                          <a:latin typeface="Arial" panose="020B0604020202020204" pitchFamily="34" charset="0"/>
                          <a:ea typeface="+mn-ea"/>
                          <a:cs typeface="Arial" panose="020B0604020202020204" pitchFamily="34" charset="0"/>
                        </a:rPr>
                        <a:t>Enables the authorized user to work on progress reports for the PI </a:t>
                      </a:r>
                      <a:r>
                        <a:rPr lang="en-US" sz="1600" baseline="0" dirty="0" smtClean="0">
                          <a:solidFill>
                            <a:srgbClr val="FF7C80"/>
                          </a:solidFill>
                          <a:latin typeface="Arial" panose="020B0604020202020204" pitchFamily="34" charset="0"/>
                          <a:cs typeface="Arial" panose="020B0604020202020204" pitchFamily="34" charset="0"/>
                        </a:rPr>
                        <a:t>– includes Interim and Final RPPR and HSS requests</a:t>
                      </a:r>
                      <a:endParaRPr lang="en-US" sz="1600" dirty="0" smtClean="0">
                        <a:solidFill>
                          <a:srgbClr val="FF7C80"/>
                        </a:solidFill>
                        <a:latin typeface="Arial" panose="020B0604020202020204" pitchFamily="34" charset="0"/>
                        <a:cs typeface="Arial" panose="020B0604020202020204" pitchFamily="34" charset="0"/>
                      </a:endParaRPr>
                    </a:p>
                  </a:txBody>
                  <a:tcPr anchor="ctr"/>
                </a:tc>
              </a:tr>
              <a:tr h="370840">
                <a:tc>
                  <a:txBody>
                    <a:bodyPr/>
                    <a:lstStyle/>
                    <a:p>
                      <a:pPr algn="l"/>
                      <a:r>
                        <a:rPr lang="en-US" sz="1600" dirty="0" smtClean="0">
                          <a:solidFill>
                            <a:schemeClr val="bg1">
                              <a:lumMod val="50000"/>
                            </a:schemeClr>
                          </a:solidFill>
                          <a:latin typeface="Arial" panose="020B0604020202020204" pitchFamily="34" charset="0"/>
                          <a:cs typeface="Arial" panose="020B0604020202020204" pitchFamily="34" charset="0"/>
                        </a:rPr>
                        <a:t>Sponsor</a:t>
                      </a:r>
                      <a:endParaRPr lang="en-US" sz="1600" dirty="0">
                        <a:solidFill>
                          <a:schemeClr val="bg1">
                            <a:lumMod val="50000"/>
                          </a:schemeClr>
                        </a:solidFill>
                        <a:latin typeface="Arial" panose="020B0604020202020204" pitchFamily="34" charset="0"/>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bg1">
                              <a:lumMod val="50000"/>
                            </a:schemeClr>
                          </a:solidFill>
                          <a:latin typeface="Arial" panose="020B0604020202020204" pitchFamily="34" charset="0"/>
                          <a:cs typeface="Arial" panose="020B0604020202020204" pitchFamily="34" charset="0"/>
                        </a:rPr>
                        <a:t>SO, AA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bg1">
                              <a:lumMod val="50000"/>
                            </a:schemeClr>
                          </a:solidFill>
                          <a:latin typeface="Arial" panose="020B0604020202020204" pitchFamily="34" charset="0"/>
                          <a:cs typeface="Arial" panose="020B0604020202020204" pitchFamily="34" charset="0"/>
                        </a:rPr>
                        <a:t>(on behalf</a:t>
                      </a:r>
                      <a:r>
                        <a:rPr lang="en-US" sz="1600" baseline="0" dirty="0" smtClean="0">
                          <a:solidFill>
                            <a:schemeClr val="bg1">
                              <a:lumMod val="50000"/>
                            </a:schemeClr>
                          </a:solidFill>
                          <a:latin typeface="Arial" panose="020B0604020202020204" pitchFamily="34" charset="0"/>
                          <a:cs typeface="Arial" panose="020B0604020202020204" pitchFamily="34" charset="0"/>
                        </a:rPr>
                        <a:t>  of Sponsor)</a:t>
                      </a:r>
                      <a:endParaRPr lang="en-US" sz="1600" dirty="0" smtClean="0">
                        <a:solidFill>
                          <a:schemeClr val="bg1">
                            <a:lumMod val="50000"/>
                          </a:schemeClr>
                        </a:solidFill>
                        <a:latin typeface="Arial" panose="020B0604020202020204" pitchFamily="34" charset="0"/>
                        <a:cs typeface="Arial" panose="020B0604020202020204" pitchFamily="34" charset="0"/>
                      </a:endParaRPr>
                    </a:p>
                  </a:txBody>
                  <a:tcPr anchor="ctr"/>
                </a:tc>
                <a:tc>
                  <a:txBody>
                    <a:bodyPr/>
                    <a:lstStyle/>
                    <a:p>
                      <a:pPr algn="l"/>
                      <a:r>
                        <a:rPr lang="en-US" sz="1600" dirty="0" smtClean="0">
                          <a:solidFill>
                            <a:schemeClr val="bg1">
                              <a:lumMod val="50000"/>
                            </a:schemeClr>
                          </a:solidFill>
                          <a:latin typeface="Arial" panose="020B0604020202020204" pitchFamily="34" charset="0"/>
                          <a:cs typeface="Arial" panose="020B0604020202020204" pitchFamily="34" charset="0"/>
                        </a:rPr>
                        <a:t>ASST</a:t>
                      </a:r>
                      <a:endParaRPr lang="en-US" sz="1600" dirty="0">
                        <a:solidFill>
                          <a:schemeClr val="bg1">
                            <a:lumMod val="50000"/>
                          </a:schemeClr>
                        </a:solidFill>
                        <a:latin typeface="Arial" panose="020B0604020202020204" pitchFamily="34" charset="0"/>
                        <a:cs typeface="Arial" panose="020B0604020202020204" pitchFamily="34" charset="0"/>
                      </a:endParaRPr>
                    </a:p>
                  </a:txBody>
                  <a:tcPr anchor="ctr"/>
                </a:tc>
                <a:tc>
                  <a:txBody>
                    <a:bodyPr/>
                    <a:lstStyle/>
                    <a:p>
                      <a:pPr algn="l"/>
                      <a:r>
                        <a:rPr lang="en-US" sz="1600" b="0" i="0" kern="1200" dirty="0" smtClean="0">
                          <a:solidFill>
                            <a:schemeClr val="bg1">
                              <a:lumMod val="50000"/>
                            </a:schemeClr>
                          </a:solidFill>
                          <a:effectLst/>
                          <a:latin typeface="Arial" panose="020B0604020202020204" pitchFamily="34" charset="0"/>
                          <a:ea typeface="+mn-ea"/>
                          <a:cs typeface="Arial" panose="020B0604020202020204" pitchFamily="34" charset="0"/>
                        </a:rPr>
                        <a:t>Allows the ASST to access the xTrain module</a:t>
                      </a:r>
                      <a:endParaRPr lang="en-US" sz="1600" dirty="0">
                        <a:solidFill>
                          <a:schemeClr val="bg1">
                            <a:lumMod val="50000"/>
                          </a:schemeClr>
                        </a:solidFill>
                        <a:latin typeface="Arial" panose="020B0604020202020204" pitchFamily="34" charset="0"/>
                        <a:cs typeface="Arial" panose="020B0604020202020204" pitchFamily="34" charset="0"/>
                      </a:endParaRPr>
                    </a:p>
                  </a:txBody>
                  <a:tcPr anchor="ctr"/>
                </a:tc>
              </a:tr>
              <a:tr h="370840">
                <a:tc>
                  <a:txBody>
                    <a:bodyPr/>
                    <a:lstStyle/>
                    <a:p>
                      <a:pPr algn="l"/>
                      <a:r>
                        <a:rPr lang="en-US" sz="1600" dirty="0" smtClean="0">
                          <a:solidFill>
                            <a:schemeClr val="bg1">
                              <a:lumMod val="50000"/>
                            </a:schemeClr>
                          </a:solidFill>
                          <a:latin typeface="Arial" panose="020B0604020202020204" pitchFamily="34" charset="0"/>
                          <a:cs typeface="Arial" panose="020B0604020202020204" pitchFamily="34" charset="0"/>
                        </a:rPr>
                        <a:t>Status</a:t>
                      </a:r>
                      <a:endParaRPr lang="en-US" sz="1600" dirty="0">
                        <a:solidFill>
                          <a:schemeClr val="bg1">
                            <a:lumMod val="50000"/>
                          </a:schemeClr>
                        </a:solidFill>
                        <a:latin typeface="Arial" panose="020B0604020202020204" pitchFamily="34" charset="0"/>
                        <a:cs typeface="Arial" panose="020B0604020202020204" pitchFamily="34" charset="0"/>
                      </a:endParaRPr>
                    </a:p>
                  </a:txBody>
                  <a:tcPr anchor="ctr">
                    <a:lnB w="12700" cap="flat" cmpd="sng" algn="ctr">
                      <a:solidFill>
                        <a:srgbClr val="FF0000"/>
                      </a:solidFill>
                      <a:prstDash val="solid"/>
                      <a:round/>
                      <a:headEnd type="none" w="med" len="med"/>
                      <a:tailEnd type="none" w="med" len="med"/>
                    </a:lnB>
                  </a:tcPr>
                </a:tc>
                <a:tc>
                  <a:txBody>
                    <a:bodyPr/>
                    <a:lstStyle/>
                    <a:p>
                      <a:pPr algn="l"/>
                      <a:r>
                        <a:rPr lang="en-US" sz="1600" dirty="0" smtClean="0">
                          <a:solidFill>
                            <a:schemeClr val="bg1">
                              <a:lumMod val="50000"/>
                            </a:schemeClr>
                          </a:solidFill>
                          <a:latin typeface="Arial" panose="020B0604020202020204" pitchFamily="34" charset="0"/>
                          <a:cs typeface="Arial" panose="020B0604020202020204" pitchFamily="34" charset="0"/>
                        </a:rPr>
                        <a:t>PI</a:t>
                      </a:r>
                      <a:endParaRPr lang="en-US" sz="1600" dirty="0">
                        <a:solidFill>
                          <a:schemeClr val="bg1">
                            <a:lumMod val="50000"/>
                          </a:schemeClr>
                        </a:solidFill>
                        <a:latin typeface="Arial" panose="020B0604020202020204" pitchFamily="34" charset="0"/>
                        <a:cs typeface="Arial" panose="020B0604020202020204" pitchFamily="34" charset="0"/>
                      </a:endParaRPr>
                    </a:p>
                  </a:txBody>
                  <a:tcPr anchor="ctr">
                    <a:lnB w="12700" cap="flat" cmpd="sng" algn="ctr">
                      <a:solidFill>
                        <a:srgbClr val="FF0000"/>
                      </a:solidFill>
                      <a:prstDash val="solid"/>
                      <a:round/>
                      <a:headEnd type="none" w="med" len="med"/>
                      <a:tailEnd type="none" w="med" len="med"/>
                    </a:lnB>
                  </a:tcPr>
                </a:tc>
                <a:tc>
                  <a:txBody>
                    <a:bodyPr/>
                    <a:lstStyle/>
                    <a:p>
                      <a:pPr algn="l"/>
                      <a:r>
                        <a:rPr lang="en-US" sz="1600" dirty="0" smtClean="0">
                          <a:solidFill>
                            <a:schemeClr val="bg1">
                              <a:lumMod val="50000"/>
                            </a:schemeClr>
                          </a:solidFill>
                          <a:latin typeface="Arial" panose="020B0604020202020204" pitchFamily="34" charset="0"/>
                          <a:cs typeface="Arial" panose="020B0604020202020204" pitchFamily="34" charset="0"/>
                        </a:rPr>
                        <a:t>ASST</a:t>
                      </a:r>
                      <a:endParaRPr lang="en-US" sz="1600" dirty="0">
                        <a:solidFill>
                          <a:schemeClr val="bg1">
                            <a:lumMod val="50000"/>
                          </a:schemeClr>
                        </a:solidFill>
                        <a:latin typeface="Arial" panose="020B0604020202020204" pitchFamily="34" charset="0"/>
                        <a:cs typeface="Arial" panose="020B0604020202020204" pitchFamily="34" charset="0"/>
                      </a:endParaRPr>
                    </a:p>
                  </a:txBody>
                  <a:tcPr anchor="ctr">
                    <a:lnB w="12700" cap="flat" cmpd="sng" algn="ctr">
                      <a:solidFill>
                        <a:srgbClr val="FF0000"/>
                      </a:solidFill>
                      <a:prstDash val="solid"/>
                      <a:round/>
                      <a:headEnd type="none" w="med" len="med"/>
                      <a:tailEnd type="none" w="med" len="med"/>
                    </a:lnB>
                  </a:tcPr>
                </a:tc>
                <a:tc>
                  <a:txBody>
                    <a:bodyPr/>
                    <a:lstStyle/>
                    <a:p>
                      <a:pPr algn="l"/>
                      <a:r>
                        <a:rPr lang="en-US" sz="1600" b="0" i="0" kern="1200" dirty="0" smtClean="0">
                          <a:solidFill>
                            <a:schemeClr val="bg1">
                              <a:lumMod val="50000"/>
                            </a:schemeClr>
                          </a:solidFill>
                          <a:effectLst/>
                          <a:latin typeface="Arial" panose="020B0604020202020204" pitchFamily="34" charset="0"/>
                          <a:ea typeface="+mn-ea"/>
                          <a:cs typeface="Arial" panose="020B0604020202020204" pitchFamily="34" charset="0"/>
                        </a:rPr>
                        <a:t>Allows the ASST to work with the Status module</a:t>
                      </a:r>
                      <a:endParaRPr lang="en-US" sz="1600" dirty="0">
                        <a:solidFill>
                          <a:schemeClr val="bg1">
                            <a:lumMod val="50000"/>
                          </a:schemeClr>
                        </a:solidFill>
                        <a:latin typeface="Arial" panose="020B0604020202020204" pitchFamily="34" charset="0"/>
                        <a:cs typeface="Arial" panose="020B0604020202020204" pitchFamily="34" charset="0"/>
                      </a:endParaRPr>
                    </a:p>
                  </a:txBody>
                  <a:tcPr anchor="ctr">
                    <a:lnB w="12700" cap="flat" cmpd="sng" algn="ctr">
                      <a:solidFill>
                        <a:srgbClr val="FF0000"/>
                      </a:solidFill>
                      <a:prstDash val="solid"/>
                      <a:round/>
                      <a:headEnd type="none" w="med" len="med"/>
                      <a:tailEnd type="none" w="med" len="med"/>
                    </a:lnB>
                  </a:tcPr>
                </a:tc>
              </a:tr>
              <a:tr h="370840">
                <a:tc>
                  <a:txBody>
                    <a:bodyPr/>
                    <a:lstStyle/>
                    <a:p>
                      <a:pPr algn="l"/>
                      <a:r>
                        <a:rPr lang="en-US" sz="1600" dirty="0" smtClean="0">
                          <a:latin typeface="Arial" panose="020B0604020202020204" pitchFamily="34" charset="0"/>
                          <a:cs typeface="Arial" panose="020B0604020202020204" pitchFamily="34" charset="0"/>
                        </a:rPr>
                        <a:t>PPF</a:t>
                      </a:r>
                      <a:endParaRPr lang="en-US" sz="1600" dirty="0">
                        <a:latin typeface="Arial" panose="020B0604020202020204" pitchFamily="34" charset="0"/>
                        <a:cs typeface="Arial" panose="020B0604020202020204" pitchFamily="34" charset="0"/>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l"/>
                      <a:r>
                        <a:rPr lang="en-US" sz="1600" dirty="0" smtClean="0">
                          <a:latin typeface="Arial" panose="020B0604020202020204" pitchFamily="34" charset="0"/>
                          <a:cs typeface="Arial" panose="020B0604020202020204" pitchFamily="34" charset="0"/>
                        </a:rPr>
                        <a:t>All Users</a:t>
                      </a:r>
                      <a:endParaRPr lang="en-US" sz="1600" dirty="0">
                        <a:latin typeface="Arial" panose="020B0604020202020204" pitchFamily="34" charset="0"/>
                        <a:cs typeface="Arial" panose="020B0604020202020204" pitchFamily="34" charset="0"/>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l"/>
                      <a:r>
                        <a:rPr lang="en-US" sz="1600" dirty="0" smtClean="0">
                          <a:latin typeface="Arial" panose="020B0604020202020204" pitchFamily="34" charset="0"/>
                          <a:cs typeface="Arial" panose="020B0604020202020204" pitchFamily="34" charset="0"/>
                        </a:rPr>
                        <a:t>User</a:t>
                      </a:r>
                      <a:r>
                        <a:rPr lang="en-US" sz="1600" baseline="0" dirty="0" smtClean="0">
                          <a:latin typeface="Arial" panose="020B0604020202020204" pitchFamily="34" charset="0"/>
                          <a:cs typeface="Arial" panose="020B0604020202020204" pitchFamily="34" charset="0"/>
                        </a:rPr>
                        <a:t> within Institution</a:t>
                      </a:r>
                      <a:endParaRPr lang="en-US" sz="1600" dirty="0">
                        <a:latin typeface="Arial" panose="020B0604020202020204" pitchFamily="34" charset="0"/>
                        <a:cs typeface="Arial" panose="020B0604020202020204" pitchFamily="34" charset="0"/>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l"/>
                      <a:r>
                        <a:rPr lang="en-US" sz="1600" b="0" i="0" kern="1200" dirty="0" smtClean="0">
                          <a:solidFill>
                            <a:schemeClr val="dk1"/>
                          </a:solidFill>
                          <a:effectLst/>
                          <a:latin typeface="Arial" panose="020B0604020202020204" pitchFamily="34" charset="0"/>
                          <a:ea typeface="+mn-ea"/>
                          <a:cs typeface="Arial" panose="020B0604020202020204" pitchFamily="34" charset="0"/>
                        </a:rPr>
                        <a:t>Enables another user to edit someone else's personal profile</a:t>
                      </a:r>
                      <a:endParaRPr lang="en-US" sz="1600" dirty="0">
                        <a:latin typeface="Arial" panose="020B0604020202020204" pitchFamily="34" charset="0"/>
                        <a:cs typeface="Arial" panose="020B0604020202020204" pitchFamily="34" charset="0"/>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r>
              <a:tr h="370840">
                <a:tc>
                  <a:txBody>
                    <a:bodyPr/>
                    <a:lstStyle/>
                    <a:p>
                      <a:pPr algn="l"/>
                      <a:r>
                        <a:rPr lang="en-US" sz="1600" dirty="0" smtClean="0">
                          <a:solidFill>
                            <a:schemeClr val="bg1">
                              <a:lumMod val="50000"/>
                            </a:schemeClr>
                          </a:solidFill>
                          <a:latin typeface="Arial" panose="020B0604020202020204" pitchFamily="34" charset="0"/>
                          <a:cs typeface="Arial" panose="020B0604020202020204" pitchFamily="34" charset="0"/>
                        </a:rPr>
                        <a:t>Submit</a:t>
                      </a:r>
                      <a:endParaRPr lang="en-US" sz="1600" dirty="0">
                        <a:solidFill>
                          <a:schemeClr val="bg1">
                            <a:lumMod val="50000"/>
                          </a:schemeClr>
                        </a:solidFill>
                        <a:latin typeface="Arial" panose="020B0604020202020204" pitchFamily="34" charset="0"/>
                        <a:cs typeface="Arial" panose="020B0604020202020204" pitchFamily="34" charset="0"/>
                      </a:endParaRPr>
                    </a:p>
                  </a:txBody>
                  <a:tcPr anchor="ctr">
                    <a:lnT w="12700" cap="flat" cmpd="sng" algn="ctr">
                      <a:solidFill>
                        <a:srgbClr val="FF0000"/>
                      </a:solidFill>
                      <a:prstDash val="solid"/>
                      <a:round/>
                      <a:headEnd type="none" w="med" len="med"/>
                      <a:tailEnd type="none" w="med" len="med"/>
                    </a:lnT>
                  </a:tcPr>
                </a:tc>
                <a:tc>
                  <a:txBody>
                    <a:bodyPr/>
                    <a:lstStyle/>
                    <a:p>
                      <a:pPr algn="l"/>
                      <a:r>
                        <a:rPr lang="en-US" sz="1600" dirty="0" smtClean="0">
                          <a:solidFill>
                            <a:schemeClr val="bg1">
                              <a:lumMod val="50000"/>
                            </a:schemeClr>
                          </a:solidFill>
                          <a:latin typeface="Arial" panose="020B0604020202020204" pitchFamily="34" charset="0"/>
                          <a:cs typeface="Arial" panose="020B0604020202020204" pitchFamily="34" charset="0"/>
                        </a:rPr>
                        <a:t>SO, BO</a:t>
                      </a:r>
                      <a:endParaRPr lang="en-US" sz="1600" dirty="0">
                        <a:solidFill>
                          <a:schemeClr val="bg1">
                            <a:lumMod val="50000"/>
                          </a:schemeClr>
                        </a:solidFill>
                        <a:latin typeface="Arial" panose="020B0604020202020204" pitchFamily="34" charset="0"/>
                        <a:cs typeface="Arial" panose="020B0604020202020204" pitchFamily="34" charset="0"/>
                      </a:endParaRPr>
                    </a:p>
                  </a:txBody>
                  <a:tcPr anchor="ctr">
                    <a:lnT w="12700" cap="flat" cmpd="sng" algn="ctr">
                      <a:solidFill>
                        <a:srgbClr val="FF0000"/>
                      </a:solidFill>
                      <a:prstDash val="solid"/>
                      <a:round/>
                      <a:headEnd type="none" w="med" len="med"/>
                      <a:tailEnd type="none" w="med" len="med"/>
                    </a:lnT>
                  </a:tcPr>
                </a:tc>
                <a:tc>
                  <a:txBody>
                    <a:bodyPr/>
                    <a:lstStyle/>
                    <a:p>
                      <a:pPr algn="l"/>
                      <a:r>
                        <a:rPr lang="en-US" sz="1600" dirty="0" smtClean="0">
                          <a:solidFill>
                            <a:schemeClr val="bg1">
                              <a:lumMod val="50000"/>
                            </a:schemeClr>
                          </a:solidFill>
                          <a:latin typeface="Arial" panose="020B0604020202020204" pitchFamily="34" charset="0"/>
                          <a:cs typeface="Arial" panose="020B0604020202020204" pitchFamily="34" charset="0"/>
                        </a:rPr>
                        <a:t>PI</a:t>
                      </a:r>
                      <a:endParaRPr lang="en-US" sz="1600" dirty="0">
                        <a:solidFill>
                          <a:schemeClr val="bg1">
                            <a:lumMod val="50000"/>
                          </a:schemeClr>
                        </a:solidFill>
                        <a:latin typeface="Arial" panose="020B0604020202020204" pitchFamily="34" charset="0"/>
                        <a:cs typeface="Arial" panose="020B0604020202020204" pitchFamily="34" charset="0"/>
                      </a:endParaRPr>
                    </a:p>
                  </a:txBody>
                  <a:tcPr anchor="ctr">
                    <a:lnT w="12700" cap="flat" cmpd="sng" algn="ctr">
                      <a:solidFill>
                        <a:srgbClr val="FF0000"/>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1">
                              <a:lumMod val="50000"/>
                            </a:schemeClr>
                          </a:solidFill>
                          <a:effectLst/>
                          <a:latin typeface="Arial" panose="020B0604020202020204" pitchFamily="34" charset="0"/>
                          <a:cs typeface="Arial" panose="020B0604020202020204" pitchFamily="34" charset="0"/>
                        </a:rPr>
                        <a:t>Enables the PI to submit RPPR and MYPR </a:t>
                      </a:r>
                      <a:r>
                        <a:rPr lang="en-US" sz="1600" dirty="0" smtClean="0">
                          <a:solidFill>
                            <a:schemeClr val="bg1">
                              <a:lumMod val="50000"/>
                            </a:schemeClr>
                          </a:solidFill>
                          <a:effectLst/>
                          <a:latin typeface="Arial" panose="020B0604020202020204" pitchFamily="34" charset="0"/>
                          <a:cs typeface="Arial" panose="020B0604020202020204" pitchFamily="34" charset="0"/>
                        </a:rPr>
                        <a:t>reports – now needed for PI if they are to submit Interim and Final RPPR</a:t>
                      </a:r>
                    </a:p>
                  </a:txBody>
                  <a:tcPr marL="47625" marR="47625" marT="47625" marB="47625" anchor="ctr">
                    <a:lnT w="12700" cap="flat" cmpd="sng" algn="ctr">
                      <a:solidFill>
                        <a:srgbClr val="FF0000"/>
                      </a:solidFill>
                      <a:prstDash val="solid"/>
                      <a:round/>
                      <a:headEnd type="none" w="med" len="med"/>
                      <a:tailEnd type="none" w="med" len="med"/>
                    </a:lnT>
                  </a:tcPr>
                </a:tc>
              </a:tr>
              <a:tr h="370840">
                <a:tc>
                  <a:txBody>
                    <a:bodyPr/>
                    <a:lstStyle/>
                    <a:p>
                      <a:pPr algn="l"/>
                      <a:r>
                        <a:rPr lang="en-US" sz="1600" dirty="0" smtClean="0">
                          <a:solidFill>
                            <a:schemeClr val="bg1">
                              <a:lumMod val="50000"/>
                            </a:schemeClr>
                          </a:solidFill>
                          <a:latin typeface="Arial" panose="020B0604020202020204" pitchFamily="34" charset="0"/>
                          <a:cs typeface="Arial" panose="020B0604020202020204" pitchFamily="34" charset="0"/>
                        </a:rPr>
                        <a:t>xTrain</a:t>
                      </a:r>
                      <a:endParaRPr lang="en-US" sz="1600" dirty="0">
                        <a:solidFill>
                          <a:schemeClr val="bg1">
                            <a:lumMod val="50000"/>
                          </a:schemeClr>
                        </a:solidFill>
                        <a:latin typeface="Arial" panose="020B0604020202020204" pitchFamily="34" charset="0"/>
                        <a:cs typeface="Arial" panose="020B0604020202020204" pitchFamily="34" charset="0"/>
                      </a:endParaRPr>
                    </a:p>
                  </a:txBody>
                  <a:tcPr anchor="ctr"/>
                </a:tc>
                <a:tc>
                  <a:txBody>
                    <a:bodyPr/>
                    <a:lstStyle/>
                    <a:p>
                      <a:pPr algn="l"/>
                      <a:r>
                        <a:rPr lang="en-US" sz="1600" dirty="0" smtClean="0">
                          <a:solidFill>
                            <a:schemeClr val="bg1">
                              <a:lumMod val="50000"/>
                            </a:schemeClr>
                          </a:solidFill>
                          <a:latin typeface="Arial" panose="020B0604020202020204" pitchFamily="34" charset="0"/>
                          <a:cs typeface="Arial" panose="020B0604020202020204" pitchFamily="34" charset="0"/>
                        </a:rPr>
                        <a:t>PI, Sponsor</a:t>
                      </a:r>
                      <a:endParaRPr lang="en-US" sz="1600" dirty="0">
                        <a:solidFill>
                          <a:schemeClr val="bg1">
                            <a:lumMod val="50000"/>
                          </a:schemeClr>
                        </a:solidFill>
                        <a:latin typeface="Arial" panose="020B0604020202020204" pitchFamily="34" charset="0"/>
                        <a:cs typeface="Arial" panose="020B0604020202020204" pitchFamily="34" charset="0"/>
                      </a:endParaRPr>
                    </a:p>
                  </a:txBody>
                  <a:tcPr anchor="ctr"/>
                </a:tc>
                <a:tc>
                  <a:txBody>
                    <a:bodyPr/>
                    <a:lstStyle/>
                    <a:p>
                      <a:pPr algn="l"/>
                      <a:r>
                        <a:rPr lang="en-US" sz="1600" dirty="0" smtClean="0">
                          <a:solidFill>
                            <a:schemeClr val="bg1">
                              <a:lumMod val="50000"/>
                            </a:schemeClr>
                          </a:solidFill>
                          <a:latin typeface="Arial" panose="020B0604020202020204" pitchFamily="34" charset="0"/>
                          <a:cs typeface="Arial" panose="020B0604020202020204" pitchFamily="34" charset="0"/>
                        </a:rPr>
                        <a:t>ASST</a:t>
                      </a:r>
                      <a:endParaRPr lang="en-US" sz="1600" dirty="0">
                        <a:solidFill>
                          <a:schemeClr val="bg1">
                            <a:lumMod val="50000"/>
                          </a:schemeClr>
                        </a:solidFill>
                        <a:latin typeface="Arial" panose="020B0604020202020204" pitchFamily="34" charset="0"/>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smtClean="0">
                          <a:solidFill>
                            <a:schemeClr val="bg1">
                              <a:lumMod val="50000"/>
                            </a:schemeClr>
                          </a:solidFill>
                          <a:effectLst/>
                          <a:latin typeface="Arial" panose="020B0604020202020204" pitchFamily="34" charset="0"/>
                          <a:ea typeface="+mn-ea"/>
                          <a:cs typeface="Arial" panose="020B0604020202020204" pitchFamily="34" charset="0"/>
                        </a:rPr>
                        <a:t>Enables the ASST to work with the xTrain module </a:t>
                      </a:r>
                      <a:r>
                        <a:rPr lang="en-US" sz="1600" b="0" i="1" kern="1200" dirty="0" smtClean="0">
                          <a:solidFill>
                            <a:srgbClr val="FF7C80"/>
                          </a:solidFill>
                          <a:effectLst/>
                          <a:latin typeface="Arial" panose="020B0604020202020204" pitchFamily="34" charset="0"/>
                          <a:ea typeface="+mn-ea"/>
                          <a:cs typeface="Arial" panose="020B0604020202020204" pitchFamily="34" charset="0"/>
                        </a:rPr>
                        <a:t>and xTRACT</a:t>
                      </a:r>
                      <a:endParaRPr lang="en-US" sz="1600" i="1" dirty="0" smtClean="0">
                        <a:solidFill>
                          <a:srgbClr val="FF7C80"/>
                        </a:solidFill>
                        <a:latin typeface="Arial" panose="020B0604020202020204" pitchFamily="34" charset="0"/>
                        <a:cs typeface="Arial" panose="020B0604020202020204" pitchFamily="34" charset="0"/>
                      </a:endParaRPr>
                    </a:p>
                  </a:txBody>
                  <a:tcPr anchor="ctr"/>
                </a:tc>
              </a:tr>
            </a:tbl>
          </a:graphicData>
        </a:graphic>
      </p:graphicFrame>
      <p:sp>
        <p:nvSpPr>
          <p:cNvPr id="5" name="Rounded Rectangle 4">
            <a:hlinkClick r:id="rId3" action="ppaction://hlinksldjump"/>
          </p:cNvPr>
          <p:cNvSpPr/>
          <p:nvPr/>
        </p:nvSpPr>
        <p:spPr>
          <a:xfrm>
            <a:off x="7823955" y="6311900"/>
            <a:ext cx="2589291" cy="402879"/>
          </a:xfrm>
          <a:prstGeom prst="roundRect">
            <a:avLst/>
          </a:prstGeom>
          <a:solidFill>
            <a:srgbClr val="92D05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To the Spinner! </a:t>
            </a:r>
            <a:endParaRPr lang="en-US" i="1" dirty="0">
              <a:solidFill>
                <a:schemeClr val="tx1"/>
              </a:solidFill>
            </a:endParaRPr>
          </a:p>
        </p:txBody>
      </p:sp>
      <p:sp>
        <p:nvSpPr>
          <p:cNvPr id="6" name="Rounded Rectangle 5">
            <a:hlinkClick r:id="rId4" action="ppaction://hlinksldjump"/>
          </p:cNvPr>
          <p:cNvSpPr/>
          <p:nvPr/>
        </p:nvSpPr>
        <p:spPr>
          <a:xfrm>
            <a:off x="1778755" y="6311900"/>
            <a:ext cx="2589291" cy="402879"/>
          </a:xfrm>
          <a:prstGeom prst="roundRect">
            <a:avLst/>
          </a:prstGeom>
          <a:solidFill>
            <a:srgbClr val="FEA11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Back to The Board</a:t>
            </a:r>
            <a:endParaRPr lang="en-US" i="1" dirty="0">
              <a:solidFill>
                <a:schemeClr val="tx1"/>
              </a:solidFill>
            </a:endParaRPr>
          </a:p>
        </p:txBody>
      </p:sp>
    </p:spTree>
    <p:custDataLst>
      <p:tags r:id="rId1"/>
    </p:custDataLst>
    <p:extLst>
      <p:ext uri="{BB962C8B-B14F-4D97-AF65-F5344CB8AC3E}">
        <p14:creationId xmlns:p14="http://schemas.microsoft.com/office/powerpoint/2010/main" val="227459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QUESTION"/>
          <p:cNvSpPr/>
          <p:nvPr/>
        </p:nvSpPr>
        <p:spPr>
          <a:xfrm>
            <a:off x="696000" y="538465"/>
            <a:ext cx="10800000" cy="2700000"/>
          </a:xfrm>
          <a:prstGeom prst="roundRect">
            <a:avLst/>
          </a:prstGeom>
          <a:solidFill>
            <a:srgbClr val="00B0F0">
              <a:alpha val="70000"/>
            </a:srgbClr>
          </a:solidFill>
          <a:ln w="76200">
            <a:solidFill>
              <a:srgbClr val="1433FD"/>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a:r>
              <a:rPr lang="en-US" sz="6000" dirty="0" smtClean="0">
                <a:solidFill>
                  <a:schemeClr val="tx1"/>
                </a:solidFill>
                <a:latin typeface="Century Gothic" panose="020B0502020202020204" pitchFamily="34" charset="0"/>
              </a:rPr>
              <a:t>True or False:</a:t>
            </a:r>
          </a:p>
          <a:p>
            <a:pPr algn="ctr"/>
            <a:r>
              <a:rPr lang="en-US" sz="6000" dirty="0" smtClean="0">
                <a:solidFill>
                  <a:schemeClr val="tx1"/>
                </a:solidFill>
                <a:latin typeface="Century Gothic" panose="020B0502020202020204" pitchFamily="34" charset="0"/>
              </a:rPr>
              <a:t>Both PIs and SOs access the new Human Subjects System through the RPPR screens only. </a:t>
            </a:r>
            <a:endParaRPr lang="en-US" sz="6000" dirty="0">
              <a:solidFill>
                <a:schemeClr val="tx1"/>
              </a:solidFill>
              <a:latin typeface="Century Gothic" panose="020B0502020202020204" pitchFamily="34" charset="0"/>
            </a:endParaRPr>
          </a:p>
        </p:txBody>
      </p:sp>
      <p:sp>
        <p:nvSpPr>
          <p:cNvPr id="5" name="ANSWER"/>
          <p:cNvSpPr/>
          <p:nvPr/>
        </p:nvSpPr>
        <p:spPr>
          <a:xfrm>
            <a:off x="696000" y="3584809"/>
            <a:ext cx="10800000" cy="2700000"/>
          </a:xfrm>
          <a:prstGeom prst="roundRect">
            <a:avLst/>
          </a:prstGeom>
          <a:solidFill>
            <a:schemeClr val="bg1">
              <a:alpha val="70000"/>
            </a:schemeClr>
          </a:solidFill>
          <a:ln w="762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6000" dirty="0" smtClean="0">
                <a:solidFill>
                  <a:schemeClr val="tx1"/>
                </a:solidFill>
                <a:latin typeface="Century Gothic" panose="020B0502020202020204" pitchFamily="34" charset="0"/>
              </a:rPr>
              <a:t>False!</a:t>
            </a:r>
            <a:endParaRPr lang="en-US" sz="6000" dirty="0">
              <a:solidFill>
                <a:schemeClr val="tx1"/>
              </a:solidFill>
              <a:latin typeface="Century Gothic" panose="020B0502020202020204" pitchFamily="34" charset="0"/>
            </a:endParaRPr>
          </a:p>
        </p:txBody>
      </p:sp>
      <p:sp>
        <p:nvSpPr>
          <p:cNvPr id="6" name="Rectangle 5"/>
          <p:cNvSpPr/>
          <p:nvPr/>
        </p:nvSpPr>
        <p:spPr>
          <a:xfrm>
            <a:off x="5736000" y="538465"/>
            <a:ext cx="720000" cy="360000"/>
          </a:xfrm>
          <a:prstGeom prst="rect">
            <a:avLst/>
          </a:prstGeom>
          <a:noFill/>
        </p:spPr>
        <p:txBody>
          <a:bodyPr wrap="square" lIns="0" tIns="0" rIns="0" bIns="0">
            <a:norm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3</a:t>
            </a:r>
          </a:p>
        </p:txBody>
      </p:sp>
    </p:spTree>
    <p:custDataLst>
      <p:tags r:id="rId1"/>
    </p:custDataLst>
    <p:extLst>
      <p:ext uri="{BB962C8B-B14F-4D97-AF65-F5344CB8AC3E}">
        <p14:creationId xmlns:p14="http://schemas.microsoft.com/office/powerpoint/2010/main" val="3769968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4"/>
                  </p:tgtEl>
                </p:cond>
              </p:nextCondLst>
            </p:seq>
          </p:childTnLst>
        </p:cTn>
      </p:par>
    </p:tnLst>
    <p:bldLst>
      <p:bldP spid="5"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5"/>
            <a:ext cx="10515600" cy="1325563"/>
          </a:xfrm>
        </p:spPr>
        <p:txBody>
          <a:bodyPr/>
          <a:lstStyle/>
          <a:p>
            <a:r>
              <a:rPr lang="en-US" dirty="0" smtClean="0"/>
              <a:t>HSS In eRA Commons – PI Status View</a:t>
            </a:r>
            <a:endParaRPr lang="en-US" dirty="0"/>
          </a:p>
        </p:txBody>
      </p:sp>
      <p:sp>
        <p:nvSpPr>
          <p:cNvPr id="3" name="Content Placeholder 2"/>
          <p:cNvSpPr>
            <a:spLocks noGrp="1"/>
          </p:cNvSpPr>
          <p:nvPr>
            <p:ph idx="1"/>
          </p:nvPr>
        </p:nvSpPr>
        <p:spPr>
          <a:xfrm>
            <a:off x="838200" y="965201"/>
            <a:ext cx="10515600" cy="1442720"/>
          </a:xfrm>
        </p:spPr>
        <p:txBody>
          <a:bodyPr/>
          <a:lstStyle/>
          <a:p>
            <a:pPr marL="0" indent="0">
              <a:buNone/>
            </a:pPr>
            <a:r>
              <a:rPr lang="en-US" dirty="0">
                <a:solidFill>
                  <a:schemeClr val="bg1"/>
                </a:solidFill>
              </a:rPr>
              <a:t>Principal Investigators </a:t>
            </a:r>
            <a:r>
              <a:rPr lang="en-US" dirty="0" smtClean="0">
                <a:solidFill>
                  <a:schemeClr val="bg1"/>
                </a:solidFill>
              </a:rPr>
              <a:t>will </a:t>
            </a:r>
            <a:r>
              <a:rPr lang="en-US" dirty="0">
                <a:solidFill>
                  <a:schemeClr val="bg1"/>
                </a:solidFill>
              </a:rPr>
              <a:t>no longer see “Inclusion” links as an action option, but instead will see “Human Subjects” links on </a:t>
            </a:r>
            <a:r>
              <a:rPr lang="en-US" dirty="0" smtClean="0">
                <a:solidFill>
                  <a:schemeClr val="bg1"/>
                </a:solidFill>
              </a:rPr>
              <a:t>the </a:t>
            </a:r>
            <a:r>
              <a:rPr lang="en-US" dirty="0">
                <a:solidFill>
                  <a:schemeClr val="bg1"/>
                </a:solidFill>
              </a:rPr>
              <a:t>Status </a:t>
            </a:r>
            <a:r>
              <a:rPr lang="en-US" dirty="0" smtClean="0">
                <a:solidFill>
                  <a:schemeClr val="bg1"/>
                </a:solidFill>
              </a:rPr>
              <a:t>Result search </a:t>
            </a:r>
            <a:r>
              <a:rPr lang="en-US" dirty="0">
                <a:solidFill>
                  <a:schemeClr val="bg1"/>
                </a:solidFill>
              </a:rPr>
              <a:t>screens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778" y="2302310"/>
            <a:ext cx="11130445" cy="424980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941" y="2302309"/>
            <a:ext cx="11120119" cy="4245863"/>
          </a:xfrm>
          <a:prstGeom prst="rect">
            <a:avLst/>
          </a:prstGeom>
          <a:ln>
            <a:noFill/>
          </a:ln>
          <a:effectLst>
            <a:outerShdw blurRad="190500" algn="tl" rotWithShape="0">
              <a:srgbClr val="000000">
                <a:alpha val="70000"/>
              </a:srgbClr>
            </a:outerShdw>
          </a:effectLst>
        </p:spPr>
      </p:pic>
      <p:sp>
        <p:nvSpPr>
          <p:cNvPr id="6" name="Rounded Rectangle 5"/>
          <p:cNvSpPr/>
          <p:nvPr/>
        </p:nvSpPr>
        <p:spPr>
          <a:xfrm>
            <a:off x="10617200" y="3620770"/>
            <a:ext cx="833120" cy="2800349"/>
          </a:xfrm>
          <a:prstGeom prst="roundRect">
            <a:avLst/>
          </a:prstGeom>
          <a:noFill/>
          <a:ln w="38100">
            <a:solidFill>
              <a:srgbClr val="FE201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733543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5"/>
            <a:ext cx="10515600" cy="1325563"/>
          </a:xfrm>
        </p:spPr>
        <p:txBody>
          <a:bodyPr/>
          <a:lstStyle/>
          <a:p>
            <a:r>
              <a:rPr lang="en-US" dirty="0" smtClean="0"/>
              <a:t>HSS In eRA Commons – SO  Status View</a:t>
            </a:r>
            <a:endParaRPr lang="en-US" dirty="0"/>
          </a:p>
        </p:txBody>
      </p:sp>
      <p:sp>
        <p:nvSpPr>
          <p:cNvPr id="3" name="Content Placeholder 2"/>
          <p:cNvSpPr>
            <a:spLocks noGrp="1"/>
          </p:cNvSpPr>
          <p:nvPr>
            <p:ph idx="1"/>
          </p:nvPr>
        </p:nvSpPr>
        <p:spPr>
          <a:xfrm>
            <a:off x="787400" y="1091248"/>
            <a:ext cx="10515600" cy="1442720"/>
          </a:xfrm>
        </p:spPr>
        <p:txBody>
          <a:bodyPr/>
          <a:lstStyle/>
          <a:p>
            <a:pPr marL="0" indent="0">
              <a:buNone/>
            </a:pPr>
            <a:r>
              <a:rPr lang="en-US" dirty="0" smtClean="0">
                <a:solidFill>
                  <a:schemeClr val="bg1"/>
                </a:solidFill>
              </a:rPr>
              <a:t>Signing </a:t>
            </a:r>
            <a:r>
              <a:rPr lang="en-US" dirty="0">
                <a:solidFill>
                  <a:schemeClr val="bg1"/>
                </a:solidFill>
              </a:rPr>
              <a:t>Officials will no longer see “Inclusion” links as an action option, but instead will see “Human Subjects” links </a:t>
            </a:r>
            <a:r>
              <a:rPr lang="en-US" dirty="0" smtClean="0">
                <a:solidFill>
                  <a:schemeClr val="bg1"/>
                </a:solidFill>
              </a:rPr>
              <a:t>on </a:t>
            </a:r>
            <a:r>
              <a:rPr lang="en-US" dirty="0">
                <a:solidFill>
                  <a:schemeClr val="bg1"/>
                </a:solidFill>
              </a:rPr>
              <a:t>the Status </a:t>
            </a:r>
            <a:r>
              <a:rPr lang="en-US" dirty="0" smtClean="0">
                <a:solidFill>
                  <a:schemeClr val="bg1"/>
                </a:solidFill>
              </a:rPr>
              <a:t>Result search </a:t>
            </a:r>
            <a:r>
              <a:rPr lang="en-US" dirty="0">
                <a:solidFill>
                  <a:schemeClr val="bg1"/>
                </a:solidFill>
              </a:rPr>
              <a:t>screens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082" y="2381566"/>
            <a:ext cx="10784237" cy="3724540"/>
          </a:xfrm>
          <a:prstGeom prst="rect">
            <a:avLst/>
          </a:prstGeom>
          <a:ln>
            <a:noFill/>
          </a:ln>
          <a:effectLst>
            <a:outerShdw blurRad="190500" algn="tl" rotWithShape="0">
              <a:srgbClr val="000000">
                <a:alpha val="70000"/>
              </a:srgbClr>
            </a:outerShdw>
          </a:effectLst>
        </p:spPr>
      </p:pic>
      <p:sp>
        <p:nvSpPr>
          <p:cNvPr id="6" name="Rounded Rectangle 5"/>
          <p:cNvSpPr/>
          <p:nvPr/>
        </p:nvSpPr>
        <p:spPr>
          <a:xfrm>
            <a:off x="10088880" y="3535680"/>
            <a:ext cx="1214120" cy="1026160"/>
          </a:xfrm>
          <a:prstGeom prst="roundRect">
            <a:avLst/>
          </a:prstGeom>
          <a:noFill/>
          <a:ln w="38100">
            <a:solidFill>
              <a:srgbClr val="FE201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hlinkClick r:id="rId4" action="ppaction://hlinksldjump"/>
          </p:cNvPr>
          <p:cNvSpPr/>
          <p:nvPr/>
        </p:nvSpPr>
        <p:spPr>
          <a:xfrm>
            <a:off x="7823955" y="6311900"/>
            <a:ext cx="2589291" cy="402879"/>
          </a:xfrm>
          <a:prstGeom prst="roundRect">
            <a:avLst/>
          </a:prstGeom>
          <a:solidFill>
            <a:srgbClr val="92D05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To the Spinner! </a:t>
            </a:r>
            <a:endParaRPr lang="en-US" i="1" dirty="0">
              <a:solidFill>
                <a:schemeClr val="tx1"/>
              </a:solidFill>
            </a:endParaRPr>
          </a:p>
        </p:txBody>
      </p:sp>
      <p:sp>
        <p:nvSpPr>
          <p:cNvPr id="9" name="Rounded Rectangle 8">
            <a:hlinkClick r:id="rId5" action="ppaction://hlinksldjump"/>
          </p:cNvPr>
          <p:cNvSpPr/>
          <p:nvPr/>
        </p:nvSpPr>
        <p:spPr>
          <a:xfrm>
            <a:off x="1778755" y="6311900"/>
            <a:ext cx="2589291" cy="402879"/>
          </a:xfrm>
          <a:prstGeom prst="roundRect">
            <a:avLst/>
          </a:prstGeom>
          <a:solidFill>
            <a:srgbClr val="FEA11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Back to The Board</a:t>
            </a:r>
            <a:endParaRPr lang="en-US" i="1" dirty="0">
              <a:solidFill>
                <a:schemeClr val="tx1"/>
              </a:solidFill>
            </a:endParaRPr>
          </a:p>
        </p:txBody>
      </p:sp>
    </p:spTree>
    <p:custDataLst>
      <p:tags r:id="rId1"/>
    </p:custDataLst>
    <p:extLst>
      <p:ext uri="{BB962C8B-B14F-4D97-AF65-F5344CB8AC3E}">
        <p14:creationId xmlns:p14="http://schemas.microsoft.com/office/powerpoint/2010/main" val="2299686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QUESTION"/>
          <p:cNvSpPr/>
          <p:nvPr/>
        </p:nvSpPr>
        <p:spPr>
          <a:xfrm>
            <a:off x="696000" y="538465"/>
            <a:ext cx="10800000" cy="2700000"/>
          </a:xfrm>
          <a:prstGeom prst="roundRect">
            <a:avLst/>
          </a:prstGeom>
          <a:solidFill>
            <a:srgbClr val="00B0F0">
              <a:alpha val="70000"/>
            </a:srgbClr>
          </a:solidFill>
          <a:ln w="76200">
            <a:solidFill>
              <a:srgbClr val="1433FD"/>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a:r>
              <a:rPr lang="en-US" sz="6000" dirty="0" smtClean="0">
                <a:solidFill>
                  <a:schemeClr val="tx1"/>
                </a:solidFill>
                <a:latin typeface="Century Gothic" panose="020B0502020202020204" pitchFamily="34" charset="0"/>
              </a:rPr>
              <a:t>Which eRA Commons role works with a variety of delegations?</a:t>
            </a:r>
            <a:endParaRPr lang="en-US" sz="6000" dirty="0">
              <a:solidFill>
                <a:schemeClr val="tx1"/>
              </a:solidFill>
              <a:latin typeface="Century Gothic" panose="020B0502020202020204" pitchFamily="34" charset="0"/>
            </a:endParaRPr>
          </a:p>
        </p:txBody>
      </p:sp>
      <p:sp>
        <p:nvSpPr>
          <p:cNvPr id="5" name="ANSWER"/>
          <p:cNvSpPr/>
          <p:nvPr/>
        </p:nvSpPr>
        <p:spPr>
          <a:xfrm>
            <a:off x="696000" y="3584809"/>
            <a:ext cx="10800000" cy="2700000"/>
          </a:xfrm>
          <a:prstGeom prst="roundRect">
            <a:avLst/>
          </a:prstGeom>
          <a:solidFill>
            <a:schemeClr val="bg1">
              <a:alpha val="70000"/>
            </a:schemeClr>
          </a:solidFill>
          <a:ln w="762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6000" dirty="0" smtClean="0">
                <a:solidFill>
                  <a:schemeClr val="tx1"/>
                </a:solidFill>
                <a:latin typeface="Century Gothic" panose="020B0502020202020204" pitchFamily="34" charset="0"/>
              </a:rPr>
              <a:t>The ASST (Assistant) Role</a:t>
            </a:r>
            <a:endParaRPr lang="en-US" sz="6000" dirty="0">
              <a:solidFill>
                <a:schemeClr val="tx1"/>
              </a:solidFill>
              <a:latin typeface="Century Gothic" panose="020B0502020202020204" pitchFamily="34" charset="0"/>
            </a:endParaRPr>
          </a:p>
        </p:txBody>
      </p:sp>
      <p:sp>
        <p:nvSpPr>
          <p:cNvPr id="6" name="Rectangle 5"/>
          <p:cNvSpPr/>
          <p:nvPr/>
        </p:nvSpPr>
        <p:spPr>
          <a:xfrm>
            <a:off x="5736000" y="538465"/>
            <a:ext cx="720000" cy="360000"/>
          </a:xfrm>
          <a:prstGeom prst="rect">
            <a:avLst/>
          </a:prstGeom>
          <a:noFill/>
        </p:spPr>
        <p:txBody>
          <a:bodyPr wrap="square" lIns="0" tIns="0" rIns="0" bIns="0">
            <a:norm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4</a:t>
            </a:r>
          </a:p>
        </p:txBody>
      </p:sp>
    </p:spTree>
    <p:custDataLst>
      <p:tags r:id="rId1"/>
    </p:custDataLst>
    <p:extLst>
      <p:ext uri="{BB962C8B-B14F-4D97-AF65-F5344CB8AC3E}">
        <p14:creationId xmlns:p14="http://schemas.microsoft.com/office/powerpoint/2010/main" val="442861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4"/>
                  </p:tgtEl>
                </p:cond>
              </p:nextCondLst>
            </p:seq>
          </p:childTnLst>
        </p:cTn>
      </p:par>
    </p:tnLst>
    <p:bldLst>
      <p:bldP spid="5"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5"/>
            <a:ext cx="10515600" cy="1325563"/>
          </a:xfrm>
        </p:spPr>
        <p:txBody>
          <a:bodyPr/>
          <a:lstStyle/>
          <a:p>
            <a:r>
              <a:rPr lang="en-US" dirty="0"/>
              <a:t>eRA Commons Roles</a:t>
            </a:r>
          </a:p>
        </p:txBody>
      </p:sp>
      <p:sp>
        <p:nvSpPr>
          <p:cNvPr id="3" name="Content Placeholder 2"/>
          <p:cNvSpPr>
            <a:spLocks noGrp="1"/>
          </p:cNvSpPr>
          <p:nvPr>
            <p:ph idx="1"/>
          </p:nvPr>
        </p:nvSpPr>
        <p:spPr>
          <a:xfrm>
            <a:off x="838200" y="1324928"/>
            <a:ext cx="10515600" cy="5065712"/>
          </a:xfrm>
        </p:spPr>
        <p:txBody>
          <a:bodyPr/>
          <a:lstStyle/>
          <a:p>
            <a:r>
              <a:rPr lang="en-US" dirty="0">
                <a:solidFill>
                  <a:schemeClr val="bg1"/>
                </a:solidFill>
              </a:rPr>
              <a:t>The functions that a user can perform in the Commons are based on the role(s) assigned to his or her Commons </a:t>
            </a:r>
            <a:r>
              <a:rPr lang="en-US" dirty="0" smtClean="0">
                <a:solidFill>
                  <a:schemeClr val="bg1"/>
                </a:solidFill>
              </a:rPr>
              <a:t>account</a:t>
            </a:r>
          </a:p>
          <a:p>
            <a:r>
              <a:rPr lang="en-US" dirty="0">
                <a:solidFill>
                  <a:schemeClr val="bg1"/>
                </a:solidFill>
              </a:rPr>
              <a:t>Can’t combine scientific roles with administrative or other roles on the same account</a:t>
            </a:r>
          </a:p>
          <a:p>
            <a:r>
              <a:rPr lang="en-US" dirty="0">
                <a:solidFill>
                  <a:schemeClr val="bg1"/>
                </a:solidFill>
              </a:rPr>
              <a:t>Other combinations are fine (e.g., PI and IAR; AO and FSR)</a:t>
            </a:r>
          </a:p>
          <a:p>
            <a:pPr lvl="1">
              <a:buFont typeface="Wingdings" panose="05000000000000000000" pitchFamily="2" charset="2"/>
              <a:buChar char="Ø"/>
            </a:pPr>
            <a:r>
              <a:rPr lang="en-US" dirty="0">
                <a:solidFill>
                  <a:schemeClr val="bg1"/>
                </a:solidFill>
              </a:rPr>
              <a:t>A person needing both scientific and administrative roles should have two separate accounts (one for scientific roles and another for other roles)</a:t>
            </a:r>
          </a:p>
          <a:p>
            <a:r>
              <a:rPr lang="en-US" dirty="0">
                <a:solidFill>
                  <a:schemeClr val="bg1"/>
                </a:solidFill>
              </a:rPr>
              <a:t>Full, printable list of eRA Commons roles: </a:t>
            </a:r>
            <a:r>
              <a:rPr lang="en-US" dirty="0" smtClean="0">
                <a:solidFill>
                  <a:schemeClr val="bg1"/>
                </a:solidFill>
              </a:rPr>
              <a:t>	http</a:t>
            </a:r>
            <a:r>
              <a:rPr lang="en-US" dirty="0">
                <a:solidFill>
                  <a:schemeClr val="bg1"/>
                </a:solidFill>
              </a:rPr>
              <a:t>://era.nih.gov/files/eRA_Commons_Roles.pdf</a:t>
            </a:r>
          </a:p>
          <a:p>
            <a:endParaRPr lang="en-US" dirty="0">
              <a:solidFill>
                <a:schemeClr val="bg1"/>
              </a:solidFill>
            </a:endParaRPr>
          </a:p>
        </p:txBody>
      </p:sp>
    </p:spTree>
    <p:custDataLst>
      <p:tags r:id="rId1"/>
    </p:custDataLst>
    <p:extLst>
      <p:ext uri="{BB962C8B-B14F-4D97-AF65-F5344CB8AC3E}">
        <p14:creationId xmlns:p14="http://schemas.microsoft.com/office/powerpoint/2010/main" val="3845021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635"/>
            <a:ext cx="10515600" cy="1325563"/>
          </a:xfrm>
        </p:spPr>
        <p:txBody>
          <a:bodyPr/>
          <a:lstStyle/>
          <a:p>
            <a:r>
              <a:rPr lang="en-US" dirty="0" smtClean="0"/>
              <a:t>Section II. Award Information</a:t>
            </a:r>
            <a:endParaRPr lang="en-US" dirty="0"/>
          </a:p>
        </p:txBody>
      </p:sp>
      <p:sp>
        <p:nvSpPr>
          <p:cNvPr id="5" name="Text Placeholder 3"/>
          <p:cNvSpPr>
            <a:spLocks noGrp="1"/>
          </p:cNvSpPr>
          <p:nvPr>
            <p:ph idx="1"/>
          </p:nvPr>
        </p:nvSpPr>
        <p:spPr>
          <a:xfrm>
            <a:off x="254000" y="911225"/>
            <a:ext cx="11623040" cy="2441575"/>
          </a:xfrm>
        </p:spPr>
        <p:txBody>
          <a:bodyPr>
            <a:noAutofit/>
          </a:bodyPr>
          <a:lstStyle/>
          <a:p>
            <a:pPr marL="0" indent="0">
              <a:buNone/>
            </a:pPr>
            <a:r>
              <a:rPr lang="en-US" dirty="0">
                <a:solidFill>
                  <a:schemeClr val="bg1"/>
                </a:solidFill>
              </a:rPr>
              <a:t>Section II of each FOA will include one of these statements</a:t>
            </a:r>
          </a:p>
          <a:p>
            <a:pPr marL="800100" lvl="1" indent="-342900">
              <a:spcAft>
                <a:spcPts val="1200"/>
              </a:spcAft>
            </a:pPr>
            <a:r>
              <a:rPr lang="en-US" dirty="0">
                <a:solidFill>
                  <a:schemeClr val="bg1"/>
                </a:solidFill>
              </a:rPr>
              <a:t>Not allowed: Only accepting applications that do not </a:t>
            </a:r>
            <a:r>
              <a:rPr lang="en-US" dirty="0" smtClean="0">
                <a:solidFill>
                  <a:schemeClr val="bg1"/>
                </a:solidFill>
              </a:rPr>
              <a:t>propose [independent] </a:t>
            </a:r>
            <a:r>
              <a:rPr lang="en-US" dirty="0">
                <a:solidFill>
                  <a:schemeClr val="bg1"/>
                </a:solidFill>
              </a:rPr>
              <a:t>clinical trials</a:t>
            </a:r>
          </a:p>
          <a:p>
            <a:pPr marL="800100" lvl="1" indent="-342900">
              <a:spcAft>
                <a:spcPts val="1200"/>
              </a:spcAft>
            </a:pPr>
            <a:r>
              <a:rPr lang="en-US" dirty="0">
                <a:solidFill>
                  <a:schemeClr val="bg1"/>
                </a:solidFill>
              </a:rPr>
              <a:t>Required: Only accepting applications that propose clinical trial(s)</a:t>
            </a:r>
          </a:p>
          <a:p>
            <a:pPr marL="800100" lvl="1" indent="-342900">
              <a:spcAft>
                <a:spcPts val="1200"/>
              </a:spcAft>
            </a:pPr>
            <a:r>
              <a:rPr lang="en-US" dirty="0">
                <a:solidFill>
                  <a:schemeClr val="bg1"/>
                </a:solidFill>
              </a:rPr>
              <a:t>Optional: Accepting applications that either propose or do not propose clinical trial(s</a:t>
            </a:r>
            <a:r>
              <a:rPr lang="en-US" dirty="0" smtClean="0">
                <a:solidFill>
                  <a:schemeClr val="bg1"/>
                </a:solidFill>
              </a:rPr>
              <a:t>)</a:t>
            </a:r>
            <a:endParaRPr lang="en-US" dirty="0">
              <a:solidFill>
                <a:schemeClr val="bg1"/>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4426" y="3252442"/>
            <a:ext cx="9274693" cy="3280438"/>
          </a:xfrm>
          <a:prstGeom prst="rect">
            <a:avLst/>
          </a:prstGeom>
          <a:ln>
            <a:noFill/>
          </a:ln>
          <a:effectLst>
            <a:outerShdw blurRad="190500" algn="tl" rotWithShape="0">
              <a:srgbClr val="000000">
                <a:alpha val="70000"/>
              </a:srgbClr>
            </a:outerShdw>
          </a:effectLst>
        </p:spPr>
      </p:pic>
    </p:spTree>
    <p:custDataLst>
      <p:tags r:id="rId1"/>
    </p:custDataLst>
    <p:extLst>
      <p:ext uri="{BB962C8B-B14F-4D97-AF65-F5344CB8AC3E}">
        <p14:creationId xmlns:p14="http://schemas.microsoft.com/office/powerpoint/2010/main" val="3031051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5"/>
            <a:ext cx="10515600" cy="1325563"/>
          </a:xfrm>
        </p:spPr>
        <p:txBody>
          <a:bodyPr/>
          <a:lstStyle/>
          <a:p>
            <a:r>
              <a:rPr lang="en-US" dirty="0" smtClean="0"/>
              <a:t>Roles</a:t>
            </a:r>
            <a:endParaRPr lang="en-US" dirty="0"/>
          </a:p>
        </p:txBody>
      </p:sp>
      <p:sp>
        <p:nvSpPr>
          <p:cNvPr id="22" name="Content Placeholder 2"/>
          <p:cNvSpPr>
            <a:spLocks noGrp="1"/>
          </p:cNvSpPr>
          <p:nvPr/>
        </p:nvSpPr>
        <p:spPr bwMode="auto">
          <a:xfrm>
            <a:off x="1525524" y="874835"/>
            <a:ext cx="3276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9BBB59"/>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064A2"/>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4BACC6"/>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sz="1400" kern="1200" cap="all" baseline="0">
                <a:solidFill>
                  <a:schemeClr val="tx1"/>
                </a:solidFill>
                <a:latin typeface="+mn-lt"/>
                <a:ea typeface="+mn-ea"/>
                <a:cs typeface="+mn-cs"/>
              </a:defRPr>
            </a:lvl9pPr>
          </a:lstStyle>
          <a:p>
            <a:pPr marL="0" indent="0">
              <a:buNone/>
            </a:pPr>
            <a:r>
              <a:rPr lang="en-US" sz="2400" dirty="0">
                <a:solidFill>
                  <a:schemeClr val="bg1"/>
                </a:solidFill>
              </a:rPr>
              <a:t>Administrative</a:t>
            </a:r>
          </a:p>
          <a:p>
            <a:pPr lvl="1"/>
            <a:r>
              <a:rPr lang="en-US" sz="2000" dirty="0">
                <a:solidFill>
                  <a:schemeClr val="bg1"/>
                </a:solidFill>
              </a:rPr>
              <a:t>AA – Account Administrator</a:t>
            </a:r>
          </a:p>
          <a:p>
            <a:pPr lvl="1"/>
            <a:r>
              <a:rPr lang="en-US" sz="2000" dirty="0">
                <a:solidFill>
                  <a:schemeClr val="bg1"/>
                </a:solidFill>
              </a:rPr>
              <a:t>AO – Administrative Official</a:t>
            </a:r>
          </a:p>
          <a:p>
            <a:pPr lvl="1"/>
            <a:r>
              <a:rPr lang="en-US" sz="2000" dirty="0">
                <a:solidFill>
                  <a:schemeClr val="bg1"/>
                </a:solidFill>
              </a:rPr>
              <a:t>ASST – Assistant </a:t>
            </a:r>
          </a:p>
          <a:p>
            <a:pPr lvl="1"/>
            <a:r>
              <a:rPr lang="en-US" sz="2000" dirty="0">
                <a:solidFill>
                  <a:schemeClr val="bg1"/>
                </a:solidFill>
              </a:rPr>
              <a:t>BO – Business Official</a:t>
            </a:r>
          </a:p>
          <a:p>
            <a:pPr lvl="1"/>
            <a:r>
              <a:rPr lang="en-US" sz="2000" dirty="0">
                <a:solidFill>
                  <a:schemeClr val="bg1"/>
                </a:solidFill>
              </a:rPr>
              <a:t>SO – Signing Official</a:t>
            </a:r>
          </a:p>
          <a:p>
            <a:pPr lvl="1"/>
            <a:r>
              <a:rPr lang="en-US" sz="2000" dirty="0">
                <a:solidFill>
                  <a:schemeClr val="bg1"/>
                </a:solidFill>
              </a:rPr>
              <a:t>ASSIST Access Maintainer Role</a:t>
            </a:r>
          </a:p>
        </p:txBody>
      </p:sp>
      <p:sp>
        <p:nvSpPr>
          <p:cNvPr id="23" name="Content Placeholder 3"/>
          <p:cNvSpPr>
            <a:spLocks noGrp="1"/>
          </p:cNvSpPr>
          <p:nvPr/>
        </p:nvSpPr>
        <p:spPr bwMode="auto">
          <a:xfrm>
            <a:off x="4460748" y="878851"/>
            <a:ext cx="3273552" cy="51013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9BBB59"/>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064A2"/>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4BACC6"/>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sz="1400" kern="1200" cap="all" baseline="0">
                <a:solidFill>
                  <a:schemeClr val="tx1"/>
                </a:solidFill>
                <a:latin typeface="+mn-lt"/>
                <a:ea typeface="+mn-ea"/>
                <a:cs typeface="+mn-cs"/>
              </a:defRPr>
            </a:lvl9pPr>
          </a:lstStyle>
          <a:p>
            <a:pPr marL="0" indent="0">
              <a:buNone/>
            </a:pPr>
            <a:r>
              <a:rPr lang="en-US" sz="2400" dirty="0">
                <a:solidFill>
                  <a:schemeClr val="bg1"/>
                </a:solidFill>
              </a:rPr>
              <a:t>Scientific</a:t>
            </a:r>
          </a:p>
          <a:p>
            <a:pPr lvl="1"/>
            <a:r>
              <a:rPr lang="en-US" sz="2000" dirty="0">
                <a:solidFill>
                  <a:schemeClr val="bg1"/>
                </a:solidFill>
              </a:rPr>
              <a:t>Graduate Student</a:t>
            </a:r>
          </a:p>
          <a:p>
            <a:pPr lvl="1"/>
            <a:r>
              <a:rPr lang="en-US" sz="2000" dirty="0">
                <a:solidFill>
                  <a:schemeClr val="bg1"/>
                </a:solidFill>
              </a:rPr>
              <a:t>IAR – Internet Assisted Review</a:t>
            </a:r>
          </a:p>
          <a:p>
            <a:pPr lvl="1"/>
            <a:r>
              <a:rPr lang="en-US" sz="2000" dirty="0">
                <a:solidFill>
                  <a:schemeClr val="bg1"/>
                </a:solidFill>
              </a:rPr>
              <a:t>PI - Principal Investigator</a:t>
            </a:r>
          </a:p>
          <a:p>
            <a:pPr lvl="1"/>
            <a:r>
              <a:rPr lang="en-US" sz="2000" dirty="0">
                <a:solidFill>
                  <a:schemeClr val="bg1"/>
                </a:solidFill>
              </a:rPr>
              <a:t>Post-Doc </a:t>
            </a:r>
          </a:p>
          <a:p>
            <a:pPr lvl="1"/>
            <a:r>
              <a:rPr lang="en-US" sz="2000" dirty="0">
                <a:solidFill>
                  <a:schemeClr val="bg1"/>
                </a:solidFill>
              </a:rPr>
              <a:t>Project Personnel</a:t>
            </a:r>
          </a:p>
          <a:p>
            <a:pPr lvl="1"/>
            <a:r>
              <a:rPr lang="en-US" sz="2000" dirty="0">
                <a:solidFill>
                  <a:schemeClr val="bg1"/>
                </a:solidFill>
              </a:rPr>
              <a:t>Scientist</a:t>
            </a:r>
          </a:p>
          <a:p>
            <a:pPr lvl="1"/>
            <a:r>
              <a:rPr lang="en-US" sz="2000" dirty="0">
                <a:solidFill>
                  <a:schemeClr val="bg1"/>
                </a:solidFill>
              </a:rPr>
              <a:t>Sponsor</a:t>
            </a:r>
          </a:p>
          <a:p>
            <a:pPr lvl="1"/>
            <a:r>
              <a:rPr lang="en-US" sz="2000" dirty="0">
                <a:solidFill>
                  <a:schemeClr val="bg1"/>
                </a:solidFill>
              </a:rPr>
              <a:t>Trainee</a:t>
            </a:r>
          </a:p>
          <a:p>
            <a:pPr lvl="1"/>
            <a:r>
              <a:rPr lang="en-US" sz="2000" dirty="0">
                <a:solidFill>
                  <a:schemeClr val="bg1"/>
                </a:solidFill>
              </a:rPr>
              <a:t>Undergraduate</a:t>
            </a:r>
          </a:p>
          <a:p>
            <a:pPr lvl="1"/>
            <a:endParaRPr lang="en-US" sz="2000" dirty="0">
              <a:solidFill>
                <a:schemeClr val="bg1"/>
              </a:solidFill>
            </a:endParaRPr>
          </a:p>
          <a:p>
            <a:pPr lvl="1"/>
            <a:endParaRPr lang="en-US" sz="2000" dirty="0">
              <a:solidFill>
                <a:schemeClr val="bg1"/>
              </a:solidFill>
            </a:endParaRPr>
          </a:p>
        </p:txBody>
      </p:sp>
      <p:sp>
        <p:nvSpPr>
          <p:cNvPr id="24" name="Content Placeholder 2"/>
          <p:cNvSpPr txBox="1">
            <a:spLocks/>
          </p:cNvSpPr>
          <p:nvPr/>
        </p:nvSpPr>
        <p:spPr>
          <a:xfrm>
            <a:off x="7392924" y="877766"/>
            <a:ext cx="3273552" cy="5105400"/>
          </a:xfrm>
          <a:prstGeom prst="rect">
            <a:avLst/>
          </a:prstGeom>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r>
              <a:rPr lang="en-US" sz="2400" dirty="0">
                <a:solidFill>
                  <a:schemeClr val="bg1"/>
                </a:solidFill>
                <a:latin typeface="+mn-lt"/>
              </a:rPr>
              <a:t>Other</a:t>
            </a:r>
          </a:p>
          <a:p>
            <a:pPr marL="800100" lvl="1" indent="-342900">
              <a:buFont typeface="Courier New" panose="02070309020205020404" pitchFamily="49" charset="0"/>
              <a:buChar char="o"/>
            </a:pPr>
            <a:r>
              <a:rPr lang="en-US" sz="2000" dirty="0">
                <a:solidFill>
                  <a:schemeClr val="bg1"/>
                </a:solidFill>
                <a:latin typeface="+mn-lt"/>
              </a:rPr>
              <a:t>FCOI (Financial Conflict of Interest)</a:t>
            </a:r>
          </a:p>
          <a:p>
            <a:pPr marL="800100" lvl="1" indent="-342900">
              <a:buFont typeface="Courier New" panose="02070309020205020404" pitchFamily="49" charset="0"/>
              <a:buChar char="o"/>
            </a:pPr>
            <a:r>
              <a:rPr lang="en-US" sz="2000" dirty="0">
                <a:solidFill>
                  <a:schemeClr val="bg1"/>
                </a:solidFill>
                <a:latin typeface="+mn-lt"/>
              </a:rPr>
              <a:t>FCOI_ASST </a:t>
            </a:r>
          </a:p>
          <a:p>
            <a:pPr marL="800100" lvl="1" indent="-342900">
              <a:buFont typeface="Courier New" panose="02070309020205020404" pitchFamily="49" charset="0"/>
              <a:buChar char="o"/>
            </a:pPr>
            <a:r>
              <a:rPr lang="en-US" sz="2000" dirty="0">
                <a:solidFill>
                  <a:schemeClr val="bg1"/>
                </a:solidFill>
                <a:latin typeface="+mn-lt"/>
              </a:rPr>
              <a:t>FCOI_VIEW</a:t>
            </a:r>
          </a:p>
          <a:p>
            <a:pPr marL="800100" lvl="1" indent="-342900">
              <a:buFont typeface="Courier New" panose="02070309020205020404" pitchFamily="49" charset="0"/>
              <a:buChar char="o"/>
            </a:pPr>
            <a:r>
              <a:rPr lang="en-US" sz="2000" dirty="0">
                <a:solidFill>
                  <a:schemeClr val="bg1"/>
                </a:solidFill>
                <a:latin typeface="+mn-lt"/>
              </a:rPr>
              <a:t>FSR (Financial Status Reporter)</a:t>
            </a:r>
          </a:p>
          <a:p>
            <a:pPr marL="800100" lvl="1" indent="-342900">
              <a:buFont typeface="Courier New" panose="02070309020205020404" pitchFamily="49" charset="0"/>
              <a:buChar char="o"/>
            </a:pPr>
            <a:r>
              <a:rPr lang="en-US" sz="2000" dirty="0">
                <a:solidFill>
                  <a:schemeClr val="bg1"/>
                </a:solidFill>
                <a:latin typeface="+mn-lt"/>
              </a:rPr>
              <a:t>PACR (Public Access Compliance Reporting</a:t>
            </a:r>
            <a:r>
              <a:rPr lang="en-US" sz="2000" dirty="0" smtClean="0">
                <a:solidFill>
                  <a:schemeClr val="bg1"/>
                </a:solidFill>
                <a:latin typeface="+mn-lt"/>
              </a:rPr>
              <a:t>)</a:t>
            </a:r>
          </a:p>
          <a:p>
            <a:pPr marL="800100" lvl="1" indent="-342900">
              <a:buFont typeface="Courier New" panose="02070309020205020404" pitchFamily="49" charset="0"/>
              <a:buChar char="o"/>
            </a:pPr>
            <a:r>
              <a:rPr lang="en-US" sz="2000" dirty="0" smtClean="0">
                <a:solidFill>
                  <a:schemeClr val="bg1"/>
                </a:solidFill>
                <a:latin typeface="+mn-lt"/>
              </a:rPr>
              <a:t>OLAW (Reporting Animal Welfare)</a:t>
            </a:r>
            <a:endParaRPr lang="en-US" sz="2000" dirty="0">
              <a:solidFill>
                <a:schemeClr val="bg1"/>
              </a:solidFill>
              <a:latin typeface="+mn-lt"/>
            </a:endParaRPr>
          </a:p>
        </p:txBody>
      </p:sp>
      <p:sp>
        <p:nvSpPr>
          <p:cNvPr id="25" name="Rounded Rectangle 24" descr="&quot;&quot;" title="&quot;&quot;"/>
          <p:cNvSpPr/>
          <p:nvPr/>
        </p:nvSpPr>
        <p:spPr>
          <a:xfrm>
            <a:off x="1750949" y="3697166"/>
            <a:ext cx="2365375" cy="838200"/>
          </a:xfrm>
          <a:prstGeom prst="roundRect">
            <a:avLst/>
          </a:prstGeom>
          <a:noFill/>
          <a:ln w="28575">
            <a:solidFill>
              <a:srgbClr val="FF0000"/>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6" name="TextBox 20"/>
          <p:cNvSpPr txBox="1"/>
          <p:nvPr/>
        </p:nvSpPr>
        <p:spPr>
          <a:xfrm>
            <a:off x="1750949" y="4697850"/>
            <a:ext cx="2365375" cy="369332"/>
          </a:xfrm>
          <a:prstGeom prst="rect">
            <a:avLst/>
          </a:prstGeom>
          <a:solidFill>
            <a:srgbClr val="FFFFCC"/>
          </a:solidFill>
          <a:ln w="28575">
            <a:solidFill>
              <a:srgbClr val="FF0000"/>
            </a:solidFill>
          </a:ln>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en-US" dirty="0"/>
              <a:t>NEWEST! </a:t>
            </a:r>
          </a:p>
        </p:txBody>
      </p:sp>
      <p:sp>
        <p:nvSpPr>
          <p:cNvPr id="27" name="TextBox 21"/>
          <p:cNvSpPr txBox="1"/>
          <p:nvPr/>
        </p:nvSpPr>
        <p:spPr>
          <a:xfrm>
            <a:off x="1750949" y="5232834"/>
            <a:ext cx="8004176" cy="369332"/>
          </a:xfrm>
          <a:prstGeom prst="rect">
            <a:avLst/>
          </a:prstGeom>
          <a:solidFill>
            <a:srgbClr val="FFFFCC"/>
          </a:solidFill>
          <a:ln w="28575">
            <a:solidFill>
              <a:srgbClr val="FF0000"/>
            </a:solidFill>
          </a:ln>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r>
              <a:rPr lang="en-US" dirty="0"/>
              <a:t>Permits user to manage access to all ASSIST applications in their institution. </a:t>
            </a:r>
          </a:p>
        </p:txBody>
      </p:sp>
      <p:sp>
        <p:nvSpPr>
          <p:cNvPr id="9" name="Rounded Rectangle 8">
            <a:hlinkClick r:id="rId4" action="ppaction://hlinksldjump"/>
          </p:cNvPr>
          <p:cNvSpPr/>
          <p:nvPr/>
        </p:nvSpPr>
        <p:spPr>
          <a:xfrm>
            <a:off x="7823955" y="6311900"/>
            <a:ext cx="2589291" cy="402879"/>
          </a:xfrm>
          <a:prstGeom prst="roundRect">
            <a:avLst/>
          </a:prstGeom>
          <a:solidFill>
            <a:srgbClr val="92D05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To the Spinner! </a:t>
            </a:r>
            <a:endParaRPr lang="en-US" i="1" dirty="0">
              <a:solidFill>
                <a:schemeClr val="tx1"/>
              </a:solidFill>
            </a:endParaRPr>
          </a:p>
        </p:txBody>
      </p:sp>
      <p:sp>
        <p:nvSpPr>
          <p:cNvPr id="10" name="Rounded Rectangle 9">
            <a:hlinkClick r:id="rId5" action="ppaction://hlinksldjump"/>
          </p:cNvPr>
          <p:cNvSpPr/>
          <p:nvPr/>
        </p:nvSpPr>
        <p:spPr>
          <a:xfrm>
            <a:off x="1778755" y="6311900"/>
            <a:ext cx="2589291" cy="402879"/>
          </a:xfrm>
          <a:prstGeom prst="roundRect">
            <a:avLst/>
          </a:prstGeom>
          <a:solidFill>
            <a:srgbClr val="FEA11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Back to The Board</a:t>
            </a:r>
            <a:endParaRPr lang="en-US" i="1" dirty="0">
              <a:solidFill>
                <a:schemeClr val="tx1"/>
              </a:solidFill>
            </a:endParaRPr>
          </a:p>
        </p:txBody>
      </p:sp>
    </p:spTree>
    <p:custDataLst>
      <p:tags r:id="rId1"/>
    </p:custDataLst>
    <p:extLst>
      <p:ext uri="{BB962C8B-B14F-4D97-AF65-F5344CB8AC3E}">
        <p14:creationId xmlns:p14="http://schemas.microsoft.com/office/powerpoint/2010/main" val="4283270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QUESTION"/>
          <p:cNvSpPr/>
          <p:nvPr/>
        </p:nvSpPr>
        <p:spPr>
          <a:xfrm>
            <a:off x="696000" y="538465"/>
            <a:ext cx="10800000" cy="2700000"/>
          </a:xfrm>
          <a:prstGeom prst="roundRect">
            <a:avLst/>
          </a:prstGeom>
          <a:solidFill>
            <a:srgbClr val="00B0F0">
              <a:alpha val="70000"/>
            </a:srgbClr>
          </a:solidFill>
          <a:ln w="76200">
            <a:solidFill>
              <a:srgbClr val="1433FD"/>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a:r>
              <a:rPr lang="en-US" sz="6000" dirty="0">
                <a:solidFill>
                  <a:schemeClr val="tx1"/>
                </a:solidFill>
                <a:latin typeface="Century Gothic" panose="020B0502020202020204" pitchFamily="34" charset="0"/>
              </a:rPr>
              <a:t>The Account Management System (AMS) added a new feature in March 2016. </a:t>
            </a:r>
          </a:p>
          <a:p>
            <a:pPr algn="ctr"/>
            <a:r>
              <a:rPr lang="en-US" sz="6000" dirty="0">
                <a:solidFill>
                  <a:schemeClr val="tx1"/>
                </a:solidFill>
                <a:latin typeface="Century Gothic" panose="020B0502020202020204" pitchFamily="34" charset="0"/>
              </a:rPr>
              <a:t>What reporting feature was that?</a:t>
            </a:r>
          </a:p>
        </p:txBody>
      </p:sp>
      <p:sp>
        <p:nvSpPr>
          <p:cNvPr id="5" name="ANSWER"/>
          <p:cNvSpPr/>
          <p:nvPr/>
        </p:nvSpPr>
        <p:spPr>
          <a:xfrm>
            <a:off x="696000" y="3584809"/>
            <a:ext cx="10800000" cy="2700000"/>
          </a:xfrm>
          <a:prstGeom prst="roundRect">
            <a:avLst/>
          </a:prstGeom>
          <a:solidFill>
            <a:schemeClr val="bg1">
              <a:alpha val="70000"/>
            </a:schemeClr>
          </a:solidFill>
          <a:ln w="762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6000" dirty="0" smtClean="0">
                <a:solidFill>
                  <a:schemeClr val="tx1"/>
                </a:solidFill>
                <a:latin typeface="Century Gothic" panose="020B0502020202020204" pitchFamily="34" charset="0"/>
              </a:rPr>
              <a:t>The All Users Report</a:t>
            </a:r>
            <a:endParaRPr lang="en-US" sz="6000" dirty="0">
              <a:solidFill>
                <a:schemeClr val="tx1"/>
              </a:solidFill>
              <a:latin typeface="Century Gothic" panose="020B0502020202020204" pitchFamily="34" charset="0"/>
            </a:endParaRPr>
          </a:p>
        </p:txBody>
      </p:sp>
      <p:sp>
        <p:nvSpPr>
          <p:cNvPr id="6" name="Rectangle 5"/>
          <p:cNvSpPr/>
          <p:nvPr/>
        </p:nvSpPr>
        <p:spPr>
          <a:xfrm>
            <a:off x="5736000" y="538465"/>
            <a:ext cx="720000" cy="360000"/>
          </a:xfrm>
          <a:prstGeom prst="rect">
            <a:avLst/>
          </a:prstGeom>
          <a:noFill/>
        </p:spPr>
        <p:txBody>
          <a:bodyPr wrap="square" lIns="0" tIns="0" rIns="0" bIns="0">
            <a:norm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5</a:t>
            </a:r>
          </a:p>
        </p:txBody>
      </p:sp>
    </p:spTree>
    <p:custDataLst>
      <p:tags r:id="rId1"/>
    </p:custDataLst>
    <p:extLst>
      <p:ext uri="{BB962C8B-B14F-4D97-AF65-F5344CB8AC3E}">
        <p14:creationId xmlns:p14="http://schemas.microsoft.com/office/powerpoint/2010/main" val="4180799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4"/>
                  </p:tgtEl>
                </p:cond>
              </p:nextCondLst>
            </p:seq>
          </p:childTnLst>
        </p:cTn>
      </p:par>
    </p:tnLst>
    <p:bldLst>
      <p:bldP spid="5" grpId="0" animBg="1"/>
    </p:bld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5"/>
            <a:ext cx="10515600" cy="1325563"/>
          </a:xfrm>
        </p:spPr>
        <p:txBody>
          <a:bodyPr/>
          <a:lstStyle/>
          <a:p>
            <a:r>
              <a:rPr lang="en-US" dirty="0" smtClean="0"/>
              <a:t>All Users Report</a:t>
            </a:r>
            <a:endParaRPr lang="en-US" dirty="0"/>
          </a:p>
        </p:txBody>
      </p:sp>
      <p:sp>
        <p:nvSpPr>
          <p:cNvPr id="3" name="Content Placeholder 2"/>
          <p:cNvSpPr>
            <a:spLocks noGrp="1"/>
          </p:cNvSpPr>
          <p:nvPr>
            <p:ph idx="1"/>
          </p:nvPr>
        </p:nvSpPr>
        <p:spPr>
          <a:xfrm>
            <a:off x="208280" y="2369576"/>
            <a:ext cx="4831080" cy="4142984"/>
          </a:xfrm>
        </p:spPr>
        <p:txBody>
          <a:bodyPr>
            <a:normAutofit lnSpcReduction="10000"/>
          </a:bodyPr>
          <a:lstStyle/>
          <a:p>
            <a:r>
              <a:rPr lang="en-US" sz="2400" dirty="0" smtClean="0">
                <a:solidFill>
                  <a:schemeClr val="bg1"/>
                </a:solidFill>
              </a:rPr>
              <a:t>Accessed from Admin &gt; Accounts &gt; Accounts Management</a:t>
            </a:r>
          </a:p>
          <a:p>
            <a:r>
              <a:rPr lang="en-US" sz="2400" dirty="0" smtClean="0">
                <a:solidFill>
                  <a:schemeClr val="bg1"/>
                </a:solidFill>
              </a:rPr>
              <a:t>Search </a:t>
            </a:r>
            <a:r>
              <a:rPr lang="en-US" sz="2400" dirty="0">
                <a:solidFill>
                  <a:schemeClr val="bg1"/>
                </a:solidFill>
              </a:rPr>
              <a:t>by role or multiple roles</a:t>
            </a:r>
          </a:p>
          <a:p>
            <a:r>
              <a:rPr lang="en-US" sz="2400" dirty="0">
                <a:solidFill>
                  <a:schemeClr val="bg1"/>
                </a:solidFill>
              </a:rPr>
              <a:t>Limited to users only at your institution</a:t>
            </a:r>
          </a:p>
          <a:p>
            <a:r>
              <a:rPr lang="en-US" sz="2400" dirty="0">
                <a:solidFill>
                  <a:schemeClr val="bg1"/>
                </a:solidFill>
              </a:rPr>
              <a:t>Unlike other search features with a limit of 500 hits, there is no limit to number of users returned in report search</a:t>
            </a:r>
          </a:p>
          <a:p>
            <a:r>
              <a:rPr lang="en-US" sz="2400" dirty="0">
                <a:solidFill>
                  <a:schemeClr val="bg1"/>
                </a:solidFill>
              </a:rPr>
              <a:t>Result can be exported as a spread sheet or PDF </a:t>
            </a:r>
            <a:r>
              <a:rPr lang="en-US" sz="2400" dirty="0" smtClean="0">
                <a:solidFill>
                  <a:schemeClr val="bg1"/>
                </a:solidFill>
              </a:rPr>
              <a:t>document</a:t>
            </a:r>
            <a:endParaRPr lang="en-US" sz="2400" dirty="0">
              <a:solidFill>
                <a:schemeClr val="bg1"/>
              </a:solidFill>
            </a:endParaRPr>
          </a:p>
        </p:txBody>
      </p:sp>
      <p:pic>
        <p:nvPicPr>
          <p:cNvPr id="4" name="Picture 3"/>
          <p:cNvPicPr>
            <a:picLocks noChangeAspect="1"/>
          </p:cNvPicPr>
          <p:nvPr/>
        </p:nvPicPr>
        <p:blipFill>
          <a:blip r:embed="rId3"/>
          <a:stretch>
            <a:fillRect/>
          </a:stretch>
        </p:blipFill>
        <p:spPr>
          <a:xfrm>
            <a:off x="1991333" y="1044013"/>
            <a:ext cx="9733333" cy="1171429"/>
          </a:xfrm>
          <a:prstGeom prst="rect">
            <a:avLst/>
          </a:prstGeom>
        </p:spPr>
      </p:pic>
      <p:grpSp>
        <p:nvGrpSpPr>
          <p:cNvPr id="5" name="Group 4" title="All Users Report Search screen"/>
          <p:cNvGrpSpPr/>
          <p:nvPr/>
        </p:nvGrpSpPr>
        <p:grpSpPr>
          <a:xfrm>
            <a:off x="5897470" y="166537"/>
            <a:ext cx="6094123" cy="3686777"/>
            <a:chOff x="159602" y="85978"/>
            <a:chExt cx="6094123" cy="3686777"/>
          </a:xfrm>
        </p:grpSpPr>
        <p:pic>
          <p:nvPicPr>
            <p:cNvPr id="6" name="Content Placeholder 3" descr="All Users Report screen" title="Account Managemen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602" y="85978"/>
              <a:ext cx="6094123" cy="3686777"/>
            </a:xfrm>
            <a:prstGeom prst="rect">
              <a:avLst/>
            </a:prstGeom>
            <a:ln>
              <a:noFill/>
            </a:ln>
            <a:effectLst>
              <a:outerShdw blurRad="190500" algn="tl" rotWithShape="0">
                <a:srgbClr val="000000">
                  <a:alpha val="70000"/>
                </a:srgbClr>
              </a:outerShdw>
            </a:effectLst>
          </p:spPr>
        </p:pic>
        <p:grpSp>
          <p:nvGrpSpPr>
            <p:cNvPr id="7" name="Group 6" title="Text box with arrow"/>
            <p:cNvGrpSpPr/>
            <p:nvPr/>
          </p:nvGrpSpPr>
          <p:grpSpPr>
            <a:xfrm>
              <a:off x="2860680" y="1446944"/>
              <a:ext cx="2938471" cy="1352045"/>
              <a:chOff x="3352800" y="3048000"/>
              <a:chExt cx="3810000" cy="2057400"/>
            </a:xfrm>
          </p:grpSpPr>
          <p:cxnSp>
            <p:nvCxnSpPr>
              <p:cNvPr id="8" name="Straight Arrow Connector 7"/>
              <p:cNvCxnSpPr/>
              <p:nvPr/>
            </p:nvCxnSpPr>
            <p:spPr>
              <a:xfrm flipH="1">
                <a:off x="3352800" y="3886200"/>
                <a:ext cx="2286000" cy="121920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9" name="TextBox 8" descr="Search on one eRA Commons role or multiple roles&#10;" title="Text box"/>
              <p:cNvSpPr txBox="1"/>
              <p:nvPr/>
            </p:nvSpPr>
            <p:spPr>
              <a:xfrm>
                <a:off x="4572000" y="3048000"/>
                <a:ext cx="2590800" cy="1264524"/>
              </a:xfrm>
              <a:prstGeom prst="rect">
                <a:avLst/>
              </a:prstGeom>
              <a:solidFill>
                <a:srgbClr val="FFFFCC"/>
              </a:solidFill>
              <a:ln w="28575">
                <a:solidFill>
                  <a:srgbClr val="CC3300"/>
                </a:solidFill>
              </a:ln>
            </p:spPr>
            <p:txBody>
              <a:bodyPr wrap="square" rtlCol="0">
                <a:spAutoFit/>
              </a:bodyPr>
              <a:lstStyle/>
              <a:p>
                <a:pPr algn="ctr"/>
                <a:r>
                  <a:rPr lang="en-US" sz="1600" dirty="0" smtClean="0"/>
                  <a:t>Search on one eRA Commons role or multiple roles</a:t>
                </a:r>
                <a:endParaRPr lang="en-US" sz="1600" dirty="0"/>
              </a:p>
            </p:txBody>
          </p:sp>
        </p:grpSp>
      </p:grpSp>
      <p:grpSp>
        <p:nvGrpSpPr>
          <p:cNvPr id="10" name="Group 9" title="All Users Report Search Results"/>
          <p:cNvGrpSpPr/>
          <p:nvPr/>
        </p:nvGrpSpPr>
        <p:grpSpPr>
          <a:xfrm>
            <a:off x="5487251" y="3091725"/>
            <a:ext cx="5009129" cy="3727408"/>
            <a:chOff x="2572735" y="2990768"/>
            <a:chExt cx="5009129" cy="3727408"/>
          </a:xfrm>
        </p:grpSpPr>
        <p:pic>
          <p:nvPicPr>
            <p:cNvPr id="11" name="Content Placeholder 3" descr="All Users Report screen view and export options" title="Account Managemen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2735" y="2990768"/>
              <a:ext cx="5009129" cy="3727408"/>
            </a:xfrm>
            <a:prstGeom prst="rect">
              <a:avLst/>
            </a:prstGeom>
            <a:ln>
              <a:noFill/>
            </a:ln>
            <a:effectLst>
              <a:outerShdw blurRad="190500" algn="tl" rotWithShape="0">
                <a:srgbClr val="000000">
                  <a:alpha val="70000"/>
                </a:srgbClr>
              </a:outerShdw>
            </a:effectLst>
          </p:spPr>
        </p:pic>
        <p:grpSp>
          <p:nvGrpSpPr>
            <p:cNvPr id="12" name="Group 11" title="''"/>
            <p:cNvGrpSpPr/>
            <p:nvPr/>
          </p:nvGrpSpPr>
          <p:grpSpPr>
            <a:xfrm>
              <a:off x="4425670" y="3758560"/>
              <a:ext cx="2012106" cy="1224835"/>
              <a:chOff x="4158777" y="1435666"/>
              <a:chExt cx="2590800" cy="1704529"/>
            </a:xfrm>
          </p:grpSpPr>
          <p:cxnSp>
            <p:nvCxnSpPr>
              <p:cNvPr id="13" name="Straight Arrow Connector 12"/>
              <p:cNvCxnSpPr>
                <a:stCxn id="14" idx="2"/>
              </p:cNvCxnSpPr>
              <p:nvPr/>
            </p:nvCxnSpPr>
            <p:spPr>
              <a:xfrm>
                <a:off x="5454177" y="2249462"/>
                <a:ext cx="770364" cy="89073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4158777" y="1435666"/>
                <a:ext cx="2590800" cy="813796"/>
              </a:xfrm>
              <a:prstGeom prst="rect">
                <a:avLst/>
              </a:prstGeom>
              <a:solidFill>
                <a:srgbClr val="FFFFCC"/>
              </a:solidFill>
              <a:ln w="28575">
                <a:solidFill>
                  <a:srgbClr val="CC3300"/>
                </a:solidFill>
              </a:ln>
            </p:spPr>
            <p:txBody>
              <a:bodyPr wrap="square" rtlCol="0">
                <a:spAutoFit/>
              </a:bodyPr>
              <a:lstStyle/>
              <a:p>
                <a:pPr algn="ctr"/>
                <a:r>
                  <a:rPr lang="en-US" sz="1600" dirty="0" smtClean="0"/>
                  <a:t>View and export options</a:t>
                </a:r>
                <a:endParaRPr lang="en-US" sz="1600" dirty="0"/>
              </a:p>
            </p:txBody>
          </p:sp>
        </p:grpSp>
      </p:grpSp>
      <p:sp>
        <p:nvSpPr>
          <p:cNvPr id="21" name="Bent Arrow 20"/>
          <p:cNvSpPr/>
          <p:nvPr/>
        </p:nvSpPr>
        <p:spPr>
          <a:xfrm flipV="1">
            <a:off x="3024912" y="1557362"/>
            <a:ext cx="3010127" cy="441344"/>
          </a:xfrm>
          <a:prstGeom prst="bentArrow">
            <a:avLst>
              <a:gd name="adj1" fmla="val 25000"/>
              <a:gd name="adj2" fmla="val 31906"/>
              <a:gd name="adj3" fmla="val 50000"/>
              <a:gd name="adj4" fmla="val 43750"/>
            </a:avLst>
          </a:prstGeom>
          <a:solidFill>
            <a:srgbClr val="FEA110"/>
          </a:solidFill>
          <a:ln>
            <a:solidFill>
              <a:srgbClr val="1433F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ounded Rectangle 21">
            <a:hlinkClick r:id="rId6" action="ppaction://hlinksldjump"/>
          </p:cNvPr>
          <p:cNvSpPr/>
          <p:nvPr/>
        </p:nvSpPr>
        <p:spPr>
          <a:xfrm>
            <a:off x="2784595" y="6311900"/>
            <a:ext cx="2589291" cy="402879"/>
          </a:xfrm>
          <a:prstGeom prst="roundRect">
            <a:avLst/>
          </a:prstGeom>
          <a:solidFill>
            <a:srgbClr val="92D05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To the Spinner! </a:t>
            </a:r>
            <a:endParaRPr lang="en-US" i="1" dirty="0">
              <a:solidFill>
                <a:schemeClr val="tx1"/>
              </a:solidFill>
            </a:endParaRPr>
          </a:p>
        </p:txBody>
      </p:sp>
      <p:sp>
        <p:nvSpPr>
          <p:cNvPr id="23" name="Rounded Rectangle 22">
            <a:hlinkClick r:id="rId7" action="ppaction://hlinksldjump"/>
          </p:cNvPr>
          <p:cNvSpPr/>
          <p:nvPr/>
        </p:nvSpPr>
        <p:spPr>
          <a:xfrm>
            <a:off x="112515" y="6311900"/>
            <a:ext cx="2589291" cy="402879"/>
          </a:xfrm>
          <a:prstGeom prst="roundRect">
            <a:avLst/>
          </a:prstGeom>
          <a:solidFill>
            <a:srgbClr val="FEA11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Back to The Board</a:t>
            </a:r>
            <a:endParaRPr lang="en-US" i="1" dirty="0">
              <a:solidFill>
                <a:schemeClr val="tx1"/>
              </a:solidFill>
            </a:endParaRPr>
          </a:p>
        </p:txBody>
      </p:sp>
    </p:spTree>
    <p:custDataLst>
      <p:tags r:id="rId1"/>
    </p:custDataLst>
    <p:extLst>
      <p:ext uri="{BB962C8B-B14F-4D97-AF65-F5344CB8AC3E}">
        <p14:creationId xmlns:p14="http://schemas.microsoft.com/office/powerpoint/2010/main" val="3912321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QUESTION"/>
          <p:cNvSpPr/>
          <p:nvPr/>
        </p:nvSpPr>
        <p:spPr>
          <a:xfrm>
            <a:off x="696000" y="538465"/>
            <a:ext cx="10800000" cy="2700000"/>
          </a:xfrm>
          <a:prstGeom prst="roundRect">
            <a:avLst/>
          </a:prstGeom>
          <a:solidFill>
            <a:srgbClr val="AA73D5">
              <a:alpha val="70000"/>
            </a:srgbClr>
          </a:solidFill>
          <a:ln w="76200">
            <a:solidFill>
              <a:srgbClr val="D416FD"/>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a:r>
              <a:rPr lang="en-US" sz="6000" dirty="0">
                <a:solidFill>
                  <a:schemeClr val="tx1"/>
                </a:solidFill>
                <a:latin typeface="Century Gothic" panose="020B0502020202020204" pitchFamily="34" charset="0"/>
              </a:rPr>
              <a:t>True or False: </a:t>
            </a:r>
          </a:p>
          <a:p>
            <a:pPr algn="ctr"/>
            <a:r>
              <a:rPr lang="en-US" sz="6000" dirty="0">
                <a:solidFill>
                  <a:schemeClr val="tx1"/>
                </a:solidFill>
                <a:latin typeface="Century Gothic" panose="020B0502020202020204" pitchFamily="34" charset="0"/>
              </a:rPr>
              <a:t>NIH systems catch all errors that could potentially keep my application from going to review.</a:t>
            </a:r>
          </a:p>
        </p:txBody>
      </p:sp>
      <p:sp>
        <p:nvSpPr>
          <p:cNvPr id="5" name="ANSWER"/>
          <p:cNvSpPr/>
          <p:nvPr/>
        </p:nvSpPr>
        <p:spPr>
          <a:xfrm>
            <a:off x="696000" y="3584809"/>
            <a:ext cx="10800000" cy="2700000"/>
          </a:xfrm>
          <a:prstGeom prst="roundRect">
            <a:avLst/>
          </a:prstGeom>
          <a:solidFill>
            <a:schemeClr val="bg1">
              <a:alpha val="70000"/>
            </a:schemeClr>
          </a:solidFill>
          <a:ln w="762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r>
              <a:rPr lang="en-US" sz="6000" dirty="0">
                <a:solidFill>
                  <a:schemeClr val="tx1"/>
                </a:solidFill>
                <a:latin typeface="Century Gothic" panose="020B0502020202020204" pitchFamily="34" charset="0"/>
              </a:rPr>
              <a:t>False: </a:t>
            </a:r>
          </a:p>
          <a:p>
            <a:r>
              <a:rPr lang="en-US" sz="6000" dirty="0">
                <a:solidFill>
                  <a:schemeClr val="tx1"/>
                </a:solidFill>
                <a:latin typeface="Century Gothic" panose="020B0502020202020204" pitchFamily="34" charset="0"/>
              </a:rPr>
              <a:t>Multiple levels of application checks for completeness</a:t>
            </a:r>
          </a:p>
          <a:p>
            <a:pPr marL="1314450" lvl="1" indent="-857250">
              <a:buFont typeface="Arial" panose="020B0604020202020204" pitchFamily="34" charset="0"/>
              <a:buChar char="•"/>
            </a:pPr>
            <a:r>
              <a:rPr lang="en-US" sz="6000" dirty="0" smtClean="0">
                <a:solidFill>
                  <a:schemeClr val="tx1"/>
                </a:solidFill>
                <a:latin typeface="Century Gothic" panose="020B0502020202020204" pitchFamily="34" charset="0"/>
              </a:rPr>
              <a:t>Grants.gov.</a:t>
            </a:r>
            <a:endParaRPr lang="en-US" sz="6000" dirty="0">
              <a:solidFill>
                <a:schemeClr val="tx1"/>
              </a:solidFill>
              <a:latin typeface="Century Gothic" panose="020B0502020202020204" pitchFamily="34" charset="0"/>
            </a:endParaRPr>
          </a:p>
          <a:p>
            <a:pPr marL="1314450" lvl="1" indent="-857250">
              <a:buFont typeface="Arial" panose="020B0604020202020204" pitchFamily="34" charset="0"/>
              <a:buChar char="•"/>
            </a:pPr>
            <a:r>
              <a:rPr lang="en-US" sz="6000" dirty="0" smtClean="0">
                <a:solidFill>
                  <a:schemeClr val="tx1"/>
                </a:solidFill>
                <a:latin typeface="Century Gothic" panose="020B0502020202020204" pitchFamily="34" charset="0"/>
              </a:rPr>
              <a:t>eRA </a:t>
            </a:r>
            <a:r>
              <a:rPr lang="en-US" sz="6000" dirty="0">
                <a:solidFill>
                  <a:schemeClr val="tx1"/>
                </a:solidFill>
                <a:latin typeface="Century Gothic" panose="020B0502020202020204" pitchFamily="34" charset="0"/>
              </a:rPr>
              <a:t>systems</a:t>
            </a:r>
          </a:p>
          <a:p>
            <a:pPr marL="1314450" lvl="1" indent="-857250">
              <a:buFont typeface="Arial" panose="020B0604020202020204" pitchFamily="34" charset="0"/>
              <a:buChar char="•"/>
            </a:pPr>
            <a:r>
              <a:rPr lang="en-US" sz="6000" dirty="0" smtClean="0">
                <a:solidFill>
                  <a:schemeClr val="tx1"/>
                </a:solidFill>
                <a:latin typeface="Century Gothic" panose="020B0502020202020204" pitchFamily="34" charset="0"/>
              </a:rPr>
              <a:t>Agency </a:t>
            </a:r>
            <a:r>
              <a:rPr lang="en-US" sz="6000" dirty="0">
                <a:solidFill>
                  <a:schemeClr val="tx1"/>
                </a:solidFill>
                <a:latin typeface="Century Gothic" panose="020B0502020202020204" pitchFamily="34" charset="0"/>
              </a:rPr>
              <a:t>staff</a:t>
            </a:r>
          </a:p>
        </p:txBody>
      </p:sp>
      <p:sp>
        <p:nvSpPr>
          <p:cNvPr id="2" name="Rectangle 1"/>
          <p:cNvSpPr/>
          <p:nvPr/>
        </p:nvSpPr>
        <p:spPr>
          <a:xfrm>
            <a:off x="5736000" y="538465"/>
            <a:ext cx="720000" cy="360000"/>
          </a:xfrm>
          <a:prstGeom prst="rect">
            <a:avLst/>
          </a:prstGeom>
          <a:noFill/>
        </p:spPr>
        <p:txBody>
          <a:bodyPr wrap="square" lIns="0" tIns="0" rIns="0" bIns="0">
            <a:norm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1</a:t>
            </a:r>
          </a:p>
        </p:txBody>
      </p:sp>
    </p:spTree>
    <p:custDataLst>
      <p:tags r:id="rId1"/>
    </p:custDataLst>
    <p:extLst>
      <p:ext uri="{BB962C8B-B14F-4D97-AF65-F5344CB8AC3E}">
        <p14:creationId xmlns:p14="http://schemas.microsoft.com/office/powerpoint/2010/main" val="530904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4"/>
                  </p:tgtEl>
                </p:cond>
              </p:nextCondLst>
            </p:seq>
          </p:childTnLst>
        </p:cTn>
      </p:par>
    </p:tnLst>
    <p:bldLst>
      <p:bldP spid="5"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5"/>
            <a:ext cx="10515600" cy="1325563"/>
          </a:xfrm>
        </p:spPr>
        <p:txBody>
          <a:bodyPr/>
          <a:lstStyle/>
          <a:p>
            <a:r>
              <a:rPr lang="en-US" dirty="0"/>
              <a:t>Sample Validations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07684122"/>
              </p:ext>
            </p:extLst>
          </p:nvPr>
        </p:nvGraphicFramePr>
        <p:xfrm>
          <a:off x="838200" y="1362075"/>
          <a:ext cx="10515600" cy="4302760"/>
        </p:xfrm>
        <a:graphic>
          <a:graphicData uri="http://schemas.openxmlformats.org/drawingml/2006/table">
            <a:tbl>
              <a:tblPr firstRow="1" bandRow="1">
                <a:tableStyleId>{5C22544A-7EE6-4342-B048-85BDC9FD1C3A}</a:tableStyleId>
              </a:tblPr>
              <a:tblGrid>
                <a:gridCol w="3505200"/>
                <a:gridCol w="3505200"/>
                <a:gridCol w="3505200"/>
              </a:tblGrid>
              <a:tr h="370840">
                <a:tc>
                  <a:txBody>
                    <a:bodyPr/>
                    <a:lstStyle/>
                    <a:p>
                      <a:pPr algn="ctr"/>
                      <a:r>
                        <a:rPr lang="en-US" dirty="0" smtClean="0"/>
                        <a:t>Grants.gov</a:t>
                      </a:r>
                      <a:endParaRPr lang="en-US" dirty="0"/>
                    </a:p>
                  </a:txBody>
                  <a:tcPr/>
                </a:tc>
                <a:tc>
                  <a:txBody>
                    <a:bodyPr/>
                    <a:lstStyle/>
                    <a:p>
                      <a:pPr algn="ctr"/>
                      <a:r>
                        <a:rPr lang="en-US" dirty="0" smtClean="0"/>
                        <a:t>eRA Systems</a:t>
                      </a:r>
                      <a:endParaRPr lang="en-US" dirty="0"/>
                    </a:p>
                  </a:txBody>
                  <a:tcPr/>
                </a:tc>
                <a:tc>
                  <a:txBody>
                    <a:bodyPr/>
                    <a:lstStyle/>
                    <a:p>
                      <a:pPr algn="ctr"/>
                      <a:r>
                        <a:rPr lang="en-US" dirty="0" smtClean="0"/>
                        <a:t>Agency Staff</a:t>
                      </a:r>
                      <a:endParaRPr lang="en-US" dirty="0"/>
                    </a:p>
                  </a:txBody>
                  <a:tcPr/>
                </a:tc>
              </a:tr>
              <a:tr h="370840">
                <a:tc>
                  <a:txBody>
                    <a:bodyPr/>
                    <a:lstStyle/>
                    <a:p>
                      <a:pPr marL="285750" indent="-285750">
                        <a:buFont typeface="Arial" panose="020B0604020202020204" pitchFamily="34" charset="0"/>
                        <a:buChar char="•"/>
                      </a:pPr>
                      <a:r>
                        <a:rPr lang="en-US" sz="1800" dirty="0" smtClean="0"/>
                        <a:t>Active System for Award Management (SAM) registration</a:t>
                      </a:r>
                    </a:p>
                    <a:p>
                      <a:pPr marL="285750" indent="-285750">
                        <a:buFont typeface="Arial" panose="020B0604020202020204" pitchFamily="34" charset="0"/>
                        <a:buChar char="•"/>
                      </a:pPr>
                      <a:r>
                        <a:rPr lang="en-US" sz="1800" dirty="0" smtClean="0"/>
                        <a:t>Submitter has AOR role for DUNS on application</a:t>
                      </a:r>
                    </a:p>
                    <a:p>
                      <a:pPr marL="285750" indent="-285750">
                        <a:buFont typeface="Arial" panose="020B0604020202020204" pitchFamily="34" charset="0"/>
                        <a:buChar char="•"/>
                      </a:pPr>
                      <a:r>
                        <a:rPr lang="en-US" sz="1800" dirty="0" smtClean="0"/>
                        <a:t>Submission made to active opportunity and application package</a:t>
                      </a:r>
                    </a:p>
                    <a:p>
                      <a:pPr marL="285750" indent="-285750">
                        <a:buFont typeface="Arial" panose="020B0604020202020204" pitchFamily="34" charset="0"/>
                        <a:buChar char="•"/>
                      </a:pPr>
                      <a:r>
                        <a:rPr lang="en-US" sz="1800" dirty="0" smtClean="0"/>
                        <a:t>Virus check</a:t>
                      </a:r>
                    </a:p>
                    <a:p>
                      <a:pPr marL="285750" indent="-285750">
                        <a:buFont typeface="Arial" panose="020B0604020202020204" pitchFamily="34" charset="0"/>
                        <a:buChar char="•"/>
                      </a:pPr>
                      <a:r>
                        <a:rPr lang="en-US" sz="1800" dirty="0" smtClean="0"/>
                        <a:t>Filenames include only appropriate characters</a:t>
                      </a:r>
                    </a:p>
                  </a:txBody>
                  <a:tcPr/>
                </a:tc>
                <a:tc>
                  <a:txBody>
                    <a:bodyPr/>
                    <a:lstStyle/>
                    <a:p>
                      <a:pPr marL="285750" indent="-285750">
                        <a:buFont typeface="Arial" panose="020B0604020202020204" pitchFamily="34" charset="0"/>
                        <a:buChar char="•"/>
                      </a:pPr>
                      <a:r>
                        <a:rPr lang="en-US" dirty="0" smtClean="0"/>
                        <a:t>Fields required by agency, but not required federal-wide</a:t>
                      </a:r>
                    </a:p>
                    <a:p>
                      <a:pPr marL="742950" lvl="1" indent="-285750">
                        <a:buFont typeface="Wingdings" panose="05000000000000000000" pitchFamily="2" charset="2"/>
                        <a:buChar char="ü"/>
                      </a:pPr>
                      <a:r>
                        <a:rPr lang="en-US" dirty="0" smtClean="0"/>
                        <a:t>R&amp;R </a:t>
                      </a:r>
                      <a:r>
                        <a:rPr lang="en-US" dirty="0" err="1" smtClean="0"/>
                        <a:t>Sr</a:t>
                      </a:r>
                      <a:r>
                        <a:rPr lang="en-US" dirty="0" smtClean="0"/>
                        <a:t>/Key form</a:t>
                      </a:r>
                    </a:p>
                    <a:p>
                      <a:pPr marL="1200150" lvl="2" indent="-285750">
                        <a:buFont typeface="Wingdings" panose="05000000000000000000" pitchFamily="2" charset="2"/>
                        <a:buChar char="Ø"/>
                      </a:pPr>
                      <a:r>
                        <a:rPr lang="en-US" dirty="0" smtClean="0"/>
                        <a:t>Credential for PD/PIs</a:t>
                      </a:r>
                    </a:p>
                    <a:p>
                      <a:pPr marL="1200150" lvl="2" indent="-285750">
                        <a:buFont typeface="Wingdings" panose="05000000000000000000" pitchFamily="2" charset="2"/>
                        <a:buChar char="Ø"/>
                      </a:pPr>
                      <a:r>
                        <a:rPr lang="en-US" dirty="0" smtClean="0"/>
                        <a:t>Organization name for all </a:t>
                      </a:r>
                      <a:r>
                        <a:rPr lang="en-US" dirty="0" err="1" smtClean="0"/>
                        <a:t>sr</a:t>
                      </a:r>
                      <a:r>
                        <a:rPr lang="en-US" dirty="0" smtClean="0"/>
                        <a:t>/key</a:t>
                      </a:r>
                    </a:p>
                    <a:p>
                      <a:pPr marL="1200150" lvl="2" indent="-285750">
                        <a:buFont typeface="Wingdings" panose="05000000000000000000" pitchFamily="2" charset="2"/>
                        <a:buChar char="Ø"/>
                      </a:pPr>
                      <a:r>
                        <a:rPr lang="en-US" dirty="0" smtClean="0"/>
                        <a:t>Biosketch for all </a:t>
                      </a:r>
                      <a:r>
                        <a:rPr lang="en-US" dirty="0" err="1" smtClean="0"/>
                        <a:t>sr</a:t>
                      </a:r>
                      <a:r>
                        <a:rPr lang="en-US" dirty="0" smtClean="0"/>
                        <a:t>/key </a:t>
                      </a:r>
                    </a:p>
                    <a:p>
                      <a:pPr marL="742950" lvl="1" indent="-285750">
                        <a:buFont typeface="Wingdings" panose="05000000000000000000" pitchFamily="2" charset="2"/>
                        <a:buChar char="ü"/>
                      </a:pPr>
                      <a:r>
                        <a:rPr lang="en-US" dirty="0" smtClean="0"/>
                        <a:t>Performance Site form</a:t>
                      </a:r>
                    </a:p>
                    <a:p>
                      <a:pPr marL="1200150" lvl="2" indent="-285750">
                        <a:buFont typeface="Wingdings" panose="05000000000000000000" pitchFamily="2" charset="2"/>
                        <a:buChar char="Ø"/>
                      </a:pPr>
                      <a:r>
                        <a:rPr lang="en-US" dirty="0" smtClean="0"/>
                        <a:t>DUNS for primary site</a:t>
                      </a:r>
                    </a:p>
                    <a:p>
                      <a:pPr marL="285750" indent="-285750">
                        <a:buFont typeface="Arial" panose="020B0604020202020204" pitchFamily="34" charset="0"/>
                        <a:buChar char="•"/>
                      </a:pPr>
                      <a:r>
                        <a:rPr lang="en-US" dirty="0" smtClean="0"/>
                        <a:t>Attachments in PDF format </a:t>
                      </a:r>
                    </a:p>
                    <a:p>
                      <a:pPr marL="285750" indent="-285750">
                        <a:buFont typeface="Arial" panose="020B0604020202020204" pitchFamily="34" charset="0"/>
                        <a:buChar char="•"/>
                      </a:pPr>
                      <a:r>
                        <a:rPr lang="en-US" dirty="0" smtClean="0"/>
                        <a:t>Adherence to page limits in our Table of Page Limits </a:t>
                      </a:r>
                    </a:p>
                    <a:p>
                      <a:pPr marL="285750" indent="-285750">
                        <a:buFont typeface="Arial" panose="020B0604020202020204" pitchFamily="34" charset="0"/>
                        <a:buChar char="•"/>
                      </a:pPr>
                      <a:r>
                        <a:rPr lang="en-US" dirty="0" smtClean="0"/>
                        <a:t>All appropriate attachments included</a:t>
                      </a:r>
                    </a:p>
                  </a:txBody>
                  <a:tcPr/>
                </a:tc>
                <a:tc>
                  <a:txBody>
                    <a:bodyPr/>
                    <a:lstStyle/>
                    <a:p>
                      <a:pPr marL="285750" indent="-285750">
                        <a:buFont typeface="Arial" panose="020B0604020202020204" pitchFamily="34" charset="0"/>
                        <a:buChar char="•"/>
                      </a:pPr>
                      <a:r>
                        <a:rPr lang="en-US" dirty="0" smtClean="0"/>
                        <a:t>Fit with NIH/Institute mission</a:t>
                      </a:r>
                    </a:p>
                    <a:p>
                      <a:pPr marL="285750" indent="-285750">
                        <a:buFont typeface="Arial" panose="020B0604020202020204" pitchFamily="34" charset="0"/>
                        <a:buChar char="•"/>
                      </a:pPr>
                      <a:r>
                        <a:rPr lang="en-US" dirty="0" smtClean="0"/>
                        <a:t>Eligibility</a:t>
                      </a:r>
                    </a:p>
                    <a:p>
                      <a:pPr marL="285750" indent="-285750">
                        <a:buFont typeface="Arial" panose="020B0604020202020204" pitchFamily="34" charset="0"/>
                        <a:buChar char="•"/>
                      </a:pPr>
                      <a:r>
                        <a:rPr lang="en-US" dirty="0" smtClean="0"/>
                        <a:t>“Overstuffing” </a:t>
                      </a:r>
                    </a:p>
                    <a:p>
                      <a:pPr marL="285750" indent="-285750">
                        <a:buFont typeface="Arial" panose="020B0604020202020204" pitchFamily="34" charset="0"/>
                        <a:buChar char="•"/>
                      </a:pPr>
                      <a:r>
                        <a:rPr lang="en-US" dirty="0" smtClean="0"/>
                        <a:t>Appropriateness of appendices</a:t>
                      </a:r>
                    </a:p>
                    <a:p>
                      <a:pPr marL="285750" indent="-285750">
                        <a:buFont typeface="Arial" panose="020B0604020202020204" pitchFamily="34" charset="0"/>
                        <a:buChar char="•"/>
                      </a:pPr>
                      <a:r>
                        <a:rPr lang="en-US" dirty="0" smtClean="0"/>
                        <a:t>On-time submission</a:t>
                      </a:r>
                    </a:p>
                    <a:p>
                      <a:pPr marL="285750" indent="-285750">
                        <a:buFont typeface="Arial" panose="020B0604020202020204" pitchFamily="34" charset="0"/>
                        <a:buChar char="•"/>
                      </a:pPr>
                      <a:r>
                        <a:rPr lang="en-US" dirty="0" smtClean="0"/>
                        <a:t>Adherence to funding opportunity announcement specific instructions </a:t>
                      </a:r>
                    </a:p>
                    <a:p>
                      <a:pPr marL="285750" indent="-285750">
                        <a:buFont typeface="Arial" panose="020B0604020202020204" pitchFamily="34" charset="0"/>
                        <a:buChar char="•"/>
                      </a:pPr>
                      <a:r>
                        <a:rPr lang="en-US" dirty="0" smtClean="0"/>
                        <a:t>Fonts and margin guidelines</a:t>
                      </a:r>
                    </a:p>
                    <a:p>
                      <a:pPr marL="285750" indent="-285750">
                        <a:buFont typeface="Arial" panose="020B0604020202020204" pitchFamily="34" charset="0"/>
                        <a:buChar char="•"/>
                      </a:pPr>
                      <a:r>
                        <a:rPr lang="en-US" dirty="0" smtClean="0"/>
                        <a:t>Simultaneous review of essentially same application</a:t>
                      </a:r>
                    </a:p>
                    <a:p>
                      <a:endParaRPr lang="en-US" dirty="0"/>
                    </a:p>
                  </a:txBody>
                  <a:tcPr/>
                </a:tc>
              </a:tr>
            </a:tbl>
          </a:graphicData>
        </a:graphic>
      </p:graphicFrame>
      <p:sp>
        <p:nvSpPr>
          <p:cNvPr id="4" name="Rounded Rectangle 3">
            <a:hlinkClick r:id="rId3" action="ppaction://hlinksldjump"/>
          </p:cNvPr>
          <p:cNvSpPr/>
          <p:nvPr/>
        </p:nvSpPr>
        <p:spPr>
          <a:xfrm>
            <a:off x="7823955" y="6311900"/>
            <a:ext cx="2589291" cy="402879"/>
          </a:xfrm>
          <a:prstGeom prst="roundRect">
            <a:avLst/>
          </a:prstGeom>
          <a:solidFill>
            <a:srgbClr val="92D05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To the Spinner! </a:t>
            </a:r>
            <a:endParaRPr lang="en-US" i="1" dirty="0">
              <a:solidFill>
                <a:schemeClr val="tx1"/>
              </a:solidFill>
            </a:endParaRPr>
          </a:p>
        </p:txBody>
      </p:sp>
      <p:sp>
        <p:nvSpPr>
          <p:cNvPr id="5" name="Rounded Rectangle 4">
            <a:hlinkClick r:id="rId4" action="ppaction://hlinksldjump"/>
          </p:cNvPr>
          <p:cNvSpPr/>
          <p:nvPr/>
        </p:nvSpPr>
        <p:spPr>
          <a:xfrm>
            <a:off x="1778755" y="6311900"/>
            <a:ext cx="2589291" cy="402879"/>
          </a:xfrm>
          <a:prstGeom prst="roundRect">
            <a:avLst/>
          </a:prstGeom>
          <a:solidFill>
            <a:srgbClr val="FEA11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Back to The Board</a:t>
            </a:r>
            <a:endParaRPr lang="en-US" i="1" dirty="0">
              <a:solidFill>
                <a:schemeClr val="tx1"/>
              </a:solidFill>
            </a:endParaRPr>
          </a:p>
        </p:txBody>
      </p:sp>
    </p:spTree>
    <p:custDataLst>
      <p:tags r:id="rId1"/>
    </p:custDataLst>
    <p:extLst>
      <p:ext uri="{BB962C8B-B14F-4D97-AF65-F5344CB8AC3E}">
        <p14:creationId xmlns:p14="http://schemas.microsoft.com/office/powerpoint/2010/main" val="2356338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QUESTION"/>
          <p:cNvSpPr/>
          <p:nvPr/>
        </p:nvSpPr>
        <p:spPr>
          <a:xfrm>
            <a:off x="696000" y="538465"/>
            <a:ext cx="10800000" cy="2700000"/>
          </a:xfrm>
          <a:prstGeom prst="roundRect">
            <a:avLst/>
          </a:prstGeom>
          <a:solidFill>
            <a:srgbClr val="AA73D5">
              <a:alpha val="70000"/>
            </a:srgbClr>
          </a:solidFill>
          <a:ln w="76200">
            <a:solidFill>
              <a:srgbClr val="D416FD"/>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a:bodyPr>
          <a:lstStyle/>
          <a:p>
            <a:pPr algn="ctr"/>
            <a:r>
              <a:rPr lang="en-US" sz="6000" dirty="0">
                <a:solidFill>
                  <a:schemeClr val="tx1"/>
                </a:solidFill>
                <a:latin typeface="Century Gothic" panose="020B0502020202020204" pitchFamily="34" charset="0"/>
              </a:rPr>
              <a:t>How does NIH define an “on time” application submission?</a:t>
            </a:r>
          </a:p>
        </p:txBody>
      </p:sp>
      <p:sp>
        <p:nvSpPr>
          <p:cNvPr id="5" name="ANSWER"/>
          <p:cNvSpPr/>
          <p:nvPr/>
        </p:nvSpPr>
        <p:spPr>
          <a:xfrm>
            <a:off x="696000" y="3584809"/>
            <a:ext cx="10800000" cy="2700000"/>
          </a:xfrm>
          <a:prstGeom prst="roundRect">
            <a:avLst/>
          </a:prstGeom>
          <a:solidFill>
            <a:schemeClr val="bg1">
              <a:alpha val="70000"/>
            </a:schemeClr>
          </a:solidFill>
          <a:ln w="762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r>
              <a:rPr lang="en-US" sz="6000" dirty="0">
                <a:solidFill>
                  <a:schemeClr val="tx1"/>
                </a:solidFill>
                <a:latin typeface="Century Gothic" panose="020B0502020202020204" pitchFamily="34" charset="0"/>
              </a:rPr>
              <a:t>Error-free applications must be accepted by Grants.gov with a time stamp on or before 5:00 p.m. local time of the submitting organization on the due date.</a:t>
            </a:r>
          </a:p>
        </p:txBody>
      </p:sp>
      <p:sp>
        <p:nvSpPr>
          <p:cNvPr id="6" name="Rectangle 5"/>
          <p:cNvSpPr/>
          <p:nvPr/>
        </p:nvSpPr>
        <p:spPr>
          <a:xfrm>
            <a:off x="5736000" y="538465"/>
            <a:ext cx="720000" cy="360000"/>
          </a:xfrm>
          <a:prstGeom prst="rect">
            <a:avLst/>
          </a:prstGeom>
          <a:noFill/>
        </p:spPr>
        <p:txBody>
          <a:bodyPr wrap="square" lIns="0" tIns="0" rIns="0" bIns="0">
            <a:norm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2</a:t>
            </a:r>
          </a:p>
        </p:txBody>
      </p:sp>
    </p:spTree>
    <p:custDataLst>
      <p:tags r:id="rId1"/>
    </p:custDataLst>
    <p:extLst>
      <p:ext uri="{BB962C8B-B14F-4D97-AF65-F5344CB8AC3E}">
        <p14:creationId xmlns:p14="http://schemas.microsoft.com/office/powerpoint/2010/main" val="3974977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4"/>
                  </p:tgtEl>
                </p:cond>
              </p:nextCondLst>
            </p:seq>
          </p:childTnLst>
        </p:cTn>
      </p:par>
    </p:tnLst>
    <p:bldLst>
      <p:bldP spid="5" grpId="0" animBg="1"/>
    </p:bld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5"/>
            <a:ext cx="10515600" cy="1325563"/>
          </a:xfrm>
        </p:spPr>
        <p:txBody>
          <a:bodyPr/>
          <a:lstStyle/>
          <a:p>
            <a:r>
              <a:rPr lang="en-US" dirty="0"/>
              <a:t>On-time Application Submission</a:t>
            </a:r>
          </a:p>
        </p:txBody>
      </p:sp>
      <p:sp>
        <p:nvSpPr>
          <p:cNvPr id="3" name="Content Placeholder 2"/>
          <p:cNvSpPr>
            <a:spLocks noGrp="1"/>
          </p:cNvSpPr>
          <p:nvPr>
            <p:ph idx="1"/>
          </p:nvPr>
        </p:nvSpPr>
        <p:spPr>
          <a:xfrm>
            <a:off x="838200" y="1362393"/>
            <a:ext cx="10515600" cy="4814888"/>
          </a:xfrm>
        </p:spPr>
        <p:txBody>
          <a:bodyPr>
            <a:normAutofit/>
          </a:bodyPr>
          <a:lstStyle/>
          <a:p>
            <a:pPr marL="0" indent="0">
              <a:buNone/>
            </a:pPr>
            <a:r>
              <a:rPr lang="en-US" sz="3200" dirty="0">
                <a:solidFill>
                  <a:schemeClr val="bg1"/>
                </a:solidFill>
              </a:rPr>
              <a:t>Important Reminders</a:t>
            </a:r>
          </a:p>
          <a:p>
            <a:pPr marL="0" indent="0">
              <a:buNone/>
            </a:pPr>
            <a:endParaRPr lang="en-US" sz="3200" dirty="0">
              <a:solidFill>
                <a:schemeClr val="bg1"/>
              </a:solidFill>
            </a:endParaRPr>
          </a:p>
          <a:p>
            <a:pPr lvl="1"/>
            <a:r>
              <a:rPr lang="en-US" sz="2800" dirty="0">
                <a:solidFill>
                  <a:schemeClr val="bg1"/>
                </a:solidFill>
              </a:rPr>
              <a:t>NIH recommends submitting early to allow time for correcting any errors found during the application viewing window prior to the due date</a:t>
            </a:r>
          </a:p>
          <a:p>
            <a:pPr lvl="1"/>
            <a:endParaRPr lang="en-US" sz="2800" dirty="0">
              <a:solidFill>
                <a:schemeClr val="bg1"/>
              </a:solidFill>
            </a:endParaRPr>
          </a:p>
          <a:p>
            <a:pPr lvl="1"/>
            <a:r>
              <a:rPr lang="en-US" sz="2800" dirty="0">
                <a:solidFill>
                  <a:schemeClr val="bg1"/>
                </a:solidFill>
              </a:rPr>
              <a:t>NIH’s late policy does not allow corrections after the due date</a:t>
            </a:r>
          </a:p>
          <a:p>
            <a:pPr lvl="1"/>
            <a:endParaRPr lang="en-US" sz="2800" dirty="0">
              <a:solidFill>
                <a:schemeClr val="bg1"/>
              </a:solidFill>
            </a:endParaRPr>
          </a:p>
          <a:p>
            <a:pPr lvl="1"/>
            <a:r>
              <a:rPr lang="en-US" sz="2800" dirty="0">
                <a:solidFill>
                  <a:schemeClr val="bg1"/>
                </a:solidFill>
              </a:rPr>
              <a:t>All registrations and SAM renewal must be completed before the due date</a:t>
            </a:r>
          </a:p>
          <a:p>
            <a:endParaRPr lang="en-US" sz="3200" dirty="0">
              <a:solidFill>
                <a:schemeClr val="bg1"/>
              </a:solidFill>
            </a:endParaRPr>
          </a:p>
        </p:txBody>
      </p:sp>
      <p:sp>
        <p:nvSpPr>
          <p:cNvPr id="4" name="Rounded Rectangle 3">
            <a:hlinkClick r:id="rId3" action="ppaction://hlinksldjump"/>
          </p:cNvPr>
          <p:cNvSpPr/>
          <p:nvPr/>
        </p:nvSpPr>
        <p:spPr>
          <a:xfrm>
            <a:off x="7823955" y="6311900"/>
            <a:ext cx="2589291" cy="402879"/>
          </a:xfrm>
          <a:prstGeom prst="roundRect">
            <a:avLst/>
          </a:prstGeom>
          <a:solidFill>
            <a:srgbClr val="92D05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To the Spinner! </a:t>
            </a:r>
            <a:endParaRPr lang="en-US" i="1" dirty="0">
              <a:solidFill>
                <a:schemeClr val="tx1"/>
              </a:solidFill>
            </a:endParaRPr>
          </a:p>
        </p:txBody>
      </p:sp>
      <p:sp>
        <p:nvSpPr>
          <p:cNvPr id="5" name="Rounded Rectangle 4">
            <a:hlinkClick r:id="rId4" action="ppaction://hlinksldjump"/>
          </p:cNvPr>
          <p:cNvSpPr/>
          <p:nvPr/>
        </p:nvSpPr>
        <p:spPr>
          <a:xfrm>
            <a:off x="1778755" y="6311900"/>
            <a:ext cx="2589291" cy="402879"/>
          </a:xfrm>
          <a:prstGeom prst="roundRect">
            <a:avLst/>
          </a:prstGeom>
          <a:solidFill>
            <a:srgbClr val="FEA11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Back to The Board</a:t>
            </a:r>
            <a:endParaRPr lang="en-US" i="1" dirty="0">
              <a:solidFill>
                <a:schemeClr val="tx1"/>
              </a:solidFill>
            </a:endParaRPr>
          </a:p>
        </p:txBody>
      </p:sp>
    </p:spTree>
    <p:custDataLst>
      <p:tags r:id="rId1"/>
    </p:custDataLst>
    <p:extLst>
      <p:ext uri="{BB962C8B-B14F-4D97-AF65-F5344CB8AC3E}">
        <p14:creationId xmlns:p14="http://schemas.microsoft.com/office/powerpoint/2010/main" val="1669146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QUESTION"/>
          <p:cNvSpPr/>
          <p:nvPr/>
        </p:nvSpPr>
        <p:spPr>
          <a:xfrm>
            <a:off x="696000" y="538465"/>
            <a:ext cx="10800000" cy="2700000"/>
          </a:xfrm>
          <a:prstGeom prst="roundRect">
            <a:avLst/>
          </a:prstGeom>
          <a:solidFill>
            <a:srgbClr val="AA73D5">
              <a:alpha val="70000"/>
            </a:srgbClr>
          </a:solidFill>
          <a:ln w="76200">
            <a:solidFill>
              <a:srgbClr val="D416FD"/>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sz="6000" dirty="0">
                <a:solidFill>
                  <a:schemeClr val="tx1"/>
                </a:solidFill>
                <a:latin typeface="Century Gothic" panose="020B0502020202020204" pitchFamily="34" charset="0"/>
              </a:rPr>
              <a:t>What is the name of the system that provides the ability to create training tables for progress reports and institutional training grant applications? </a:t>
            </a:r>
          </a:p>
        </p:txBody>
      </p:sp>
      <p:sp>
        <p:nvSpPr>
          <p:cNvPr id="5" name="ANSWER"/>
          <p:cNvSpPr/>
          <p:nvPr/>
        </p:nvSpPr>
        <p:spPr>
          <a:xfrm>
            <a:off x="696000" y="3584809"/>
            <a:ext cx="10800000" cy="2700000"/>
          </a:xfrm>
          <a:prstGeom prst="roundRect">
            <a:avLst/>
          </a:prstGeom>
          <a:solidFill>
            <a:schemeClr val="bg1">
              <a:alpha val="70000"/>
            </a:schemeClr>
          </a:solidFill>
          <a:ln w="762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a:r>
              <a:rPr lang="en-US" sz="6000" dirty="0" smtClean="0">
                <a:solidFill>
                  <a:schemeClr val="tx1"/>
                </a:solidFill>
                <a:latin typeface="Century Gothic" panose="020B0502020202020204" pitchFamily="34" charset="0"/>
              </a:rPr>
              <a:t>xTRACT: </a:t>
            </a:r>
            <a:endParaRPr lang="en-US" sz="6000" dirty="0">
              <a:solidFill>
                <a:schemeClr val="tx1"/>
              </a:solidFill>
              <a:latin typeface="Century Gothic" panose="020B0502020202020204" pitchFamily="34" charset="0"/>
            </a:endParaRPr>
          </a:p>
          <a:p>
            <a:pPr algn="ctr"/>
            <a:r>
              <a:rPr lang="en-US" sz="6000" dirty="0">
                <a:solidFill>
                  <a:schemeClr val="tx1"/>
                </a:solidFill>
                <a:latin typeface="Century Gothic" panose="020B0502020202020204" pitchFamily="34" charset="0"/>
              </a:rPr>
              <a:t>Extramural Trainee Reporting And Career Tracking</a:t>
            </a:r>
          </a:p>
        </p:txBody>
      </p:sp>
      <p:sp>
        <p:nvSpPr>
          <p:cNvPr id="6" name="Rectangle 5"/>
          <p:cNvSpPr/>
          <p:nvPr/>
        </p:nvSpPr>
        <p:spPr>
          <a:xfrm>
            <a:off x="5736000" y="538465"/>
            <a:ext cx="720000" cy="360000"/>
          </a:xfrm>
          <a:prstGeom prst="rect">
            <a:avLst/>
          </a:prstGeom>
          <a:noFill/>
        </p:spPr>
        <p:txBody>
          <a:bodyPr wrap="square" lIns="0" tIns="0" rIns="0" bIns="0">
            <a:norm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3</a:t>
            </a:r>
          </a:p>
        </p:txBody>
      </p:sp>
    </p:spTree>
    <p:custDataLst>
      <p:tags r:id="rId1"/>
    </p:custDataLst>
    <p:extLst>
      <p:ext uri="{BB962C8B-B14F-4D97-AF65-F5344CB8AC3E}">
        <p14:creationId xmlns:p14="http://schemas.microsoft.com/office/powerpoint/2010/main" val="3779253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4"/>
                  </p:tgtEl>
                </p:cond>
              </p:nextCondLst>
            </p:seq>
          </p:childTnLst>
        </p:cTn>
      </p:par>
    </p:tnLst>
    <p:bldLst>
      <p:bldP spid="5"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5"/>
            <a:ext cx="10515600" cy="1325563"/>
          </a:xfrm>
        </p:spPr>
        <p:txBody>
          <a:bodyPr/>
          <a:lstStyle/>
          <a:p>
            <a:r>
              <a:rPr lang="en-US" dirty="0"/>
              <a:t>xTRACT</a:t>
            </a:r>
          </a:p>
        </p:txBody>
      </p:sp>
      <p:sp>
        <p:nvSpPr>
          <p:cNvPr id="3" name="Content Placeholder 2"/>
          <p:cNvSpPr>
            <a:spLocks noGrp="1"/>
          </p:cNvSpPr>
          <p:nvPr>
            <p:ph idx="1"/>
          </p:nvPr>
        </p:nvSpPr>
        <p:spPr>
          <a:xfrm>
            <a:off x="299720" y="1362393"/>
            <a:ext cx="5796280" cy="4814888"/>
          </a:xfrm>
        </p:spPr>
        <p:txBody>
          <a:bodyPr>
            <a:normAutofit lnSpcReduction="10000"/>
          </a:bodyPr>
          <a:lstStyle/>
          <a:p>
            <a:r>
              <a:rPr lang="en-US" sz="2400" dirty="0">
                <a:solidFill>
                  <a:schemeClr val="bg1"/>
                </a:solidFill>
              </a:rPr>
              <a:t>Used for Training Grants for</a:t>
            </a:r>
          </a:p>
          <a:p>
            <a:pPr lvl="1">
              <a:buFont typeface="Wingdings" panose="05000000000000000000" pitchFamily="2" charset="2"/>
              <a:buChar char="Ø"/>
            </a:pPr>
            <a:r>
              <a:rPr lang="en-US" sz="2000" dirty="0">
                <a:solidFill>
                  <a:schemeClr val="bg1"/>
                </a:solidFill>
              </a:rPr>
              <a:t>RPPR Submissions</a:t>
            </a:r>
          </a:p>
          <a:p>
            <a:pPr lvl="1">
              <a:buFont typeface="Wingdings" panose="05000000000000000000" pitchFamily="2" charset="2"/>
              <a:buChar char="Ø"/>
            </a:pPr>
            <a:r>
              <a:rPr lang="en-US" sz="2000" dirty="0">
                <a:solidFill>
                  <a:schemeClr val="bg1"/>
                </a:solidFill>
              </a:rPr>
              <a:t>New applications</a:t>
            </a:r>
          </a:p>
          <a:p>
            <a:r>
              <a:rPr lang="en-US" sz="2400" dirty="0">
                <a:solidFill>
                  <a:schemeClr val="bg1"/>
                </a:solidFill>
              </a:rPr>
              <a:t>Can access information already in eRA Commons</a:t>
            </a:r>
          </a:p>
          <a:p>
            <a:r>
              <a:rPr lang="en-US" sz="2400" dirty="0">
                <a:solidFill>
                  <a:schemeClr val="bg1"/>
                </a:solidFill>
              </a:rPr>
              <a:t>Creates Research Training Datasets (RTDs) [Training Tables]</a:t>
            </a:r>
          </a:p>
          <a:p>
            <a:r>
              <a:rPr lang="en-US" sz="2400" dirty="0">
                <a:solidFill>
                  <a:schemeClr val="bg1"/>
                </a:solidFill>
              </a:rPr>
              <a:t>Tables are formatted, no manual formatting needed</a:t>
            </a:r>
          </a:p>
          <a:p>
            <a:r>
              <a:rPr lang="en-US" sz="2400" dirty="0">
                <a:solidFill>
                  <a:schemeClr val="bg1"/>
                </a:solidFill>
              </a:rPr>
              <a:t>Accessible by:</a:t>
            </a:r>
          </a:p>
          <a:p>
            <a:pPr lvl="1">
              <a:buFont typeface="Wingdings" panose="05000000000000000000" pitchFamily="2" charset="2"/>
              <a:buChar char="Ø"/>
            </a:pPr>
            <a:r>
              <a:rPr lang="en-US" sz="2000" dirty="0">
                <a:solidFill>
                  <a:schemeClr val="bg1"/>
                </a:solidFill>
              </a:rPr>
              <a:t>Signing Officials (SOs)</a:t>
            </a:r>
          </a:p>
          <a:p>
            <a:pPr lvl="1">
              <a:buFont typeface="Wingdings" panose="05000000000000000000" pitchFamily="2" charset="2"/>
              <a:buChar char="Ø"/>
            </a:pPr>
            <a:r>
              <a:rPr lang="en-US" sz="2000" dirty="0">
                <a:solidFill>
                  <a:schemeClr val="bg1"/>
                </a:solidFill>
              </a:rPr>
              <a:t>Principal Investigators (PIs)</a:t>
            </a:r>
          </a:p>
          <a:p>
            <a:pPr lvl="1">
              <a:buFont typeface="Wingdings" panose="05000000000000000000" pitchFamily="2" charset="2"/>
              <a:buChar char="Ø"/>
            </a:pPr>
            <a:r>
              <a:rPr lang="en-US" sz="2000" dirty="0">
                <a:solidFill>
                  <a:schemeClr val="bg1"/>
                </a:solidFill>
              </a:rPr>
              <a:t>Assistants (ASST)</a:t>
            </a:r>
          </a:p>
        </p:txBody>
      </p:sp>
      <p:sp>
        <p:nvSpPr>
          <p:cNvPr id="4" name="Rounded Rectangle 3">
            <a:hlinkClick r:id="rId3" action="ppaction://hlinksldjump"/>
          </p:cNvPr>
          <p:cNvSpPr/>
          <p:nvPr/>
        </p:nvSpPr>
        <p:spPr>
          <a:xfrm>
            <a:off x="7823955" y="6311900"/>
            <a:ext cx="2589291" cy="402879"/>
          </a:xfrm>
          <a:prstGeom prst="roundRect">
            <a:avLst/>
          </a:prstGeom>
          <a:solidFill>
            <a:srgbClr val="92D05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To the Spinner! </a:t>
            </a:r>
            <a:endParaRPr lang="en-US" i="1" dirty="0">
              <a:solidFill>
                <a:schemeClr val="tx1"/>
              </a:solidFill>
            </a:endParaRPr>
          </a:p>
        </p:txBody>
      </p:sp>
      <p:sp>
        <p:nvSpPr>
          <p:cNvPr id="5" name="Rounded Rectangle 4">
            <a:hlinkClick r:id="rId4" action="ppaction://hlinksldjump"/>
          </p:cNvPr>
          <p:cNvSpPr/>
          <p:nvPr/>
        </p:nvSpPr>
        <p:spPr>
          <a:xfrm>
            <a:off x="1778755" y="6311900"/>
            <a:ext cx="2589291" cy="402879"/>
          </a:xfrm>
          <a:prstGeom prst="roundRect">
            <a:avLst/>
          </a:prstGeom>
          <a:solidFill>
            <a:srgbClr val="FEA11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Back to The Board</a:t>
            </a:r>
            <a:endParaRPr lang="en-US" i="1" dirty="0">
              <a:solidFill>
                <a:schemeClr val="tx1"/>
              </a:solidFill>
            </a:endParaRPr>
          </a:p>
        </p:txBody>
      </p:sp>
      <p:pic>
        <p:nvPicPr>
          <p:cNvPr id="6" name="Picture 5" title="xTRACT Search Scre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2632947"/>
            <a:ext cx="5913686" cy="3103750"/>
          </a:xfrm>
          <a:prstGeom prst="rect">
            <a:avLst/>
          </a:prstGeom>
          <a:ln>
            <a:noFill/>
          </a:ln>
          <a:effectLst>
            <a:outerShdw blurRad="190500" algn="tl" rotWithShape="0">
              <a:srgbClr val="000000">
                <a:alpha val="70000"/>
              </a:srgbClr>
            </a:outerShdw>
          </a:effectLst>
        </p:spPr>
      </p:pic>
      <p:sp>
        <p:nvSpPr>
          <p:cNvPr id="7" name="TextBox 6"/>
          <p:cNvSpPr txBox="1"/>
          <p:nvPr/>
        </p:nvSpPr>
        <p:spPr>
          <a:xfrm>
            <a:off x="6187440" y="762000"/>
            <a:ext cx="5588000" cy="1754326"/>
          </a:xfrm>
          <a:prstGeom prst="rect">
            <a:avLst/>
          </a:prstGeom>
          <a:noFill/>
        </p:spPr>
        <p:txBody>
          <a:bodyPr wrap="square" rtlCol="0">
            <a:spAutoFit/>
          </a:bodyPr>
          <a:lstStyle/>
          <a:p>
            <a:r>
              <a:rPr lang="en-US" dirty="0">
                <a:solidFill>
                  <a:srgbClr val="FFFF00"/>
                </a:solidFill>
              </a:rPr>
              <a:t>Advanced Notice! </a:t>
            </a:r>
            <a:r>
              <a:rPr lang="en-US" dirty="0" smtClean="0">
                <a:solidFill>
                  <a:srgbClr val="FFFF00"/>
                </a:solidFill>
              </a:rPr>
              <a:t>Beginning </a:t>
            </a:r>
            <a:r>
              <a:rPr lang="en-US" dirty="0">
                <a:solidFill>
                  <a:srgbClr val="FFFF00"/>
                </a:solidFill>
              </a:rPr>
              <a:t>in early FY 2020, NIH and AHRQ intend to require the use of the xTRACT system in the eRA Commons to prepare the required data tables for certain types of training grant applications.  </a:t>
            </a:r>
          </a:p>
          <a:p>
            <a:r>
              <a:rPr lang="en-US" dirty="0">
                <a:solidFill>
                  <a:srgbClr val="FFFF00"/>
                </a:solidFill>
              </a:rPr>
              <a:t>See NOT-OD-18-133 for more information</a:t>
            </a:r>
          </a:p>
          <a:p>
            <a:endParaRPr lang="en-US" dirty="0">
              <a:solidFill>
                <a:srgbClr val="FFFF00"/>
              </a:solidFill>
            </a:endParaRPr>
          </a:p>
        </p:txBody>
      </p:sp>
    </p:spTree>
    <p:custDataLst>
      <p:tags r:id="rId1"/>
    </p:custDataLst>
    <p:extLst>
      <p:ext uri="{BB962C8B-B14F-4D97-AF65-F5344CB8AC3E}">
        <p14:creationId xmlns:p14="http://schemas.microsoft.com/office/powerpoint/2010/main" val="1164816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QUESTION"/>
          <p:cNvSpPr/>
          <p:nvPr/>
        </p:nvSpPr>
        <p:spPr>
          <a:xfrm>
            <a:off x="696000" y="538465"/>
            <a:ext cx="10800000" cy="2700000"/>
          </a:xfrm>
          <a:prstGeom prst="roundRect">
            <a:avLst/>
          </a:prstGeom>
          <a:solidFill>
            <a:srgbClr val="AA73D5">
              <a:alpha val="70000"/>
            </a:srgbClr>
          </a:solidFill>
          <a:ln w="76200">
            <a:solidFill>
              <a:srgbClr val="D416FD"/>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a:r>
              <a:rPr lang="en-US" sz="6000" dirty="0" smtClean="0">
                <a:solidFill>
                  <a:schemeClr val="tx1"/>
                </a:solidFill>
                <a:latin typeface="Century Gothic" panose="020B0502020202020204" pitchFamily="34" charset="0"/>
              </a:rPr>
              <a:t>How to you request a No Cost Extension at the end of year two for a 5 year award?</a:t>
            </a:r>
            <a:endParaRPr lang="en-US" sz="6000" dirty="0">
              <a:solidFill>
                <a:schemeClr val="tx1"/>
              </a:solidFill>
              <a:latin typeface="Century Gothic" panose="020B0502020202020204" pitchFamily="34" charset="0"/>
            </a:endParaRPr>
          </a:p>
        </p:txBody>
      </p:sp>
      <p:sp>
        <p:nvSpPr>
          <p:cNvPr id="5" name="ANSWER"/>
          <p:cNvSpPr/>
          <p:nvPr/>
        </p:nvSpPr>
        <p:spPr>
          <a:xfrm>
            <a:off x="696000" y="3584809"/>
            <a:ext cx="10800000" cy="2700000"/>
          </a:xfrm>
          <a:prstGeom prst="roundRect">
            <a:avLst/>
          </a:prstGeom>
          <a:solidFill>
            <a:schemeClr val="bg1">
              <a:alpha val="70000"/>
            </a:schemeClr>
          </a:solidFill>
          <a:ln w="762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a:r>
              <a:rPr lang="en-US" sz="6000" dirty="0" smtClean="0">
                <a:solidFill>
                  <a:schemeClr val="tx1"/>
                </a:solidFill>
                <a:latin typeface="Century Gothic" panose="020B0502020202020204" pitchFamily="34" charset="0"/>
              </a:rPr>
              <a:t>Use the Prior Approval module, selecting the No Cost Extension option. </a:t>
            </a:r>
            <a:endParaRPr lang="en-US" sz="6000" dirty="0">
              <a:solidFill>
                <a:schemeClr val="tx1"/>
              </a:solidFill>
              <a:latin typeface="Century Gothic" panose="020B0502020202020204" pitchFamily="34" charset="0"/>
            </a:endParaRPr>
          </a:p>
        </p:txBody>
      </p:sp>
      <p:sp>
        <p:nvSpPr>
          <p:cNvPr id="6" name="Rectangle 5"/>
          <p:cNvSpPr/>
          <p:nvPr/>
        </p:nvSpPr>
        <p:spPr>
          <a:xfrm>
            <a:off x="5736000" y="538465"/>
            <a:ext cx="720000" cy="360000"/>
          </a:xfrm>
          <a:prstGeom prst="rect">
            <a:avLst/>
          </a:prstGeom>
          <a:noFill/>
        </p:spPr>
        <p:txBody>
          <a:bodyPr wrap="square" lIns="0" tIns="0" rIns="0" bIns="0">
            <a:norm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4</a:t>
            </a:r>
          </a:p>
        </p:txBody>
      </p:sp>
    </p:spTree>
    <p:custDataLst>
      <p:tags r:id="rId1"/>
    </p:custDataLst>
    <p:extLst>
      <p:ext uri="{BB962C8B-B14F-4D97-AF65-F5344CB8AC3E}">
        <p14:creationId xmlns:p14="http://schemas.microsoft.com/office/powerpoint/2010/main" val="2046431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4"/>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635"/>
            <a:ext cx="10515600" cy="1325563"/>
          </a:xfrm>
        </p:spPr>
        <p:txBody>
          <a:bodyPr/>
          <a:lstStyle/>
          <a:p>
            <a:r>
              <a:rPr lang="en-US" dirty="0"/>
              <a:t>Special Considerations for Programs Focused on Early Career Stages</a:t>
            </a:r>
          </a:p>
        </p:txBody>
      </p:sp>
      <p:sp>
        <p:nvSpPr>
          <p:cNvPr id="14" name="Text Placeholder 2"/>
          <p:cNvSpPr txBox="1">
            <a:spLocks/>
          </p:cNvSpPr>
          <p:nvPr/>
        </p:nvSpPr>
        <p:spPr>
          <a:xfrm>
            <a:off x="163105" y="1326421"/>
            <a:ext cx="3224741" cy="5762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bg1"/>
                </a:solidFill>
              </a:rPr>
              <a:t>Fellowship (Fs)	</a:t>
            </a:r>
            <a:endParaRPr lang="en-US" dirty="0">
              <a:solidFill>
                <a:schemeClr val="bg1"/>
              </a:solidFill>
            </a:endParaRPr>
          </a:p>
        </p:txBody>
      </p:sp>
      <p:sp>
        <p:nvSpPr>
          <p:cNvPr id="15" name="Text Placeholder 3"/>
          <p:cNvSpPr txBox="1">
            <a:spLocks/>
          </p:cNvSpPr>
          <p:nvPr/>
        </p:nvSpPr>
        <p:spPr>
          <a:xfrm>
            <a:off x="182482" y="1920781"/>
            <a:ext cx="3380180" cy="29135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US" sz="2000" dirty="0" smtClean="0"/>
              <a:t>All FOAs are Independent Clinical Trial Not Allowed</a:t>
            </a:r>
          </a:p>
          <a:p>
            <a:pPr marL="742950" lvl="1" indent="-285750"/>
            <a:r>
              <a:rPr lang="en-US" sz="1800" dirty="0" smtClean="0"/>
              <a:t>Fellows can still play an active role and gain experience in clinical trials  led by a sponsor/co-sponsor as part of their research training</a:t>
            </a:r>
            <a:endParaRPr lang="en-US" sz="1800" dirty="0"/>
          </a:p>
        </p:txBody>
      </p:sp>
      <p:sp>
        <p:nvSpPr>
          <p:cNvPr id="16" name="Text Placeholder 4"/>
          <p:cNvSpPr txBox="1">
            <a:spLocks/>
          </p:cNvSpPr>
          <p:nvPr/>
        </p:nvSpPr>
        <p:spPr>
          <a:xfrm>
            <a:off x="3956024" y="1326421"/>
            <a:ext cx="3217605" cy="5762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bg1"/>
                </a:solidFill>
              </a:rPr>
              <a:t>Training (</a:t>
            </a:r>
            <a:r>
              <a:rPr lang="en-US" dirty="0" err="1" smtClean="0">
                <a:solidFill>
                  <a:schemeClr val="bg1"/>
                </a:solidFill>
              </a:rPr>
              <a:t>Ts</a:t>
            </a:r>
            <a:r>
              <a:rPr lang="en-US" dirty="0" smtClean="0">
                <a:solidFill>
                  <a:schemeClr val="bg1"/>
                </a:solidFill>
              </a:rPr>
              <a:t>)</a:t>
            </a:r>
            <a:endParaRPr lang="en-US" dirty="0">
              <a:solidFill>
                <a:schemeClr val="bg1"/>
              </a:solidFill>
            </a:endParaRPr>
          </a:p>
        </p:txBody>
      </p:sp>
      <p:sp>
        <p:nvSpPr>
          <p:cNvPr id="17" name="Text Placeholder 5"/>
          <p:cNvSpPr txBox="1">
            <a:spLocks/>
          </p:cNvSpPr>
          <p:nvPr/>
        </p:nvSpPr>
        <p:spPr>
          <a:xfrm>
            <a:off x="3945470" y="1920781"/>
            <a:ext cx="3530590" cy="29135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US" sz="2000" dirty="0" smtClean="0"/>
              <a:t>All FOAs are Independent Clinical Trial Not Allowed</a:t>
            </a:r>
          </a:p>
          <a:p>
            <a:pPr marL="742950" lvl="1" indent="-285750"/>
            <a:r>
              <a:rPr lang="en-US" sz="1800" dirty="0" smtClean="0"/>
              <a:t>Appointed Trainees can still play an active role and gain experience in clinical trials  led by a mentor or co-mentor</a:t>
            </a:r>
          </a:p>
          <a:p>
            <a:endParaRPr lang="en-US" sz="2000" dirty="0"/>
          </a:p>
        </p:txBody>
      </p:sp>
      <p:sp>
        <p:nvSpPr>
          <p:cNvPr id="18" name="Text Placeholder 6"/>
          <p:cNvSpPr txBox="1">
            <a:spLocks/>
          </p:cNvSpPr>
          <p:nvPr/>
        </p:nvSpPr>
        <p:spPr>
          <a:xfrm>
            <a:off x="7650876" y="1326421"/>
            <a:ext cx="4129644" cy="5762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bg1"/>
                </a:solidFill>
              </a:rPr>
              <a:t>Career Development (Ks)</a:t>
            </a:r>
            <a:endParaRPr lang="en-US" dirty="0">
              <a:solidFill>
                <a:schemeClr val="bg1"/>
              </a:solidFill>
            </a:endParaRPr>
          </a:p>
        </p:txBody>
      </p:sp>
      <p:sp>
        <p:nvSpPr>
          <p:cNvPr id="19" name="Text Placeholder 7"/>
          <p:cNvSpPr txBox="1">
            <a:spLocks/>
          </p:cNvSpPr>
          <p:nvPr/>
        </p:nvSpPr>
        <p:spPr>
          <a:xfrm>
            <a:off x="7650876" y="1920781"/>
            <a:ext cx="4002644" cy="29135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US" sz="2000" dirty="0" smtClean="0"/>
              <a:t>Some FOAs are Independent Clinical Trial Not Allowed</a:t>
            </a:r>
          </a:p>
          <a:p>
            <a:pPr marL="742950" lvl="1" indent="-285750"/>
            <a:r>
              <a:rPr lang="en-US" sz="1800" dirty="0" smtClean="0"/>
              <a:t>Candidates can still play an active role and gain experience in clinical trials  led by a mentor/co-mentor as part of their research career development</a:t>
            </a:r>
          </a:p>
          <a:p>
            <a:pPr marL="285750" indent="-285750"/>
            <a:r>
              <a:rPr lang="en-US" sz="2000" dirty="0" smtClean="0"/>
              <a:t>Others are Clinical Trial Required</a:t>
            </a:r>
          </a:p>
          <a:p>
            <a:pPr marL="742950" lvl="1" indent="-285750"/>
            <a:r>
              <a:rPr lang="en-US" sz="1800" dirty="0" smtClean="0"/>
              <a:t>Allow independent clinical trials</a:t>
            </a:r>
          </a:p>
          <a:p>
            <a:pPr lvl="1"/>
            <a:endParaRPr lang="en-US" sz="1800" dirty="0" smtClean="0"/>
          </a:p>
          <a:p>
            <a:endParaRPr lang="en-US" sz="2000" dirty="0"/>
          </a:p>
        </p:txBody>
      </p:sp>
      <p:sp>
        <p:nvSpPr>
          <p:cNvPr id="20" name="TextBox 19"/>
          <p:cNvSpPr txBox="1"/>
          <p:nvPr/>
        </p:nvSpPr>
        <p:spPr>
          <a:xfrm>
            <a:off x="660945" y="4535777"/>
            <a:ext cx="6815115" cy="1600438"/>
          </a:xfrm>
          <a:prstGeom prst="rect">
            <a:avLst/>
          </a:prstGeom>
          <a:effectLst>
            <a:glow rad="139700">
              <a:schemeClr val="accent6">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b="1" dirty="0" smtClean="0">
                <a:solidFill>
                  <a:schemeClr val="tx1"/>
                </a:solidFill>
              </a:rPr>
              <a:t>Why aren’t fellows and trainees allowed to lead an independent clinical trial?</a:t>
            </a:r>
            <a:br>
              <a:rPr lang="en-US" sz="1400" b="1" dirty="0" smtClean="0">
                <a:solidFill>
                  <a:schemeClr val="tx1"/>
                </a:solidFill>
              </a:rPr>
            </a:br>
            <a:endParaRPr lang="en-US" sz="1400" b="1" dirty="0" smtClean="0">
              <a:solidFill>
                <a:schemeClr val="tx1"/>
              </a:solidFill>
            </a:endParaRPr>
          </a:p>
          <a:p>
            <a:pPr marL="285750" indent="-285750">
              <a:buFont typeface="Arial" panose="020B0604020202020204" pitchFamily="34" charset="0"/>
              <a:buChar char="•"/>
            </a:pPr>
            <a:r>
              <a:rPr lang="en-US" sz="1400" dirty="0" smtClean="0">
                <a:solidFill>
                  <a:schemeClr val="tx1"/>
                </a:solidFill>
              </a:rPr>
              <a:t>Fellows and trainees may not yet possess the skills to independently lead a clinical trial and navigate </a:t>
            </a:r>
            <a:r>
              <a:rPr lang="en-US" sz="1400" dirty="0">
                <a:solidFill>
                  <a:schemeClr val="tx1"/>
                </a:solidFill>
              </a:rPr>
              <a:t>all the components, complexities, and reporting </a:t>
            </a:r>
            <a:r>
              <a:rPr lang="en-US" sz="1400" dirty="0" smtClean="0">
                <a:solidFill>
                  <a:schemeClr val="tx1"/>
                </a:solidFill>
              </a:rPr>
              <a:t>requirements </a:t>
            </a:r>
            <a:br>
              <a:rPr lang="en-US" sz="1400" dirty="0" smtClean="0">
                <a:solidFill>
                  <a:schemeClr val="tx1"/>
                </a:solidFill>
              </a:rPr>
            </a:br>
            <a:endParaRPr lang="en-US" sz="1400" dirty="0" smtClean="0">
              <a:solidFill>
                <a:schemeClr val="tx1"/>
              </a:solidFill>
            </a:endParaRPr>
          </a:p>
          <a:p>
            <a:pPr marL="285750" indent="-285750">
              <a:buFont typeface="Arial" panose="020B0604020202020204" pitchFamily="34" charset="0"/>
              <a:buChar char="•"/>
            </a:pPr>
            <a:r>
              <a:rPr lang="en-US" sz="1400" dirty="0" smtClean="0">
                <a:solidFill>
                  <a:schemeClr val="tx1"/>
                </a:solidFill>
              </a:rPr>
              <a:t>Fellowship and </a:t>
            </a:r>
            <a:r>
              <a:rPr lang="en-US" sz="1400" dirty="0">
                <a:solidFill>
                  <a:schemeClr val="tx1"/>
                </a:solidFill>
              </a:rPr>
              <a:t>training grants </a:t>
            </a:r>
            <a:r>
              <a:rPr lang="en-US" sz="1400" dirty="0" smtClean="0">
                <a:solidFill>
                  <a:schemeClr val="tx1"/>
                </a:solidFill>
              </a:rPr>
              <a:t>do not include </a:t>
            </a:r>
            <a:r>
              <a:rPr lang="en-US" sz="1400" dirty="0">
                <a:solidFill>
                  <a:schemeClr val="tx1"/>
                </a:solidFill>
              </a:rPr>
              <a:t>sufficient research funds to support the majority, if not all types, of clinical </a:t>
            </a:r>
            <a:r>
              <a:rPr lang="en-US" sz="1400" dirty="0" smtClean="0">
                <a:solidFill>
                  <a:schemeClr val="tx1"/>
                </a:solidFill>
              </a:rPr>
              <a:t>trials</a:t>
            </a:r>
            <a:endParaRPr lang="en-US" sz="1400" dirty="0">
              <a:solidFill>
                <a:schemeClr val="tx1"/>
              </a:solidFill>
            </a:endParaRPr>
          </a:p>
        </p:txBody>
      </p:sp>
    </p:spTree>
    <p:custDataLst>
      <p:tags r:id="rId1"/>
    </p:custDataLst>
    <p:extLst>
      <p:ext uri="{BB962C8B-B14F-4D97-AF65-F5344CB8AC3E}">
        <p14:creationId xmlns:p14="http://schemas.microsoft.com/office/powerpoint/2010/main" val="865315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animBg="1"/>
    </p:bld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5"/>
            <a:ext cx="10515600" cy="1325563"/>
          </a:xfrm>
        </p:spPr>
        <p:txBody>
          <a:bodyPr/>
          <a:lstStyle/>
          <a:p>
            <a:r>
              <a:rPr lang="en-US" dirty="0" smtClean="0"/>
              <a:t>Prior Approval</a:t>
            </a:r>
            <a:endParaRPr lang="en-US" dirty="0"/>
          </a:p>
        </p:txBody>
      </p:sp>
      <p:sp>
        <p:nvSpPr>
          <p:cNvPr id="3" name="Content Placeholder 2"/>
          <p:cNvSpPr>
            <a:spLocks noGrp="1"/>
          </p:cNvSpPr>
          <p:nvPr>
            <p:ph idx="1"/>
          </p:nvPr>
        </p:nvSpPr>
        <p:spPr>
          <a:xfrm>
            <a:off x="838200" y="1362393"/>
            <a:ext cx="10515600" cy="4814888"/>
          </a:xfrm>
        </p:spPr>
        <p:txBody>
          <a:bodyPr/>
          <a:lstStyle/>
          <a:p>
            <a:pPr lvl="0"/>
            <a:r>
              <a:rPr lang="en-US" dirty="0">
                <a:solidFill>
                  <a:schemeClr val="bg1"/>
                </a:solidFill>
              </a:rPr>
              <a:t>eRA now supports four activities for Prior Approval Requests.</a:t>
            </a:r>
          </a:p>
          <a:p>
            <a:pPr lvl="1"/>
            <a:r>
              <a:rPr lang="en-US" dirty="0">
                <a:solidFill>
                  <a:schemeClr val="bg1"/>
                </a:solidFill>
              </a:rPr>
              <a:t>Request for withdrawal of an application</a:t>
            </a:r>
          </a:p>
          <a:p>
            <a:pPr lvl="1"/>
            <a:r>
              <a:rPr lang="en-US" dirty="0">
                <a:solidFill>
                  <a:schemeClr val="bg1"/>
                </a:solidFill>
              </a:rPr>
              <a:t>Request for No Cost Extension (NCE)</a:t>
            </a:r>
          </a:p>
          <a:p>
            <a:pPr lvl="1"/>
            <a:r>
              <a:rPr lang="en-US" dirty="0">
                <a:solidFill>
                  <a:schemeClr val="bg1"/>
                </a:solidFill>
              </a:rPr>
              <a:t>Request for Change of PD/PI</a:t>
            </a:r>
          </a:p>
          <a:p>
            <a:pPr lvl="1"/>
            <a:r>
              <a:rPr lang="en-US" dirty="0">
                <a:solidFill>
                  <a:schemeClr val="bg1"/>
                </a:solidFill>
              </a:rPr>
              <a:t>Request or Carryover of funds</a:t>
            </a:r>
          </a:p>
          <a:p>
            <a:endParaRPr lang="en-US" dirty="0"/>
          </a:p>
        </p:txBody>
      </p:sp>
      <p:pic>
        <p:nvPicPr>
          <p:cNvPr id="6" name="Content Placeholder 12" descr="Showing initiate options" title="Prior Approval"/>
          <p:cNvPicPr>
            <a:picLocks noChangeAspect="1"/>
          </p:cNvPicPr>
          <p:nvPr/>
        </p:nvPicPr>
        <p:blipFill rotWithShape="1">
          <a:blip r:embed="rId3">
            <a:extLst>
              <a:ext uri="{28A0092B-C50C-407E-A947-70E740481C1C}">
                <a14:useLocalDpi xmlns:a14="http://schemas.microsoft.com/office/drawing/2010/main" val="0"/>
              </a:ext>
            </a:extLst>
          </a:blip>
          <a:srcRect b="35560"/>
          <a:stretch/>
        </p:blipFill>
        <p:spPr>
          <a:xfrm>
            <a:off x="3907060" y="3480218"/>
            <a:ext cx="7555893" cy="2991702"/>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356407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5"/>
            <a:ext cx="10515600" cy="1325563"/>
          </a:xfrm>
        </p:spPr>
        <p:txBody>
          <a:bodyPr/>
          <a:lstStyle/>
          <a:p>
            <a:r>
              <a:rPr lang="en-US" dirty="0" smtClean="0"/>
              <a:t>No Cost Extension (NCE)</a:t>
            </a:r>
            <a:endParaRPr lang="en-US" dirty="0"/>
          </a:p>
        </p:txBody>
      </p:sp>
      <p:sp>
        <p:nvSpPr>
          <p:cNvPr id="3" name="Content Placeholder 2"/>
          <p:cNvSpPr>
            <a:spLocks noGrp="1"/>
          </p:cNvSpPr>
          <p:nvPr>
            <p:ph idx="1"/>
          </p:nvPr>
        </p:nvSpPr>
        <p:spPr>
          <a:xfrm>
            <a:off x="838200" y="1362393"/>
            <a:ext cx="10515600" cy="4814888"/>
          </a:xfrm>
        </p:spPr>
        <p:txBody>
          <a:bodyPr/>
          <a:lstStyle/>
          <a:p>
            <a:pPr marL="0" indent="0">
              <a:buNone/>
            </a:pPr>
            <a:r>
              <a:rPr lang="en-US" dirty="0">
                <a:solidFill>
                  <a:schemeClr val="bg1"/>
                </a:solidFill>
                <a:latin typeface="Arial" panose="020B0604020202020204" pitchFamily="34" charset="0"/>
                <a:cs typeface="Arial" panose="020B0604020202020204" pitchFamily="34" charset="0"/>
              </a:rPr>
              <a:t>An extension of time to a project period and/or budget period to complete the work of the grant under that period, without additional Federal funds or </a:t>
            </a:r>
            <a:r>
              <a:rPr lang="en-US" dirty="0" smtClean="0">
                <a:solidFill>
                  <a:schemeClr val="bg1"/>
                </a:solidFill>
                <a:latin typeface="Arial" panose="020B0604020202020204" pitchFamily="34" charset="0"/>
                <a:cs typeface="Arial" panose="020B0604020202020204" pitchFamily="34" charset="0"/>
              </a:rPr>
              <a:t>competition.</a:t>
            </a:r>
            <a:endParaRPr lang="en-US" dirty="0">
              <a:solidFill>
                <a:schemeClr val="bg1"/>
              </a:solidFill>
              <a:latin typeface="Arial" panose="020B0604020202020204" pitchFamily="34" charset="0"/>
              <a:cs typeface="Arial" panose="020B0604020202020204" pitchFamily="34" charset="0"/>
            </a:endParaRPr>
          </a:p>
          <a:p>
            <a:r>
              <a:rPr lang="en-US" sz="2400" dirty="0">
                <a:solidFill>
                  <a:srgbClr val="000000"/>
                </a:solidFill>
                <a:latin typeface="Arial" panose="020B0604020202020204" pitchFamily="34" charset="0"/>
                <a:cs typeface="Arial" panose="020B0604020202020204" pitchFamily="34" charset="0"/>
              </a:rPr>
              <a:t>When is a grant eligible for a NCE through Prior Approval</a:t>
            </a:r>
            <a:r>
              <a:rPr lang="en-US" sz="2400" dirty="0" smtClean="0">
                <a:solidFill>
                  <a:srgbClr val="000000"/>
                </a:solidFill>
                <a:latin typeface="Arial" panose="020B0604020202020204" pitchFamily="34" charset="0"/>
                <a:cs typeface="Arial" panose="020B0604020202020204" pitchFamily="34" charset="0"/>
              </a:rPr>
              <a:t>?</a:t>
            </a:r>
          </a:p>
          <a:p>
            <a:pPr marL="0" indent="0">
              <a:buNone/>
            </a:pPr>
            <a:endParaRPr lang="en-US" sz="2400" dirty="0">
              <a:solidFill>
                <a:srgbClr val="000000"/>
              </a:solidFill>
              <a:latin typeface="Arial" panose="020B0604020202020204" pitchFamily="34" charset="0"/>
              <a:cs typeface="Arial" panose="020B0604020202020204" pitchFamily="34" charset="0"/>
            </a:endParaRPr>
          </a:p>
          <a:p>
            <a:pPr lvl="1"/>
            <a:r>
              <a:rPr lang="en-US" sz="2000" dirty="0">
                <a:solidFill>
                  <a:schemeClr val="bg1"/>
                </a:solidFill>
                <a:latin typeface="Arial" panose="020B0604020202020204" pitchFamily="34" charset="0"/>
                <a:cs typeface="Arial" panose="020B0604020202020204" pitchFamily="34" charset="0"/>
              </a:rPr>
              <a:t>When you have already used a NCE under expanded authority and you are within 90 days of the project end date.</a:t>
            </a:r>
          </a:p>
          <a:p>
            <a:pPr lvl="1"/>
            <a:endParaRPr lang="en-US" sz="2000" dirty="0">
              <a:solidFill>
                <a:schemeClr val="bg1"/>
              </a:solidFill>
              <a:latin typeface="Arial" panose="020B0604020202020204" pitchFamily="34" charset="0"/>
              <a:cs typeface="Arial" panose="020B0604020202020204" pitchFamily="34" charset="0"/>
            </a:endParaRPr>
          </a:p>
          <a:p>
            <a:pPr lvl="1"/>
            <a:r>
              <a:rPr lang="en-US" sz="2000" dirty="0">
                <a:solidFill>
                  <a:schemeClr val="bg1"/>
                </a:solidFill>
                <a:latin typeface="Arial" panose="020B0604020202020204" pitchFamily="34" charset="0"/>
                <a:cs typeface="Arial" panose="020B0604020202020204" pitchFamily="34" charset="0"/>
              </a:rPr>
              <a:t>When you are not under expanded authority and you are within 90 days of the project end date.</a:t>
            </a:r>
          </a:p>
          <a:p>
            <a:pPr lvl="1"/>
            <a:endParaRPr lang="en-US" sz="2000" dirty="0">
              <a:solidFill>
                <a:schemeClr val="bg1"/>
              </a:solidFill>
              <a:latin typeface="Arial" panose="020B0604020202020204" pitchFamily="34" charset="0"/>
              <a:cs typeface="Arial" panose="020B0604020202020204" pitchFamily="34" charset="0"/>
            </a:endParaRPr>
          </a:p>
          <a:p>
            <a:pPr lvl="1"/>
            <a:r>
              <a:rPr lang="en-US" sz="2000" dirty="0">
                <a:solidFill>
                  <a:schemeClr val="bg1"/>
                </a:solidFill>
                <a:latin typeface="Arial" panose="020B0604020202020204" pitchFamily="34" charset="0"/>
                <a:cs typeface="Arial" panose="020B0604020202020204" pitchFamily="34" charset="0"/>
              </a:rPr>
              <a:t>When the project end date has expired and has not been closed or has not entered unilateral closeout, whichever comes first.</a:t>
            </a:r>
          </a:p>
          <a:p>
            <a:endParaRPr lang="en-US" dirty="0"/>
          </a:p>
        </p:txBody>
      </p:sp>
      <p:sp>
        <p:nvSpPr>
          <p:cNvPr id="4" name="Rounded Rectangle 3">
            <a:hlinkClick r:id="rId3" action="ppaction://hlinksldjump"/>
          </p:cNvPr>
          <p:cNvSpPr/>
          <p:nvPr/>
        </p:nvSpPr>
        <p:spPr>
          <a:xfrm>
            <a:off x="7823955" y="6311900"/>
            <a:ext cx="2589291" cy="402879"/>
          </a:xfrm>
          <a:prstGeom prst="roundRect">
            <a:avLst/>
          </a:prstGeom>
          <a:solidFill>
            <a:srgbClr val="92D05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To the Spinner! </a:t>
            </a:r>
            <a:endParaRPr lang="en-US" i="1" dirty="0">
              <a:solidFill>
                <a:schemeClr val="tx1"/>
              </a:solidFill>
            </a:endParaRPr>
          </a:p>
        </p:txBody>
      </p:sp>
      <p:sp>
        <p:nvSpPr>
          <p:cNvPr id="5" name="Rounded Rectangle 4">
            <a:hlinkClick r:id="rId4" action="ppaction://hlinksldjump"/>
          </p:cNvPr>
          <p:cNvSpPr/>
          <p:nvPr/>
        </p:nvSpPr>
        <p:spPr>
          <a:xfrm>
            <a:off x="1778755" y="6311900"/>
            <a:ext cx="2589291" cy="402879"/>
          </a:xfrm>
          <a:prstGeom prst="roundRect">
            <a:avLst/>
          </a:prstGeom>
          <a:solidFill>
            <a:srgbClr val="FEA11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Back to The Board</a:t>
            </a:r>
            <a:endParaRPr lang="en-US" i="1" dirty="0">
              <a:solidFill>
                <a:schemeClr val="tx1"/>
              </a:solidFill>
            </a:endParaRPr>
          </a:p>
        </p:txBody>
      </p:sp>
    </p:spTree>
    <p:custDataLst>
      <p:tags r:id="rId1"/>
    </p:custDataLst>
    <p:extLst>
      <p:ext uri="{BB962C8B-B14F-4D97-AF65-F5344CB8AC3E}">
        <p14:creationId xmlns:p14="http://schemas.microsoft.com/office/powerpoint/2010/main" val="114486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QUESTION"/>
          <p:cNvSpPr/>
          <p:nvPr/>
        </p:nvSpPr>
        <p:spPr>
          <a:xfrm>
            <a:off x="696000" y="538465"/>
            <a:ext cx="10800000" cy="2700000"/>
          </a:xfrm>
          <a:prstGeom prst="roundRect">
            <a:avLst/>
          </a:prstGeom>
          <a:solidFill>
            <a:srgbClr val="AA73D5">
              <a:alpha val="70000"/>
            </a:srgbClr>
          </a:solidFill>
          <a:ln w="76200">
            <a:solidFill>
              <a:srgbClr val="D416FD"/>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10000"/>
          </a:bodyPr>
          <a:lstStyle/>
          <a:p>
            <a:pPr algn="ctr"/>
            <a:r>
              <a:rPr lang="en-US" sz="6000" dirty="0" smtClean="0">
                <a:solidFill>
                  <a:schemeClr val="tx1"/>
                </a:solidFill>
                <a:latin typeface="Century Gothic" panose="020B0502020202020204" pitchFamily="34" charset="0"/>
              </a:rPr>
              <a:t>List 3 places where you can find very cool resources to guide you through all these processes.</a:t>
            </a:r>
            <a:endParaRPr lang="en-US" sz="6000" dirty="0">
              <a:solidFill>
                <a:schemeClr val="tx1"/>
              </a:solidFill>
              <a:latin typeface="Century Gothic" panose="020B0502020202020204" pitchFamily="34" charset="0"/>
            </a:endParaRPr>
          </a:p>
        </p:txBody>
      </p:sp>
      <p:sp>
        <p:nvSpPr>
          <p:cNvPr id="5" name="ANSWER"/>
          <p:cNvSpPr/>
          <p:nvPr/>
        </p:nvSpPr>
        <p:spPr>
          <a:xfrm>
            <a:off x="696000" y="3584809"/>
            <a:ext cx="10800000" cy="2700000"/>
          </a:xfrm>
          <a:prstGeom prst="roundRect">
            <a:avLst/>
          </a:prstGeom>
          <a:solidFill>
            <a:schemeClr val="bg1">
              <a:alpha val="70000"/>
            </a:schemeClr>
          </a:solidFill>
          <a:ln w="762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6000" dirty="0" smtClean="0">
                <a:solidFill>
                  <a:schemeClr val="tx1"/>
                </a:solidFill>
                <a:latin typeface="Century Gothic" panose="020B0502020202020204" pitchFamily="34" charset="0"/>
              </a:rPr>
              <a:t>There are </a:t>
            </a:r>
            <a:r>
              <a:rPr lang="en-US" sz="6000" dirty="0" err="1" smtClean="0">
                <a:solidFill>
                  <a:schemeClr val="tx1"/>
                </a:solidFill>
                <a:latin typeface="Century Gothic" panose="020B0502020202020204" pitchFamily="34" charset="0"/>
              </a:rPr>
              <a:t>soooo</a:t>
            </a:r>
            <a:r>
              <a:rPr lang="en-US" sz="6000" dirty="0" smtClean="0">
                <a:solidFill>
                  <a:schemeClr val="tx1"/>
                </a:solidFill>
                <a:latin typeface="Century Gothic" panose="020B0502020202020204" pitchFamily="34" charset="0"/>
              </a:rPr>
              <a:t> many places…</a:t>
            </a:r>
            <a:endParaRPr lang="en-US" sz="6000" dirty="0">
              <a:solidFill>
                <a:schemeClr val="tx1"/>
              </a:solidFill>
              <a:latin typeface="Century Gothic" panose="020B0502020202020204" pitchFamily="34" charset="0"/>
            </a:endParaRPr>
          </a:p>
        </p:txBody>
      </p:sp>
      <p:sp>
        <p:nvSpPr>
          <p:cNvPr id="6" name="Rectangle 5"/>
          <p:cNvSpPr/>
          <p:nvPr/>
        </p:nvSpPr>
        <p:spPr>
          <a:xfrm>
            <a:off x="5736000" y="538465"/>
            <a:ext cx="720000" cy="360000"/>
          </a:xfrm>
          <a:prstGeom prst="rect">
            <a:avLst/>
          </a:prstGeom>
          <a:noFill/>
        </p:spPr>
        <p:txBody>
          <a:bodyPr wrap="square" lIns="0" tIns="0" rIns="0" bIns="0">
            <a:norm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5</a:t>
            </a:r>
          </a:p>
        </p:txBody>
      </p:sp>
    </p:spTree>
    <p:custDataLst>
      <p:tags r:id="rId1"/>
    </p:custDataLst>
    <p:extLst>
      <p:ext uri="{BB962C8B-B14F-4D97-AF65-F5344CB8AC3E}">
        <p14:creationId xmlns:p14="http://schemas.microsoft.com/office/powerpoint/2010/main" val="2803992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4"/>
                  </p:tgtEl>
                </p:cond>
              </p:nextCondLst>
            </p:seq>
          </p:childTnLst>
        </p:cTn>
      </p:par>
    </p:tnLst>
    <p:bldLst>
      <p:bldP spid="5" grpId="0" animBg="1"/>
    </p:bld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5"/>
            <a:ext cx="10515600" cy="986155"/>
          </a:xfrm>
        </p:spPr>
        <p:txBody>
          <a:bodyPr/>
          <a:lstStyle/>
          <a:p>
            <a:r>
              <a:rPr lang="en-US" dirty="0" smtClean="0"/>
              <a:t>Resources</a:t>
            </a:r>
            <a:endParaRPr lang="en-US" dirty="0"/>
          </a:p>
        </p:txBody>
      </p:sp>
      <p:sp>
        <p:nvSpPr>
          <p:cNvPr id="3" name="Content Placeholder 2"/>
          <p:cNvSpPr>
            <a:spLocks noGrp="1"/>
          </p:cNvSpPr>
          <p:nvPr>
            <p:ph idx="1"/>
          </p:nvPr>
        </p:nvSpPr>
        <p:spPr>
          <a:xfrm>
            <a:off x="838200" y="985520"/>
            <a:ext cx="10515600" cy="5191761"/>
          </a:xfrm>
        </p:spPr>
        <p:txBody>
          <a:bodyPr>
            <a:normAutofit fontScale="92500" lnSpcReduction="20000"/>
          </a:bodyPr>
          <a:lstStyle/>
          <a:p>
            <a:r>
              <a:rPr lang="en-US" dirty="0">
                <a:latin typeface="Arial" panose="020B0604020202020204" pitchFamily="34" charset="0"/>
                <a:cs typeface="Arial" panose="020B0604020202020204" pitchFamily="34" charset="0"/>
              </a:rPr>
              <a:t>eRA Modules, User Guides, and Documentation</a:t>
            </a:r>
          </a:p>
          <a:p>
            <a:pPr marL="457200" lvl="1" indent="0">
              <a:buNone/>
            </a:pPr>
            <a:r>
              <a:rPr lang="en-US" dirty="0">
                <a:solidFill>
                  <a:schemeClr val="accent4"/>
                </a:solidFill>
                <a:latin typeface="Arial" panose="020B0604020202020204" pitchFamily="34" charset="0"/>
                <a:cs typeface="Arial" panose="020B0604020202020204" pitchFamily="34" charset="0"/>
              </a:rPr>
              <a:t>https://era.nih.gov/modules_user-guides_documentation.cfm</a:t>
            </a:r>
          </a:p>
          <a:p>
            <a:r>
              <a:rPr lang="en-US" dirty="0">
                <a:latin typeface="Arial" panose="020B0604020202020204" pitchFamily="34" charset="0"/>
                <a:cs typeface="Arial" panose="020B0604020202020204" pitchFamily="34" charset="0"/>
              </a:rPr>
              <a:t>eRA Video Tutorials</a:t>
            </a:r>
          </a:p>
          <a:p>
            <a:pPr marL="457200" lvl="1" indent="0">
              <a:buNone/>
            </a:pPr>
            <a:r>
              <a:rPr lang="en-US" dirty="0">
                <a:solidFill>
                  <a:schemeClr val="accent4"/>
                </a:solidFill>
                <a:latin typeface="Arial" panose="020B0604020202020204" pitchFamily="34" charset="0"/>
                <a:cs typeface="Arial" panose="020B0604020202020204" pitchFamily="34" charset="0"/>
              </a:rPr>
              <a:t>https://era.nih.gov/era_training/era_videos.cfm</a:t>
            </a:r>
          </a:p>
          <a:p>
            <a:r>
              <a:rPr lang="en-US" dirty="0" smtClean="0">
                <a:latin typeface="Arial" panose="020B0604020202020204" pitchFamily="34" charset="0"/>
                <a:cs typeface="Arial" panose="020B0604020202020204" pitchFamily="34" charset="0"/>
              </a:rPr>
              <a:t>Grants.NIH.gov Information for…</a:t>
            </a:r>
          </a:p>
          <a:p>
            <a:pPr marL="457200" lvl="1" indent="0">
              <a:buNone/>
            </a:pPr>
            <a:r>
              <a:rPr lang="en-US" dirty="0">
                <a:solidFill>
                  <a:schemeClr val="accent4"/>
                </a:solidFill>
                <a:latin typeface="Arial" panose="020B0604020202020204" pitchFamily="34" charset="0"/>
                <a:cs typeface="Arial" panose="020B0604020202020204" pitchFamily="34" charset="0"/>
              </a:rPr>
              <a:t>https://</a:t>
            </a:r>
            <a:r>
              <a:rPr lang="en-US" dirty="0" smtClean="0">
                <a:solidFill>
                  <a:schemeClr val="accent4"/>
                </a:solidFill>
                <a:latin typeface="Arial" panose="020B0604020202020204" pitchFamily="34" charset="0"/>
                <a:cs typeface="Arial" panose="020B0604020202020204" pitchFamily="34" charset="0"/>
              </a:rPr>
              <a:t>grants.nih.gov/grants/information-for.htm</a:t>
            </a:r>
          </a:p>
          <a:p>
            <a:r>
              <a:rPr lang="en-US" dirty="0" smtClean="0">
                <a:latin typeface="Arial" panose="020B0604020202020204" pitchFamily="34" charset="0"/>
                <a:cs typeface="Arial" panose="020B0604020202020204" pitchFamily="34" charset="0"/>
              </a:rPr>
              <a:t>Annotated Forms Sets</a:t>
            </a:r>
          </a:p>
          <a:p>
            <a:pPr marL="457200" lvl="1" indent="0">
              <a:buNone/>
            </a:pPr>
            <a:r>
              <a:rPr lang="en-US" sz="1900" dirty="0">
                <a:solidFill>
                  <a:srgbClr val="FFC000"/>
                </a:solidFill>
                <a:latin typeface="Arial" panose="020B0604020202020204" pitchFamily="34" charset="0"/>
                <a:cs typeface="Arial" panose="020B0604020202020204" pitchFamily="34" charset="0"/>
              </a:rPr>
              <a:t>https://grants.nih.gov/grants/how-to-apply-application-guide/resources/annotated-form-sets.htm</a:t>
            </a:r>
            <a:endParaRPr lang="en-US" sz="1900" dirty="0" smtClean="0">
              <a:solidFill>
                <a:srgbClr val="FFC000"/>
              </a:solidFill>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YouTube: NIH Channel</a:t>
            </a:r>
          </a:p>
          <a:p>
            <a:pPr marL="457200" lvl="1" indent="0">
              <a:buNone/>
            </a:pPr>
            <a:r>
              <a:rPr lang="en-US" dirty="0">
                <a:solidFill>
                  <a:srgbClr val="FFC000"/>
                </a:solidFill>
                <a:latin typeface="Arial" panose="020B0604020202020204" pitchFamily="34" charset="0"/>
                <a:cs typeface="Arial" panose="020B0604020202020204" pitchFamily="34" charset="0"/>
              </a:rPr>
              <a:t>https://www.youtube.com/user/NIHgrants</a:t>
            </a:r>
            <a:endParaRPr lang="en-US" dirty="0" smtClean="0">
              <a:solidFill>
                <a:srgbClr val="FFC000"/>
              </a:solidFill>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How to Apply – Application Guide</a:t>
            </a:r>
          </a:p>
          <a:p>
            <a:pPr marL="457200" lvl="1" indent="0">
              <a:buNone/>
            </a:pPr>
            <a:r>
              <a:rPr lang="en-US" dirty="0">
                <a:solidFill>
                  <a:srgbClr val="FFC000"/>
                </a:solidFill>
                <a:latin typeface="Arial" panose="020B0604020202020204" pitchFamily="34" charset="0"/>
                <a:cs typeface="Arial" panose="020B0604020202020204" pitchFamily="34" charset="0"/>
              </a:rPr>
              <a:t>https://grants.nih.gov/grants/how-to-apply-application-guide.html#resources</a:t>
            </a:r>
            <a:endParaRPr lang="en-US" dirty="0" smtClean="0">
              <a:solidFill>
                <a:srgbClr val="FFC000"/>
              </a:solidFill>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NIH Day / Seminar Handouts</a:t>
            </a:r>
          </a:p>
          <a:p>
            <a:pPr marL="457200" lvl="1" indent="0">
              <a:buNone/>
            </a:pPr>
            <a:r>
              <a:rPr lang="en-US" dirty="0">
                <a:solidFill>
                  <a:srgbClr val="FFC000"/>
                </a:solidFill>
                <a:latin typeface="Arial" panose="020B0604020202020204" pitchFamily="34" charset="0"/>
                <a:cs typeface="Arial" panose="020B0604020202020204" pitchFamily="34" charset="0"/>
              </a:rPr>
              <a:t>https://era.nih.gov/about_era/nih_day.cfm</a:t>
            </a:r>
          </a:p>
        </p:txBody>
      </p:sp>
      <p:sp>
        <p:nvSpPr>
          <p:cNvPr id="4" name="Rounded Rectangle 3">
            <a:hlinkClick r:id="rId4" action="ppaction://hlinksldjump"/>
          </p:cNvPr>
          <p:cNvSpPr/>
          <p:nvPr/>
        </p:nvSpPr>
        <p:spPr>
          <a:xfrm>
            <a:off x="7823955" y="6311900"/>
            <a:ext cx="2589291" cy="402879"/>
          </a:xfrm>
          <a:prstGeom prst="roundRect">
            <a:avLst/>
          </a:prstGeom>
          <a:solidFill>
            <a:srgbClr val="92D05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To the Spinner! </a:t>
            </a:r>
            <a:endParaRPr lang="en-US" i="1" dirty="0">
              <a:solidFill>
                <a:schemeClr val="tx1"/>
              </a:solidFill>
            </a:endParaRPr>
          </a:p>
        </p:txBody>
      </p:sp>
      <p:sp>
        <p:nvSpPr>
          <p:cNvPr id="5" name="Rounded Rectangle 4">
            <a:hlinkClick r:id="rId5" action="ppaction://hlinksldjump"/>
          </p:cNvPr>
          <p:cNvSpPr/>
          <p:nvPr/>
        </p:nvSpPr>
        <p:spPr>
          <a:xfrm>
            <a:off x="1778755" y="6311900"/>
            <a:ext cx="2589291" cy="402879"/>
          </a:xfrm>
          <a:prstGeom prst="roundRect">
            <a:avLst/>
          </a:prstGeom>
          <a:solidFill>
            <a:srgbClr val="FEA11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Back to The Board</a:t>
            </a:r>
            <a:endParaRPr lang="en-US" i="1" dirty="0">
              <a:solidFill>
                <a:schemeClr val="tx1"/>
              </a:solidFill>
            </a:endParaRPr>
          </a:p>
        </p:txBody>
      </p:sp>
    </p:spTree>
    <p:custDataLst>
      <p:tags r:id="rId1"/>
    </p:custDataLst>
    <p:extLst>
      <p:ext uri="{BB962C8B-B14F-4D97-AF65-F5344CB8AC3E}">
        <p14:creationId xmlns:p14="http://schemas.microsoft.com/office/powerpoint/2010/main" val="767401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5"/>
            <a:ext cx="10515600" cy="1325563"/>
          </a:xfrm>
        </p:spPr>
        <p:txBody>
          <a:bodyPr/>
          <a:lstStyle/>
          <a:p>
            <a:endParaRPr lang="en-US"/>
          </a:p>
        </p:txBody>
      </p:sp>
      <p:sp>
        <p:nvSpPr>
          <p:cNvPr id="3" name="Content Placeholder 2"/>
          <p:cNvSpPr>
            <a:spLocks noGrp="1"/>
          </p:cNvSpPr>
          <p:nvPr>
            <p:ph idx="1"/>
          </p:nvPr>
        </p:nvSpPr>
        <p:spPr>
          <a:xfrm>
            <a:off x="838200" y="1362393"/>
            <a:ext cx="10515600" cy="4814888"/>
          </a:xfrm>
        </p:spPr>
        <p:txBody>
          <a:bodyPr/>
          <a:lstStyle/>
          <a:p>
            <a:endParaRPr lang="en-US" dirty="0"/>
          </a:p>
        </p:txBody>
      </p:sp>
      <p:sp>
        <p:nvSpPr>
          <p:cNvPr id="4" name="Rounded Rectangle 3">
            <a:hlinkClick r:id="rId3" action="ppaction://hlinksldjump"/>
          </p:cNvPr>
          <p:cNvSpPr/>
          <p:nvPr/>
        </p:nvSpPr>
        <p:spPr>
          <a:xfrm>
            <a:off x="7823955" y="6311900"/>
            <a:ext cx="2589291" cy="402879"/>
          </a:xfrm>
          <a:prstGeom prst="roundRect">
            <a:avLst/>
          </a:prstGeom>
          <a:solidFill>
            <a:srgbClr val="92D05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To the Spinner! </a:t>
            </a:r>
            <a:endParaRPr lang="en-US" i="1" dirty="0">
              <a:solidFill>
                <a:schemeClr val="tx1"/>
              </a:solidFill>
            </a:endParaRPr>
          </a:p>
        </p:txBody>
      </p:sp>
      <p:sp>
        <p:nvSpPr>
          <p:cNvPr id="5" name="Rounded Rectangle 4">
            <a:hlinkClick r:id="rId4" action="ppaction://hlinksldjump"/>
          </p:cNvPr>
          <p:cNvSpPr/>
          <p:nvPr/>
        </p:nvSpPr>
        <p:spPr>
          <a:xfrm>
            <a:off x="1778755" y="6311900"/>
            <a:ext cx="2589291" cy="402879"/>
          </a:xfrm>
          <a:prstGeom prst="roundRect">
            <a:avLst/>
          </a:prstGeom>
          <a:solidFill>
            <a:srgbClr val="FEA11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Back to The Board</a:t>
            </a:r>
            <a:endParaRPr lang="en-US" i="1" dirty="0">
              <a:solidFill>
                <a:schemeClr val="tx1"/>
              </a:solidFill>
            </a:endParaRPr>
          </a:p>
        </p:txBody>
      </p:sp>
    </p:spTree>
    <p:custDataLst>
      <p:tags r:id="rId1"/>
    </p:custDataLst>
    <p:extLst>
      <p:ext uri="{BB962C8B-B14F-4D97-AF65-F5344CB8AC3E}">
        <p14:creationId xmlns:p14="http://schemas.microsoft.com/office/powerpoint/2010/main" val="1086394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ounded Rectangle 3">
            <a:hlinkClick r:id="rId3" action="ppaction://hlinksldjump"/>
          </p:cNvPr>
          <p:cNvSpPr/>
          <p:nvPr/>
        </p:nvSpPr>
        <p:spPr>
          <a:xfrm>
            <a:off x="7823955" y="6311900"/>
            <a:ext cx="2589291" cy="402879"/>
          </a:xfrm>
          <a:prstGeom prst="roundRect">
            <a:avLst/>
          </a:prstGeom>
          <a:solidFill>
            <a:srgbClr val="92D05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To the Spinner! </a:t>
            </a:r>
            <a:endParaRPr lang="en-US" i="1" dirty="0">
              <a:solidFill>
                <a:schemeClr val="tx1"/>
              </a:solidFill>
            </a:endParaRPr>
          </a:p>
        </p:txBody>
      </p:sp>
      <p:sp>
        <p:nvSpPr>
          <p:cNvPr id="5" name="Rounded Rectangle 4">
            <a:hlinkClick r:id="rId4" action="ppaction://hlinksldjump"/>
          </p:cNvPr>
          <p:cNvSpPr/>
          <p:nvPr/>
        </p:nvSpPr>
        <p:spPr>
          <a:xfrm>
            <a:off x="1778755" y="6311900"/>
            <a:ext cx="2589291" cy="402879"/>
          </a:xfrm>
          <a:prstGeom prst="roundRect">
            <a:avLst/>
          </a:prstGeom>
          <a:solidFill>
            <a:srgbClr val="FEA11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Back to The Board</a:t>
            </a:r>
            <a:endParaRPr lang="en-US" i="1" dirty="0">
              <a:solidFill>
                <a:schemeClr val="tx1"/>
              </a:solidFill>
            </a:endParaRPr>
          </a:p>
        </p:txBody>
      </p:sp>
      <p:sp>
        <p:nvSpPr>
          <p:cNvPr id="6" name="Title 1"/>
          <p:cNvSpPr>
            <a:spLocks noGrp="1"/>
          </p:cNvSpPr>
          <p:nvPr>
            <p:ph type="title"/>
          </p:nvPr>
        </p:nvSpPr>
        <p:spPr>
          <a:xfrm>
            <a:off x="838200" y="-635"/>
            <a:ext cx="10515600" cy="1325563"/>
          </a:xfrm>
        </p:spPr>
        <p:txBody>
          <a:bodyPr/>
          <a:lstStyle/>
          <a:p>
            <a:r>
              <a:rPr lang="en-US" dirty="0" smtClean="0"/>
              <a:t>Examples of </a:t>
            </a:r>
            <a:r>
              <a:rPr lang="en-US" dirty="0" err="1" smtClean="0"/>
              <a:t>Allowability</a:t>
            </a:r>
            <a:r>
              <a:rPr lang="en-US" dirty="0" smtClean="0"/>
              <a:t> in FOA Titles</a:t>
            </a:r>
            <a:endParaRPr lang="en-US" dirty="0"/>
          </a:p>
        </p:txBody>
      </p:sp>
      <p:sp>
        <p:nvSpPr>
          <p:cNvPr id="7" name="Text Placeholder 3"/>
          <p:cNvSpPr>
            <a:spLocks noGrp="1"/>
          </p:cNvSpPr>
          <p:nvPr>
            <p:ph idx="1"/>
          </p:nvPr>
        </p:nvSpPr>
        <p:spPr>
          <a:xfrm>
            <a:off x="838200" y="1246505"/>
            <a:ext cx="10515600" cy="2441575"/>
          </a:xfrm>
        </p:spPr>
        <p:txBody>
          <a:bodyPr>
            <a:normAutofit/>
          </a:bodyPr>
          <a:lstStyle/>
          <a:p>
            <a:pPr marL="285750" indent="-285750">
              <a:buFont typeface="Arial" panose="020B0604020202020204" pitchFamily="34" charset="0"/>
              <a:buChar char="•"/>
            </a:pPr>
            <a:r>
              <a:rPr lang="en-US" dirty="0">
                <a:solidFill>
                  <a:schemeClr val="bg1"/>
                </a:solidFill>
              </a:rPr>
              <a:t>NIH Research Project </a:t>
            </a:r>
            <a:r>
              <a:rPr lang="en-US" dirty="0" smtClean="0">
                <a:solidFill>
                  <a:schemeClr val="bg1"/>
                </a:solidFill>
              </a:rPr>
              <a:t>Grant (Parent </a:t>
            </a:r>
            <a:r>
              <a:rPr lang="en-US" dirty="0">
                <a:solidFill>
                  <a:schemeClr val="bg1"/>
                </a:solidFill>
              </a:rPr>
              <a:t>R01 – Clinical Trial Not Allowed</a:t>
            </a:r>
            <a:r>
              <a:rPr lang="en-US" dirty="0" smtClean="0">
                <a:solidFill>
                  <a:schemeClr val="bg1"/>
                </a:solidFill>
              </a:rPr>
              <a:t>)</a:t>
            </a:r>
          </a:p>
          <a:p>
            <a:pPr marL="285750" indent="-285750">
              <a:buFont typeface="Arial" panose="020B0604020202020204" pitchFamily="34" charset="0"/>
              <a:buChar char="•"/>
            </a:pPr>
            <a:r>
              <a:rPr lang="en-US" dirty="0">
                <a:solidFill>
                  <a:schemeClr val="bg1"/>
                </a:solidFill>
              </a:rPr>
              <a:t>Exploratory Clinical Trial Grants in Arthritis and Musculoskeletal and Skin Diseases (R21 – Clinical Trial Allowed</a:t>
            </a:r>
            <a:r>
              <a:rPr lang="en-US" dirty="0" smtClean="0">
                <a:solidFill>
                  <a:schemeClr val="bg1"/>
                </a:solidFill>
              </a:rPr>
              <a:t>)</a:t>
            </a:r>
            <a:endParaRPr lang="en-US" dirty="0">
              <a:solidFill>
                <a:schemeClr val="bg1"/>
              </a:solidFill>
            </a:endParaRPr>
          </a:p>
          <a:p>
            <a:pPr marL="285750" indent="-285750">
              <a:buFont typeface="Arial" panose="020B0604020202020204" pitchFamily="34" charset="0"/>
              <a:buChar char="•"/>
            </a:pPr>
            <a:r>
              <a:rPr lang="en-US" dirty="0">
                <a:solidFill>
                  <a:schemeClr val="bg1"/>
                </a:solidFill>
              </a:rPr>
              <a:t>Administrative Supplements to Existing NIH Grants and Cooperative Agreements (Admin </a:t>
            </a:r>
            <a:r>
              <a:rPr lang="en-US" dirty="0" err="1">
                <a:solidFill>
                  <a:schemeClr val="bg1"/>
                </a:solidFill>
              </a:rPr>
              <a:t>Supp</a:t>
            </a:r>
            <a:r>
              <a:rPr lang="en-US" dirty="0">
                <a:solidFill>
                  <a:schemeClr val="bg1"/>
                </a:solidFill>
              </a:rPr>
              <a:t> – Clinical Trial Optional</a:t>
            </a:r>
            <a:r>
              <a:rPr lang="en-US" dirty="0" smtClean="0">
                <a:solidFill>
                  <a:schemeClr val="bg1"/>
                </a:solidFill>
              </a:rPr>
              <a:t>)</a:t>
            </a:r>
            <a:endParaRPr lang="en-US" dirty="0">
              <a:solidFill>
                <a:schemeClr val="bg1"/>
              </a:solidFill>
            </a:endParaRPr>
          </a:p>
          <a:p>
            <a:endParaRPr lang="en-US" sz="2000" dirty="0">
              <a:solidFill>
                <a:schemeClr val="bg1"/>
              </a:solidFill>
            </a:endParaRPr>
          </a:p>
        </p:txBody>
      </p:sp>
      <p:sp>
        <p:nvSpPr>
          <p:cNvPr id="8" name="TextBox 7"/>
          <p:cNvSpPr txBox="1"/>
          <p:nvPr/>
        </p:nvSpPr>
        <p:spPr>
          <a:xfrm>
            <a:off x="2396032" y="4215268"/>
            <a:ext cx="7399936" cy="830997"/>
          </a:xfrm>
          <a:prstGeom prst="rect">
            <a:avLst/>
          </a:prstGeom>
          <a:solidFill>
            <a:srgbClr val="FFFFFF">
              <a:shade val="85000"/>
            </a:srgbClr>
          </a:solidFill>
          <a:effectLst>
            <a:glow rad="139700">
              <a:schemeClr val="accent6">
                <a:satMod val="175000"/>
                <a:alpha val="40000"/>
              </a:schemeClr>
            </a:glow>
          </a:effectLst>
        </p:spPr>
        <p:txBody>
          <a:bodyPr wrap="square" rtlCol="0">
            <a:spAutoFit/>
          </a:bodyPr>
          <a:lstStyle/>
          <a:p>
            <a:r>
              <a:rPr lang="en-US" sz="2400" b="1" dirty="0" smtClean="0"/>
              <a:t>NIH FOAs that do not include a clinical trial allowability indicator in the title are “Clinical Trial Not Allowed”</a:t>
            </a:r>
          </a:p>
        </p:txBody>
      </p:sp>
    </p:spTree>
    <p:custDataLst>
      <p:tags r:id="rId1"/>
    </p:custDataLst>
    <p:extLst>
      <p:ext uri="{BB962C8B-B14F-4D97-AF65-F5344CB8AC3E}">
        <p14:creationId xmlns:p14="http://schemas.microsoft.com/office/powerpoint/2010/main" val="1073267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500"/>
                                        <p:tgtEl>
                                          <p:spTgt spid="7">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childTnLst>
                          </p:cTn>
                        </p:par>
                        <p:par>
                          <p:cTn id="16" fill="hold">
                            <p:stCondLst>
                              <p:cond delay="1500"/>
                            </p:stCondLst>
                            <p:childTnLst>
                              <p:par>
                                <p:cTn id="17" presetID="1"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build="p"/>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8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3992</TotalTime>
  <Words>5417</Words>
  <Application>Microsoft Office PowerPoint</Application>
  <PresentationFormat>Widescreen</PresentationFormat>
  <Paragraphs>809</Paragraphs>
  <Slides>84</Slides>
  <Notes>47</Notes>
  <HiddenSlides>78</HiddenSlides>
  <MMClips>1</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84</vt:i4>
      </vt:variant>
    </vt:vector>
  </HeadingPairs>
  <TitlesOfParts>
    <vt:vector size="99" baseType="lpstr">
      <vt:lpstr>Arial</vt:lpstr>
      <vt:lpstr>Arial Narrow</vt:lpstr>
      <vt:lpstr>Arial Rounded MT Bold</vt:lpstr>
      <vt:lpstr>Broadway</vt:lpstr>
      <vt:lpstr>Calibri</vt:lpstr>
      <vt:lpstr>Calibri Light</vt:lpstr>
      <vt:lpstr>Century Gothic</vt:lpstr>
      <vt:lpstr>Courier New</vt:lpstr>
      <vt:lpstr>FreightDispProLight-Regular</vt:lpstr>
      <vt:lpstr>Tahoma</vt:lpstr>
      <vt:lpstr>Times New Roman</vt:lpstr>
      <vt:lpstr>Verdana</vt:lpstr>
      <vt:lpstr>Wingdings</vt:lpstr>
      <vt:lpstr>Wingdings 2</vt:lpstr>
      <vt:lpstr>Office Theme</vt:lpstr>
      <vt:lpstr>Welcome to eRA’s Jeopardy Race-Derby! </vt:lpstr>
      <vt:lpstr>The Rules of the Road!</vt:lpstr>
      <vt:lpstr>Race Car  Performance  Spinner</vt:lpstr>
      <vt:lpstr>The Track!</vt:lpstr>
      <vt:lpstr>The Board: Categories &amp; Questions</vt:lpstr>
      <vt:lpstr>PowerPoint Presentation</vt:lpstr>
      <vt:lpstr>Section II. Award Information</vt:lpstr>
      <vt:lpstr>Special Considerations for Programs Focused on Early Career Stages</vt:lpstr>
      <vt:lpstr>Examples of Allowability in FOA Titles</vt:lpstr>
      <vt:lpstr>PowerPoint Presentation</vt:lpstr>
      <vt:lpstr>Human Subjects Involvement</vt:lpstr>
      <vt:lpstr>PowerPoint Presentation</vt:lpstr>
      <vt:lpstr>What Is The Human Subjects System?</vt:lpstr>
      <vt:lpstr>HSS In eRA Commons – RPPR</vt:lpstr>
      <vt:lpstr>PowerPoint Presentation</vt:lpstr>
      <vt:lpstr>Progress Report Delegation</vt:lpstr>
      <vt:lpstr>PowerPoint Presentation</vt:lpstr>
      <vt:lpstr>HSS Pre-Population of Data</vt:lpstr>
      <vt:lpstr>PowerPoint Presentation</vt:lpstr>
      <vt:lpstr>Closeout Screen</vt:lpstr>
      <vt:lpstr>PowerPoint Presentation</vt:lpstr>
      <vt:lpstr>Closeout - FRAM</vt:lpstr>
      <vt:lpstr>Closeout – FRAM in Other Relevant Documents</vt:lpstr>
      <vt:lpstr>PowerPoint Presentation</vt:lpstr>
      <vt:lpstr>FFR Due Date</vt:lpstr>
      <vt:lpstr>PowerPoint Presentation</vt:lpstr>
      <vt:lpstr>Section I: Outcomes</vt:lpstr>
      <vt:lpstr>Section I: Outcomes Screen</vt:lpstr>
      <vt:lpstr>PowerPoint Presentation</vt:lpstr>
      <vt:lpstr>Closeout Search screen provides  additional search criteria</vt:lpstr>
      <vt:lpstr>PowerPoint Presentation</vt:lpstr>
      <vt:lpstr>The RPPRs</vt:lpstr>
      <vt:lpstr>PowerPoint Presentation</vt:lpstr>
      <vt:lpstr>RPPR and Level Of Effort</vt:lpstr>
      <vt:lpstr>PowerPoint Presentation</vt:lpstr>
      <vt:lpstr>Focused Notifications</vt:lpstr>
      <vt:lpstr>PowerPoint Presentation</vt:lpstr>
      <vt:lpstr>Interim RPPR</vt:lpstr>
      <vt:lpstr>PowerPoint Presentation</vt:lpstr>
      <vt:lpstr>Progress Report Additional Materials (PRAM)</vt:lpstr>
      <vt:lpstr>Accessing PRAM</vt:lpstr>
      <vt:lpstr>Format for PA PRAM</vt:lpstr>
      <vt:lpstr>PowerPoint Presentation</vt:lpstr>
      <vt:lpstr>eSubmission Options</vt:lpstr>
      <vt:lpstr>What Submission Options Are Applicants Using?</vt:lpstr>
      <vt:lpstr>PowerPoint Presentation</vt:lpstr>
      <vt:lpstr>Inclusion Across Live Span Initiative</vt:lpstr>
      <vt:lpstr>PowerPoint Presentation</vt:lpstr>
      <vt:lpstr>Required Registrations</vt:lpstr>
      <vt:lpstr>SAM and ASSIST</vt:lpstr>
      <vt:lpstr>SAM and eRA Commons</vt:lpstr>
      <vt:lpstr>PowerPoint Presentation</vt:lpstr>
      <vt:lpstr>What to do to Reset Your Password</vt:lpstr>
      <vt:lpstr>Account Password Policy</vt:lpstr>
      <vt:lpstr>PowerPoint Presentation</vt:lpstr>
      <vt:lpstr>Dealing with System Issues</vt:lpstr>
      <vt:lpstr>Non-System Issues</vt:lpstr>
      <vt:lpstr>PowerPoint Presentation</vt:lpstr>
      <vt:lpstr>Reference Letters</vt:lpstr>
      <vt:lpstr>Reference Letters - Status Information</vt:lpstr>
      <vt:lpstr>Reference Letters – Personal Profile Screen</vt:lpstr>
      <vt:lpstr>PowerPoint Presentation</vt:lpstr>
      <vt:lpstr>Detailed Information on Status Screen</vt:lpstr>
      <vt:lpstr>Personal Profile Delegation</vt:lpstr>
      <vt:lpstr>PowerPoint Presentation</vt:lpstr>
      <vt:lpstr>HSS In eRA Commons – PI Status View</vt:lpstr>
      <vt:lpstr>HSS In eRA Commons – SO  Status View</vt:lpstr>
      <vt:lpstr>PowerPoint Presentation</vt:lpstr>
      <vt:lpstr>eRA Commons Roles</vt:lpstr>
      <vt:lpstr>Roles</vt:lpstr>
      <vt:lpstr>PowerPoint Presentation</vt:lpstr>
      <vt:lpstr>All Users Report</vt:lpstr>
      <vt:lpstr>PowerPoint Presentation</vt:lpstr>
      <vt:lpstr>Sample Validations</vt:lpstr>
      <vt:lpstr>PowerPoint Presentation</vt:lpstr>
      <vt:lpstr>On-time Application Submission</vt:lpstr>
      <vt:lpstr>PowerPoint Presentation</vt:lpstr>
      <vt:lpstr>xTRACT</vt:lpstr>
      <vt:lpstr>PowerPoint Presentation</vt:lpstr>
      <vt:lpstr>Prior Approval</vt:lpstr>
      <vt:lpstr>No Cost Extension (NCE)</vt:lpstr>
      <vt:lpstr>PowerPoint Presentation</vt:lpstr>
      <vt:lpstr>Resources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Schumaker, Joseph (NIH/OD) [C]</dc:creator>
  <cp:lastModifiedBy>Schumaker, Joseph (NIH/OD) [C]</cp:lastModifiedBy>
  <cp:revision>178</cp:revision>
  <dcterms:created xsi:type="dcterms:W3CDTF">2018-07-24T17:18:13Z</dcterms:created>
  <dcterms:modified xsi:type="dcterms:W3CDTF">2018-09-25T13:50:54Z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F13D7273-E5D8-4F80-A2DA-2D890ED27B4E</vt:lpwstr>
  </property>
  <property fmtid="{D5CDD505-2E9C-101B-9397-08002B2CF9AE}" pid="3" name="ArticulatePath">
    <vt:lpwstr>Presentation1</vt:lpwstr>
  </property>
</Properties>
</file>