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65" r:id="rId5"/>
    <p:sldId id="587" r:id="rId6"/>
    <p:sldId id="552" r:id="rId7"/>
    <p:sldId id="547" r:id="rId8"/>
    <p:sldId id="596" r:id="rId9"/>
    <p:sldId id="592" r:id="rId10"/>
    <p:sldId id="595" r:id="rId11"/>
    <p:sldId id="588" r:id="rId12"/>
    <p:sldId id="556" r:id="rId13"/>
    <p:sldId id="555" r:id="rId14"/>
    <p:sldId id="591" r:id="rId15"/>
    <p:sldId id="593" r:id="rId16"/>
    <p:sldId id="589" r:id="rId17"/>
    <p:sldId id="554" r:id="rId18"/>
    <p:sldId id="553" r:id="rId19"/>
    <p:sldId id="585" r:id="rId20"/>
    <p:sldId id="586" r:id="rId21"/>
    <p:sldId id="594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669900"/>
    <a:srgbClr val="FF6600"/>
    <a:srgbClr val="990000"/>
    <a:srgbClr val="993300"/>
    <a:srgbClr val="CC3300"/>
    <a:srgbClr val="0099CC"/>
    <a:srgbClr val="996633"/>
    <a:srgbClr val="1F497D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387" autoAdjust="0"/>
  </p:normalViewPr>
  <p:slideViewPr>
    <p:cSldViewPr>
      <p:cViewPr>
        <p:scale>
          <a:sx n="100" d="100"/>
          <a:sy n="100" d="100"/>
        </p:scale>
        <p:origin x="936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52"/>
    </p:cViewPr>
  </p:sorterViewPr>
  <p:notesViewPr>
    <p:cSldViewPr>
      <p:cViewPr varScale="1">
        <p:scale>
          <a:sx n="79" d="100"/>
          <a:sy n="79" d="100"/>
        </p:scale>
        <p:origin x="-2046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456AC-15DF-458E-BB87-9CB931A7395C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399F0A-83F2-45FA-B0FB-4A8926F9C6C1}">
      <dgm:prSet phldrT="[Text]"/>
      <dgm:spPr/>
      <dgm:t>
        <a:bodyPr/>
        <a:lstStyle/>
        <a:p>
          <a:r>
            <a:rPr lang="en-US" dirty="0" smtClean="0"/>
            <a:t>Requirements – System Development - Testing</a:t>
          </a:r>
          <a:endParaRPr lang="en-US" dirty="0"/>
        </a:p>
      </dgm:t>
    </dgm:pt>
    <dgm:pt modelId="{312F8417-78CA-4672-B291-413DCF77D6D6}" type="parTrans" cxnId="{C9F2800C-B357-4D48-B642-96AC09FDE489}">
      <dgm:prSet/>
      <dgm:spPr/>
      <dgm:t>
        <a:bodyPr/>
        <a:lstStyle/>
        <a:p>
          <a:endParaRPr lang="en-US"/>
        </a:p>
      </dgm:t>
    </dgm:pt>
    <dgm:pt modelId="{5C0B6846-759D-4519-81C4-D5A677591930}" type="sibTrans" cxnId="{C9F2800C-B357-4D48-B642-96AC09FDE489}">
      <dgm:prSet/>
      <dgm:spPr/>
      <dgm:t>
        <a:bodyPr/>
        <a:lstStyle/>
        <a:p>
          <a:endParaRPr lang="en-US"/>
        </a:p>
      </dgm:t>
    </dgm:pt>
    <dgm:pt modelId="{ABC99E16-E127-4955-9FDC-AFB08F04990D}">
      <dgm:prSet phldrT="[Text]" custT="1"/>
      <dgm:spPr/>
      <dgm:t>
        <a:bodyPr/>
        <a:lstStyle/>
        <a:p>
          <a:r>
            <a:rPr lang="en-US" sz="1400" dirty="0" smtClean="0"/>
            <a:t>Gather staff and policy requirements; clearances</a:t>
          </a:r>
        </a:p>
        <a:p>
          <a:endParaRPr lang="en-US" sz="800" dirty="0" smtClean="0"/>
        </a:p>
        <a:p>
          <a:r>
            <a:rPr lang="en-US" sz="1400" dirty="0" smtClean="0"/>
            <a:t>Iterative development with feedback loop</a:t>
          </a:r>
        </a:p>
        <a:p>
          <a:endParaRPr lang="en-US" sz="800" dirty="0" smtClean="0"/>
        </a:p>
        <a:p>
          <a:r>
            <a:rPr lang="en-US" sz="1400" dirty="0" smtClean="0"/>
            <a:t>Internal testing</a:t>
          </a:r>
        </a:p>
        <a:p>
          <a:endParaRPr lang="en-US" sz="800" dirty="0" smtClean="0"/>
        </a:p>
        <a:p>
          <a:r>
            <a:rPr lang="en-US" sz="1800" dirty="0" smtClean="0"/>
            <a:t>Oct 2013 – Sept 2014</a:t>
          </a:r>
        </a:p>
        <a:p>
          <a:endParaRPr lang="en-US" sz="2500" dirty="0"/>
        </a:p>
      </dgm:t>
    </dgm:pt>
    <dgm:pt modelId="{D3FD9126-502A-4186-AAA2-59248D20F14E}" type="parTrans" cxnId="{937D90F3-9CE8-4D7C-9E6E-D224FFF5D3A2}">
      <dgm:prSet/>
      <dgm:spPr/>
      <dgm:t>
        <a:bodyPr/>
        <a:lstStyle/>
        <a:p>
          <a:endParaRPr lang="en-US"/>
        </a:p>
      </dgm:t>
    </dgm:pt>
    <dgm:pt modelId="{A086680C-1EDD-42CC-A2BC-2C35D787D72C}" type="sibTrans" cxnId="{937D90F3-9CE8-4D7C-9E6E-D224FFF5D3A2}">
      <dgm:prSet/>
      <dgm:spPr/>
      <dgm:t>
        <a:bodyPr/>
        <a:lstStyle/>
        <a:p>
          <a:endParaRPr lang="en-US"/>
        </a:p>
      </dgm:t>
    </dgm:pt>
    <dgm:pt modelId="{B9B7C54A-9248-4649-B69D-C26EFB430397}">
      <dgm:prSet phldrT="[Text]"/>
      <dgm:spPr/>
      <dgm:t>
        <a:bodyPr/>
        <a:lstStyle/>
        <a:p>
          <a:r>
            <a:rPr lang="en-US" dirty="0" smtClean="0"/>
            <a:t>Engage User Acceptance Testing</a:t>
          </a:r>
          <a:endParaRPr lang="en-US" dirty="0"/>
        </a:p>
      </dgm:t>
    </dgm:pt>
    <dgm:pt modelId="{660B2788-F01D-4F19-B922-E88D06941C1E}" type="parTrans" cxnId="{2E59CF68-9A6A-4B0D-9E9A-F05A26550AAF}">
      <dgm:prSet/>
      <dgm:spPr/>
      <dgm:t>
        <a:bodyPr/>
        <a:lstStyle/>
        <a:p>
          <a:endParaRPr lang="en-US"/>
        </a:p>
      </dgm:t>
    </dgm:pt>
    <dgm:pt modelId="{319F565D-CDEB-4356-863F-508792C945F9}" type="sibTrans" cxnId="{2E59CF68-9A6A-4B0D-9E9A-F05A26550AAF}">
      <dgm:prSet/>
      <dgm:spPr/>
      <dgm:t>
        <a:bodyPr/>
        <a:lstStyle/>
        <a:p>
          <a:endParaRPr lang="en-US"/>
        </a:p>
      </dgm:t>
    </dgm:pt>
    <dgm:pt modelId="{3AF70A89-6428-41E5-A3B0-CA48F5B24A50}">
      <dgm:prSet phldrT="[Text]" custT="1"/>
      <dgm:spPr/>
      <dgm:t>
        <a:bodyPr/>
        <a:lstStyle/>
        <a:p>
          <a:r>
            <a:rPr lang="en-US" sz="1400" dirty="0" smtClean="0"/>
            <a:t>NIH staff User Acceptance Testing:</a:t>
          </a:r>
        </a:p>
        <a:p>
          <a:endParaRPr lang="en-US" sz="800" dirty="0" smtClean="0"/>
        </a:p>
        <a:p>
          <a:r>
            <a:rPr lang="en-US" sz="1400" dirty="0" smtClean="0"/>
            <a:t>Implement Corrections/Feedback</a:t>
          </a:r>
        </a:p>
        <a:p>
          <a:endParaRPr lang="en-US" sz="800" dirty="0" smtClean="0"/>
        </a:p>
        <a:p>
          <a:endParaRPr lang="en-US" sz="800" dirty="0" smtClean="0"/>
        </a:p>
        <a:p>
          <a:endParaRPr lang="en-US" sz="1800" dirty="0" smtClean="0"/>
        </a:p>
        <a:p>
          <a:endParaRPr lang="en-US" sz="1800" dirty="0" smtClean="0"/>
        </a:p>
        <a:p>
          <a:r>
            <a:rPr lang="en-US" sz="1800" dirty="0" smtClean="0"/>
            <a:t>April 2014</a:t>
          </a:r>
        </a:p>
      </dgm:t>
    </dgm:pt>
    <dgm:pt modelId="{BBB09747-59B4-4334-A801-6E53F076E9ED}" type="parTrans" cxnId="{C851F5DE-D906-4DA9-A38C-E2153D269CF2}">
      <dgm:prSet/>
      <dgm:spPr/>
      <dgm:t>
        <a:bodyPr/>
        <a:lstStyle/>
        <a:p>
          <a:endParaRPr lang="en-US"/>
        </a:p>
      </dgm:t>
    </dgm:pt>
    <dgm:pt modelId="{68F74929-3167-4D4D-BF22-2C1C617BD702}" type="sibTrans" cxnId="{C851F5DE-D906-4DA9-A38C-E2153D269CF2}">
      <dgm:prSet/>
      <dgm:spPr/>
      <dgm:t>
        <a:bodyPr/>
        <a:lstStyle/>
        <a:p>
          <a:endParaRPr lang="en-US"/>
        </a:p>
      </dgm:t>
    </dgm:pt>
    <dgm:pt modelId="{BD70B1AF-FF49-4741-A5C1-3BC082ABDFBB}">
      <dgm:prSet phldrT="[Text]"/>
      <dgm:spPr/>
      <dgm:t>
        <a:bodyPr/>
        <a:lstStyle/>
        <a:p>
          <a:r>
            <a:rPr lang="en-US" dirty="0" smtClean="0"/>
            <a:t>Institution Pilot</a:t>
          </a:r>
          <a:endParaRPr lang="en-US" dirty="0"/>
        </a:p>
      </dgm:t>
    </dgm:pt>
    <dgm:pt modelId="{7177A8E9-E2D9-4DA3-AC8C-C76834B48013}" type="parTrans" cxnId="{95775705-0BD5-4EA1-A5DD-5342BF04F3D0}">
      <dgm:prSet/>
      <dgm:spPr/>
      <dgm:t>
        <a:bodyPr/>
        <a:lstStyle/>
        <a:p>
          <a:endParaRPr lang="en-US"/>
        </a:p>
      </dgm:t>
    </dgm:pt>
    <dgm:pt modelId="{C56A6278-DF27-4B13-8596-66CAFA95CA89}" type="sibTrans" cxnId="{95775705-0BD5-4EA1-A5DD-5342BF04F3D0}">
      <dgm:prSet/>
      <dgm:spPr/>
      <dgm:t>
        <a:bodyPr/>
        <a:lstStyle/>
        <a:p>
          <a:endParaRPr lang="en-US"/>
        </a:p>
      </dgm:t>
    </dgm:pt>
    <dgm:pt modelId="{EDFFAE33-ED50-4759-9055-D1AAABB370E3}">
      <dgm:prSet phldrT="[Text]" custT="1"/>
      <dgm:spPr/>
      <dgm:t>
        <a:bodyPr/>
        <a:lstStyle/>
        <a:p>
          <a:r>
            <a:rPr lang="en-US" sz="1800" dirty="0" smtClean="0"/>
            <a:t>Roll out beta pilot of the system.</a:t>
          </a:r>
        </a:p>
        <a:p>
          <a:endParaRPr lang="en-US" sz="1800" dirty="0" smtClean="0"/>
        </a:p>
        <a:p>
          <a:endParaRPr lang="en-US" sz="1800" dirty="0" smtClean="0"/>
        </a:p>
        <a:p>
          <a:endParaRPr lang="en-US" sz="1800" dirty="0" smtClean="0"/>
        </a:p>
        <a:p>
          <a:endParaRPr lang="en-US" sz="1800" dirty="0" smtClean="0"/>
        </a:p>
        <a:p>
          <a:r>
            <a:rPr lang="en-US" sz="1800" dirty="0" smtClean="0"/>
            <a:t>September 2014</a:t>
          </a:r>
          <a:endParaRPr lang="en-US" sz="1800" dirty="0"/>
        </a:p>
      </dgm:t>
    </dgm:pt>
    <dgm:pt modelId="{DFCE45BF-0809-4375-A9CD-9AFCD0B29B68}" type="parTrans" cxnId="{CC94076A-3594-4BD5-9F5E-C65F072AA11E}">
      <dgm:prSet/>
      <dgm:spPr/>
      <dgm:t>
        <a:bodyPr/>
        <a:lstStyle/>
        <a:p>
          <a:endParaRPr lang="en-US"/>
        </a:p>
      </dgm:t>
    </dgm:pt>
    <dgm:pt modelId="{3A9D0AAC-22F1-4316-A5C0-C527B4E0ABBA}" type="sibTrans" cxnId="{CC94076A-3594-4BD5-9F5E-C65F072AA11E}">
      <dgm:prSet/>
      <dgm:spPr/>
      <dgm:t>
        <a:bodyPr/>
        <a:lstStyle/>
        <a:p>
          <a:endParaRPr lang="en-US"/>
        </a:p>
      </dgm:t>
    </dgm:pt>
    <dgm:pt modelId="{F9E36E54-B7F0-406C-91A1-26209A4E65F1}">
      <dgm:prSet/>
      <dgm:spPr/>
      <dgm:t>
        <a:bodyPr/>
        <a:lstStyle/>
        <a:p>
          <a:endParaRPr lang="en-US" sz="1200"/>
        </a:p>
      </dgm:t>
    </dgm:pt>
    <dgm:pt modelId="{1276462E-D625-4DEB-BFE9-10EC311D82F5}" type="parTrans" cxnId="{99F94173-4210-4FB7-B721-E95EA52A6E94}">
      <dgm:prSet/>
      <dgm:spPr/>
      <dgm:t>
        <a:bodyPr/>
        <a:lstStyle/>
        <a:p>
          <a:endParaRPr lang="en-US"/>
        </a:p>
      </dgm:t>
    </dgm:pt>
    <dgm:pt modelId="{DF31CB49-61C5-47EB-BEA0-C7F8B3ED0F0C}" type="sibTrans" cxnId="{99F94173-4210-4FB7-B721-E95EA52A6E94}">
      <dgm:prSet/>
      <dgm:spPr/>
      <dgm:t>
        <a:bodyPr/>
        <a:lstStyle/>
        <a:p>
          <a:endParaRPr lang="en-US"/>
        </a:p>
      </dgm:t>
    </dgm:pt>
    <dgm:pt modelId="{4978E858-8D32-4066-96DD-6AB1C0CE4AEE}">
      <dgm:prSet/>
      <dgm:spPr/>
      <dgm:t>
        <a:bodyPr/>
        <a:lstStyle/>
        <a:p>
          <a:endParaRPr lang="en-US" sz="1200"/>
        </a:p>
      </dgm:t>
    </dgm:pt>
    <dgm:pt modelId="{9F399595-CAB1-487A-AC3B-2458E9E6EFCE}" type="parTrans" cxnId="{6836E168-E609-481B-8103-FA9EF8987234}">
      <dgm:prSet/>
      <dgm:spPr/>
      <dgm:t>
        <a:bodyPr/>
        <a:lstStyle/>
        <a:p>
          <a:endParaRPr lang="en-US"/>
        </a:p>
      </dgm:t>
    </dgm:pt>
    <dgm:pt modelId="{8AE7D6C2-93C6-42E0-80B1-0743B7E4C64E}" type="sibTrans" cxnId="{6836E168-E609-481B-8103-FA9EF8987234}">
      <dgm:prSet/>
      <dgm:spPr/>
      <dgm:t>
        <a:bodyPr/>
        <a:lstStyle/>
        <a:p>
          <a:endParaRPr lang="en-US"/>
        </a:p>
      </dgm:t>
    </dgm:pt>
    <dgm:pt modelId="{2E17FF1D-FC0E-4322-884C-4E1E5FC8905B}">
      <dgm:prSet phldrT="[Text]"/>
      <dgm:spPr/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690B7AED-E5C0-4F63-B4AA-9188D0A7AFE9}" type="parTrans" cxnId="{79B881C1-C91E-4845-A298-174814EBF877}">
      <dgm:prSet/>
      <dgm:spPr/>
      <dgm:t>
        <a:bodyPr/>
        <a:lstStyle/>
        <a:p>
          <a:endParaRPr lang="en-US"/>
        </a:p>
      </dgm:t>
    </dgm:pt>
    <dgm:pt modelId="{F6AFB043-D6A5-41E9-A567-6FC299194487}" type="sibTrans" cxnId="{79B881C1-C91E-4845-A298-174814EBF877}">
      <dgm:prSet/>
      <dgm:spPr/>
      <dgm:t>
        <a:bodyPr/>
        <a:lstStyle/>
        <a:p>
          <a:endParaRPr lang="en-US"/>
        </a:p>
      </dgm:t>
    </dgm:pt>
    <dgm:pt modelId="{76707601-A62F-4F04-B659-DEF36A115A7F}" type="pres">
      <dgm:prSet presAssocID="{1D1456AC-15DF-458E-BB87-9CB931A7395C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027824F-3AB1-4419-86B6-3558215BC6C9}" type="pres">
      <dgm:prSet presAssocID="{59399F0A-83F2-45FA-B0FB-4A8926F9C6C1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1D94F-071C-4FBC-817F-79AA9EAE43CA}" type="pres">
      <dgm:prSet presAssocID="{59399F0A-83F2-45FA-B0FB-4A8926F9C6C1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6E98E-FAA7-415F-A053-0A9FB8654433}" type="pres">
      <dgm:prSet presAssocID="{B9B7C54A-9248-4649-B69D-C26EFB430397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127AB-2F6C-4A36-8E0C-71C1A7DD1803}" type="pres">
      <dgm:prSet presAssocID="{B9B7C54A-9248-4649-B69D-C26EFB430397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F3728D-3DC0-450E-B6F1-5B10AE054907}" type="pres">
      <dgm:prSet presAssocID="{BD70B1AF-FF49-4741-A5C1-3BC082ABDFBB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4E33B-A704-41BA-AD57-9714B1D86DD7}" type="pres">
      <dgm:prSet presAssocID="{BD70B1AF-FF49-4741-A5C1-3BC082ABDFBB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D57CB-867B-4775-877B-003C881DD21B}" type="pres">
      <dgm:prSet presAssocID="{2E17FF1D-FC0E-4322-884C-4E1E5FC8905B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D1572C-0E93-4FE2-8FF5-3440CF918D9A}" type="presOf" srcId="{EDFFAE33-ED50-4759-9055-D1AAABB370E3}" destId="{9494E33B-A704-41BA-AD57-9714B1D86DD7}" srcOrd="0" destOrd="0" presId="urn:microsoft.com/office/officeart/2009/3/layout/IncreasingArrowsProcess"/>
    <dgm:cxn modelId="{95775705-0BD5-4EA1-A5DD-5342BF04F3D0}" srcId="{1D1456AC-15DF-458E-BB87-9CB931A7395C}" destId="{BD70B1AF-FF49-4741-A5C1-3BC082ABDFBB}" srcOrd="2" destOrd="0" parTransId="{7177A8E9-E2D9-4DA3-AC8C-C76834B48013}" sibTransId="{C56A6278-DF27-4B13-8596-66CAFA95CA89}"/>
    <dgm:cxn modelId="{C851F5DE-D906-4DA9-A38C-E2153D269CF2}" srcId="{B9B7C54A-9248-4649-B69D-C26EFB430397}" destId="{3AF70A89-6428-41E5-A3B0-CA48F5B24A50}" srcOrd="0" destOrd="0" parTransId="{BBB09747-59B4-4334-A801-6E53F076E9ED}" sibTransId="{68F74929-3167-4D4D-BF22-2C1C617BD702}"/>
    <dgm:cxn modelId="{6836E168-E609-481B-8103-FA9EF8987234}" srcId="{BD70B1AF-FF49-4741-A5C1-3BC082ABDFBB}" destId="{4978E858-8D32-4066-96DD-6AB1C0CE4AEE}" srcOrd="2" destOrd="0" parTransId="{9F399595-CAB1-487A-AC3B-2458E9E6EFCE}" sibTransId="{8AE7D6C2-93C6-42E0-80B1-0743B7E4C64E}"/>
    <dgm:cxn modelId="{13DCF4FA-190F-43A5-83BC-255864D25CF1}" type="presOf" srcId="{ABC99E16-E127-4955-9FDC-AFB08F04990D}" destId="{A3A1D94F-071C-4FBC-817F-79AA9EAE43CA}" srcOrd="0" destOrd="0" presId="urn:microsoft.com/office/officeart/2009/3/layout/IncreasingArrowsProcess"/>
    <dgm:cxn modelId="{11354A87-1E00-4050-9C7A-781B12FE75D4}" type="presOf" srcId="{3AF70A89-6428-41E5-A3B0-CA48F5B24A50}" destId="{A93127AB-2F6C-4A36-8E0C-71C1A7DD1803}" srcOrd="0" destOrd="0" presId="urn:microsoft.com/office/officeart/2009/3/layout/IncreasingArrowsProcess"/>
    <dgm:cxn modelId="{79B881C1-C91E-4845-A298-174814EBF877}" srcId="{1D1456AC-15DF-458E-BB87-9CB931A7395C}" destId="{2E17FF1D-FC0E-4322-884C-4E1E5FC8905B}" srcOrd="3" destOrd="0" parTransId="{690B7AED-E5C0-4F63-B4AA-9188D0A7AFE9}" sibTransId="{F6AFB043-D6A5-41E9-A567-6FC299194487}"/>
    <dgm:cxn modelId="{99FB9659-ABBD-4636-A729-81623C599077}" type="presOf" srcId="{59399F0A-83F2-45FA-B0FB-4A8926F9C6C1}" destId="{3027824F-3AB1-4419-86B6-3558215BC6C9}" srcOrd="0" destOrd="0" presId="urn:microsoft.com/office/officeart/2009/3/layout/IncreasingArrowsProcess"/>
    <dgm:cxn modelId="{2E59CF68-9A6A-4B0D-9E9A-F05A26550AAF}" srcId="{1D1456AC-15DF-458E-BB87-9CB931A7395C}" destId="{B9B7C54A-9248-4649-B69D-C26EFB430397}" srcOrd="1" destOrd="0" parTransId="{660B2788-F01D-4F19-B922-E88D06941C1E}" sibTransId="{319F565D-CDEB-4356-863F-508792C945F9}"/>
    <dgm:cxn modelId="{D4E80198-053F-4373-8C1F-9429CE647A83}" type="presOf" srcId="{F9E36E54-B7F0-406C-91A1-26209A4E65F1}" destId="{9494E33B-A704-41BA-AD57-9714B1D86DD7}" srcOrd="0" destOrd="1" presId="urn:microsoft.com/office/officeart/2009/3/layout/IncreasingArrowsProcess"/>
    <dgm:cxn modelId="{14DFC3EC-0387-43DA-ADCC-F5F600A214FA}" type="presOf" srcId="{1D1456AC-15DF-458E-BB87-9CB931A7395C}" destId="{76707601-A62F-4F04-B659-DEF36A115A7F}" srcOrd="0" destOrd="0" presId="urn:microsoft.com/office/officeart/2009/3/layout/IncreasingArrowsProcess"/>
    <dgm:cxn modelId="{F643665F-2415-43FA-B00C-BD48FE1FFFFD}" type="presOf" srcId="{4978E858-8D32-4066-96DD-6AB1C0CE4AEE}" destId="{9494E33B-A704-41BA-AD57-9714B1D86DD7}" srcOrd="0" destOrd="2" presId="urn:microsoft.com/office/officeart/2009/3/layout/IncreasingArrowsProcess"/>
    <dgm:cxn modelId="{99F94173-4210-4FB7-B721-E95EA52A6E94}" srcId="{BD70B1AF-FF49-4741-A5C1-3BC082ABDFBB}" destId="{F9E36E54-B7F0-406C-91A1-26209A4E65F1}" srcOrd="1" destOrd="0" parTransId="{1276462E-D625-4DEB-BFE9-10EC311D82F5}" sibTransId="{DF31CB49-61C5-47EB-BEA0-C7F8B3ED0F0C}"/>
    <dgm:cxn modelId="{3E2A1A5E-C598-4F06-A336-02B0FA2E2D34}" type="presOf" srcId="{BD70B1AF-FF49-4741-A5C1-3BC082ABDFBB}" destId="{D6F3728D-3DC0-450E-B6F1-5B10AE054907}" srcOrd="0" destOrd="0" presId="urn:microsoft.com/office/officeart/2009/3/layout/IncreasingArrowsProcess"/>
    <dgm:cxn modelId="{937D90F3-9CE8-4D7C-9E6E-D224FFF5D3A2}" srcId="{59399F0A-83F2-45FA-B0FB-4A8926F9C6C1}" destId="{ABC99E16-E127-4955-9FDC-AFB08F04990D}" srcOrd="0" destOrd="0" parTransId="{D3FD9126-502A-4186-AAA2-59248D20F14E}" sibTransId="{A086680C-1EDD-42CC-A2BC-2C35D787D72C}"/>
    <dgm:cxn modelId="{028D0890-25FC-455A-AB37-6C39D81DC269}" type="presOf" srcId="{2E17FF1D-FC0E-4322-884C-4E1E5FC8905B}" destId="{621D57CB-867B-4775-877B-003C881DD21B}" srcOrd="0" destOrd="0" presId="urn:microsoft.com/office/officeart/2009/3/layout/IncreasingArrowsProcess"/>
    <dgm:cxn modelId="{C9F2800C-B357-4D48-B642-96AC09FDE489}" srcId="{1D1456AC-15DF-458E-BB87-9CB931A7395C}" destId="{59399F0A-83F2-45FA-B0FB-4A8926F9C6C1}" srcOrd="0" destOrd="0" parTransId="{312F8417-78CA-4672-B291-413DCF77D6D6}" sibTransId="{5C0B6846-759D-4519-81C4-D5A677591930}"/>
    <dgm:cxn modelId="{CFB48F57-BDC5-4070-87BA-0869C9CBABBC}" type="presOf" srcId="{B9B7C54A-9248-4649-B69D-C26EFB430397}" destId="{7A06E98E-FAA7-415F-A053-0A9FB8654433}" srcOrd="0" destOrd="0" presId="urn:microsoft.com/office/officeart/2009/3/layout/IncreasingArrowsProcess"/>
    <dgm:cxn modelId="{CC94076A-3594-4BD5-9F5E-C65F072AA11E}" srcId="{BD70B1AF-FF49-4741-A5C1-3BC082ABDFBB}" destId="{EDFFAE33-ED50-4759-9055-D1AAABB370E3}" srcOrd="0" destOrd="0" parTransId="{DFCE45BF-0809-4375-A9CD-9AFCD0B29B68}" sibTransId="{3A9D0AAC-22F1-4316-A5C0-C527B4E0ABBA}"/>
    <dgm:cxn modelId="{269CAF6B-3F1A-4FC5-8B64-E47FCC6A5511}" type="presParOf" srcId="{76707601-A62F-4F04-B659-DEF36A115A7F}" destId="{3027824F-3AB1-4419-86B6-3558215BC6C9}" srcOrd="0" destOrd="0" presId="urn:microsoft.com/office/officeart/2009/3/layout/IncreasingArrowsProcess"/>
    <dgm:cxn modelId="{D5B8C853-499E-4A54-BB1B-1CE653BFF518}" type="presParOf" srcId="{76707601-A62F-4F04-B659-DEF36A115A7F}" destId="{A3A1D94F-071C-4FBC-817F-79AA9EAE43CA}" srcOrd="1" destOrd="0" presId="urn:microsoft.com/office/officeart/2009/3/layout/IncreasingArrowsProcess"/>
    <dgm:cxn modelId="{E34DE898-564F-4E55-A590-60121D02EC85}" type="presParOf" srcId="{76707601-A62F-4F04-B659-DEF36A115A7F}" destId="{7A06E98E-FAA7-415F-A053-0A9FB8654433}" srcOrd="2" destOrd="0" presId="urn:microsoft.com/office/officeart/2009/3/layout/IncreasingArrowsProcess"/>
    <dgm:cxn modelId="{2B898ABF-63F8-4948-B2B1-E6BECECFE40A}" type="presParOf" srcId="{76707601-A62F-4F04-B659-DEF36A115A7F}" destId="{A93127AB-2F6C-4A36-8E0C-71C1A7DD1803}" srcOrd="3" destOrd="0" presId="urn:microsoft.com/office/officeart/2009/3/layout/IncreasingArrowsProcess"/>
    <dgm:cxn modelId="{35955067-CC68-4372-994A-7A9AECC5CB50}" type="presParOf" srcId="{76707601-A62F-4F04-B659-DEF36A115A7F}" destId="{D6F3728D-3DC0-450E-B6F1-5B10AE054907}" srcOrd="4" destOrd="0" presId="urn:microsoft.com/office/officeart/2009/3/layout/IncreasingArrowsProcess"/>
    <dgm:cxn modelId="{3EA6CADB-0497-44F4-9398-74CA1DF4903D}" type="presParOf" srcId="{76707601-A62F-4F04-B659-DEF36A115A7F}" destId="{9494E33B-A704-41BA-AD57-9714B1D86DD7}" srcOrd="5" destOrd="0" presId="urn:microsoft.com/office/officeart/2009/3/layout/IncreasingArrowsProcess"/>
    <dgm:cxn modelId="{7F914C3B-C3AB-436E-8E3F-E9D048C9B906}" type="presParOf" srcId="{76707601-A62F-4F04-B659-DEF36A115A7F}" destId="{621D57CB-867B-4775-877B-003C881DD21B}" srcOrd="6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27824F-3AB1-4419-86B6-3558215BC6C9}">
      <dsp:nvSpPr>
        <dsp:cNvPr id="0" name=""/>
        <dsp:cNvSpPr/>
      </dsp:nvSpPr>
      <dsp:spPr>
        <a:xfrm>
          <a:off x="0" y="271745"/>
          <a:ext cx="8504238" cy="123808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6547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Requirements – System Development - Testing</a:t>
          </a:r>
          <a:endParaRPr lang="en-US" sz="2500" kern="1200" dirty="0"/>
        </a:p>
      </dsp:txBody>
      <dsp:txXfrm>
        <a:off x="0" y="271745"/>
        <a:ext cx="8504238" cy="1238089"/>
      </dsp:txXfrm>
    </dsp:sp>
    <dsp:sp modelId="{A3A1D94F-071C-4FBC-817F-79AA9EAE43CA}">
      <dsp:nvSpPr>
        <dsp:cNvPr id="0" name=""/>
        <dsp:cNvSpPr/>
      </dsp:nvSpPr>
      <dsp:spPr>
        <a:xfrm>
          <a:off x="0" y="1228511"/>
          <a:ext cx="1960226" cy="22900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Gather staff and policy requirements; clearances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Iterative development with feedback loop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Internal testing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Oct 2013 – Sept 2014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0" y="1228511"/>
        <a:ext cx="1960226" cy="2290092"/>
      </dsp:txXfrm>
    </dsp:sp>
    <dsp:sp modelId="{7A06E98E-FAA7-415F-A053-0A9FB8654433}">
      <dsp:nvSpPr>
        <dsp:cNvPr id="0" name=""/>
        <dsp:cNvSpPr/>
      </dsp:nvSpPr>
      <dsp:spPr>
        <a:xfrm>
          <a:off x="1960226" y="684296"/>
          <a:ext cx="6544011" cy="123808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6547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Engage User Acceptance Testing</a:t>
          </a:r>
          <a:endParaRPr lang="en-US" sz="2500" kern="1200" dirty="0"/>
        </a:p>
      </dsp:txBody>
      <dsp:txXfrm>
        <a:off x="1960226" y="684296"/>
        <a:ext cx="6544011" cy="1238089"/>
      </dsp:txXfrm>
    </dsp:sp>
    <dsp:sp modelId="{A93127AB-2F6C-4A36-8E0C-71C1A7DD1803}">
      <dsp:nvSpPr>
        <dsp:cNvPr id="0" name=""/>
        <dsp:cNvSpPr/>
      </dsp:nvSpPr>
      <dsp:spPr>
        <a:xfrm>
          <a:off x="1960226" y="1641061"/>
          <a:ext cx="1960226" cy="22317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NIH staff User Acceptance Testing: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Implement Corrections/Feedback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April 2014</a:t>
          </a:r>
        </a:p>
      </dsp:txBody>
      <dsp:txXfrm>
        <a:off x="1960226" y="1641061"/>
        <a:ext cx="1960226" cy="2231720"/>
      </dsp:txXfrm>
    </dsp:sp>
    <dsp:sp modelId="{D6F3728D-3DC0-450E-B6F1-5B10AE054907}">
      <dsp:nvSpPr>
        <dsp:cNvPr id="0" name=""/>
        <dsp:cNvSpPr/>
      </dsp:nvSpPr>
      <dsp:spPr>
        <a:xfrm>
          <a:off x="3920453" y="1096846"/>
          <a:ext cx="4583784" cy="123808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6547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Institution Pilot</a:t>
          </a:r>
          <a:endParaRPr lang="en-US" sz="2500" kern="1200" dirty="0"/>
        </a:p>
      </dsp:txBody>
      <dsp:txXfrm>
        <a:off x="3920453" y="1096846"/>
        <a:ext cx="4583784" cy="1238089"/>
      </dsp:txXfrm>
    </dsp:sp>
    <dsp:sp modelId="{9494E33B-A704-41BA-AD57-9714B1D86DD7}">
      <dsp:nvSpPr>
        <dsp:cNvPr id="0" name=""/>
        <dsp:cNvSpPr/>
      </dsp:nvSpPr>
      <dsp:spPr>
        <a:xfrm>
          <a:off x="3920453" y="2053611"/>
          <a:ext cx="1960226" cy="2246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Roll out beta pilot of the system.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September 2014</a:t>
          </a:r>
          <a:endParaRPr lang="en-US" sz="18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920453" y="2053611"/>
        <a:ext cx="1960226" cy="2246642"/>
      </dsp:txXfrm>
    </dsp:sp>
    <dsp:sp modelId="{621D57CB-867B-4775-877B-003C881DD21B}">
      <dsp:nvSpPr>
        <dsp:cNvPr id="0" name=""/>
        <dsp:cNvSpPr/>
      </dsp:nvSpPr>
      <dsp:spPr>
        <a:xfrm>
          <a:off x="5880680" y="1509396"/>
          <a:ext cx="2623557" cy="123808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254000" bIns="196547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Production</a:t>
          </a:r>
          <a:endParaRPr lang="en-US" sz="2500" kern="1200" dirty="0"/>
        </a:p>
      </dsp:txBody>
      <dsp:txXfrm>
        <a:off x="5880680" y="1509396"/>
        <a:ext cx="2623557" cy="1238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090ED-F84E-4702-8628-4EFC554E2090}" type="datetimeFigureOut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F3931D-20C8-4A83-A683-04A5575D7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482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ECC29C-75CC-46FE-8B5A-86290649DD64}" type="datetimeFigureOut">
              <a:rPr lang="en-US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9"/>
            <a:ext cx="5608320" cy="41830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AD43B8-FF20-4D5F-A0AE-68337BAD2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3621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D015D4-4796-4D21-BAD0-1641EFC35A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 we will be focusing primarily on the first two bullets listed.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09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Wally turns the presentation over to Jennifer who will address some of the challenges we’ve already encountered and some of our changes to date to try to address those challenges.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AD43B8-FF20-4D5F-A0AE-68337BAD22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764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650" tIns="45825" rIns="91650" bIns="458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1650" tIns="45825" rIns="91650" bIns="45825"/>
          <a:lstStyle/>
          <a:p>
            <a:fld id="{1D50BF2B-7D51-4EB8-B19E-FEC5EEA2A13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4661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650" tIns="45825" rIns="91650" bIns="45825"/>
          <a:lstStyle/>
          <a:p>
            <a:r>
              <a:rPr lang="en-US" dirty="0" smtClean="0"/>
              <a:t>Jennifer turns the presentation over to Stacey to introduce the new system, talk about scope, project timeline and solicit volunteers for pilot.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1650" tIns="45825" rIns="91650" bIns="45825"/>
          <a:lstStyle/>
          <a:p>
            <a:fld id="{1D50BF2B-7D51-4EB8-B19E-FEC5EEA2A13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4661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91650" tIns="45825" rIns="91650" bIns="45825"/>
          <a:lstStyle/>
          <a:p>
            <a:r>
              <a:rPr lang="en-US" dirty="0" smtClean="0"/>
              <a:t>Core</a:t>
            </a:r>
            <a:r>
              <a:rPr lang="en-US" baseline="0" dirty="0" smtClean="0"/>
              <a:t> team includes members of Program and Review from NIEHS, NINDS, NIGMS, FIC, NCI, NIMH, NHLBI, NIAID, NICHD, OEP and OER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1650" tIns="45825" rIns="91650" bIns="45825"/>
          <a:lstStyle/>
          <a:p>
            <a:pPr>
              <a:defRPr/>
            </a:pPr>
            <a:fld id="{6DB84531-532E-4955-9D8E-510EA9476B6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57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64008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1E5E2-8DB1-43E7-9F30-43DCA2DED281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BECE6F-C8B3-4AFE-ABE6-7969150810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5D32-94B1-43D8-A037-FE67FB015E27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3DC8-D049-4606-B080-DDC65A2B61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9225" y="6383338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12B73-6AA9-43D6-828E-9D5759009A62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780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A70DE3-2F75-431A-9D09-64CA1AB2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72000" y="1549400"/>
            <a:ext cx="0" cy="484505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1752" y="1371600"/>
            <a:ext cx="4038600" cy="4681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800600" y="1371600"/>
            <a:ext cx="4038600" cy="4681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C86F5-7B55-4F9B-9C6C-C8D64859BA57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609F-50E7-4B9A-B62F-6598EDD47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04925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4025" y="915988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83338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20788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59275" y="1009650"/>
            <a:ext cx="420688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447800"/>
            <a:ext cx="4040188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1329" y="1447800"/>
            <a:ext cx="4041775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352" cy="7589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/>
          </p:nvPr>
        </p:nvSpPr>
        <p:spPr>
          <a:xfrm>
            <a:off x="301752" y="2286000"/>
            <a:ext cx="4041648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4"/>
          </p:nvPr>
        </p:nvSpPr>
        <p:spPr>
          <a:xfrm>
            <a:off x="4800600" y="2286000"/>
            <a:ext cx="4038600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D102-3436-4C70-948A-2E06042B4189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4340225" y="1000125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4FF90E-4C55-4D59-BE6A-CE57DBB6E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7B7B-168F-4CA2-B7C0-9C0234D0AAA4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206B-4A4A-47B0-BA21-D142872E96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9225" y="6383338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CA61-1D6E-4EF8-96C1-58BE1EB49553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5F9C02-60A3-4AB1-8821-EDEFB4936D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6430963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19063"/>
            <a:ext cx="8832850" cy="66294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CC166-2605-4167-A7CB-707BA64C0BF4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381000" y="64103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371600" y="30480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057A446-9BC9-43AE-8342-D14CD2C56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2400"/>
            <a:ext cx="8832850" cy="381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61925" y="5270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774A6-CAF0-4AEC-8C1D-35A027BB91C9}" type="datetime1">
              <a:rPr lang="en-US" smtClean="0"/>
              <a:pPr>
                <a:defRPr/>
              </a:pPr>
              <a:t>1/15/2014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0956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19ED5-8942-4B81-BD67-FB5B28D59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CB83A63-723B-4EF9-AF25-40ABF8B3FA4E}" type="datetime1">
              <a:rPr lang="en-US" smtClean="0"/>
              <a:pPr>
                <a:defRPr/>
              </a:pPr>
              <a:t>1/15/2014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55713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271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8F9F7B-CFD3-427C-AA27-636EAEBF9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1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wingoaj@mail.nih.gov" TargetMode="External"/><Relationship Id="rId2" Type="http://schemas.openxmlformats.org/officeDocument/2006/relationships/hyperlink" Target="mailto:kochers@mail.nih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nexus.od.nih.gov/all/2013/04/11/taking-on-the-challenge-of-better-biomedical-workforce-data/" TargetMode="External"/><Relationship Id="rId2" Type="http://schemas.openxmlformats.org/officeDocument/2006/relationships/hyperlink" Target="http://biomedicalresearchworkforce.nih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ants.nih.gov/grants/funding/424/index.htm" TargetMode="External"/><Relationship Id="rId4" Type="http://schemas.openxmlformats.org/officeDocument/2006/relationships/hyperlink" Target="http://www.nlm.nih.gov/pubs/techbull/so13/so13_sciencv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cd.od.nih.gov/bwf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notice-files/NOT-OD-13-097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Alt=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38" y="228601"/>
            <a:ext cx="8793162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213360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NIH Trainee </a:t>
            </a:r>
            <a:r>
              <a:rPr lang="en-US" sz="3200" b="1" dirty="0"/>
              <a:t>Career </a:t>
            </a:r>
            <a:r>
              <a:rPr lang="en-US" sz="3200" b="1" dirty="0" smtClean="0"/>
              <a:t>Tracking</a:t>
            </a:r>
            <a:br>
              <a:rPr lang="en-US" sz="3200" b="1" dirty="0" smtClean="0"/>
            </a:br>
            <a:r>
              <a:rPr lang="en-US" sz="3200" b="1" dirty="0" smtClean="0"/>
              <a:t>New </a:t>
            </a:r>
            <a:r>
              <a:rPr lang="en-US" sz="3200" b="1" dirty="0"/>
              <a:t>System </a:t>
            </a:r>
            <a:r>
              <a:rPr lang="en-US" sz="3200" b="1" dirty="0" smtClean="0"/>
              <a:t>Development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6468" y="3429000"/>
            <a:ext cx="6400800" cy="2209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cap="none" spc="0" dirty="0" smtClean="0">
                <a:ea typeface="+mj-ea"/>
                <a:cs typeface="+mj-cs"/>
              </a:rPr>
              <a:t>Commons Working Group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ea typeface="+mj-ea"/>
                <a:cs typeface="+mj-cs"/>
              </a:rPr>
              <a:t>Walter Schaffer, Jennifer Sutton, </a:t>
            </a:r>
            <a:r>
              <a:rPr lang="en-US" sz="2000" cap="none" spc="0" dirty="0" smtClean="0">
                <a:solidFill>
                  <a:srgbClr val="990033"/>
                </a:solidFill>
                <a:ea typeface="+mj-ea"/>
                <a:cs typeface="+mj-cs"/>
              </a:rPr>
              <a:t>Stacey Kocher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>
                <a:solidFill>
                  <a:srgbClr val="990033"/>
                </a:solidFill>
                <a:ea typeface="+mj-ea"/>
                <a:cs typeface="+mj-cs"/>
              </a:rPr>
              <a:t>January 7</a:t>
            </a:r>
            <a:r>
              <a:rPr lang="en-US" sz="2000" cap="none" spc="0" dirty="0" smtClean="0">
                <a:solidFill>
                  <a:srgbClr val="990033"/>
                </a:solidFill>
                <a:ea typeface="+mj-ea"/>
                <a:cs typeface="+mj-cs"/>
              </a:rPr>
              <a:t>, 2014</a:t>
            </a:r>
            <a:endParaRPr lang="en-US" sz="2000" cap="none" spc="0" dirty="0">
              <a:solidFill>
                <a:srgbClr val="990033"/>
              </a:solidFill>
              <a:ea typeface="+mj-ea"/>
              <a:cs typeface="+mj-cs"/>
            </a:endParaRPr>
          </a:p>
        </p:txBody>
      </p:sp>
      <p:pic>
        <p:nvPicPr>
          <p:cNvPr id="4" name="Picture 3" descr="A logo of the Office of Extramural Research at NIH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389" y="5638800"/>
            <a:ext cx="4380953" cy="812698"/>
          </a:xfrm>
          <a:prstGeom prst="rect">
            <a:avLst/>
          </a:prstGeom>
        </p:spPr>
      </p:pic>
      <p:pic>
        <p:nvPicPr>
          <p:cNvPr id="8" name="Picture 7" descr="eRA logo stating that it is a program of the NIH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1046" y="228601"/>
            <a:ext cx="9854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en-US" sz="3600" dirty="0">
                <a:solidFill>
                  <a:schemeClr val="accent3"/>
                </a:solidFill>
              </a:rPr>
              <a:t>Changes To Date</a:t>
            </a:r>
            <a:r>
              <a:rPr lang="en-US" sz="2000" dirty="0" smtClean="0">
                <a:solidFill>
                  <a:srgbClr val="00B050"/>
                </a:solidFill>
              </a:rPr>
              <a:t/>
            </a:r>
            <a:br>
              <a:rPr lang="en-US" sz="2000" dirty="0" smtClean="0">
                <a:solidFill>
                  <a:srgbClr val="00B050"/>
                </a:solidFill>
              </a:rPr>
            </a:br>
            <a:r>
              <a:rPr lang="en-US" sz="4000" dirty="0">
                <a:solidFill>
                  <a:srgbClr val="00B050"/>
                </a:solidFill>
              </a:rPr>
              <a:t/>
            </a:r>
            <a:br>
              <a:rPr lang="en-US" sz="4000" dirty="0">
                <a:solidFill>
                  <a:srgbClr val="00B050"/>
                </a:solidFill>
              </a:rPr>
            </a:b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2" y="1600200"/>
            <a:ext cx="8503920" cy="449884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US" sz="2000" dirty="0"/>
              <a:t>October 2013: Began </a:t>
            </a:r>
            <a:r>
              <a:rPr lang="en-US" sz="2000" dirty="0" smtClean="0"/>
              <a:t>pilot testing of the new </a:t>
            </a:r>
            <a:r>
              <a:rPr lang="en-US" sz="2000" dirty="0" err="1"/>
              <a:t>SciENcv</a:t>
            </a:r>
            <a:r>
              <a:rPr lang="en-US" sz="2000" dirty="0"/>
              <a:t> </a:t>
            </a:r>
            <a:r>
              <a:rPr lang="en-US" sz="2000" dirty="0" smtClean="0"/>
              <a:t>for creating </a:t>
            </a:r>
            <a:r>
              <a:rPr lang="en-US" sz="2000" dirty="0" err="1" smtClean="0"/>
              <a:t>biosketches</a:t>
            </a:r>
            <a:r>
              <a:rPr lang="en-US" sz="2000" dirty="0" smtClean="0"/>
              <a:t> for NIH applications; will include data </a:t>
            </a:r>
            <a:r>
              <a:rPr lang="en-US" sz="2000" dirty="0"/>
              <a:t>sharing with </a:t>
            </a:r>
            <a:r>
              <a:rPr lang="en-US" sz="2000" dirty="0" err="1"/>
              <a:t>eRA</a:t>
            </a:r>
            <a:r>
              <a:rPr lang="en-US" sz="2000" dirty="0"/>
              <a:t> </a:t>
            </a:r>
            <a:r>
              <a:rPr lang="en-US" sz="2000" dirty="0" smtClean="0"/>
              <a:t>Commons</a:t>
            </a:r>
          </a:p>
          <a:p>
            <a:pPr marL="0" indent="0">
              <a:lnSpc>
                <a:spcPct val="115000"/>
              </a:lnSpc>
              <a:buNone/>
            </a:pPr>
            <a:endParaRPr lang="en-US" sz="900" dirty="0" smtClean="0"/>
          </a:p>
          <a:p>
            <a:pPr>
              <a:lnSpc>
                <a:spcPct val="115000"/>
              </a:lnSpc>
            </a:pPr>
            <a:r>
              <a:rPr lang="en-US" sz="2000" dirty="0" smtClean="0"/>
              <a:t>November </a:t>
            </a:r>
            <a:r>
              <a:rPr lang="en-US" sz="2000" dirty="0"/>
              <a:t>2013: </a:t>
            </a:r>
            <a:r>
              <a:rPr lang="en-US" sz="2000" dirty="0" smtClean="0"/>
              <a:t>In preparation for required reporting on students working on NIH grants in 2014, added a warning when RPPR is submitted without a Commons ID for those with a student role or if the student hasn’t completed a Commons Personal Profile.</a:t>
            </a:r>
          </a:p>
          <a:p>
            <a:pPr marL="0" indent="0">
              <a:lnSpc>
                <a:spcPct val="115000"/>
              </a:lnSpc>
              <a:buNone/>
            </a:pPr>
            <a:endParaRPr lang="en-US" sz="900" dirty="0" smtClean="0"/>
          </a:p>
          <a:p>
            <a:pPr>
              <a:lnSpc>
                <a:spcPct val="115000"/>
              </a:lnSpc>
            </a:pPr>
            <a:r>
              <a:rPr lang="en-US" sz="2000" dirty="0" smtClean="0"/>
              <a:t>December 2013: Formed NIH training policy subcommittee to review current table reporting requirements and instructions</a:t>
            </a:r>
          </a:p>
          <a:p>
            <a:pPr marL="0" indent="0">
              <a:lnSpc>
                <a:spcPct val="115000"/>
              </a:lnSpc>
              <a:buNone/>
            </a:pPr>
            <a:endParaRPr lang="en-US" sz="2400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61627A0-52BE-49C3-90CB-787EE86076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9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689848" cy="4873752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600" dirty="0" smtClean="0"/>
              <a:t>Trainee Reporting and Career Tracking</a:t>
            </a:r>
          </a:p>
          <a:p>
            <a:pPr marL="0" lvl="0" indent="0" algn="ctr">
              <a:buNone/>
            </a:pPr>
            <a:r>
              <a:rPr lang="en-US" sz="3600" dirty="0" smtClean="0"/>
              <a:t>= </a:t>
            </a:r>
            <a:r>
              <a:rPr lang="en-US" sz="3600" dirty="0" err="1" smtClean="0">
                <a:solidFill>
                  <a:schemeClr val="tx2"/>
                </a:solidFill>
              </a:rPr>
              <a:t>xTRACT</a:t>
            </a:r>
            <a:endParaRPr lang="en-US" sz="3600" dirty="0" smtClean="0">
              <a:solidFill>
                <a:schemeClr val="tx2"/>
              </a:solidFill>
            </a:endParaRPr>
          </a:p>
          <a:p>
            <a:pPr marL="0" lvl="0" indent="0" algn="ctr">
              <a:buNone/>
            </a:pPr>
            <a:endParaRPr lang="en-US" sz="800" dirty="0"/>
          </a:p>
          <a:p>
            <a:r>
              <a:rPr lang="en-US" sz="2400" dirty="0" smtClean="0"/>
              <a:t>NIH sponsored enterprise-wide system: Agency commitment to IT support</a:t>
            </a:r>
            <a:r>
              <a:rPr lang="en-US" sz="2400" dirty="0"/>
              <a:t>, </a:t>
            </a:r>
            <a:r>
              <a:rPr lang="en-US" sz="2400" dirty="0" smtClean="0"/>
              <a:t>security, </a:t>
            </a:r>
            <a:r>
              <a:rPr lang="en-US" sz="2400" dirty="0"/>
              <a:t>and reporting </a:t>
            </a:r>
            <a:r>
              <a:rPr lang="en-US" sz="2400" dirty="0" smtClean="0"/>
              <a:t>consistency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smtClean="0"/>
              <a:t>Project scope: Develop a system to collect the data needed for training grant applications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/>
              <a:t>Current status: </a:t>
            </a:r>
            <a:r>
              <a:rPr lang="en-US" sz="2400" dirty="0" smtClean="0"/>
              <a:t>Preliminary </a:t>
            </a:r>
            <a:r>
              <a:rPr lang="en-US" sz="2400" dirty="0"/>
              <a:t>requirements </a:t>
            </a:r>
            <a:r>
              <a:rPr lang="en-US" sz="2400" dirty="0" smtClean="0"/>
              <a:t>gathering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400" dirty="0" err="1" smtClean="0"/>
              <a:t>eRA</a:t>
            </a:r>
            <a:r>
              <a:rPr lang="en-US" sz="2400" dirty="0" smtClean="0"/>
              <a:t> Wants YOU! Your feedback, insight and advice will be very helpful</a:t>
            </a:r>
            <a:endParaRPr lang="en-US" sz="2400" dirty="0"/>
          </a:p>
          <a:p>
            <a:pPr marL="0" lvl="0" indent="0" algn="ctr">
              <a:buNone/>
            </a:pP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283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System 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689848" cy="4873752"/>
          </a:xfrm>
        </p:spPr>
        <p:txBody>
          <a:bodyPr/>
          <a:lstStyle/>
          <a:p>
            <a:pPr lvl="0"/>
            <a:r>
              <a:rPr lang="en-US" sz="2800" dirty="0" smtClean="0"/>
              <a:t>Make it easy to access </a:t>
            </a:r>
          </a:p>
          <a:p>
            <a:pPr lvl="1"/>
            <a:r>
              <a:rPr lang="en-US" sz="2000" dirty="0" smtClean="0"/>
              <a:t>Include as a ‘tab’ in the </a:t>
            </a:r>
            <a:r>
              <a:rPr lang="en-US" sz="2000" dirty="0" err="1" smtClean="0"/>
              <a:t>eRA</a:t>
            </a:r>
            <a:r>
              <a:rPr lang="en-US" sz="2000" dirty="0" smtClean="0"/>
              <a:t> Commons if users agree</a:t>
            </a:r>
          </a:p>
          <a:p>
            <a:pPr lvl="1"/>
            <a:r>
              <a:rPr lang="en-US" sz="2000" dirty="0" smtClean="0"/>
              <a:t>Utilize existing system functionality/concepts (i.e. roles, privileges, delegation)</a:t>
            </a:r>
          </a:p>
          <a:p>
            <a:pPr lvl="1"/>
            <a:r>
              <a:rPr lang="en-US" sz="2000" dirty="0" smtClean="0"/>
              <a:t>Similar look/feel to new Commons Person Profile</a:t>
            </a:r>
          </a:p>
          <a:p>
            <a:pPr lvl="0"/>
            <a:r>
              <a:rPr lang="en-US" sz="2800" dirty="0" smtClean="0"/>
              <a:t>Address the following concerns to make it </a:t>
            </a:r>
            <a:r>
              <a:rPr lang="en-US" sz="2800" dirty="0"/>
              <a:t>simpler </a:t>
            </a:r>
            <a:r>
              <a:rPr lang="en-US" sz="2800" dirty="0" smtClean="0"/>
              <a:t>to provide data</a:t>
            </a:r>
          </a:p>
          <a:p>
            <a:pPr lvl="1"/>
            <a:r>
              <a:rPr lang="en-US" sz="2000" dirty="0" smtClean="0"/>
              <a:t>Currently PDF forms only; multiple data in one field; confusing instructions</a:t>
            </a:r>
          </a:p>
          <a:p>
            <a:pPr lvl="1"/>
            <a:r>
              <a:rPr lang="en-US" sz="2000" dirty="0" smtClean="0"/>
              <a:t>Discrete data provided is not stored and cannot be reused, queried or easily retrieved</a:t>
            </a:r>
          </a:p>
          <a:p>
            <a:pPr lvl="1"/>
            <a:r>
              <a:rPr lang="en-US" sz="2000" dirty="0" smtClean="0"/>
              <a:t>Requires duplicate entry &amp; submission each year after grant award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27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System 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689848" cy="4572000"/>
          </a:xfrm>
        </p:spPr>
        <p:txBody>
          <a:bodyPr/>
          <a:lstStyle/>
          <a:p>
            <a:pPr lvl="0"/>
            <a:r>
              <a:rPr lang="en-US" sz="2800" dirty="0"/>
              <a:t>Reduce data entry wherever possible</a:t>
            </a:r>
          </a:p>
          <a:p>
            <a:pPr lvl="1"/>
            <a:r>
              <a:rPr lang="en-US" dirty="0"/>
              <a:t>When Commons ID or Grant # is available: Populate information from Commons Personal Profile, </a:t>
            </a:r>
            <a:r>
              <a:rPr lang="en-US" dirty="0" err="1"/>
              <a:t>xTRAIN</a:t>
            </a:r>
            <a:r>
              <a:rPr lang="en-US" dirty="0"/>
              <a:t>, </a:t>
            </a:r>
            <a:r>
              <a:rPr lang="en-US" dirty="0" err="1"/>
              <a:t>MyNCBI</a:t>
            </a:r>
            <a:r>
              <a:rPr lang="en-US" dirty="0"/>
              <a:t> (publications), etc.</a:t>
            </a:r>
          </a:p>
          <a:p>
            <a:pPr lvl="1"/>
            <a:r>
              <a:rPr lang="en-US" dirty="0"/>
              <a:t>Provide ability to </a:t>
            </a:r>
            <a:r>
              <a:rPr lang="en-US" dirty="0" smtClean="0"/>
              <a:t>copy and update/edit </a:t>
            </a:r>
            <a:r>
              <a:rPr lang="en-US" dirty="0"/>
              <a:t>prior year </a:t>
            </a:r>
            <a:r>
              <a:rPr lang="en-US" dirty="0" smtClean="0"/>
              <a:t>training </a:t>
            </a:r>
            <a:r>
              <a:rPr lang="en-US" dirty="0"/>
              <a:t>table </a:t>
            </a:r>
            <a:r>
              <a:rPr lang="en-US" dirty="0" smtClean="0"/>
              <a:t>submissions</a:t>
            </a:r>
          </a:p>
          <a:p>
            <a:pPr lvl="0"/>
            <a:r>
              <a:rPr lang="en-US" dirty="0" smtClean="0"/>
              <a:t>Use the </a:t>
            </a:r>
            <a:r>
              <a:rPr lang="en-US" dirty="0"/>
              <a:t>best of what current </a:t>
            </a:r>
            <a:r>
              <a:rPr lang="en-US" dirty="0" smtClean="0"/>
              <a:t>systems </a:t>
            </a:r>
            <a:r>
              <a:rPr lang="en-US" dirty="0"/>
              <a:t>have </a:t>
            </a:r>
            <a:r>
              <a:rPr lang="en-US" dirty="0" smtClean="0"/>
              <a:t>implemented</a:t>
            </a:r>
          </a:p>
          <a:p>
            <a:pPr lvl="1"/>
            <a:r>
              <a:rPr lang="en-US" dirty="0" smtClean="0"/>
              <a:t>Two NIH institutes have internal systems</a:t>
            </a:r>
          </a:p>
          <a:p>
            <a:pPr lvl="1"/>
            <a:r>
              <a:rPr lang="en-US" dirty="0" smtClean="0"/>
              <a:t>Some institutions have developed automated methods to provide the reports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4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Current Activities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873752"/>
          </a:xfrm>
          <a:prstGeom prst="rect">
            <a:avLst/>
          </a:prstGeom>
        </p:spPr>
        <p:txBody>
          <a:bodyPr/>
          <a:lstStyle/>
          <a:p>
            <a:pPr marL="525462" indent="-342900">
              <a:lnSpc>
                <a:spcPct val="115000"/>
              </a:lnSpc>
            </a:pPr>
            <a:r>
              <a:rPr lang="en-US" sz="2400" dirty="0" smtClean="0"/>
              <a:t>Getting the word out – introducing the new system and soliciting support and assistance</a:t>
            </a:r>
          </a:p>
          <a:p>
            <a:pPr marL="525462" indent="-342900">
              <a:lnSpc>
                <a:spcPct val="115000"/>
              </a:lnSpc>
            </a:pPr>
            <a:r>
              <a:rPr lang="en-US" sz="2400" dirty="0" smtClean="0"/>
              <a:t>Business requirements gathering</a:t>
            </a:r>
          </a:p>
          <a:p>
            <a:pPr marL="800100" lvl="1" indent="-342900">
              <a:lnSpc>
                <a:spcPct val="115000"/>
              </a:lnSpc>
            </a:pPr>
            <a:r>
              <a:rPr lang="en-US" dirty="0" smtClean="0"/>
              <a:t>Established </a:t>
            </a:r>
            <a:r>
              <a:rPr lang="en-US" dirty="0"/>
              <a:t>Core </a:t>
            </a:r>
            <a:r>
              <a:rPr lang="en-US" dirty="0" smtClean="0"/>
              <a:t>NIH Advisory Team</a:t>
            </a:r>
            <a:endParaRPr lang="en-US" dirty="0"/>
          </a:p>
          <a:p>
            <a:pPr marL="800100" lvl="1" indent="-342900">
              <a:lnSpc>
                <a:spcPct val="115000"/>
              </a:lnSpc>
            </a:pPr>
            <a:r>
              <a:rPr lang="en-US" dirty="0" smtClean="0"/>
              <a:t>Members include Program and Review staff from several ICs (NIEHS, NINDS, FIC, NIGMS, NCI, NIMH, NHLBI, NIAID, NICHD) as well as NIH Extramural policy staff</a:t>
            </a:r>
          </a:p>
          <a:p>
            <a:pPr marL="525462" indent="-342900">
              <a:lnSpc>
                <a:spcPct val="115000"/>
              </a:lnSpc>
            </a:pPr>
            <a:r>
              <a:rPr lang="en-US" sz="2400" dirty="0" smtClean="0"/>
              <a:t>Policy subcommittee formed to review reporting requirements and instructions</a:t>
            </a:r>
          </a:p>
          <a:p>
            <a:pPr marL="525462" indent="-342900">
              <a:lnSpc>
                <a:spcPct val="115000"/>
              </a:lnSpc>
            </a:pPr>
            <a:r>
              <a:rPr lang="en-US" sz="2400" dirty="0" smtClean="0"/>
              <a:t>Forming external institution group for requirements feedback &amp; pilot</a:t>
            </a:r>
            <a:endParaRPr lang="en-US" sz="2400" dirty="0"/>
          </a:p>
          <a:p>
            <a:pPr marL="182562" indent="0">
              <a:lnSpc>
                <a:spcPct val="115000"/>
              </a:lnSpc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61627A0-52BE-49C3-90CB-787EE86076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910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accent3"/>
                </a:solidFill>
              </a:rPr>
              <a:t>xTRACT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Timeline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61627A0-52BE-49C3-90CB-787EE86076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95125108"/>
              </p:ext>
            </p:extLst>
          </p:nvPr>
        </p:nvGraphicFramePr>
        <p:xfrm>
          <a:off x="152400" y="98742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6019800" y="3429000"/>
            <a:ext cx="2057400" cy="228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Go live date!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March 2015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52" y="5440385"/>
            <a:ext cx="7588348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  <a:buClr>
                <a:schemeClr val="accent1"/>
              </a:buClr>
              <a:buSzPct val="85000"/>
            </a:pPr>
            <a:endParaRPr lang="en-US" b="1" dirty="0" smtClean="0">
              <a:solidFill>
                <a:srgbClr val="1F497D"/>
              </a:solidFill>
            </a:endParaRPr>
          </a:p>
          <a:p>
            <a:pPr lvl="1">
              <a:lnSpc>
                <a:spcPct val="115000"/>
              </a:lnSpc>
              <a:buClr>
                <a:schemeClr val="accent1"/>
              </a:buClr>
              <a:buSzPct val="85000"/>
            </a:pPr>
            <a:r>
              <a:rPr lang="en-US" b="1" dirty="0" smtClean="0">
                <a:solidFill>
                  <a:srgbClr val="1F497D"/>
                </a:solidFill>
              </a:rPr>
              <a:t>Accelerated </a:t>
            </a:r>
            <a:r>
              <a:rPr lang="en-US" b="1" dirty="0">
                <a:solidFill>
                  <a:srgbClr val="1F497D"/>
                </a:solidFill>
              </a:rPr>
              <a:t>Timeline: </a:t>
            </a:r>
          </a:p>
          <a:p>
            <a:pPr lvl="1">
              <a:lnSpc>
                <a:spcPct val="115000"/>
              </a:lnSpc>
              <a:buClr>
                <a:schemeClr val="accent1"/>
              </a:buClr>
              <a:buSzPct val="85000"/>
            </a:pPr>
            <a:r>
              <a:rPr lang="en-US" b="1" dirty="0">
                <a:solidFill>
                  <a:srgbClr val="1F497D"/>
                </a:solidFill>
              </a:rPr>
              <a:t>System pilot in Sept 2014; rollout </a:t>
            </a:r>
            <a:r>
              <a:rPr lang="en-US" b="1" dirty="0" smtClean="0">
                <a:solidFill>
                  <a:srgbClr val="1F497D"/>
                </a:solidFill>
              </a:rPr>
              <a:t>initial version in </a:t>
            </a:r>
            <a:r>
              <a:rPr lang="en-US" b="1" dirty="0">
                <a:solidFill>
                  <a:srgbClr val="1F497D"/>
                </a:solidFill>
              </a:rPr>
              <a:t>March 2015</a:t>
            </a:r>
            <a:r>
              <a:rPr lang="en-US" b="1" dirty="0" smtClean="0">
                <a:solidFill>
                  <a:srgbClr val="1F497D"/>
                </a:solidFill>
              </a:rPr>
              <a:t>.</a:t>
            </a:r>
            <a:endParaRPr lang="en-US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90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Phases Could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smtClean="0"/>
              <a:t>Institution initial data upload (one time load of trainee and faculty data)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3200" dirty="0" smtClean="0"/>
              <a:t>System to system reporting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3200" dirty="0" smtClean="0"/>
              <a:t>Other items discovered in User Acceptance Testing and pilot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86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will be soliciting input and feedback on our requirements and progress as we move forward.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If you would like to participate in discussions regarding your institution business processes for training grant reporting and the pilot (currently scheduled for Sept 2014) please contact: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Stacey Kocher: </a:t>
            </a:r>
            <a:r>
              <a:rPr lang="en-US" dirty="0" smtClean="0">
                <a:hlinkClick r:id="rId2"/>
              </a:rPr>
              <a:t>kochers@mail.nih.gov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Amanda Wingo: </a:t>
            </a:r>
            <a:r>
              <a:rPr lang="en-US" dirty="0" smtClean="0">
                <a:hlinkClick r:id="rId3"/>
              </a:rPr>
              <a:t>wingoaj@mail.nih.gov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30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For more information on the NIH’s activities regarding the Biomedical Workforce initiatives: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NIH </a:t>
            </a:r>
            <a:r>
              <a:rPr lang="en-US" sz="2400" dirty="0"/>
              <a:t>Biomedical Research Workforce Website: </a:t>
            </a:r>
            <a:r>
              <a:rPr lang="en-US" sz="1800" dirty="0">
                <a:hlinkClick r:id="rId2"/>
              </a:rPr>
              <a:t>http://biomedicalresearchworkforce.nih.gov/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 smtClean="0"/>
              <a:t>Dr. Sally </a:t>
            </a:r>
            <a:r>
              <a:rPr lang="en-US" sz="2400" dirty="0" err="1" smtClean="0"/>
              <a:t>Rockey’s</a:t>
            </a:r>
            <a:r>
              <a:rPr lang="en-US" sz="2400" dirty="0" smtClean="0"/>
              <a:t> Blog:</a:t>
            </a:r>
          </a:p>
          <a:p>
            <a:pPr marL="0" indent="0">
              <a:buNone/>
            </a:pP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://nexus.od.nih.gov/all/2013/04/11/taking-on-the-challenge-of-better-biomedical-workforce-data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 err="1" smtClean="0"/>
              <a:t>SciENcv</a:t>
            </a:r>
            <a:r>
              <a:rPr lang="en-US" sz="2400" dirty="0" smtClean="0"/>
              <a:t>: </a:t>
            </a:r>
            <a:r>
              <a:rPr lang="en-US" sz="1800" dirty="0" smtClean="0">
                <a:hlinkClick r:id="rId4"/>
              </a:rPr>
              <a:t>http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www.nlm.nih.gov/pubs/techbull/so13/so13_sciencv.html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Blank Data Tables, Instructions, &amp; Samples of the current training tables:</a:t>
            </a:r>
          </a:p>
          <a:p>
            <a:pPr marL="0" indent="0">
              <a:buNone/>
            </a:pP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grants.nih.gov/grants/funding/424/index.htm#data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33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Background (Wally)</a:t>
            </a:r>
          </a:p>
          <a:p>
            <a:r>
              <a:rPr lang="en-US" dirty="0" smtClean="0"/>
              <a:t>Goals (Wally)</a:t>
            </a:r>
          </a:p>
          <a:p>
            <a:r>
              <a:rPr lang="en-US" dirty="0" smtClean="0"/>
              <a:t>Challenges (Jennifer)</a:t>
            </a:r>
          </a:p>
          <a:p>
            <a:r>
              <a:rPr lang="en-US" dirty="0" smtClean="0"/>
              <a:t>Changes to Date (Jennifer)</a:t>
            </a:r>
          </a:p>
          <a:p>
            <a:r>
              <a:rPr lang="en-US" dirty="0" smtClean="0"/>
              <a:t>New System (Stacey) </a:t>
            </a:r>
          </a:p>
          <a:p>
            <a:r>
              <a:rPr lang="en-US" dirty="0" smtClean="0"/>
              <a:t>Project Status and Timeline (Stacey)</a:t>
            </a:r>
          </a:p>
          <a:p>
            <a:r>
              <a:rPr lang="en-US" dirty="0" smtClean="0"/>
              <a:t>How to Get </a:t>
            </a:r>
            <a:r>
              <a:rPr lang="en-US" dirty="0"/>
              <a:t>I</a:t>
            </a:r>
            <a:r>
              <a:rPr lang="en-US" dirty="0" smtClean="0"/>
              <a:t>nvolved (Stacey and/or Megan)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62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2" y="1926192"/>
            <a:ext cx="4270248" cy="4474607"/>
          </a:xfrm>
        </p:spPr>
        <p:txBody>
          <a:bodyPr/>
          <a:lstStyle/>
          <a:p>
            <a:r>
              <a:rPr lang="en-US" sz="2000" dirty="0" smtClean="0"/>
              <a:t>Yield and Cost</a:t>
            </a:r>
          </a:p>
          <a:p>
            <a:pPr lvl="1"/>
            <a:r>
              <a:rPr lang="en-US" sz="1600" dirty="0" smtClean="0"/>
              <a:t>Recent analysis indicates that biomedical PhDs enter a wide variety of research and research-related careers</a:t>
            </a:r>
          </a:p>
          <a:p>
            <a:pPr lvl="1"/>
            <a:r>
              <a:rPr lang="en-US" sz="1600" dirty="0" smtClean="0"/>
              <a:t>Only about a quarter of all PhDs hold tenure-track faculty positions in academic settings</a:t>
            </a:r>
          </a:p>
          <a:p>
            <a:pPr lvl="1"/>
            <a:r>
              <a:rPr lang="en-US" sz="1600" dirty="0" smtClean="0"/>
              <a:t>Suggests that programs need to be reshaped and the skill sets broadened to accommodate existing career outcomes</a:t>
            </a:r>
          </a:p>
          <a:p>
            <a:r>
              <a:rPr lang="en-US" sz="2000" dirty="0"/>
              <a:t>Equity</a:t>
            </a:r>
          </a:p>
          <a:p>
            <a:pPr lvl="1"/>
            <a:r>
              <a:rPr lang="en-US" sz="1600" dirty="0"/>
              <a:t>Some demographic groups are underrepresented</a:t>
            </a:r>
          </a:p>
          <a:p>
            <a:pPr lvl="1"/>
            <a:r>
              <a:rPr lang="en-US" sz="1600" dirty="0"/>
              <a:t>Suggest untapped skills and </a:t>
            </a:r>
            <a:r>
              <a:rPr lang="en-US" sz="1600" dirty="0" smtClean="0"/>
              <a:t>creativity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800600" y="1926193"/>
            <a:ext cx="4191000" cy="4127134"/>
          </a:xfrm>
        </p:spPr>
        <p:txBody>
          <a:bodyPr/>
          <a:lstStyle/>
          <a:p>
            <a:r>
              <a:rPr lang="en-US" sz="2000" dirty="0" smtClean="0"/>
              <a:t>Craft</a:t>
            </a:r>
            <a:endParaRPr lang="en-US" sz="2000" dirty="0"/>
          </a:p>
          <a:p>
            <a:pPr lvl="1"/>
            <a:r>
              <a:rPr lang="en-US" sz="1600" dirty="0" smtClean="0"/>
              <a:t>Institutions and Training Program Directors already collect huge amounts of data – used primarily in the review process – not available for analysis</a:t>
            </a:r>
          </a:p>
          <a:p>
            <a:pPr lvl="1"/>
            <a:r>
              <a:rPr lang="en-US" sz="1600" dirty="0" smtClean="0"/>
              <a:t>Leverage existing collections, re-use existing data to help reduce burden</a:t>
            </a:r>
          </a:p>
          <a:p>
            <a:pPr lvl="1"/>
            <a:r>
              <a:rPr lang="en-US" sz="1600" dirty="0" smtClean="0"/>
              <a:t>Improve access to information on training experiences and career outcomes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556861"/>
            <a:ext cx="8077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Increased interest in many aspects of biomedical and behavioral training </a:t>
            </a:r>
          </a:p>
        </p:txBody>
      </p:sp>
    </p:spTree>
    <p:extLst>
      <p:ext uri="{BB962C8B-B14F-4D97-AF65-F5344CB8AC3E}">
        <p14:creationId xmlns:p14="http://schemas.microsoft.com/office/powerpoint/2010/main" xmlns="" val="21040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Background:</a:t>
            </a:r>
            <a:br>
              <a:rPr lang="en-US" dirty="0" smtClean="0"/>
            </a:br>
            <a:r>
              <a:rPr lang="en-US" dirty="0" smtClean="0"/>
              <a:t>The NIH </a:t>
            </a:r>
            <a:r>
              <a:rPr lang="en-US" dirty="0"/>
              <a:t>Advisory Committee to the Director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en-US" dirty="0" smtClean="0"/>
              <a:t>Report of </a:t>
            </a:r>
            <a:r>
              <a:rPr lang="en-US" dirty="0"/>
              <a:t>the Biomedical Workforce Task </a:t>
            </a:r>
            <a:r>
              <a:rPr lang="en-US" dirty="0" smtClean="0"/>
              <a:t>Force* led to a series of NIH initiatives, including #3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Establish </a:t>
            </a:r>
            <a:r>
              <a:rPr lang="en-US" sz="1800" dirty="0">
                <a:solidFill>
                  <a:schemeClr val="tx1"/>
                </a:solidFill>
              </a:rPr>
              <a:t>a grant program to encourage innovative training approaches 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Improve graduate </a:t>
            </a:r>
            <a:r>
              <a:rPr lang="en-US" sz="1800" dirty="0">
                <a:solidFill>
                  <a:schemeClr val="tx1"/>
                </a:solidFill>
              </a:rPr>
              <a:t>student and postdoctoral researcher training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rgbClr val="FF0000"/>
                </a:solidFill>
              </a:rPr>
              <a:t>Develop </a:t>
            </a:r>
            <a:r>
              <a:rPr lang="en-US" sz="1800" dirty="0">
                <a:solidFill>
                  <a:srgbClr val="FF0000"/>
                </a:solidFill>
              </a:rPr>
              <a:t>a simple and comprehensive tracking </a:t>
            </a:r>
            <a:r>
              <a:rPr lang="en-US" sz="1800" dirty="0" smtClean="0">
                <a:solidFill>
                  <a:srgbClr val="FF0000"/>
                </a:solidFill>
              </a:rPr>
              <a:t>system </a:t>
            </a:r>
            <a:r>
              <a:rPr lang="en-US" sz="1800" dirty="0">
                <a:solidFill>
                  <a:srgbClr val="FF0000"/>
                </a:solidFill>
              </a:rPr>
              <a:t>for trainees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Encourage </a:t>
            </a:r>
            <a:r>
              <a:rPr lang="en-US" sz="1800" dirty="0">
                <a:solidFill>
                  <a:schemeClr val="tx1"/>
                </a:solidFill>
              </a:rPr>
              <a:t>fair consideration of staff scientists on grant applications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Initiate </a:t>
            </a:r>
            <a:r>
              <a:rPr lang="en-US" sz="1800" dirty="0">
                <a:solidFill>
                  <a:schemeClr val="tx1"/>
                </a:solidFill>
              </a:rPr>
              <a:t>discussion with the community to assess NIH support of faculty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Create </a:t>
            </a:r>
            <a:r>
              <a:rPr lang="en-US" sz="1800" dirty="0">
                <a:solidFill>
                  <a:schemeClr val="tx1"/>
                </a:solidFill>
              </a:rPr>
              <a:t>an office in the NIH Office of the Director to assess the biomedical </a:t>
            </a:r>
            <a:r>
              <a:rPr lang="en-US" sz="1800" dirty="0" smtClean="0">
                <a:solidFill>
                  <a:schemeClr val="tx1"/>
                </a:solidFill>
              </a:rPr>
              <a:t>research </a:t>
            </a:r>
            <a:r>
              <a:rPr lang="en-US" sz="1800" dirty="0">
                <a:solidFill>
                  <a:schemeClr val="tx1"/>
                </a:solidFill>
              </a:rPr>
              <a:t>workforce</a:t>
            </a:r>
          </a:p>
          <a:p>
            <a:pPr marL="617538" lvl="1" indent="-342900">
              <a:lnSpc>
                <a:spcPct val="115000"/>
              </a:lnSpc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Conduct </a:t>
            </a:r>
            <a:r>
              <a:rPr lang="en-US" sz="1800" dirty="0">
                <a:solidFill>
                  <a:schemeClr val="tx1"/>
                </a:solidFill>
              </a:rPr>
              <a:t>ACD Working Group study on optimal research training of individuals in clinical disciplines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6324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*http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acd.od.nih.gov/bwf.htm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825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en-US" sz="2400" dirty="0" smtClean="0"/>
              <a:t>This is where you come in</a:t>
            </a:r>
            <a:r>
              <a:rPr lang="en-US" sz="2400" dirty="0"/>
              <a:t>! NIH requires submission of data for institutional training grants at the time of application and progress </a:t>
            </a:r>
            <a:r>
              <a:rPr lang="en-US" sz="2400" dirty="0" smtClean="0"/>
              <a:t>reporting.</a:t>
            </a:r>
            <a:endParaRPr lang="en-US" sz="2400" dirty="0"/>
          </a:p>
          <a:p>
            <a:pPr marL="0" indent="0">
              <a:lnSpc>
                <a:spcPct val="115000"/>
              </a:lnSpc>
              <a:buNone/>
            </a:pPr>
            <a:r>
              <a:rPr lang="en-US" sz="2400" dirty="0" smtClean="0"/>
              <a:t>We’d like to have a conversation with you about the current process:</a:t>
            </a:r>
          </a:p>
          <a:p>
            <a:pPr marL="514350" indent="-514350">
              <a:lnSpc>
                <a:spcPct val="115000"/>
              </a:lnSpc>
              <a:buFont typeface="+mj-lt"/>
              <a:buAutoNum type="arabicPeriod"/>
            </a:pPr>
            <a:r>
              <a:rPr lang="en-US" sz="2000" dirty="0" smtClean="0"/>
              <a:t>How your institution deals with collecting and submitting the data…issues, concerns?</a:t>
            </a:r>
          </a:p>
          <a:p>
            <a:pPr marL="514350" indent="-514350">
              <a:lnSpc>
                <a:spcPct val="115000"/>
              </a:lnSpc>
              <a:buFont typeface="+mj-lt"/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might be the best approach for integrating it with current </a:t>
            </a:r>
            <a:r>
              <a:rPr lang="en-US" sz="2000" dirty="0" err="1" smtClean="0"/>
              <a:t>eRA</a:t>
            </a:r>
            <a:r>
              <a:rPr lang="en-US" sz="2000" dirty="0" smtClean="0"/>
              <a:t> systems?</a:t>
            </a:r>
          </a:p>
          <a:p>
            <a:pPr marL="514350" indent="-514350">
              <a:lnSpc>
                <a:spcPct val="115000"/>
              </a:lnSpc>
              <a:buFont typeface="+mj-lt"/>
              <a:buAutoNum type="arabicPeriod"/>
            </a:pPr>
            <a:r>
              <a:rPr lang="en-US" sz="2000" dirty="0" smtClean="0"/>
              <a:t>Solicit your help and review of our approach as we move along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700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825"/>
          </a:xfrm>
        </p:spPr>
        <p:txBody>
          <a:bodyPr>
            <a:normAutofit/>
          </a:bodyPr>
          <a:lstStyle/>
          <a:p>
            <a:r>
              <a:rPr lang="en-US" dirty="0" smtClean="0"/>
              <a:t>Goals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pPr marL="274638" lvl="1" indent="0">
              <a:lnSpc>
                <a:spcPct val="115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Develop </a:t>
            </a:r>
            <a:r>
              <a:rPr lang="en-US" sz="2800" b="1" dirty="0">
                <a:solidFill>
                  <a:schemeClr val="tx1"/>
                </a:solidFill>
              </a:rPr>
              <a:t>a simple and comprehensive tracking </a:t>
            </a:r>
            <a:r>
              <a:rPr lang="en-US" sz="2800" b="1" dirty="0" smtClean="0">
                <a:solidFill>
                  <a:schemeClr val="tx1"/>
                </a:solidFill>
              </a:rPr>
              <a:t>system </a:t>
            </a:r>
            <a:r>
              <a:rPr lang="en-US" sz="2800" b="1" dirty="0">
                <a:solidFill>
                  <a:schemeClr val="tx1"/>
                </a:solidFill>
              </a:rPr>
              <a:t>for </a:t>
            </a:r>
            <a:r>
              <a:rPr lang="en-US" sz="2800" b="1" dirty="0" smtClean="0">
                <a:solidFill>
                  <a:schemeClr val="tx1"/>
                </a:solidFill>
              </a:rPr>
              <a:t>trainees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Identify all NIH supported students and post-docs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Automate training tables required for institutional training grants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Develop a fed-wide researcher profile system in collaboration with FDP (</a:t>
            </a:r>
            <a:r>
              <a:rPr lang="en-US" sz="2400" dirty="0" err="1" smtClean="0">
                <a:solidFill>
                  <a:schemeClr val="tx1"/>
                </a:solidFill>
              </a:rPr>
              <a:t>SciENcv</a:t>
            </a:r>
            <a:r>
              <a:rPr lang="en-US" sz="2400" dirty="0" smtClean="0">
                <a:solidFill>
                  <a:schemeClr val="tx1"/>
                </a:solidFill>
              </a:rPr>
              <a:t>) (</a:t>
            </a:r>
            <a:r>
              <a:rPr lang="en-US" sz="1800" dirty="0" smtClean="0">
                <a:solidFill>
                  <a:schemeClr val="tx1"/>
                </a:solidFill>
              </a:rPr>
              <a:t>Lori Schultz &amp; Ron </a:t>
            </a:r>
            <a:r>
              <a:rPr lang="en-US" sz="1800" dirty="0" err="1" smtClean="0">
                <a:solidFill>
                  <a:schemeClr val="tx1"/>
                </a:solidFill>
              </a:rPr>
              <a:t>Splittgerber</a:t>
            </a:r>
            <a:r>
              <a:rPr lang="en-US" sz="1800" dirty="0" smtClean="0">
                <a:solidFill>
                  <a:schemeClr val="tx1"/>
                </a:solidFill>
              </a:rPr>
              <a:t> serve as FDP contacts)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Encourage adoption of unique, persistent researcher IDs (ORCID)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5284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825"/>
          </a:xfrm>
        </p:spPr>
        <p:txBody>
          <a:bodyPr>
            <a:normAutofit/>
          </a:bodyPr>
          <a:lstStyle/>
          <a:p>
            <a:r>
              <a:rPr lang="en-US" dirty="0" smtClean="0"/>
              <a:t>Goals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873752"/>
          </a:xfrm>
        </p:spPr>
        <p:txBody>
          <a:bodyPr/>
          <a:lstStyle/>
          <a:p>
            <a:pPr marL="274638" lvl="1" indent="0">
              <a:lnSpc>
                <a:spcPct val="115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Develop </a:t>
            </a:r>
            <a:r>
              <a:rPr lang="en-US" sz="2800" b="1" dirty="0">
                <a:solidFill>
                  <a:schemeClr val="tx1"/>
                </a:solidFill>
              </a:rPr>
              <a:t>a simple and comprehensive tracking </a:t>
            </a:r>
            <a:r>
              <a:rPr lang="en-US" sz="2800" b="1" dirty="0" smtClean="0">
                <a:solidFill>
                  <a:schemeClr val="tx1"/>
                </a:solidFill>
              </a:rPr>
              <a:t>system </a:t>
            </a:r>
            <a:r>
              <a:rPr lang="en-US" sz="2800" b="1" dirty="0">
                <a:solidFill>
                  <a:schemeClr val="tx1"/>
                </a:solidFill>
              </a:rPr>
              <a:t>for </a:t>
            </a:r>
            <a:r>
              <a:rPr lang="en-US" sz="2800" b="1" dirty="0" smtClean="0">
                <a:solidFill>
                  <a:schemeClr val="tx1"/>
                </a:solidFill>
              </a:rPr>
              <a:t>trainees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Reduce data entry wherever possible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Capitalize on existing data collection (Commons Person Profile, </a:t>
            </a:r>
            <a:r>
              <a:rPr lang="en-US" sz="2800" dirty="0" err="1" smtClean="0">
                <a:solidFill>
                  <a:schemeClr val="tx1"/>
                </a:solidFill>
              </a:rPr>
              <a:t>xTRAIN</a:t>
            </a:r>
            <a:r>
              <a:rPr lang="en-US" sz="2800" dirty="0" smtClean="0">
                <a:solidFill>
                  <a:schemeClr val="tx1"/>
                </a:solidFill>
              </a:rPr>
              <a:t>, etc.)</a:t>
            </a:r>
          </a:p>
          <a:p>
            <a:pPr lvl="1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Integrate with </a:t>
            </a:r>
            <a:r>
              <a:rPr lang="en-US" sz="2800" dirty="0" err="1" smtClean="0">
                <a:solidFill>
                  <a:schemeClr val="tx1"/>
                </a:solidFill>
              </a:rPr>
              <a:t>SciENcv</a:t>
            </a:r>
            <a:r>
              <a:rPr lang="en-US" sz="2800" dirty="0" smtClean="0">
                <a:solidFill>
                  <a:schemeClr val="tx1"/>
                </a:solidFill>
              </a:rPr>
              <a:t> (helps with all of the above)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70DE3-2F75-431A-9D09-64CA1AB2227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7926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</a:p>
          <a:p>
            <a:pPr lvl="1"/>
            <a:r>
              <a:rPr lang="en-US" dirty="0"/>
              <a:t>Second party </a:t>
            </a:r>
            <a:r>
              <a:rPr lang="en-US" dirty="0" smtClean="0"/>
              <a:t>data entry </a:t>
            </a:r>
            <a:r>
              <a:rPr lang="en-US" dirty="0"/>
              <a:t>of </a:t>
            </a:r>
            <a:r>
              <a:rPr lang="en-US" dirty="0" smtClean="0"/>
              <a:t>sensitive Personally Identifiable Information (PII)</a:t>
            </a:r>
          </a:p>
          <a:p>
            <a:pPr lvl="1"/>
            <a:r>
              <a:rPr lang="en-US" dirty="0" smtClean="0"/>
              <a:t>Current training table structure results in small cell sizes</a:t>
            </a:r>
          </a:p>
          <a:p>
            <a:r>
              <a:rPr lang="en-US" dirty="0" smtClean="0"/>
              <a:t>Balancing need for information with burden of reporting</a:t>
            </a:r>
          </a:p>
          <a:p>
            <a:r>
              <a:rPr lang="en-US" dirty="0"/>
              <a:t>Incomplete profile </a:t>
            </a:r>
            <a:r>
              <a:rPr lang="en-US" dirty="0" smtClean="0"/>
              <a:t>data</a:t>
            </a:r>
            <a:r>
              <a:rPr lang="en-US" dirty="0"/>
              <a:t> </a:t>
            </a:r>
            <a:r>
              <a:rPr lang="en-US" dirty="0" smtClean="0"/>
              <a:t>and/or outdated data, particularly for ‘historical’ trainees</a:t>
            </a:r>
          </a:p>
          <a:p>
            <a:r>
              <a:rPr lang="en-US" dirty="0" smtClean="0"/>
              <a:t>Coordination with other sources of data including academic institutions who have existing systems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240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en-US" sz="3600" dirty="0" smtClean="0">
                <a:solidFill>
                  <a:schemeClr val="accent3"/>
                </a:solidFill>
              </a:rPr>
              <a:t>Changes To Date</a:t>
            </a:r>
            <a:r>
              <a:rPr lang="en-US" sz="2000" dirty="0" smtClean="0">
                <a:solidFill>
                  <a:srgbClr val="00B050"/>
                </a:solidFill>
              </a:rPr>
              <a:t/>
            </a:r>
            <a:br>
              <a:rPr lang="en-US" sz="2000" dirty="0" smtClean="0">
                <a:solidFill>
                  <a:srgbClr val="00B050"/>
                </a:solidFill>
              </a:rPr>
            </a:br>
            <a:r>
              <a:rPr lang="en-US" sz="4000" dirty="0">
                <a:solidFill>
                  <a:srgbClr val="00B050"/>
                </a:solidFill>
              </a:rPr>
              <a:t/>
            </a:r>
            <a:br>
              <a:rPr lang="en-US" sz="4000" dirty="0">
                <a:solidFill>
                  <a:srgbClr val="00B050"/>
                </a:solidFill>
              </a:rPr>
            </a:b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752" y="1600200"/>
            <a:ext cx="8503920" cy="4724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en-US" sz="2400" dirty="0" smtClean="0"/>
              <a:t>July 2013: New </a:t>
            </a:r>
            <a:r>
              <a:rPr lang="en-US" sz="2400" dirty="0" err="1" smtClean="0"/>
              <a:t>eRA</a:t>
            </a:r>
            <a:r>
              <a:rPr lang="en-US" sz="2400" dirty="0" smtClean="0"/>
              <a:t> Commons Person Profile Screens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Easier to navigate and identify missing information – thanks for your support!</a:t>
            </a:r>
          </a:p>
          <a:p>
            <a:pPr lvl="1">
              <a:lnSpc>
                <a:spcPct val="115000"/>
              </a:lnSpc>
            </a:pPr>
            <a:r>
              <a:rPr lang="en-US" sz="2000" dirty="0" smtClean="0"/>
              <a:t>Enhanced collection of demographic data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15000"/>
              </a:lnSpc>
            </a:pPr>
            <a:r>
              <a:rPr lang="en-US" sz="2800" dirty="0" smtClean="0"/>
              <a:t>August </a:t>
            </a:r>
            <a:r>
              <a:rPr lang="en-US" sz="2800" dirty="0"/>
              <a:t>2013: </a:t>
            </a:r>
            <a:r>
              <a:rPr lang="en-US" sz="2800" dirty="0" smtClean="0"/>
              <a:t>New </a:t>
            </a:r>
            <a:r>
              <a:rPr lang="en-US" sz="2800" dirty="0"/>
              <a:t>role options added to </a:t>
            </a:r>
            <a:r>
              <a:rPr lang="en-US" sz="2800" dirty="0" err="1"/>
              <a:t>eRA</a:t>
            </a:r>
            <a:r>
              <a:rPr lang="en-US" sz="2800" dirty="0"/>
              <a:t> </a:t>
            </a:r>
            <a:r>
              <a:rPr lang="en-US" sz="2800" dirty="0" smtClean="0"/>
              <a:t>Commons to allow for routine reporting on undergraduate and graduate students</a:t>
            </a:r>
          </a:p>
          <a:p>
            <a:pPr>
              <a:lnSpc>
                <a:spcPct val="115000"/>
              </a:lnSpc>
            </a:pPr>
            <a:r>
              <a:rPr lang="en-US" sz="2800" dirty="0" smtClean="0"/>
              <a:t>Guide Notice:</a:t>
            </a:r>
            <a:r>
              <a:rPr lang="en-US" sz="1900" dirty="0" smtClean="0">
                <a:solidFill>
                  <a:schemeClr val="tx2"/>
                </a:solidFill>
              </a:rPr>
              <a:t> </a:t>
            </a:r>
            <a:r>
              <a:rPr lang="en-US" sz="1900" u="sng" dirty="0">
                <a:hlinkClick r:id="rId3"/>
              </a:rPr>
              <a:t>http://</a:t>
            </a:r>
            <a:r>
              <a:rPr lang="en-US" sz="1900" u="sng" dirty="0" smtClean="0">
                <a:hlinkClick r:id="rId3"/>
              </a:rPr>
              <a:t>grants.nih.gov/grants/guide/notice-files/NOT-OD-13-097.html</a:t>
            </a:r>
            <a:endParaRPr lang="en-US" sz="19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5000"/>
              </a:lnSpc>
              <a:buNone/>
            </a:pPr>
            <a:endParaRPr lang="en-US" sz="800" dirty="0">
              <a:solidFill>
                <a:schemeClr val="tx2"/>
              </a:solidFill>
            </a:endParaRPr>
          </a:p>
          <a:p>
            <a:pPr marL="0" indent="0">
              <a:lnSpc>
                <a:spcPct val="115000"/>
              </a:lnSpc>
              <a:buNone/>
            </a:pPr>
            <a:endParaRPr lang="en-US" sz="800" b="1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61627A0-52BE-49C3-90CB-787EE86076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cess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698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00000"/>
              </a:schemeClr>
            </a:gs>
            <a:gs pos="45000">
              <a:schemeClr val="phClr">
                <a:tint val="93000"/>
                <a:satMod val="20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58359243886D498107C50F288A0FDE" ma:contentTypeVersion="0" ma:contentTypeDescription="Create a new document." ma:contentTypeScope="" ma:versionID="e4199b960f696e1abfdff999ce227b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7DAA70-C3F4-4123-B315-B54B2E6FBDE6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2F279A0-1B72-4A0F-A7CA-0934D0E5A7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D3669A-886F-4989-AB3B-67DA970F5A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1295</Words>
  <Application>Microsoft Office PowerPoint</Application>
  <PresentationFormat>On-screen Show (4:3)</PresentationFormat>
  <Paragraphs>196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ProcessDiagram</vt:lpstr>
      <vt:lpstr>NIH Trainee Career Tracking New System Development</vt:lpstr>
      <vt:lpstr>Outline</vt:lpstr>
      <vt:lpstr>Background</vt:lpstr>
      <vt:lpstr>Background: The NIH Advisory Committee to the Director </vt:lpstr>
      <vt:lpstr>Background</vt:lpstr>
      <vt:lpstr>Goals </vt:lpstr>
      <vt:lpstr>Goals </vt:lpstr>
      <vt:lpstr>Challenges</vt:lpstr>
      <vt:lpstr>Changes To Date  </vt:lpstr>
      <vt:lpstr>Changes To Date  </vt:lpstr>
      <vt:lpstr>Introduction</vt:lpstr>
      <vt:lpstr>New System Goals</vt:lpstr>
      <vt:lpstr>New System Goals</vt:lpstr>
      <vt:lpstr>Current Activities</vt:lpstr>
      <vt:lpstr>xTRACT Timeline</vt:lpstr>
      <vt:lpstr>Future Phases Could Include</vt:lpstr>
      <vt:lpstr>To Get Involved</vt:lpstr>
      <vt:lpstr>For More Information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Bio-Medical Workforce Presentation - 01/07/2014</dc:title>
  <dc:subject>Bio-Medical Workforce Presentation - 01/07/2014</dc:subject>
  <dc:creator/>
  <cp:keywords>Bio-Medical Workforce Presentation - 01/07/2014</cp:keywords>
  <cp:lastModifiedBy/>
  <cp:revision>1</cp:revision>
  <dcterms:created xsi:type="dcterms:W3CDTF">2011-05-13T19:52:12Z</dcterms:created>
  <dcterms:modified xsi:type="dcterms:W3CDTF">2014-01-15T19:57:35Z</dcterms:modified>
  <cp:contentStatus>Final</cp:contentStatus>
  <dc:language>English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