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780" r:id="rId6"/>
    <p:sldId id="791" r:id="rId7"/>
    <p:sldId id="264" r:id="rId8"/>
    <p:sldId id="792" r:id="rId9"/>
    <p:sldId id="787" r:id="rId10"/>
    <p:sldId id="794" r:id="rId11"/>
    <p:sldId id="788" r:id="rId12"/>
    <p:sldId id="793" r:id="rId13"/>
    <p:sldId id="789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5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8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9E5ECE"/>
    <a:srgbClr val="4F81BD"/>
    <a:srgbClr val="990033"/>
    <a:srgbClr val="0066CC"/>
    <a:srgbClr val="009999"/>
    <a:srgbClr val="00B0F0"/>
    <a:srgbClr val="000000"/>
    <a:srgbClr val="385D8A"/>
    <a:srgbClr val="375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13" autoAdjust="0"/>
    <p:restoredTop sz="96807" autoAdjust="0"/>
  </p:normalViewPr>
  <p:slideViewPr>
    <p:cSldViewPr>
      <p:cViewPr varScale="1">
        <p:scale>
          <a:sx n="126" d="100"/>
          <a:sy n="126" d="100"/>
        </p:scale>
        <p:origin x="81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00" d="100"/>
          <a:sy n="100" d="100"/>
        </p:scale>
        <p:origin x="2544" y="-66"/>
      </p:cViewPr>
      <p:guideLst>
        <p:guide orient="horz" pos="2835"/>
        <p:guide pos="2116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7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32"/>
            <a:ext cx="5608320" cy="4183063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677"/>
            <a:ext cx="3037840" cy="4651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5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6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5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3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1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61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4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80999" y="955674"/>
            <a:ext cx="8455025" cy="5422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38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January 2018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6" r:id="rId9"/>
    <p:sldLayoutId id="2147483765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help-tutorials/era-commons/home-screen-update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ra.nih.gov/register-accounts/access-era-modules-via-login-gov.htm" TargetMode="External"/><Relationship Id="rId4" Type="http://schemas.openxmlformats.org/officeDocument/2006/relationships/hyperlink" Target="https://era.nih.gov/era-training/era-videos.htm#erascree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Alt=&quot;&quot;"/>
          <p:cNvPicPr>
            <a:picLocks noChangeAspect="1" noChangeArrowheads="1"/>
          </p:cNvPicPr>
          <p:nvPr/>
        </p:nvPicPr>
        <p:blipFill rotWithShape="1">
          <a:blip r:embed="rId3" cstate="print"/>
          <a:srcRect r="866"/>
          <a:stretch/>
        </p:blipFill>
        <p:spPr bwMode="auto">
          <a:xfrm>
            <a:off x="198438" y="228601"/>
            <a:ext cx="8716962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8388" y="2743202"/>
            <a:ext cx="8833211" cy="18245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Accessing IAR </a:t>
            </a:r>
            <a:br>
              <a:rPr lang="en-US" dirty="0"/>
            </a:br>
            <a:r>
              <a:rPr lang="en-US" sz="2400" dirty="0"/>
              <a:t>From New eRA Commons Screens</a:t>
            </a:r>
          </a:p>
        </p:txBody>
      </p:sp>
      <p:pic>
        <p:nvPicPr>
          <p:cNvPr id="4" name="Picture 3" descr="A logo of the Office of Extramural Research at NI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9" y="5791200"/>
            <a:ext cx="3559421" cy="660298"/>
          </a:xfrm>
          <a:prstGeom prst="rect">
            <a:avLst/>
          </a:prstGeom>
        </p:spPr>
      </p:pic>
      <p:pic>
        <p:nvPicPr>
          <p:cNvPr id="8" name="Picture 7" descr="eRA logo stating that it is a program of the NI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6" y="228601"/>
            <a:ext cx="985422" cy="914400"/>
          </a:xfrm>
          <a:prstGeom prst="rect">
            <a:avLst/>
          </a:prstGeom>
        </p:spPr>
      </p:pic>
      <p:pic>
        <p:nvPicPr>
          <p:cNvPr id="1027" name="Picture 3" descr="C:\Users\creggr1\Desktop\HHS-Logo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13" y="5291405"/>
            <a:ext cx="1185173" cy="1076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58388" y="3653367"/>
            <a:ext cx="8833211" cy="1217855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A0450-D9AE-4469-B2F4-3ACFF4B56EBE}"/>
              </a:ext>
            </a:extLst>
          </p:cNvPr>
          <p:cNvSpPr txBox="1"/>
          <p:nvPr/>
        </p:nvSpPr>
        <p:spPr>
          <a:xfrm>
            <a:off x="2133600" y="6395441"/>
            <a:ext cx="381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eRA Communications &amp; Documentation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91681-412E-42CE-AA3F-8F4401BACCEB}"/>
              </a:ext>
            </a:extLst>
          </p:cNvPr>
          <p:cNvSpPr txBox="1"/>
          <p:nvPr/>
        </p:nvSpPr>
        <p:spPr>
          <a:xfrm>
            <a:off x="7505699" y="639157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April 2021</a:t>
            </a:r>
          </a:p>
        </p:txBody>
      </p:sp>
    </p:spTree>
    <p:extLst>
      <p:ext uri="{BB962C8B-B14F-4D97-AF65-F5344CB8AC3E}">
        <p14:creationId xmlns:p14="http://schemas.microsoft.com/office/powerpoint/2010/main" val="101930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F1E789-20AD-4A46-9520-CCA8CE22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Resources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7DEA71-DCBD-48E0-AF4C-4A323EDB6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000" u="sng" dirty="0">
              <a:hlinkClick r:id="rId3"/>
            </a:endParaRPr>
          </a:p>
          <a:p>
            <a:r>
              <a:rPr lang="en-US" sz="2000" dirty="0"/>
              <a:t>Webpage: </a:t>
            </a:r>
            <a:r>
              <a:rPr lang="en-US" sz="2000" u="sng" dirty="0">
                <a:hlinkClick r:id="rId3"/>
              </a:rPr>
              <a:t>Take a Sneak Peek: Redesigned eRA Commons Home Screen Coming in 2021</a:t>
            </a:r>
            <a:endParaRPr lang="en-US" sz="2000" dirty="0"/>
          </a:p>
          <a:p>
            <a:r>
              <a:rPr lang="en-US" sz="2000" dirty="0"/>
              <a:t>Video Tutorial: </a:t>
            </a:r>
            <a:r>
              <a:rPr lang="en-US" sz="2000" dirty="0">
                <a:hlinkClick r:id="rId4"/>
              </a:rPr>
              <a:t>New eRA Commons Login and Landing Screens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Login.gov resource:</a:t>
            </a:r>
          </a:p>
          <a:p>
            <a:r>
              <a:rPr lang="en-US" sz="2000" dirty="0"/>
              <a:t>Webpage: </a:t>
            </a:r>
            <a:r>
              <a:rPr lang="en-US" sz="2000" dirty="0">
                <a:hlinkClick r:id="rId5"/>
              </a:rPr>
              <a:t>Access eRA Modules Via Login.gov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44B1-02B4-46BE-AF66-EB9940D1E2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December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7BC73-9733-45FE-9574-9DA19D8EB0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5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9B41A-4F1D-4AF3-97D9-E1B7DFFDB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Home screen (log-in screen)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1988E-C348-4BE6-9A0E-B37ACBFC257A}"/>
              </a:ext>
            </a:extLst>
          </p:cNvPr>
          <p:cNvSpPr/>
          <p:nvPr/>
        </p:nvSpPr>
        <p:spPr>
          <a:xfrm>
            <a:off x="1905000" y="141354"/>
            <a:ext cx="693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eRA Commons Home Screen </a:t>
            </a:r>
          </a:p>
        </p:txBody>
      </p:sp>
      <p:pic>
        <p:nvPicPr>
          <p:cNvPr id="24" name="Picture 23" descr="Screenshot of new eRA Commons home screen">
            <a:extLst>
              <a:ext uri="{FF2B5EF4-FFF2-40B4-BE49-F238E27FC236}">
                <a16:creationId xmlns:a16="http://schemas.microsoft.com/office/drawing/2014/main" id="{DD03CB48-967A-46DD-9939-EE7D39191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64" y="609600"/>
            <a:ext cx="5852160" cy="47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1988E-C348-4BE6-9A0E-B37ACBFC257A}"/>
              </a:ext>
            </a:extLst>
          </p:cNvPr>
          <p:cNvSpPr/>
          <p:nvPr/>
        </p:nvSpPr>
        <p:spPr>
          <a:xfrm>
            <a:off x="304800" y="-46425"/>
            <a:ext cx="129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 CLOSE-UP</a:t>
            </a:r>
          </a:p>
        </p:txBody>
      </p:sp>
      <p:pic>
        <p:nvPicPr>
          <p:cNvPr id="24" name="Picture 23" descr="Screenshot closeup of new eRA Commons home screen">
            <a:extLst>
              <a:ext uri="{FF2B5EF4-FFF2-40B4-BE49-F238E27FC236}">
                <a16:creationId xmlns:a16="http://schemas.microsoft.com/office/drawing/2014/main" id="{DD03CB48-967A-46DD-9939-EE7D39191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" y="172913"/>
            <a:ext cx="7993380" cy="65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4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Content Placeholder 6" descr="Screenshot of new eRA Commons home screen, with the login area highlighted">
            <a:extLst>
              <a:ext uri="{FF2B5EF4-FFF2-40B4-BE49-F238E27FC236}">
                <a16:creationId xmlns:a16="http://schemas.microsoft.com/office/drawing/2014/main" id="{03C1CD2A-2E4E-40F9-BF67-6BCF0CEACF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9466"/>
            <a:ext cx="5041639" cy="5760720"/>
          </a:xfrm>
        </p:spPr>
      </p:pic>
      <p:sp>
        <p:nvSpPr>
          <p:cNvPr id="9" name="TextBox 8" descr="Reviewers will be required to use login.gov to access eRA Commons/IAR;&#10;Commons home screen showing login section">
            <a:extLst>
              <a:ext uri="{FF2B5EF4-FFF2-40B4-BE49-F238E27FC236}">
                <a16:creationId xmlns:a16="http://schemas.microsoft.com/office/drawing/2014/main" id="{F7FF5230-3700-4E1E-AEAF-0AD07C424437}"/>
              </a:ext>
            </a:extLst>
          </p:cNvPr>
          <p:cNvSpPr txBox="1"/>
          <p:nvPr/>
        </p:nvSpPr>
        <p:spPr>
          <a:xfrm>
            <a:off x="304800" y="1421239"/>
            <a:ext cx="243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Note: </a:t>
            </a:r>
            <a:r>
              <a:rPr lang="en-US" sz="1600" dirty="0">
                <a:solidFill>
                  <a:schemeClr val="bg1"/>
                </a:solidFill>
              </a:rPr>
              <a:t>Reviewers will be required to use login.gov to access eRA Commons/IAR.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Starting Dec, 14, 2020, this requirement began to be phased in for reviewers, meeting by meeting, effective for review meetings Feb. 1, 2021 and beyond.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As reviewers are enabled for meetings (including recruitment phase), their accounts will be transitioned to require login.gov to access IAR.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60F75-FF81-494B-96A4-B1471058F7BC}"/>
              </a:ext>
            </a:extLst>
          </p:cNvPr>
          <p:cNvSpPr txBox="1"/>
          <p:nvPr/>
        </p:nvSpPr>
        <p:spPr>
          <a:xfrm>
            <a:off x="3886200" y="120134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in to eRA Commons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B5FFA5-58EE-4EF7-9B62-6DAEF4B7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1325"/>
          </a:xfrm>
        </p:spPr>
        <p:txBody>
          <a:bodyPr/>
          <a:lstStyle/>
          <a:p>
            <a:r>
              <a:rPr lang="en-US" dirty="0"/>
              <a:t>Login.gov info</a:t>
            </a:r>
          </a:p>
        </p:txBody>
      </p:sp>
    </p:spTree>
    <p:extLst>
      <p:ext uri="{BB962C8B-B14F-4D97-AF65-F5344CB8AC3E}">
        <p14:creationId xmlns:p14="http://schemas.microsoft.com/office/powerpoint/2010/main" val="417414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10885-DE52-4D68-8AB9-D2153057F9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33AC7-AB20-4C56-A3C5-D5B583FF36EA}"/>
              </a:ext>
            </a:extLst>
          </p:cNvPr>
          <p:cNvSpPr/>
          <p:nvPr/>
        </p:nvSpPr>
        <p:spPr>
          <a:xfrm>
            <a:off x="152400" y="99411"/>
            <a:ext cx="129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 CLOSE-UP</a:t>
            </a:r>
          </a:p>
        </p:txBody>
      </p:sp>
      <p:pic>
        <p:nvPicPr>
          <p:cNvPr id="17" name="Content Placeholder 16" descr="Screenshot closeup of new eRA Commons home screen, with the login area highlighted">
            <a:extLst>
              <a:ext uri="{FF2B5EF4-FFF2-40B4-BE49-F238E27FC236}">
                <a16:creationId xmlns:a16="http://schemas.microsoft.com/office/drawing/2014/main" id="{129D5139-01D5-4CEF-8A19-EA9C6C183F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1" y="376410"/>
            <a:ext cx="7631502" cy="6217920"/>
          </a:xfrm>
        </p:spPr>
      </p:pic>
    </p:spTree>
    <p:extLst>
      <p:ext uri="{BB962C8B-B14F-4D97-AF65-F5344CB8AC3E}">
        <p14:creationId xmlns:p14="http://schemas.microsoft.com/office/powerpoint/2010/main" val="268726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 descr="TWO WAYS TO ACCESS IAR:&#10;1. Click on the IAR button&#10;2. Click the apps menu icon in the top left corner">
            <a:extLst>
              <a:ext uri="{FF2B5EF4-FFF2-40B4-BE49-F238E27FC236}">
                <a16:creationId xmlns:a16="http://schemas.microsoft.com/office/drawing/2014/main" id="{737E6248-03B1-4F86-9A2D-7A1D2619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2362200" cy="3657600"/>
          </a:xfrm>
        </p:spPr>
        <p:txBody>
          <a:bodyPr/>
          <a:lstStyle/>
          <a:p>
            <a:r>
              <a:rPr lang="en-US" sz="1500" dirty="0"/>
              <a:t>TWO WAYS TO ACCESS IAR:</a:t>
            </a:r>
          </a:p>
          <a:p>
            <a:r>
              <a:rPr lang="en-US" sz="1500" dirty="0"/>
              <a:t>1. Click the prominent Internet Assisted Review (IAR) button to access IAR</a:t>
            </a:r>
          </a:p>
          <a:p>
            <a:r>
              <a:rPr lang="en-US" sz="1500" dirty="0"/>
              <a:t>                  OR</a:t>
            </a:r>
          </a:p>
          <a:p>
            <a:endParaRPr lang="en-US" sz="1500" dirty="0"/>
          </a:p>
          <a:p>
            <a:r>
              <a:rPr lang="en-US" sz="1500" dirty="0"/>
              <a:t>2. Click </a:t>
            </a:r>
            <a:r>
              <a:rPr lang="en-US" sz="1500"/>
              <a:t>the 9-square </a:t>
            </a:r>
            <a:r>
              <a:rPr lang="en-US" sz="1500" dirty="0"/>
              <a:t>apps menu icon in the top left corner for a dropdown menu where you can select IAR</a:t>
            </a:r>
          </a:p>
          <a:p>
            <a:endParaRPr lang="en-US" sz="1500" dirty="0"/>
          </a:p>
          <a:p>
            <a:r>
              <a:rPr lang="en-US" sz="1500" dirty="0"/>
              <a:t>(See slide 8 for the dropdown menu)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C988C-37EB-42DC-988A-5678E24F276F}"/>
              </a:ext>
            </a:extLst>
          </p:cNvPr>
          <p:cNvSpPr txBox="1"/>
          <p:nvPr/>
        </p:nvSpPr>
        <p:spPr>
          <a:xfrm>
            <a:off x="2514600" y="15613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Ways to Access IAR on Landing Screen (After Log In)</a:t>
            </a:r>
          </a:p>
        </p:txBody>
      </p:sp>
      <p:pic>
        <p:nvPicPr>
          <p:cNvPr id="20" name="Content Placeholder 19" descr="Two ways to access IAR on landing screen:&#10;1. Click the IAR button&#10;2. Click the 9 square apps button for a dropdown menu and select IAR">
            <a:extLst>
              <a:ext uri="{FF2B5EF4-FFF2-40B4-BE49-F238E27FC236}">
                <a16:creationId xmlns:a16="http://schemas.microsoft.com/office/drawing/2014/main" id="{5BC70515-A2A4-4268-A45C-6051C4DB4C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67221"/>
            <a:ext cx="5943600" cy="3456704"/>
          </a:xfrm>
        </p:spPr>
      </p:pic>
      <p:pic>
        <p:nvPicPr>
          <p:cNvPr id="21" name="Picture 20" descr="A 9-square apps menu icon">
            <a:extLst>
              <a:ext uri="{FF2B5EF4-FFF2-40B4-BE49-F238E27FC236}">
                <a16:creationId xmlns:a16="http://schemas.microsoft.com/office/drawing/2014/main" id="{38E9B004-3751-414B-8D6F-082EF4F86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3406140"/>
            <a:ext cx="274320" cy="20934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12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10885-DE52-4D68-8AB9-D2153057F9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33AC7-AB20-4C56-A3C5-D5B583FF36EA}"/>
              </a:ext>
            </a:extLst>
          </p:cNvPr>
          <p:cNvSpPr/>
          <p:nvPr/>
        </p:nvSpPr>
        <p:spPr>
          <a:xfrm>
            <a:off x="152400" y="99411"/>
            <a:ext cx="129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 CLOSE-UP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A5F8CB-70A5-4DBC-81BD-CBDFB335FB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1514"/>
            <a:ext cx="8686800" cy="5052106"/>
          </a:xfrm>
        </p:spPr>
      </p:pic>
    </p:spTree>
    <p:extLst>
      <p:ext uri="{BB962C8B-B14F-4D97-AF65-F5344CB8AC3E}">
        <p14:creationId xmlns:p14="http://schemas.microsoft.com/office/powerpoint/2010/main" val="408772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14400"/>
          </a:xfrm>
        </p:spPr>
        <p:txBody>
          <a:bodyPr anchor="t">
            <a:noAutofit/>
          </a:bodyPr>
          <a:lstStyle/>
          <a:p>
            <a:r>
              <a:rPr lang="en-US" sz="2000" dirty="0"/>
              <a:t>Apps Icon to Navigate to IAR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7E6248-03B1-4F86-9A2D-7A1D2619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997074"/>
            <a:ext cx="2362200" cy="4556125"/>
          </a:xfrm>
        </p:spPr>
        <p:txBody>
          <a:bodyPr/>
          <a:lstStyle/>
          <a:p>
            <a:endParaRPr lang="en-US" sz="1400" dirty="0"/>
          </a:p>
          <a:p>
            <a:r>
              <a:rPr lang="en-US" sz="1400" dirty="0"/>
              <a:t>Clicking on the apps menu icon will present a dropdown menu to navigate to other eRA modules, including IAR.</a:t>
            </a:r>
          </a:p>
          <a:p>
            <a:endParaRPr lang="en-US" sz="1400" dirty="0"/>
          </a:p>
          <a:p>
            <a:r>
              <a:rPr lang="en-US" sz="1400" dirty="0"/>
              <a:t>Note: Only the modules to which a user has authorized access will be displayed on the drop-down menu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B3982-CD27-4C10-86BF-E60D921BBFA8}"/>
              </a:ext>
            </a:extLst>
          </p:cNvPr>
          <p:cNvSpPr txBox="1"/>
          <p:nvPr/>
        </p:nvSpPr>
        <p:spPr>
          <a:xfrm>
            <a:off x="2743200" y="4463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Dropdown Menu from Apps Icon to Navigate to IAR </a:t>
            </a:r>
          </a:p>
        </p:txBody>
      </p:sp>
      <p:pic>
        <p:nvPicPr>
          <p:cNvPr id="7" name="Picture 6" descr="A 9-square apps menu icon">
            <a:extLst>
              <a:ext uri="{FF2B5EF4-FFF2-40B4-BE49-F238E27FC236}">
                <a16:creationId xmlns:a16="http://schemas.microsoft.com/office/drawing/2014/main" id="{1AB8C1BF-3AB6-4E25-A8DD-38A33A56A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80" y="800480"/>
            <a:ext cx="361905" cy="2761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74C29-D11B-4244-88A4-055D1650F0AC}"/>
              </a:ext>
            </a:extLst>
          </p:cNvPr>
          <p:cNvSpPr txBox="1"/>
          <p:nvPr/>
        </p:nvSpPr>
        <p:spPr>
          <a:xfrm>
            <a:off x="5173785" y="10982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Apps Icon</a:t>
            </a:r>
          </a:p>
        </p:txBody>
      </p:sp>
      <p:pic>
        <p:nvPicPr>
          <p:cNvPr id="16" name="Content Placeholder 15" descr="Dropdown Menu from Apps Icon to Navigate to IAR &#10;">
            <a:extLst>
              <a:ext uri="{FF2B5EF4-FFF2-40B4-BE49-F238E27FC236}">
                <a16:creationId xmlns:a16="http://schemas.microsoft.com/office/drawing/2014/main" id="{A6414C93-75F2-4E8F-8AA9-EC53B48D78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30628"/>
            <a:ext cx="5638800" cy="3520543"/>
          </a:xfrm>
        </p:spPr>
      </p:pic>
    </p:spTree>
    <p:extLst>
      <p:ext uri="{BB962C8B-B14F-4D97-AF65-F5344CB8AC3E}">
        <p14:creationId xmlns:p14="http://schemas.microsoft.com/office/powerpoint/2010/main" val="40245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10885-DE52-4D68-8AB9-D2153057F9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33AC7-AB20-4C56-A3C5-D5B583FF36EA}"/>
              </a:ext>
            </a:extLst>
          </p:cNvPr>
          <p:cNvSpPr/>
          <p:nvPr/>
        </p:nvSpPr>
        <p:spPr>
          <a:xfrm>
            <a:off x="152400" y="99411"/>
            <a:ext cx="129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 CLOSE-UP</a:t>
            </a:r>
          </a:p>
        </p:txBody>
      </p:sp>
      <p:pic>
        <p:nvPicPr>
          <p:cNvPr id="11" name="Content Placeholder 10" descr="Dropdown Menu from Apps Icon to Navigate to IAR &#10;">
            <a:extLst>
              <a:ext uri="{FF2B5EF4-FFF2-40B4-BE49-F238E27FC236}">
                <a16:creationId xmlns:a16="http://schemas.microsoft.com/office/drawing/2014/main" id="{82AF0085-071A-417C-8865-727F7E4CF5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7709"/>
            <a:ext cx="8455025" cy="5278832"/>
          </a:xfrm>
        </p:spPr>
      </p:pic>
    </p:spTree>
    <p:extLst>
      <p:ext uri="{BB962C8B-B14F-4D97-AF65-F5344CB8AC3E}">
        <p14:creationId xmlns:p14="http://schemas.microsoft.com/office/powerpoint/2010/main" val="1479786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D7D309739434BBE16AA8E0863E1E1" ma:contentTypeVersion="8" ma:contentTypeDescription="Create a new document." ma:contentTypeScope="" ma:versionID="5d2292725dc86a37ffad2801037c5638">
  <xsd:schema xmlns:xsd="http://www.w3.org/2001/XMLSchema" xmlns:xs="http://www.w3.org/2001/XMLSchema" xmlns:p="http://schemas.microsoft.com/office/2006/metadata/properties" xmlns:ns2="712853b8-e0be-4328-aa85-10fd502223e2" xmlns:ns3="72c4350b-e591-4f06-991b-79f44992e14b" targetNamespace="http://schemas.microsoft.com/office/2006/metadata/properties" ma:root="true" ma:fieldsID="47788c70ee4beff2aca320d6d683967d" ns2:_="" ns3:_="">
    <xsd:import namespace="712853b8-e0be-4328-aa85-10fd502223e2"/>
    <xsd:import namespace="72c4350b-e591-4f06-991b-79f44992e1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853b8-e0be-4328-aa85-10fd502223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4350b-e591-4f06-991b-79f44992e1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2853b8-e0be-4328-aa85-10fd502223e2">
      <UserInfo>
        <DisplayName>Silver, Sara (NIH/OD) [E]</DisplayName>
        <AccountId>297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1F30F7-615D-4E11-A5A3-F1C64F1C4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853b8-e0be-4328-aa85-10fd502223e2"/>
    <ds:schemaRef ds:uri="72c4350b-e591-4f06-991b-79f44992e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D3E6AA-15B7-459A-B037-5E502F13F5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8FE6C3-3576-4F55-8F3B-CDE08F505C6F}">
  <ds:schemaRefs>
    <ds:schemaRef ds:uri="http://schemas.microsoft.com/office/2006/metadata/properties"/>
    <ds:schemaRef ds:uri="712853b8-e0be-4328-aa85-10fd502223e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2c4350b-e591-4f06-991b-79f44992e14b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On-screen Show (4:3)</PresentationFormat>
  <Paragraphs>49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Wingdings 2</vt:lpstr>
      <vt:lpstr>ProcessDiagram</vt:lpstr>
      <vt:lpstr>Accessing IAR  From New eRA Commons Screens</vt:lpstr>
      <vt:lpstr>PowerPoint Presentation</vt:lpstr>
      <vt:lpstr>PowerPoint Presentation</vt:lpstr>
      <vt:lpstr>Login.gov info</vt:lpstr>
      <vt:lpstr>PowerPoint Presentation</vt:lpstr>
      <vt:lpstr>PowerPoint Presentation</vt:lpstr>
      <vt:lpstr>PowerPoint Presentation</vt:lpstr>
      <vt:lpstr>Apps Icon to Navigate to IAR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Systems and the Grants Process - June 2011</dc:title>
  <dc:subject>eRA Systems and the Grants Process - June 2011</dc:subject>
  <dc:creator/>
  <cp:keywords>eRA Systems and the Grants Process - June 2011</cp:keywords>
  <cp:lastModifiedBy/>
  <cp:revision>1</cp:revision>
  <cp:lastPrinted>2019-03-29T16:49:10Z</cp:lastPrinted>
  <dcterms:created xsi:type="dcterms:W3CDTF">2011-05-13T19:52:12Z</dcterms:created>
  <dcterms:modified xsi:type="dcterms:W3CDTF">2021-04-20T20:09:25Z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0x010100A19D7D309739434BBE16AA8E0863E1E1</vt:lpwstr>
  </property>
</Properties>
</file>