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8.xml" ContentType="application/vnd.openxmlformats-officedocument.presentationml.notesSlide+xml"/>
  <Override PartName="/ppt/tags/tag29.xml" ContentType="application/vnd.openxmlformats-officedocument.presentationml.tags+xml"/>
  <Override PartName="/ppt/notesSlides/notesSlide9.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0.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1.xml" ContentType="application/vnd.openxmlformats-officedocument.presentationml.notesSlide+xml"/>
  <Override PartName="/ppt/tags/tag49.xml" ContentType="application/vnd.openxmlformats-officedocument.presentationml.tags+xml"/>
  <Override PartName="/ppt/notesSlides/notesSlide12.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13.xml" ContentType="application/vnd.openxmlformats-officedocument.presentationml.notesSlide+xml"/>
  <Override PartName="/ppt/tags/tag65.xml" ContentType="application/vnd.openxmlformats-officedocument.presentationml.tags+xml"/>
  <Override PartName="/ppt/notesSlides/notesSlide14.xml" ContentType="application/vnd.openxmlformats-officedocument.presentationml.notesSlide+xml"/>
  <Override PartName="/ppt/tags/tag66.xml" ContentType="application/vnd.openxmlformats-officedocument.presentationml.tags+xml"/>
  <Override PartName="/ppt/notesSlides/notesSlide15.xml" ContentType="application/vnd.openxmlformats-officedocument.presentationml.notesSlide+xml"/>
  <Override PartName="/ppt/tags/tag67.xml" ContentType="application/vnd.openxmlformats-officedocument.presentationml.tags+xml"/>
  <Override PartName="/ppt/notesSlides/notesSlide16.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7.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8.xml" ContentType="application/vnd.openxmlformats-officedocument.presentationml.notesSlide+xml"/>
  <Override PartName="/ppt/tags/tag94.xml" ContentType="application/vnd.openxmlformats-officedocument.presentationml.tags+xml"/>
  <Override PartName="/ppt/notesSlides/notesSlide19.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20.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766" r:id="rId5"/>
    <p:sldMasterId id="2147483776" r:id="rId6"/>
    <p:sldMasterId id="2147483786" r:id="rId7"/>
    <p:sldMasterId id="2147483796" r:id="rId8"/>
  </p:sldMasterIdLst>
  <p:notesMasterIdLst>
    <p:notesMasterId r:id="rId177"/>
  </p:notesMasterIdLst>
  <p:handoutMasterIdLst>
    <p:handoutMasterId r:id="rId178"/>
  </p:handoutMasterIdLst>
  <p:sldIdLst>
    <p:sldId id="265" r:id="rId9"/>
    <p:sldId id="797" r:id="rId10"/>
    <p:sldId id="1158" r:id="rId11"/>
    <p:sldId id="652" r:id="rId12"/>
    <p:sldId id="701" r:id="rId13"/>
    <p:sldId id="1156" r:id="rId14"/>
    <p:sldId id="1082" r:id="rId15"/>
    <p:sldId id="1157" r:id="rId16"/>
    <p:sldId id="1213" r:id="rId17"/>
    <p:sldId id="1160" r:id="rId18"/>
    <p:sldId id="1144" r:id="rId19"/>
    <p:sldId id="1164" r:id="rId20"/>
    <p:sldId id="1090" r:id="rId21"/>
    <p:sldId id="1129" r:id="rId22"/>
    <p:sldId id="645" r:id="rId23"/>
    <p:sldId id="1190" r:id="rId24"/>
    <p:sldId id="836" r:id="rId25"/>
    <p:sldId id="610" r:id="rId26"/>
    <p:sldId id="1167" r:id="rId27"/>
    <p:sldId id="651" r:id="rId28"/>
    <p:sldId id="1198" r:id="rId29"/>
    <p:sldId id="1212" r:id="rId30"/>
    <p:sldId id="1214" r:id="rId31"/>
    <p:sldId id="948" r:id="rId32"/>
    <p:sldId id="949" r:id="rId33"/>
    <p:sldId id="1025" r:id="rId34"/>
    <p:sldId id="1128" r:id="rId35"/>
    <p:sldId id="1215" r:id="rId36"/>
    <p:sldId id="646" r:id="rId37"/>
    <p:sldId id="612" r:id="rId38"/>
    <p:sldId id="1216" r:id="rId39"/>
    <p:sldId id="1191" r:id="rId40"/>
    <p:sldId id="820" r:id="rId41"/>
    <p:sldId id="649" r:id="rId42"/>
    <p:sldId id="1084" r:id="rId43"/>
    <p:sldId id="1142" r:id="rId44"/>
    <p:sldId id="833" r:id="rId45"/>
    <p:sldId id="1010" r:id="rId46"/>
    <p:sldId id="835" r:id="rId47"/>
    <p:sldId id="1168" r:id="rId48"/>
    <p:sldId id="1169" r:id="rId49"/>
    <p:sldId id="1170" r:id="rId50"/>
    <p:sldId id="945" r:id="rId51"/>
    <p:sldId id="1081" r:id="rId52"/>
    <p:sldId id="946" r:id="rId53"/>
    <p:sldId id="1097" r:id="rId54"/>
    <p:sldId id="1096" r:id="rId55"/>
    <p:sldId id="953" r:id="rId56"/>
    <p:sldId id="954" r:id="rId57"/>
    <p:sldId id="947" r:id="rId58"/>
    <p:sldId id="950" r:id="rId59"/>
    <p:sldId id="1171" r:id="rId60"/>
    <p:sldId id="1087" r:id="rId61"/>
    <p:sldId id="1088" r:id="rId62"/>
    <p:sldId id="668" r:id="rId63"/>
    <p:sldId id="956" r:id="rId64"/>
    <p:sldId id="1172" r:id="rId65"/>
    <p:sldId id="831" r:id="rId66"/>
    <p:sldId id="1176" r:id="rId67"/>
    <p:sldId id="642" r:id="rId68"/>
    <p:sldId id="1192" r:id="rId69"/>
    <p:sldId id="708" r:id="rId70"/>
    <p:sldId id="709" r:id="rId71"/>
    <p:sldId id="779" r:id="rId72"/>
    <p:sldId id="838" r:id="rId73"/>
    <p:sldId id="1146" r:id="rId74"/>
    <p:sldId id="672" r:id="rId75"/>
    <p:sldId id="1177" r:id="rId76"/>
    <p:sldId id="669" r:id="rId77"/>
    <p:sldId id="1099" r:id="rId78"/>
    <p:sldId id="1121" r:id="rId79"/>
    <p:sldId id="1089" r:id="rId80"/>
    <p:sldId id="1119" r:id="rId81"/>
    <p:sldId id="1118" r:id="rId82"/>
    <p:sldId id="1120" r:id="rId83"/>
    <p:sldId id="1117" r:id="rId84"/>
    <p:sldId id="1098" r:id="rId85"/>
    <p:sldId id="1122" r:id="rId86"/>
    <p:sldId id="1193" r:id="rId87"/>
    <p:sldId id="959" r:id="rId88"/>
    <p:sldId id="1178" r:id="rId89"/>
    <p:sldId id="1057" r:id="rId90"/>
    <p:sldId id="1058" r:id="rId91"/>
    <p:sldId id="1194" r:id="rId92"/>
    <p:sldId id="1179" r:id="rId93"/>
    <p:sldId id="984" r:id="rId94"/>
    <p:sldId id="985" r:id="rId95"/>
    <p:sldId id="986" r:id="rId96"/>
    <p:sldId id="1195" r:id="rId97"/>
    <p:sldId id="1180" r:id="rId98"/>
    <p:sldId id="1181" r:id="rId99"/>
    <p:sldId id="1152" r:id="rId100"/>
    <p:sldId id="1182" r:id="rId101"/>
    <p:sldId id="1138" r:id="rId102"/>
    <p:sldId id="1139" r:id="rId103"/>
    <p:sldId id="1140" r:id="rId104"/>
    <p:sldId id="1141" r:id="rId105"/>
    <p:sldId id="1183" r:id="rId106"/>
    <p:sldId id="1132" r:id="rId107"/>
    <p:sldId id="1133" r:id="rId108"/>
    <p:sldId id="1134" r:id="rId109"/>
    <p:sldId id="1135" r:id="rId110"/>
    <p:sldId id="1184" r:id="rId111"/>
    <p:sldId id="1185" r:id="rId112"/>
    <p:sldId id="967" r:id="rId113"/>
    <p:sldId id="1210" r:id="rId114"/>
    <p:sldId id="1107" r:id="rId115"/>
    <p:sldId id="1106" r:id="rId116"/>
    <p:sldId id="1112" r:id="rId117"/>
    <p:sldId id="1108" r:id="rId118"/>
    <p:sldId id="1109" r:id="rId119"/>
    <p:sldId id="995" r:id="rId120"/>
    <p:sldId id="1103" r:id="rId121"/>
    <p:sldId id="1104" r:id="rId122"/>
    <p:sldId id="1125" r:id="rId123"/>
    <p:sldId id="1060" r:id="rId124"/>
    <p:sldId id="1147" r:id="rId125"/>
    <p:sldId id="1148" r:id="rId126"/>
    <p:sldId id="1217" r:id="rId127"/>
    <p:sldId id="971" r:id="rId128"/>
    <p:sldId id="973" r:id="rId129"/>
    <p:sldId id="969" r:id="rId130"/>
    <p:sldId id="970" r:id="rId131"/>
    <p:sldId id="974" r:id="rId132"/>
    <p:sldId id="1085" r:id="rId133"/>
    <p:sldId id="972" r:id="rId134"/>
    <p:sldId id="1187" r:id="rId135"/>
    <p:sldId id="1188" r:id="rId136"/>
    <p:sldId id="604" r:id="rId137"/>
    <p:sldId id="1199" r:id="rId138"/>
    <p:sldId id="1189" r:id="rId139"/>
    <p:sldId id="990" r:id="rId140"/>
    <p:sldId id="991" r:id="rId141"/>
    <p:sldId id="1218" r:id="rId142"/>
    <p:sldId id="993" r:id="rId143"/>
    <p:sldId id="1014" r:id="rId144"/>
    <p:sldId id="1015" r:id="rId145"/>
    <p:sldId id="1016" r:id="rId146"/>
    <p:sldId id="1123" r:id="rId147"/>
    <p:sldId id="1124" r:id="rId148"/>
    <p:sldId id="1196" r:id="rId149"/>
    <p:sldId id="1059" r:id="rId150"/>
    <p:sldId id="1126" r:id="rId151"/>
    <p:sldId id="1061" r:id="rId152"/>
    <p:sldId id="1062" r:id="rId153"/>
    <p:sldId id="1063" r:id="rId154"/>
    <p:sldId id="1064" r:id="rId155"/>
    <p:sldId id="1065" r:id="rId156"/>
    <p:sldId id="1197" r:id="rId157"/>
    <p:sldId id="996" r:id="rId158"/>
    <p:sldId id="997" r:id="rId159"/>
    <p:sldId id="998" r:id="rId160"/>
    <p:sldId id="1151" r:id="rId161"/>
    <p:sldId id="788" r:id="rId162"/>
    <p:sldId id="789" r:id="rId163"/>
    <p:sldId id="1219" r:id="rId164"/>
    <p:sldId id="1208" r:id="rId165"/>
    <p:sldId id="1207" r:id="rId166"/>
    <p:sldId id="1200" r:id="rId167"/>
    <p:sldId id="1201" r:id="rId168"/>
    <p:sldId id="1203" r:id="rId169"/>
    <p:sldId id="1204" r:id="rId170"/>
    <p:sldId id="1205" r:id="rId171"/>
    <p:sldId id="1202" r:id="rId172"/>
    <p:sldId id="987" r:id="rId173"/>
    <p:sldId id="1206" r:id="rId174"/>
    <p:sldId id="1008" r:id="rId175"/>
    <p:sldId id="999" r:id="rId176"/>
  </p:sldIdLst>
  <p:sldSz cx="9144000" cy="6858000" type="screen4x3"/>
  <p:notesSz cx="9296400" cy="7010400"/>
  <p:custDataLst>
    <p:tags r:id="rId179"/>
  </p:custDataLst>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Default Section" id="{32AEB798-D341-49D8-9265-F138D6492645}">
          <p14:sldIdLst>
            <p14:sldId id="265"/>
            <p14:sldId id="797"/>
            <p14:sldId id="1158"/>
            <p14:sldId id="652"/>
            <p14:sldId id="701"/>
            <p14:sldId id="1156"/>
            <p14:sldId id="1082"/>
            <p14:sldId id="1157"/>
            <p14:sldId id="1213"/>
            <p14:sldId id="1160"/>
            <p14:sldId id="1144"/>
            <p14:sldId id="1164"/>
            <p14:sldId id="1090"/>
            <p14:sldId id="1129"/>
            <p14:sldId id="645"/>
            <p14:sldId id="1190"/>
            <p14:sldId id="836"/>
            <p14:sldId id="610"/>
            <p14:sldId id="1167"/>
            <p14:sldId id="651"/>
            <p14:sldId id="1198"/>
            <p14:sldId id="1212"/>
            <p14:sldId id="1214"/>
            <p14:sldId id="948"/>
            <p14:sldId id="949"/>
            <p14:sldId id="1025"/>
            <p14:sldId id="1128"/>
            <p14:sldId id="1215"/>
            <p14:sldId id="646"/>
            <p14:sldId id="612"/>
            <p14:sldId id="1216"/>
            <p14:sldId id="1191"/>
            <p14:sldId id="820"/>
            <p14:sldId id="649"/>
            <p14:sldId id="1084"/>
            <p14:sldId id="1142"/>
            <p14:sldId id="833"/>
            <p14:sldId id="1010"/>
            <p14:sldId id="835"/>
            <p14:sldId id="1168"/>
            <p14:sldId id="1169"/>
            <p14:sldId id="1170"/>
            <p14:sldId id="945"/>
            <p14:sldId id="1081"/>
            <p14:sldId id="946"/>
            <p14:sldId id="1097"/>
            <p14:sldId id="1096"/>
            <p14:sldId id="953"/>
            <p14:sldId id="954"/>
            <p14:sldId id="947"/>
            <p14:sldId id="950"/>
            <p14:sldId id="1171"/>
            <p14:sldId id="1087"/>
            <p14:sldId id="1088"/>
            <p14:sldId id="668"/>
            <p14:sldId id="956"/>
            <p14:sldId id="1172"/>
            <p14:sldId id="831"/>
            <p14:sldId id="1176"/>
            <p14:sldId id="642"/>
            <p14:sldId id="1192"/>
            <p14:sldId id="708"/>
            <p14:sldId id="709"/>
            <p14:sldId id="779"/>
            <p14:sldId id="838"/>
            <p14:sldId id="1146"/>
            <p14:sldId id="672"/>
            <p14:sldId id="1177"/>
            <p14:sldId id="669"/>
            <p14:sldId id="1099"/>
            <p14:sldId id="1121"/>
            <p14:sldId id="1089"/>
            <p14:sldId id="1119"/>
            <p14:sldId id="1118"/>
            <p14:sldId id="1120"/>
            <p14:sldId id="1117"/>
            <p14:sldId id="1098"/>
            <p14:sldId id="1122"/>
            <p14:sldId id="1193"/>
            <p14:sldId id="959"/>
            <p14:sldId id="1178"/>
            <p14:sldId id="1057"/>
            <p14:sldId id="1058"/>
            <p14:sldId id="1194"/>
            <p14:sldId id="1179"/>
            <p14:sldId id="984"/>
            <p14:sldId id="985"/>
            <p14:sldId id="986"/>
            <p14:sldId id="1195"/>
            <p14:sldId id="1180"/>
            <p14:sldId id="1181"/>
            <p14:sldId id="1152"/>
            <p14:sldId id="1182"/>
            <p14:sldId id="1138"/>
            <p14:sldId id="1139"/>
            <p14:sldId id="1140"/>
            <p14:sldId id="1141"/>
            <p14:sldId id="1183"/>
            <p14:sldId id="1132"/>
            <p14:sldId id="1133"/>
            <p14:sldId id="1134"/>
            <p14:sldId id="1135"/>
            <p14:sldId id="1184"/>
            <p14:sldId id="1185"/>
            <p14:sldId id="967"/>
            <p14:sldId id="1210"/>
            <p14:sldId id="1107"/>
            <p14:sldId id="1106"/>
            <p14:sldId id="1112"/>
            <p14:sldId id="1108"/>
            <p14:sldId id="1109"/>
            <p14:sldId id="995"/>
            <p14:sldId id="1103"/>
            <p14:sldId id="1104"/>
            <p14:sldId id="1125"/>
            <p14:sldId id="1060"/>
            <p14:sldId id="1147"/>
            <p14:sldId id="1148"/>
            <p14:sldId id="1217"/>
            <p14:sldId id="971"/>
            <p14:sldId id="973"/>
            <p14:sldId id="969"/>
            <p14:sldId id="970"/>
            <p14:sldId id="974"/>
            <p14:sldId id="1085"/>
            <p14:sldId id="972"/>
            <p14:sldId id="1187"/>
            <p14:sldId id="1188"/>
            <p14:sldId id="604"/>
            <p14:sldId id="1199"/>
            <p14:sldId id="1189"/>
            <p14:sldId id="990"/>
            <p14:sldId id="991"/>
            <p14:sldId id="1218"/>
            <p14:sldId id="993"/>
            <p14:sldId id="1014"/>
            <p14:sldId id="1015"/>
            <p14:sldId id="1016"/>
            <p14:sldId id="1123"/>
            <p14:sldId id="1124"/>
            <p14:sldId id="1196"/>
            <p14:sldId id="1059"/>
            <p14:sldId id="1126"/>
            <p14:sldId id="1061"/>
            <p14:sldId id="1062"/>
            <p14:sldId id="1063"/>
            <p14:sldId id="1064"/>
            <p14:sldId id="1065"/>
            <p14:sldId id="1197"/>
            <p14:sldId id="996"/>
            <p14:sldId id="997"/>
            <p14:sldId id="998"/>
            <p14:sldId id="1151"/>
            <p14:sldId id="788"/>
            <p14:sldId id="789"/>
            <p14:sldId id="1219"/>
            <p14:sldId id="1208"/>
            <p14:sldId id="1207"/>
            <p14:sldId id="1200"/>
            <p14:sldId id="1201"/>
            <p14:sldId id="1203"/>
            <p14:sldId id="1204"/>
            <p14:sldId id="1205"/>
            <p14:sldId id="1202"/>
            <p14:sldId id="987"/>
            <p14:sldId id="1206"/>
            <p14:sldId id="1008"/>
            <p14:sldId id="99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88A44D"/>
    <a:srgbClr val="CC3300"/>
    <a:srgbClr val="336699"/>
    <a:srgbClr val="4F81BD"/>
    <a:srgbClr val="FFFFCC"/>
    <a:srgbClr val="9BBB59"/>
    <a:srgbClr val="FFFF66"/>
    <a:srgbClr val="0099CC"/>
    <a:srgbClr val="FF6600"/>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28" autoAdjust="0"/>
    <p:restoredTop sz="87921" autoAdjust="0"/>
  </p:normalViewPr>
  <p:slideViewPr>
    <p:cSldViewPr>
      <p:cViewPr varScale="1">
        <p:scale>
          <a:sx n="101" d="100"/>
          <a:sy n="101" d="100"/>
        </p:scale>
        <p:origin x="1488"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0" d="100"/>
        <a:sy n="110" d="100"/>
      </p:scale>
      <p:origin x="0" y="-46272"/>
    </p:cViewPr>
  </p:sorterViewPr>
  <p:notesViewPr>
    <p:cSldViewPr>
      <p:cViewPr varScale="1">
        <p:scale>
          <a:sx n="116" d="100"/>
          <a:sy n="116" d="100"/>
        </p:scale>
        <p:origin x="1686" y="102"/>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slide" Target="slides/slide130.xml"/><Relationship Id="rId154" Type="http://schemas.openxmlformats.org/officeDocument/2006/relationships/slide" Target="slides/slide146.xml"/><Relationship Id="rId159" Type="http://schemas.openxmlformats.org/officeDocument/2006/relationships/slide" Target="slides/slide151.xml"/><Relationship Id="rId175" Type="http://schemas.openxmlformats.org/officeDocument/2006/relationships/slide" Target="slides/slide167.xml"/><Relationship Id="rId170" Type="http://schemas.openxmlformats.org/officeDocument/2006/relationships/slide" Target="slides/slide162.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slide" Target="slides/slide136.xml"/><Relationship Id="rId149" Type="http://schemas.openxmlformats.org/officeDocument/2006/relationships/slide" Target="slides/slide141.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160" Type="http://schemas.openxmlformats.org/officeDocument/2006/relationships/slide" Target="slides/slide152.xml"/><Relationship Id="rId165" Type="http://schemas.openxmlformats.org/officeDocument/2006/relationships/slide" Target="slides/slide157.xml"/><Relationship Id="rId181" Type="http://schemas.openxmlformats.org/officeDocument/2006/relationships/viewProps" Target="viewProp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slide" Target="slides/slide147.xml"/><Relationship Id="rId171" Type="http://schemas.openxmlformats.org/officeDocument/2006/relationships/slide" Target="slides/slide163.xml"/><Relationship Id="rId176" Type="http://schemas.openxmlformats.org/officeDocument/2006/relationships/slide" Target="slides/slide168.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61" Type="http://schemas.openxmlformats.org/officeDocument/2006/relationships/slide" Target="slides/slide153.xml"/><Relationship Id="rId166" Type="http://schemas.openxmlformats.org/officeDocument/2006/relationships/slide" Target="slides/slide158.xml"/><Relationship Id="rId18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slide" Target="slides/slide143.xml"/><Relationship Id="rId156" Type="http://schemas.openxmlformats.org/officeDocument/2006/relationships/slide" Target="slides/slide148.xml"/><Relationship Id="rId177"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72" Type="http://schemas.openxmlformats.org/officeDocument/2006/relationships/slide" Target="slides/slide164.xml"/><Relationship Id="rId180" Type="http://schemas.openxmlformats.org/officeDocument/2006/relationships/presProps" Target="presProps.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slide" Target="slides/slide159.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183"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handoutMaster" Target="handoutMasters/handoutMaster1.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slide" Target="slides/slide165.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tags" Target="tags/tag1.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028440" cy="350760"/>
          </a:xfrm>
          <a:prstGeom prst="rect">
            <a:avLst/>
          </a:prstGeom>
        </p:spPr>
        <p:txBody>
          <a:bodyPr vert="horz" lIns="91427" tIns="45713" rIns="91427" bIns="45713"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5265810" y="0"/>
            <a:ext cx="4028440" cy="350760"/>
          </a:xfrm>
          <a:prstGeom prst="rect">
            <a:avLst/>
          </a:prstGeom>
        </p:spPr>
        <p:txBody>
          <a:bodyPr vert="horz" lIns="91427" tIns="45713" rIns="91427" bIns="45713" rtlCol="0"/>
          <a:lstStyle>
            <a:lvl1pPr algn="r" fontAlgn="auto">
              <a:spcBef>
                <a:spcPts val="0"/>
              </a:spcBef>
              <a:spcAft>
                <a:spcPts val="0"/>
              </a:spcAft>
              <a:defRPr sz="1200">
                <a:latin typeface="+mn-lt"/>
              </a:defRPr>
            </a:lvl1pPr>
          </a:lstStyle>
          <a:p>
            <a:pPr>
              <a:defRPr/>
            </a:pPr>
            <a:fld id="{883090ED-F84E-4702-8628-4EFC554E2090}" type="datetimeFigureOut">
              <a:rPr lang="en-US"/>
              <a:pPr>
                <a:defRPr/>
              </a:pPr>
              <a:t>10/23/2019</a:t>
            </a:fld>
            <a:endParaRPr lang="en-US"/>
          </a:p>
        </p:txBody>
      </p:sp>
      <p:sp>
        <p:nvSpPr>
          <p:cNvPr id="4" name="Footer Placeholder 3"/>
          <p:cNvSpPr>
            <a:spLocks noGrp="1"/>
          </p:cNvSpPr>
          <p:nvPr>
            <p:ph type="ftr" sz="quarter" idx="2"/>
          </p:nvPr>
        </p:nvSpPr>
        <p:spPr>
          <a:xfrm>
            <a:off x="3" y="6658444"/>
            <a:ext cx="4028440" cy="350760"/>
          </a:xfrm>
          <a:prstGeom prst="rect">
            <a:avLst/>
          </a:prstGeom>
        </p:spPr>
        <p:txBody>
          <a:bodyPr vert="horz" lIns="91427" tIns="45713" rIns="91427" bIns="45713"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5265810" y="6658444"/>
            <a:ext cx="4028440" cy="350760"/>
          </a:xfrm>
          <a:prstGeom prst="rect">
            <a:avLst/>
          </a:prstGeom>
        </p:spPr>
        <p:txBody>
          <a:bodyPr vert="horz" lIns="91427" tIns="45713" rIns="91427" bIns="45713" rtlCol="0" anchor="b"/>
          <a:lstStyle>
            <a:lvl1pPr algn="r" fontAlgn="auto">
              <a:spcBef>
                <a:spcPts val="0"/>
              </a:spcBef>
              <a:spcAft>
                <a:spcPts val="0"/>
              </a:spcAft>
              <a:defRPr sz="1200">
                <a:latin typeface="+mn-lt"/>
              </a:defRPr>
            </a:lvl1pPr>
          </a:lstStyle>
          <a:p>
            <a:pPr>
              <a:defRPr/>
            </a:pPr>
            <a:fld id="{21F3931D-20C8-4A83-A683-04A5575D7158}" type="slidenum">
              <a:rPr lang="en-US"/>
              <a:pPr>
                <a:defRPr/>
              </a:pPr>
              <a:t>‹#›</a:t>
            </a:fld>
            <a:endParaRPr lang="en-US"/>
          </a:p>
        </p:txBody>
      </p:sp>
    </p:spTree>
    <p:extLst>
      <p:ext uri="{BB962C8B-B14F-4D97-AF65-F5344CB8AC3E}">
        <p14:creationId xmlns:p14="http://schemas.microsoft.com/office/powerpoint/2010/main" val="29848255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028440" cy="350760"/>
          </a:xfrm>
          <a:prstGeom prst="rect">
            <a:avLst/>
          </a:prstGeom>
        </p:spPr>
        <p:txBody>
          <a:bodyPr vert="horz" lIns="91427" tIns="45713" rIns="91427" bIns="45713"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5265810" y="0"/>
            <a:ext cx="4028440" cy="350760"/>
          </a:xfrm>
          <a:prstGeom prst="rect">
            <a:avLst/>
          </a:prstGeom>
        </p:spPr>
        <p:txBody>
          <a:bodyPr vert="horz" lIns="91427" tIns="45713" rIns="91427" bIns="45713" rtlCol="0"/>
          <a:lstStyle>
            <a:lvl1pPr algn="r" fontAlgn="auto">
              <a:spcBef>
                <a:spcPts val="0"/>
              </a:spcBef>
              <a:spcAft>
                <a:spcPts val="0"/>
              </a:spcAft>
              <a:defRPr sz="1200">
                <a:latin typeface="+mn-lt"/>
              </a:defRPr>
            </a:lvl1pPr>
          </a:lstStyle>
          <a:p>
            <a:pPr>
              <a:defRPr/>
            </a:pPr>
            <a:fld id="{82ECC29C-75CC-46FE-8B5A-86290649DD64}" type="datetimeFigureOut">
              <a:rPr lang="en-US"/>
              <a:pPr>
                <a:defRPr/>
              </a:pPr>
              <a:t>10/23/2019</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1427" tIns="45713" rIns="91427" bIns="45713" rtlCol="0" anchor="ctr"/>
          <a:lstStyle/>
          <a:p>
            <a:pPr lvl="0"/>
            <a:endParaRPr lang="en-US" noProof="0"/>
          </a:p>
        </p:txBody>
      </p:sp>
      <p:sp>
        <p:nvSpPr>
          <p:cNvPr id="5" name="Notes Placeholder 4"/>
          <p:cNvSpPr>
            <a:spLocks noGrp="1"/>
          </p:cNvSpPr>
          <p:nvPr>
            <p:ph type="body" sz="quarter" idx="3"/>
          </p:nvPr>
        </p:nvSpPr>
        <p:spPr>
          <a:xfrm>
            <a:off x="929640" y="3330423"/>
            <a:ext cx="7437120" cy="3154441"/>
          </a:xfrm>
          <a:prstGeom prst="rect">
            <a:avLst/>
          </a:prstGeom>
        </p:spPr>
        <p:txBody>
          <a:bodyPr vert="horz" lIns="91427" tIns="45713" rIns="91427" bIns="45713"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3" y="6658444"/>
            <a:ext cx="4028440" cy="350760"/>
          </a:xfrm>
          <a:prstGeom prst="rect">
            <a:avLst/>
          </a:prstGeom>
        </p:spPr>
        <p:txBody>
          <a:bodyPr vert="horz" lIns="91427" tIns="45713" rIns="91427" bIns="45713"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5265810" y="6658444"/>
            <a:ext cx="4028440" cy="350760"/>
          </a:xfrm>
          <a:prstGeom prst="rect">
            <a:avLst/>
          </a:prstGeom>
        </p:spPr>
        <p:txBody>
          <a:bodyPr vert="horz" lIns="91427" tIns="45713" rIns="91427" bIns="45713" rtlCol="0" anchor="b"/>
          <a:lstStyle>
            <a:lvl1pPr algn="r" fontAlgn="auto">
              <a:spcBef>
                <a:spcPts val="0"/>
              </a:spcBef>
              <a:spcAft>
                <a:spcPts val="0"/>
              </a:spcAft>
              <a:defRPr sz="1200">
                <a:latin typeface="+mn-lt"/>
              </a:defRPr>
            </a:lvl1pPr>
          </a:lstStyle>
          <a:p>
            <a:pPr>
              <a:defRPr/>
            </a:pPr>
            <a:fld id="{D7AD43B8-FF20-4D5F-A0AE-68337BAD22D9}" type="slidenum">
              <a:rPr lang="en-US"/>
              <a:pPr>
                <a:defRPr/>
              </a:pPr>
              <a:t>‹#›</a:t>
            </a:fld>
            <a:endParaRPr lang="en-US"/>
          </a:p>
        </p:txBody>
      </p:sp>
    </p:spTree>
    <p:extLst>
      <p:ext uri="{BB962C8B-B14F-4D97-AF65-F5344CB8AC3E}">
        <p14:creationId xmlns:p14="http://schemas.microsoft.com/office/powerpoint/2010/main" val="3473621090"/>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1188" name="Rectangle 3"/>
          <p:cNvSpPr>
            <a:spLocks noGrp="1" noChangeArrowheads="1"/>
          </p:cNvSpPr>
          <p:nvPr>
            <p:ph type="body" idx="1"/>
          </p:nvPr>
        </p:nvSpPr>
        <p:spPr bwMode="auto">
          <a:noFill/>
        </p:spPr>
        <p:txBody>
          <a:bodyPr wrap="square" lIns="91427" tIns="45713" rIns="91427" bIns="45713"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388340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9918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9703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8366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5020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1267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1267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4499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75745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2521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fontAlgn="auto" hangingPunct="1">
              <a:spcBef>
                <a:spcPts val="0"/>
              </a:spcBef>
              <a:spcAft>
                <a:spcPts val="0"/>
              </a:spcAft>
              <a:defRPr/>
            </a:pPr>
            <a:r>
              <a:rPr lang="en-US" dirty="0"/>
              <a:t>xTrain a web based program that allows users to electronically process appointments and other required paperwork associated with </a:t>
            </a:r>
            <a:r>
              <a:rPr lang="en-US" dirty="0" err="1"/>
              <a:t>Kirschstein</a:t>
            </a:r>
            <a:r>
              <a:rPr lang="en-US" dirty="0"/>
              <a:t>-NRSA training grants.</a:t>
            </a:r>
          </a:p>
          <a:p>
            <a:pPr eaLnBrk="1" hangingPunct="1"/>
            <a:r>
              <a:rPr lang="en-US" dirty="0"/>
              <a:t>NIH developed xTrain as an electronic management tool for NRSA training grants to improve its efficiency in capturing research training appointments</a:t>
            </a:r>
          </a:p>
          <a:p>
            <a:pPr eaLnBrk="1" hangingPunct="1"/>
            <a:r>
              <a:rPr lang="en-US" dirty="0"/>
              <a:t>Adds some additional measure of flexibility in submitting forms and guarantees a base standard for both the NIH and the submitting institution.</a:t>
            </a:r>
          </a:p>
          <a:p>
            <a:endParaRPr lang="en-US" dirty="0"/>
          </a:p>
        </p:txBody>
      </p:sp>
    </p:spTree>
    <p:extLst>
      <p:ext uri="{BB962C8B-B14F-4D97-AF65-F5344CB8AC3E}">
        <p14:creationId xmlns:p14="http://schemas.microsoft.com/office/powerpoint/2010/main" val="1136026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909785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Data can come from old info, prior to xTRACT, if it is in the database, or even if the user does not have a Commons ID.  Reporting must go back 15 years (from time of training end date?) </a:t>
            </a:r>
          </a:p>
          <a:p>
            <a:endParaRPr lang="en-US" dirty="0"/>
          </a:p>
        </p:txBody>
      </p:sp>
    </p:spTree>
    <p:extLst>
      <p:ext uri="{BB962C8B-B14F-4D97-AF65-F5344CB8AC3E}">
        <p14:creationId xmlns:p14="http://schemas.microsoft.com/office/powerpoint/2010/main" val="2004617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7629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995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9269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0361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8965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512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9758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152400" y="64008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Straight Connector 6"/>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a:spLocks noChangeArrowheads="1"/>
          </p:cNvSpPr>
          <p:nvPr/>
        </p:nvSpPr>
        <p:spPr bwMode="auto">
          <a:xfrm>
            <a:off x="155575"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1" name="Rectangle 10"/>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3" name="Oval 12"/>
          <p:cNvSpPr/>
          <p:nvPr userDrawn="1"/>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userDrawn="1"/>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endParaRPr lang="en-US" dirty="0"/>
          </a:p>
        </p:txBody>
      </p:sp>
      <p:sp>
        <p:nvSpPr>
          <p:cNvPr id="15" name="Date Placeholder 27"/>
          <p:cNvSpPr>
            <a:spLocks noGrp="1"/>
          </p:cNvSpPr>
          <p:nvPr>
            <p:ph type="dt" sz="half" idx="10"/>
          </p:nvPr>
        </p:nvSpPr>
        <p:spPr/>
        <p:txBody>
          <a:bodyPr/>
          <a:lstStyle>
            <a:lvl1pPr>
              <a:defRPr/>
            </a:lvl1pPr>
          </a:lstStyle>
          <a:p>
            <a:pPr>
              <a:defRPr/>
            </a:pPr>
            <a:fld id="{C4F7FBA3-BC0C-4FA5-9740-4A3D7FCF8714}" type="datetime1">
              <a:rPr lang="en-US" smtClean="0"/>
              <a:t>10/23/2019</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152400" y="64008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Straight Connector 6"/>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155575"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1" name="Rectangle 10"/>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endParaRPr lang="en-US" dirty="0"/>
          </a:p>
        </p:txBody>
      </p:sp>
      <p:sp>
        <p:nvSpPr>
          <p:cNvPr id="15" name="Date Placeholder 27"/>
          <p:cNvSpPr>
            <a:spLocks noGrp="1"/>
          </p:cNvSpPr>
          <p:nvPr>
            <p:ph type="dt" sz="half" idx="10"/>
          </p:nvPr>
        </p:nvSpPr>
        <p:spPr/>
        <p:txBody>
          <a:bodyPr/>
          <a:lstStyle>
            <a:lvl1pPr>
              <a:defRPr/>
            </a:lvl1pPr>
          </a:lstStyle>
          <a:p>
            <a:pPr>
              <a:defRPr/>
            </a:pPr>
            <a:fld id="{56ED91D1-2E18-497E-A2B3-CAC53E231737}" type="datetime1">
              <a:rPr lang="en-US" smtClean="0"/>
              <a:t>10/23/2019</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75BECE6F-C8B3-4AFE-ABE6-79691508103B}"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90982581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4"/>
          </p:nvPr>
        </p:nvSpPr>
        <p:spPr/>
        <p:txBody>
          <a:bodyPr/>
          <a:lstStyle>
            <a:lvl1pPr>
              <a:defRPr/>
            </a:lvl1pPr>
          </a:lstStyle>
          <a:p>
            <a:pPr>
              <a:defRPr/>
            </a:pPr>
            <a:fld id="{FECDDFAC-F135-47A3-AD23-0DCF338399B9}" type="datetime1">
              <a:rPr lang="en-US" smtClean="0"/>
              <a:t>10/23/2019</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41303DC8-D049-4606-B080-DDC65A2B61F5}"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183692653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68426" y="2743200"/>
            <a:ext cx="6480174" cy="1673225"/>
          </a:xfrm>
        </p:spPr>
        <p:txBody>
          <a:bodyPr/>
          <a:lstStyle>
            <a:lvl1pPr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5AE3FC61-6C53-44DF-9FBE-659094A23A9A}" type="datetime1">
              <a:rPr lang="en-US" smtClean="0"/>
              <a:t>10/23/2019</a:t>
            </a:fld>
            <a:endParaRPr lang="en-US"/>
          </a:p>
        </p:txBody>
      </p:sp>
      <p:sp>
        <p:nvSpPr>
          <p:cNvPr id="17" name="Slide Number Placeholder 5"/>
          <p:cNvSpPr>
            <a:spLocks noGrp="1"/>
          </p:cNvSpPr>
          <p:nvPr>
            <p:ph type="sldNum" sz="quarter" idx="12"/>
          </p:nvPr>
        </p:nvSpPr>
        <p:spPr>
          <a:xfrm>
            <a:off x="4343400" y="2178050"/>
            <a:ext cx="457200" cy="441325"/>
          </a:xfrm>
        </p:spPr>
        <p:txBody>
          <a:bodyPr/>
          <a:lstStyle>
            <a:lvl1pPr>
              <a:defRPr>
                <a:solidFill>
                  <a:schemeClr val="accent3">
                    <a:shade val="75000"/>
                  </a:schemeClr>
                </a:solidFill>
              </a:defRPr>
            </a:lvl1pPr>
          </a:lstStyle>
          <a:p>
            <a:pPr>
              <a:defRPr/>
            </a:pPr>
            <a:fld id="{22A70DE3-2F75-431A-9D09-64CA1AB2227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74211304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4572000" y="1549400"/>
            <a:ext cx="0" cy="4845050"/>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2" name="Title 1"/>
          <p:cNvSpPr>
            <a:spLocks noGrp="1"/>
          </p:cNvSpPr>
          <p:nvPr>
            <p:ph type="title"/>
          </p:nvPr>
        </p:nvSpPr>
        <p:spPr>
          <a:xfrm>
            <a:off x="301752" y="228600"/>
            <a:ext cx="8534400" cy="758952"/>
          </a:xfrm>
        </p:spPr>
        <p:txBody>
          <a:bodyPr/>
          <a:lstStyle/>
          <a:p>
            <a:r>
              <a:rPr lang="en-US"/>
              <a:t>Click to edit Master title style</a:t>
            </a:r>
          </a:p>
        </p:txBody>
      </p:sp>
      <p:sp>
        <p:nvSpPr>
          <p:cNvPr id="10" name="Content Placeholder 9"/>
          <p:cNvSpPr>
            <a:spLocks noGrp="1"/>
          </p:cNvSpPr>
          <p:nvPr>
            <p:ph sz="quarter" idx="13"/>
          </p:nvPr>
        </p:nvSpPr>
        <p:spPr>
          <a:xfrm>
            <a:off x="301752"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4"/>
          </p:nvPr>
        </p:nvSpPr>
        <p:spPr>
          <a:xfrm>
            <a:off x="4800600"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5"/>
          </p:nvPr>
        </p:nvSpPr>
        <p:spPr>
          <a:xfrm>
            <a:off x="5791200" y="6410325"/>
            <a:ext cx="3044825" cy="365125"/>
          </a:xfrm>
        </p:spPr>
        <p:txBody>
          <a:bodyPr/>
          <a:lstStyle>
            <a:lvl1pPr>
              <a:defRPr/>
            </a:lvl1pPr>
          </a:lstStyle>
          <a:p>
            <a:pPr>
              <a:defRPr/>
            </a:pPr>
            <a:fld id="{8A093743-6EF8-4C63-A6DA-225FD7CF5A99}" type="datetime1">
              <a:rPr lang="en-US" smtClean="0"/>
              <a:t>10/23/2019</a:t>
            </a:fld>
            <a:endParaRPr lang="en-US"/>
          </a:p>
        </p:txBody>
      </p:sp>
      <p:sp>
        <p:nvSpPr>
          <p:cNvPr id="7" name="Footer Placeholder 5"/>
          <p:cNvSpPr>
            <a:spLocks noGrp="1"/>
          </p:cNvSpPr>
          <p:nvPr>
            <p:ph type="ftr" sz="quarter" idx="16"/>
          </p:nvPr>
        </p:nvSpPr>
        <p:spPr/>
        <p:txBody>
          <a:bodyPr/>
          <a:lstStyle>
            <a:lvl1pPr>
              <a:defRPr/>
            </a:lvl1pPr>
          </a:lstStyle>
          <a:p>
            <a:pPr>
              <a:defRPr/>
            </a:pPr>
            <a:endParaRPr lang="en-US"/>
          </a:p>
        </p:txBody>
      </p:sp>
      <p:sp>
        <p:nvSpPr>
          <p:cNvPr id="8" name="Slide Number Placeholder 6"/>
          <p:cNvSpPr>
            <a:spLocks noGrp="1"/>
          </p:cNvSpPr>
          <p:nvPr>
            <p:ph type="sldNum" sz="quarter" idx="17"/>
          </p:nvPr>
        </p:nvSpPr>
        <p:spPr/>
        <p:txBody>
          <a:bodyPr/>
          <a:lstStyle>
            <a:lvl1pPr>
              <a:defRPr/>
            </a:lvl1pPr>
          </a:lstStyle>
          <a:p>
            <a:pPr>
              <a:defRPr/>
            </a:pPr>
            <a:fld id="{96A5609F-50E7-4B9A-B62F-6598EDD47D6E}" type="slidenum">
              <a:rPr lang="en-US">
                <a:solidFill>
                  <a:srgbClr val="9BBB59">
                    <a:shade val="75000"/>
                  </a:srgbClr>
                </a:solidFill>
              </a:rPr>
              <a:pPr>
                <a:defRPr/>
              </a:pPr>
              <a:t>‹#›</a:t>
            </a:fld>
            <a:endParaRPr lang="en-US">
              <a:solidFill>
                <a:srgbClr val="9BBB59">
                  <a:shade val="75000"/>
                </a:srgbClr>
              </a:solidFill>
            </a:endParaRPr>
          </a:p>
        </p:txBody>
      </p:sp>
    </p:spTree>
    <p:extLst>
      <p:ext uri="{BB962C8B-B14F-4D97-AF65-F5344CB8AC3E}">
        <p14:creationId xmlns:p14="http://schemas.microsoft.com/office/powerpoint/2010/main" val="1162699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1295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p:nvPr/>
        </p:nvSpPr>
        <p:spPr>
          <a:xfrm>
            <a:off x="152400" y="1304925"/>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Oval 11"/>
          <p:cNvSpPr/>
          <p:nvPr/>
        </p:nvSpPr>
        <p:spPr>
          <a:xfrm>
            <a:off x="4264025" y="915988"/>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Rectangle 12"/>
          <p:cNvSpPr>
            <a:spLocks noChangeArrowheads="1"/>
          </p:cNvSpPr>
          <p:nvPr/>
        </p:nvSpPr>
        <p:spPr bwMode="auto">
          <a:xfrm>
            <a:off x="146050" y="6383338"/>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Straight Connector 13"/>
          <p:cNvSpPr>
            <a:spLocks noChangeShapeType="1"/>
          </p:cNvSpPr>
          <p:nvPr/>
        </p:nvSpPr>
        <p:spPr bwMode="auto">
          <a:xfrm>
            <a:off x="152400" y="1220788"/>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5" name="Straight Connector 14"/>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Oval 15"/>
          <p:cNvSpPr/>
          <p:nvPr/>
        </p:nvSpPr>
        <p:spPr>
          <a:xfrm>
            <a:off x="4359275" y="1009650"/>
            <a:ext cx="420688"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7" name="Rectangle 16"/>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3" name="Text Placeholder 2"/>
          <p:cNvSpPr>
            <a:spLocks noGrp="1"/>
          </p:cNvSpPr>
          <p:nvPr>
            <p:ph type="body" idx="1"/>
          </p:nvPr>
        </p:nvSpPr>
        <p:spPr>
          <a:xfrm>
            <a:off x="301752" y="1447800"/>
            <a:ext cx="4040188" cy="670438"/>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4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2"/>
          </p:nvPr>
        </p:nvSpPr>
        <p:spPr>
          <a:xfrm>
            <a:off x="4791329" y="1447800"/>
            <a:ext cx="4041775" cy="670438"/>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 name="Title 1"/>
          <p:cNvSpPr>
            <a:spLocks noGrp="1"/>
          </p:cNvSpPr>
          <p:nvPr>
            <p:ph type="title"/>
          </p:nvPr>
        </p:nvSpPr>
        <p:spPr>
          <a:xfrm>
            <a:off x="304800" y="228600"/>
            <a:ext cx="8531352" cy="758952"/>
          </a:xfrm>
        </p:spPr>
        <p:txBody>
          <a:bodyPr/>
          <a:lstStyle>
            <a:lvl1pPr>
              <a:defRPr/>
            </a:lvl1pPr>
          </a:lstStyle>
          <a:p>
            <a:r>
              <a:rPr lang="en-US"/>
              <a:t>Click to edit Master title style</a:t>
            </a:r>
            <a:endParaRPr lang="en-US" dirty="0"/>
          </a:p>
        </p:txBody>
      </p:sp>
      <p:sp>
        <p:nvSpPr>
          <p:cNvPr id="24" name="Content Placeholder 23"/>
          <p:cNvSpPr>
            <a:spLocks noGrp="1"/>
          </p:cNvSpPr>
          <p:nvPr>
            <p:ph sz="quarter" idx="13"/>
          </p:nvPr>
        </p:nvSpPr>
        <p:spPr>
          <a:xfrm>
            <a:off x="301752" y="2286000"/>
            <a:ext cx="4041648"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25"/>
          <p:cNvSpPr>
            <a:spLocks noGrp="1"/>
          </p:cNvSpPr>
          <p:nvPr>
            <p:ph sz="quarter" idx="14"/>
          </p:nvPr>
        </p:nvSpPr>
        <p:spPr>
          <a:xfrm>
            <a:off x="4800600" y="2286000"/>
            <a:ext cx="403860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6"/>
          <p:cNvSpPr>
            <a:spLocks noGrp="1"/>
          </p:cNvSpPr>
          <p:nvPr>
            <p:ph type="dt" sz="half" idx="15"/>
          </p:nvPr>
        </p:nvSpPr>
        <p:spPr/>
        <p:txBody>
          <a:bodyPr/>
          <a:lstStyle>
            <a:lvl1pPr>
              <a:defRPr/>
            </a:lvl1pPr>
          </a:lstStyle>
          <a:p>
            <a:pPr>
              <a:defRPr/>
            </a:pPr>
            <a:fld id="{CBEA1961-1262-444A-80D1-574B6AF1860C}" type="datetime1">
              <a:rPr lang="en-US" smtClean="0"/>
              <a:t>10/23/2019</a:t>
            </a:fld>
            <a:endParaRPr lang="en-US"/>
          </a:p>
        </p:txBody>
      </p:sp>
      <p:sp>
        <p:nvSpPr>
          <p:cNvPr id="19" name="Footer Placeholder 7"/>
          <p:cNvSpPr>
            <a:spLocks noGrp="1"/>
          </p:cNvSpPr>
          <p:nvPr>
            <p:ph type="ftr" sz="quarter" idx="16"/>
          </p:nvPr>
        </p:nvSpPr>
        <p:spPr/>
        <p:txBody>
          <a:bodyPr/>
          <a:lstStyle>
            <a:lvl1pPr>
              <a:defRPr/>
            </a:lvl1pPr>
          </a:lstStyle>
          <a:p>
            <a:pPr>
              <a:defRPr/>
            </a:pPr>
            <a:endParaRPr lang="en-US"/>
          </a:p>
        </p:txBody>
      </p:sp>
      <p:sp>
        <p:nvSpPr>
          <p:cNvPr id="20" name="Slide Number Placeholder 8"/>
          <p:cNvSpPr>
            <a:spLocks noGrp="1"/>
          </p:cNvSpPr>
          <p:nvPr>
            <p:ph type="sldNum" sz="quarter" idx="17"/>
          </p:nvPr>
        </p:nvSpPr>
        <p:spPr>
          <a:xfrm>
            <a:off x="4340225" y="1000125"/>
            <a:ext cx="457200" cy="441325"/>
          </a:xfrm>
        </p:spPr>
        <p:txBody>
          <a:bodyPr/>
          <a:lstStyle>
            <a:lvl1pPr algn="ctr">
              <a:defRPr/>
            </a:lvl1pPr>
          </a:lstStyle>
          <a:p>
            <a:pPr>
              <a:defRPr/>
            </a:pPr>
            <a:fld id="{3A4FF90E-4C55-4D59-BE6A-CE57DBB6E3F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79941087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217E3AD5-B43C-4EBB-845E-EAFA200AB6A5}" type="datetime1">
              <a:rPr lang="en-US" smtClean="0"/>
              <a:t>10/23/2019</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D535206B-4A4A-47B0-BA21-D142872E963A}"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1076606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3" name="Rectangle 2"/>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Date Placeholder 1"/>
          <p:cNvSpPr>
            <a:spLocks noGrp="1"/>
          </p:cNvSpPr>
          <p:nvPr>
            <p:ph type="dt" sz="half" idx="10"/>
          </p:nvPr>
        </p:nvSpPr>
        <p:spPr/>
        <p:txBody>
          <a:bodyPr/>
          <a:lstStyle>
            <a:lvl1pPr>
              <a:defRPr/>
            </a:lvl1pPr>
          </a:lstStyle>
          <a:p>
            <a:pPr>
              <a:defRPr/>
            </a:pPr>
            <a:fld id="{3550EB59-E29C-4F72-8082-2C1B279B6F9B}" type="datetime1">
              <a:rPr lang="en-US" smtClean="0"/>
              <a:t>10/23/2019</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1E5F9C02-60A3-4AB1-8821-EDEFB4936DEB}" type="slidenum">
              <a:rPr lang="en-US"/>
              <a:pPr>
                <a:defRPr/>
              </a:pPr>
              <a:t>‹#›</a:t>
            </a:fld>
            <a:endParaRPr lang="en-US" dirty="0"/>
          </a:p>
        </p:txBody>
      </p:sp>
      <p:sp>
        <p:nvSpPr>
          <p:cNvPr id="11" name="Title 1" hidden="1"/>
          <p:cNvSpPr>
            <a:spLocks noGrp="1"/>
          </p:cNvSpPr>
          <p:nvPr>
            <p:ph type="title"/>
          </p:nvPr>
        </p:nvSpPr>
        <p:spPr>
          <a:xfrm>
            <a:off x="301752" y="228600"/>
            <a:ext cx="8534400" cy="758952"/>
          </a:xfrm>
        </p:spPr>
        <p:txBody>
          <a:bodyPr/>
          <a:lstStyle/>
          <a:p>
            <a:r>
              <a:rPr lang="en-US"/>
              <a:t>Click to edit Master title style</a:t>
            </a:r>
          </a:p>
        </p:txBody>
      </p:sp>
    </p:spTree>
    <p:extLst>
      <p:ext uri="{BB962C8B-B14F-4D97-AF65-F5344CB8AC3E}">
        <p14:creationId xmlns:p14="http://schemas.microsoft.com/office/powerpoint/2010/main" val="151090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Rectangle 9"/>
          <p:cNvSpPr>
            <a:spLocks noChangeArrowheads="1"/>
          </p:cNvSpPr>
          <p:nvPr/>
        </p:nvSpPr>
        <p:spPr bwMode="auto">
          <a:xfrm>
            <a:off x="152400" y="6430963"/>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a:spLocks noChangeArrowheads="1"/>
          </p:cNvSpPr>
          <p:nvPr/>
        </p:nvSpPr>
        <p:spPr bwMode="auto">
          <a:xfrm>
            <a:off x="155575" y="119063"/>
            <a:ext cx="8832850" cy="66294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81000" y="914400"/>
            <a:ext cx="2362200" cy="1295400"/>
          </a:xfrm>
        </p:spPr>
        <p:txBody>
          <a:bodyPr>
            <a:noAutofit/>
          </a:bodyPr>
          <a:lstStyle>
            <a:lvl1pPr algn="l">
              <a:buNone/>
              <a:defRPr sz="2800" b="1">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81000" y="2286000"/>
            <a:ext cx="2362200" cy="3840163"/>
          </a:xfrm>
        </p:spPr>
        <p:txBody>
          <a:bodyPr/>
          <a:lstStyle>
            <a:lvl1pPr marL="0" indent="0">
              <a:spcAft>
                <a:spcPts val="1000"/>
              </a:spcAft>
              <a:buNone/>
              <a:defRPr sz="2000">
                <a:solidFill>
                  <a:srgbClr val="FFFFFF"/>
                </a:solidFill>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3"/>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4"/>
          <p:cNvSpPr>
            <a:spLocks noGrp="1"/>
          </p:cNvSpPr>
          <p:nvPr>
            <p:ph type="dt" sz="half" idx="14"/>
          </p:nvPr>
        </p:nvSpPr>
        <p:spPr/>
        <p:txBody>
          <a:bodyPr/>
          <a:lstStyle>
            <a:lvl1pPr>
              <a:defRPr/>
            </a:lvl1pPr>
          </a:lstStyle>
          <a:p>
            <a:pPr>
              <a:defRPr/>
            </a:pPr>
            <a:fld id="{02CBF73C-F916-48FA-8188-B022AB08AFA1}" type="datetime1">
              <a:rPr lang="en-US" smtClean="0"/>
              <a:t>10/23/2019</a:t>
            </a:fld>
            <a:endParaRPr lang="en-US"/>
          </a:p>
        </p:txBody>
      </p:sp>
      <p:sp>
        <p:nvSpPr>
          <p:cNvPr id="16" name="Footer Placeholder 5"/>
          <p:cNvSpPr>
            <a:spLocks noGrp="1"/>
          </p:cNvSpPr>
          <p:nvPr>
            <p:ph type="ftr" sz="quarter" idx="15"/>
          </p:nvPr>
        </p:nvSpPr>
        <p:spPr>
          <a:xfrm>
            <a:off x="381000" y="6410325"/>
            <a:ext cx="2895600" cy="365125"/>
          </a:xfrm>
        </p:spPr>
        <p:txBody>
          <a:bodyPr/>
          <a:lstStyle>
            <a:lvl1pPr>
              <a:defRPr/>
            </a:lvl1pPr>
          </a:lstStyle>
          <a:p>
            <a:pPr>
              <a:defRPr/>
            </a:pPr>
            <a:endParaRPr lang="en-US"/>
          </a:p>
        </p:txBody>
      </p:sp>
      <p:sp>
        <p:nvSpPr>
          <p:cNvPr id="17" name="Slide Number Placeholder 6"/>
          <p:cNvSpPr>
            <a:spLocks noGrp="1"/>
          </p:cNvSpPr>
          <p:nvPr>
            <p:ph type="sldNum" sz="quarter" idx="16"/>
          </p:nvPr>
        </p:nvSpPr>
        <p:spPr>
          <a:xfrm>
            <a:off x="1371600" y="304800"/>
            <a:ext cx="457200" cy="441325"/>
          </a:xfrm>
        </p:spPr>
        <p:txBody>
          <a:bodyPr/>
          <a:lstStyle>
            <a:lvl1pPr>
              <a:defRPr>
                <a:solidFill>
                  <a:schemeClr val="accent3">
                    <a:shade val="75000"/>
                  </a:schemeClr>
                </a:solidFill>
              </a:defRPr>
            </a:lvl1pPr>
          </a:lstStyle>
          <a:p>
            <a:pPr>
              <a:defRPr/>
            </a:pPr>
            <a:fld id="{0057A446-9BC9-43AE-8342-D14CD2C5672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111467660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2400" y="152400"/>
            <a:ext cx="8832850" cy="3810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52400"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61925" y="527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3000375" y="609600"/>
            <a:ext cx="5867400" cy="4267200"/>
          </a:xfrm>
        </p:spPr>
        <p:txBody>
          <a:bodyPr>
            <a:normAutofit/>
          </a:bodyPr>
          <a:lstStyle>
            <a:lvl1pPr>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Date Placeholder 4"/>
          <p:cNvSpPr>
            <a:spLocks noGrp="1"/>
          </p:cNvSpPr>
          <p:nvPr>
            <p:ph type="dt" sz="half" idx="10"/>
          </p:nvPr>
        </p:nvSpPr>
        <p:spPr>
          <a:xfrm>
            <a:off x="5788025" y="6405563"/>
            <a:ext cx="3044825" cy="365125"/>
          </a:xfrm>
        </p:spPr>
        <p:txBody>
          <a:bodyPr/>
          <a:lstStyle>
            <a:lvl1pPr>
              <a:defRPr/>
            </a:lvl1pPr>
          </a:lstStyle>
          <a:p>
            <a:pPr>
              <a:defRPr/>
            </a:pPr>
            <a:fld id="{A6EDF308-D53E-4CD9-B31C-960910C40C10}" type="datetime1">
              <a:rPr lang="en-US" smtClean="0"/>
              <a:t>10/23/2019</a:t>
            </a:fld>
            <a:endParaRPr lang="en-US"/>
          </a:p>
        </p:txBody>
      </p:sp>
      <p:sp>
        <p:nvSpPr>
          <p:cNvPr id="17" name="Footer Placeholder 5"/>
          <p:cNvSpPr>
            <a:spLocks noGrp="1"/>
          </p:cNvSpPr>
          <p:nvPr>
            <p:ph type="ftr" sz="quarter" idx="11"/>
          </p:nvPr>
        </p:nvSpPr>
        <p:spPr>
          <a:xfrm>
            <a:off x="301625" y="6410325"/>
            <a:ext cx="3584575" cy="366713"/>
          </a:xfrm>
        </p:spPr>
        <p:txBody>
          <a:bodyPr/>
          <a:lstStyle>
            <a:lvl1pPr>
              <a:defRPr/>
            </a:lvl1pPr>
          </a:lstStyle>
          <a:p>
            <a:pPr>
              <a:defRPr/>
            </a:pPr>
            <a:endParaRPr lang="en-US"/>
          </a:p>
        </p:txBody>
      </p:sp>
      <p:sp>
        <p:nvSpPr>
          <p:cNvPr id="18" name="Slide Number Placeholder 6"/>
          <p:cNvSpPr>
            <a:spLocks noGrp="1"/>
          </p:cNvSpPr>
          <p:nvPr>
            <p:ph type="sldNum" sz="quarter" idx="12"/>
          </p:nvPr>
        </p:nvSpPr>
        <p:spPr>
          <a:xfrm>
            <a:off x="1371600" y="309563"/>
            <a:ext cx="457200" cy="441325"/>
          </a:xfrm>
        </p:spPr>
        <p:txBody>
          <a:bodyPr/>
          <a:lstStyle>
            <a:lvl1pPr>
              <a:defRPr/>
            </a:lvl1pPr>
          </a:lstStyle>
          <a:p>
            <a:pPr>
              <a:defRPr/>
            </a:pPr>
            <a:fld id="{20119ED5-8942-4B81-BD67-FB5B28D591C8}"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4120684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152400" y="64008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Straight Connector 6"/>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155575"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1" name="Rectangle 10"/>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endParaRPr lang="en-US" dirty="0"/>
          </a:p>
        </p:txBody>
      </p:sp>
      <p:sp>
        <p:nvSpPr>
          <p:cNvPr id="15" name="Date Placeholder 27"/>
          <p:cNvSpPr>
            <a:spLocks noGrp="1"/>
          </p:cNvSpPr>
          <p:nvPr>
            <p:ph type="dt" sz="half" idx="10"/>
          </p:nvPr>
        </p:nvSpPr>
        <p:spPr/>
        <p:txBody>
          <a:bodyPr/>
          <a:lstStyle>
            <a:lvl1pPr>
              <a:defRPr/>
            </a:lvl1pPr>
          </a:lstStyle>
          <a:p>
            <a:pPr>
              <a:defRPr/>
            </a:pPr>
            <a:fld id="{6F99943C-0E69-4879-A00C-113DB48EC2BB}" type="datetime1">
              <a:rPr lang="en-US" smtClean="0"/>
              <a:t>10/23/2019</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75BECE6F-C8B3-4AFE-ABE6-79691508103B}"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204036023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301625" y="1524000"/>
            <a:ext cx="850392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4"/>
          </p:nvPr>
        </p:nvSpPr>
        <p:spPr/>
        <p:txBody>
          <a:bodyPr/>
          <a:lstStyle>
            <a:lvl1pPr>
              <a:defRPr/>
            </a:lvl1pPr>
          </a:lstStyle>
          <a:p>
            <a:pPr>
              <a:defRPr/>
            </a:pPr>
            <a:fld id="{755EF802-7436-4D14-BE80-ED3C48469A43}" type="datetime1">
              <a:rPr lang="en-US" smtClean="0"/>
              <a:t>10/23/2019</a:t>
            </a:fld>
            <a:endParaRPr lang="en-US"/>
          </a:p>
        </p:txBody>
      </p:sp>
      <p:sp>
        <p:nvSpPr>
          <p:cNvPr id="3" name="TextBox 2"/>
          <p:cNvSpPr txBox="1"/>
          <p:nvPr userDrawn="1"/>
        </p:nvSpPr>
        <p:spPr>
          <a:xfrm>
            <a:off x="4343400" y="1108275"/>
            <a:ext cx="457200" cy="276999"/>
          </a:xfrm>
          <a:prstGeom prst="rect">
            <a:avLst/>
          </a:prstGeom>
          <a:noFill/>
        </p:spPr>
        <p:txBody>
          <a:bodyPr wrap="square" rtlCol="0">
            <a:spAutoFit/>
          </a:bodyPr>
          <a:lstStyle/>
          <a:p>
            <a:pPr algn="ctr"/>
            <a:fld id="{768C2B88-4510-4B91-A627-4BCF207B2413}" type="slidenum">
              <a:rPr lang="en-US" sz="1200" smtClean="0">
                <a:solidFill>
                  <a:srgbClr val="669900"/>
                </a:solidFill>
              </a:rPr>
              <a:t>‹#›</a:t>
            </a:fld>
            <a:endParaRPr lang="en-US" sz="1200" dirty="0">
              <a:solidFill>
                <a:srgbClr val="669900"/>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4"/>
          </p:nvPr>
        </p:nvSpPr>
        <p:spPr/>
        <p:txBody>
          <a:bodyPr/>
          <a:lstStyle>
            <a:lvl1pPr>
              <a:defRPr/>
            </a:lvl1pPr>
          </a:lstStyle>
          <a:p>
            <a:pPr>
              <a:defRPr/>
            </a:pPr>
            <a:fld id="{5F7F145E-DA99-490A-816B-203C3227B1AF}" type="datetime1">
              <a:rPr lang="en-US" smtClean="0"/>
              <a:t>10/23/2019</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41303DC8-D049-4606-B080-DDC65A2B61F5}"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281712644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68426" y="2743200"/>
            <a:ext cx="6480174" cy="1673225"/>
          </a:xfrm>
        </p:spPr>
        <p:txBody>
          <a:bodyPr/>
          <a:lstStyle>
            <a:lvl1pPr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26C2B4BC-36ED-4A65-A269-12C7FFA9D45E}" type="datetime1">
              <a:rPr lang="en-US" smtClean="0"/>
              <a:t>10/23/2019</a:t>
            </a:fld>
            <a:endParaRPr lang="en-US"/>
          </a:p>
        </p:txBody>
      </p:sp>
      <p:sp>
        <p:nvSpPr>
          <p:cNvPr id="17" name="Slide Number Placeholder 5"/>
          <p:cNvSpPr>
            <a:spLocks noGrp="1"/>
          </p:cNvSpPr>
          <p:nvPr>
            <p:ph type="sldNum" sz="quarter" idx="12"/>
          </p:nvPr>
        </p:nvSpPr>
        <p:spPr>
          <a:xfrm>
            <a:off x="4343400" y="2178050"/>
            <a:ext cx="457200" cy="441325"/>
          </a:xfrm>
        </p:spPr>
        <p:txBody>
          <a:bodyPr/>
          <a:lstStyle>
            <a:lvl1pPr>
              <a:defRPr>
                <a:solidFill>
                  <a:schemeClr val="accent3">
                    <a:shade val="75000"/>
                  </a:schemeClr>
                </a:solidFill>
              </a:defRPr>
            </a:lvl1pPr>
          </a:lstStyle>
          <a:p>
            <a:pPr>
              <a:defRPr/>
            </a:pPr>
            <a:fld id="{22A70DE3-2F75-431A-9D09-64CA1AB2227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112872473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4572000" y="1549400"/>
            <a:ext cx="0" cy="4845050"/>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2" name="Title 1"/>
          <p:cNvSpPr>
            <a:spLocks noGrp="1"/>
          </p:cNvSpPr>
          <p:nvPr>
            <p:ph type="title"/>
          </p:nvPr>
        </p:nvSpPr>
        <p:spPr>
          <a:xfrm>
            <a:off x="301752" y="228600"/>
            <a:ext cx="8534400" cy="758952"/>
          </a:xfrm>
        </p:spPr>
        <p:txBody>
          <a:bodyPr/>
          <a:lstStyle/>
          <a:p>
            <a:r>
              <a:rPr lang="en-US"/>
              <a:t>Click to edit Master title style</a:t>
            </a:r>
          </a:p>
        </p:txBody>
      </p:sp>
      <p:sp>
        <p:nvSpPr>
          <p:cNvPr id="10" name="Content Placeholder 9"/>
          <p:cNvSpPr>
            <a:spLocks noGrp="1"/>
          </p:cNvSpPr>
          <p:nvPr>
            <p:ph sz="quarter" idx="13"/>
          </p:nvPr>
        </p:nvSpPr>
        <p:spPr>
          <a:xfrm>
            <a:off x="301752"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4"/>
          </p:nvPr>
        </p:nvSpPr>
        <p:spPr>
          <a:xfrm>
            <a:off x="4800600"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5"/>
          </p:nvPr>
        </p:nvSpPr>
        <p:spPr>
          <a:xfrm>
            <a:off x="5791200" y="6410325"/>
            <a:ext cx="3044825" cy="365125"/>
          </a:xfrm>
        </p:spPr>
        <p:txBody>
          <a:bodyPr/>
          <a:lstStyle>
            <a:lvl1pPr>
              <a:defRPr/>
            </a:lvl1pPr>
          </a:lstStyle>
          <a:p>
            <a:pPr>
              <a:defRPr/>
            </a:pPr>
            <a:fld id="{C15C8E1B-8833-41F9-9BE8-A38B1182664B}" type="datetime1">
              <a:rPr lang="en-US" smtClean="0"/>
              <a:t>10/23/2019</a:t>
            </a:fld>
            <a:endParaRPr lang="en-US"/>
          </a:p>
        </p:txBody>
      </p:sp>
      <p:sp>
        <p:nvSpPr>
          <p:cNvPr id="7" name="Footer Placeholder 5"/>
          <p:cNvSpPr>
            <a:spLocks noGrp="1"/>
          </p:cNvSpPr>
          <p:nvPr>
            <p:ph type="ftr" sz="quarter" idx="16"/>
          </p:nvPr>
        </p:nvSpPr>
        <p:spPr/>
        <p:txBody>
          <a:bodyPr/>
          <a:lstStyle>
            <a:lvl1pPr>
              <a:defRPr/>
            </a:lvl1pPr>
          </a:lstStyle>
          <a:p>
            <a:pPr>
              <a:defRPr/>
            </a:pPr>
            <a:endParaRPr lang="en-US"/>
          </a:p>
        </p:txBody>
      </p:sp>
      <p:sp>
        <p:nvSpPr>
          <p:cNvPr id="8" name="Slide Number Placeholder 6"/>
          <p:cNvSpPr>
            <a:spLocks noGrp="1"/>
          </p:cNvSpPr>
          <p:nvPr>
            <p:ph type="sldNum" sz="quarter" idx="17"/>
          </p:nvPr>
        </p:nvSpPr>
        <p:spPr/>
        <p:txBody>
          <a:bodyPr/>
          <a:lstStyle>
            <a:lvl1pPr>
              <a:defRPr/>
            </a:lvl1pPr>
          </a:lstStyle>
          <a:p>
            <a:pPr>
              <a:defRPr/>
            </a:pPr>
            <a:fld id="{96A5609F-50E7-4B9A-B62F-6598EDD47D6E}" type="slidenum">
              <a:rPr lang="en-US">
                <a:solidFill>
                  <a:srgbClr val="9BBB59">
                    <a:shade val="75000"/>
                  </a:srgbClr>
                </a:solidFill>
              </a:rPr>
              <a:pPr>
                <a:defRPr/>
              </a:pPr>
              <a:t>‹#›</a:t>
            </a:fld>
            <a:endParaRPr lang="en-US">
              <a:solidFill>
                <a:srgbClr val="9BBB59">
                  <a:shade val="75000"/>
                </a:srgbClr>
              </a:solidFill>
            </a:endParaRPr>
          </a:p>
        </p:txBody>
      </p:sp>
    </p:spTree>
    <p:extLst>
      <p:ext uri="{BB962C8B-B14F-4D97-AF65-F5344CB8AC3E}">
        <p14:creationId xmlns:p14="http://schemas.microsoft.com/office/powerpoint/2010/main" val="1164821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1295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p:nvPr/>
        </p:nvSpPr>
        <p:spPr>
          <a:xfrm>
            <a:off x="152400" y="1304925"/>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Oval 11"/>
          <p:cNvSpPr/>
          <p:nvPr/>
        </p:nvSpPr>
        <p:spPr>
          <a:xfrm>
            <a:off x="4264025" y="915988"/>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Rectangle 12"/>
          <p:cNvSpPr>
            <a:spLocks noChangeArrowheads="1"/>
          </p:cNvSpPr>
          <p:nvPr/>
        </p:nvSpPr>
        <p:spPr bwMode="auto">
          <a:xfrm>
            <a:off x="146050" y="6383338"/>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Straight Connector 13"/>
          <p:cNvSpPr>
            <a:spLocks noChangeShapeType="1"/>
          </p:cNvSpPr>
          <p:nvPr/>
        </p:nvSpPr>
        <p:spPr bwMode="auto">
          <a:xfrm>
            <a:off x="152400" y="1220788"/>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5" name="Straight Connector 14"/>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Oval 15"/>
          <p:cNvSpPr/>
          <p:nvPr/>
        </p:nvSpPr>
        <p:spPr>
          <a:xfrm>
            <a:off x="4359275" y="1009650"/>
            <a:ext cx="420688"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7" name="Rectangle 16"/>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3" name="Text Placeholder 2"/>
          <p:cNvSpPr>
            <a:spLocks noGrp="1"/>
          </p:cNvSpPr>
          <p:nvPr>
            <p:ph type="body" idx="1"/>
          </p:nvPr>
        </p:nvSpPr>
        <p:spPr>
          <a:xfrm>
            <a:off x="301752" y="1447800"/>
            <a:ext cx="4040188" cy="670438"/>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4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2"/>
          </p:nvPr>
        </p:nvSpPr>
        <p:spPr>
          <a:xfrm>
            <a:off x="4791329" y="1447800"/>
            <a:ext cx="4041775" cy="670438"/>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 name="Title 1"/>
          <p:cNvSpPr>
            <a:spLocks noGrp="1"/>
          </p:cNvSpPr>
          <p:nvPr>
            <p:ph type="title"/>
          </p:nvPr>
        </p:nvSpPr>
        <p:spPr>
          <a:xfrm>
            <a:off x="304800" y="228600"/>
            <a:ext cx="8531352" cy="758952"/>
          </a:xfrm>
        </p:spPr>
        <p:txBody>
          <a:bodyPr/>
          <a:lstStyle>
            <a:lvl1pPr>
              <a:defRPr/>
            </a:lvl1pPr>
          </a:lstStyle>
          <a:p>
            <a:r>
              <a:rPr lang="en-US"/>
              <a:t>Click to edit Master title style</a:t>
            </a:r>
            <a:endParaRPr lang="en-US" dirty="0"/>
          </a:p>
        </p:txBody>
      </p:sp>
      <p:sp>
        <p:nvSpPr>
          <p:cNvPr id="24" name="Content Placeholder 23"/>
          <p:cNvSpPr>
            <a:spLocks noGrp="1"/>
          </p:cNvSpPr>
          <p:nvPr>
            <p:ph sz="quarter" idx="13"/>
          </p:nvPr>
        </p:nvSpPr>
        <p:spPr>
          <a:xfrm>
            <a:off x="301752" y="2286000"/>
            <a:ext cx="4041648"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25"/>
          <p:cNvSpPr>
            <a:spLocks noGrp="1"/>
          </p:cNvSpPr>
          <p:nvPr>
            <p:ph sz="quarter" idx="14"/>
          </p:nvPr>
        </p:nvSpPr>
        <p:spPr>
          <a:xfrm>
            <a:off x="4800600" y="2286000"/>
            <a:ext cx="403860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6"/>
          <p:cNvSpPr>
            <a:spLocks noGrp="1"/>
          </p:cNvSpPr>
          <p:nvPr>
            <p:ph type="dt" sz="half" idx="15"/>
          </p:nvPr>
        </p:nvSpPr>
        <p:spPr/>
        <p:txBody>
          <a:bodyPr/>
          <a:lstStyle>
            <a:lvl1pPr>
              <a:defRPr/>
            </a:lvl1pPr>
          </a:lstStyle>
          <a:p>
            <a:pPr>
              <a:defRPr/>
            </a:pPr>
            <a:fld id="{46430673-59E9-44A8-B6F6-DB5FA18C4F4F}" type="datetime1">
              <a:rPr lang="en-US" smtClean="0"/>
              <a:t>10/23/2019</a:t>
            </a:fld>
            <a:endParaRPr lang="en-US"/>
          </a:p>
        </p:txBody>
      </p:sp>
      <p:sp>
        <p:nvSpPr>
          <p:cNvPr id="19" name="Footer Placeholder 7"/>
          <p:cNvSpPr>
            <a:spLocks noGrp="1"/>
          </p:cNvSpPr>
          <p:nvPr>
            <p:ph type="ftr" sz="quarter" idx="16"/>
          </p:nvPr>
        </p:nvSpPr>
        <p:spPr/>
        <p:txBody>
          <a:bodyPr/>
          <a:lstStyle>
            <a:lvl1pPr>
              <a:defRPr/>
            </a:lvl1pPr>
          </a:lstStyle>
          <a:p>
            <a:pPr>
              <a:defRPr/>
            </a:pPr>
            <a:endParaRPr lang="en-US"/>
          </a:p>
        </p:txBody>
      </p:sp>
      <p:sp>
        <p:nvSpPr>
          <p:cNvPr id="20" name="Slide Number Placeholder 8"/>
          <p:cNvSpPr>
            <a:spLocks noGrp="1"/>
          </p:cNvSpPr>
          <p:nvPr>
            <p:ph type="sldNum" sz="quarter" idx="17"/>
          </p:nvPr>
        </p:nvSpPr>
        <p:spPr>
          <a:xfrm>
            <a:off x="4340225" y="1000125"/>
            <a:ext cx="457200" cy="441325"/>
          </a:xfrm>
        </p:spPr>
        <p:txBody>
          <a:bodyPr/>
          <a:lstStyle>
            <a:lvl1pPr algn="ctr">
              <a:defRPr/>
            </a:lvl1pPr>
          </a:lstStyle>
          <a:p>
            <a:pPr>
              <a:defRPr/>
            </a:pPr>
            <a:fld id="{3A4FF90E-4C55-4D59-BE6A-CE57DBB6E3F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428614905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3C8CB5B1-2B2F-474B-A92A-BAE63397A561}" type="datetime1">
              <a:rPr lang="en-US" smtClean="0"/>
              <a:t>10/23/2019</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D535206B-4A4A-47B0-BA21-D142872E963A}"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714205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3" name="Rectangle 2"/>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Date Placeholder 1"/>
          <p:cNvSpPr>
            <a:spLocks noGrp="1"/>
          </p:cNvSpPr>
          <p:nvPr>
            <p:ph type="dt" sz="half" idx="10"/>
          </p:nvPr>
        </p:nvSpPr>
        <p:spPr/>
        <p:txBody>
          <a:bodyPr/>
          <a:lstStyle>
            <a:lvl1pPr>
              <a:defRPr/>
            </a:lvl1pPr>
          </a:lstStyle>
          <a:p>
            <a:pPr>
              <a:defRPr/>
            </a:pPr>
            <a:fld id="{1AB6201C-5AEF-42B4-8C4A-5821D9588D0E}" type="datetime1">
              <a:rPr lang="en-US" smtClean="0"/>
              <a:t>10/23/2019</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1E5F9C02-60A3-4AB1-8821-EDEFB4936DEB}" type="slidenum">
              <a:rPr lang="en-US"/>
              <a:pPr>
                <a:defRPr/>
              </a:pPr>
              <a:t>‹#›</a:t>
            </a:fld>
            <a:endParaRPr lang="en-US" dirty="0"/>
          </a:p>
        </p:txBody>
      </p:sp>
      <p:sp>
        <p:nvSpPr>
          <p:cNvPr id="11" name="Title 1" hidden="1"/>
          <p:cNvSpPr>
            <a:spLocks noGrp="1"/>
          </p:cNvSpPr>
          <p:nvPr>
            <p:ph type="title"/>
          </p:nvPr>
        </p:nvSpPr>
        <p:spPr>
          <a:xfrm>
            <a:off x="301752" y="228600"/>
            <a:ext cx="8534400" cy="758952"/>
          </a:xfrm>
        </p:spPr>
        <p:txBody>
          <a:bodyPr/>
          <a:lstStyle/>
          <a:p>
            <a:r>
              <a:rPr lang="en-US"/>
              <a:t>Click to edit Master title style</a:t>
            </a:r>
          </a:p>
        </p:txBody>
      </p:sp>
    </p:spTree>
    <p:extLst>
      <p:ext uri="{BB962C8B-B14F-4D97-AF65-F5344CB8AC3E}">
        <p14:creationId xmlns:p14="http://schemas.microsoft.com/office/powerpoint/2010/main" val="33434972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Rectangle 9"/>
          <p:cNvSpPr>
            <a:spLocks noChangeArrowheads="1"/>
          </p:cNvSpPr>
          <p:nvPr/>
        </p:nvSpPr>
        <p:spPr bwMode="auto">
          <a:xfrm>
            <a:off x="152400" y="6430963"/>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a:spLocks noChangeArrowheads="1"/>
          </p:cNvSpPr>
          <p:nvPr/>
        </p:nvSpPr>
        <p:spPr bwMode="auto">
          <a:xfrm>
            <a:off x="155575" y="119063"/>
            <a:ext cx="8832850" cy="66294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81000" y="914400"/>
            <a:ext cx="2362200" cy="1295400"/>
          </a:xfrm>
        </p:spPr>
        <p:txBody>
          <a:bodyPr>
            <a:noAutofit/>
          </a:bodyPr>
          <a:lstStyle>
            <a:lvl1pPr algn="l">
              <a:buNone/>
              <a:defRPr sz="2800" b="1">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81000" y="2286000"/>
            <a:ext cx="2362200" cy="3840163"/>
          </a:xfrm>
        </p:spPr>
        <p:txBody>
          <a:bodyPr/>
          <a:lstStyle>
            <a:lvl1pPr marL="0" indent="0">
              <a:spcAft>
                <a:spcPts val="1000"/>
              </a:spcAft>
              <a:buNone/>
              <a:defRPr sz="2000">
                <a:solidFill>
                  <a:srgbClr val="FFFFFF"/>
                </a:solidFill>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3"/>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4"/>
          <p:cNvSpPr>
            <a:spLocks noGrp="1"/>
          </p:cNvSpPr>
          <p:nvPr>
            <p:ph type="dt" sz="half" idx="14"/>
          </p:nvPr>
        </p:nvSpPr>
        <p:spPr/>
        <p:txBody>
          <a:bodyPr/>
          <a:lstStyle>
            <a:lvl1pPr>
              <a:defRPr/>
            </a:lvl1pPr>
          </a:lstStyle>
          <a:p>
            <a:pPr>
              <a:defRPr/>
            </a:pPr>
            <a:fld id="{8CAB546E-DC53-4009-B463-3E26EA18E753}" type="datetime1">
              <a:rPr lang="en-US" smtClean="0"/>
              <a:t>10/23/2019</a:t>
            </a:fld>
            <a:endParaRPr lang="en-US"/>
          </a:p>
        </p:txBody>
      </p:sp>
      <p:sp>
        <p:nvSpPr>
          <p:cNvPr id="16" name="Footer Placeholder 5"/>
          <p:cNvSpPr>
            <a:spLocks noGrp="1"/>
          </p:cNvSpPr>
          <p:nvPr>
            <p:ph type="ftr" sz="quarter" idx="15"/>
          </p:nvPr>
        </p:nvSpPr>
        <p:spPr>
          <a:xfrm>
            <a:off x="381000" y="6410325"/>
            <a:ext cx="2895600" cy="365125"/>
          </a:xfrm>
        </p:spPr>
        <p:txBody>
          <a:bodyPr/>
          <a:lstStyle>
            <a:lvl1pPr>
              <a:defRPr/>
            </a:lvl1pPr>
          </a:lstStyle>
          <a:p>
            <a:pPr>
              <a:defRPr/>
            </a:pPr>
            <a:endParaRPr lang="en-US"/>
          </a:p>
        </p:txBody>
      </p:sp>
      <p:sp>
        <p:nvSpPr>
          <p:cNvPr id="17" name="Slide Number Placeholder 6"/>
          <p:cNvSpPr>
            <a:spLocks noGrp="1"/>
          </p:cNvSpPr>
          <p:nvPr>
            <p:ph type="sldNum" sz="quarter" idx="16"/>
          </p:nvPr>
        </p:nvSpPr>
        <p:spPr>
          <a:xfrm>
            <a:off x="1371600" y="304800"/>
            <a:ext cx="457200" cy="441325"/>
          </a:xfrm>
        </p:spPr>
        <p:txBody>
          <a:bodyPr/>
          <a:lstStyle>
            <a:lvl1pPr>
              <a:defRPr>
                <a:solidFill>
                  <a:schemeClr val="accent3">
                    <a:shade val="75000"/>
                  </a:schemeClr>
                </a:solidFill>
              </a:defRPr>
            </a:lvl1pPr>
          </a:lstStyle>
          <a:p>
            <a:pPr>
              <a:defRPr/>
            </a:pPr>
            <a:fld id="{0057A446-9BC9-43AE-8342-D14CD2C5672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417007932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2400" y="152400"/>
            <a:ext cx="8832850" cy="3810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52400"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61925" y="527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3000375" y="609600"/>
            <a:ext cx="5867400" cy="4267200"/>
          </a:xfrm>
        </p:spPr>
        <p:txBody>
          <a:bodyPr>
            <a:normAutofit/>
          </a:bodyPr>
          <a:lstStyle>
            <a:lvl1pPr>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Date Placeholder 4"/>
          <p:cNvSpPr>
            <a:spLocks noGrp="1"/>
          </p:cNvSpPr>
          <p:nvPr>
            <p:ph type="dt" sz="half" idx="10"/>
          </p:nvPr>
        </p:nvSpPr>
        <p:spPr>
          <a:xfrm>
            <a:off x="5788025" y="6405563"/>
            <a:ext cx="3044825" cy="365125"/>
          </a:xfrm>
        </p:spPr>
        <p:txBody>
          <a:bodyPr/>
          <a:lstStyle>
            <a:lvl1pPr>
              <a:defRPr/>
            </a:lvl1pPr>
          </a:lstStyle>
          <a:p>
            <a:pPr>
              <a:defRPr/>
            </a:pPr>
            <a:fld id="{6859C6A5-08C3-4AB8-AEF5-867D99CD95E0}" type="datetime1">
              <a:rPr lang="en-US" smtClean="0"/>
              <a:t>10/23/2019</a:t>
            </a:fld>
            <a:endParaRPr lang="en-US"/>
          </a:p>
        </p:txBody>
      </p:sp>
      <p:sp>
        <p:nvSpPr>
          <p:cNvPr id="17" name="Footer Placeholder 5"/>
          <p:cNvSpPr>
            <a:spLocks noGrp="1"/>
          </p:cNvSpPr>
          <p:nvPr>
            <p:ph type="ftr" sz="quarter" idx="11"/>
          </p:nvPr>
        </p:nvSpPr>
        <p:spPr>
          <a:xfrm>
            <a:off x="301625" y="6410325"/>
            <a:ext cx="3584575" cy="366713"/>
          </a:xfrm>
        </p:spPr>
        <p:txBody>
          <a:bodyPr/>
          <a:lstStyle>
            <a:lvl1pPr>
              <a:defRPr/>
            </a:lvl1pPr>
          </a:lstStyle>
          <a:p>
            <a:pPr>
              <a:defRPr/>
            </a:pPr>
            <a:endParaRPr lang="en-US"/>
          </a:p>
        </p:txBody>
      </p:sp>
      <p:sp>
        <p:nvSpPr>
          <p:cNvPr id="18" name="Slide Number Placeholder 6"/>
          <p:cNvSpPr>
            <a:spLocks noGrp="1"/>
          </p:cNvSpPr>
          <p:nvPr>
            <p:ph type="sldNum" sz="quarter" idx="12"/>
          </p:nvPr>
        </p:nvSpPr>
        <p:spPr>
          <a:xfrm>
            <a:off x="1371600" y="309563"/>
            <a:ext cx="457200" cy="441325"/>
          </a:xfrm>
        </p:spPr>
        <p:txBody>
          <a:bodyPr/>
          <a:lstStyle>
            <a:lvl1pPr>
              <a:defRPr/>
            </a:lvl1pPr>
          </a:lstStyle>
          <a:p>
            <a:pPr>
              <a:defRPr/>
            </a:pPr>
            <a:fld id="{20119ED5-8942-4B81-BD67-FB5B28D591C8}"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114039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152400" y="64008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Straight Connector 6"/>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155575"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1" name="Rectangle 10"/>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endParaRPr lang="en-US" dirty="0"/>
          </a:p>
        </p:txBody>
      </p:sp>
      <p:sp>
        <p:nvSpPr>
          <p:cNvPr id="15" name="Date Placeholder 27"/>
          <p:cNvSpPr>
            <a:spLocks noGrp="1"/>
          </p:cNvSpPr>
          <p:nvPr>
            <p:ph type="dt" sz="half" idx="10"/>
          </p:nvPr>
        </p:nvSpPr>
        <p:spPr/>
        <p:txBody>
          <a:bodyPr/>
          <a:lstStyle>
            <a:lvl1pPr>
              <a:defRPr/>
            </a:lvl1pPr>
          </a:lstStyle>
          <a:p>
            <a:pPr>
              <a:defRPr/>
            </a:pPr>
            <a:fld id="{56B57300-D8FB-4D52-B4E3-9538F5E3ECF7}" type="datetime1">
              <a:rPr lang="en-US" smtClean="0"/>
              <a:t>10/23/2019</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75BECE6F-C8B3-4AFE-ABE6-79691508103B}"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561615157"/>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4"/>
          </p:nvPr>
        </p:nvSpPr>
        <p:spPr/>
        <p:txBody>
          <a:bodyPr/>
          <a:lstStyle>
            <a:lvl1pPr>
              <a:defRPr/>
            </a:lvl1pPr>
          </a:lstStyle>
          <a:p>
            <a:pPr>
              <a:defRPr/>
            </a:pPr>
            <a:fld id="{1568DA84-E5A7-4A6F-B5D4-8CDECE015200}" type="datetime1">
              <a:rPr lang="en-US" smtClean="0"/>
              <a:t>10/23/2019</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41303DC8-D049-4606-B080-DDC65A2B61F5}"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47922669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3" name="Straight Connector 12"/>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Oval 13"/>
          <p:cNvSpPr/>
          <p:nvPr userDrawn="1"/>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68426" y="2743200"/>
            <a:ext cx="6480174" cy="1673225"/>
          </a:xfrm>
        </p:spPr>
        <p:txBody>
          <a:bodyPr/>
          <a:lstStyle>
            <a:lvl1pPr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16" name="Date Placeholder 3"/>
          <p:cNvSpPr>
            <a:spLocks noGrp="1"/>
          </p:cNvSpPr>
          <p:nvPr>
            <p:ph type="dt" sz="half" idx="11"/>
          </p:nvPr>
        </p:nvSpPr>
        <p:spPr/>
        <p:txBody>
          <a:bodyPr/>
          <a:lstStyle>
            <a:lvl1pPr>
              <a:defRPr/>
            </a:lvl1pPr>
          </a:lstStyle>
          <a:p>
            <a:pPr>
              <a:defRPr/>
            </a:pPr>
            <a:fld id="{93C0F3CD-C62D-4197-9961-A908716A9C47}" type="datetime1">
              <a:rPr lang="en-US" smtClean="0"/>
              <a:t>10/23/2019</a:t>
            </a:fld>
            <a:endParaRPr lang="en-US"/>
          </a:p>
        </p:txBody>
      </p:sp>
      <p:sp>
        <p:nvSpPr>
          <p:cNvPr id="15" name="TextBox 14"/>
          <p:cNvSpPr txBox="1"/>
          <p:nvPr userDrawn="1"/>
        </p:nvSpPr>
        <p:spPr>
          <a:xfrm>
            <a:off x="4267200" y="2282825"/>
            <a:ext cx="609600" cy="276999"/>
          </a:xfrm>
          <a:prstGeom prst="rect">
            <a:avLst/>
          </a:prstGeom>
          <a:noFill/>
        </p:spPr>
        <p:txBody>
          <a:bodyPr wrap="square" rtlCol="0">
            <a:spAutoFit/>
          </a:bodyPr>
          <a:lstStyle/>
          <a:p>
            <a:pPr algn="ctr"/>
            <a:fld id="{F6772C8F-A25A-4C80-A8E3-8E11D1A45A4D}" type="slidenum">
              <a:rPr lang="en-US" sz="1200" smtClean="0">
                <a:solidFill>
                  <a:srgbClr val="669900"/>
                </a:solidFill>
              </a:rPr>
              <a:pPr algn="ctr"/>
              <a:t>‹#›</a:t>
            </a:fld>
            <a:endParaRPr lang="en-US" sz="1200" dirty="0">
              <a:solidFill>
                <a:srgbClr val="669900"/>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68426" y="2743200"/>
            <a:ext cx="6480174" cy="1673225"/>
          </a:xfrm>
        </p:spPr>
        <p:txBody>
          <a:bodyPr/>
          <a:lstStyle>
            <a:lvl1pPr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7B27DDFE-58C6-4CF1-95DB-1C6F63B70997}" type="datetime1">
              <a:rPr lang="en-US" smtClean="0"/>
              <a:t>10/23/2019</a:t>
            </a:fld>
            <a:endParaRPr lang="en-US"/>
          </a:p>
        </p:txBody>
      </p:sp>
      <p:sp>
        <p:nvSpPr>
          <p:cNvPr id="17" name="Slide Number Placeholder 5"/>
          <p:cNvSpPr>
            <a:spLocks noGrp="1"/>
          </p:cNvSpPr>
          <p:nvPr>
            <p:ph type="sldNum" sz="quarter" idx="12"/>
          </p:nvPr>
        </p:nvSpPr>
        <p:spPr>
          <a:xfrm>
            <a:off x="4343400" y="2178050"/>
            <a:ext cx="457200" cy="441325"/>
          </a:xfrm>
        </p:spPr>
        <p:txBody>
          <a:bodyPr/>
          <a:lstStyle>
            <a:lvl1pPr>
              <a:defRPr>
                <a:solidFill>
                  <a:schemeClr val="accent3">
                    <a:shade val="75000"/>
                  </a:schemeClr>
                </a:solidFill>
              </a:defRPr>
            </a:lvl1pPr>
          </a:lstStyle>
          <a:p>
            <a:pPr>
              <a:defRPr/>
            </a:pPr>
            <a:fld id="{22A70DE3-2F75-431A-9D09-64CA1AB2227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886573938"/>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4572000" y="1549400"/>
            <a:ext cx="0" cy="4845050"/>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2" name="Title 1"/>
          <p:cNvSpPr>
            <a:spLocks noGrp="1"/>
          </p:cNvSpPr>
          <p:nvPr>
            <p:ph type="title"/>
          </p:nvPr>
        </p:nvSpPr>
        <p:spPr>
          <a:xfrm>
            <a:off x="301752" y="228600"/>
            <a:ext cx="8534400" cy="758952"/>
          </a:xfrm>
        </p:spPr>
        <p:txBody>
          <a:bodyPr/>
          <a:lstStyle/>
          <a:p>
            <a:r>
              <a:rPr lang="en-US"/>
              <a:t>Click to edit Master title style</a:t>
            </a:r>
          </a:p>
        </p:txBody>
      </p:sp>
      <p:sp>
        <p:nvSpPr>
          <p:cNvPr id="10" name="Content Placeholder 9"/>
          <p:cNvSpPr>
            <a:spLocks noGrp="1"/>
          </p:cNvSpPr>
          <p:nvPr>
            <p:ph sz="quarter" idx="13"/>
          </p:nvPr>
        </p:nvSpPr>
        <p:spPr>
          <a:xfrm>
            <a:off x="301752"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4"/>
          </p:nvPr>
        </p:nvSpPr>
        <p:spPr>
          <a:xfrm>
            <a:off x="4800600"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5"/>
          </p:nvPr>
        </p:nvSpPr>
        <p:spPr>
          <a:xfrm>
            <a:off x="5791200" y="6410325"/>
            <a:ext cx="3044825" cy="365125"/>
          </a:xfrm>
        </p:spPr>
        <p:txBody>
          <a:bodyPr/>
          <a:lstStyle>
            <a:lvl1pPr>
              <a:defRPr/>
            </a:lvl1pPr>
          </a:lstStyle>
          <a:p>
            <a:pPr>
              <a:defRPr/>
            </a:pPr>
            <a:fld id="{EDEF3E76-9231-43D3-A78B-284E35829C7D}" type="datetime1">
              <a:rPr lang="en-US" smtClean="0"/>
              <a:t>10/23/2019</a:t>
            </a:fld>
            <a:endParaRPr lang="en-US"/>
          </a:p>
        </p:txBody>
      </p:sp>
      <p:sp>
        <p:nvSpPr>
          <p:cNvPr id="7" name="Footer Placeholder 5"/>
          <p:cNvSpPr>
            <a:spLocks noGrp="1"/>
          </p:cNvSpPr>
          <p:nvPr>
            <p:ph type="ftr" sz="quarter" idx="16"/>
          </p:nvPr>
        </p:nvSpPr>
        <p:spPr/>
        <p:txBody>
          <a:bodyPr/>
          <a:lstStyle>
            <a:lvl1pPr>
              <a:defRPr/>
            </a:lvl1pPr>
          </a:lstStyle>
          <a:p>
            <a:pPr>
              <a:defRPr/>
            </a:pPr>
            <a:endParaRPr lang="en-US"/>
          </a:p>
        </p:txBody>
      </p:sp>
      <p:sp>
        <p:nvSpPr>
          <p:cNvPr id="8" name="Slide Number Placeholder 6"/>
          <p:cNvSpPr>
            <a:spLocks noGrp="1"/>
          </p:cNvSpPr>
          <p:nvPr>
            <p:ph type="sldNum" sz="quarter" idx="17"/>
          </p:nvPr>
        </p:nvSpPr>
        <p:spPr/>
        <p:txBody>
          <a:bodyPr/>
          <a:lstStyle>
            <a:lvl1pPr>
              <a:defRPr/>
            </a:lvl1pPr>
          </a:lstStyle>
          <a:p>
            <a:pPr>
              <a:defRPr/>
            </a:pPr>
            <a:fld id="{96A5609F-50E7-4B9A-B62F-6598EDD47D6E}" type="slidenum">
              <a:rPr lang="en-US">
                <a:solidFill>
                  <a:srgbClr val="9BBB59">
                    <a:shade val="75000"/>
                  </a:srgbClr>
                </a:solidFill>
              </a:rPr>
              <a:pPr>
                <a:defRPr/>
              </a:pPr>
              <a:t>‹#›</a:t>
            </a:fld>
            <a:endParaRPr lang="en-US">
              <a:solidFill>
                <a:srgbClr val="9BBB59">
                  <a:shade val="75000"/>
                </a:srgbClr>
              </a:solidFill>
            </a:endParaRPr>
          </a:p>
        </p:txBody>
      </p:sp>
    </p:spTree>
    <p:extLst>
      <p:ext uri="{BB962C8B-B14F-4D97-AF65-F5344CB8AC3E}">
        <p14:creationId xmlns:p14="http://schemas.microsoft.com/office/powerpoint/2010/main" val="796377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1295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p:nvPr/>
        </p:nvSpPr>
        <p:spPr>
          <a:xfrm>
            <a:off x="152400" y="1304925"/>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Oval 11"/>
          <p:cNvSpPr/>
          <p:nvPr/>
        </p:nvSpPr>
        <p:spPr>
          <a:xfrm>
            <a:off x="4264025" y="915988"/>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Rectangle 12"/>
          <p:cNvSpPr>
            <a:spLocks noChangeArrowheads="1"/>
          </p:cNvSpPr>
          <p:nvPr/>
        </p:nvSpPr>
        <p:spPr bwMode="auto">
          <a:xfrm>
            <a:off x="146050" y="6383338"/>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Straight Connector 13"/>
          <p:cNvSpPr>
            <a:spLocks noChangeShapeType="1"/>
          </p:cNvSpPr>
          <p:nvPr/>
        </p:nvSpPr>
        <p:spPr bwMode="auto">
          <a:xfrm>
            <a:off x="152400" y="1220788"/>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5" name="Straight Connector 14"/>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Oval 15"/>
          <p:cNvSpPr/>
          <p:nvPr/>
        </p:nvSpPr>
        <p:spPr>
          <a:xfrm>
            <a:off x="4359275" y="1009650"/>
            <a:ext cx="420688"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7" name="Rectangle 16"/>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3" name="Text Placeholder 2"/>
          <p:cNvSpPr>
            <a:spLocks noGrp="1"/>
          </p:cNvSpPr>
          <p:nvPr>
            <p:ph type="body" idx="1"/>
          </p:nvPr>
        </p:nvSpPr>
        <p:spPr>
          <a:xfrm>
            <a:off x="301752" y="1447800"/>
            <a:ext cx="4040188" cy="670438"/>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4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2"/>
          </p:nvPr>
        </p:nvSpPr>
        <p:spPr>
          <a:xfrm>
            <a:off x="4791329" y="1447800"/>
            <a:ext cx="4041775" cy="670438"/>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 name="Title 1"/>
          <p:cNvSpPr>
            <a:spLocks noGrp="1"/>
          </p:cNvSpPr>
          <p:nvPr>
            <p:ph type="title"/>
          </p:nvPr>
        </p:nvSpPr>
        <p:spPr>
          <a:xfrm>
            <a:off x="304800" y="228600"/>
            <a:ext cx="8531352" cy="758952"/>
          </a:xfrm>
        </p:spPr>
        <p:txBody>
          <a:bodyPr/>
          <a:lstStyle>
            <a:lvl1pPr>
              <a:defRPr/>
            </a:lvl1pPr>
          </a:lstStyle>
          <a:p>
            <a:r>
              <a:rPr lang="en-US"/>
              <a:t>Click to edit Master title style</a:t>
            </a:r>
            <a:endParaRPr lang="en-US" dirty="0"/>
          </a:p>
        </p:txBody>
      </p:sp>
      <p:sp>
        <p:nvSpPr>
          <p:cNvPr id="24" name="Content Placeholder 23"/>
          <p:cNvSpPr>
            <a:spLocks noGrp="1"/>
          </p:cNvSpPr>
          <p:nvPr>
            <p:ph sz="quarter" idx="13"/>
          </p:nvPr>
        </p:nvSpPr>
        <p:spPr>
          <a:xfrm>
            <a:off x="301752" y="2286000"/>
            <a:ext cx="4041648"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25"/>
          <p:cNvSpPr>
            <a:spLocks noGrp="1"/>
          </p:cNvSpPr>
          <p:nvPr>
            <p:ph sz="quarter" idx="14"/>
          </p:nvPr>
        </p:nvSpPr>
        <p:spPr>
          <a:xfrm>
            <a:off x="4800600" y="2286000"/>
            <a:ext cx="403860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6"/>
          <p:cNvSpPr>
            <a:spLocks noGrp="1"/>
          </p:cNvSpPr>
          <p:nvPr>
            <p:ph type="dt" sz="half" idx="15"/>
          </p:nvPr>
        </p:nvSpPr>
        <p:spPr/>
        <p:txBody>
          <a:bodyPr/>
          <a:lstStyle>
            <a:lvl1pPr>
              <a:defRPr/>
            </a:lvl1pPr>
          </a:lstStyle>
          <a:p>
            <a:pPr>
              <a:defRPr/>
            </a:pPr>
            <a:fld id="{87DAB3B2-7EBB-4A7D-82DD-BA350758E422}" type="datetime1">
              <a:rPr lang="en-US" smtClean="0"/>
              <a:t>10/23/2019</a:t>
            </a:fld>
            <a:endParaRPr lang="en-US"/>
          </a:p>
        </p:txBody>
      </p:sp>
      <p:sp>
        <p:nvSpPr>
          <p:cNvPr id="19" name="Footer Placeholder 7"/>
          <p:cNvSpPr>
            <a:spLocks noGrp="1"/>
          </p:cNvSpPr>
          <p:nvPr>
            <p:ph type="ftr" sz="quarter" idx="16"/>
          </p:nvPr>
        </p:nvSpPr>
        <p:spPr/>
        <p:txBody>
          <a:bodyPr/>
          <a:lstStyle>
            <a:lvl1pPr>
              <a:defRPr/>
            </a:lvl1pPr>
          </a:lstStyle>
          <a:p>
            <a:pPr>
              <a:defRPr/>
            </a:pPr>
            <a:endParaRPr lang="en-US"/>
          </a:p>
        </p:txBody>
      </p:sp>
      <p:sp>
        <p:nvSpPr>
          <p:cNvPr id="20" name="Slide Number Placeholder 8"/>
          <p:cNvSpPr>
            <a:spLocks noGrp="1"/>
          </p:cNvSpPr>
          <p:nvPr>
            <p:ph type="sldNum" sz="quarter" idx="17"/>
          </p:nvPr>
        </p:nvSpPr>
        <p:spPr>
          <a:xfrm>
            <a:off x="4340225" y="1000125"/>
            <a:ext cx="457200" cy="441325"/>
          </a:xfrm>
        </p:spPr>
        <p:txBody>
          <a:bodyPr/>
          <a:lstStyle>
            <a:lvl1pPr algn="ctr">
              <a:defRPr/>
            </a:lvl1pPr>
          </a:lstStyle>
          <a:p>
            <a:pPr>
              <a:defRPr/>
            </a:pPr>
            <a:fld id="{3A4FF90E-4C55-4D59-BE6A-CE57DBB6E3F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636079007"/>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646A6E26-F1D1-477B-B168-CA3A6837126B}" type="datetime1">
              <a:rPr lang="en-US" smtClean="0"/>
              <a:t>10/23/2019</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D535206B-4A4A-47B0-BA21-D142872E963A}"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40702939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3" name="Rectangle 2"/>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Date Placeholder 1"/>
          <p:cNvSpPr>
            <a:spLocks noGrp="1"/>
          </p:cNvSpPr>
          <p:nvPr>
            <p:ph type="dt" sz="half" idx="10"/>
          </p:nvPr>
        </p:nvSpPr>
        <p:spPr/>
        <p:txBody>
          <a:bodyPr/>
          <a:lstStyle>
            <a:lvl1pPr>
              <a:defRPr/>
            </a:lvl1pPr>
          </a:lstStyle>
          <a:p>
            <a:pPr>
              <a:defRPr/>
            </a:pPr>
            <a:fld id="{E32FCD40-39AD-41E0-8DD5-BAE30CC18CD4}" type="datetime1">
              <a:rPr lang="en-US" smtClean="0"/>
              <a:t>10/23/2019</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1E5F9C02-60A3-4AB1-8821-EDEFB4936DEB}" type="slidenum">
              <a:rPr lang="en-US"/>
              <a:pPr>
                <a:defRPr/>
              </a:pPr>
              <a:t>‹#›</a:t>
            </a:fld>
            <a:endParaRPr lang="en-US" dirty="0"/>
          </a:p>
        </p:txBody>
      </p:sp>
      <p:sp>
        <p:nvSpPr>
          <p:cNvPr id="11" name="Title 1" hidden="1"/>
          <p:cNvSpPr>
            <a:spLocks noGrp="1"/>
          </p:cNvSpPr>
          <p:nvPr>
            <p:ph type="title"/>
          </p:nvPr>
        </p:nvSpPr>
        <p:spPr>
          <a:xfrm>
            <a:off x="301752" y="228600"/>
            <a:ext cx="8534400" cy="758952"/>
          </a:xfrm>
        </p:spPr>
        <p:txBody>
          <a:bodyPr/>
          <a:lstStyle/>
          <a:p>
            <a:r>
              <a:rPr lang="en-US"/>
              <a:t>Click to edit Master title style</a:t>
            </a:r>
          </a:p>
        </p:txBody>
      </p:sp>
    </p:spTree>
    <p:extLst>
      <p:ext uri="{BB962C8B-B14F-4D97-AF65-F5344CB8AC3E}">
        <p14:creationId xmlns:p14="http://schemas.microsoft.com/office/powerpoint/2010/main" val="2937248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Rectangle 9"/>
          <p:cNvSpPr>
            <a:spLocks noChangeArrowheads="1"/>
          </p:cNvSpPr>
          <p:nvPr/>
        </p:nvSpPr>
        <p:spPr bwMode="auto">
          <a:xfrm>
            <a:off x="152400" y="6430963"/>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a:spLocks noChangeArrowheads="1"/>
          </p:cNvSpPr>
          <p:nvPr/>
        </p:nvSpPr>
        <p:spPr bwMode="auto">
          <a:xfrm>
            <a:off x="155575" y="119063"/>
            <a:ext cx="8832850" cy="66294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81000" y="914400"/>
            <a:ext cx="2362200" cy="1295400"/>
          </a:xfrm>
        </p:spPr>
        <p:txBody>
          <a:bodyPr>
            <a:noAutofit/>
          </a:bodyPr>
          <a:lstStyle>
            <a:lvl1pPr algn="l">
              <a:buNone/>
              <a:defRPr sz="2800" b="1">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81000" y="2286000"/>
            <a:ext cx="2362200" cy="3840163"/>
          </a:xfrm>
        </p:spPr>
        <p:txBody>
          <a:bodyPr/>
          <a:lstStyle>
            <a:lvl1pPr marL="0" indent="0">
              <a:spcAft>
                <a:spcPts val="1000"/>
              </a:spcAft>
              <a:buNone/>
              <a:defRPr sz="2000">
                <a:solidFill>
                  <a:srgbClr val="FFFFFF"/>
                </a:solidFill>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3"/>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4"/>
          <p:cNvSpPr>
            <a:spLocks noGrp="1"/>
          </p:cNvSpPr>
          <p:nvPr>
            <p:ph type="dt" sz="half" idx="14"/>
          </p:nvPr>
        </p:nvSpPr>
        <p:spPr/>
        <p:txBody>
          <a:bodyPr/>
          <a:lstStyle>
            <a:lvl1pPr>
              <a:defRPr/>
            </a:lvl1pPr>
          </a:lstStyle>
          <a:p>
            <a:pPr>
              <a:defRPr/>
            </a:pPr>
            <a:fld id="{7CFEC5F3-20D4-4ACE-918F-E609D097C0A2}" type="datetime1">
              <a:rPr lang="en-US" smtClean="0"/>
              <a:t>10/23/2019</a:t>
            </a:fld>
            <a:endParaRPr lang="en-US"/>
          </a:p>
        </p:txBody>
      </p:sp>
      <p:sp>
        <p:nvSpPr>
          <p:cNvPr id="16" name="Footer Placeholder 5"/>
          <p:cNvSpPr>
            <a:spLocks noGrp="1"/>
          </p:cNvSpPr>
          <p:nvPr>
            <p:ph type="ftr" sz="quarter" idx="15"/>
          </p:nvPr>
        </p:nvSpPr>
        <p:spPr>
          <a:xfrm>
            <a:off x="381000" y="6410325"/>
            <a:ext cx="2895600" cy="365125"/>
          </a:xfrm>
        </p:spPr>
        <p:txBody>
          <a:bodyPr/>
          <a:lstStyle>
            <a:lvl1pPr>
              <a:defRPr/>
            </a:lvl1pPr>
          </a:lstStyle>
          <a:p>
            <a:pPr>
              <a:defRPr/>
            </a:pPr>
            <a:endParaRPr lang="en-US"/>
          </a:p>
        </p:txBody>
      </p:sp>
      <p:sp>
        <p:nvSpPr>
          <p:cNvPr id="17" name="Slide Number Placeholder 6"/>
          <p:cNvSpPr>
            <a:spLocks noGrp="1"/>
          </p:cNvSpPr>
          <p:nvPr>
            <p:ph type="sldNum" sz="quarter" idx="16"/>
          </p:nvPr>
        </p:nvSpPr>
        <p:spPr>
          <a:xfrm>
            <a:off x="1371600" y="304800"/>
            <a:ext cx="457200" cy="441325"/>
          </a:xfrm>
        </p:spPr>
        <p:txBody>
          <a:bodyPr/>
          <a:lstStyle>
            <a:lvl1pPr>
              <a:defRPr>
                <a:solidFill>
                  <a:schemeClr val="accent3">
                    <a:shade val="75000"/>
                  </a:schemeClr>
                </a:solidFill>
              </a:defRPr>
            </a:lvl1pPr>
          </a:lstStyle>
          <a:p>
            <a:pPr>
              <a:defRPr/>
            </a:pPr>
            <a:fld id="{0057A446-9BC9-43AE-8342-D14CD2C5672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122232960"/>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2400" y="152400"/>
            <a:ext cx="8832850" cy="3810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52400"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61925" y="527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3000375" y="609600"/>
            <a:ext cx="5867400" cy="4267200"/>
          </a:xfrm>
        </p:spPr>
        <p:txBody>
          <a:bodyPr>
            <a:normAutofit/>
          </a:bodyPr>
          <a:lstStyle>
            <a:lvl1pPr>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Date Placeholder 4"/>
          <p:cNvSpPr>
            <a:spLocks noGrp="1"/>
          </p:cNvSpPr>
          <p:nvPr>
            <p:ph type="dt" sz="half" idx="10"/>
          </p:nvPr>
        </p:nvSpPr>
        <p:spPr>
          <a:xfrm>
            <a:off x="5788025" y="6405563"/>
            <a:ext cx="3044825" cy="365125"/>
          </a:xfrm>
        </p:spPr>
        <p:txBody>
          <a:bodyPr/>
          <a:lstStyle>
            <a:lvl1pPr>
              <a:defRPr/>
            </a:lvl1pPr>
          </a:lstStyle>
          <a:p>
            <a:pPr>
              <a:defRPr/>
            </a:pPr>
            <a:fld id="{4A4D1BBA-38AC-4AD4-B158-54D0A4051494}" type="datetime1">
              <a:rPr lang="en-US" smtClean="0"/>
              <a:t>10/23/2019</a:t>
            </a:fld>
            <a:endParaRPr lang="en-US"/>
          </a:p>
        </p:txBody>
      </p:sp>
      <p:sp>
        <p:nvSpPr>
          <p:cNvPr id="17" name="Footer Placeholder 5"/>
          <p:cNvSpPr>
            <a:spLocks noGrp="1"/>
          </p:cNvSpPr>
          <p:nvPr>
            <p:ph type="ftr" sz="quarter" idx="11"/>
          </p:nvPr>
        </p:nvSpPr>
        <p:spPr>
          <a:xfrm>
            <a:off x="301625" y="6410325"/>
            <a:ext cx="3584575" cy="366713"/>
          </a:xfrm>
        </p:spPr>
        <p:txBody>
          <a:bodyPr/>
          <a:lstStyle>
            <a:lvl1pPr>
              <a:defRPr/>
            </a:lvl1pPr>
          </a:lstStyle>
          <a:p>
            <a:pPr>
              <a:defRPr/>
            </a:pPr>
            <a:endParaRPr lang="en-US"/>
          </a:p>
        </p:txBody>
      </p:sp>
      <p:sp>
        <p:nvSpPr>
          <p:cNvPr id="18" name="Slide Number Placeholder 6"/>
          <p:cNvSpPr>
            <a:spLocks noGrp="1"/>
          </p:cNvSpPr>
          <p:nvPr>
            <p:ph type="sldNum" sz="quarter" idx="12"/>
          </p:nvPr>
        </p:nvSpPr>
        <p:spPr>
          <a:xfrm>
            <a:off x="1371600" y="309563"/>
            <a:ext cx="457200" cy="441325"/>
          </a:xfrm>
        </p:spPr>
        <p:txBody>
          <a:bodyPr/>
          <a:lstStyle>
            <a:lvl1pPr>
              <a:defRPr/>
            </a:lvl1pPr>
          </a:lstStyle>
          <a:p>
            <a:pPr>
              <a:defRPr/>
            </a:pPr>
            <a:fld id="{20119ED5-8942-4B81-BD67-FB5B28D591C8}"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5754670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152400" y="64008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Straight Connector 6"/>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155575"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1" name="Rectangle 10"/>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endParaRPr lang="en-US" dirty="0"/>
          </a:p>
        </p:txBody>
      </p:sp>
      <p:sp>
        <p:nvSpPr>
          <p:cNvPr id="15" name="Date Placeholder 27"/>
          <p:cNvSpPr>
            <a:spLocks noGrp="1"/>
          </p:cNvSpPr>
          <p:nvPr>
            <p:ph type="dt" sz="half" idx="10"/>
          </p:nvPr>
        </p:nvSpPr>
        <p:spPr/>
        <p:txBody>
          <a:bodyPr/>
          <a:lstStyle>
            <a:lvl1pPr>
              <a:defRPr/>
            </a:lvl1pPr>
          </a:lstStyle>
          <a:p>
            <a:pPr>
              <a:defRPr/>
            </a:pPr>
            <a:fld id="{37167948-1274-4A58-9E70-BA2816C62961}" type="datetime1">
              <a:rPr lang="en-US" smtClean="0"/>
              <a:t>10/23/2019</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75BECE6F-C8B3-4AFE-ABE6-79691508103B}"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128920708"/>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4"/>
          </p:nvPr>
        </p:nvSpPr>
        <p:spPr/>
        <p:txBody>
          <a:bodyPr/>
          <a:lstStyle>
            <a:lvl1pPr>
              <a:defRPr/>
            </a:lvl1pPr>
          </a:lstStyle>
          <a:p>
            <a:pPr>
              <a:defRPr/>
            </a:pPr>
            <a:fld id="{42DBFBC0-A905-4FCC-A61A-B18D2677C2FA}" type="datetime1">
              <a:rPr lang="en-US" smtClean="0"/>
              <a:t>10/23/2019</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41303DC8-D049-4606-B080-DDC65A2B61F5}"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1205535309"/>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68426" y="2743200"/>
            <a:ext cx="6480174" cy="1673225"/>
          </a:xfrm>
        </p:spPr>
        <p:txBody>
          <a:bodyPr/>
          <a:lstStyle>
            <a:lvl1pPr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9A4A425C-3D6C-4565-A304-0EF6237D596F}" type="datetime1">
              <a:rPr lang="en-US" smtClean="0"/>
              <a:t>10/23/2019</a:t>
            </a:fld>
            <a:endParaRPr lang="en-US"/>
          </a:p>
        </p:txBody>
      </p:sp>
      <p:sp>
        <p:nvSpPr>
          <p:cNvPr id="17" name="Slide Number Placeholder 5"/>
          <p:cNvSpPr>
            <a:spLocks noGrp="1"/>
          </p:cNvSpPr>
          <p:nvPr>
            <p:ph type="sldNum" sz="quarter" idx="12"/>
          </p:nvPr>
        </p:nvSpPr>
        <p:spPr>
          <a:xfrm>
            <a:off x="4343400" y="2178050"/>
            <a:ext cx="457200" cy="441325"/>
          </a:xfrm>
        </p:spPr>
        <p:txBody>
          <a:bodyPr/>
          <a:lstStyle>
            <a:lvl1pPr>
              <a:defRPr>
                <a:solidFill>
                  <a:schemeClr val="accent3">
                    <a:shade val="75000"/>
                  </a:schemeClr>
                </a:solidFill>
              </a:defRPr>
            </a:lvl1pPr>
          </a:lstStyle>
          <a:p>
            <a:pPr>
              <a:defRPr/>
            </a:pPr>
            <a:fld id="{22A70DE3-2F75-431A-9D09-64CA1AB2227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254886207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4572000" y="1549400"/>
            <a:ext cx="0" cy="4845050"/>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301752" y="228600"/>
            <a:ext cx="8534400" cy="758952"/>
          </a:xfrm>
        </p:spPr>
        <p:txBody>
          <a:bodyPr/>
          <a:lstStyle/>
          <a:p>
            <a:r>
              <a:rPr lang="en-US"/>
              <a:t>Click to edit Master title style</a:t>
            </a:r>
          </a:p>
        </p:txBody>
      </p:sp>
      <p:sp>
        <p:nvSpPr>
          <p:cNvPr id="10" name="Content Placeholder 9"/>
          <p:cNvSpPr>
            <a:spLocks noGrp="1"/>
          </p:cNvSpPr>
          <p:nvPr>
            <p:ph sz="quarter" idx="13"/>
          </p:nvPr>
        </p:nvSpPr>
        <p:spPr>
          <a:xfrm>
            <a:off x="301752"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4"/>
          </p:nvPr>
        </p:nvSpPr>
        <p:spPr>
          <a:xfrm>
            <a:off x="4800600"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5"/>
          </p:nvPr>
        </p:nvSpPr>
        <p:spPr>
          <a:xfrm>
            <a:off x="5791200" y="6410325"/>
            <a:ext cx="3044825" cy="365125"/>
          </a:xfrm>
        </p:spPr>
        <p:txBody>
          <a:bodyPr/>
          <a:lstStyle>
            <a:lvl1pPr>
              <a:defRPr/>
            </a:lvl1pPr>
          </a:lstStyle>
          <a:p>
            <a:pPr>
              <a:defRPr/>
            </a:pPr>
            <a:fld id="{3409662F-CDDF-4675-B6D9-1F45F74C094E}" type="datetime1">
              <a:rPr lang="en-US" smtClean="0"/>
              <a:t>10/23/2019</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4572000" y="1549400"/>
            <a:ext cx="0" cy="4845050"/>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2" name="Title 1"/>
          <p:cNvSpPr>
            <a:spLocks noGrp="1"/>
          </p:cNvSpPr>
          <p:nvPr>
            <p:ph type="title"/>
          </p:nvPr>
        </p:nvSpPr>
        <p:spPr>
          <a:xfrm>
            <a:off x="301752" y="228600"/>
            <a:ext cx="8534400" cy="758952"/>
          </a:xfrm>
        </p:spPr>
        <p:txBody>
          <a:bodyPr/>
          <a:lstStyle/>
          <a:p>
            <a:r>
              <a:rPr lang="en-US"/>
              <a:t>Click to edit Master title style</a:t>
            </a:r>
          </a:p>
        </p:txBody>
      </p:sp>
      <p:sp>
        <p:nvSpPr>
          <p:cNvPr id="10" name="Content Placeholder 9"/>
          <p:cNvSpPr>
            <a:spLocks noGrp="1"/>
          </p:cNvSpPr>
          <p:nvPr>
            <p:ph sz="quarter" idx="13"/>
          </p:nvPr>
        </p:nvSpPr>
        <p:spPr>
          <a:xfrm>
            <a:off x="301752"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4"/>
          </p:nvPr>
        </p:nvSpPr>
        <p:spPr>
          <a:xfrm>
            <a:off x="4800600"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5"/>
          </p:nvPr>
        </p:nvSpPr>
        <p:spPr>
          <a:xfrm>
            <a:off x="5791200" y="6410325"/>
            <a:ext cx="3044825" cy="365125"/>
          </a:xfrm>
        </p:spPr>
        <p:txBody>
          <a:bodyPr/>
          <a:lstStyle>
            <a:lvl1pPr>
              <a:defRPr/>
            </a:lvl1pPr>
          </a:lstStyle>
          <a:p>
            <a:pPr>
              <a:defRPr/>
            </a:pPr>
            <a:fld id="{E3910773-4E35-4CE6-B7B8-7BD1E331C6AB}" type="datetime1">
              <a:rPr lang="en-US" smtClean="0"/>
              <a:t>10/23/2019</a:t>
            </a:fld>
            <a:endParaRPr lang="en-US"/>
          </a:p>
        </p:txBody>
      </p:sp>
      <p:sp>
        <p:nvSpPr>
          <p:cNvPr id="7" name="Footer Placeholder 5"/>
          <p:cNvSpPr>
            <a:spLocks noGrp="1"/>
          </p:cNvSpPr>
          <p:nvPr>
            <p:ph type="ftr" sz="quarter" idx="16"/>
          </p:nvPr>
        </p:nvSpPr>
        <p:spPr/>
        <p:txBody>
          <a:bodyPr/>
          <a:lstStyle>
            <a:lvl1pPr>
              <a:defRPr/>
            </a:lvl1pPr>
          </a:lstStyle>
          <a:p>
            <a:pPr>
              <a:defRPr/>
            </a:pPr>
            <a:endParaRPr lang="en-US"/>
          </a:p>
        </p:txBody>
      </p:sp>
      <p:sp>
        <p:nvSpPr>
          <p:cNvPr id="8" name="Slide Number Placeholder 6"/>
          <p:cNvSpPr>
            <a:spLocks noGrp="1"/>
          </p:cNvSpPr>
          <p:nvPr>
            <p:ph type="sldNum" sz="quarter" idx="17"/>
          </p:nvPr>
        </p:nvSpPr>
        <p:spPr/>
        <p:txBody>
          <a:bodyPr/>
          <a:lstStyle>
            <a:lvl1pPr>
              <a:defRPr/>
            </a:lvl1pPr>
          </a:lstStyle>
          <a:p>
            <a:pPr>
              <a:defRPr/>
            </a:pPr>
            <a:fld id="{96A5609F-50E7-4B9A-B62F-6598EDD47D6E}" type="slidenum">
              <a:rPr lang="en-US">
                <a:solidFill>
                  <a:srgbClr val="9BBB59">
                    <a:shade val="75000"/>
                  </a:srgbClr>
                </a:solidFill>
              </a:rPr>
              <a:pPr>
                <a:defRPr/>
              </a:pPr>
              <a:t>‹#›</a:t>
            </a:fld>
            <a:endParaRPr lang="en-US">
              <a:solidFill>
                <a:srgbClr val="9BBB59">
                  <a:shade val="75000"/>
                </a:srgbClr>
              </a:solidFill>
            </a:endParaRPr>
          </a:p>
        </p:txBody>
      </p:sp>
    </p:spTree>
    <p:extLst>
      <p:ext uri="{BB962C8B-B14F-4D97-AF65-F5344CB8AC3E}">
        <p14:creationId xmlns:p14="http://schemas.microsoft.com/office/powerpoint/2010/main" val="4014776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1295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p:nvPr/>
        </p:nvSpPr>
        <p:spPr>
          <a:xfrm>
            <a:off x="152400" y="1304925"/>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Oval 11"/>
          <p:cNvSpPr/>
          <p:nvPr/>
        </p:nvSpPr>
        <p:spPr>
          <a:xfrm>
            <a:off x="4264025" y="915988"/>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Rectangle 12"/>
          <p:cNvSpPr>
            <a:spLocks noChangeArrowheads="1"/>
          </p:cNvSpPr>
          <p:nvPr/>
        </p:nvSpPr>
        <p:spPr bwMode="auto">
          <a:xfrm>
            <a:off x="146050" y="6383338"/>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Straight Connector 13"/>
          <p:cNvSpPr>
            <a:spLocks noChangeShapeType="1"/>
          </p:cNvSpPr>
          <p:nvPr/>
        </p:nvSpPr>
        <p:spPr bwMode="auto">
          <a:xfrm>
            <a:off x="152400" y="1220788"/>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5" name="Straight Connector 14"/>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Oval 15"/>
          <p:cNvSpPr/>
          <p:nvPr/>
        </p:nvSpPr>
        <p:spPr>
          <a:xfrm>
            <a:off x="4359275" y="1009650"/>
            <a:ext cx="420688"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7" name="Rectangle 16"/>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3" name="Text Placeholder 2"/>
          <p:cNvSpPr>
            <a:spLocks noGrp="1"/>
          </p:cNvSpPr>
          <p:nvPr>
            <p:ph type="body" idx="1"/>
          </p:nvPr>
        </p:nvSpPr>
        <p:spPr>
          <a:xfrm>
            <a:off x="301752" y="1447800"/>
            <a:ext cx="4040188" cy="670438"/>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4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2"/>
          </p:nvPr>
        </p:nvSpPr>
        <p:spPr>
          <a:xfrm>
            <a:off x="4791329" y="1447800"/>
            <a:ext cx="4041775" cy="670438"/>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 name="Title 1"/>
          <p:cNvSpPr>
            <a:spLocks noGrp="1"/>
          </p:cNvSpPr>
          <p:nvPr>
            <p:ph type="title"/>
          </p:nvPr>
        </p:nvSpPr>
        <p:spPr>
          <a:xfrm>
            <a:off x="304800" y="228600"/>
            <a:ext cx="8531352" cy="758952"/>
          </a:xfrm>
        </p:spPr>
        <p:txBody>
          <a:bodyPr/>
          <a:lstStyle>
            <a:lvl1pPr>
              <a:defRPr/>
            </a:lvl1pPr>
          </a:lstStyle>
          <a:p>
            <a:r>
              <a:rPr lang="en-US"/>
              <a:t>Click to edit Master title style</a:t>
            </a:r>
            <a:endParaRPr lang="en-US" dirty="0"/>
          </a:p>
        </p:txBody>
      </p:sp>
      <p:sp>
        <p:nvSpPr>
          <p:cNvPr id="24" name="Content Placeholder 23"/>
          <p:cNvSpPr>
            <a:spLocks noGrp="1"/>
          </p:cNvSpPr>
          <p:nvPr>
            <p:ph sz="quarter" idx="13"/>
          </p:nvPr>
        </p:nvSpPr>
        <p:spPr>
          <a:xfrm>
            <a:off x="301752" y="2286000"/>
            <a:ext cx="4041648"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25"/>
          <p:cNvSpPr>
            <a:spLocks noGrp="1"/>
          </p:cNvSpPr>
          <p:nvPr>
            <p:ph sz="quarter" idx="14"/>
          </p:nvPr>
        </p:nvSpPr>
        <p:spPr>
          <a:xfrm>
            <a:off x="4800600" y="2286000"/>
            <a:ext cx="403860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6"/>
          <p:cNvSpPr>
            <a:spLocks noGrp="1"/>
          </p:cNvSpPr>
          <p:nvPr>
            <p:ph type="dt" sz="half" idx="15"/>
          </p:nvPr>
        </p:nvSpPr>
        <p:spPr/>
        <p:txBody>
          <a:bodyPr/>
          <a:lstStyle>
            <a:lvl1pPr>
              <a:defRPr/>
            </a:lvl1pPr>
          </a:lstStyle>
          <a:p>
            <a:pPr>
              <a:defRPr/>
            </a:pPr>
            <a:fld id="{652D4A35-5CF9-4769-8B2D-12FF78EA6C85}" type="datetime1">
              <a:rPr lang="en-US" smtClean="0"/>
              <a:t>10/23/2019</a:t>
            </a:fld>
            <a:endParaRPr lang="en-US"/>
          </a:p>
        </p:txBody>
      </p:sp>
      <p:sp>
        <p:nvSpPr>
          <p:cNvPr id="19" name="Footer Placeholder 7"/>
          <p:cNvSpPr>
            <a:spLocks noGrp="1"/>
          </p:cNvSpPr>
          <p:nvPr>
            <p:ph type="ftr" sz="quarter" idx="16"/>
          </p:nvPr>
        </p:nvSpPr>
        <p:spPr/>
        <p:txBody>
          <a:bodyPr/>
          <a:lstStyle>
            <a:lvl1pPr>
              <a:defRPr/>
            </a:lvl1pPr>
          </a:lstStyle>
          <a:p>
            <a:pPr>
              <a:defRPr/>
            </a:pPr>
            <a:endParaRPr lang="en-US"/>
          </a:p>
        </p:txBody>
      </p:sp>
      <p:sp>
        <p:nvSpPr>
          <p:cNvPr id="20" name="Slide Number Placeholder 8"/>
          <p:cNvSpPr>
            <a:spLocks noGrp="1"/>
          </p:cNvSpPr>
          <p:nvPr>
            <p:ph type="sldNum" sz="quarter" idx="17"/>
          </p:nvPr>
        </p:nvSpPr>
        <p:spPr>
          <a:xfrm>
            <a:off x="4340225" y="1000125"/>
            <a:ext cx="457200" cy="441325"/>
          </a:xfrm>
        </p:spPr>
        <p:txBody>
          <a:bodyPr/>
          <a:lstStyle>
            <a:lvl1pPr algn="ctr">
              <a:defRPr/>
            </a:lvl1pPr>
          </a:lstStyle>
          <a:p>
            <a:pPr>
              <a:defRPr/>
            </a:pPr>
            <a:fld id="{3A4FF90E-4C55-4D59-BE6A-CE57DBB6E3F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1533164468"/>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3ABE7FFA-BEF9-49C5-BC49-882E0A6EB7D0}" type="datetime1">
              <a:rPr lang="en-US" smtClean="0"/>
              <a:t>10/23/2019</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D535206B-4A4A-47B0-BA21-D142872E963A}"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7987198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3" name="Rectangle 2"/>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Date Placeholder 1"/>
          <p:cNvSpPr>
            <a:spLocks noGrp="1"/>
          </p:cNvSpPr>
          <p:nvPr>
            <p:ph type="dt" sz="half" idx="10"/>
          </p:nvPr>
        </p:nvSpPr>
        <p:spPr/>
        <p:txBody>
          <a:bodyPr/>
          <a:lstStyle>
            <a:lvl1pPr>
              <a:defRPr/>
            </a:lvl1pPr>
          </a:lstStyle>
          <a:p>
            <a:pPr>
              <a:defRPr/>
            </a:pPr>
            <a:fld id="{96E323F8-57C9-48B4-8A56-6C12D01D4FE1}" type="datetime1">
              <a:rPr lang="en-US" smtClean="0"/>
              <a:t>10/23/2019</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1E5F9C02-60A3-4AB1-8821-EDEFB4936DEB}" type="slidenum">
              <a:rPr lang="en-US"/>
              <a:pPr>
                <a:defRPr/>
              </a:pPr>
              <a:t>‹#›</a:t>
            </a:fld>
            <a:endParaRPr lang="en-US" dirty="0"/>
          </a:p>
        </p:txBody>
      </p:sp>
      <p:sp>
        <p:nvSpPr>
          <p:cNvPr id="11" name="Title 1" hidden="1"/>
          <p:cNvSpPr>
            <a:spLocks noGrp="1"/>
          </p:cNvSpPr>
          <p:nvPr>
            <p:ph type="title"/>
          </p:nvPr>
        </p:nvSpPr>
        <p:spPr>
          <a:xfrm>
            <a:off x="301752" y="228600"/>
            <a:ext cx="8534400" cy="758952"/>
          </a:xfrm>
        </p:spPr>
        <p:txBody>
          <a:bodyPr/>
          <a:lstStyle/>
          <a:p>
            <a:r>
              <a:rPr lang="en-US"/>
              <a:t>Click to edit Master title style</a:t>
            </a:r>
          </a:p>
        </p:txBody>
      </p:sp>
    </p:spTree>
    <p:extLst>
      <p:ext uri="{BB962C8B-B14F-4D97-AF65-F5344CB8AC3E}">
        <p14:creationId xmlns:p14="http://schemas.microsoft.com/office/powerpoint/2010/main" val="15770880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Rectangle 9"/>
          <p:cNvSpPr>
            <a:spLocks noChangeArrowheads="1"/>
          </p:cNvSpPr>
          <p:nvPr/>
        </p:nvSpPr>
        <p:spPr bwMode="auto">
          <a:xfrm>
            <a:off x="152400" y="6430963"/>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a:spLocks noChangeArrowheads="1"/>
          </p:cNvSpPr>
          <p:nvPr/>
        </p:nvSpPr>
        <p:spPr bwMode="auto">
          <a:xfrm>
            <a:off x="155575" y="119063"/>
            <a:ext cx="8832850" cy="66294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81000" y="914400"/>
            <a:ext cx="2362200" cy="1295400"/>
          </a:xfrm>
        </p:spPr>
        <p:txBody>
          <a:bodyPr>
            <a:noAutofit/>
          </a:bodyPr>
          <a:lstStyle>
            <a:lvl1pPr algn="l">
              <a:buNone/>
              <a:defRPr sz="2800" b="1">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81000" y="2286000"/>
            <a:ext cx="2362200" cy="3840163"/>
          </a:xfrm>
        </p:spPr>
        <p:txBody>
          <a:bodyPr/>
          <a:lstStyle>
            <a:lvl1pPr marL="0" indent="0">
              <a:spcAft>
                <a:spcPts val="1000"/>
              </a:spcAft>
              <a:buNone/>
              <a:defRPr sz="2000">
                <a:solidFill>
                  <a:srgbClr val="FFFFFF"/>
                </a:solidFill>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3"/>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4"/>
          <p:cNvSpPr>
            <a:spLocks noGrp="1"/>
          </p:cNvSpPr>
          <p:nvPr>
            <p:ph type="dt" sz="half" idx="14"/>
          </p:nvPr>
        </p:nvSpPr>
        <p:spPr/>
        <p:txBody>
          <a:bodyPr/>
          <a:lstStyle>
            <a:lvl1pPr>
              <a:defRPr/>
            </a:lvl1pPr>
          </a:lstStyle>
          <a:p>
            <a:pPr>
              <a:defRPr/>
            </a:pPr>
            <a:fld id="{3B69EDAF-B07D-43C7-BB2F-02290BF07F14}" type="datetime1">
              <a:rPr lang="en-US" smtClean="0"/>
              <a:t>10/23/2019</a:t>
            </a:fld>
            <a:endParaRPr lang="en-US"/>
          </a:p>
        </p:txBody>
      </p:sp>
      <p:sp>
        <p:nvSpPr>
          <p:cNvPr id="16" name="Footer Placeholder 5"/>
          <p:cNvSpPr>
            <a:spLocks noGrp="1"/>
          </p:cNvSpPr>
          <p:nvPr>
            <p:ph type="ftr" sz="quarter" idx="15"/>
          </p:nvPr>
        </p:nvSpPr>
        <p:spPr>
          <a:xfrm>
            <a:off x="381000" y="6410325"/>
            <a:ext cx="2895600" cy="365125"/>
          </a:xfrm>
        </p:spPr>
        <p:txBody>
          <a:bodyPr/>
          <a:lstStyle>
            <a:lvl1pPr>
              <a:defRPr/>
            </a:lvl1pPr>
          </a:lstStyle>
          <a:p>
            <a:pPr>
              <a:defRPr/>
            </a:pPr>
            <a:endParaRPr lang="en-US"/>
          </a:p>
        </p:txBody>
      </p:sp>
      <p:sp>
        <p:nvSpPr>
          <p:cNvPr id="17" name="Slide Number Placeholder 6"/>
          <p:cNvSpPr>
            <a:spLocks noGrp="1"/>
          </p:cNvSpPr>
          <p:nvPr>
            <p:ph type="sldNum" sz="quarter" idx="16"/>
          </p:nvPr>
        </p:nvSpPr>
        <p:spPr>
          <a:xfrm>
            <a:off x="1371600" y="304800"/>
            <a:ext cx="457200" cy="441325"/>
          </a:xfrm>
        </p:spPr>
        <p:txBody>
          <a:bodyPr/>
          <a:lstStyle>
            <a:lvl1pPr>
              <a:defRPr>
                <a:solidFill>
                  <a:schemeClr val="accent3">
                    <a:shade val="75000"/>
                  </a:schemeClr>
                </a:solidFill>
              </a:defRPr>
            </a:lvl1pPr>
          </a:lstStyle>
          <a:p>
            <a:pPr>
              <a:defRPr/>
            </a:pPr>
            <a:fld id="{0057A446-9BC9-43AE-8342-D14CD2C5672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3087035166"/>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2400" y="152400"/>
            <a:ext cx="8832850" cy="3810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52400"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61925" y="527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3000375" y="609600"/>
            <a:ext cx="5867400" cy="4267200"/>
          </a:xfrm>
        </p:spPr>
        <p:txBody>
          <a:bodyPr>
            <a:normAutofit/>
          </a:bodyPr>
          <a:lstStyle>
            <a:lvl1pPr>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Date Placeholder 4"/>
          <p:cNvSpPr>
            <a:spLocks noGrp="1"/>
          </p:cNvSpPr>
          <p:nvPr>
            <p:ph type="dt" sz="half" idx="10"/>
          </p:nvPr>
        </p:nvSpPr>
        <p:spPr>
          <a:xfrm>
            <a:off x="5788025" y="6405563"/>
            <a:ext cx="3044825" cy="365125"/>
          </a:xfrm>
        </p:spPr>
        <p:txBody>
          <a:bodyPr/>
          <a:lstStyle>
            <a:lvl1pPr>
              <a:defRPr/>
            </a:lvl1pPr>
          </a:lstStyle>
          <a:p>
            <a:pPr>
              <a:defRPr/>
            </a:pPr>
            <a:fld id="{10C5583D-D694-4A54-9009-E0820E687FE9}" type="datetime1">
              <a:rPr lang="en-US" smtClean="0"/>
              <a:t>10/23/2019</a:t>
            </a:fld>
            <a:endParaRPr lang="en-US"/>
          </a:p>
        </p:txBody>
      </p:sp>
      <p:sp>
        <p:nvSpPr>
          <p:cNvPr id="17" name="Footer Placeholder 5"/>
          <p:cNvSpPr>
            <a:spLocks noGrp="1"/>
          </p:cNvSpPr>
          <p:nvPr>
            <p:ph type="ftr" sz="quarter" idx="11"/>
          </p:nvPr>
        </p:nvSpPr>
        <p:spPr>
          <a:xfrm>
            <a:off x="301625" y="6410325"/>
            <a:ext cx="3584575" cy="366713"/>
          </a:xfrm>
        </p:spPr>
        <p:txBody>
          <a:bodyPr/>
          <a:lstStyle>
            <a:lvl1pPr>
              <a:defRPr/>
            </a:lvl1pPr>
          </a:lstStyle>
          <a:p>
            <a:pPr>
              <a:defRPr/>
            </a:pPr>
            <a:endParaRPr lang="en-US"/>
          </a:p>
        </p:txBody>
      </p:sp>
      <p:sp>
        <p:nvSpPr>
          <p:cNvPr id="18" name="Slide Number Placeholder 6"/>
          <p:cNvSpPr>
            <a:spLocks noGrp="1"/>
          </p:cNvSpPr>
          <p:nvPr>
            <p:ph type="sldNum" sz="quarter" idx="12"/>
          </p:nvPr>
        </p:nvSpPr>
        <p:spPr>
          <a:xfrm>
            <a:off x="1371600" y="309563"/>
            <a:ext cx="457200" cy="441325"/>
          </a:xfrm>
        </p:spPr>
        <p:txBody>
          <a:bodyPr/>
          <a:lstStyle>
            <a:lvl1pPr>
              <a:defRPr/>
            </a:lvl1pPr>
          </a:lstStyle>
          <a:p>
            <a:pPr>
              <a:defRPr/>
            </a:pPr>
            <a:fld id="{20119ED5-8942-4B81-BD67-FB5B28D591C8}"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4067164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1295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1" name="Rectangle 10"/>
          <p:cNvSpPr/>
          <p:nvPr/>
        </p:nvSpPr>
        <p:spPr>
          <a:xfrm>
            <a:off x="152400" y="1304925"/>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4264025" y="915988"/>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a:spLocks noChangeArrowheads="1"/>
          </p:cNvSpPr>
          <p:nvPr/>
        </p:nvSpPr>
        <p:spPr bwMode="auto">
          <a:xfrm>
            <a:off x="146050" y="6383338"/>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Straight Connector 13"/>
          <p:cNvSpPr>
            <a:spLocks noChangeShapeType="1"/>
          </p:cNvSpPr>
          <p:nvPr/>
        </p:nvSpPr>
        <p:spPr bwMode="auto">
          <a:xfrm>
            <a:off x="152400" y="1220788"/>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5" name="Straight Connector 14"/>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6" name="Oval 15"/>
          <p:cNvSpPr/>
          <p:nvPr userDrawn="1"/>
        </p:nvSpPr>
        <p:spPr>
          <a:xfrm>
            <a:off x="4359275" y="1009650"/>
            <a:ext cx="420688"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3" name="Text Placeholder 2"/>
          <p:cNvSpPr>
            <a:spLocks noGrp="1"/>
          </p:cNvSpPr>
          <p:nvPr>
            <p:ph type="body" idx="1"/>
          </p:nvPr>
        </p:nvSpPr>
        <p:spPr>
          <a:xfrm>
            <a:off x="301752" y="1447800"/>
            <a:ext cx="4040188" cy="670438"/>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4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2"/>
          </p:nvPr>
        </p:nvSpPr>
        <p:spPr>
          <a:xfrm>
            <a:off x="4791329" y="1447800"/>
            <a:ext cx="4041775" cy="670438"/>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 name="Title 1"/>
          <p:cNvSpPr>
            <a:spLocks noGrp="1"/>
          </p:cNvSpPr>
          <p:nvPr>
            <p:ph type="title"/>
          </p:nvPr>
        </p:nvSpPr>
        <p:spPr>
          <a:xfrm>
            <a:off x="304800" y="228600"/>
            <a:ext cx="8531352" cy="758952"/>
          </a:xfrm>
        </p:spPr>
        <p:txBody>
          <a:bodyPr/>
          <a:lstStyle>
            <a:lvl1pPr>
              <a:defRPr/>
            </a:lvl1pPr>
          </a:lstStyle>
          <a:p>
            <a:r>
              <a:rPr lang="en-US"/>
              <a:t>Click to edit Master title style</a:t>
            </a:r>
            <a:endParaRPr lang="en-US" dirty="0"/>
          </a:p>
        </p:txBody>
      </p:sp>
      <p:sp>
        <p:nvSpPr>
          <p:cNvPr id="24" name="Content Placeholder 23"/>
          <p:cNvSpPr>
            <a:spLocks noGrp="1"/>
          </p:cNvSpPr>
          <p:nvPr>
            <p:ph sz="quarter" idx="13"/>
          </p:nvPr>
        </p:nvSpPr>
        <p:spPr>
          <a:xfrm>
            <a:off x="301752" y="2286000"/>
            <a:ext cx="4041648"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25"/>
          <p:cNvSpPr>
            <a:spLocks noGrp="1"/>
          </p:cNvSpPr>
          <p:nvPr>
            <p:ph sz="quarter" idx="14"/>
          </p:nvPr>
        </p:nvSpPr>
        <p:spPr>
          <a:xfrm>
            <a:off x="4800600" y="2286000"/>
            <a:ext cx="403860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6"/>
          <p:cNvSpPr>
            <a:spLocks noGrp="1"/>
          </p:cNvSpPr>
          <p:nvPr>
            <p:ph type="dt" sz="half" idx="15"/>
          </p:nvPr>
        </p:nvSpPr>
        <p:spPr/>
        <p:txBody>
          <a:bodyPr/>
          <a:lstStyle>
            <a:lvl1pPr>
              <a:defRPr/>
            </a:lvl1pPr>
          </a:lstStyle>
          <a:p>
            <a:pPr>
              <a:defRPr/>
            </a:pPr>
            <a:fld id="{941AD013-E86F-4442-A394-D6D676EC279B}" type="datetime1">
              <a:rPr lang="en-US" smtClean="0"/>
              <a:t>10/23/2019</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8FCD4C63-E2C2-446B-9AAA-E10C96BEBC3B}" type="datetime1">
              <a:rPr lang="en-US" smtClean="0"/>
              <a:t>10/23/2019</a:t>
            </a:fld>
            <a:endParaRPr lang="en-US"/>
          </a:p>
        </p:txBody>
      </p:sp>
      <p:sp>
        <p:nvSpPr>
          <p:cNvPr id="4" name="TextBox 3"/>
          <p:cNvSpPr txBox="1"/>
          <p:nvPr userDrawn="1"/>
        </p:nvSpPr>
        <p:spPr>
          <a:xfrm>
            <a:off x="4267200" y="1094601"/>
            <a:ext cx="609600" cy="276999"/>
          </a:xfrm>
          <a:prstGeom prst="rect">
            <a:avLst/>
          </a:prstGeom>
          <a:noFill/>
        </p:spPr>
        <p:txBody>
          <a:bodyPr wrap="square" rtlCol="0">
            <a:spAutoFit/>
          </a:bodyPr>
          <a:lstStyle/>
          <a:p>
            <a:pPr algn="ctr"/>
            <a:fld id="{18126945-4829-4448-B435-C685196C7D8B}" type="slidenum">
              <a:rPr lang="en-US" sz="1200" smtClean="0">
                <a:solidFill>
                  <a:srgbClr val="669900"/>
                </a:solidFill>
              </a:rPr>
              <a:pPr algn="ctr"/>
              <a:t>‹#›</a:t>
            </a:fld>
            <a:endParaRPr lang="en-US" sz="1200" dirty="0">
              <a:solidFill>
                <a:srgbClr val="6699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3" name="Rectangle 2"/>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Date Placeholder 1"/>
          <p:cNvSpPr>
            <a:spLocks noGrp="1"/>
          </p:cNvSpPr>
          <p:nvPr>
            <p:ph type="dt" sz="half" idx="10"/>
          </p:nvPr>
        </p:nvSpPr>
        <p:spPr/>
        <p:txBody>
          <a:bodyPr/>
          <a:lstStyle>
            <a:lvl1pPr>
              <a:defRPr/>
            </a:lvl1pPr>
          </a:lstStyle>
          <a:p>
            <a:pPr>
              <a:defRPr/>
            </a:pPr>
            <a:fld id="{BC29557F-346B-479C-A9A4-C5B89F1B5AAC}" type="datetime1">
              <a:rPr lang="en-US" smtClean="0"/>
              <a:t>10/23/2019</a:t>
            </a:fld>
            <a:endParaRPr lang="en-US"/>
          </a:p>
        </p:txBody>
      </p:sp>
      <p:sp>
        <p:nvSpPr>
          <p:cNvPr id="11" name="Title 1" hidden="1"/>
          <p:cNvSpPr>
            <a:spLocks noGrp="1"/>
          </p:cNvSpPr>
          <p:nvPr>
            <p:ph type="title"/>
          </p:nvPr>
        </p:nvSpPr>
        <p:spPr>
          <a:xfrm>
            <a:off x="301752" y="228600"/>
            <a:ext cx="8534400" cy="758952"/>
          </a:xfrm>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a:spLocks noChangeArrowheads="1"/>
          </p:cNvSpPr>
          <p:nvPr/>
        </p:nvSpPr>
        <p:spPr bwMode="auto">
          <a:xfrm>
            <a:off x="152400" y="6430963"/>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1" name="Rectangle 10"/>
          <p:cNvSpPr>
            <a:spLocks noChangeArrowheads="1"/>
          </p:cNvSpPr>
          <p:nvPr/>
        </p:nvSpPr>
        <p:spPr bwMode="auto">
          <a:xfrm>
            <a:off x="155575" y="119063"/>
            <a:ext cx="8832850" cy="66294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Oval 13"/>
          <p:cNvSpPr/>
          <p:nvPr userDrawn="1"/>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381000" y="914400"/>
            <a:ext cx="2362200" cy="1295400"/>
          </a:xfrm>
        </p:spPr>
        <p:txBody>
          <a:bodyPr>
            <a:noAutofit/>
          </a:bodyPr>
          <a:lstStyle>
            <a:lvl1pPr algn="l">
              <a:buNone/>
              <a:defRPr sz="2800" b="1">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81000" y="2286000"/>
            <a:ext cx="2362200" cy="3840163"/>
          </a:xfrm>
        </p:spPr>
        <p:txBody>
          <a:bodyPr/>
          <a:lstStyle>
            <a:lvl1pPr marL="0" indent="0">
              <a:spcAft>
                <a:spcPts val="1000"/>
              </a:spcAft>
              <a:buNone/>
              <a:defRPr sz="2000">
                <a:solidFill>
                  <a:srgbClr val="FFFFFF"/>
                </a:solidFill>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3"/>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4"/>
          <p:cNvSpPr>
            <a:spLocks noGrp="1"/>
          </p:cNvSpPr>
          <p:nvPr>
            <p:ph type="dt" sz="half" idx="14"/>
          </p:nvPr>
        </p:nvSpPr>
        <p:spPr/>
        <p:txBody>
          <a:bodyPr/>
          <a:lstStyle>
            <a:lvl1pPr>
              <a:defRPr/>
            </a:lvl1pPr>
          </a:lstStyle>
          <a:p>
            <a:pPr>
              <a:defRPr/>
            </a:pPr>
            <a:fld id="{D9232D06-D2C1-4AFE-A93C-8154BBD674D9}" type="datetime1">
              <a:rPr lang="en-US" smtClean="0"/>
              <a:t>10/23/2019</a:t>
            </a:fld>
            <a:endParaRPr lang="en-US"/>
          </a:p>
        </p:txBody>
      </p:sp>
      <p:sp>
        <p:nvSpPr>
          <p:cNvPr id="13" name="TextBox 12"/>
          <p:cNvSpPr txBox="1"/>
          <p:nvPr userDrawn="1"/>
        </p:nvSpPr>
        <p:spPr>
          <a:xfrm>
            <a:off x="1318633" y="374880"/>
            <a:ext cx="565785" cy="405555"/>
          </a:xfrm>
          <a:prstGeom prst="rect">
            <a:avLst/>
          </a:prstGeom>
          <a:noFill/>
        </p:spPr>
        <p:txBody>
          <a:bodyPr wrap="square" rtlCol="0">
            <a:spAutoFit/>
          </a:bodyPr>
          <a:lstStyle/>
          <a:p>
            <a:pPr algn="ctr"/>
            <a:fld id="{1FC12AE0-4C26-4AAF-B526-01D0A9B9F6A2}" type="slidenum">
              <a:rPr lang="en-US" sz="1200" smtClean="0">
                <a:solidFill>
                  <a:srgbClr val="669900"/>
                </a:solidFill>
              </a:rPr>
              <a:pPr algn="ctr"/>
              <a:t>‹#›</a:t>
            </a:fld>
            <a:endParaRPr lang="en-US" sz="1200" dirty="0">
              <a:solidFill>
                <a:srgbClr val="669900"/>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152400" y="152400"/>
            <a:ext cx="8832850" cy="3810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a:spLocks noChangeArrowheads="1"/>
          </p:cNvSpPr>
          <p:nvPr/>
        </p:nvSpPr>
        <p:spPr bwMode="auto">
          <a:xfrm>
            <a:off x="152400"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3" name="Straight Connector 12"/>
          <p:cNvSpPr>
            <a:spLocks noChangeShapeType="1"/>
          </p:cNvSpPr>
          <p:nvPr/>
        </p:nvSpPr>
        <p:spPr bwMode="auto">
          <a:xfrm>
            <a:off x="161925" y="527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Oval 13"/>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3000375" y="609600"/>
            <a:ext cx="5867400" cy="4267200"/>
          </a:xfrm>
        </p:spPr>
        <p:txBody>
          <a:bodyPr>
            <a:normAutofit/>
          </a:bodyPr>
          <a:lstStyle>
            <a:lvl1pPr>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Date Placeholder 4"/>
          <p:cNvSpPr>
            <a:spLocks noGrp="1"/>
          </p:cNvSpPr>
          <p:nvPr>
            <p:ph type="dt" sz="half" idx="10"/>
          </p:nvPr>
        </p:nvSpPr>
        <p:spPr>
          <a:xfrm>
            <a:off x="5788025" y="6405563"/>
            <a:ext cx="3044825" cy="365125"/>
          </a:xfrm>
        </p:spPr>
        <p:txBody>
          <a:bodyPr/>
          <a:lstStyle>
            <a:lvl1pPr>
              <a:defRPr/>
            </a:lvl1pPr>
          </a:lstStyle>
          <a:p>
            <a:pPr>
              <a:defRPr/>
            </a:pPr>
            <a:fld id="{211688BD-1FB8-455D-88F0-1E6DA375257D}" type="datetime1">
              <a:rPr lang="en-US" smtClean="0"/>
              <a:t>10/23/2019</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6" name="Rectangle 15"/>
          <p:cNvSpPr>
            <a:spLocks noChangeArrowheads="1"/>
          </p:cNvSpPr>
          <p:nvPr/>
        </p:nvSpPr>
        <p:spPr bwMode="auto">
          <a:xfrm>
            <a:off x="0" y="0"/>
            <a:ext cx="9144000" cy="1371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8" name="Rectangle 1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9" name="Rectangle 18"/>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fontAlgn="auto">
              <a:spcBef>
                <a:spcPts val="0"/>
              </a:spcBef>
              <a:spcAft>
                <a:spcPts val="0"/>
              </a:spcAft>
              <a:defRPr sz="1400">
                <a:solidFill>
                  <a:srgbClr val="FFFFFF"/>
                </a:solidFill>
                <a:latin typeface="+mn-lt"/>
              </a:defRPr>
            </a:lvl1pPr>
          </a:lstStyle>
          <a:p>
            <a:pPr>
              <a:defRPr/>
            </a:pPr>
            <a:fld id="{0E9C76E5-D363-45C9-929D-F68706FF6533}" type="datetime1">
              <a:rPr lang="en-US" smtClean="0"/>
              <a:t>10/23/2019</a:t>
            </a:fld>
            <a:endParaRPr lang="en-US" dirty="0"/>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0" name="Straight Connector 9"/>
          <p:cNvSpPr>
            <a:spLocks noChangeShapeType="1"/>
          </p:cNvSpPr>
          <p:nvPr/>
        </p:nvSpPr>
        <p:spPr bwMode="auto">
          <a:xfrm>
            <a:off x="152400" y="1255713"/>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userDrawn="1"/>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Title Placeholder 21"/>
          <p:cNvSpPr>
            <a:spLocks noGrp="1"/>
          </p:cNvSpPr>
          <p:nvPr>
            <p:ph type="title"/>
          </p:nvPr>
        </p:nvSpPr>
        <p:spPr>
          <a:xfrm>
            <a:off x="301625" y="228600"/>
            <a:ext cx="8534400" cy="758825"/>
          </a:xfrm>
          <a:prstGeom prst="rect">
            <a:avLst/>
          </a:prstGeom>
        </p:spPr>
        <p:txBody>
          <a:bodyPr vert="horz" anchor="b">
            <a:normAutofit/>
            <a:scene3d>
              <a:camera prst="orthographicFront"/>
              <a:lightRig rig="threePt" dir="t"/>
            </a:scene3d>
            <a:sp3d extrusionH="57150">
              <a:bevelT w="38100" h="38100"/>
            </a:sp3d>
          </a:bodyPr>
          <a:lstStyle/>
          <a:p>
            <a:r>
              <a:rPr lang="en-US"/>
              <a:t>Click to edit Master title style</a:t>
            </a:r>
            <a:endParaRPr lang="en-US" dirty="0"/>
          </a:p>
        </p:txBody>
      </p:sp>
      <p:sp>
        <p:nvSpPr>
          <p:cNvPr id="4111"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Lst>
  <p:hf sldNum="0" hdr="0" ftr="0" dt="0"/>
  <p:txStyles>
    <p:titleStyle>
      <a:lvl1pPr algn="ctr" rtl="0" eaLnBrk="0" fontAlgn="base" hangingPunct="0">
        <a:spcBef>
          <a:spcPct val="0"/>
        </a:spcBef>
        <a:spcAft>
          <a:spcPct val="0"/>
        </a:spcAft>
        <a:defRPr sz="3300" kern="1200">
          <a:solidFill>
            <a:srgbClr val="88A44D"/>
          </a:solidFill>
          <a:latin typeface="+mj-lt"/>
          <a:ea typeface="+mj-ea"/>
          <a:cs typeface="+mj-cs"/>
        </a:defRPr>
      </a:lvl1pPr>
      <a:lvl2pPr algn="ctr" rtl="0" eaLnBrk="0" fontAlgn="base" hangingPunct="0">
        <a:spcBef>
          <a:spcPct val="0"/>
        </a:spcBef>
        <a:spcAft>
          <a:spcPct val="0"/>
        </a:spcAft>
        <a:defRPr sz="3300">
          <a:solidFill>
            <a:srgbClr val="88A44D"/>
          </a:solidFill>
          <a:latin typeface="Georgia" pitchFamily="18" charset="0"/>
        </a:defRPr>
      </a:lvl2pPr>
      <a:lvl3pPr algn="ctr" rtl="0" eaLnBrk="0" fontAlgn="base" hangingPunct="0">
        <a:spcBef>
          <a:spcPct val="0"/>
        </a:spcBef>
        <a:spcAft>
          <a:spcPct val="0"/>
        </a:spcAft>
        <a:defRPr sz="3300">
          <a:solidFill>
            <a:srgbClr val="88A44D"/>
          </a:solidFill>
          <a:latin typeface="Georgia" pitchFamily="18" charset="0"/>
        </a:defRPr>
      </a:lvl3pPr>
      <a:lvl4pPr algn="ctr" rtl="0" eaLnBrk="0" fontAlgn="base" hangingPunct="0">
        <a:spcBef>
          <a:spcPct val="0"/>
        </a:spcBef>
        <a:spcAft>
          <a:spcPct val="0"/>
        </a:spcAft>
        <a:defRPr sz="3300">
          <a:solidFill>
            <a:srgbClr val="88A44D"/>
          </a:solidFill>
          <a:latin typeface="Georgia" pitchFamily="18" charset="0"/>
        </a:defRPr>
      </a:lvl4pPr>
      <a:lvl5pPr algn="ctr" rtl="0" eaLnBrk="0" fontAlgn="base" hangingPunct="0">
        <a:spcBef>
          <a:spcPct val="0"/>
        </a:spcBef>
        <a:spcAft>
          <a:spcPct val="0"/>
        </a:spcAft>
        <a:defRPr sz="3300">
          <a:solidFill>
            <a:srgbClr val="88A44D"/>
          </a:solidFill>
          <a:latin typeface="Georgia" pitchFamily="18"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Rectangle 15"/>
          <p:cNvSpPr>
            <a:spLocks noChangeArrowheads="1"/>
          </p:cNvSpPr>
          <p:nvPr/>
        </p:nvSpPr>
        <p:spPr bwMode="auto">
          <a:xfrm>
            <a:off x="0" y="0"/>
            <a:ext cx="9144000" cy="1371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8" name="Rectangle 1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9" name="Rectangle 18"/>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fontAlgn="auto">
              <a:spcBef>
                <a:spcPts val="0"/>
              </a:spcBef>
              <a:spcAft>
                <a:spcPts val="0"/>
              </a:spcAft>
              <a:defRPr sz="1400">
                <a:solidFill>
                  <a:srgbClr val="FFFFFF"/>
                </a:solidFill>
                <a:latin typeface="+mn-lt"/>
              </a:defRPr>
            </a:lvl1pPr>
          </a:lstStyle>
          <a:p>
            <a:pPr>
              <a:defRPr/>
            </a:pPr>
            <a:fld id="{0A2AC15E-D651-4BD1-AF33-4CF996BCF7CE}" type="datetime1">
              <a:rPr lang="en-US" smtClean="0"/>
              <a:t>10/23/2019</a:t>
            </a:fld>
            <a:endParaRPr lang="en-US" dirty="0"/>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fontAlgn="auto">
              <a:spcBef>
                <a:spcPts val="0"/>
              </a:spcBef>
              <a:spcAft>
                <a:spcPts val="0"/>
              </a:spcAft>
              <a:defRPr sz="1200">
                <a:solidFill>
                  <a:srgbClr val="FFFFFF"/>
                </a:solidFill>
                <a:latin typeface="+mn-lt"/>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9"/>
          <p:cNvSpPr>
            <a:spLocks noChangeShapeType="1"/>
          </p:cNvSpPr>
          <p:nvPr/>
        </p:nvSpPr>
        <p:spPr bwMode="auto">
          <a:xfrm>
            <a:off x="152400" y="1255713"/>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3" name="Slide Number Placeholder 22"/>
          <p:cNvSpPr>
            <a:spLocks noGrp="1"/>
          </p:cNvSpPr>
          <p:nvPr>
            <p:ph type="sldNum" sz="quarter" idx="4"/>
          </p:nvPr>
        </p:nvSpPr>
        <p:spPr>
          <a:xfrm>
            <a:off x="4343400" y="1027113"/>
            <a:ext cx="457200" cy="441325"/>
          </a:xfrm>
          <a:prstGeom prst="rect">
            <a:avLst/>
          </a:prstGeom>
        </p:spPr>
        <p:txBody>
          <a:bodyPr vert="horz" lIns="45720" rIns="45720" anchor="ctr">
            <a:normAutofit/>
          </a:bodyPr>
          <a:lstStyle>
            <a:lvl1pPr algn="ctr" fontAlgn="auto">
              <a:spcBef>
                <a:spcPts val="0"/>
              </a:spcBef>
              <a:spcAft>
                <a:spcPts val="0"/>
              </a:spcAft>
              <a:defRPr sz="1600">
                <a:solidFill>
                  <a:schemeClr val="accent3">
                    <a:shade val="75000"/>
                  </a:schemeClr>
                </a:solidFill>
                <a:latin typeface="+mn-lt"/>
              </a:defRPr>
            </a:lvl1pPr>
          </a:lstStyle>
          <a:p>
            <a:pPr>
              <a:defRPr/>
            </a:pPr>
            <a:fld id="{A48F9F7B-CFD3-427C-AA27-636EAEBF988C}" type="slidenum">
              <a:rPr lang="en-US">
                <a:solidFill>
                  <a:srgbClr val="9BBB59">
                    <a:shade val="75000"/>
                  </a:srgbClr>
                </a:solidFill>
              </a:rPr>
              <a:pPr>
                <a:defRPr/>
              </a:pPr>
              <a:t>‹#›</a:t>
            </a:fld>
            <a:endParaRPr lang="en-US" dirty="0">
              <a:solidFill>
                <a:srgbClr val="9BBB59">
                  <a:shade val="75000"/>
                </a:srgbClr>
              </a:solidFill>
            </a:endParaRPr>
          </a:p>
        </p:txBody>
      </p:sp>
      <p:sp>
        <p:nvSpPr>
          <p:cNvPr id="22" name="Title Placeholder 21"/>
          <p:cNvSpPr>
            <a:spLocks noGrp="1"/>
          </p:cNvSpPr>
          <p:nvPr>
            <p:ph type="title"/>
          </p:nvPr>
        </p:nvSpPr>
        <p:spPr>
          <a:xfrm>
            <a:off x="301625" y="228600"/>
            <a:ext cx="8534400" cy="758825"/>
          </a:xfrm>
          <a:prstGeom prst="rect">
            <a:avLst/>
          </a:prstGeom>
        </p:spPr>
        <p:txBody>
          <a:bodyPr vert="horz" anchor="b">
            <a:normAutofit/>
            <a:scene3d>
              <a:camera prst="orthographicFront"/>
              <a:lightRig rig="threePt" dir="t"/>
            </a:scene3d>
            <a:sp3d extrusionH="57150">
              <a:bevelT w="38100" h="38100"/>
            </a:sp3d>
          </a:bodyPr>
          <a:lstStyle/>
          <a:p>
            <a:r>
              <a:rPr lang="en-US"/>
              <a:t>Click to edit Master title style</a:t>
            </a:r>
            <a:endParaRPr lang="en-US" dirty="0"/>
          </a:p>
        </p:txBody>
      </p:sp>
      <p:sp>
        <p:nvSpPr>
          <p:cNvPr id="4111"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77949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Lst>
  <p:hf sldNum="0" hdr="0" ftr="0" dt="0"/>
  <p:txStyles>
    <p:titleStyle>
      <a:lvl1pPr algn="ctr" rtl="0" eaLnBrk="0" fontAlgn="base" hangingPunct="0">
        <a:spcBef>
          <a:spcPct val="0"/>
        </a:spcBef>
        <a:spcAft>
          <a:spcPct val="0"/>
        </a:spcAft>
        <a:defRPr sz="3300" kern="1200">
          <a:solidFill>
            <a:srgbClr val="88A44D"/>
          </a:solidFill>
          <a:latin typeface="+mj-lt"/>
          <a:ea typeface="+mj-ea"/>
          <a:cs typeface="+mj-cs"/>
        </a:defRPr>
      </a:lvl1pPr>
      <a:lvl2pPr algn="ctr" rtl="0" eaLnBrk="0" fontAlgn="base" hangingPunct="0">
        <a:spcBef>
          <a:spcPct val="0"/>
        </a:spcBef>
        <a:spcAft>
          <a:spcPct val="0"/>
        </a:spcAft>
        <a:defRPr sz="3300">
          <a:solidFill>
            <a:srgbClr val="88A44D"/>
          </a:solidFill>
          <a:latin typeface="Georgia" pitchFamily="18" charset="0"/>
        </a:defRPr>
      </a:lvl2pPr>
      <a:lvl3pPr algn="ctr" rtl="0" eaLnBrk="0" fontAlgn="base" hangingPunct="0">
        <a:spcBef>
          <a:spcPct val="0"/>
        </a:spcBef>
        <a:spcAft>
          <a:spcPct val="0"/>
        </a:spcAft>
        <a:defRPr sz="3300">
          <a:solidFill>
            <a:srgbClr val="88A44D"/>
          </a:solidFill>
          <a:latin typeface="Georgia" pitchFamily="18" charset="0"/>
        </a:defRPr>
      </a:lvl3pPr>
      <a:lvl4pPr algn="ctr" rtl="0" eaLnBrk="0" fontAlgn="base" hangingPunct="0">
        <a:spcBef>
          <a:spcPct val="0"/>
        </a:spcBef>
        <a:spcAft>
          <a:spcPct val="0"/>
        </a:spcAft>
        <a:defRPr sz="3300">
          <a:solidFill>
            <a:srgbClr val="88A44D"/>
          </a:solidFill>
          <a:latin typeface="Georgia" pitchFamily="18" charset="0"/>
        </a:defRPr>
      </a:lvl4pPr>
      <a:lvl5pPr algn="ctr" rtl="0" eaLnBrk="0" fontAlgn="base" hangingPunct="0">
        <a:spcBef>
          <a:spcPct val="0"/>
        </a:spcBef>
        <a:spcAft>
          <a:spcPct val="0"/>
        </a:spcAft>
        <a:defRPr sz="3300">
          <a:solidFill>
            <a:srgbClr val="88A44D"/>
          </a:solidFill>
          <a:latin typeface="Georgia" pitchFamily="18"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Rectangle 15"/>
          <p:cNvSpPr>
            <a:spLocks noChangeArrowheads="1"/>
          </p:cNvSpPr>
          <p:nvPr/>
        </p:nvSpPr>
        <p:spPr bwMode="auto">
          <a:xfrm>
            <a:off x="0" y="0"/>
            <a:ext cx="9144000" cy="1371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8" name="Rectangle 1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9" name="Rectangle 18"/>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fontAlgn="auto">
              <a:spcBef>
                <a:spcPts val="0"/>
              </a:spcBef>
              <a:spcAft>
                <a:spcPts val="0"/>
              </a:spcAft>
              <a:defRPr sz="1400">
                <a:solidFill>
                  <a:srgbClr val="FFFFFF"/>
                </a:solidFill>
                <a:latin typeface="+mn-lt"/>
              </a:defRPr>
            </a:lvl1pPr>
          </a:lstStyle>
          <a:p>
            <a:pPr>
              <a:defRPr/>
            </a:pPr>
            <a:fld id="{2D15619F-E6BE-463F-A340-1AC47FA6B604}" type="datetime1">
              <a:rPr lang="en-US" smtClean="0"/>
              <a:t>10/23/2019</a:t>
            </a:fld>
            <a:endParaRPr lang="en-US" dirty="0"/>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fontAlgn="auto">
              <a:spcBef>
                <a:spcPts val="0"/>
              </a:spcBef>
              <a:spcAft>
                <a:spcPts val="0"/>
              </a:spcAft>
              <a:defRPr sz="1200">
                <a:solidFill>
                  <a:srgbClr val="FFFFFF"/>
                </a:solidFill>
                <a:latin typeface="+mn-lt"/>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9"/>
          <p:cNvSpPr>
            <a:spLocks noChangeShapeType="1"/>
          </p:cNvSpPr>
          <p:nvPr/>
        </p:nvSpPr>
        <p:spPr bwMode="auto">
          <a:xfrm>
            <a:off x="152400" y="1255713"/>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3" name="Slide Number Placeholder 22"/>
          <p:cNvSpPr>
            <a:spLocks noGrp="1"/>
          </p:cNvSpPr>
          <p:nvPr>
            <p:ph type="sldNum" sz="quarter" idx="4"/>
          </p:nvPr>
        </p:nvSpPr>
        <p:spPr>
          <a:xfrm>
            <a:off x="4343400" y="1027113"/>
            <a:ext cx="457200" cy="441325"/>
          </a:xfrm>
          <a:prstGeom prst="rect">
            <a:avLst/>
          </a:prstGeom>
        </p:spPr>
        <p:txBody>
          <a:bodyPr vert="horz" lIns="45720" rIns="45720" anchor="ctr">
            <a:normAutofit/>
          </a:bodyPr>
          <a:lstStyle>
            <a:lvl1pPr algn="ctr" fontAlgn="auto">
              <a:spcBef>
                <a:spcPts val="0"/>
              </a:spcBef>
              <a:spcAft>
                <a:spcPts val="0"/>
              </a:spcAft>
              <a:defRPr sz="1600">
                <a:solidFill>
                  <a:schemeClr val="accent3">
                    <a:shade val="75000"/>
                  </a:schemeClr>
                </a:solidFill>
                <a:latin typeface="+mn-lt"/>
              </a:defRPr>
            </a:lvl1pPr>
          </a:lstStyle>
          <a:p>
            <a:pPr>
              <a:defRPr/>
            </a:pPr>
            <a:fld id="{A48F9F7B-CFD3-427C-AA27-636EAEBF988C}" type="slidenum">
              <a:rPr lang="en-US">
                <a:solidFill>
                  <a:srgbClr val="9BBB59">
                    <a:shade val="75000"/>
                  </a:srgbClr>
                </a:solidFill>
              </a:rPr>
              <a:pPr>
                <a:defRPr/>
              </a:pPr>
              <a:t>‹#›</a:t>
            </a:fld>
            <a:endParaRPr lang="en-US" dirty="0">
              <a:solidFill>
                <a:srgbClr val="9BBB59">
                  <a:shade val="75000"/>
                </a:srgbClr>
              </a:solidFill>
            </a:endParaRPr>
          </a:p>
        </p:txBody>
      </p:sp>
      <p:sp>
        <p:nvSpPr>
          <p:cNvPr id="22" name="Title Placeholder 21"/>
          <p:cNvSpPr>
            <a:spLocks noGrp="1"/>
          </p:cNvSpPr>
          <p:nvPr>
            <p:ph type="title"/>
          </p:nvPr>
        </p:nvSpPr>
        <p:spPr>
          <a:xfrm>
            <a:off x="301625" y="228600"/>
            <a:ext cx="8534400" cy="758825"/>
          </a:xfrm>
          <a:prstGeom prst="rect">
            <a:avLst/>
          </a:prstGeom>
        </p:spPr>
        <p:txBody>
          <a:bodyPr vert="horz" anchor="b">
            <a:normAutofit/>
            <a:scene3d>
              <a:camera prst="orthographicFront"/>
              <a:lightRig rig="threePt" dir="t"/>
            </a:scene3d>
            <a:sp3d extrusionH="57150">
              <a:bevelT w="38100" h="38100"/>
            </a:sp3d>
          </a:bodyPr>
          <a:lstStyle/>
          <a:p>
            <a:r>
              <a:rPr lang="en-US"/>
              <a:t>Click to edit Master title style</a:t>
            </a:r>
            <a:endParaRPr lang="en-US" dirty="0"/>
          </a:p>
        </p:txBody>
      </p:sp>
      <p:sp>
        <p:nvSpPr>
          <p:cNvPr id="4111"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6552365"/>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Lst>
  <p:hf sldNum="0" hdr="0" ftr="0" dt="0"/>
  <p:txStyles>
    <p:titleStyle>
      <a:lvl1pPr algn="ctr" rtl="0" eaLnBrk="0" fontAlgn="base" hangingPunct="0">
        <a:spcBef>
          <a:spcPct val="0"/>
        </a:spcBef>
        <a:spcAft>
          <a:spcPct val="0"/>
        </a:spcAft>
        <a:defRPr sz="3300" kern="1200">
          <a:solidFill>
            <a:srgbClr val="88A44D"/>
          </a:solidFill>
          <a:latin typeface="+mj-lt"/>
          <a:ea typeface="+mj-ea"/>
          <a:cs typeface="+mj-cs"/>
        </a:defRPr>
      </a:lvl1pPr>
      <a:lvl2pPr algn="ctr" rtl="0" eaLnBrk="0" fontAlgn="base" hangingPunct="0">
        <a:spcBef>
          <a:spcPct val="0"/>
        </a:spcBef>
        <a:spcAft>
          <a:spcPct val="0"/>
        </a:spcAft>
        <a:defRPr sz="3300">
          <a:solidFill>
            <a:srgbClr val="88A44D"/>
          </a:solidFill>
          <a:latin typeface="Georgia" pitchFamily="18" charset="0"/>
        </a:defRPr>
      </a:lvl2pPr>
      <a:lvl3pPr algn="ctr" rtl="0" eaLnBrk="0" fontAlgn="base" hangingPunct="0">
        <a:spcBef>
          <a:spcPct val="0"/>
        </a:spcBef>
        <a:spcAft>
          <a:spcPct val="0"/>
        </a:spcAft>
        <a:defRPr sz="3300">
          <a:solidFill>
            <a:srgbClr val="88A44D"/>
          </a:solidFill>
          <a:latin typeface="Georgia" pitchFamily="18" charset="0"/>
        </a:defRPr>
      </a:lvl3pPr>
      <a:lvl4pPr algn="ctr" rtl="0" eaLnBrk="0" fontAlgn="base" hangingPunct="0">
        <a:spcBef>
          <a:spcPct val="0"/>
        </a:spcBef>
        <a:spcAft>
          <a:spcPct val="0"/>
        </a:spcAft>
        <a:defRPr sz="3300">
          <a:solidFill>
            <a:srgbClr val="88A44D"/>
          </a:solidFill>
          <a:latin typeface="Georgia" pitchFamily="18" charset="0"/>
        </a:defRPr>
      </a:lvl4pPr>
      <a:lvl5pPr algn="ctr" rtl="0" eaLnBrk="0" fontAlgn="base" hangingPunct="0">
        <a:spcBef>
          <a:spcPct val="0"/>
        </a:spcBef>
        <a:spcAft>
          <a:spcPct val="0"/>
        </a:spcAft>
        <a:defRPr sz="3300">
          <a:solidFill>
            <a:srgbClr val="88A44D"/>
          </a:solidFill>
          <a:latin typeface="Georgia" pitchFamily="18"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Rectangle 15"/>
          <p:cNvSpPr>
            <a:spLocks noChangeArrowheads="1"/>
          </p:cNvSpPr>
          <p:nvPr/>
        </p:nvSpPr>
        <p:spPr bwMode="auto">
          <a:xfrm>
            <a:off x="0" y="0"/>
            <a:ext cx="9144000" cy="1371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8" name="Rectangle 1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9" name="Rectangle 18"/>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fontAlgn="auto">
              <a:spcBef>
                <a:spcPts val="0"/>
              </a:spcBef>
              <a:spcAft>
                <a:spcPts val="0"/>
              </a:spcAft>
              <a:defRPr sz="1400">
                <a:solidFill>
                  <a:srgbClr val="FFFFFF"/>
                </a:solidFill>
                <a:latin typeface="+mn-lt"/>
              </a:defRPr>
            </a:lvl1pPr>
          </a:lstStyle>
          <a:p>
            <a:pPr>
              <a:defRPr/>
            </a:pPr>
            <a:fld id="{AFF9C0B8-B217-4AD1-B530-96C2D2315CD7}" type="datetime1">
              <a:rPr lang="en-US" smtClean="0"/>
              <a:t>10/23/2019</a:t>
            </a:fld>
            <a:endParaRPr lang="en-US" dirty="0"/>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fontAlgn="auto">
              <a:spcBef>
                <a:spcPts val="0"/>
              </a:spcBef>
              <a:spcAft>
                <a:spcPts val="0"/>
              </a:spcAft>
              <a:defRPr sz="1200">
                <a:solidFill>
                  <a:srgbClr val="FFFFFF"/>
                </a:solidFill>
                <a:latin typeface="+mn-lt"/>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9"/>
          <p:cNvSpPr>
            <a:spLocks noChangeShapeType="1"/>
          </p:cNvSpPr>
          <p:nvPr/>
        </p:nvSpPr>
        <p:spPr bwMode="auto">
          <a:xfrm>
            <a:off x="152400" y="1255713"/>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3" name="Slide Number Placeholder 22"/>
          <p:cNvSpPr>
            <a:spLocks noGrp="1"/>
          </p:cNvSpPr>
          <p:nvPr>
            <p:ph type="sldNum" sz="quarter" idx="4"/>
          </p:nvPr>
        </p:nvSpPr>
        <p:spPr>
          <a:xfrm>
            <a:off x="4343400" y="1027113"/>
            <a:ext cx="457200" cy="441325"/>
          </a:xfrm>
          <a:prstGeom prst="rect">
            <a:avLst/>
          </a:prstGeom>
        </p:spPr>
        <p:txBody>
          <a:bodyPr vert="horz" lIns="45720" rIns="45720" anchor="ctr">
            <a:normAutofit/>
          </a:bodyPr>
          <a:lstStyle>
            <a:lvl1pPr algn="ctr" fontAlgn="auto">
              <a:spcBef>
                <a:spcPts val="0"/>
              </a:spcBef>
              <a:spcAft>
                <a:spcPts val="0"/>
              </a:spcAft>
              <a:defRPr sz="1600">
                <a:solidFill>
                  <a:schemeClr val="accent3">
                    <a:shade val="75000"/>
                  </a:schemeClr>
                </a:solidFill>
                <a:latin typeface="+mn-lt"/>
              </a:defRPr>
            </a:lvl1pPr>
          </a:lstStyle>
          <a:p>
            <a:pPr>
              <a:defRPr/>
            </a:pPr>
            <a:fld id="{A48F9F7B-CFD3-427C-AA27-636EAEBF988C}" type="slidenum">
              <a:rPr lang="en-US">
                <a:solidFill>
                  <a:srgbClr val="9BBB59">
                    <a:shade val="75000"/>
                  </a:srgbClr>
                </a:solidFill>
              </a:rPr>
              <a:pPr>
                <a:defRPr/>
              </a:pPr>
              <a:t>‹#›</a:t>
            </a:fld>
            <a:endParaRPr lang="en-US" dirty="0">
              <a:solidFill>
                <a:srgbClr val="9BBB59">
                  <a:shade val="75000"/>
                </a:srgbClr>
              </a:solidFill>
            </a:endParaRPr>
          </a:p>
        </p:txBody>
      </p:sp>
      <p:sp>
        <p:nvSpPr>
          <p:cNvPr id="22" name="Title Placeholder 21"/>
          <p:cNvSpPr>
            <a:spLocks noGrp="1"/>
          </p:cNvSpPr>
          <p:nvPr>
            <p:ph type="title"/>
          </p:nvPr>
        </p:nvSpPr>
        <p:spPr>
          <a:xfrm>
            <a:off x="301625" y="228600"/>
            <a:ext cx="8534400" cy="758825"/>
          </a:xfrm>
          <a:prstGeom prst="rect">
            <a:avLst/>
          </a:prstGeom>
        </p:spPr>
        <p:txBody>
          <a:bodyPr vert="horz" anchor="b">
            <a:normAutofit/>
            <a:scene3d>
              <a:camera prst="orthographicFront"/>
              <a:lightRig rig="threePt" dir="t"/>
            </a:scene3d>
            <a:sp3d extrusionH="57150">
              <a:bevelT w="38100" h="38100"/>
            </a:sp3d>
          </a:bodyPr>
          <a:lstStyle/>
          <a:p>
            <a:r>
              <a:rPr lang="en-US"/>
              <a:t>Click to edit Master title style</a:t>
            </a:r>
            <a:endParaRPr lang="en-US" dirty="0"/>
          </a:p>
        </p:txBody>
      </p:sp>
      <p:sp>
        <p:nvSpPr>
          <p:cNvPr id="4111"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1041314"/>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Lst>
  <p:hf sldNum="0" hdr="0" ftr="0" dt="0"/>
  <p:txStyles>
    <p:titleStyle>
      <a:lvl1pPr algn="ctr" rtl="0" eaLnBrk="0" fontAlgn="base" hangingPunct="0">
        <a:spcBef>
          <a:spcPct val="0"/>
        </a:spcBef>
        <a:spcAft>
          <a:spcPct val="0"/>
        </a:spcAft>
        <a:defRPr sz="3300" kern="1200">
          <a:solidFill>
            <a:srgbClr val="88A44D"/>
          </a:solidFill>
          <a:latin typeface="+mj-lt"/>
          <a:ea typeface="+mj-ea"/>
          <a:cs typeface="+mj-cs"/>
        </a:defRPr>
      </a:lvl1pPr>
      <a:lvl2pPr algn="ctr" rtl="0" eaLnBrk="0" fontAlgn="base" hangingPunct="0">
        <a:spcBef>
          <a:spcPct val="0"/>
        </a:spcBef>
        <a:spcAft>
          <a:spcPct val="0"/>
        </a:spcAft>
        <a:defRPr sz="3300">
          <a:solidFill>
            <a:srgbClr val="88A44D"/>
          </a:solidFill>
          <a:latin typeface="Georgia" pitchFamily="18" charset="0"/>
        </a:defRPr>
      </a:lvl2pPr>
      <a:lvl3pPr algn="ctr" rtl="0" eaLnBrk="0" fontAlgn="base" hangingPunct="0">
        <a:spcBef>
          <a:spcPct val="0"/>
        </a:spcBef>
        <a:spcAft>
          <a:spcPct val="0"/>
        </a:spcAft>
        <a:defRPr sz="3300">
          <a:solidFill>
            <a:srgbClr val="88A44D"/>
          </a:solidFill>
          <a:latin typeface="Georgia" pitchFamily="18" charset="0"/>
        </a:defRPr>
      </a:lvl3pPr>
      <a:lvl4pPr algn="ctr" rtl="0" eaLnBrk="0" fontAlgn="base" hangingPunct="0">
        <a:spcBef>
          <a:spcPct val="0"/>
        </a:spcBef>
        <a:spcAft>
          <a:spcPct val="0"/>
        </a:spcAft>
        <a:defRPr sz="3300">
          <a:solidFill>
            <a:srgbClr val="88A44D"/>
          </a:solidFill>
          <a:latin typeface="Georgia" pitchFamily="18" charset="0"/>
        </a:defRPr>
      </a:lvl4pPr>
      <a:lvl5pPr algn="ctr" rtl="0" eaLnBrk="0" fontAlgn="base" hangingPunct="0">
        <a:spcBef>
          <a:spcPct val="0"/>
        </a:spcBef>
        <a:spcAft>
          <a:spcPct val="0"/>
        </a:spcAft>
        <a:defRPr sz="3300">
          <a:solidFill>
            <a:srgbClr val="88A44D"/>
          </a:solidFill>
          <a:latin typeface="Georgia" pitchFamily="18"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Rectangle 15"/>
          <p:cNvSpPr>
            <a:spLocks noChangeArrowheads="1"/>
          </p:cNvSpPr>
          <p:nvPr/>
        </p:nvSpPr>
        <p:spPr bwMode="auto">
          <a:xfrm>
            <a:off x="0" y="0"/>
            <a:ext cx="9144000" cy="1371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8" name="Rectangle 1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9" name="Rectangle 18"/>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fontAlgn="auto">
              <a:spcBef>
                <a:spcPts val="0"/>
              </a:spcBef>
              <a:spcAft>
                <a:spcPts val="0"/>
              </a:spcAft>
              <a:defRPr sz="1400">
                <a:solidFill>
                  <a:srgbClr val="FFFFFF"/>
                </a:solidFill>
                <a:latin typeface="+mn-lt"/>
              </a:defRPr>
            </a:lvl1pPr>
          </a:lstStyle>
          <a:p>
            <a:pPr>
              <a:defRPr/>
            </a:pPr>
            <a:fld id="{34F878F2-6210-4E80-9A09-13A9A97B365C}" type="datetime1">
              <a:rPr lang="en-US" smtClean="0"/>
              <a:t>10/23/2019</a:t>
            </a:fld>
            <a:endParaRPr lang="en-US" dirty="0"/>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fontAlgn="auto">
              <a:spcBef>
                <a:spcPts val="0"/>
              </a:spcBef>
              <a:spcAft>
                <a:spcPts val="0"/>
              </a:spcAft>
              <a:defRPr sz="1200">
                <a:solidFill>
                  <a:srgbClr val="FFFFFF"/>
                </a:solidFill>
                <a:latin typeface="+mn-lt"/>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9"/>
          <p:cNvSpPr>
            <a:spLocks noChangeShapeType="1"/>
          </p:cNvSpPr>
          <p:nvPr/>
        </p:nvSpPr>
        <p:spPr bwMode="auto">
          <a:xfrm>
            <a:off x="152400" y="1255713"/>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3" name="Slide Number Placeholder 22"/>
          <p:cNvSpPr>
            <a:spLocks noGrp="1"/>
          </p:cNvSpPr>
          <p:nvPr>
            <p:ph type="sldNum" sz="quarter" idx="4"/>
          </p:nvPr>
        </p:nvSpPr>
        <p:spPr>
          <a:xfrm>
            <a:off x="4343400" y="1027113"/>
            <a:ext cx="457200" cy="441325"/>
          </a:xfrm>
          <a:prstGeom prst="rect">
            <a:avLst/>
          </a:prstGeom>
        </p:spPr>
        <p:txBody>
          <a:bodyPr vert="horz" lIns="45720" rIns="45720" anchor="ctr">
            <a:normAutofit/>
          </a:bodyPr>
          <a:lstStyle>
            <a:lvl1pPr algn="ctr" fontAlgn="auto">
              <a:spcBef>
                <a:spcPts val="0"/>
              </a:spcBef>
              <a:spcAft>
                <a:spcPts val="0"/>
              </a:spcAft>
              <a:defRPr sz="1600">
                <a:solidFill>
                  <a:schemeClr val="accent3">
                    <a:shade val="75000"/>
                  </a:schemeClr>
                </a:solidFill>
                <a:latin typeface="+mn-lt"/>
              </a:defRPr>
            </a:lvl1pPr>
          </a:lstStyle>
          <a:p>
            <a:pPr>
              <a:defRPr/>
            </a:pPr>
            <a:fld id="{A48F9F7B-CFD3-427C-AA27-636EAEBF988C}" type="slidenum">
              <a:rPr lang="en-US">
                <a:solidFill>
                  <a:srgbClr val="9BBB59">
                    <a:shade val="75000"/>
                  </a:srgbClr>
                </a:solidFill>
              </a:rPr>
              <a:pPr>
                <a:defRPr/>
              </a:pPr>
              <a:t>‹#›</a:t>
            </a:fld>
            <a:endParaRPr lang="en-US" dirty="0">
              <a:solidFill>
                <a:srgbClr val="9BBB59">
                  <a:shade val="75000"/>
                </a:srgbClr>
              </a:solidFill>
            </a:endParaRPr>
          </a:p>
        </p:txBody>
      </p:sp>
      <p:sp>
        <p:nvSpPr>
          <p:cNvPr id="22" name="Title Placeholder 21"/>
          <p:cNvSpPr>
            <a:spLocks noGrp="1"/>
          </p:cNvSpPr>
          <p:nvPr>
            <p:ph type="title"/>
          </p:nvPr>
        </p:nvSpPr>
        <p:spPr>
          <a:xfrm>
            <a:off x="301625" y="228600"/>
            <a:ext cx="8534400" cy="758825"/>
          </a:xfrm>
          <a:prstGeom prst="rect">
            <a:avLst/>
          </a:prstGeom>
        </p:spPr>
        <p:txBody>
          <a:bodyPr vert="horz" anchor="b">
            <a:normAutofit/>
            <a:scene3d>
              <a:camera prst="orthographicFront"/>
              <a:lightRig rig="threePt" dir="t"/>
            </a:scene3d>
            <a:sp3d extrusionH="57150">
              <a:bevelT w="38100" h="38100"/>
            </a:sp3d>
          </a:bodyPr>
          <a:lstStyle/>
          <a:p>
            <a:r>
              <a:rPr lang="en-US"/>
              <a:t>Click to edit Master title style</a:t>
            </a:r>
            <a:endParaRPr lang="en-US" dirty="0"/>
          </a:p>
        </p:txBody>
      </p:sp>
      <p:sp>
        <p:nvSpPr>
          <p:cNvPr id="4111"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593195"/>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Lst>
  <p:hf sldNum="0" hdr="0" ftr="0" dt="0"/>
  <p:txStyles>
    <p:titleStyle>
      <a:lvl1pPr algn="ctr" rtl="0" eaLnBrk="0" fontAlgn="base" hangingPunct="0">
        <a:spcBef>
          <a:spcPct val="0"/>
        </a:spcBef>
        <a:spcAft>
          <a:spcPct val="0"/>
        </a:spcAft>
        <a:defRPr sz="3300" kern="1200">
          <a:solidFill>
            <a:srgbClr val="88A44D"/>
          </a:solidFill>
          <a:latin typeface="+mj-lt"/>
          <a:ea typeface="+mj-ea"/>
          <a:cs typeface="+mj-cs"/>
        </a:defRPr>
      </a:lvl1pPr>
      <a:lvl2pPr algn="ctr" rtl="0" eaLnBrk="0" fontAlgn="base" hangingPunct="0">
        <a:spcBef>
          <a:spcPct val="0"/>
        </a:spcBef>
        <a:spcAft>
          <a:spcPct val="0"/>
        </a:spcAft>
        <a:defRPr sz="3300">
          <a:solidFill>
            <a:srgbClr val="88A44D"/>
          </a:solidFill>
          <a:latin typeface="Georgia" pitchFamily="18" charset="0"/>
        </a:defRPr>
      </a:lvl2pPr>
      <a:lvl3pPr algn="ctr" rtl="0" eaLnBrk="0" fontAlgn="base" hangingPunct="0">
        <a:spcBef>
          <a:spcPct val="0"/>
        </a:spcBef>
        <a:spcAft>
          <a:spcPct val="0"/>
        </a:spcAft>
        <a:defRPr sz="3300">
          <a:solidFill>
            <a:srgbClr val="88A44D"/>
          </a:solidFill>
          <a:latin typeface="Georgia" pitchFamily="18" charset="0"/>
        </a:defRPr>
      </a:lvl3pPr>
      <a:lvl4pPr algn="ctr" rtl="0" eaLnBrk="0" fontAlgn="base" hangingPunct="0">
        <a:spcBef>
          <a:spcPct val="0"/>
        </a:spcBef>
        <a:spcAft>
          <a:spcPct val="0"/>
        </a:spcAft>
        <a:defRPr sz="3300">
          <a:solidFill>
            <a:srgbClr val="88A44D"/>
          </a:solidFill>
          <a:latin typeface="Georgia" pitchFamily="18" charset="0"/>
        </a:defRPr>
      </a:lvl4pPr>
      <a:lvl5pPr algn="ctr" rtl="0" eaLnBrk="0" fontAlgn="base" hangingPunct="0">
        <a:spcBef>
          <a:spcPct val="0"/>
        </a:spcBef>
        <a:spcAft>
          <a:spcPct val="0"/>
        </a:spcAft>
        <a:defRPr sz="3300">
          <a:solidFill>
            <a:srgbClr val="88A44D"/>
          </a:solidFill>
          <a:latin typeface="Georgia" pitchFamily="18"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slideLayout" Target="../slideLayouts/slideLayout11.xml"/><Relationship Id="rId1" Type="http://schemas.openxmlformats.org/officeDocument/2006/relationships/tags" Target="../tags/tag1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101.xml"/><Relationship Id="rId4" Type="http://schemas.openxmlformats.org/officeDocument/2006/relationships/image" Target="../media/image125.png"/></Relationships>
</file>

<file path=ppt/slides/_rels/slide10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Layout" Target="../slideLayouts/slideLayout8.xml"/><Relationship Id="rId1" Type="http://schemas.openxmlformats.org/officeDocument/2006/relationships/tags" Target="../tags/tag102.xml"/></Relationships>
</file>

<file path=ppt/slides/_rels/slide102.xml.rels><?xml version="1.0" encoding="UTF-8" standalone="yes"?>
<Relationships xmlns="http://schemas.openxmlformats.org/package/2006/relationships"><Relationship Id="rId3" Type="http://schemas.openxmlformats.org/officeDocument/2006/relationships/hyperlink" Target="https://grants.nih.gov/grants/guide/notice-files/NOT-OD-19-108.html" TargetMode="External"/><Relationship Id="rId2" Type="http://schemas.openxmlformats.org/officeDocument/2006/relationships/slideLayout" Target="../slideLayouts/slideLayout1.xml"/><Relationship Id="rId1" Type="http://schemas.openxmlformats.org/officeDocument/2006/relationships/tags" Target="../tags/tag103.xml"/></Relationships>
</file>

<file path=ppt/slides/_rels/slide10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3.xml"/><Relationship Id="rId1" Type="http://schemas.openxmlformats.org/officeDocument/2006/relationships/tags" Target="../tags/tag104.xml"/><Relationship Id="rId4" Type="http://schemas.openxmlformats.org/officeDocument/2006/relationships/image" Target="../media/image14.png"/></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7.xml"/></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8.xml"/></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09.xml"/></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0.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48.png"/></Relationships>
</file>

<file path=ppt/slides/_rels/slide11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6.xml"/><Relationship Id="rId1" Type="http://schemas.openxmlformats.org/officeDocument/2006/relationships/tags" Target="../tags/tag111.xml"/></Relationships>
</file>

<file path=ppt/slides/_rels/slide11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6.xml"/><Relationship Id="rId1" Type="http://schemas.openxmlformats.org/officeDocument/2006/relationships/tags" Target="../tags/tag112.xml"/><Relationship Id="rId4" Type="http://schemas.openxmlformats.org/officeDocument/2006/relationships/image" Target="../media/image130.png"/></Relationships>
</file>

<file path=ppt/slides/_rels/slide11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Layout" Target="../slideLayouts/slideLayout6.xml"/><Relationship Id="rId1" Type="http://schemas.openxmlformats.org/officeDocument/2006/relationships/tags" Target="../tags/tag113.xml"/><Relationship Id="rId5" Type="http://schemas.openxmlformats.org/officeDocument/2006/relationships/image" Target="../media/image133.png"/><Relationship Id="rId4" Type="http://schemas.openxmlformats.org/officeDocument/2006/relationships/image" Target="../media/image132.png"/></Relationships>
</file>

<file path=ppt/slides/_rels/slide11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6.xml"/><Relationship Id="rId1" Type="http://schemas.openxmlformats.org/officeDocument/2006/relationships/tags" Target="../tags/tag114.xml"/></Relationships>
</file>

<file path=ppt/slides/_rels/slide11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6.xml"/><Relationship Id="rId1" Type="http://schemas.openxmlformats.org/officeDocument/2006/relationships/tags" Target="../tags/tag115.xml"/></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1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11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Layout" Target="../slideLayouts/slideLayout2.xml"/><Relationship Id="rId1" Type="http://schemas.openxmlformats.org/officeDocument/2006/relationships/tags" Target="../tags/tag119.xml"/></Relationships>
</file>

<file path=ppt/slides/_rels/slide11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Layout" Target="../slideLayouts/slideLayout2.xml"/><Relationship Id="rId1" Type="http://schemas.openxmlformats.org/officeDocument/2006/relationships/tags" Target="../tags/tag120.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5.xml"/><Relationship Id="rId1" Type="http://schemas.openxmlformats.org/officeDocument/2006/relationships/tags" Target="../tags/tag13.xml"/><Relationship Id="rId4" Type="http://schemas.openxmlformats.org/officeDocument/2006/relationships/image" Target="../media/image50.png"/></Relationships>
</file>

<file path=ppt/slides/_rels/slide12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2.xml"/><Relationship Id="rId1" Type="http://schemas.openxmlformats.org/officeDocument/2006/relationships/tags" Target="../tags/tag121.xml"/></Relationships>
</file>

<file path=ppt/slides/_rels/slide1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2.xml"/></Relationships>
</file>

<file path=ppt/slides/_rels/slide1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12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Layout" Target="../slideLayouts/slideLayout2.xml"/><Relationship Id="rId1" Type="http://schemas.openxmlformats.org/officeDocument/2006/relationships/tags" Target="../tags/tag124.xml"/><Relationship Id="rId4" Type="http://schemas.openxmlformats.org/officeDocument/2006/relationships/image" Target="../media/image141.png"/></Relationships>
</file>

<file path=ppt/slides/_rels/slide124.xml.rels><?xml version="1.0" encoding="UTF-8" standalone="yes"?>
<Relationships xmlns="http://schemas.openxmlformats.org/package/2006/relationships"><Relationship Id="rId3" Type="http://schemas.openxmlformats.org/officeDocument/2006/relationships/hyperlink" Target="http://www.nlm.nih.gov/pubs/techbull/nd12/nd12_myncbi_pdf.html" TargetMode="External"/><Relationship Id="rId2" Type="http://schemas.openxmlformats.org/officeDocument/2006/relationships/slideLayout" Target="../slideLayouts/slideLayout2.xml"/><Relationship Id="rId1" Type="http://schemas.openxmlformats.org/officeDocument/2006/relationships/tags" Target="../tags/tag125.xml"/></Relationships>
</file>

<file path=ppt/slides/_rels/slide125.xml.rels><?xml version="1.0" encoding="UTF-8" standalone="yes"?>
<Relationships xmlns="http://schemas.openxmlformats.org/package/2006/relationships"><Relationship Id="rId3" Type="http://schemas.openxmlformats.org/officeDocument/2006/relationships/hyperlink" Target="http://www.nihms.nih.gov/" TargetMode="External"/><Relationship Id="rId2" Type="http://schemas.openxmlformats.org/officeDocument/2006/relationships/slideLayout" Target="../slideLayouts/slideLayout2.xml"/><Relationship Id="rId1" Type="http://schemas.openxmlformats.org/officeDocument/2006/relationships/tags" Target="../tags/tag126.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hyperlink" Target="mailto:PublicAccess@nih.gov" TargetMode="External"/></Relationships>
</file>

<file path=ppt/slides/_rels/slide1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127.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slideLayout" Target="../slideLayouts/slideLayout1.xml"/><Relationship Id="rId1" Type="http://schemas.openxmlformats.org/officeDocument/2006/relationships/tags" Target="../tags/tag128.xml"/></Relationships>
</file>

<file path=ppt/slides/_rels/slide128.xml.rels><?xml version="1.0" encoding="UTF-8" standalone="yes"?>
<Relationships xmlns="http://schemas.openxmlformats.org/package/2006/relationships"><Relationship Id="rId3" Type="http://schemas.openxmlformats.org/officeDocument/2006/relationships/hyperlink" Target="http://www.gpo.gov/fdsys/pkg/FR-2011-08-25/pdf/2011-21633.pdf" TargetMode="External"/><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2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3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51.png"/></Relationships>
</file>

<file path=ppt/slides/_rels/slide13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slideLayout" Target="../slideLayouts/slideLayout6.xml"/><Relationship Id="rId1" Type="http://schemas.openxmlformats.org/officeDocument/2006/relationships/tags" Target="../tags/tag131.xml"/></Relationships>
</file>

<file path=ppt/slides/_rels/slide1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132.xml"/></Relationships>
</file>

<file path=ppt/slides/_rels/slide132.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slideLayout" Target="../slideLayouts/slideLayout8.xml"/><Relationship Id="rId1" Type="http://schemas.openxmlformats.org/officeDocument/2006/relationships/tags" Target="../tags/tag133.xml"/></Relationships>
</file>

<file path=ppt/slides/_rels/slide1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4.xml"/></Relationships>
</file>

<file path=ppt/slides/_rels/slide1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5.xml"/></Relationships>
</file>

<file path=ppt/slides/_rels/slide13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Layout" Target="../slideLayouts/slideLayout6.xml"/><Relationship Id="rId1" Type="http://schemas.openxmlformats.org/officeDocument/2006/relationships/tags" Target="../tags/tag136.xml"/></Relationships>
</file>

<file path=ppt/slides/_rels/slide13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Layout" Target="../slideLayouts/slideLayout6.xml"/><Relationship Id="rId1" Type="http://schemas.openxmlformats.org/officeDocument/2006/relationships/tags" Target="../tags/tag137.xml"/></Relationships>
</file>

<file path=ppt/slides/_rels/slide13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slideLayout" Target="../slideLayouts/slideLayout6.xml"/><Relationship Id="rId1" Type="http://schemas.openxmlformats.org/officeDocument/2006/relationships/tags" Target="../tags/tag138.xml"/></Relationships>
</file>

<file path=ppt/slides/_rels/slide13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Layout" Target="../slideLayouts/slideLayout6.xml"/><Relationship Id="rId1" Type="http://schemas.openxmlformats.org/officeDocument/2006/relationships/tags" Target="../tags/tag139.xml"/></Relationships>
</file>

<file path=ppt/slides/_rels/slide13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slideLayout" Target="../slideLayouts/slideLayout6.xml"/><Relationship Id="rId1" Type="http://schemas.openxmlformats.org/officeDocument/2006/relationships/tags" Target="../tags/tag14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hyperlink" Target="https://era.nih.gov/news_and_events/era-item-Oct2017.htm" TargetMode="External"/></Relationships>
</file>

<file path=ppt/slides/_rels/slide14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slideLayout" Target="../slideLayouts/slideLayout6.xml"/><Relationship Id="rId1" Type="http://schemas.openxmlformats.org/officeDocument/2006/relationships/tags" Target="../tags/tag141.xml"/></Relationships>
</file>

<file path=ppt/slides/_rels/slide141.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slideLayout" Target="../slideLayouts/slideLayout1.xml"/><Relationship Id="rId1" Type="http://schemas.openxmlformats.org/officeDocument/2006/relationships/tags" Target="../tags/tag142.xml"/></Relationships>
</file>

<file path=ppt/slides/_rels/slide14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slideLayout" Target="../slideLayouts/slideLayout8.xml"/><Relationship Id="rId1" Type="http://schemas.openxmlformats.org/officeDocument/2006/relationships/tags" Target="../tags/tag143.xml"/></Relationships>
</file>

<file path=ppt/slides/_rels/slide1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14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slideLayout" Target="../slideLayouts/slideLayout6.xml"/><Relationship Id="rId1" Type="http://schemas.openxmlformats.org/officeDocument/2006/relationships/tags" Target="../tags/tag145.xml"/></Relationships>
</file>

<file path=ppt/slides/_rels/slide14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slideLayout" Target="../slideLayouts/slideLayout6.xml"/><Relationship Id="rId1" Type="http://schemas.openxmlformats.org/officeDocument/2006/relationships/tags" Target="../tags/tag146.xml"/></Relationships>
</file>

<file path=ppt/slides/_rels/slide1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14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slideLayout" Target="../slideLayouts/slideLayout6.xml"/><Relationship Id="rId1" Type="http://schemas.openxmlformats.org/officeDocument/2006/relationships/tags" Target="../tags/tag148.xml"/></Relationships>
</file>

<file path=ppt/slides/_rels/slide14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slideLayout" Target="../slideLayouts/slideLayout6.xml"/><Relationship Id="rId1" Type="http://schemas.openxmlformats.org/officeDocument/2006/relationships/tags" Target="../tags/tag149.xml"/></Relationships>
</file>

<file path=ppt/slides/_rels/slide14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slideLayout" Target="../slideLayouts/slideLayout1.xml"/><Relationship Id="rId1" Type="http://schemas.openxmlformats.org/officeDocument/2006/relationships/tags" Target="../tags/tag150.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5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slideLayout" Target="../slideLayouts/slideLayout6.xml"/><Relationship Id="rId1" Type="http://schemas.openxmlformats.org/officeDocument/2006/relationships/tags" Target="../tags/tag151.xml"/><Relationship Id="rId4" Type="http://schemas.openxmlformats.org/officeDocument/2006/relationships/image" Target="../media/image161.png"/></Relationships>
</file>

<file path=ppt/slides/_rels/slide15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slideLayout" Target="../slideLayouts/slideLayout6.xml"/><Relationship Id="rId1" Type="http://schemas.openxmlformats.org/officeDocument/2006/relationships/tags" Target="../tags/tag152.xml"/><Relationship Id="rId4" Type="http://schemas.openxmlformats.org/officeDocument/2006/relationships/image" Target="../media/image163.png"/></Relationships>
</file>

<file path=ppt/slides/_rels/slide15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6.xml"/><Relationship Id="rId1" Type="http://schemas.openxmlformats.org/officeDocument/2006/relationships/tags" Target="../tags/tag153.xml"/></Relationships>
</file>

<file path=ppt/slides/_rels/slide15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slideLayout" Target="../slideLayouts/slideLayout7.xml"/><Relationship Id="rId1" Type="http://schemas.openxmlformats.org/officeDocument/2006/relationships/tags" Target="../tags/tag154.xml"/></Relationships>
</file>

<file path=ppt/slides/_rels/slide15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slideLayout" Target="../slideLayouts/slideLayout3.xml"/><Relationship Id="rId1" Type="http://schemas.openxmlformats.org/officeDocument/2006/relationships/tags" Target="../tags/tag155.xml"/></Relationships>
</file>

<file path=ppt/slides/_rels/slide155.xml.rels><?xml version="1.0" encoding="UTF-8" standalone="yes"?>
<Relationships xmlns="http://schemas.openxmlformats.org/package/2006/relationships"><Relationship Id="rId3" Type="http://schemas.openxmlformats.org/officeDocument/2006/relationships/hyperlink" Target="http://grants.nih.gov/support/index.html" TargetMode="External"/><Relationship Id="rId2" Type="http://schemas.openxmlformats.org/officeDocument/2006/relationships/slideLayout" Target="../slideLayouts/slideLayout5.xml"/><Relationship Id="rId1" Type="http://schemas.openxmlformats.org/officeDocument/2006/relationships/tags" Target="../tags/tag156.xml"/><Relationship Id="rId4" Type="http://schemas.openxmlformats.org/officeDocument/2006/relationships/hyperlink" Target="http://www.grants.gov/web/grants/support.html"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s://public.era.nih.gov/commons/" TargetMode="External"/><Relationship Id="rId7" Type="http://schemas.openxmlformats.org/officeDocument/2006/relationships/image" Target="../media/image167.gif"/><Relationship Id="rId2" Type="http://schemas.openxmlformats.org/officeDocument/2006/relationships/slideLayout" Target="../slideLayouts/slideLayout2.xml"/><Relationship Id="rId1" Type="http://schemas.openxmlformats.org/officeDocument/2006/relationships/tags" Target="../tags/tag157.xml"/><Relationship Id="rId6" Type="http://schemas.openxmlformats.org/officeDocument/2006/relationships/hyperlink" Target="http://grants.nih.gov/grants/oer.htm" TargetMode="External"/><Relationship Id="rId5" Type="http://schemas.openxmlformats.org/officeDocument/2006/relationships/hyperlink" Target="http://grants.nih.gov/grants/how-to-apply-application-guide.htm" TargetMode="External"/><Relationship Id="rId4" Type="http://schemas.openxmlformats.org/officeDocument/2006/relationships/hyperlink" Target="http://era.nih.gov/"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slideLayout" Target="../slideLayouts/slideLayout3.xml"/><Relationship Id="rId1" Type="http://schemas.openxmlformats.org/officeDocument/2006/relationships/tags" Target="../tags/tag158.xml"/></Relationships>
</file>

<file path=ppt/slides/_rels/slide158.xml.rels><?xml version="1.0" encoding="UTF-8" standalone="yes"?>
<Relationships xmlns="http://schemas.openxmlformats.org/package/2006/relationships"><Relationship Id="rId3" Type="http://schemas.openxmlformats.org/officeDocument/2006/relationships/hyperlink" Target="https://grants.nih.gov/grants/new_investigators/index.htm" TargetMode="External"/><Relationship Id="rId2" Type="http://schemas.openxmlformats.org/officeDocument/2006/relationships/slideLayout" Target="../slideLayouts/slideLayout2.xml"/><Relationship Id="rId1" Type="http://schemas.openxmlformats.org/officeDocument/2006/relationships/tags" Target="../tags/tag159.xml"/><Relationship Id="rId6" Type="http://schemas.openxmlformats.org/officeDocument/2006/relationships/image" Target="../media/image169.png"/><Relationship Id="rId5" Type="http://schemas.openxmlformats.org/officeDocument/2006/relationships/hyperlink" Target="https://grants.nih.gov/grants/peer/continuous_submission.htm" TargetMode="External"/><Relationship Id="rId4" Type="http://schemas.openxmlformats.org/officeDocument/2006/relationships/hyperlink" Target="https://grants.nih.gov/policy/early-investigators/index.htm" TargetMode="External"/></Relationships>
</file>

<file path=ppt/slides/_rels/slide159.xml.rels><?xml version="1.0" encoding="UTF-8" standalone="yes"?>
<Relationships xmlns="http://schemas.openxmlformats.org/package/2006/relationships"><Relationship Id="rId3" Type="http://schemas.openxmlformats.org/officeDocument/2006/relationships/hyperlink" Target="http://grants.nih.gov/grants/ElectronicReceipt/faq_full.htm" TargetMode="External"/><Relationship Id="rId2" Type="http://schemas.openxmlformats.org/officeDocument/2006/relationships/slideLayout" Target="../slideLayouts/slideLayout2.xml"/><Relationship Id="rId1" Type="http://schemas.openxmlformats.org/officeDocument/2006/relationships/tags" Target="../tags/tag160.xml"/><Relationship Id="rId5" Type="http://schemas.openxmlformats.org/officeDocument/2006/relationships/image" Target="../media/image170.png"/><Relationship Id="rId4" Type="http://schemas.openxmlformats.org/officeDocument/2006/relationships/hyperlink" Target="http://era.nih.gov/era_training/tutorials/NIH_Reference_Letter/NIH%20Reference%20Letter.ht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160.xml.rels><?xml version="1.0" encoding="UTF-8" standalone="yes"?>
<Relationships xmlns="http://schemas.openxmlformats.org/package/2006/relationships"><Relationship Id="rId3" Type="http://schemas.openxmlformats.org/officeDocument/2006/relationships/hyperlink" Target="https://era.nih.gov/era-training/era-videos.htm" TargetMode="External"/><Relationship Id="rId2" Type="http://schemas.openxmlformats.org/officeDocument/2006/relationships/slideLayout" Target="../slideLayouts/slideLayout2.xml"/><Relationship Id="rId1" Type="http://schemas.openxmlformats.org/officeDocument/2006/relationships/tags" Target="../tags/tag161.xml"/><Relationship Id="rId4" Type="http://schemas.openxmlformats.org/officeDocument/2006/relationships/image" Target="../media/image52.png"/></Relationships>
</file>

<file path=ppt/slides/_rels/slide1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6.xml"/><Relationship Id="rId1" Type="http://schemas.openxmlformats.org/officeDocument/2006/relationships/tags" Target="../tags/tag162.xml"/></Relationships>
</file>

<file path=ppt/slides/_rels/slide1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6.xml"/><Relationship Id="rId1" Type="http://schemas.openxmlformats.org/officeDocument/2006/relationships/tags" Target="../tags/tag163.xml"/></Relationships>
</file>

<file path=ppt/slides/_rels/slide1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6.xml"/><Relationship Id="rId1" Type="http://schemas.openxmlformats.org/officeDocument/2006/relationships/tags" Target="../tags/tag164.xml"/></Relationships>
</file>

<file path=ppt/slides/_rels/slide164.xml.rels><?xml version="1.0" encoding="UTF-8" standalone="yes"?>
<Relationships xmlns="http://schemas.openxmlformats.org/package/2006/relationships"><Relationship Id="rId3" Type="http://schemas.openxmlformats.org/officeDocument/2006/relationships/hyperlink" Target="https://era.nih.gov/news_and_events/era_item_February_2017.htm" TargetMode="External"/><Relationship Id="rId2" Type="http://schemas.openxmlformats.org/officeDocument/2006/relationships/slideLayout" Target="../slideLayouts/slideLayout2.xml"/><Relationship Id="rId1" Type="http://schemas.openxmlformats.org/officeDocument/2006/relationships/tags" Target="../tags/tag165.xml"/><Relationship Id="rId5" Type="http://schemas.openxmlformats.org/officeDocument/2006/relationships/image" Target="../media/image171.png"/><Relationship Id="rId4" Type="http://schemas.openxmlformats.org/officeDocument/2006/relationships/hyperlink" Target="https://era.nih.gov/era-training/era-videos.htm" TargetMode="External"/></Relationships>
</file>

<file path=ppt/slides/_rels/slide165.xml.rels><?xml version="1.0" encoding="UTF-8" standalone="yes"?>
<Relationships xmlns="http://schemas.openxmlformats.org/package/2006/relationships"><Relationship Id="rId3" Type="http://schemas.openxmlformats.org/officeDocument/2006/relationships/hyperlink" Target="https://grants.nih.gov/grants/administrative-supplements.htm" TargetMode="External"/><Relationship Id="rId2" Type="http://schemas.openxmlformats.org/officeDocument/2006/relationships/slideLayout" Target="../slideLayouts/slideLayout2.xml"/><Relationship Id="rId1" Type="http://schemas.openxmlformats.org/officeDocument/2006/relationships/tags" Target="../tags/tag166.xml"/><Relationship Id="rId5" Type="http://schemas.openxmlformats.org/officeDocument/2006/relationships/image" Target="../media/image170.png"/><Relationship Id="rId4" Type="http://schemas.openxmlformats.org/officeDocument/2006/relationships/hyperlink" Target="https://era.nih.gov/faqs.htm#XVIII" TargetMode="External"/></Relationships>
</file>

<file path=ppt/slides/_rels/slide166.xml.rels><?xml version="1.0" encoding="UTF-8" standalone="yes"?>
<Relationships xmlns="http://schemas.openxmlformats.org/package/2006/relationships"><Relationship Id="rId3" Type="http://schemas.openxmlformats.org/officeDocument/2006/relationships/hyperlink" Target="https://grants.nih.gov/grants/rppr/sample_project_outcomes_RPPR.htm" TargetMode="External"/><Relationship Id="rId2" Type="http://schemas.openxmlformats.org/officeDocument/2006/relationships/slideLayout" Target="../slideLayouts/slideLayout2.xml"/><Relationship Id="rId1" Type="http://schemas.openxmlformats.org/officeDocument/2006/relationships/tags" Target="../tags/tag167.xml"/><Relationship Id="rId5" Type="http://schemas.openxmlformats.org/officeDocument/2006/relationships/image" Target="../media/image172.png"/><Relationship Id="rId4" Type="http://schemas.openxmlformats.org/officeDocument/2006/relationships/hyperlink" Target="https://era.nih.gov/news-and-events/era-item-Nov2017.htm" TargetMode="External"/></Relationships>
</file>

<file path=ppt/slides/_rels/slide167.xml.rels><?xml version="1.0" encoding="UTF-8" standalone="yes"?>
<Relationships xmlns="http://schemas.openxmlformats.org/package/2006/relationships"><Relationship Id="rId3" Type="http://schemas.openxmlformats.org/officeDocument/2006/relationships/hyperlink" Target="http://grants.nih.gov/grants/guide/notice-files/NOT-OD-14-103.html" TargetMode="External"/><Relationship Id="rId2" Type="http://schemas.openxmlformats.org/officeDocument/2006/relationships/slideLayout" Target="../slideLayouts/slideLayout2.xml"/><Relationship Id="rId1" Type="http://schemas.openxmlformats.org/officeDocument/2006/relationships/tags" Target="../tags/tag168.xml"/><Relationship Id="rId6" Type="http://schemas.openxmlformats.org/officeDocument/2006/relationships/image" Target="../media/image171.png"/><Relationship Id="rId5" Type="http://schemas.openxmlformats.org/officeDocument/2006/relationships/hyperlink" Target="http://grants.nih.gov/grants/guide/notice-files/NOT-OD-14-084.html" TargetMode="External"/><Relationship Id="rId4" Type="http://schemas.openxmlformats.org/officeDocument/2006/relationships/hyperlink" Target="http://grants.nih.gov/grants/guide/notice-files/NOT-OD-14-093.html" TargetMode="External"/></Relationships>
</file>

<file path=ppt/slides/_rels/slide168.xml.rels><?xml version="1.0" encoding="UTF-8" standalone="yes"?>
<Relationships xmlns="http://schemas.openxmlformats.org/package/2006/relationships"><Relationship Id="rId3" Type="http://schemas.openxmlformats.org/officeDocument/2006/relationships/hyperlink" Target="http://grants.nih.gov/grants/guide/notice-files/NOT-OD-12-152.html" TargetMode="External"/><Relationship Id="rId2" Type="http://schemas.openxmlformats.org/officeDocument/2006/relationships/slideLayout" Target="../slideLayouts/slideLayout2.xml"/><Relationship Id="rId1" Type="http://schemas.openxmlformats.org/officeDocument/2006/relationships/tags" Target="../tags/tag169.xml"/><Relationship Id="rId5" Type="http://schemas.openxmlformats.org/officeDocument/2006/relationships/image" Target="../media/image171.png"/><Relationship Id="rId4" Type="http://schemas.openxmlformats.org/officeDocument/2006/relationships/hyperlink" Target="http://grants.nih.gov/grants/closeout/faq_grants_closeout.ht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8.xml"/><Relationship Id="rId1" Type="http://schemas.openxmlformats.org/officeDocument/2006/relationships/tags" Target="../tags/tag18.xml"/><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11.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15.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15.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6.xml"/><Relationship Id="rId1" Type="http://schemas.openxmlformats.org/officeDocument/2006/relationships/tags" Target="../tags/tag27.xml"/><Relationship Id="rId4" Type="http://schemas.openxmlformats.org/officeDocument/2006/relationships/hyperlink" Target="https://grants.nih.gov/grants/ElectronicReceipt/faq_full.htm#12"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28.xml"/><Relationship Id="rId5" Type="http://schemas.openxmlformats.org/officeDocument/2006/relationships/image" Target="../media/image65.png"/><Relationship Id="rId4" Type="http://schemas.openxmlformats.org/officeDocument/2006/relationships/hyperlink" Target="https://orcid.org/"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29.xml"/><Relationship Id="rId4" Type="http://schemas.openxmlformats.org/officeDocument/2006/relationships/hyperlink" Target="https://grants.nih.gov/grants/guide/notice-files/NOT-OD-19-109.html"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era.nih.gov/files/NIH_eRA_Password_Policy.pdf" TargetMode="Externa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6.png"/><Relationship Id="rId21" Type="http://schemas.openxmlformats.org/officeDocument/2006/relationships/image" Target="../media/image23.png"/><Relationship Id="rId7" Type="http://schemas.openxmlformats.org/officeDocument/2006/relationships/image" Target="../media/image10.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slideLayout" Target="../slideLayouts/slideLayout7.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4.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1.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8.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41.xml"/><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6.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6.xml"/><Relationship Id="rId1" Type="http://schemas.openxmlformats.org/officeDocument/2006/relationships/tags" Target="../tags/tag44.xml"/><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6.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6.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6.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48.xml"/><Relationship Id="rId5" Type="http://schemas.openxmlformats.org/officeDocument/2006/relationships/image" Target="../media/image83.png"/><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49.xml"/><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6.xml"/><Relationship Id="rId1" Type="http://schemas.openxmlformats.org/officeDocument/2006/relationships/tags" Target="../tags/tag50.xml"/><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5.jpg"/></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6.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6.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6.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6.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8.xml"/><Relationship Id="rId1" Type="http://schemas.openxmlformats.org/officeDocument/2006/relationships/tags" Target="../tags/tag57.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58.xml"/><Relationship Id="rId4" Type="http://schemas.openxmlformats.org/officeDocument/2006/relationships/image" Target="../media/image91.png"/></Relationships>
</file>

<file path=ppt/slides/_rels/slide58.xml.rels><?xml version="1.0" encoding="UTF-8" standalone="yes"?>
<Relationships xmlns="http://schemas.openxmlformats.org/package/2006/relationships"><Relationship Id="rId3" Type="http://schemas.openxmlformats.org/officeDocument/2006/relationships/hyperlink" Target="https://era.nih.gov/files/eRA-Commons-Roles-10-2019.pdf" TargetMode="Externa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6.xml"/><Relationship Id="rId1" Type="http://schemas.openxmlformats.org/officeDocument/2006/relationships/tags" Target="../tags/tag60.xml"/><Relationship Id="rId4" Type="http://schemas.openxmlformats.org/officeDocument/2006/relationships/hyperlink" Target="https://sbir.cancer.gov/programseducation/capprogram"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6.png"/></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slideLayout" Target="../slideLayouts/slideLayout1.xml"/><Relationship Id="rId1" Type="http://schemas.openxmlformats.org/officeDocument/2006/relationships/tags" Target="../tags/tag62.xml"/></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8.xml"/><Relationship Id="rId1" Type="http://schemas.openxmlformats.org/officeDocument/2006/relationships/tags" Target="../tags/tag6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64.xml"/><Relationship Id="rId4" Type="http://schemas.openxmlformats.org/officeDocument/2006/relationships/image" Target="../media/image94.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95.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66.xml"/><Relationship Id="rId4" Type="http://schemas.openxmlformats.org/officeDocument/2006/relationships/image" Target="../media/image96.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67.xml"/><Relationship Id="rId5" Type="http://schemas.openxmlformats.org/officeDocument/2006/relationships/image" Target="../media/image98.png"/><Relationship Id="rId4" Type="http://schemas.openxmlformats.org/officeDocument/2006/relationships/image" Target="../media/image97.png"/></Relationships>
</file>

<file path=ppt/slides/_rels/slide6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3.xml"/><Relationship Id="rId1" Type="http://schemas.openxmlformats.org/officeDocument/2006/relationships/tags" Target="../tags/tag68.xml"/><Relationship Id="rId4" Type="http://schemas.openxmlformats.org/officeDocument/2006/relationships/image" Target="../media/image100.png"/></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9.xml"/><Relationship Id="rId1" Type="http://schemas.openxmlformats.org/officeDocument/2006/relationships/tags" Target="../tags/tag72.xml"/><Relationship Id="rId4" Type="http://schemas.openxmlformats.org/officeDocument/2006/relationships/image" Target="../media/image102.pn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7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11.xml"/><Relationship Id="rId1" Type="http://schemas.openxmlformats.org/officeDocument/2006/relationships/tags" Target="../tags/tag74.xml"/><Relationship Id="rId4" Type="http://schemas.openxmlformats.org/officeDocument/2006/relationships/image" Target="../media/image104.pn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7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0.xml"/><Relationship Id="rId1" Type="http://schemas.openxmlformats.org/officeDocument/2006/relationships/tags" Target="../tags/tag76.xml"/></Relationships>
</file>

<file path=ppt/slides/_rels/slide7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38.xml"/><Relationship Id="rId1" Type="http://schemas.openxmlformats.org/officeDocument/2006/relationships/tags" Target="../tags/tag79.xml"/></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1.xml"/><Relationship Id="rId1" Type="http://schemas.openxmlformats.org/officeDocument/2006/relationships/tags" Target="../tags/tag80.xml"/></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5.xml"/><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81.xml"/></Relationships>
</file>

<file path=ppt/slides/_rels/slide8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8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6.xml"/><Relationship Id="rId1" Type="http://schemas.openxmlformats.org/officeDocument/2006/relationships/tags" Target="../tags/tag83.xml"/></Relationships>
</file>

<file path=ppt/slides/_rels/slide83.xml.rels><?xml version="1.0" encoding="UTF-8" standalone="yes"?>
<Relationships xmlns="http://schemas.openxmlformats.org/package/2006/relationships"><Relationship Id="rId3" Type="http://schemas.openxmlformats.org/officeDocument/2006/relationships/hyperlink" Target="https://era.nih.gov/news-and-events/era-item-June-2015.htm" TargetMode="External"/><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8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1.xml"/><Relationship Id="rId1" Type="http://schemas.openxmlformats.org/officeDocument/2006/relationships/tags" Target="../tags/tag85.xml"/></Relationships>
</file>

<file path=ppt/slides/_rels/slide8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8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2.xml"/><Relationship Id="rId1" Type="http://schemas.openxmlformats.org/officeDocument/2006/relationships/tags" Target="../tags/tag88.xml"/></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8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1.xml"/><Relationship Id="rId1" Type="http://schemas.openxmlformats.org/officeDocument/2006/relationships/tags" Target="../tags/tag90.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42.png"/></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1.xml"/></Relationships>
</file>

<file path=ppt/slides/_rels/slide9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115.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93.xml"/><Relationship Id="rId4" Type="http://schemas.openxmlformats.org/officeDocument/2006/relationships/image" Target="../media/image12.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94.xml"/></Relationships>
</file>

<file path=ppt/slides/_rels/slide94.xml.rels><?xml version="1.0" encoding="UTF-8" standalone="yes"?>
<Relationships xmlns="http://schemas.openxmlformats.org/package/2006/relationships"><Relationship Id="rId3" Type="http://schemas.openxmlformats.org/officeDocument/2006/relationships/image" Target="../media/image116.wmf"/><Relationship Id="rId7" Type="http://schemas.openxmlformats.org/officeDocument/2006/relationships/image" Target="../media/image120.wmf"/><Relationship Id="rId2" Type="http://schemas.openxmlformats.org/officeDocument/2006/relationships/slideLayout" Target="../slideLayouts/slideLayout2.xml"/><Relationship Id="rId1" Type="http://schemas.openxmlformats.org/officeDocument/2006/relationships/tags" Target="../tags/tag95.xml"/><Relationship Id="rId6" Type="http://schemas.openxmlformats.org/officeDocument/2006/relationships/image" Target="../media/image119.png"/><Relationship Id="rId5" Type="http://schemas.openxmlformats.org/officeDocument/2006/relationships/image" Target="../media/image118.wmf"/><Relationship Id="rId4" Type="http://schemas.openxmlformats.org/officeDocument/2006/relationships/image" Target="../media/image117.png"/></Relationships>
</file>

<file path=ppt/slides/_rels/slide9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Layout" Target="../slideLayouts/slideLayout3.xml"/><Relationship Id="rId1" Type="http://schemas.openxmlformats.org/officeDocument/2006/relationships/tags" Target="../tags/tag96.xml"/></Relationships>
</file>

<file path=ppt/slides/_rels/slide9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8.xml"/><Relationship Id="rId1" Type="http://schemas.openxmlformats.org/officeDocument/2006/relationships/tags" Target="../tags/tag97.xml"/></Relationships>
</file>

<file path=ppt/slides/_rels/slide9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8.xml"/><Relationship Id="rId1" Type="http://schemas.openxmlformats.org/officeDocument/2006/relationships/tags" Target="../tags/tag98.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9.xml"/></Relationships>
</file>

<file path=ppt/slides/_rels/slide9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Layout" Target="../slideLayouts/slideLayout8.xml"/><Relationship Id="rId1" Type="http://schemas.openxmlformats.org/officeDocument/2006/relationships/tags" Target="../tags/tag1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0" name="Rectangle 6"/>
          <p:cNvSpPr>
            <a:spLocks noGrp="1" noChangeArrowheads="1"/>
          </p:cNvSpPr>
          <p:nvPr>
            <p:ph type="ctrTitle"/>
          </p:nvPr>
        </p:nvSpPr>
        <p:spPr>
          <a:xfrm>
            <a:off x="823119" y="2667000"/>
            <a:ext cx="7543800" cy="1676400"/>
          </a:xfrm>
        </p:spPr>
        <p:txBody>
          <a:bodyPr>
            <a:normAutofit fontScale="90000"/>
          </a:bodyPr>
          <a:lstStyle/>
          <a:p>
            <a:pPr eaLnBrk="1" fontAlgn="auto" hangingPunct="1">
              <a:spcAft>
                <a:spcPts val="0"/>
              </a:spcAft>
              <a:defRPr/>
            </a:pPr>
            <a:r>
              <a:rPr lang="en-US" sz="3000" b="1" dirty="0">
                <a:solidFill>
                  <a:srgbClr val="1F497D"/>
                </a:solidFill>
              </a:rPr>
              <a:t>NIH eRA Workshop Day</a:t>
            </a:r>
            <a:br>
              <a:rPr lang="en-US" sz="3000" b="1" dirty="0">
                <a:solidFill>
                  <a:srgbClr val="1F497D"/>
                </a:solidFill>
              </a:rPr>
            </a:br>
            <a:r>
              <a:rPr lang="en-US" sz="2800" b="1" dirty="0"/>
              <a:t>How Does eRA Commons Fit in the Grant Process Puzzle? </a:t>
            </a:r>
            <a:br>
              <a:rPr lang="en-US" sz="3000" dirty="0">
                <a:solidFill>
                  <a:srgbClr val="1F497D"/>
                </a:solidFill>
              </a:rPr>
            </a:br>
            <a:endParaRPr lang="en-US" sz="3000" dirty="0">
              <a:solidFill>
                <a:schemeClr val="tx2"/>
              </a:solidFill>
            </a:endParaRPr>
          </a:p>
        </p:txBody>
      </p:sp>
      <p:sp>
        <p:nvSpPr>
          <p:cNvPr id="62468" name="Rectangle 4"/>
          <p:cNvSpPr>
            <a:spLocks noGrp="1" noChangeArrowheads="1"/>
          </p:cNvSpPr>
          <p:nvPr>
            <p:ph type="subTitle" idx="1"/>
          </p:nvPr>
        </p:nvSpPr>
        <p:spPr>
          <a:xfrm>
            <a:off x="1257300" y="3962400"/>
            <a:ext cx="6629400" cy="1524000"/>
          </a:xfrm>
        </p:spPr>
        <p:txBody>
          <a:bodyPr>
            <a:noAutofit/>
          </a:bodyPr>
          <a:lstStyle/>
          <a:p>
            <a:pPr eaLnBrk="1" fontAlgn="auto" hangingPunct="1">
              <a:spcAft>
                <a:spcPts val="0"/>
              </a:spcAft>
              <a:buFont typeface="Wingdings 2"/>
              <a:buNone/>
              <a:defRPr/>
            </a:pPr>
            <a:r>
              <a:rPr lang="en-US" b="0" cap="none" spc="0" dirty="0">
                <a:ea typeface="+mj-ea"/>
                <a:cs typeface="+mj-cs"/>
              </a:rPr>
              <a:t>May 2019</a:t>
            </a:r>
          </a:p>
          <a:p>
            <a:pPr eaLnBrk="1" fontAlgn="auto" hangingPunct="1">
              <a:spcAft>
                <a:spcPts val="0"/>
              </a:spcAft>
              <a:buFont typeface="Wingdings 2"/>
              <a:buNone/>
              <a:defRPr/>
            </a:pPr>
            <a:endParaRPr lang="en-US" sz="800" cap="none" spc="0" dirty="0">
              <a:ea typeface="+mj-ea"/>
              <a:cs typeface="+mj-cs"/>
            </a:endParaRPr>
          </a:p>
          <a:p>
            <a:pPr eaLnBrk="1" fontAlgn="auto" hangingPunct="1">
              <a:spcAft>
                <a:spcPts val="0"/>
              </a:spcAft>
              <a:buFont typeface="Wingdings 2"/>
              <a:buNone/>
              <a:defRPr/>
            </a:pPr>
            <a:r>
              <a:rPr lang="en-US" b="0" cap="none" spc="0" dirty="0">
                <a:ea typeface="+mj-ea"/>
                <a:cs typeface="+mj-cs"/>
              </a:rPr>
              <a:t>electronic Research Administration (eRA)</a:t>
            </a:r>
          </a:p>
          <a:p>
            <a:pPr eaLnBrk="1" fontAlgn="auto" hangingPunct="1">
              <a:spcAft>
                <a:spcPts val="0"/>
              </a:spcAft>
              <a:defRPr/>
            </a:pPr>
            <a:r>
              <a:rPr lang="en-US" b="0" cap="none" spc="0" dirty="0">
                <a:ea typeface="+mj-ea"/>
                <a:cs typeface="+mj-cs"/>
              </a:rPr>
              <a:t>OER, OD, National Institutes of Health </a:t>
            </a:r>
          </a:p>
          <a:p>
            <a:pPr eaLnBrk="1" fontAlgn="auto" hangingPunct="1">
              <a:spcAft>
                <a:spcPts val="0"/>
              </a:spcAft>
              <a:buFont typeface="Wingdings 2"/>
              <a:buNone/>
              <a:defRPr/>
            </a:pPr>
            <a:endParaRPr lang="en-US" cap="none" spc="0" dirty="0">
              <a:ea typeface="+mj-ea"/>
              <a:cs typeface="+mj-cs"/>
            </a:endParaRPr>
          </a:p>
        </p:txBody>
      </p:sp>
      <p:pic>
        <p:nvPicPr>
          <p:cNvPr id="17411" name="Picture 2">
            <a:extLst>
              <a:ext uri="{C183D7F6-B498-43B3-948B-1728B52AA6E4}">
                <adec:decorative xmlns:adec="http://schemas.microsoft.com/office/drawing/2017/decorative" val="1"/>
              </a:ext>
            </a:extLst>
          </p:cNvPr>
          <p:cNvPicPr>
            <a:picLocks noChangeAspect="1" noChangeArrowheads="1"/>
          </p:cNvPicPr>
          <p:nvPr/>
        </p:nvPicPr>
        <p:blipFill>
          <a:blip r:embed="rId4" cstate="print"/>
          <a:srcRect/>
          <a:stretch>
            <a:fillRect/>
          </a:stretch>
        </p:blipFill>
        <p:spPr bwMode="auto">
          <a:xfrm>
            <a:off x="198438" y="228601"/>
            <a:ext cx="8793162" cy="1828799"/>
          </a:xfrm>
          <a:prstGeom prst="rect">
            <a:avLst/>
          </a:prstGeom>
          <a:noFill/>
          <a:ln w="9525">
            <a:noFill/>
            <a:miter lim="800000"/>
            <a:headEnd/>
            <a:tailEnd/>
          </a:ln>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389" y="5638800"/>
            <a:ext cx="4380953" cy="812698"/>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046" y="228601"/>
            <a:ext cx="985422" cy="914400"/>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66755">
            <a:off x="6536871" y="4093407"/>
            <a:ext cx="2072643" cy="2149764"/>
          </a:xfrm>
          <a:prstGeom prst="rect">
            <a:avLst/>
          </a:prstGeom>
          <a:effectLst>
            <a:outerShdw blurRad="76200" dir="18900000" sy="23000" kx="-1200000" algn="bl" rotWithShape="0">
              <a:prstClr val="black">
                <a:alpha val="20000"/>
              </a:prst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Submission Options for NIH Opportunities</a:t>
            </a:r>
          </a:p>
        </p:txBody>
      </p:sp>
      <p:sp>
        <p:nvSpPr>
          <p:cNvPr id="4" name="Content Placeholder 3"/>
          <p:cNvSpPr>
            <a:spLocks noGrp="1"/>
          </p:cNvSpPr>
          <p:nvPr>
            <p:ph sz="quarter" idx="13"/>
          </p:nvPr>
        </p:nvSpPr>
        <p:spPr/>
        <p:txBody>
          <a:bodyPr/>
          <a:lstStyle/>
          <a:p>
            <a:pPr marL="0" indent="0">
              <a:buNone/>
            </a:pPr>
            <a:r>
              <a:rPr lang="en-US" dirty="0"/>
              <a:t>There are three options for submitting NIH funding opportunities through Grants.gov</a:t>
            </a:r>
          </a:p>
          <a:p>
            <a:r>
              <a:rPr lang="en-US" dirty="0" err="1"/>
              <a:t>Grants.gov’s</a:t>
            </a:r>
            <a:r>
              <a:rPr lang="en-US" dirty="0"/>
              <a:t> Workspace</a:t>
            </a:r>
          </a:p>
          <a:p>
            <a:r>
              <a:rPr lang="en-US" dirty="0"/>
              <a:t>eRA’s ASSIST</a:t>
            </a:r>
          </a:p>
          <a:p>
            <a:r>
              <a:rPr lang="en-US" dirty="0"/>
              <a:t>System-to-System (S2S) Solutions</a:t>
            </a:r>
          </a:p>
        </p:txBody>
      </p:sp>
      <p:grpSp>
        <p:nvGrpSpPr>
          <p:cNvPr id="7" name="Group 6" title="Laptop 1"/>
          <p:cNvGrpSpPr>
            <a:grpSpLocks noChangeAspect="1"/>
          </p:cNvGrpSpPr>
          <p:nvPr/>
        </p:nvGrpSpPr>
        <p:grpSpPr>
          <a:xfrm>
            <a:off x="855293" y="4439589"/>
            <a:ext cx="2291501" cy="1575408"/>
            <a:chOff x="6705600" y="2057400"/>
            <a:chExt cx="1909585" cy="1312840"/>
          </a:xfrm>
        </p:grpSpPr>
        <p:pic>
          <p:nvPicPr>
            <p:cNvPr id="5" name="Picture 4"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2057400"/>
              <a:ext cx="1909585" cy="1312840"/>
            </a:xfrm>
            <a:prstGeom prst="rect">
              <a:avLst/>
            </a:prstGeom>
          </p:spPr>
        </p:pic>
        <p:pic>
          <p:nvPicPr>
            <p:cNvPr id="6" name="Picture 5" title="workspace screenshot"/>
            <p:cNvPicPr>
              <a:picLocks noChangeAspect="1"/>
            </p:cNvPicPr>
            <p:nvPr/>
          </p:nvPicPr>
          <p:blipFill>
            <a:blip r:embed="rId4"/>
            <a:stretch>
              <a:fillRect/>
            </a:stretch>
          </p:blipFill>
          <p:spPr>
            <a:xfrm>
              <a:off x="7120156" y="2165242"/>
              <a:ext cx="1017744" cy="571648"/>
            </a:xfrm>
            <a:prstGeom prst="rect">
              <a:avLst/>
            </a:prstGeom>
          </p:spPr>
        </p:pic>
      </p:grpSp>
      <p:grpSp>
        <p:nvGrpSpPr>
          <p:cNvPr id="10" name="Group 9" title="monitor"/>
          <p:cNvGrpSpPr>
            <a:grpSpLocks noChangeAspect="1"/>
          </p:cNvGrpSpPr>
          <p:nvPr/>
        </p:nvGrpSpPr>
        <p:grpSpPr>
          <a:xfrm>
            <a:off x="3823107" y="4458016"/>
            <a:ext cx="1736980" cy="1556981"/>
            <a:chOff x="3319563" y="2017794"/>
            <a:chExt cx="1447483" cy="1297484"/>
          </a:xfrm>
        </p:grpSpPr>
        <p:pic>
          <p:nvPicPr>
            <p:cNvPr id="8" name="Picture 7" descr="computer_monitor_blue_screen_400_clr_3985.png" title="&quot;&quot;"/>
            <p:cNvPicPr>
              <a:picLocks noChangeAspect="1"/>
            </p:cNvPicPr>
            <p:nvPr/>
          </p:nvPicPr>
          <p:blipFill>
            <a:blip r:embed="rId5" cstate="print"/>
            <a:stretch>
              <a:fillRect/>
            </a:stretch>
          </p:blipFill>
          <p:spPr>
            <a:xfrm>
              <a:off x="3319563" y="2017794"/>
              <a:ext cx="1447483" cy="1297484"/>
            </a:xfrm>
            <a:prstGeom prst="rect">
              <a:avLst/>
            </a:prstGeom>
          </p:spPr>
        </p:pic>
        <p:pic>
          <p:nvPicPr>
            <p:cNvPr id="9" name="Picture 2" title="Monitor with ASSIST scre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61839" y="2091708"/>
              <a:ext cx="1073770" cy="750736"/>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1" name="Picture 10" descr="laptop_custom_screen_11466.png" title="&quot;&quot;"/>
          <p:cNvPicPr>
            <a:picLocks noChangeAspect="1"/>
          </p:cNvPicPr>
          <p:nvPr/>
        </p:nvPicPr>
        <p:blipFill>
          <a:blip r:embed="rId7" cstate="print"/>
          <a:stretch>
            <a:fillRect/>
          </a:stretch>
        </p:blipFill>
        <p:spPr>
          <a:xfrm>
            <a:off x="6236400" y="4458016"/>
            <a:ext cx="2381295" cy="1681745"/>
          </a:xfrm>
          <a:prstGeom prst="rect">
            <a:avLst/>
          </a:prstGeom>
        </p:spPr>
      </p:pic>
    </p:spTree>
    <p:custDataLst>
      <p:tags r:id="rId1"/>
    </p:custDataLst>
    <p:extLst>
      <p:ext uri="{BB962C8B-B14F-4D97-AF65-F5344CB8AC3E}">
        <p14:creationId xmlns:p14="http://schemas.microsoft.com/office/powerpoint/2010/main" val="322013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0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1000"/>
                                        <p:tgtEl>
                                          <p:spTgt spid="4">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confirmation screen for initiating RPPR."/>
          <p:cNvPicPr>
            <a:picLocks noChangeAspect="1"/>
          </p:cNvPicPr>
          <p:nvPr/>
        </p:nvPicPr>
        <p:blipFill>
          <a:blip r:embed="rId4"/>
          <a:stretch>
            <a:fillRect/>
          </a:stretch>
        </p:blipFill>
        <p:spPr>
          <a:xfrm>
            <a:off x="4125008" y="2925720"/>
            <a:ext cx="4717797" cy="2408280"/>
          </a:xfrm>
          <a:prstGeom prst="rect">
            <a:avLst/>
          </a:prstGeom>
          <a:ln>
            <a:noFill/>
          </a:ln>
          <a:effectLst>
            <a:outerShdw blurRad="190500" algn="tl" rotWithShape="0">
              <a:srgbClr val="000000">
                <a:alpha val="70000"/>
              </a:srgbClr>
            </a:outerShdw>
          </a:effectLst>
        </p:spPr>
      </p:pic>
      <p:sp>
        <p:nvSpPr>
          <p:cNvPr id="6" name="Rectangle 5"/>
          <p:cNvSpPr/>
          <p:nvPr/>
        </p:nvSpPr>
        <p:spPr>
          <a:xfrm>
            <a:off x="242501" y="2873409"/>
            <a:ext cx="3872299" cy="2657138"/>
          </a:xfrm>
          <a:prstGeom prst="rect">
            <a:avLst/>
          </a:prstGeom>
        </p:spPr>
        <p:txBody>
          <a:bodyPr wrap="square">
            <a:spAutoFit/>
          </a:bodyPr>
          <a:lstStyle/>
          <a:p>
            <a:pPr>
              <a:spcAft>
                <a:spcPts val="450"/>
              </a:spcAft>
              <a:defRPr/>
            </a:pPr>
            <a:r>
              <a:rPr lang="en-US" sz="1500" dirty="0">
                <a:solidFill>
                  <a:schemeClr val="tx2">
                    <a:lumMod val="75000"/>
                  </a:schemeClr>
                </a:solidFill>
              </a:rPr>
              <a:t>If you have previously created Research Training Data (RTD) tables for this grant, xTRACT will prompt you to copy the previous RTD data. </a:t>
            </a:r>
          </a:p>
          <a:p>
            <a:pPr>
              <a:spcAft>
                <a:spcPts val="450"/>
              </a:spcAft>
              <a:defRPr/>
            </a:pPr>
            <a:endParaRPr lang="en-US" sz="1500" dirty="0">
              <a:solidFill>
                <a:schemeClr val="tx2">
                  <a:lumMod val="75000"/>
                </a:schemeClr>
              </a:solidFill>
            </a:endParaRPr>
          </a:p>
          <a:p>
            <a:pPr>
              <a:spcAft>
                <a:spcPts val="450"/>
              </a:spcAft>
              <a:defRPr/>
            </a:pPr>
            <a:r>
              <a:rPr lang="en-US" sz="1500" dirty="0">
                <a:solidFill>
                  <a:schemeClr val="tx2">
                    <a:lumMod val="75000"/>
                  </a:schemeClr>
                </a:solidFill>
              </a:rPr>
              <a:t>The Research Performance Progress Report (RPPR) RTD requires the following data:</a:t>
            </a:r>
          </a:p>
          <a:p>
            <a:pPr marL="171450" indent="-171450">
              <a:spcAft>
                <a:spcPts val="450"/>
              </a:spcAft>
              <a:buFont typeface="Arial" pitchFamily="34" charset="0"/>
              <a:buChar char="•"/>
              <a:defRPr/>
            </a:pPr>
            <a:r>
              <a:rPr lang="en-US" sz="1500" dirty="0">
                <a:solidFill>
                  <a:schemeClr val="tx2">
                    <a:lumMod val="75000"/>
                  </a:schemeClr>
                </a:solidFill>
              </a:rPr>
              <a:t>Participating Trainees.</a:t>
            </a:r>
          </a:p>
          <a:p>
            <a:pPr marL="171450" indent="-171450">
              <a:spcAft>
                <a:spcPts val="450"/>
              </a:spcAft>
              <a:buFont typeface="Arial" pitchFamily="34" charset="0"/>
              <a:buChar char="•"/>
              <a:defRPr/>
            </a:pPr>
            <a:r>
              <a:rPr lang="en-US" sz="1500" dirty="0">
                <a:solidFill>
                  <a:schemeClr val="tx2">
                    <a:lumMod val="75000"/>
                  </a:schemeClr>
                </a:solidFill>
              </a:rPr>
              <a:t>Program Statistics.</a:t>
            </a:r>
          </a:p>
        </p:txBody>
      </p:sp>
      <p:sp>
        <p:nvSpPr>
          <p:cNvPr id="2" name="Title 1"/>
          <p:cNvSpPr>
            <a:spLocks noGrp="1"/>
          </p:cNvSpPr>
          <p:nvPr>
            <p:ph type="title"/>
          </p:nvPr>
        </p:nvSpPr>
        <p:spPr>
          <a:xfrm>
            <a:off x="722313" y="914400"/>
            <a:ext cx="7772400" cy="1143000"/>
          </a:xfrm>
        </p:spPr>
        <p:txBody>
          <a:bodyPr/>
          <a:lstStyle/>
          <a:p>
            <a:r>
              <a:rPr lang="en-US" sz="3300" dirty="0"/>
              <a:t>Prepare RTD for the RPPR</a:t>
            </a:r>
            <a:endParaRPr lang="en-US" dirty="0"/>
          </a:p>
        </p:txBody>
      </p:sp>
    </p:spTree>
    <p:custDataLst>
      <p:tags r:id="rId1"/>
    </p:custDataLst>
    <p:extLst>
      <p:ext uri="{BB962C8B-B14F-4D97-AF65-F5344CB8AC3E}">
        <p14:creationId xmlns:p14="http://schemas.microsoft.com/office/powerpoint/2010/main" val="390045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1" title="Screenshot of RPPR quesiton B4"/>
          <p:cNvPicPr>
            <a:picLocks noChangeAspect="1" noChangeArrowheads="1"/>
          </p:cNvPicPr>
          <p:nvPr/>
        </p:nvPicPr>
        <p:blipFill rotWithShape="1">
          <a:blip r:embed="rId3">
            <a:extLst>
              <a:ext uri="{28A0092B-C50C-407E-A947-70E740481C1C}">
                <a14:useLocalDpi xmlns:a14="http://schemas.microsoft.com/office/drawing/2010/main" val="0"/>
              </a:ext>
            </a:extLst>
          </a:blip>
          <a:srcRect l="1371" t="1320" r="1761" b="1916"/>
          <a:stretch/>
        </p:blipFill>
        <p:spPr bwMode="auto">
          <a:xfrm>
            <a:off x="2972662" y="1685706"/>
            <a:ext cx="5942738" cy="30261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184154" y="1822968"/>
            <a:ext cx="2712308" cy="3834882"/>
          </a:xfrm>
        </p:spPr>
        <p:txBody>
          <a:bodyPr/>
          <a:lstStyle/>
          <a:p>
            <a:pPr>
              <a:spcAft>
                <a:spcPts val="0"/>
              </a:spcAft>
              <a:buClr>
                <a:schemeClr val="bg1"/>
              </a:buClr>
            </a:pPr>
            <a:r>
              <a:rPr lang="en-US" sz="1500" dirty="0"/>
              <a:t>Once the RTD is finalized, the PDF containing the applicable training tables may be uploaded to the RPPR.</a:t>
            </a:r>
          </a:p>
          <a:p>
            <a:pPr>
              <a:spcAft>
                <a:spcPts val="0"/>
              </a:spcAft>
              <a:buClr>
                <a:schemeClr val="bg1"/>
              </a:buClr>
            </a:pPr>
            <a:endParaRPr lang="en-US" sz="1500" dirty="0"/>
          </a:p>
          <a:p>
            <a:pPr>
              <a:spcAft>
                <a:spcPts val="0"/>
              </a:spcAft>
              <a:buClr>
                <a:schemeClr val="bg1"/>
              </a:buClr>
            </a:pPr>
            <a:r>
              <a:rPr lang="en-US" sz="1500" dirty="0"/>
              <a:t>RPPR question B4 now has an additional PDF upload for K12, KL2, R90, RL9, T15, T32, T34, T35, T37, T90, TL1, KM1 activity codes.</a:t>
            </a:r>
          </a:p>
          <a:p>
            <a:pPr>
              <a:spcAft>
                <a:spcPts val="0"/>
              </a:spcAft>
              <a:buClr>
                <a:schemeClr val="bg1"/>
              </a:buClr>
            </a:pPr>
            <a:endParaRPr lang="en-US" sz="1500" dirty="0"/>
          </a:p>
          <a:p>
            <a:pPr>
              <a:spcAft>
                <a:spcPts val="0"/>
              </a:spcAft>
              <a:buClr>
                <a:schemeClr val="bg1"/>
              </a:buClr>
            </a:pPr>
            <a:r>
              <a:rPr lang="en-US" sz="1500" dirty="0"/>
              <a:t>Grantees should provide training tables to the second upload as applicable.</a:t>
            </a:r>
          </a:p>
          <a:p>
            <a:pPr>
              <a:spcAft>
                <a:spcPts val="0"/>
              </a:spcAft>
              <a:buClr>
                <a:schemeClr val="bg1"/>
              </a:buClr>
            </a:pPr>
            <a:endParaRPr lang="en-US" sz="1500" dirty="0"/>
          </a:p>
          <a:p>
            <a:pPr>
              <a:spcAft>
                <a:spcPts val="0"/>
              </a:spcAft>
              <a:buClr>
                <a:schemeClr val="bg1"/>
              </a:buClr>
            </a:pPr>
            <a:r>
              <a:rPr lang="en-US" sz="1500" dirty="0"/>
              <a:t>Other information should be provided to the first upload.</a:t>
            </a:r>
          </a:p>
        </p:txBody>
      </p:sp>
      <p:sp>
        <p:nvSpPr>
          <p:cNvPr id="2" name="Title 1"/>
          <p:cNvSpPr>
            <a:spLocks noGrp="1"/>
          </p:cNvSpPr>
          <p:nvPr>
            <p:ph type="title"/>
          </p:nvPr>
        </p:nvSpPr>
        <p:spPr>
          <a:xfrm>
            <a:off x="184154" y="1493111"/>
            <a:ext cx="2712308" cy="400183"/>
          </a:xfrm>
        </p:spPr>
        <p:txBody>
          <a:bodyPr/>
          <a:lstStyle/>
          <a:p>
            <a:r>
              <a:rPr lang="en-US" sz="2400" dirty="0"/>
              <a:t>RTD for RPPR</a:t>
            </a:r>
          </a:p>
        </p:txBody>
      </p:sp>
    </p:spTree>
    <p:custDataLst>
      <p:tags r:id="rId1"/>
    </p:custDataLst>
    <p:extLst>
      <p:ext uri="{BB962C8B-B14F-4D97-AF65-F5344CB8AC3E}">
        <p14:creationId xmlns:p14="http://schemas.microsoft.com/office/powerpoint/2010/main" val="260860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title="Guide Notice for the use of xTRACT"/>
          <p:cNvSpPr>
            <a:spLocks noGrp="1"/>
          </p:cNvSpPr>
          <p:nvPr>
            <p:ph type="subTitle" idx="1"/>
          </p:nvPr>
        </p:nvSpPr>
        <p:spPr>
          <a:xfrm>
            <a:off x="304800" y="2590800"/>
            <a:ext cx="8610600" cy="3886200"/>
          </a:xfrm>
        </p:spPr>
        <p:txBody>
          <a:bodyPr/>
          <a:lstStyle/>
          <a:p>
            <a:pPr marL="285750" indent="-285750" algn="l" defTabSz="685800" fontAlgn="auto">
              <a:spcBef>
                <a:spcPts val="0"/>
              </a:spcBef>
              <a:spcAft>
                <a:spcPts val="0"/>
              </a:spcAft>
              <a:buFont typeface="Arial" panose="020B0604020202020204" pitchFamily="34" charset="0"/>
              <a:buChar char="•"/>
              <a:defRPr/>
            </a:pPr>
            <a:r>
              <a:rPr lang="en-US" sz="1800" b="0" cap="none" dirty="0">
                <a:solidFill>
                  <a:srgbClr val="1F497D">
                    <a:lumMod val="75000"/>
                  </a:srgbClr>
                </a:solidFill>
              </a:rPr>
              <a:t>Current Notice Number: NOT-OD-19-108 </a:t>
            </a:r>
            <a:r>
              <a:rPr lang="en-US" sz="1400" b="0" cap="none" dirty="0">
                <a:solidFill>
                  <a:srgbClr val="1F497D">
                    <a:lumMod val="75000"/>
                  </a:srgbClr>
                </a:solidFill>
              </a:rPr>
              <a:t>(</a:t>
            </a:r>
            <a:r>
              <a:rPr lang="en-US" sz="1400" b="0" cap="none" dirty="0">
                <a:solidFill>
                  <a:srgbClr val="1F497D">
                    <a:lumMod val="75000"/>
                  </a:srgbClr>
                </a:solidFill>
                <a:hlinkClick r:id="rId3"/>
              </a:rPr>
              <a:t>https://grants.nih.gov/grants/guide/notice-files/NOT-OD-19-108.html</a:t>
            </a:r>
            <a:r>
              <a:rPr lang="en-US" sz="1400" b="0" cap="none" dirty="0">
                <a:solidFill>
                  <a:srgbClr val="1F497D">
                    <a:lumMod val="75000"/>
                  </a:srgbClr>
                </a:solidFill>
              </a:rPr>
              <a:t>)  </a:t>
            </a:r>
          </a:p>
          <a:p>
            <a:pPr algn="l" defTabSz="685800" fontAlgn="auto">
              <a:spcBef>
                <a:spcPts val="0"/>
              </a:spcBef>
              <a:spcAft>
                <a:spcPts val="0"/>
              </a:spcAft>
              <a:defRPr/>
            </a:pPr>
            <a:endParaRPr lang="en-US" sz="1800" b="0" cap="none" dirty="0">
              <a:solidFill>
                <a:srgbClr val="1F497D">
                  <a:lumMod val="75000"/>
                </a:srgbClr>
              </a:solidFill>
            </a:endParaRPr>
          </a:p>
          <a:p>
            <a:pPr marL="285750" indent="-285750" algn="l" defTabSz="685800" fontAlgn="auto">
              <a:spcBef>
                <a:spcPts val="0"/>
              </a:spcBef>
              <a:spcAft>
                <a:spcPts val="0"/>
              </a:spcAft>
              <a:buFont typeface="Arial" panose="020B0604020202020204" pitchFamily="34" charset="0"/>
              <a:buChar char="•"/>
              <a:defRPr/>
            </a:pPr>
            <a:r>
              <a:rPr lang="en-US" sz="1800" b="0" cap="none" dirty="0">
                <a:solidFill>
                  <a:srgbClr val="1F497D">
                    <a:lumMod val="75000"/>
                  </a:srgbClr>
                </a:solidFill>
              </a:rPr>
              <a:t>Beginning with RPPRs due on or after October 1, 2019 and applications submitted for due dates on or after January 25, 2020, NIH and AHRQ anticipate that they will mandate that required training data tables submitted with T32, TL1, T90/R90, and T15 applications and progress reports be created via the xTRACT system.  </a:t>
            </a:r>
          </a:p>
          <a:p>
            <a:pPr algn="l" defTabSz="685800" fontAlgn="auto">
              <a:spcBef>
                <a:spcPts val="0"/>
              </a:spcBef>
              <a:spcAft>
                <a:spcPts val="0"/>
              </a:spcAft>
              <a:defRPr/>
            </a:pPr>
            <a:endParaRPr lang="en-US" sz="1800" b="0" cap="none" dirty="0">
              <a:solidFill>
                <a:srgbClr val="1F497D">
                  <a:lumMod val="75000"/>
                </a:srgbClr>
              </a:solidFill>
            </a:endParaRPr>
          </a:p>
          <a:p>
            <a:pPr marL="285750" indent="-285750" algn="l" defTabSz="685800" fontAlgn="auto">
              <a:spcBef>
                <a:spcPts val="0"/>
              </a:spcBef>
              <a:spcAft>
                <a:spcPts val="0"/>
              </a:spcAft>
              <a:buFont typeface="Arial" panose="020B0604020202020204" pitchFamily="34" charset="0"/>
              <a:buChar char="•"/>
              <a:defRPr/>
            </a:pPr>
            <a:r>
              <a:rPr lang="en-US" sz="1800" b="0" cap="none" dirty="0">
                <a:solidFill>
                  <a:srgbClr val="1F497D">
                    <a:lumMod val="75000"/>
                  </a:srgbClr>
                </a:solidFill>
              </a:rPr>
              <a:t>System validations in Grants.gov and the RPPR module will check to ensure that tables were created via xTRACT, and applications and RPPRs that are not in compliance will be rejected. </a:t>
            </a:r>
          </a:p>
          <a:p>
            <a:pPr algn="l"/>
            <a:endParaRPr lang="en-US" sz="1800" b="0" cap="none" dirty="0"/>
          </a:p>
        </p:txBody>
      </p:sp>
      <p:sp>
        <p:nvSpPr>
          <p:cNvPr id="2" name="Title 1"/>
          <p:cNvSpPr>
            <a:spLocks noGrp="1"/>
          </p:cNvSpPr>
          <p:nvPr>
            <p:ph type="ctrTitle"/>
          </p:nvPr>
        </p:nvSpPr>
        <p:spPr/>
        <p:txBody>
          <a:bodyPr>
            <a:normAutofit/>
          </a:bodyPr>
          <a:lstStyle/>
          <a:p>
            <a:r>
              <a:rPr lang="en-US" sz="3300" dirty="0"/>
              <a:t> Notice of Transition to the </a:t>
            </a:r>
            <a:r>
              <a:rPr lang="en-US" sz="3300" dirty="0" err="1"/>
              <a:t>xTRACT</a:t>
            </a:r>
            <a:r>
              <a:rPr lang="en-US" sz="3300" dirty="0"/>
              <a:t> System for Preparing Research Training Data Tables</a:t>
            </a:r>
            <a:endParaRPr lang="en-US" dirty="0"/>
          </a:p>
        </p:txBody>
      </p:sp>
    </p:spTree>
    <p:custDataLst>
      <p:tags r:id="rId1"/>
    </p:custDataLst>
    <p:extLst>
      <p:ext uri="{BB962C8B-B14F-4D97-AF65-F5344CB8AC3E}">
        <p14:creationId xmlns:p14="http://schemas.microsoft.com/office/powerpoint/2010/main" val="255876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Reporting</a:t>
            </a:r>
          </a:p>
        </p:txBody>
      </p:sp>
      <p:sp>
        <p:nvSpPr>
          <p:cNvPr id="3" name="Text Placeholder 2"/>
          <p:cNvSpPr>
            <a:spLocks noGrp="1"/>
          </p:cNvSpPr>
          <p:nvPr>
            <p:ph type="body" idx="1"/>
          </p:nvPr>
        </p:nvSpPr>
        <p:spPr/>
        <p:txBody>
          <a:bodyPr/>
          <a:lstStyle/>
          <a:p>
            <a:r>
              <a:rPr lang="en-US" dirty="0"/>
              <a:t>So, how you </a:t>
            </a:r>
            <a:r>
              <a:rPr lang="en-US" dirty="0" err="1"/>
              <a:t>doin</a:t>
            </a:r>
            <a:r>
              <a:rPr lang="en-US" dirty="0"/>
              <a:t>’?</a:t>
            </a:r>
          </a:p>
        </p:txBody>
      </p:sp>
      <p:pic>
        <p:nvPicPr>
          <p:cNvPr id="4" name="Picture 3" title="''"/>
          <p:cNvPicPr>
            <a:picLocks noChangeAspect="1"/>
          </p:cNvPicPr>
          <p:nvPr/>
        </p:nvPicPr>
        <p:blipFill>
          <a:blip r:embed="rId3"/>
          <a:stretch>
            <a:fillRect/>
          </a:stretch>
        </p:blipFill>
        <p:spPr>
          <a:xfrm>
            <a:off x="4003751" y="3276600"/>
            <a:ext cx="1209524" cy="14666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title="Reporting Puzzle pie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6669" y="3581400"/>
            <a:ext cx="2348044" cy="2217111"/>
          </a:xfrm>
          <a:prstGeom prst="rect">
            <a:avLst/>
          </a:prstGeom>
          <a:effectLst>
            <a:outerShdw blurRad="76200" dist="12700" dir="2700000" sy="-23000" kx="-800400" algn="bl" rotWithShape="0">
              <a:prstClr val="black">
                <a:alpha val="20000"/>
              </a:prstClr>
            </a:outerShdw>
          </a:effectLst>
        </p:spPr>
      </p:pic>
    </p:spTree>
    <p:custDataLst>
      <p:tags r:id="rId1"/>
    </p:custDataLst>
    <p:extLst>
      <p:ext uri="{BB962C8B-B14F-4D97-AF65-F5344CB8AC3E}">
        <p14:creationId xmlns:p14="http://schemas.microsoft.com/office/powerpoint/2010/main" val="21440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is the RPPR?</a:t>
            </a:r>
          </a:p>
        </p:txBody>
      </p:sp>
      <p:sp>
        <p:nvSpPr>
          <p:cNvPr id="13" name="Content Placeholder 12"/>
          <p:cNvSpPr>
            <a:spLocks noGrp="1"/>
          </p:cNvSpPr>
          <p:nvPr>
            <p:ph sz="quarter" idx="13"/>
          </p:nvPr>
        </p:nvSpPr>
        <p:spPr>
          <a:xfrm>
            <a:off x="316865" y="1524000"/>
            <a:ext cx="8503920" cy="4572000"/>
          </a:xfrm>
        </p:spPr>
        <p:txBody>
          <a:bodyPr/>
          <a:lstStyle/>
          <a:p>
            <a:r>
              <a:rPr lang="en-US" dirty="0"/>
              <a:t>RPPR is the </a:t>
            </a:r>
            <a:r>
              <a:rPr lang="en-US" sz="3200" dirty="0">
                <a:solidFill>
                  <a:srgbClr val="CC3300"/>
                </a:solidFill>
              </a:rPr>
              <a:t>R</a:t>
            </a:r>
            <a:r>
              <a:rPr lang="en-US" dirty="0"/>
              <a:t>esearch </a:t>
            </a:r>
            <a:r>
              <a:rPr lang="en-US" sz="3200" dirty="0">
                <a:solidFill>
                  <a:srgbClr val="CC3300"/>
                </a:solidFill>
              </a:rPr>
              <a:t>P</a:t>
            </a:r>
            <a:r>
              <a:rPr lang="en-US" dirty="0"/>
              <a:t>erformance </a:t>
            </a:r>
            <a:r>
              <a:rPr lang="en-US" sz="3200" dirty="0">
                <a:solidFill>
                  <a:srgbClr val="CC3300"/>
                </a:solidFill>
              </a:rPr>
              <a:t>P</a:t>
            </a:r>
            <a:r>
              <a:rPr lang="en-US" dirty="0"/>
              <a:t>rogress </a:t>
            </a:r>
            <a:r>
              <a:rPr lang="en-US" sz="3200" dirty="0">
                <a:solidFill>
                  <a:srgbClr val="CC3300"/>
                </a:solidFill>
              </a:rPr>
              <a:t>R</a:t>
            </a:r>
            <a:r>
              <a:rPr lang="en-US" dirty="0"/>
              <a:t>eport</a:t>
            </a:r>
          </a:p>
          <a:p>
            <a:r>
              <a:rPr lang="en-US" dirty="0"/>
              <a:t>A federally mandated report format used across all agencies that provide research grants and contracts</a:t>
            </a:r>
          </a:p>
          <a:p>
            <a:r>
              <a:rPr lang="en-US" dirty="0"/>
              <a:t>Used to document grantee accomplishments and compliance with the terms of the award</a:t>
            </a:r>
          </a:p>
          <a:p>
            <a:r>
              <a:rPr lang="en-US" dirty="0"/>
              <a:t>Describes the scientific progress, identifies significant changes, reports on personnel, and describes plans for subsequent budget period or year (annual reports only)</a:t>
            </a:r>
          </a:p>
          <a:p>
            <a:endParaRPr lang="en-US" dirty="0"/>
          </a:p>
        </p:txBody>
      </p:sp>
    </p:spTree>
    <p:custDataLst>
      <p:tags r:id="rId1"/>
    </p:custDataLst>
    <p:extLst>
      <p:ext uri="{BB962C8B-B14F-4D97-AF65-F5344CB8AC3E}">
        <p14:creationId xmlns:p14="http://schemas.microsoft.com/office/powerpoint/2010/main" val="194339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Data Entry</a:t>
            </a:r>
          </a:p>
        </p:txBody>
      </p:sp>
      <p:sp>
        <p:nvSpPr>
          <p:cNvPr id="3" name="Content Placeholder 2"/>
          <p:cNvSpPr>
            <a:spLocks noGrp="1"/>
          </p:cNvSpPr>
          <p:nvPr>
            <p:ph sz="quarter" idx="13"/>
          </p:nvPr>
        </p:nvSpPr>
        <p:spPr>
          <a:xfrm>
            <a:off x="152400" y="1527048"/>
            <a:ext cx="6477000" cy="4797552"/>
          </a:xfrm>
        </p:spPr>
        <p:txBody>
          <a:bodyPr/>
          <a:lstStyle/>
          <a:p>
            <a:r>
              <a:rPr lang="en-US" sz="1800" dirty="0"/>
              <a:t>Initiation of RPPR by</a:t>
            </a:r>
          </a:p>
          <a:p>
            <a:pPr lvl="1"/>
            <a:r>
              <a:rPr lang="en-US" sz="1600" dirty="0"/>
              <a:t>Principal Investigator</a:t>
            </a:r>
          </a:p>
          <a:p>
            <a:pPr lvl="1"/>
            <a:r>
              <a:rPr lang="en-US" sz="1600" dirty="0"/>
              <a:t>ASST with the RPPR Delegation</a:t>
            </a:r>
          </a:p>
          <a:p>
            <a:r>
              <a:rPr lang="en-US" sz="1800" dirty="0"/>
              <a:t>RPPR sections (Annual)</a:t>
            </a:r>
          </a:p>
          <a:p>
            <a:pPr marL="731838" lvl="1" indent="-457200">
              <a:buFont typeface="+mj-lt"/>
              <a:buAutoNum type="alphaUcPeriod"/>
            </a:pPr>
            <a:r>
              <a:rPr lang="en-US" sz="1600" dirty="0"/>
              <a:t>Cover Page </a:t>
            </a:r>
          </a:p>
          <a:p>
            <a:pPr marL="731838" lvl="1" indent="-457200">
              <a:buFont typeface="+mj-lt"/>
              <a:buAutoNum type="alphaUcPeriod"/>
            </a:pPr>
            <a:r>
              <a:rPr lang="en-US" sz="1600" dirty="0"/>
              <a:t>Accomplishments </a:t>
            </a:r>
          </a:p>
          <a:p>
            <a:pPr marL="731838" lvl="1" indent="-457200">
              <a:buFont typeface="+mj-lt"/>
              <a:buAutoNum type="alphaUcPeriod"/>
            </a:pPr>
            <a:r>
              <a:rPr lang="en-US" sz="1600" dirty="0"/>
              <a:t>Products </a:t>
            </a:r>
          </a:p>
          <a:p>
            <a:pPr marL="731838" lvl="1" indent="-457200">
              <a:buFont typeface="+mj-lt"/>
              <a:buAutoNum type="alphaUcPeriod"/>
            </a:pPr>
            <a:r>
              <a:rPr lang="en-US" sz="1600" dirty="0"/>
              <a:t>Participants</a:t>
            </a:r>
          </a:p>
          <a:p>
            <a:pPr marL="731838" lvl="1" indent="-457200">
              <a:buFont typeface="+mj-lt"/>
              <a:buAutoNum type="alphaUcPeriod"/>
            </a:pPr>
            <a:r>
              <a:rPr lang="en-US" sz="1600" dirty="0"/>
              <a:t>Impact </a:t>
            </a:r>
          </a:p>
          <a:p>
            <a:pPr marL="731838" lvl="1" indent="-457200">
              <a:buFont typeface="+mj-lt"/>
              <a:buAutoNum type="alphaUcPeriod"/>
            </a:pPr>
            <a:r>
              <a:rPr lang="en-US" sz="1600" dirty="0"/>
              <a:t>Changes</a:t>
            </a:r>
          </a:p>
          <a:p>
            <a:pPr marL="731838" lvl="1" indent="-457200">
              <a:buFont typeface="+mj-lt"/>
              <a:buAutoNum type="alphaUcPeriod"/>
            </a:pPr>
            <a:r>
              <a:rPr lang="en-US" sz="1600" dirty="0"/>
              <a:t>Special Reporting </a:t>
            </a:r>
          </a:p>
          <a:p>
            <a:pPr marL="731838" lvl="1" indent="-457200">
              <a:buFont typeface="+mj-lt"/>
              <a:buAutoNum type="alphaUcPeriod"/>
            </a:pPr>
            <a:r>
              <a:rPr lang="en-US" sz="1600" dirty="0"/>
              <a:t>Budget (non-SNAP)</a:t>
            </a:r>
          </a:p>
          <a:p>
            <a:r>
              <a:rPr lang="en-US" sz="1800" dirty="0"/>
              <a:t>Watch for character limits in data entry fields</a:t>
            </a:r>
          </a:p>
          <a:p>
            <a:r>
              <a:rPr lang="en-US" sz="1800" dirty="0"/>
              <a:t>Ensure uploads are in PDF format</a:t>
            </a:r>
          </a:p>
          <a:p>
            <a:r>
              <a:rPr lang="en-US" sz="1800" dirty="0"/>
              <a:t>When completing data tables remember to click ‘Add/New’</a:t>
            </a:r>
          </a:p>
        </p:txBody>
      </p:sp>
      <p:sp>
        <p:nvSpPr>
          <p:cNvPr id="6" name="Content Placeholder 2"/>
          <p:cNvSpPr txBox="1">
            <a:spLocks/>
          </p:cNvSpPr>
          <p:nvPr/>
        </p:nvSpPr>
        <p:spPr bwMode="auto">
          <a:xfrm>
            <a:off x="4648200" y="2441448"/>
            <a:ext cx="4114800" cy="28163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r>
              <a:rPr lang="en-US" sz="1800" dirty="0"/>
              <a:t>RPPR sections (Interim &amp; Final)</a:t>
            </a:r>
          </a:p>
          <a:p>
            <a:pPr marL="731838" lvl="1" indent="-457200">
              <a:buFont typeface="+mj-lt"/>
              <a:buAutoNum type="alphaUcPeriod"/>
            </a:pPr>
            <a:r>
              <a:rPr lang="en-US" sz="1600" dirty="0"/>
              <a:t>Cover Page </a:t>
            </a:r>
          </a:p>
          <a:p>
            <a:pPr marL="731838" lvl="1" indent="-457200">
              <a:buFont typeface="+mj-lt"/>
              <a:buAutoNum type="alphaUcPeriod"/>
            </a:pPr>
            <a:r>
              <a:rPr lang="en-US" sz="1600" dirty="0"/>
              <a:t>Accomplishments </a:t>
            </a:r>
          </a:p>
          <a:p>
            <a:pPr marL="731838" lvl="1" indent="-457200">
              <a:buFont typeface="+mj-lt"/>
              <a:buAutoNum type="alphaUcPeriod"/>
            </a:pPr>
            <a:r>
              <a:rPr lang="en-US" sz="1600" dirty="0"/>
              <a:t>Products </a:t>
            </a:r>
          </a:p>
          <a:p>
            <a:pPr marL="731838" lvl="1" indent="-457200">
              <a:buFont typeface="+mj-lt"/>
              <a:buAutoNum type="alphaUcPeriod"/>
            </a:pPr>
            <a:r>
              <a:rPr lang="en-US" sz="1600" dirty="0"/>
              <a:t>Participants (only section D.1)</a:t>
            </a:r>
          </a:p>
          <a:p>
            <a:pPr marL="731838" lvl="1" indent="-457200">
              <a:buFont typeface="+mj-lt"/>
              <a:buAutoNum type="alphaUcPeriod"/>
            </a:pPr>
            <a:r>
              <a:rPr lang="en-US" sz="1600" dirty="0"/>
              <a:t>Impact </a:t>
            </a:r>
          </a:p>
          <a:p>
            <a:pPr marL="731838" lvl="1" indent="-457200">
              <a:buFont typeface="+mj-lt"/>
              <a:buAutoNum type="alphaUcPeriod" startAt="7"/>
            </a:pPr>
            <a:r>
              <a:rPr lang="en-US" sz="1600" dirty="0"/>
              <a:t>Special Reporting </a:t>
            </a:r>
          </a:p>
          <a:p>
            <a:pPr marL="731838" lvl="1" indent="-457200">
              <a:buFont typeface="+mj-lt"/>
              <a:buAutoNum type="alphaUcPeriod" startAt="9"/>
            </a:pPr>
            <a:r>
              <a:rPr lang="en-US" sz="1600" dirty="0"/>
              <a:t>Outcomes</a:t>
            </a:r>
          </a:p>
        </p:txBody>
      </p:sp>
    </p:spTree>
    <p:custDataLst>
      <p:tags r:id="rId1"/>
    </p:custDataLst>
    <p:extLst>
      <p:ext uri="{BB962C8B-B14F-4D97-AF65-F5344CB8AC3E}">
        <p14:creationId xmlns:p14="http://schemas.microsoft.com/office/powerpoint/2010/main" val="5534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3 variations of RPPR</a:t>
            </a:r>
          </a:p>
        </p:txBody>
      </p:sp>
      <p:sp>
        <p:nvSpPr>
          <p:cNvPr id="6" name="TextBox 5"/>
          <p:cNvSpPr txBox="1"/>
          <p:nvPr/>
        </p:nvSpPr>
        <p:spPr>
          <a:xfrm>
            <a:off x="873125" y="1524000"/>
            <a:ext cx="7391400" cy="461665"/>
          </a:xfrm>
          <a:prstGeom prst="rect">
            <a:avLst/>
          </a:prstGeom>
          <a:noFill/>
        </p:spPr>
        <p:txBody>
          <a:bodyPr wrap="square" numCol="1" rtlCol="0">
            <a:spAutoFit/>
          </a:bodyPr>
          <a:lstStyle/>
          <a:p>
            <a:r>
              <a:rPr lang="en-US" sz="2400" dirty="0"/>
              <a:t>Annual RPPR 	Interim RPPR	Final RPPR</a:t>
            </a:r>
          </a:p>
        </p:txBody>
      </p:sp>
      <p:graphicFrame>
        <p:nvGraphicFramePr>
          <p:cNvPr id="2" name="Table 1" title="RPPRs, How, When, Who"/>
          <p:cNvGraphicFramePr>
            <a:graphicFrameLocks noGrp="1"/>
          </p:cNvGraphicFramePr>
          <p:nvPr>
            <p:extLst>
              <p:ext uri="{D42A27DB-BD31-4B8C-83A1-F6EECF244321}">
                <p14:modId xmlns:p14="http://schemas.microsoft.com/office/powerpoint/2010/main" val="2084533825"/>
              </p:ext>
            </p:extLst>
          </p:nvPr>
        </p:nvGraphicFramePr>
        <p:xfrm>
          <a:off x="152402" y="2057400"/>
          <a:ext cx="8839198" cy="4610699"/>
        </p:xfrm>
        <a:graphic>
          <a:graphicData uri="http://schemas.openxmlformats.org/drawingml/2006/table">
            <a:tbl>
              <a:tblPr firstRow="1" firstCol="1" bandRow="1">
                <a:tableStyleId>{21E4AEA4-8DFA-4A89-87EB-49C32662AFE0}</a:tableStyleId>
              </a:tblPr>
              <a:tblGrid>
                <a:gridCol w="602833">
                  <a:extLst>
                    <a:ext uri="{9D8B030D-6E8A-4147-A177-3AD203B41FA5}">
                      <a16:colId xmlns:a16="http://schemas.microsoft.com/office/drawing/2014/main" val="20000"/>
                    </a:ext>
                  </a:extLst>
                </a:gridCol>
                <a:gridCol w="1163239">
                  <a:extLst>
                    <a:ext uri="{9D8B030D-6E8A-4147-A177-3AD203B41FA5}">
                      <a16:colId xmlns:a16="http://schemas.microsoft.com/office/drawing/2014/main" val="20001"/>
                    </a:ext>
                  </a:extLst>
                </a:gridCol>
                <a:gridCol w="1272845">
                  <a:extLst>
                    <a:ext uri="{9D8B030D-6E8A-4147-A177-3AD203B41FA5}">
                      <a16:colId xmlns:a16="http://schemas.microsoft.com/office/drawing/2014/main" val="20002"/>
                    </a:ext>
                  </a:extLst>
                </a:gridCol>
                <a:gridCol w="1271078">
                  <a:extLst>
                    <a:ext uri="{9D8B030D-6E8A-4147-A177-3AD203B41FA5}">
                      <a16:colId xmlns:a16="http://schemas.microsoft.com/office/drawing/2014/main" val="20003"/>
                    </a:ext>
                  </a:extLst>
                </a:gridCol>
                <a:gridCol w="883919">
                  <a:extLst>
                    <a:ext uri="{9D8B030D-6E8A-4147-A177-3AD203B41FA5}">
                      <a16:colId xmlns:a16="http://schemas.microsoft.com/office/drawing/2014/main" val="20004"/>
                    </a:ext>
                  </a:extLst>
                </a:gridCol>
                <a:gridCol w="1161470">
                  <a:extLst>
                    <a:ext uri="{9D8B030D-6E8A-4147-A177-3AD203B41FA5}">
                      <a16:colId xmlns:a16="http://schemas.microsoft.com/office/drawing/2014/main" val="20005"/>
                    </a:ext>
                  </a:extLst>
                </a:gridCol>
                <a:gridCol w="1104900">
                  <a:extLst>
                    <a:ext uri="{9D8B030D-6E8A-4147-A177-3AD203B41FA5}">
                      <a16:colId xmlns:a16="http://schemas.microsoft.com/office/drawing/2014/main" val="20006"/>
                    </a:ext>
                  </a:extLst>
                </a:gridCol>
                <a:gridCol w="1378914">
                  <a:extLst>
                    <a:ext uri="{9D8B030D-6E8A-4147-A177-3AD203B41FA5}">
                      <a16:colId xmlns:a16="http://schemas.microsoft.com/office/drawing/2014/main" val="20007"/>
                    </a:ext>
                  </a:extLst>
                </a:gridCol>
              </a:tblGrid>
              <a:tr h="568478">
                <a:tc>
                  <a:txBody>
                    <a:bodyPr/>
                    <a:lstStyle/>
                    <a:p>
                      <a:pPr marL="0" marR="0" algn="ctr">
                        <a:lnSpc>
                          <a:spcPct val="107000"/>
                        </a:lnSpc>
                        <a:spcBef>
                          <a:spcPts val="0"/>
                        </a:spcBef>
                        <a:spcAft>
                          <a:spcPts val="0"/>
                        </a:spcAft>
                      </a:pPr>
                      <a:r>
                        <a:rPr lang="en-US" sz="1100" dirty="0">
                          <a:effectLst/>
                        </a:rPr>
                        <a:t>RPPR Type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198" marR="72198" marT="18206" marB="18206" anchor="ctr"/>
                </a:tc>
                <a:tc>
                  <a:txBody>
                    <a:bodyPr/>
                    <a:lstStyle/>
                    <a:p>
                      <a:pPr marL="0" marR="0" algn="ctr">
                        <a:lnSpc>
                          <a:spcPct val="107000"/>
                        </a:lnSpc>
                        <a:spcBef>
                          <a:spcPts val="0"/>
                        </a:spcBef>
                        <a:spcAft>
                          <a:spcPts val="0"/>
                        </a:spcAft>
                      </a:pPr>
                      <a:r>
                        <a:rPr lang="en-US" sz="1100">
                          <a:effectLst/>
                        </a:rPr>
                        <a:t>How to Access RPPR Link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198" marR="72198" marT="18206" marB="18206" anchor="ctr"/>
                </a:tc>
                <a:tc>
                  <a:txBody>
                    <a:bodyPr/>
                    <a:lstStyle/>
                    <a:p>
                      <a:pPr marL="0" marR="0" algn="ctr">
                        <a:lnSpc>
                          <a:spcPct val="107000"/>
                        </a:lnSpc>
                        <a:spcBef>
                          <a:spcPts val="0"/>
                        </a:spcBef>
                        <a:spcAft>
                          <a:spcPts val="0"/>
                        </a:spcAft>
                      </a:pPr>
                      <a:r>
                        <a:rPr lang="en-US" sz="1100">
                          <a:effectLst/>
                        </a:rPr>
                        <a:t>When Does the Link Appear?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198" marR="72198" marT="18206" marB="18206" anchor="ctr"/>
                </a:tc>
                <a:tc>
                  <a:txBody>
                    <a:bodyPr/>
                    <a:lstStyle/>
                    <a:p>
                      <a:pPr marL="0" marR="0" algn="ctr">
                        <a:lnSpc>
                          <a:spcPct val="107000"/>
                        </a:lnSpc>
                        <a:spcBef>
                          <a:spcPts val="0"/>
                        </a:spcBef>
                        <a:spcAft>
                          <a:spcPts val="0"/>
                        </a:spcAft>
                      </a:pPr>
                      <a:r>
                        <a:rPr lang="en-US" sz="1100">
                          <a:effectLst/>
                        </a:rPr>
                        <a:t>When is the RPPR Due?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198" marR="72198" marT="18206" marB="18206" anchor="ctr"/>
                </a:tc>
                <a:tc>
                  <a:txBody>
                    <a:bodyPr/>
                    <a:lstStyle/>
                    <a:p>
                      <a:pPr marL="0" marR="0" algn="ctr">
                        <a:lnSpc>
                          <a:spcPct val="107000"/>
                        </a:lnSpc>
                        <a:spcBef>
                          <a:spcPts val="0"/>
                        </a:spcBef>
                        <a:spcAft>
                          <a:spcPts val="0"/>
                        </a:spcAft>
                      </a:pPr>
                      <a:r>
                        <a:rPr lang="en-US" sz="1100">
                          <a:effectLst/>
                        </a:rPr>
                        <a:t>Who Can Initiate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198" marR="72198" marT="18206" marB="18206" anchor="ctr"/>
                </a:tc>
                <a:tc>
                  <a:txBody>
                    <a:bodyPr/>
                    <a:lstStyle/>
                    <a:p>
                      <a:pPr marL="0" marR="0" algn="ctr">
                        <a:lnSpc>
                          <a:spcPct val="107000"/>
                        </a:lnSpc>
                        <a:spcBef>
                          <a:spcPts val="0"/>
                        </a:spcBef>
                        <a:spcAft>
                          <a:spcPts val="0"/>
                        </a:spcAft>
                      </a:pPr>
                      <a:r>
                        <a:rPr lang="en-US" sz="1100">
                          <a:effectLst/>
                        </a:rPr>
                        <a:t>Who Can Edit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198" marR="72198" marT="18206" marB="18206" anchor="ctr"/>
                </a:tc>
                <a:tc>
                  <a:txBody>
                    <a:bodyPr/>
                    <a:lstStyle/>
                    <a:p>
                      <a:pPr marL="0" marR="0" algn="ctr">
                        <a:lnSpc>
                          <a:spcPct val="107000"/>
                        </a:lnSpc>
                        <a:spcBef>
                          <a:spcPts val="0"/>
                        </a:spcBef>
                        <a:spcAft>
                          <a:spcPts val="0"/>
                        </a:spcAft>
                      </a:pPr>
                      <a:r>
                        <a:rPr lang="en-US" sz="1100">
                          <a:effectLst/>
                        </a:rPr>
                        <a:t>Who Routes to the SO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198" marR="72198" marT="18206" marB="18206" anchor="ctr"/>
                </a:tc>
                <a:tc>
                  <a:txBody>
                    <a:bodyPr/>
                    <a:lstStyle/>
                    <a:p>
                      <a:pPr marL="0" marR="0" algn="ctr">
                        <a:lnSpc>
                          <a:spcPct val="107000"/>
                        </a:lnSpc>
                        <a:spcBef>
                          <a:spcPts val="0"/>
                        </a:spcBef>
                        <a:spcAft>
                          <a:spcPts val="0"/>
                        </a:spcAft>
                      </a:pPr>
                      <a:r>
                        <a:rPr lang="en-US" sz="1100">
                          <a:effectLst/>
                        </a:rPr>
                        <a:t>Who Submits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198" marR="72198" marT="18206" marB="18206" anchor="ctr"/>
                </a:tc>
                <a:extLst>
                  <a:ext uri="{0D108BD9-81ED-4DB2-BD59-A6C34878D82A}">
                    <a16:rowId xmlns:a16="http://schemas.microsoft.com/office/drawing/2014/main" val="10000"/>
                  </a:ext>
                </a:extLst>
              </a:tr>
              <a:tr h="1450983">
                <a:tc>
                  <a:txBody>
                    <a:bodyPr/>
                    <a:lstStyle/>
                    <a:p>
                      <a:pPr marL="0" marR="0" algn="ctr">
                        <a:lnSpc>
                          <a:spcPct val="107000"/>
                        </a:lnSpc>
                        <a:spcBef>
                          <a:spcPts val="0"/>
                        </a:spcBef>
                        <a:spcAft>
                          <a:spcPts val="0"/>
                        </a:spcAft>
                      </a:pPr>
                      <a:r>
                        <a:rPr lang="en-US" sz="1000" dirty="0">
                          <a:effectLst/>
                        </a:rPr>
                        <a:t>Annual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803" marR="67803" marT="0" marB="0" vert="vert270" anchor="ctr"/>
                </a:tc>
                <a:tc>
                  <a:txBody>
                    <a:bodyPr/>
                    <a:lstStyle/>
                    <a:p>
                      <a:pPr marL="0" marR="0" algn="ctr">
                        <a:lnSpc>
                          <a:spcPct val="107000"/>
                        </a:lnSpc>
                        <a:spcBef>
                          <a:spcPts val="0"/>
                        </a:spcBef>
                        <a:spcAft>
                          <a:spcPts val="0"/>
                        </a:spcAft>
                      </a:pPr>
                      <a:r>
                        <a:rPr lang="en-US" sz="1000">
                          <a:effectLst/>
                        </a:rPr>
                        <a:t>Status Search Results Screen </a:t>
                      </a:r>
                      <a:endParaRPr lang="en-US" sz="1100">
                        <a:effectLst/>
                      </a:endParaRPr>
                    </a:p>
                    <a:p>
                      <a:pPr marL="0" marR="0" algn="ctr">
                        <a:lnSpc>
                          <a:spcPct val="107000"/>
                        </a:lnSpc>
                        <a:spcBef>
                          <a:spcPts val="0"/>
                        </a:spcBef>
                        <a:spcAft>
                          <a:spcPts val="0"/>
                        </a:spcAft>
                      </a:pPr>
                      <a:r>
                        <a:rPr lang="en-US" sz="1000">
                          <a:effectLst/>
                        </a:rPr>
                        <a:t>or</a:t>
                      </a:r>
                      <a:endParaRPr lang="en-US" sz="1100">
                        <a:effectLst/>
                      </a:endParaRPr>
                    </a:p>
                    <a:p>
                      <a:pPr marL="0" marR="0" algn="ctr">
                        <a:lnSpc>
                          <a:spcPct val="107000"/>
                        </a:lnSpc>
                        <a:spcBef>
                          <a:spcPts val="0"/>
                        </a:spcBef>
                        <a:spcAft>
                          <a:spcPts val="0"/>
                        </a:spcAft>
                      </a:pPr>
                      <a:r>
                        <a:rPr lang="en-US" sz="1000">
                          <a:effectLst/>
                        </a:rPr>
                        <a:t>RPPR tab</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1 day after the project segment end date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SNAP Awards due within 45 days of the next budget period start date</a:t>
                      </a:r>
                      <a:endParaRPr lang="en-US" sz="1100">
                        <a:effectLst/>
                      </a:endParaRPr>
                    </a:p>
                    <a:p>
                      <a:pPr marL="0" marR="0" algn="ctr">
                        <a:lnSpc>
                          <a:spcPct val="107000"/>
                        </a:lnSpc>
                        <a:spcBef>
                          <a:spcPts val="0"/>
                        </a:spcBef>
                        <a:spcAft>
                          <a:spcPts val="0"/>
                        </a:spcAft>
                      </a:pPr>
                      <a:r>
                        <a:rPr lang="en-US" sz="1000">
                          <a:effectLst/>
                        </a:rPr>
                        <a:t> </a:t>
                      </a:r>
                      <a:endParaRPr lang="en-US" sz="1100">
                        <a:effectLst/>
                      </a:endParaRPr>
                    </a:p>
                    <a:p>
                      <a:pPr marL="0" marR="0" algn="ctr">
                        <a:lnSpc>
                          <a:spcPct val="107000"/>
                        </a:lnSpc>
                        <a:spcBef>
                          <a:spcPts val="0"/>
                        </a:spcBef>
                        <a:spcAft>
                          <a:spcPts val="0"/>
                        </a:spcAft>
                      </a:pPr>
                      <a:r>
                        <a:rPr lang="en-US" sz="1000">
                          <a:effectLst/>
                        </a:rPr>
                        <a:t>Non-SNAP due within 60 days of the next budget period start date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Principal Investigator</a:t>
                      </a:r>
                      <a:endParaRPr lang="en-US" sz="1100">
                        <a:effectLst/>
                      </a:endParaRPr>
                    </a:p>
                    <a:p>
                      <a:pPr marL="0" marR="0" algn="ctr">
                        <a:lnSpc>
                          <a:spcPct val="107000"/>
                        </a:lnSpc>
                        <a:spcBef>
                          <a:spcPts val="0"/>
                        </a:spcBef>
                        <a:spcAft>
                          <a:spcPts val="0"/>
                        </a:spcAft>
                      </a:pPr>
                      <a:r>
                        <a:rPr lang="en-US" sz="1000">
                          <a:effectLst/>
                        </a:rPr>
                        <a:t>Or</a:t>
                      </a:r>
                      <a:endParaRPr lang="en-US" sz="1100">
                        <a:effectLst/>
                      </a:endParaRPr>
                    </a:p>
                    <a:p>
                      <a:pPr marL="0" marR="0" algn="ctr">
                        <a:lnSpc>
                          <a:spcPct val="107000"/>
                        </a:lnSpc>
                        <a:spcBef>
                          <a:spcPts val="0"/>
                        </a:spcBef>
                        <a:spcAft>
                          <a:spcPts val="0"/>
                        </a:spcAft>
                      </a:pPr>
                      <a:r>
                        <a:rPr lang="en-US" sz="1000">
                          <a:effectLst/>
                        </a:rPr>
                        <a:t>User within Institution with the ASST Role*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Signing Official</a:t>
                      </a:r>
                      <a:endParaRPr lang="en-US" sz="1100">
                        <a:effectLst/>
                      </a:endParaRPr>
                    </a:p>
                    <a:p>
                      <a:pPr marL="0" marR="0" algn="ctr">
                        <a:lnSpc>
                          <a:spcPct val="107000"/>
                        </a:lnSpc>
                        <a:spcBef>
                          <a:spcPts val="0"/>
                        </a:spcBef>
                        <a:spcAft>
                          <a:spcPts val="0"/>
                        </a:spcAft>
                      </a:pPr>
                      <a:r>
                        <a:rPr lang="en-US" sz="1000">
                          <a:effectLst/>
                        </a:rPr>
                        <a:t>Or </a:t>
                      </a:r>
                      <a:endParaRPr lang="en-US" sz="1100">
                        <a:effectLst/>
                      </a:endParaRPr>
                    </a:p>
                    <a:p>
                      <a:pPr marL="0" marR="0" algn="ctr">
                        <a:lnSpc>
                          <a:spcPct val="107000"/>
                        </a:lnSpc>
                        <a:spcBef>
                          <a:spcPts val="0"/>
                        </a:spcBef>
                        <a:spcAft>
                          <a:spcPts val="0"/>
                        </a:spcAft>
                      </a:pPr>
                      <a:r>
                        <a:rPr lang="en-US" sz="1000">
                          <a:effectLst/>
                        </a:rPr>
                        <a:t>Principal Investigator</a:t>
                      </a:r>
                      <a:endParaRPr lang="en-US" sz="1100">
                        <a:effectLst/>
                      </a:endParaRPr>
                    </a:p>
                    <a:p>
                      <a:pPr marL="0" marR="0" algn="ctr">
                        <a:lnSpc>
                          <a:spcPct val="107000"/>
                        </a:lnSpc>
                        <a:spcBef>
                          <a:spcPts val="0"/>
                        </a:spcBef>
                        <a:spcAft>
                          <a:spcPts val="0"/>
                        </a:spcAft>
                      </a:pPr>
                      <a:r>
                        <a:rPr lang="en-US" sz="1000">
                          <a:effectLst/>
                        </a:rPr>
                        <a:t>Or</a:t>
                      </a:r>
                      <a:endParaRPr lang="en-US" sz="1100">
                        <a:effectLst/>
                      </a:endParaRPr>
                    </a:p>
                    <a:p>
                      <a:pPr marL="0" marR="0" algn="ctr">
                        <a:lnSpc>
                          <a:spcPct val="107000"/>
                        </a:lnSpc>
                        <a:spcBef>
                          <a:spcPts val="0"/>
                        </a:spcBef>
                        <a:spcAft>
                          <a:spcPts val="0"/>
                        </a:spcAft>
                      </a:pPr>
                      <a:r>
                        <a:rPr lang="en-US" sz="1000">
                          <a:effectLst/>
                        </a:rPr>
                        <a:t>User within Institution with the ASST Role*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Principal Investigator</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Signing Official</a:t>
                      </a:r>
                      <a:endParaRPr lang="en-US" sz="1100">
                        <a:effectLst/>
                      </a:endParaRPr>
                    </a:p>
                    <a:p>
                      <a:pPr marL="0" marR="0" algn="ctr">
                        <a:lnSpc>
                          <a:spcPct val="107000"/>
                        </a:lnSpc>
                        <a:spcBef>
                          <a:spcPts val="0"/>
                        </a:spcBef>
                        <a:spcAft>
                          <a:spcPts val="0"/>
                        </a:spcAft>
                      </a:pPr>
                      <a:r>
                        <a:rPr lang="en-US" sz="1000">
                          <a:effectLst/>
                        </a:rPr>
                        <a:t>Or</a:t>
                      </a:r>
                      <a:endParaRPr lang="en-US" sz="1100">
                        <a:effectLst/>
                      </a:endParaRPr>
                    </a:p>
                    <a:p>
                      <a:pPr marL="0" marR="0" algn="ctr">
                        <a:lnSpc>
                          <a:spcPct val="107000"/>
                        </a:lnSpc>
                        <a:spcBef>
                          <a:spcPts val="0"/>
                        </a:spcBef>
                        <a:spcAft>
                          <a:spcPts val="0"/>
                        </a:spcAft>
                      </a:pPr>
                      <a:r>
                        <a:rPr lang="en-US" sz="1000">
                          <a:effectLst/>
                        </a:rPr>
                        <a:t>Principal Investigator if assigned the Submit Delegation</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extLst>
                  <a:ext uri="{0D108BD9-81ED-4DB2-BD59-A6C34878D82A}">
                    <a16:rowId xmlns:a16="http://schemas.microsoft.com/office/drawing/2014/main" val="10001"/>
                  </a:ext>
                </a:extLst>
              </a:tr>
              <a:tr h="1289763">
                <a:tc>
                  <a:txBody>
                    <a:bodyPr/>
                    <a:lstStyle/>
                    <a:p>
                      <a:pPr marL="0" marR="0" algn="ctr">
                        <a:lnSpc>
                          <a:spcPct val="107000"/>
                        </a:lnSpc>
                        <a:spcBef>
                          <a:spcPts val="0"/>
                        </a:spcBef>
                        <a:spcAft>
                          <a:spcPts val="0"/>
                        </a:spcAft>
                      </a:pPr>
                      <a:r>
                        <a:rPr lang="en-US" sz="1000" dirty="0">
                          <a:effectLst/>
                        </a:rPr>
                        <a:t>Interim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803" marR="67803" marT="0" marB="0" vert="vert270" anchor="ctr"/>
                </a:tc>
                <a:tc>
                  <a:txBody>
                    <a:bodyPr/>
                    <a:lstStyle/>
                    <a:p>
                      <a:pPr marL="0" marR="0" algn="ctr">
                        <a:lnSpc>
                          <a:spcPct val="107000"/>
                        </a:lnSpc>
                        <a:spcBef>
                          <a:spcPts val="0"/>
                        </a:spcBef>
                        <a:spcAft>
                          <a:spcPts val="0"/>
                        </a:spcAft>
                      </a:pPr>
                      <a:r>
                        <a:rPr lang="en-US" sz="1000">
                          <a:effectLst/>
                        </a:rPr>
                        <a:t>Status Search Results Screen</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Once the grant becomes eligible for submission of a Type 2 application, and the grant is not in Closeout</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120 days from period of performance end date for the competitive segment</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Signing Official or Principal Investigator</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Signing Official</a:t>
                      </a:r>
                      <a:endParaRPr lang="en-US" sz="1100">
                        <a:effectLst/>
                      </a:endParaRPr>
                    </a:p>
                    <a:p>
                      <a:pPr marL="0" marR="0" algn="ctr">
                        <a:lnSpc>
                          <a:spcPct val="107000"/>
                        </a:lnSpc>
                        <a:spcBef>
                          <a:spcPts val="0"/>
                        </a:spcBef>
                        <a:spcAft>
                          <a:spcPts val="0"/>
                        </a:spcAft>
                      </a:pPr>
                      <a:r>
                        <a:rPr lang="en-US" sz="1000">
                          <a:effectLst/>
                        </a:rPr>
                        <a:t>Or</a:t>
                      </a:r>
                      <a:endParaRPr lang="en-US" sz="1100">
                        <a:effectLst/>
                      </a:endParaRPr>
                    </a:p>
                    <a:p>
                      <a:pPr marL="0" marR="0" algn="ctr">
                        <a:lnSpc>
                          <a:spcPct val="107000"/>
                        </a:lnSpc>
                        <a:spcBef>
                          <a:spcPts val="0"/>
                        </a:spcBef>
                        <a:spcAft>
                          <a:spcPts val="0"/>
                        </a:spcAft>
                      </a:pPr>
                      <a:r>
                        <a:rPr lang="en-US" sz="1000">
                          <a:effectLst/>
                        </a:rPr>
                        <a:t>Principal Investigator</a:t>
                      </a:r>
                      <a:endParaRPr lang="en-US" sz="1100">
                        <a:effectLst/>
                      </a:endParaRPr>
                    </a:p>
                    <a:p>
                      <a:pPr marL="0" marR="0" algn="ctr">
                        <a:lnSpc>
                          <a:spcPct val="107000"/>
                        </a:lnSpc>
                        <a:spcBef>
                          <a:spcPts val="0"/>
                        </a:spcBef>
                        <a:spcAft>
                          <a:spcPts val="0"/>
                        </a:spcAft>
                      </a:pPr>
                      <a:r>
                        <a:rPr lang="en-US" sz="1000">
                          <a:effectLst/>
                        </a:rPr>
                        <a:t>Or</a:t>
                      </a:r>
                      <a:endParaRPr lang="en-US" sz="1100">
                        <a:effectLst/>
                      </a:endParaRPr>
                    </a:p>
                    <a:p>
                      <a:pPr marL="0" marR="0" algn="ctr">
                        <a:lnSpc>
                          <a:spcPct val="107000"/>
                        </a:lnSpc>
                        <a:spcBef>
                          <a:spcPts val="0"/>
                        </a:spcBef>
                        <a:spcAft>
                          <a:spcPts val="0"/>
                        </a:spcAft>
                      </a:pPr>
                      <a:r>
                        <a:rPr lang="en-US" sz="1000">
                          <a:effectLst/>
                        </a:rPr>
                        <a:t>User within Institution with the ASST Role*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Principal Investigator</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Signing Official</a:t>
                      </a:r>
                      <a:endParaRPr lang="en-US" sz="1100">
                        <a:effectLst/>
                      </a:endParaRPr>
                    </a:p>
                    <a:p>
                      <a:pPr marL="0" marR="0" algn="ctr">
                        <a:lnSpc>
                          <a:spcPct val="107000"/>
                        </a:lnSpc>
                        <a:spcBef>
                          <a:spcPts val="0"/>
                        </a:spcBef>
                        <a:spcAft>
                          <a:spcPts val="0"/>
                        </a:spcAft>
                      </a:pPr>
                      <a:r>
                        <a:rPr lang="en-US" sz="1000">
                          <a:effectLst/>
                        </a:rPr>
                        <a:t>Or</a:t>
                      </a:r>
                      <a:endParaRPr lang="en-US" sz="1100">
                        <a:effectLst/>
                      </a:endParaRPr>
                    </a:p>
                    <a:p>
                      <a:pPr marL="0" marR="0" algn="ctr">
                        <a:lnSpc>
                          <a:spcPct val="107000"/>
                        </a:lnSpc>
                        <a:spcBef>
                          <a:spcPts val="0"/>
                        </a:spcBef>
                        <a:spcAft>
                          <a:spcPts val="0"/>
                        </a:spcAft>
                      </a:pPr>
                      <a:r>
                        <a:rPr lang="en-US" sz="1000">
                          <a:effectLst/>
                        </a:rPr>
                        <a:t>Principal Investigator if assigned the Submit Delegation</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extLst>
                  <a:ext uri="{0D108BD9-81ED-4DB2-BD59-A6C34878D82A}">
                    <a16:rowId xmlns:a16="http://schemas.microsoft.com/office/drawing/2014/main" val="10002"/>
                  </a:ext>
                </a:extLst>
              </a:tr>
              <a:tr h="1289763">
                <a:tc>
                  <a:txBody>
                    <a:bodyPr/>
                    <a:lstStyle/>
                    <a:p>
                      <a:pPr marL="0" marR="0" algn="ctr">
                        <a:lnSpc>
                          <a:spcPct val="107000"/>
                        </a:lnSpc>
                        <a:spcBef>
                          <a:spcPts val="0"/>
                        </a:spcBef>
                        <a:spcAft>
                          <a:spcPts val="0"/>
                        </a:spcAft>
                      </a:pPr>
                      <a:r>
                        <a:rPr lang="en-US" sz="1000" dirty="0">
                          <a:effectLst/>
                        </a:rPr>
                        <a:t>Final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803" marR="67803" marT="0" marB="0" vert="vert270" anchor="ctr"/>
                </a:tc>
                <a:tc>
                  <a:txBody>
                    <a:bodyPr/>
                    <a:lstStyle/>
                    <a:p>
                      <a:pPr marL="0" marR="0" algn="ctr">
                        <a:lnSpc>
                          <a:spcPct val="107000"/>
                        </a:lnSpc>
                        <a:spcBef>
                          <a:spcPts val="0"/>
                        </a:spcBef>
                        <a:spcAft>
                          <a:spcPts val="0"/>
                        </a:spcAft>
                      </a:pPr>
                      <a:r>
                        <a:rPr lang="en-US" sz="1000">
                          <a:effectLst/>
                        </a:rPr>
                        <a:t>Closeout Status Screen</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Once the grant becomes eligible for closeout</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120 days from period of project end date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Signing Official or Principal Investigator</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Signing Official</a:t>
                      </a:r>
                      <a:endParaRPr lang="en-US" sz="1100">
                        <a:effectLst/>
                      </a:endParaRPr>
                    </a:p>
                    <a:p>
                      <a:pPr marL="0" marR="0" algn="ctr">
                        <a:lnSpc>
                          <a:spcPct val="107000"/>
                        </a:lnSpc>
                        <a:spcBef>
                          <a:spcPts val="0"/>
                        </a:spcBef>
                        <a:spcAft>
                          <a:spcPts val="0"/>
                        </a:spcAft>
                      </a:pPr>
                      <a:r>
                        <a:rPr lang="en-US" sz="1000">
                          <a:effectLst/>
                        </a:rPr>
                        <a:t>Or</a:t>
                      </a:r>
                      <a:endParaRPr lang="en-US" sz="1100">
                        <a:effectLst/>
                      </a:endParaRPr>
                    </a:p>
                    <a:p>
                      <a:pPr marL="0" marR="0" algn="ctr">
                        <a:lnSpc>
                          <a:spcPct val="107000"/>
                        </a:lnSpc>
                        <a:spcBef>
                          <a:spcPts val="0"/>
                        </a:spcBef>
                        <a:spcAft>
                          <a:spcPts val="0"/>
                        </a:spcAft>
                      </a:pPr>
                      <a:r>
                        <a:rPr lang="en-US" sz="1000">
                          <a:effectLst/>
                        </a:rPr>
                        <a:t>Principal Investigator</a:t>
                      </a:r>
                      <a:endParaRPr lang="en-US" sz="1100">
                        <a:effectLst/>
                      </a:endParaRPr>
                    </a:p>
                    <a:p>
                      <a:pPr marL="0" marR="0" algn="ctr">
                        <a:lnSpc>
                          <a:spcPct val="107000"/>
                        </a:lnSpc>
                        <a:spcBef>
                          <a:spcPts val="0"/>
                        </a:spcBef>
                        <a:spcAft>
                          <a:spcPts val="0"/>
                        </a:spcAft>
                      </a:pPr>
                      <a:r>
                        <a:rPr lang="en-US" sz="1000">
                          <a:effectLst/>
                        </a:rPr>
                        <a:t>Or</a:t>
                      </a:r>
                      <a:endParaRPr lang="en-US" sz="1100">
                        <a:effectLst/>
                      </a:endParaRPr>
                    </a:p>
                    <a:p>
                      <a:pPr marL="0" marR="0" algn="ctr">
                        <a:lnSpc>
                          <a:spcPct val="107000"/>
                        </a:lnSpc>
                        <a:spcBef>
                          <a:spcPts val="0"/>
                        </a:spcBef>
                        <a:spcAft>
                          <a:spcPts val="0"/>
                        </a:spcAft>
                      </a:pPr>
                      <a:r>
                        <a:rPr lang="en-US" sz="1000">
                          <a:effectLst/>
                        </a:rPr>
                        <a:t>User within Institution with the ASST Role*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a:effectLst/>
                        </a:rPr>
                        <a:t>Principal Investigator</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tc>
                  <a:txBody>
                    <a:bodyPr/>
                    <a:lstStyle/>
                    <a:p>
                      <a:pPr marL="0" marR="0" algn="ctr">
                        <a:lnSpc>
                          <a:spcPct val="107000"/>
                        </a:lnSpc>
                        <a:spcBef>
                          <a:spcPts val="0"/>
                        </a:spcBef>
                        <a:spcAft>
                          <a:spcPts val="0"/>
                        </a:spcAft>
                      </a:pPr>
                      <a:r>
                        <a:rPr lang="en-US" sz="1000" dirty="0">
                          <a:effectLst/>
                        </a:rPr>
                        <a:t>Signing Official</a:t>
                      </a:r>
                      <a:endParaRPr lang="en-US" sz="1100" dirty="0">
                        <a:effectLst/>
                      </a:endParaRPr>
                    </a:p>
                    <a:p>
                      <a:pPr marL="0" marR="0" algn="ctr">
                        <a:lnSpc>
                          <a:spcPct val="107000"/>
                        </a:lnSpc>
                        <a:spcBef>
                          <a:spcPts val="0"/>
                        </a:spcBef>
                        <a:spcAft>
                          <a:spcPts val="0"/>
                        </a:spcAft>
                      </a:pPr>
                      <a:r>
                        <a:rPr lang="en-US" sz="1000" dirty="0">
                          <a:effectLst/>
                        </a:rPr>
                        <a:t>Or</a:t>
                      </a:r>
                      <a:endParaRPr lang="en-US" sz="1100" dirty="0">
                        <a:effectLst/>
                      </a:endParaRPr>
                    </a:p>
                    <a:p>
                      <a:pPr marL="0" marR="0" algn="ctr">
                        <a:lnSpc>
                          <a:spcPct val="107000"/>
                        </a:lnSpc>
                        <a:spcBef>
                          <a:spcPts val="0"/>
                        </a:spcBef>
                        <a:spcAft>
                          <a:spcPts val="0"/>
                        </a:spcAft>
                      </a:pPr>
                      <a:r>
                        <a:rPr lang="en-US" sz="1000" dirty="0">
                          <a:effectLst/>
                        </a:rPr>
                        <a:t>Principal Investigator if assigned the Submit Delegation</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67803" marR="67803" marT="0" marB="0" anchor="ct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368923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Interim RPPR Scenarios</a:t>
            </a:r>
          </a:p>
        </p:txBody>
      </p:sp>
      <p:sp>
        <p:nvSpPr>
          <p:cNvPr id="6" name="Content Placeholder 5"/>
          <p:cNvSpPr>
            <a:spLocks noGrp="1"/>
          </p:cNvSpPr>
          <p:nvPr>
            <p:ph sz="quarter" idx="13"/>
          </p:nvPr>
        </p:nvSpPr>
        <p:spPr/>
        <p:txBody>
          <a:bodyPr/>
          <a:lstStyle/>
          <a:p>
            <a:r>
              <a:rPr lang="en-US" sz="2300" dirty="0"/>
              <a:t>Since a renewal application is competitive, there is no guarantee it will be funded. Therefor the following scenarios should be noted:</a:t>
            </a:r>
          </a:p>
          <a:p>
            <a:pPr lvl="1"/>
            <a:endParaRPr lang="en-US" sz="1800" dirty="0"/>
          </a:p>
        </p:txBody>
      </p:sp>
      <p:graphicFrame>
        <p:nvGraphicFramePr>
          <p:cNvPr id="4" name="Table 3">
            <a:extLs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041293532"/>
              </p:ext>
            </p:extLst>
          </p:nvPr>
        </p:nvGraphicFramePr>
        <p:xfrm>
          <a:off x="685801" y="2895599"/>
          <a:ext cx="8119743" cy="3237934"/>
        </p:xfrm>
        <a:graphic>
          <a:graphicData uri="http://schemas.openxmlformats.org/drawingml/2006/table">
            <a:tbl>
              <a:tblPr firstRow="1" firstCol="1" bandRow="1">
                <a:tableStyleId>{5C22544A-7EE6-4342-B048-85BDC9FD1C3A}</a:tableStyleId>
              </a:tblPr>
              <a:tblGrid>
                <a:gridCol w="2133599">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3014344">
                  <a:extLst>
                    <a:ext uri="{9D8B030D-6E8A-4147-A177-3AD203B41FA5}">
                      <a16:colId xmlns:a16="http://schemas.microsoft.com/office/drawing/2014/main" val="20002"/>
                    </a:ext>
                  </a:extLst>
                </a:gridCol>
              </a:tblGrid>
              <a:tr h="571840">
                <a:tc>
                  <a:txBody>
                    <a:bodyPr/>
                    <a:lstStyle/>
                    <a:p>
                      <a:pPr marL="0" marR="0" algn="ctr">
                        <a:spcBef>
                          <a:spcPts val="0"/>
                        </a:spcBef>
                        <a:spcAft>
                          <a:spcPts val="0"/>
                        </a:spcAft>
                      </a:pPr>
                      <a:r>
                        <a:rPr lang="en-US" sz="1400" dirty="0">
                          <a:effectLst/>
                        </a:rPr>
                        <a:t>Completing Renewal Application</a:t>
                      </a:r>
                    </a:p>
                    <a:p>
                      <a:pPr marL="0" marR="0" algn="ctr">
                        <a:spcBef>
                          <a:spcPts val="0"/>
                        </a:spcBef>
                        <a:spcAft>
                          <a:spcPts val="0"/>
                        </a:spcAft>
                      </a:pPr>
                      <a:r>
                        <a:rPr lang="en-US" sz="1400" dirty="0">
                          <a:effectLst/>
                        </a:rPr>
                        <a:t>Status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gridSpan="2">
                  <a:txBody>
                    <a:bodyPr/>
                    <a:lstStyle/>
                    <a:p>
                      <a:pPr marL="0" marR="0" algn="ctr">
                        <a:spcBef>
                          <a:spcPts val="0"/>
                        </a:spcBef>
                        <a:spcAft>
                          <a:spcPts val="0"/>
                        </a:spcAft>
                      </a:pPr>
                      <a:r>
                        <a:rPr lang="en-US" sz="1400" dirty="0">
                          <a:effectLst/>
                        </a:rPr>
                        <a:t>Action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hMerge="1">
                  <a:txBody>
                    <a:bodyPr/>
                    <a:lstStyle/>
                    <a:p>
                      <a:endParaRPr lang="en-US"/>
                    </a:p>
                  </a:txBody>
                  <a:tcPr/>
                </a:tc>
                <a:extLst>
                  <a:ext uri="{0D108BD9-81ED-4DB2-BD59-A6C34878D82A}">
                    <a16:rowId xmlns:a16="http://schemas.microsoft.com/office/drawing/2014/main" val="10000"/>
                  </a:ext>
                </a:extLst>
              </a:tr>
              <a:tr h="789685">
                <a:tc>
                  <a:txBody>
                    <a:bodyPr/>
                    <a:lstStyle/>
                    <a:p>
                      <a:pPr marL="0" marR="0" algn="ctr">
                        <a:spcBef>
                          <a:spcPts val="0"/>
                        </a:spcBef>
                        <a:spcAft>
                          <a:spcPts val="0"/>
                        </a:spcAft>
                      </a:pPr>
                      <a:r>
                        <a:rPr lang="en-US" sz="1400" dirty="0">
                          <a:effectLst/>
                        </a:rPr>
                        <a:t>Not submitting a Competing Renewal application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gridSpan="2">
                  <a:txBody>
                    <a:bodyPr/>
                    <a:lstStyle/>
                    <a:p>
                      <a:pPr marL="0" marR="0">
                        <a:spcBef>
                          <a:spcPts val="0"/>
                        </a:spcBef>
                        <a:spcAft>
                          <a:spcPts val="0"/>
                        </a:spcAft>
                      </a:pPr>
                      <a:r>
                        <a:rPr lang="en-US" sz="1400" dirty="0">
                          <a:effectLst/>
                        </a:rPr>
                        <a:t>Submit a Final RPPR no later than 120 days from the project period end date</a:t>
                      </a: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tc>
                <a:tc hMerge="1">
                  <a:txBody>
                    <a:bodyPr/>
                    <a:lstStyle/>
                    <a:p>
                      <a:endParaRPr lang="en-US"/>
                    </a:p>
                  </a:txBody>
                  <a:tcPr/>
                </a:tc>
                <a:extLst>
                  <a:ext uri="{0D108BD9-81ED-4DB2-BD59-A6C34878D82A}">
                    <a16:rowId xmlns:a16="http://schemas.microsoft.com/office/drawing/2014/main" val="10001"/>
                  </a:ext>
                </a:extLst>
              </a:tr>
              <a:tr h="381227">
                <a:tc rowSpan="3">
                  <a:txBody>
                    <a:bodyPr/>
                    <a:lstStyle/>
                    <a:p>
                      <a:pPr marL="0" marR="0" algn="ctr">
                        <a:spcBef>
                          <a:spcPts val="0"/>
                        </a:spcBef>
                        <a:spcAft>
                          <a:spcPts val="0"/>
                        </a:spcAft>
                      </a:pPr>
                      <a:r>
                        <a:rPr lang="en-US" sz="1400" dirty="0">
                          <a:effectLst/>
                        </a:rPr>
                        <a:t>Submitting a Competing Renewal application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gridSpan="2">
                  <a:txBody>
                    <a:bodyPr/>
                    <a:lstStyle/>
                    <a:p>
                      <a:pPr marL="0" marR="0">
                        <a:spcBef>
                          <a:spcPts val="0"/>
                        </a:spcBef>
                        <a:spcAft>
                          <a:spcPts val="0"/>
                        </a:spcAft>
                      </a:pPr>
                      <a:r>
                        <a:rPr lang="en-US" sz="1400" dirty="0">
                          <a:effectLst/>
                        </a:rPr>
                        <a:t>Submit an Interim RPPR no later than 120 days from the project period end date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tc>
                <a:tc hMerge="1">
                  <a:txBody>
                    <a:bodyPr/>
                    <a:lstStyle/>
                    <a:p>
                      <a:endParaRPr lang="en-US"/>
                    </a:p>
                  </a:txBody>
                  <a:tcPr/>
                </a:tc>
                <a:extLst>
                  <a:ext uri="{0D108BD9-81ED-4DB2-BD59-A6C34878D82A}">
                    <a16:rowId xmlns:a16="http://schemas.microsoft.com/office/drawing/2014/main" val="10002"/>
                  </a:ext>
                </a:extLst>
              </a:tr>
              <a:tr h="345362">
                <a:tc vMerge="1">
                  <a:txBody>
                    <a:bodyPr/>
                    <a:lstStyle/>
                    <a:p>
                      <a:endParaRPr lang="en-US"/>
                    </a:p>
                  </a:txBody>
                  <a:tcPr/>
                </a:tc>
                <a:tc>
                  <a:txBody>
                    <a:bodyPr/>
                    <a:lstStyle/>
                    <a:p>
                      <a:pPr marL="0" marR="0" algn="ctr">
                        <a:spcBef>
                          <a:spcPts val="0"/>
                        </a:spcBef>
                        <a:spcAft>
                          <a:spcPts val="0"/>
                        </a:spcAft>
                      </a:pPr>
                      <a:r>
                        <a:rPr lang="en-US" sz="1400" dirty="0">
                          <a:effectLst/>
                        </a:rPr>
                        <a:t>Funded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a:txBody>
                    <a:bodyPr/>
                    <a:lstStyle/>
                    <a:p>
                      <a:pPr marL="0" marR="0" algn="ctr">
                        <a:spcBef>
                          <a:spcPts val="0"/>
                        </a:spcBef>
                        <a:spcAft>
                          <a:spcPts val="0"/>
                        </a:spcAft>
                      </a:pPr>
                      <a:r>
                        <a:rPr lang="en-US" sz="1400" dirty="0">
                          <a:effectLst/>
                        </a:rPr>
                        <a:t>Not Funded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extLst>
                  <a:ext uri="{0D108BD9-81ED-4DB2-BD59-A6C34878D82A}">
                    <a16:rowId xmlns:a16="http://schemas.microsoft.com/office/drawing/2014/main" val="10003"/>
                  </a:ext>
                </a:extLst>
              </a:tr>
              <a:tr h="1036087">
                <a:tc vMerge="1">
                  <a:txBody>
                    <a:bodyPr/>
                    <a:lstStyle/>
                    <a:p>
                      <a:endParaRPr lang="en-US"/>
                    </a:p>
                  </a:txBody>
                  <a:tcPr/>
                </a:tc>
                <a:tc>
                  <a:txBody>
                    <a:bodyPr/>
                    <a:lstStyle/>
                    <a:p>
                      <a:pPr marL="0" marR="0">
                        <a:spcBef>
                          <a:spcPts val="0"/>
                        </a:spcBef>
                        <a:spcAft>
                          <a:spcPts val="0"/>
                        </a:spcAft>
                      </a:pPr>
                      <a:r>
                        <a:rPr lang="en-US" sz="1400" dirty="0">
                          <a:effectLst/>
                        </a:rPr>
                        <a:t>The Interim RPPR is accepted as the annual RPPR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tc>
                <a:tc>
                  <a:txBody>
                    <a:bodyPr/>
                    <a:lstStyle/>
                    <a:p>
                      <a:pPr marL="0" marR="0">
                        <a:spcBef>
                          <a:spcPts val="0"/>
                        </a:spcBef>
                        <a:spcAft>
                          <a:spcPts val="0"/>
                        </a:spcAft>
                      </a:pPr>
                      <a:r>
                        <a:rPr lang="en-US" sz="1400" dirty="0">
                          <a:effectLst/>
                        </a:rPr>
                        <a:t>The Interim RPPR is accepted as the Final RPPR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59268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07848"/>
            <a:ext cx="8534400" cy="758952"/>
          </a:xfrm>
        </p:spPr>
        <p:txBody>
          <a:bodyPr>
            <a:noAutofit/>
          </a:bodyPr>
          <a:lstStyle/>
          <a:p>
            <a:r>
              <a:rPr lang="en-US" sz="2800" dirty="0"/>
              <a:t>IRPPR vs FRPPR</a:t>
            </a:r>
            <a:br>
              <a:rPr lang="en-US" sz="2800" dirty="0"/>
            </a:br>
            <a:r>
              <a:rPr lang="en-US" sz="2800" dirty="0"/>
              <a:t>(Interim vs Final RPPR)</a:t>
            </a:r>
          </a:p>
        </p:txBody>
      </p:sp>
      <p:sp>
        <p:nvSpPr>
          <p:cNvPr id="6" name="Content Placeholder 5"/>
          <p:cNvSpPr>
            <a:spLocks noGrp="1"/>
          </p:cNvSpPr>
          <p:nvPr>
            <p:ph sz="quarter" idx="13"/>
          </p:nvPr>
        </p:nvSpPr>
        <p:spPr/>
        <p:txBody>
          <a:bodyPr/>
          <a:lstStyle/>
          <a:p>
            <a:r>
              <a:rPr lang="en-US" dirty="0"/>
              <a:t>I-RPPR</a:t>
            </a:r>
          </a:p>
          <a:p>
            <a:pPr lvl="1"/>
            <a:r>
              <a:rPr lang="en-US" sz="1800" dirty="0"/>
              <a:t>The Interim RPPR link will made available to the SO and the PI in the Status screen when a grant is eligible for submission of a Competing Renewal application.</a:t>
            </a:r>
          </a:p>
          <a:p>
            <a:pPr lvl="1"/>
            <a:r>
              <a:rPr lang="en-US" sz="1800" dirty="0"/>
              <a:t>Only Section D.1 of </a:t>
            </a:r>
            <a:r>
              <a:rPr lang="en-US" sz="1800" i="1" dirty="0"/>
              <a:t>Participants</a:t>
            </a:r>
            <a:r>
              <a:rPr lang="en-US" sz="1800" dirty="0"/>
              <a:t> is required</a:t>
            </a:r>
          </a:p>
          <a:p>
            <a:pPr lvl="1"/>
            <a:r>
              <a:rPr lang="en-US" sz="1800" dirty="0"/>
              <a:t>Sections F: </a:t>
            </a:r>
            <a:r>
              <a:rPr lang="en-US" sz="1800" i="1" dirty="0"/>
              <a:t>Changes</a:t>
            </a:r>
            <a:r>
              <a:rPr lang="en-US" sz="1800" dirty="0"/>
              <a:t> and Section H: </a:t>
            </a:r>
            <a:r>
              <a:rPr lang="en-US" sz="1800" i="1" dirty="0"/>
              <a:t>Budget</a:t>
            </a:r>
            <a:r>
              <a:rPr lang="en-US" sz="1800" dirty="0"/>
              <a:t> are not part of the Interim RPPR</a:t>
            </a:r>
          </a:p>
          <a:p>
            <a:pPr lvl="1"/>
            <a:r>
              <a:rPr lang="en-US" sz="1800" dirty="0"/>
              <a:t>Section I: Outcomes is new. Section I is required for the Interim RPPR</a:t>
            </a:r>
          </a:p>
          <a:p>
            <a:pPr lvl="1"/>
            <a:endParaRPr lang="en-US" sz="1800" dirty="0"/>
          </a:p>
        </p:txBody>
      </p:sp>
      <p:sp>
        <p:nvSpPr>
          <p:cNvPr id="3" name="Content Placeholder 2"/>
          <p:cNvSpPr>
            <a:spLocks noGrp="1"/>
          </p:cNvSpPr>
          <p:nvPr>
            <p:ph sz="quarter" idx="14"/>
          </p:nvPr>
        </p:nvSpPr>
        <p:spPr/>
        <p:txBody>
          <a:bodyPr/>
          <a:lstStyle/>
          <a:p>
            <a:r>
              <a:rPr lang="en-US" dirty="0"/>
              <a:t>F-RPPR</a:t>
            </a:r>
          </a:p>
          <a:p>
            <a:pPr lvl="1"/>
            <a:r>
              <a:rPr lang="en-US" sz="1800" dirty="0"/>
              <a:t>The Final RPPR is only available as part of the Closeout process and the Process Final RPPR link only appears on the Closeout Status screen. </a:t>
            </a:r>
          </a:p>
          <a:p>
            <a:pPr lvl="1"/>
            <a:r>
              <a:rPr lang="en-US" sz="1800" dirty="0"/>
              <a:t>Only Section D.1 of </a:t>
            </a:r>
            <a:r>
              <a:rPr lang="en-US" sz="1800" i="1" dirty="0"/>
              <a:t>Participants</a:t>
            </a:r>
            <a:r>
              <a:rPr lang="en-US" sz="1800" dirty="0"/>
              <a:t> is required</a:t>
            </a:r>
          </a:p>
          <a:p>
            <a:pPr lvl="1"/>
            <a:r>
              <a:rPr lang="en-US" sz="1800" dirty="0"/>
              <a:t>Sections F: </a:t>
            </a:r>
            <a:r>
              <a:rPr lang="en-US" sz="1800" i="1" dirty="0"/>
              <a:t>Changes</a:t>
            </a:r>
            <a:r>
              <a:rPr lang="en-US" sz="1800" dirty="0"/>
              <a:t> and Section H: </a:t>
            </a:r>
            <a:r>
              <a:rPr lang="en-US" sz="1800" i="1" dirty="0"/>
              <a:t>Budget</a:t>
            </a:r>
            <a:r>
              <a:rPr lang="en-US" sz="1800" dirty="0"/>
              <a:t> are not part of the Final RPPR</a:t>
            </a:r>
          </a:p>
          <a:p>
            <a:pPr lvl="1"/>
            <a:r>
              <a:rPr lang="en-US" sz="1800" dirty="0"/>
              <a:t>Section I: Outcomes is new. Section I is required for the Final RPPR</a:t>
            </a:r>
          </a:p>
          <a:p>
            <a:pPr lvl="1"/>
            <a:endParaRPr lang="en-US" sz="1800" dirty="0"/>
          </a:p>
          <a:p>
            <a:pPr lvl="1"/>
            <a:endParaRPr lang="en-US" dirty="0"/>
          </a:p>
          <a:p>
            <a:pPr lvl="1"/>
            <a:endParaRPr lang="en-US" dirty="0"/>
          </a:p>
        </p:txBody>
      </p:sp>
    </p:spTree>
    <p:custDataLst>
      <p:tags r:id="rId1"/>
    </p:custDataLst>
    <p:extLst>
      <p:ext uri="{BB962C8B-B14F-4D97-AF65-F5344CB8AC3E}">
        <p14:creationId xmlns:p14="http://schemas.microsoft.com/office/powerpoint/2010/main" val="216665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84175"/>
            <a:ext cx="8534400" cy="758825"/>
          </a:xfrm>
        </p:spPr>
        <p:txBody>
          <a:bodyPr>
            <a:noAutofit/>
          </a:bodyPr>
          <a:lstStyle/>
          <a:p>
            <a:r>
              <a:rPr lang="en-US" sz="3200" dirty="0"/>
              <a:t>Permissions for </a:t>
            </a:r>
            <a:br>
              <a:rPr lang="en-US" sz="3200" dirty="0"/>
            </a:br>
            <a:r>
              <a:rPr lang="en-US" sz="3200" dirty="0"/>
              <a:t>I-RPPR and F-RPPR</a:t>
            </a:r>
          </a:p>
        </p:txBody>
      </p:sp>
      <p:sp>
        <p:nvSpPr>
          <p:cNvPr id="4" name="Content Placeholder 3"/>
          <p:cNvSpPr>
            <a:spLocks noGrp="1"/>
          </p:cNvSpPr>
          <p:nvPr>
            <p:ph sz="quarter" idx="13"/>
          </p:nvPr>
        </p:nvSpPr>
        <p:spPr/>
        <p:txBody>
          <a:bodyPr/>
          <a:lstStyle/>
          <a:p>
            <a:pPr lvl="1"/>
            <a:r>
              <a:rPr lang="en-US" sz="2400" dirty="0"/>
              <a:t>Interim and Final RPPR work in the same manner as the old Final Progress Report (FPR). </a:t>
            </a:r>
          </a:p>
          <a:p>
            <a:pPr lvl="1"/>
            <a:r>
              <a:rPr lang="en-US" sz="2400" dirty="0"/>
              <a:t>Both SOs and PIs can initiate</a:t>
            </a:r>
          </a:p>
          <a:p>
            <a:pPr lvl="1"/>
            <a:r>
              <a:rPr lang="en-US" sz="2400" dirty="0"/>
              <a:t>They can also route the report back and forth for review and edits. All of this done without the need to delegate any authority.</a:t>
            </a:r>
          </a:p>
          <a:p>
            <a:pPr lvl="1"/>
            <a:r>
              <a:rPr lang="en-US" sz="2400" dirty="0"/>
              <a:t>If an ASST has been delegated Progress Report Authority they will be able to initiate, edit and route. </a:t>
            </a:r>
          </a:p>
          <a:p>
            <a:pPr lvl="1"/>
            <a:r>
              <a:rPr lang="en-US" sz="2400" dirty="0"/>
              <a:t>SO may submit, PI will need Submit delegation to submit</a:t>
            </a:r>
          </a:p>
        </p:txBody>
      </p:sp>
    </p:spTree>
    <p:custDataLst>
      <p:tags r:id="rId1"/>
    </p:custDataLst>
    <p:extLst>
      <p:ext uri="{BB962C8B-B14F-4D97-AF65-F5344CB8AC3E}">
        <p14:creationId xmlns:p14="http://schemas.microsoft.com/office/powerpoint/2010/main" val="2739598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Applicants &amp; Grantees</a:t>
            </a:r>
          </a:p>
        </p:txBody>
      </p:sp>
      <p:sp>
        <p:nvSpPr>
          <p:cNvPr id="3" name="Text Placeholder 2"/>
          <p:cNvSpPr>
            <a:spLocks noGrp="1"/>
          </p:cNvSpPr>
          <p:nvPr>
            <p:ph type="body" idx="1"/>
          </p:nvPr>
        </p:nvSpPr>
        <p:spPr>
          <a:xfrm>
            <a:off x="152400" y="2743200"/>
            <a:ext cx="8839200" cy="3124200"/>
          </a:xfrm>
        </p:spPr>
        <p:txBody>
          <a:bodyPr/>
          <a:lstStyle/>
          <a:p>
            <a:pPr marL="0" indent="0"/>
            <a:r>
              <a:rPr lang="en-US" dirty="0"/>
              <a:t>Who are the key people</a:t>
            </a:r>
          </a:p>
          <a:p>
            <a:pPr marL="0" indent="0"/>
            <a:r>
              <a:rPr lang="en-US" dirty="0"/>
              <a:t>&amp;</a:t>
            </a:r>
          </a:p>
          <a:p>
            <a:pPr marL="0" indent="0"/>
            <a:r>
              <a:rPr lang="en-US" dirty="0"/>
              <a:t>How are accounts managed?</a:t>
            </a:r>
          </a:p>
        </p:txBody>
      </p:sp>
      <p:pic>
        <p:nvPicPr>
          <p:cNvPr id="4" name="Picture 3" descr="''" title="Applicants and Grantees puzzle pie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5395" y="4305300"/>
            <a:ext cx="2793210" cy="1562453"/>
          </a:xfrm>
          <a:prstGeom prst="rect">
            <a:avLst/>
          </a:prstGeom>
          <a:effectLst>
            <a:outerShdw blurRad="76200" dir="18900000" sy="23000" kx="-1200000" algn="bl" rotWithShape="0">
              <a:prstClr val="black">
                <a:alpha val="20000"/>
              </a:prstClr>
            </a:outerShdw>
          </a:effectLst>
        </p:spPr>
      </p:pic>
      <p:pic>
        <p:nvPicPr>
          <p:cNvPr id="5" name="Picture 4" descr="''" title="''"/>
          <p:cNvPicPr>
            <a:picLocks noChangeAspect="1"/>
          </p:cNvPicPr>
          <p:nvPr/>
        </p:nvPicPr>
        <p:blipFill>
          <a:blip r:embed="rId4"/>
          <a:stretch>
            <a:fillRect/>
          </a:stretch>
        </p:blipFill>
        <p:spPr>
          <a:xfrm>
            <a:off x="185057" y="5083885"/>
            <a:ext cx="2006718" cy="1012564"/>
          </a:xfrm>
          <a:prstGeom prst="rect">
            <a:avLst/>
          </a:prstGeom>
        </p:spPr>
      </p:pic>
    </p:spTree>
    <p:custDataLst>
      <p:tags r:id="rId1"/>
    </p:custDataLst>
    <p:extLst>
      <p:ext uri="{BB962C8B-B14F-4D97-AF65-F5344CB8AC3E}">
        <p14:creationId xmlns:p14="http://schemas.microsoft.com/office/powerpoint/2010/main" val="138632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Selecting Interim RPPR</a:t>
            </a:r>
          </a:p>
        </p:txBody>
      </p:sp>
      <p:sp>
        <p:nvSpPr>
          <p:cNvPr id="6" name="Content Placeholder 5"/>
          <p:cNvSpPr>
            <a:spLocks noGrp="1"/>
          </p:cNvSpPr>
          <p:nvPr>
            <p:ph sz="quarter" idx="4294967295"/>
          </p:nvPr>
        </p:nvSpPr>
        <p:spPr>
          <a:xfrm>
            <a:off x="331787" y="1524000"/>
            <a:ext cx="8504238" cy="4572000"/>
          </a:xfrm>
        </p:spPr>
        <p:txBody>
          <a:bodyPr/>
          <a:lstStyle/>
          <a:p>
            <a:pPr lvl="1"/>
            <a:r>
              <a:rPr lang="en-US" sz="1800" dirty="0"/>
              <a:t>Select Interim RPPR link from </a:t>
            </a:r>
            <a:r>
              <a:rPr lang="en-US" sz="1800" i="1" dirty="0"/>
              <a:t>Status</a:t>
            </a:r>
            <a:r>
              <a:rPr lang="en-US" sz="1800" dirty="0"/>
              <a:t> search results (SO view shown)</a:t>
            </a:r>
          </a:p>
        </p:txBody>
      </p:sp>
      <p:pic>
        <p:nvPicPr>
          <p:cNvPr id="3" name="Picture 2" descr="Showing Interim RPPR link" title="SO Status Sarch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828800"/>
            <a:ext cx="7848600" cy="4597506"/>
          </a:xfrm>
          <a:prstGeom prst="rect">
            <a:avLst/>
          </a:prstGeom>
        </p:spPr>
      </p:pic>
      <p:sp>
        <p:nvSpPr>
          <p:cNvPr id="5" name="Rounded Rectangle 4" title="&quot;&quot;"/>
          <p:cNvSpPr/>
          <p:nvPr/>
        </p:nvSpPr>
        <p:spPr>
          <a:xfrm>
            <a:off x="7315200" y="5257800"/>
            <a:ext cx="762000" cy="3048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6238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Initiate Interim RPPR</a:t>
            </a:r>
          </a:p>
        </p:txBody>
      </p:sp>
      <p:sp>
        <p:nvSpPr>
          <p:cNvPr id="6" name="Content Placeholder 5"/>
          <p:cNvSpPr>
            <a:spLocks noGrp="1"/>
          </p:cNvSpPr>
          <p:nvPr>
            <p:ph sz="quarter" idx="4294967295"/>
          </p:nvPr>
        </p:nvSpPr>
        <p:spPr>
          <a:xfrm>
            <a:off x="331787" y="1524000"/>
            <a:ext cx="8504238" cy="685800"/>
          </a:xfrm>
        </p:spPr>
        <p:txBody>
          <a:bodyPr/>
          <a:lstStyle/>
          <a:p>
            <a:pPr lvl="1"/>
            <a:r>
              <a:rPr lang="en-US" sz="1800" dirty="0"/>
              <a:t>Select </a:t>
            </a:r>
            <a:r>
              <a:rPr lang="en-US" sz="1800" b="1" dirty="0"/>
              <a:t>Initiate</a:t>
            </a:r>
            <a:r>
              <a:rPr lang="en-US" sz="1800" dirty="0"/>
              <a:t> from the </a:t>
            </a:r>
            <a:r>
              <a:rPr lang="en-US" sz="1800" i="1" dirty="0"/>
              <a:t>Interim RPPR Menu </a:t>
            </a:r>
            <a:r>
              <a:rPr lang="en-US" sz="1800" dirty="0"/>
              <a:t>screen</a:t>
            </a:r>
          </a:p>
        </p:txBody>
      </p:sp>
      <p:pic>
        <p:nvPicPr>
          <p:cNvPr id="3" name="Picture 2" descr="Initiate button" title="IRPPR Menu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916796"/>
            <a:ext cx="7848600" cy="2048478"/>
          </a:xfrm>
          <a:prstGeom prst="rect">
            <a:avLst/>
          </a:prstGeom>
        </p:spPr>
      </p:pic>
      <p:sp>
        <p:nvSpPr>
          <p:cNvPr id="7" name="Content Placeholder 5"/>
          <p:cNvSpPr txBox="1">
            <a:spLocks/>
          </p:cNvSpPr>
          <p:nvPr/>
        </p:nvSpPr>
        <p:spPr bwMode="auto">
          <a:xfrm>
            <a:off x="334962" y="3962400"/>
            <a:ext cx="8504238"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lvl="1"/>
            <a:r>
              <a:rPr lang="en-US" sz="1800" dirty="0"/>
              <a:t>Select </a:t>
            </a:r>
            <a:r>
              <a:rPr lang="en-US" sz="1800" b="1" dirty="0"/>
              <a:t>Edit </a:t>
            </a:r>
            <a:r>
              <a:rPr lang="en-US" sz="1800" dirty="0"/>
              <a:t>from the </a:t>
            </a:r>
            <a:r>
              <a:rPr lang="en-US" sz="1800" i="1" dirty="0"/>
              <a:t>Interim RPPR Menu </a:t>
            </a:r>
            <a:r>
              <a:rPr lang="en-US" sz="1800" dirty="0"/>
              <a:t>screen</a:t>
            </a:r>
          </a:p>
        </p:txBody>
      </p:sp>
      <p:pic>
        <p:nvPicPr>
          <p:cNvPr id="4" name="Picture 3" descr="Edit button" title="IRPPR Menu scre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175" y="4358070"/>
            <a:ext cx="7968649" cy="2142487"/>
          </a:xfrm>
          <a:prstGeom prst="rect">
            <a:avLst/>
          </a:prstGeom>
        </p:spPr>
      </p:pic>
    </p:spTree>
    <p:custDataLst>
      <p:tags r:id="rId1"/>
    </p:custDataLst>
    <p:extLst>
      <p:ext uri="{BB962C8B-B14F-4D97-AF65-F5344CB8AC3E}">
        <p14:creationId xmlns:p14="http://schemas.microsoft.com/office/powerpoint/2010/main" val="261713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61" y="195353"/>
            <a:ext cx="8534400" cy="348131"/>
          </a:xfrm>
        </p:spPr>
        <p:txBody>
          <a:bodyPr>
            <a:noAutofit/>
          </a:bodyPr>
          <a:lstStyle/>
          <a:p>
            <a:r>
              <a:rPr lang="en-US" sz="2000" dirty="0"/>
              <a:t>Initiate Final Research Performance Progress Report (F-RPPR)</a:t>
            </a:r>
          </a:p>
        </p:txBody>
      </p:sp>
      <p:pic>
        <p:nvPicPr>
          <p:cNvPr id="4" name="Picture 3" descr="Menu with link to Process Final RPPR" title="Closeout screen"/>
          <p:cNvPicPr>
            <a:picLocks noChangeAspect="1" noChangeArrowheads="1"/>
          </p:cNvPicPr>
          <p:nvPr/>
        </p:nvPicPr>
        <p:blipFill rotWithShape="1">
          <a:blip r:embed="rId3">
            <a:extLst>
              <a:ext uri="{28A0092B-C50C-407E-A947-70E740481C1C}">
                <a14:useLocalDpi xmlns:a14="http://schemas.microsoft.com/office/drawing/2010/main" val="0"/>
              </a:ext>
            </a:extLst>
          </a:blip>
          <a:srcRect l="1852" t="56974" r="926" b="7298"/>
          <a:stretch/>
        </p:blipFill>
        <p:spPr bwMode="auto">
          <a:xfrm>
            <a:off x="255361" y="593513"/>
            <a:ext cx="8659447" cy="1072122"/>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1" descr="Initiate button for FPPR" title="Final RPPR status scre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753763"/>
            <a:ext cx="8235920" cy="2600401"/>
          </a:xfrm>
          <a:prstGeom prst="rect">
            <a:avLst/>
          </a:prstGeom>
          <a:ln>
            <a:noFill/>
          </a:ln>
          <a:effectLst>
            <a:outerShdw blurRad="190500" algn="tl" rotWithShape="0">
              <a:srgbClr val="000000">
                <a:alpha val="70000"/>
              </a:srgbClr>
            </a:outerShdw>
          </a:effectLst>
        </p:spPr>
      </p:pic>
      <p:sp>
        <p:nvSpPr>
          <p:cNvPr id="8" name="Oval 8" title="&quot;&quot;"/>
          <p:cNvSpPr>
            <a:spLocks noChangeArrowheads="1"/>
          </p:cNvSpPr>
          <p:nvPr/>
        </p:nvSpPr>
        <p:spPr bwMode="auto">
          <a:xfrm>
            <a:off x="5867400" y="1168914"/>
            <a:ext cx="1981200" cy="27888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 name="Line 14" title="&quot;&quot;"/>
          <p:cNvSpPr>
            <a:spLocks noChangeShapeType="1"/>
          </p:cNvSpPr>
          <p:nvPr/>
        </p:nvSpPr>
        <p:spPr bwMode="auto">
          <a:xfrm flipH="1">
            <a:off x="6096000" y="1439636"/>
            <a:ext cx="304800" cy="77016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Oval 8" title="&quot;&quot;"/>
          <p:cNvSpPr>
            <a:spLocks noChangeArrowheads="1"/>
          </p:cNvSpPr>
          <p:nvPr/>
        </p:nvSpPr>
        <p:spPr bwMode="auto">
          <a:xfrm>
            <a:off x="228600" y="3673158"/>
            <a:ext cx="638865" cy="44164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Line 14" title="&quot;&quot;"/>
          <p:cNvSpPr>
            <a:spLocks noChangeShapeType="1"/>
          </p:cNvSpPr>
          <p:nvPr/>
        </p:nvSpPr>
        <p:spPr bwMode="auto">
          <a:xfrm>
            <a:off x="685800" y="4114799"/>
            <a:ext cx="952105" cy="1885839"/>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29" name="Group 28" descr="Edit button" title="Final RPPR status screen"/>
          <p:cNvGrpSpPr/>
          <p:nvPr/>
        </p:nvGrpSpPr>
        <p:grpSpPr>
          <a:xfrm>
            <a:off x="1600201" y="4114800"/>
            <a:ext cx="7314608" cy="2468027"/>
            <a:chOff x="1985554" y="2942173"/>
            <a:chExt cx="6834133" cy="2087027"/>
          </a:xfrm>
        </p:grpSpPr>
        <p:pic>
          <p:nvPicPr>
            <p:cNvPr id="23" name="Picture 22" title="Final RPPR Menu scre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3417" y="2942173"/>
              <a:ext cx="6596270" cy="2087027"/>
            </a:xfrm>
            <a:prstGeom prst="rect">
              <a:avLst/>
            </a:prstGeom>
            <a:ln>
              <a:noFill/>
            </a:ln>
            <a:effectLst>
              <a:outerShdw blurRad="190500" algn="tl" rotWithShape="0">
                <a:srgbClr val="000000">
                  <a:alpha val="70000"/>
                </a:srgbClr>
              </a:outerShdw>
            </a:effectLst>
          </p:spPr>
        </p:pic>
        <p:sp>
          <p:nvSpPr>
            <p:cNvPr id="26" name="Oval 8" title="&quot;&quot;"/>
            <p:cNvSpPr>
              <a:spLocks noChangeArrowheads="1"/>
            </p:cNvSpPr>
            <p:nvPr/>
          </p:nvSpPr>
          <p:spPr bwMode="auto">
            <a:xfrm>
              <a:off x="1985554" y="4472776"/>
              <a:ext cx="762000" cy="411321"/>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Tree>
    <p:custDataLst>
      <p:tags r:id="rId1"/>
    </p:custDataLst>
    <p:extLst>
      <p:ext uri="{BB962C8B-B14F-4D97-AF65-F5344CB8AC3E}">
        <p14:creationId xmlns:p14="http://schemas.microsoft.com/office/powerpoint/2010/main" val="121629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61" y="195353"/>
            <a:ext cx="8534400" cy="348131"/>
          </a:xfrm>
        </p:spPr>
        <p:txBody>
          <a:bodyPr>
            <a:noAutofit/>
          </a:bodyPr>
          <a:lstStyle/>
          <a:p>
            <a:r>
              <a:rPr lang="en-US" sz="2000" dirty="0"/>
              <a:t>I-RPPR and F-RPPR Sections</a:t>
            </a:r>
          </a:p>
        </p:txBody>
      </p:sp>
      <p:pic>
        <p:nvPicPr>
          <p:cNvPr id="3" name="Picture 2" descr="Details of FRPPR with navigation tabs" title="FRPPR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685800"/>
            <a:ext cx="8077200" cy="5367467"/>
          </a:xfrm>
          <a:prstGeom prst="rect">
            <a:avLst/>
          </a:prstGeom>
        </p:spPr>
      </p:pic>
      <p:sp>
        <p:nvSpPr>
          <p:cNvPr id="24" name="Oval 8" title="&quot;&quot;"/>
          <p:cNvSpPr>
            <a:spLocks noChangeArrowheads="1"/>
          </p:cNvSpPr>
          <p:nvPr/>
        </p:nvSpPr>
        <p:spPr bwMode="auto">
          <a:xfrm>
            <a:off x="533400" y="847636"/>
            <a:ext cx="4495800" cy="371564"/>
          </a:xfrm>
          <a:prstGeom prst="round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Text Box 7" descr="Similar navigation tabs as the annual RPPR.&#10;A new section called Outcomes has been added.  &#10;" title="Text Box"/>
          <p:cNvSpPr txBox="1">
            <a:spLocks noChangeArrowheads="1"/>
          </p:cNvSpPr>
          <p:nvPr/>
        </p:nvSpPr>
        <p:spPr bwMode="auto">
          <a:xfrm>
            <a:off x="2058127" y="1361516"/>
            <a:ext cx="6751864" cy="830997"/>
          </a:xfrm>
          <a:prstGeom prst="rect">
            <a:avLst/>
          </a:prstGeom>
          <a:solidFill>
            <a:srgbClr val="FFFFCC"/>
          </a:solidFill>
          <a:ln w="9525">
            <a:solidFill>
              <a:srgbClr val="C00000"/>
            </a:solid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Similar navigation tabs as the annual</a:t>
            </a:r>
            <a:r>
              <a:rPr kumimoji="0" lang="en-US" sz="2400" b="0" i="0" u="none" strike="noStrike" kern="0" cap="none" spc="0" normalizeH="0" noProof="0" dirty="0">
                <a:ln>
                  <a:noFill/>
                </a:ln>
                <a:solidFill>
                  <a:srgbClr val="C00000"/>
                </a:solidFill>
                <a:effectLst/>
                <a:uLnTx/>
                <a:uFillTx/>
                <a:latin typeface="Tahoma"/>
              </a:rPr>
              <a:t> RPPR.</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a:solidFill>
                  <a:srgbClr val="C00000"/>
                </a:solidFill>
                <a:latin typeface="Tahoma"/>
              </a:rPr>
              <a:t>A new section called Outcomes has been added.</a:t>
            </a:r>
            <a:r>
              <a:rPr kumimoji="0" lang="en-US" sz="2400" b="0" i="0" u="none" strike="noStrike" kern="0" cap="none" spc="0" normalizeH="0" noProof="0" dirty="0">
                <a:ln>
                  <a:noFill/>
                </a:ln>
                <a:solidFill>
                  <a:srgbClr val="C00000"/>
                </a:solidFill>
                <a:effectLst/>
                <a:uLnTx/>
                <a:uFillTx/>
                <a:latin typeface="Tahoma"/>
              </a:rPr>
              <a:t>  </a:t>
            </a:r>
            <a:endParaRPr kumimoji="0" lang="en-US" sz="2400" b="0" i="0" u="none" strike="noStrike" kern="0" cap="none" spc="0" normalizeH="0" baseline="0" noProof="0" dirty="0">
              <a:ln>
                <a:noFill/>
              </a:ln>
              <a:solidFill>
                <a:srgbClr val="C00000"/>
              </a:solidFill>
              <a:effectLst/>
              <a:uLnTx/>
              <a:uFillTx/>
              <a:latin typeface="Tahoma"/>
            </a:endParaRPr>
          </a:p>
        </p:txBody>
      </p:sp>
    </p:spTree>
    <p:custDataLst>
      <p:tags r:id="rId1"/>
    </p:custDataLst>
    <p:extLst>
      <p:ext uri="{BB962C8B-B14F-4D97-AF65-F5344CB8AC3E}">
        <p14:creationId xmlns:p14="http://schemas.microsoft.com/office/powerpoint/2010/main" val="166804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61" y="195353"/>
            <a:ext cx="8534400" cy="348131"/>
          </a:xfrm>
        </p:spPr>
        <p:txBody>
          <a:bodyPr>
            <a:noAutofit/>
          </a:bodyPr>
          <a:lstStyle/>
          <a:p>
            <a:r>
              <a:rPr lang="en-US" sz="2000" dirty="0"/>
              <a:t>Outcomes</a:t>
            </a:r>
          </a:p>
        </p:txBody>
      </p:sp>
      <p:pic>
        <p:nvPicPr>
          <p:cNvPr id="3" name="Picture 2" descr="Section I: Outcomes" title="FRPPR Scree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022831"/>
            <a:ext cx="8077200" cy="4693405"/>
          </a:xfrm>
          <a:prstGeom prst="rect">
            <a:avLst/>
          </a:prstGeom>
        </p:spPr>
      </p:pic>
      <p:sp>
        <p:nvSpPr>
          <p:cNvPr id="24" name="Oval 8" title="&quot;&quot;"/>
          <p:cNvSpPr>
            <a:spLocks noChangeArrowheads="1"/>
          </p:cNvSpPr>
          <p:nvPr/>
        </p:nvSpPr>
        <p:spPr bwMode="auto">
          <a:xfrm>
            <a:off x="5257800" y="1219200"/>
            <a:ext cx="762000" cy="272569"/>
          </a:xfrm>
          <a:prstGeom prst="round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Text Box 7" descr="Information in Outcomes will be publically available. It should be written as a high level and in plain language. &#10;" title="text box"/>
          <p:cNvSpPr txBox="1">
            <a:spLocks noChangeArrowheads="1"/>
          </p:cNvSpPr>
          <p:nvPr/>
        </p:nvSpPr>
        <p:spPr bwMode="auto">
          <a:xfrm>
            <a:off x="990600" y="4114800"/>
            <a:ext cx="6751864" cy="707886"/>
          </a:xfrm>
          <a:prstGeom prst="rect">
            <a:avLst/>
          </a:prstGeom>
          <a:solidFill>
            <a:srgbClr val="FFFFCC"/>
          </a:solidFill>
          <a:ln w="9525">
            <a:solidFill>
              <a:srgbClr val="C00000"/>
            </a:solid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rgbClr val="C00000"/>
                </a:solidFill>
                <a:latin typeface="Tahoma"/>
              </a:rPr>
              <a:t>Information</a:t>
            </a:r>
            <a:r>
              <a:rPr kumimoji="0" lang="en-US" sz="2000" b="0" i="0" u="none" strike="noStrike" kern="0" cap="none" spc="0" normalizeH="0" baseline="0" noProof="0" dirty="0">
                <a:ln>
                  <a:noFill/>
                </a:ln>
                <a:solidFill>
                  <a:srgbClr val="C00000"/>
                </a:solidFill>
                <a:effectLst/>
                <a:uLnTx/>
                <a:uFillTx/>
                <a:latin typeface="Tahoma"/>
              </a:rPr>
              <a:t> in Outcomes</a:t>
            </a:r>
            <a:r>
              <a:rPr kumimoji="0" lang="en-US" sz="2000" b="0" i="0" u="none" strike="noStrike" kern="0" cap="none" spc="0" normalizeH="0" noProof="0" dirty="0">
                <a:ln>
                  <a:noFill/>
                </a:ln>
                <a:solidFill>
                  <a:srgbClr val="C00000"/>
                </a:solidFill>
                <a:effectLst/>
                <a:uLnTx/>
                <a:uFillTx/>
                <a:latin typeface="Tahoma"/>
              </a:rPr>
              <a:t> will be publically available. It should be written as a high level and in plain language. </a:t>
            </a:r>
            <a:endParaRPr kumimoji="0" lang="en-US" sz="2000" b="0" i="0" u="none" strike="noStrike" kern="0" cap="none" spc="0" normalizeH="0" baseline="0" noProof="0" dirty="0">
              <a:ln>
                <a:noFill/>
              </a:ln>
              <a:solidFill>
                <a:srgbClr val="C00000"/>
              </a:solidFill>
              <a:effectLst/>
              <a:uLnTx/>
              <a:uFillTx/>
              <a:latin typeface="Tahoma"/>
            </a:endParaRPr>
          </a:p>
        </p:txBody>
      </p:sp>
    </p:spTree>
    <p:custDataLst>
      <p:tags r:id="rId1"/>
    </p:custDataLst>
    <p:extLst>
      <p:ext uri="{BB962C8B-B14F-4D97-AF65-F5344CB8AC3E}">
        <p14:creationId xmlns:p14="http://schemas.microsoft.com/office/powerpoint/2010/main" val="2987033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530225"/>
          </a:xfrm>
        </p:spPr>
        <p:txBody>
          <a:bodyPr>
            <a:noAutofit/>
          </a:bodyPr>
          <a:lstStyle/>
          <a:p>
            <a:r>
              <a:rPr lang="en-US" sz="2800" dirty="0"/>
              <a:t>Outcomes Requirements</a:t>
            </a:r>
          </a:p>
        </p:txBody>
      </p:sp>
      <p:sp>
        <p:nvSpPr>
          <p:cNvPr id="6" name="Content Placeholder 5"/>
          <p:cNvSpPr>
            <a:spLocks noGrp="1"/>
          </p:cNvSpPr>
          <p:nvPr>
            <p:ph sz="quarter" idx="13"/>
          </p:nvPr>
        </p:nvSpPr>
        <p:spPr/>
        <p:txBody>
          <a:bodyPr/>
          <a:lstStyle/>
          <a:p>
            <a:pPr marL="342900" indent="-342900">
              <a:buFont typeface="Arial" panose="020B0604020202020204" pitchFamily="34" charset="0"/>
              <a:buChar char="•"/>
            </a:pPr>
            <a:r>
              <a:rPr lang="en-US" sz="2000" dirty="0"/>
              <a:t>Outcomes are specifically designed to be made publicly available by the agency (analogous to the abstract in the competing application)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Reporting in the Outcomes section is limited (by the federal-wide RPPR format) to 8,000 characters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Outcomes should provide a concise summary of the findings of the award written in lay language for the general public</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In an effort to increase transparency NIH will make the Outcomes data available in </a:t>
            </a:r>
            <a:r>
              <a:rPr lang="en-US" sz="2000" dirty="0" err="1"/>
              <a:t>RePORTER</a:t>
            </a:r>
            <a:endParaRPr lang="en-US" sz="2000" dirty="0"/>
          </a:p>
        </p:txBody>
      </p:sp>
    </p:spTree>
    <p:custDataLst>
      <p:tags r:id="rId1"/>
    </p:custDataLst>
    <p:extLst>
      <p:ext uri="{BB962C8B-B14F-4D97-AF65-F5344CB8AC3E}">
        <p14:creationId xmlns:p14="http://schemas.microsoft.com/office/powerpoint/2010/main" val="384535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1"/>
            <a:ext cx="8534400" cy="533400"/>
          </a:xfrm>
        </p:spPr>
        <p:txBody>
          <a:bodyPr>
            <a:normAutofit fontScale="90000"/>
          </a:bodyPr>
          <a:lstStyle/>
          <a:p>
            <a:r>
              <a:rPr lang="en-US" dirty="0"/>
              <a:t>Requesting Revised Project Outcomes</a:t>
            </a:r>
          </a:p>
        </p:txBody>
      </p:sp>
      <p:sp>
        <p:nvSpPr>
          <p:cNvPr id="3" name="Content Placeholder 2"/>
          <p:cNvSpPr>
            <a:spLocks noGrp="1"/>
          </p:cNvSpPr>
          <p:nvPr>
            <p:ph sz="quarter" idx="13"/>
          </p:nvPr>
        </p:nvSpPr>
        <p:spPr>
          <a:xfrm>
            <a:off x="152400" y="1371600"/>
            <a:ext cx="8839200" cy="4572000"/>
          </a:xfrm>
        </p:spPr>
        <p:txBody>
          <a:bodyPr/>
          <a:lstStyle/>
          <a:p>
            <a:r>
              <a:rPr lang="en-US" sz="2000" dirty="0"/>
              <a:t>Requests for revised project outcomes for F-RPPR and I-RPPR will be made by the PO and submitted by the recipient using the applicable additional material functionality (FRAM or IRAM)</a:t>
            </a:r>
          </a:p>
          <a:p>
            <a:pPr lvl="1"/>
            <a:r>
              <a:rPr lang="en-US" sz="1800" dirty="0"/>
              <a:t>Note: The full automation for the Additional Material functionality for the I-RPPR was implemented in mid-September</a:t>
            </a:r>
          </a:p>
          <a:p>
            <a:r>
              <a:rPr lang="en-US" sz="2000" dirty="0"/>
              <a:t>Both modules will be enhanced in order to capture revised project outcomes in a format that could be reported out to the public</a:t>
            </a:r>
          </a:p>
          <a:p>
            <a:endParaRPr lang="en-US" sz="2000" dirty="0"/>
          </a:p>
        </p:txBody>
      </p:sp>
      <p:pic>
        <p:nvPicPr>
          <p:cNvPr id="5" name="Picture 4" title="IRAM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271" y="3810000"/>
            <a:ext cx="7805107" cy="2795745"/>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3029397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&amp; Human Subjects System (HSS)</a:t>
            </a:r>
          </a:p>
        </p:txBody>
      </p:sp>
      <p:sp>
        <p:nvSpPr>
          <p:cNvPr id="3" name="Content Placeholder 2"/>
          <p:cNvSpPr>
            <a:spLocks noGrp="1"/>
          </p:cNvSpPr>
          <p:nvPr>
            <p:ph sz="quarter" idx="13"/>
          </p:nvPr>
        </p:nvSpPr>
        <p:spPr>
          <a:xfrm>
            <a:off x="152400" y="1527048"/>
            <a:ext cx="8839200" cy="4797552"/>
          </a:xfrm>
        </p:spPr>
        <p:txBody>
          <a:bodyPr/>
          <a:lstStyle/>
          <a:p>
            <a:r>
              <a:rPr lang="en-US" sz="2800" dirty="0"/>
              <a:t>HSS is the electronic system to manage human subjects and clinical trials information. </a:t>
            </a:r>
          </a:p>
          <a:p>
            <a:r>
              <a:rPr lang="en-US" sz="2800" dirty="0"/>
              <a:t>Allows principal investigators and signing officials to access and update all the human subjects and clinical trials data associated with their grants in one place. </a:t>
            </a:r>
          </a:p>
          <a:p>
            <a:pPr lvl="1"/>
            <a:r>
              <a:rPr lang="en-US" sz="1800" dirty="0"/>
              <a:t>update participant information</a:t>
            </a:r>
          </a:p>
          <a:p>
            <a:pPr lvl="1"/>
            <a:r>
              <a:rPr lang="en-US" sz="1800" dirty="0"/>
              <a:t>enrollment information</a:t>
            </a:r>
          </a:p>
          <a:p>
            <a:pPr lvl="1"/>
            <a:r>
              <a:rPr lang="en-US" sz="1800" dirty="0"/>
              <a:t>inform NIH of ClinicalTrials.gov registration</a:t>
            </a:r>
          </a:p>
          <a:p>
            <a:pPr lvl="1"/>
            <a:r>
              <a:rPr lang="en-US" sz="1800" dirty="0"/>
              <a:t>and revise other human subjects-related information as necessary, just-in-time for award or after a grant award is made. </a:t>
            </a:r>
          </a:p>
        </p:txBody>
      </p:sp>
    </p:spTree>
    <p:custDataLst>
      <p:tags r:id="rId1"/>
    </p:custDataLst>
    <p:extLst>
      <p:ext uri="{BB962C8B-B14F-4D97-AF65-F5344CB8AC3E}">
        <p14:creationId xmlns:p14="http://schemas.microsoft.com/office/powerpoint/2010/main" val="156900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&amp; Accessing HSS</a:t>
            </a:r>
          </a:p>
        </p:txBody>
      </p:sp>
      <p:sp>
        <p:nvSpPr>
          <p:cNvPr id="3" name="Content Placeholder 2"/>
          <p:cNvSpPr>
            <a:spLocks noGrp="1"/>
          </p:cNvSpPr>
          <p:nvPr>
            <p:ph sz="quarter" idx="13"/>
          </p:nvPr>
        </p:nvSpPr>
        <p:spPr>
          <a:xfrm>
            <a:off x="152400" y="1527048"/>
            <a:ext cx="8839200" cy="4797552"/>
          </a:xfrm>
        </p:spPr>
        <p:txBody>
          <a:bodyPr/>
          <a:lstStyle/>
          <a:p>
            <a:r>
              <a:rPr lang="en-US" sz="2400" dirty="0"/>
              <a:t>The most common use of the Human Subjects System is for updates needed to the RPPR</a:t>
            </a:r>
          </a:p>
          <a:p>
            <a:r>
              <a:rPr lang="en-US" sz="2400" dirty="0"/>
              <a:t>You will find the Human Subjects link in Section G.4.b Inclusion Enrollment Data of the RPPR</a:t>
            </a:r>
          </a:p>
          <a:p>
            <a:r>
              <a:rPr lang="en-US" sz="2400" dirty="0"/>
              <a:t>The human subjects link is visible only for NIH applications and grants involving human subjects. </a:t>
            </a:r>
          </a:p>
          <a:p>
            <a:endParaRPr lang="en-US" sz="2400" dirty="0"/>
          </a:p>
        </p:txBody>
      </p:sp>
      <p:pic>
        <p:nvPicPr>
          <p:cNvPr id="4" name="Picture 3" descr="&quot;&quot;" title="Inclusion Enrollment Data Human Subjects Li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24" y="4390568"/>
            <a:ext cx="8534401" cy="1629231"/>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412657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HSCT &amp; RPPRs</a:t>
            </a:r>
          </a:p>
        </p:txBody>
      </p:sp>
      <p:sp>
        <p:nvSpPr>
          <p:cNvPr id="3" name="Content Placeholder 2"/>
          <p:cNvSpPr>
            <a:spLocks noGrp="1"/>
          </p:cNvSpPr>
          <p:nvPr>
            <p:ph sz="quarter" idx="13"/>
          </p:nvPr>
        </p:nvSpPr>
        <p:spPr>
          <a:xfrm>
            <a:off x="152400" y="1527048"/>
            <a:ext cx="5562600" cy="4797552"/>
          </a:xfrm>
        </p:spPr>
        <p:txBody>
          <a:bodyPr/>
          <a:lstStyle/>
          <a:p>
            <a:r>
              <a:rPr lang="en-US" sz="1800" dirty="0"/>
              <a:t>Due to the addition of the Human Subjects Clinical Trials (HSCT) form for applications involving human subject research, the content and the format of the RPPR has changed. </a:t>
            </a:r>
          </a:p>
          <a:p>
            <a:pPr marL="0" indent="0">
              <a:buNone/>
            </a:pPr>
            <a:endParaRPr lang="en-US" sz="1800" dirty="0"/>
          </a:p>
          <a:p>
            <a:r>
              <a:rPr lang="en-US" sz="1800" dirty="0"/>
              <a:t>You will find the study record summary in Section G.4.b. and complete individual study records later in the RPPR pdf.</a:t>
            </a:r>
          </a:p>
          <a:p>
            <a:endParaRPr lang="en-US" sz="1800" dirty="0"/>
          </a:p>
          <a:p>
            <a:pPr marL="0" indent="0">
              <a:buNone/>
            </a:pPr>
            <a:r>
              <a:rPr lang="en-US" sz="1800" dirty="0"/>
              <a:t>Section 6 for Clinical Trials.  </a:t>
            </a:r>
          </a:p>
          <a:p>
            <a:r>
              <a:rPr lang="en-US" sz="1800" dirty="0"/>
              <a:t>The Clinical Trial Milestone Plan (Section 6 of the HSCT form) is required to be filled out by grantees who are conducting clinical trials and who submitted their last competing application on January 25, 2018 or later, otherwise the RPPR will trigger an error. </a:t>
            </a:r>
          </a:p>
          <a:p>
            <a:endParaRPr lang="en-US" sz="1800" dirty="0"/>
          </a:p>
        </p:txBody>
      </p:sp>
      <p:pic>
        <p:nvPicPr>
          <p:cNvPr id="5" name="Picture 4" descr="Section 6 of the HSCT form, Milestone plan">
            <a:extLst>
              <a:ext uri="{FF2B5EF4-FFF2-40B4-BE49-F238E27FC236}">
                <a16:creationId xmlns:a16="http://schemas.microsoft.com/office/drawing/2014/main" id="{D6D8D09A-0024-4411-AE85-8883602922CA}"/>
              </a:ext>
            </a:extLst>
          </p:cNvPr>
          <p:cNvPicPr>
            <a:picLocks noChangeAspect="1"/>
          </p:cNvPicPr>
          <p:nvPr/>
        </p:nvPicPr>
        <p:blipFill rotWithShape="1">
          <a:blip r:embed="rId3"/>
          <a:srcRect r="24811"/>
          <a:stretch/>
        </p:blipFill>
        <p:spPr>
          <a:xfrm>
            <a:off x="5715000" y="1905000"/>
            <a:ext cx="3037715" cy="3803101"/>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355549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Understand Key Systems &amp; Roles</a:t>
            </a:r>
          </a:p>
        </p:txBody>
      </p:sp>
      <p:sp>
        <p:nvSpPr>
          <p:cNvPr id="2" name="Text Placeholder 1"/>
          <p:cNvSpPr>
            <a:spLocks noGrp="1"/>
          </p:cNvSpPr>
          <p:nvPr>
            <p:ph type="body" idx="1"/>
          </p:nvPr>
        </p:nvSpPr>
        <p:spPr/>
        <p:txBody>
          <a:bodyPr/>
          <a:lstStyle/>
          <a:p>
            <a:pPr algn="ctr"/>
            <a:r>
              <a:rPr lang="en-US" dirty="0"/>
              <a:t>Grants.gov</a:t>
            </a:r>
          </a:p>
        </p:txBody>
      </p:sp>
      <p:sp>
        <p:nvSpPr>
          <p:cNvPr id="5" name="Content Placeholder 4"/>
          <p:cNvSpPr>
            <a:spLocks noGrp="1"/>
          </p:cNvSpPr>
          <p:nvPr>
            <p:ph sz="quarter" idx="13"/>
          </p:nvPr>
        </p:nvSpPr>
        <p:spPr/>
        <p:txBody>
          <a:bodyPr/>
          <a:lstStyle/>
          <a:p>
            <a:r>
              <a:rPr lang="en-US" dirty="0"/>
              <a:t>E-Business Point of Contact (</a:t>
            </a:r>
            <a:r>
              <a:rPr lang="en-US" dirty="0" err="1"/>
              <a:t>EBiz</a:t>
            </a:r>
            <a:r>
              <a:rPr lang="en-US" dirty="0"/>
              <a:t> POC)</a:t>
            </a:r>
          </a:p>
          <a:p>
            <a:r>
              <a:rPr lang="en-US" dirty="0"/>
              <a:t>Authorized Organization Representative (AOR)</a:t>
            </a:r>
          </a:p>
        </p:txBody>
      </p:sp>
      <p:sp>
        <p:nvSpPr>
          <p:cNvPr id="3" name="Text Placeholder 2"/>
          <p:cNvSpPr>
            <a:spLocks noGrp="1"/>
          </p:cNvSpPr>
          <p:nvPr>
            <p:ph type="body" sz="half" idx="2"/>
          </p:nvPr>
        </p:nvSpPr>
        <p:spPr/>
        <p:txBody>
          <a:bodyPr/>
          <a:lstStyle/>
          <a:p>
            <a:pPr algn="ctr"/>
            <a:r>
              <a:rPr lang="en-US" dirty="0"/>
              <a:t>eRA Commons</a:t>
            </a:r>
          </a:p>
        </p:txBody>
      </p:sp>
      <p:sp>
        <p:nvSpPr>
          <p:cNvPr id="6" name="Content Placeholder 5"/>
          <p:cNvSpPr>
            <a:spLocks noGrp="1"/>
          </p:cNvSpPr>
          <p:nvPr>
            <p:ph sz="quarter" idx="14"/>
          </p:nvPr>
        </p:nvSpPr>
        <p:spPr/>
        <p:txBody>
          <a:bodyPr/>
          <a:lstStyle/>
          <a:p>
            <a:r>
              <a:rPr lang="en-US" dirty="0"/>
              <a:t>Signing Official (SO)</a:t>
            </a:r>
          </a:p>
          <a:p>
            <a:r>
              <a:rPr lang="en-US" dirty="0"/>
              <a:t>Principal Investigator (PI)</a:t>
            </a:r>
          </a:p>
          <a:p>
            <a:pPr marL="0" indent="0">
              <a:buNone/>
            </a:pPr>
            <a:endParaRPr lang="en-US" dirty="0"/>
          </a:p>
        </p:txBody>
      </p:sp>
      <p:pic>
        <p:nvPicPr>
          <p:cNvPr id="8" name="Picture 7" title="&quot;&quot;"/>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57300" y="4518190"/>
            <a:ext cx="2114550" cy="710489"/>
          </a:xfrm>
          <a:prstGeom prst="rect">
            <a:avLst/>
          </a:prstGeom>
        </p:spPr>
      </p:pic>
      <p:pic>
        <p:nvPicPr>
          <p:cNvPr id="9" name="Picture 2" descr="Logo of and Link to Electronic Research Administration eRA Commons" title="&quot;&quot;"/>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88525" y="4604308"/>
            <a:ext cx="3269675" cy="5382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2363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Multi-Year RPPR</a:t>
            </a:r>
          </a:p>
        </p:txBody>
      </p:sp>
      <p:sp>
        <p:nvSpPr>
          <p:cNvPr id="3" name="Content Placeholder 2"/>
          <p:cNvSpPr>
            <a:spLocks noGrp="1"/>
          </p:cNvSpPr>
          <p:nvPr>
            <p:ph sz="quarter" idx="13"/>
          </p:nvPr>
        </p:nvSpPr>
        <p:spPr>
          <a:ln>
            <a:noFill/>
          </a:ln>
        </p:spPr>
        <p:txBody>
          <a:bodyPr/>
          <a:lstStyle/>
          <a:p>
            <a:pPr marL="0" lvl="0" indent="0">
              <a:buClr>
                <a:srgbClr val="4F81BD"/>
              </a:buClr>
              <a:buNone/>
            </a:pPr>
            <a:r>
              <a:rPr lang="en-US" dirty="0">
                <a:solidFill>
                  <a:prstClr val="black"/>
                </a:solidFill>
              </a:rPr>
              <a:t>MYRPPR</a:t>
            </a:r>
          </a:p>
          <a:p>
            <a:pPr lvl="1">
              <a:buClr>
                <a:srgbClr val="C0504D"/>
              </a:buClr>
            </a:pPr>
            <a:r>
              <a:rPr lang="en-US" sz="2300" dirty="0">
                <a:solidFill>
                  <a:srgbClr val="1F497D"/>
                </a:solidFill>
              </a:rPr>
              <a:t>Multi Year Progress Reports now use RPPR format</a:t>
            </a:r>
          </a:p>
          <a:p>
            <a:pPr lvl="1">
              <a:buClr>
                <a:srgbClr val="C0504D"/>
              </a:buClr>
            </a:pPr>
            <a:r>
              <a:rPr lang="en-US" sz="2300" dirty="0">
                <a:solidFill>
                  <a:srgbClr val="1F497D"/>
                </a:solidFill>
              </a:rPr>
              <a:t>Link available under the Action Column in Status</a:t>
            </a:r>
          </a:p>
          <a:p>
            <a:endParaRPr lang="en-US" dirty="0"/>
          </a:p>
        </p:txBody>
      </p:sp>
      <p:pic>
        <p:nvPicPr>
          <p:cNvPr id="4" name="Picture 3" title="PI Status screen showing Multi-year RP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568" y="2667000"/>
            <a:ext cx="8110865" cy="414781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15898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Complex, Multi-Project RPPR</a:t>
            </a:r>
          </a:p>
        </p:txBody>
      </p:sp>
      <p:sp>
        <p:nvSpPr>
          <p:cNvPr id="3" name="Content Placeholder 2"/>
          <p:cNvSpPr>
            <a:spLocks noGrp="1"/>
          </p:cNvSpPr>
          <p:nvPr>
            <p:ph sz="quarter" idx="13"/>
          </p:nvPr>
        </p:nvSpPr>
        <p:spPr/>
        <p:txBody>
          <a:bodyPr/>
          <a:lstStyle/>
          <a:p>
            <a:pPr marL="0" lvl="0" indent="0">
              <a:buClr>
                <a:srgbClr val="4F81BD"/>
              </a:buClr>
              <a:buNone/>
            </a:pPr>
            <a:r>
              <a:rPr lang="en-US" dirty="0">
                <a:solidFill>
                  <a:prstClr val="black"/>
                </a:solidFill>
              </a:rPr>
              <a:t>Submitting progress reports for complex, multi-project grants</a:t>
            </a:r>
          </a:p>
          <a:p>
            <a:pPr lvl="1">
              <a:buClr>
                <a:srgbClr val="C0504D"/>
              </a:buClr>
            </a:pPr>
            <a:r>
              <a:rPr lang="en-US" sz="2300" dirty="0">
                <a:solidFill>
                  <a:srgbClr val="1F497D"/>
                </a:solidFill>
              </a:rPr>
              <a:t>After RPPR is initiated, PI will need to identify if RPPR should contain components.</a:t>
            </a:r>
          </a:p>
          <a:p>
            <a:pPr lvl="1">
              <a:buClr>
                <a:srgbClr val="C0504D"/>
              </a:buClr>
            </a:pPr>
            <a:r>
              <a:rPr lang="en-US" sz="2300" dirty="0">
                <a:solidFill>
                  <a:srgbClr val="1F497D"/>
                </a:solidFill>
              </a:rPr>
              <a:t>RPPR should have the same structure as the originally submitted application.</a:t>
            </a:r>
          </a:p>
          <a:p>
            <a:pPr lvl="1">
              <a:buClr>
                <a:srgbClr val="C0504D"/>
              </a:buClr>
            </a:pPr>
            <a:r>
              <a:rPr lang="en-US" sz="2300" dirty="0">
                <a:solidFill>
                  <a:srgbClr val="1F497D"/>
                </a:solidFill>
              </a:rPr>
              <a:t>Some sections are not available on Overall component (i.e. Budget)</a:t>
            </a:r>
          </a:p>
          <a:p>
            <a:pPr lvl="1">
              <a:buClr>
                <a:srgbClr val="C0504D"/>
              </a:buClr>
            </a:pPr>
            <a:r>
              <a:rPr lang="en-US" dirty="0">
                <a:solidFill>
                  <a:srgbClr val="1F497D"/>
                </a:solidFill>
              </a:rPr>
              <a:t>Some sections are not available on component level (i.e. Participants and Publications are reported on Overall)</a:t>
            </a:r>
          </a:p>
          <a:p>
            <a:endParaRPr lang="en-US" dirty="0"/>
          </a:p>
        </p:txBody>
      </p:sp>
    </p:spTree>
    <p:custDataLst>
      <p:tags r:id="rId1"/>
    </p:custDataLst>
    <p:extLst>
      <p:ext uri="{BB962C8B-B14F-4D97-AF65-F5344CB8AC3E}">
        <p14:creationId xmlns:p14="http://schemas.microsoft.com/office/powerpoint/2010/main" val="260050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Progress Report Additional Materials (PRAM)</a:t>
            </a:r>
          </a:p>
        </p:txBody>
      </p:sp>
      <p:sp>
        <p:nvSpPr>
          <p:cNvPr id="3" name="Content Placeholder 2"/>
          <p:cNvSpPr>
            <a:spLocks noGrp="1"/>
          </p:cNvSpPr>
          <p:nvPr>
            <p:ph sz="quarter" idx="13"/>
          </p:nvPr>
        </p:nvSpPr>
        <p:spPr>
          <a:xfrm>
            <a:off x="301752" y="1527048"/>
            <a:ext cx="8503920" cy="4721352"/>
          </a:xfrm>
        </p:spPr>
        <p:txBody>
          <a:bodyPr/>
          <a:lstStyle/>
          <a:p>
            <a:r>
              <a:rPr lang="en-US" dirty="0"/>
              <a:t>The PRAM feature provides a means for the grantee to enter, review, route, and submit information to agency following the submission of an RPPR.</a:t>
            </a:r>
          </a:p>
          <a:p>
            <a:pPr lvl="1"/>
            <a:r>
              <a:rPr lang="en-US" dirty="0"/>
              <a:t>Public Access (PA) PRAM - Generated automatically after an RPPR is submitted with publications that are not compliant with Public Access Policy</a:t>
            </a:r>
          </a:p>
          <a:p>
            <a:pPr lvl="1"/>
            <a:r>
              <a:rPr lang="en-US" dirty="0"/>
              <a:t>Agency Requested PRAM – Only available if requested by the Grants Management Specialist (GMS)</a:t>
            </a:r>
          </a:p>
          <a:p>
            <a:pPr lvl="1"/>
            <a:endParaRPr lang="en-US" dirty="0"/>
          </a:p>
          <a:p>
            <a:r>
              <a:rPr lang="en-US" sz="2000" dirty="0"/>
              <a:t>PD/PI can enter the PRAM, but can only submit it if they are delegated with Submit Progress Report authority. Otherwise, only the SO can submit the PRAM to Agency.</a:t>
            </a:r>
          </a:p>
          <a:p>
            <a:pPr marL="274638" lvl="1" indent="0">
              <a:buNone/>
            </a:pPr>
            <a:endParaRPr lang="en-US" dirty="0"/>
          </a:p>
          <a:p>
            <a:pPr marL="274638" lvl="1" indent="0">
              <a:buNone/>
            </a:pPr>
            <a:endParaRPr lang="en-US" dirty="0"/>
          </a:p>
          <a:p>
            <a:pPr lvl="1"/>
            <a:endParaRPr lang="en-US" dirty="0"/>
          </a:p>
          <a:p>
            <a:endParaRPr lang="en-US" dirty="0"/>
          </a:p>
        </p:txBody>
      </p:sp>
    </p:spTree>
    <p:custDataLst>
      <p:tags r:id="rId1"/>
    </p:custDataLst>
    <p:extLst>
      <p:ext uri="{BB962C8B-B14F-4D97-AF65-F5344CB8AC3E}">
        <p14:creationId xmlns:p14="http://schemas.microsoft.com/office/powerpoint/2010/main" val="309981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2800" dirty="0"/>
              <a:t>Accessing PRAM</a:t>
            </a:r>
          </a:p>
        </p:txBody>
      </p:sp>
      <p:pic>
        <p:nvPicPr>
          <p:cNvPr id="1026" name="Picture 2" title="PRAM upload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84197" y="3352801"/>
            <a:ext cx="7483729" cy="3429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4" name="Group 3" descr="showing PRAM link" title="Status Screen"/>
          <p:cNvGrpSpPr/>
          <p:nvPr/>
        </p:nvGrpSpPr>
        <p:grpSpPr>
          <a:xfrm>
            <a:off x="228599" y="990600"/>
            <a:ext cx="8396111" cy="2286000"/>
            <a:chOff x="228599" y="990600"/>
            <a:chExt cx="8396111" cy="2286000"/>
          </a:xfrm>
        </p:grpSpPr>
        <p:pic>
          <p:nvPicPr>
            <p:cNvPr id="1027" name="Picture 3" descr="&quot;&quot;" title="Agency Requested PRAM Link"/>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28599" y="990600"/>
              <a:ext cx="8396111" cy="22859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Oval 2" title="oval"/>
            <p:cNvSpPr/>
            <p:nvPr/>
          </p:nvSpPr>
          <p:spPr>
            <a:xfrm>
              <a:off x="6858000" y="2895600"/>
              <a:ext cx="1600200" cy="381000"/>
            </a:xfrm>
            <a:prstGeom prst="ellipse">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Tree>
    <p:custDataLst>
      <p:tags r:id="rId1"/>
    </p:custDataLst>
    <p:extLst>
      <p:ext uri="{BB962C8B-B14F-4D97-AF65-F5344CB8AC3E}">
        <p14:creationId xmlns:p14="http://schemas.microsoft.com/office/powerpoint/2010/main" val="56059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Format for PA PRAM</a:t>
            </a:r>
          </a:p>
        </p:txBody>
      </p:sp>
      <p:sp>
        <p:nvSpPr>
          <p:cNvPr id="7" name="Content Placeholder 2"/>
          <p:cNvSpPr>
            <a:spLocks noGrp="1"/>
          </p:cNvSpPr>
          <p:nvPr>
            <p:ph sz="quarter" idx="13"/>
          </p:nvPr>
        </p:nvSpPr>
        <p:spPr>
          <a:xfrm>
            <a:off x="301752" y="1527048"/>
            <a:ext cx="8503920" cy="4572000"/>
          </a:xfrm>
        </p:spPr>
        <p:txBody>
          <a:bodyPr/>
          <a:lstStyle/>
          <a:p>
            <a:pPr marL="0" lvl="0" indent="0">
              <a:buClr>
                <a:srgbClr val="4F81BD"/>
              </a:buClr>
              <a:buNone/>
            </a:pPr>
            <a:r>
              <a:rPr lang="en-US" dirty="0">
                <a:solidFill>
                  <a:prstClr val="black"/>
                </a:solidFill>
              </a:rPr>
              <a:t>Public Access (PA) PRAM will require an attachment.</a:t>
            </a:r>
          </a:p>
          <a:p>
            <a:pPr lvl="1">
              <a:buClr>
                <a:srgbClr val="C0504D"/>
              </a:buClr>
            </a:pPr>
            <a:r>
              <a:rPr lang="en-US" sz="2300" dirty="0">
                <a:solidFill>
                  <a:srgbClr val="1F497D"/>
                </a:solidFill>
              </a:rPr>
              <a:t>The PA PRAM will no longer contain a free form text box.</a:t>
            </a:r>
          </a:p>
          <a:p>
            <a:pPr lvl="1">
              <a:buClr>
                <a:srgbClr val="C0504D"/>
              </a:buClr>
            </a:pPr>
            <a:r>
              <a:rPr lang="en-US" sz="2300" dirty="0">
                <a:solidFill>
                  <a:srgbClr val="1F497D"/>
                </a:solidFill>
              </a:rPr>
              <a:t>Using My NCBI the institution will need to generate a PDF of their reported publications showing their compliance.</a:t>
            </a:r>
          </a:p>
          <a:p>
            <a:pPr lvl="1">
              <a:buClr>
                <a:srgbClr val="C0504D"/>
              </a:buClr>
            </a:pPr>
            <a:r>
              <a:rPr lang="en-US" sz="2300" dirty="0">
                <a:solidFill>
                  <a:srgbClr val="1F497D"/>
                </a:solidFill>
              </a:rPr>
              <a:t>For instructions on generating the report please see: </a:t>
            </a:r>
          </a:p>
          <a:p>
            <a:pPr marL="549275" lvl="2" indent="0">
              <a:buClr>
                <a:srgbClr val="C0504D"/>
              </a:buClr>
              <a:buNone/>
            </a:pPr>
            <a:r>
              <a:rPr lang="en-US" sz="1800" dirty="0">
                <a:hlinkClick r:id="rId3" tooltip="Instructions on generating PRAM Report"/>
              </a:rPr>
              <a:t>http://www.nlm.nih.gov/pubs/techbull/nd12/nd12_myncbi_pdf.html</a:t>
            </a:r>
            <a:endParaRPr lang="en-US" sz="1800" dirty="0"/>
          </a:p>
        </p:txBody>
      </p:sp>
    </p:spTree>
    <p:custDataLst>
      <p:tags r:id="rId1"/>
    </p:custDataLst>
    <p:extLst>
      <p:ext uri="{BB962C8B-B14F-4D97-AF65-F5344CB8AC3E}">
        <p14:creationId xmlns:p14="http://schemas.microsoft.com/office/powerpoint/2010/main" val="418759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RPPR Publications</a:t>
            </a:r>
          </a:p>
        </p:txBody>
      </p:sp>
      <p:sp>
        <p:nvSpPr>
          <p:cNvPr id="7" name="Content Placeholder 2"/>
          <p:cNvSpPr>
            <a:spLocks noGrp="1"/>
          </p:cNvSpPr>
          <p:nvPr>
            <p:ph sz="quarter" idx="13"/>
          </p:nvPr>
        </p:nvSpPr>
        <p:spPr>
          <a:xfrm>
            <a:off x="762000" y="1527048"/>
            <a:ext cx="8043671" cy="4572000"/>
          </a:xfrm>
        </p:spPr>
        <p:txBody>
          <a:bodyPr/>
          <a:lstStyle/>
          <a:p>
            <a:r>
              <a:rPr lang="en-US" sz="2900" dirty="0"/>
              <a:t>When selecting/deselecting publications for RPPR submissions</a:t>
            </a:r>
          </a:p>
          <a:p>
            <a:pPr lvl="1"/>
            <a:r>
              <a:rPr lang="en-US" sz="2000" dirty="0"/>
              <a:t>Users will see a gold lock icon next to those publications added to their grant into NIHMS.</a:t>
            </a:r>
          </a:p>
          <a:p>
            <a:pPr lvl="1"/>
            <a:r>
              <a:rPr lang="en-US" sz="2000" dirty="0"/>
              <a:t>Users see a silver lock icon for publications that have been reported on a previous RPPR.</a:t>
            </a:r>
          </a:p>
          <a:p>
            <a:pPr lvl="1"/>
            <a:r>
              <a:rPr lang="en-US" sz="2000" dirty="0"/>
              <a:t> Neither can be removed on the RPPR, both need manual intervention.</a:t>
            </a:r>
          </a:p>
          <a:p>
            <a:pPr lvl="1"/>
            <a:r>
              <a:rPr lang="en-US" sz="2000" dirty="0"/>
              <a:t> To delete a publication with a gold lock, users will need to contact the NIHMS help desk through their web form, which is accessible at </a:t>
            </a:r>
            <a:r>
              <a:rPr lang="en-US" sz="2000" u="sng" dirty="0">
                <a:hlinkClick r:id="rId3" tooltip="Follow link"/>
              </a:rPr>
              <a:t>http://www.nihms.nih.gov/</a:t>
            </a:r>
            <a:r>
              <a:rPr lang="en-US" sz="2000" dirty="0"/>
              <a:t>. </a:t>
            </a:r>
          </a:p>
          <a:p>
            <a:pPr lvl="1"/>
            <a:r>
              <a:rPr lang="en-US" sz="2000" dirty="0"/>
              <a:t>To delete a publication with a silver lock please contact the </a:t>
            </a:r>
            <a:r>
              <a:rPr lang="en-US" sz="2000" u="sng" dirty="0">
                <a:hlinkClick r:id="rId4"/>
              </a:rPr>
              <a:t>PublicAccess@nih.gov</a:t>
            </a:r>
            <a:r>
              <a:rPr lang="en-US" sz="2000" dirty="0"/>
              <a:t> </a:t>
            </a:r>
          </a:p>
        </p:txBody>
      </p:sp>
      <p:pic>
        <p:nvPicPr>
          <p:cNvPr id="3" name="Picture 2" title="Silver Lock"/>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487" y="3733800"/>
            <a:ext cx="617996" cy="969231"/>
          </a:xfrm>
          <a:prstGeom prst="rect">
            <a:avLst/>
          </a:prstGeom>
          <a:effectLst>
            <a:outerShdw blurRad="76200" dir="18900000" sy="23000" kx="-1200000" algn="bl" rotWithShape="0">
              <a:prstClr val="black">
                <a:alpha val="20000"/>
              </a:prstClr>
            </a:outerShdw>
          </a:effectLst>
        </p:spPr>
      </p:pic>
      <p:pic>
        <p:nvPicPr>
          <p:cNvPr id="4" name="Picture 3" title="Gold Lock"/>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487" y="2464792"/>
            <a:ext cx="617996" cy="969231"/>
          </a:xfrm>
          <a:prstGeom prst="rect">
            <a:avLst/>
          </a:prstGeom>
          <a:effectLst>
            <a:outerShdw blurRad="76200" dir="18900000" sy="23000" kx="-1200000" algn="bl" rotWithShape="0">
              <a:prstClr val="black">
                <a:alpha val="20000"/>
              </a:prstClr>
            </a:outerShdw>
          </a:effectLst>
        </p:spPr>
      </p:pic>
    </p:spTree>
    <p:custDataLst>
      <p:tags r:id="rId1"/>
    </p:custDataLst>
    <p:extLst>
      <p:ext uri="{BB962C8B-B14F-4D97-AF65-F5344CB8AC3E}">
        <p14:creationId xmlns:p14="http://schemas.microsoft.com/office/powerpoint/2010/main" val="279727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Budgets</a:t>
            </a:r>
          </a:p>
        </p:txBody>
      </p:sp>
      <p:sp>
        <p:nvSpPr>
          <p:cNvPr id="3" name="Content Placeholder 2"/>
          <p:cNvSpPr>
            <a:spLocks noGrp="1"/>
          </p:cNvSpPr>
          <p:nvPr>
            <p:ph sz="quarter" idx="13"/>
          </p:nvPr>
        </p:nvSpPr>
        <p:spPr/>
        <p:txBody>
          <a:bodyPr/>
          <a:lstStyle/>
          <a:p>
            <a:pPr marL="0" lvl="0" indent="0">
              <a:buClr>
                <a:srgbClr val="4F81BD"/>
              </a:buClr>
              <a:buNone/>
            </a:pPr>
            <a:r>
              <a:rPr lang="en-US" dirty="0">
                <a:solidFill>
                  <a:prstClr val="black"/>
                </a:solidFill>
              </a:rPr>
              <a:t>Submitting progress reports with budgets</a:t>
            </a:r>
          </a:p>
          <a:p>
            <a:pPr lvl="1">
              <a:buClr>
                <a:srgbClr val="C0504D"/>
              </a:buClr>
            </a:pPr>
            <a:r>
              <a:rPr lang="en-US" sz="2300" dirty="0">
                <a:solidFill>
                  <a:srgbClr val="1F497D"/>
                </a:solidFill>
              </a:rPr>
              <a:t>R&amp;R budget and PHS 398 budgets are now available for Non-SNAP RPPR.</a:t>
            </a:r>
          </a:p>
          <a:p>
            <a:pPr lvl="1">
              <a:buClr>
                <a:srgbClr val="C0504D"/>
              </a:buClr>
            </a:pPr>
            <a:r>
              <a:rPr lang="en-US" sz="2300" dirty="0">
                <a:solidFill>
                  <a:srgbClr val="1F497D"/>
                </a:solidFill>
              </a:rPr>
              <a:t>If presented with an option of budget forms, the type that was submitted with the application should be used.</a:t>
            </a:r>
          </a:p>
          <a:p>
            <a:pPr lvl="2">
              <a:buClr>
                <a:srgbClr val="C0504D"/>
              </a:buClr>
            </a:pPr>
            <a:r>
              <a:rPr lang="en-US" sz="2100" dirty="0">
                <a:solidFill>
                  <a:srgbClr val="1F497D"/>
                </a:solidFill>
              </a:rPr>
              <a:t>PHS 398 Budget is available only on training grants.</a:t>
            </a:r>
          </a:p>
          <a:p>
            <a:pPr lvl="1">
              <a:buClr>
                <a:srgbClr val="C0504D"/>
              </a:buClr>
            </a:pPr>
            <a:r>
              <a:rPr lang="en-US" sz="2300" dirty="0">
                <a:solidFill>
                  <a:srgbClr val="1F497D"/>
                </a:solidFill>
              </a:rPr>
              <a:t>Help for R&amp;R Budget and PHS 398 Budget forms can be found in the SF424 R&amp;R User Guides.</a:t>
            </a:r>
            <a:endParaRPr lang="en-US" dirty="0">
              <a:solidFill>
                <a:srgbClr val="1F497D"/>
              </a:solidFill>
            </a:endParaRPr>
          </a:p>
          <a:p>
            <a:endParaRPr lang="en-US" dirty="0"/>
          </a:p>
        </p:txBody>
      </p:sp>
    </p:spTree>
    <p:custDataLst>
      <p:tags r:id="rId1"/>
    </p:custDataLst>
    <p:extLst>
      <p:ext uri="{BB962C8B-B14F-4D97-AF65-F5344CB8AC3E}">
        <p14:creationId xmlns:p14="http://schemas.microsoft.com/office/powerpoint/2010/main" val="236875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I’m conflicted about antiques made daily </a:t>
            </a:r>
          </a:p>
        </p:txBody>
      </p:sp>
      <p:sp>
        <p:nvSpPr>
          <p:cNvPr id="4" name="Title 3"/>
          <p:cNvSpPr>
            <a:spLocks noGrp="1"/>
          </p:cNvSpPr>
          <p:nvPr>
            <p:ph type="ctrTitle"/>
          </p:nvPr>
        </p:nvSpPr>
        <p:spPr/>
        <p:txBody>
          <a:bodyPr/>
          <a:lstStyle/>
          <a:p>
            <a:r>
              <a:rPr lang="en-US" dirty="0"/>
              <a:t>Reporting  Financial Conflicts of Interest</a:t>
            </a:r>
          </a:p>
        </p:txBody>
      </p:sp>
      <p:pic>
        <p:nvPicPr>
          <p:cNvPr id="6" name="Content Placeholder 5" title="''"/>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2209800" y="3721100"/>
            <a:ext cx="4724400" cy="2755900"/>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350314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FCOI Regulation? </a:t>
            </a:r>
          </a:p>
        </p:txBody>
      </p:sp>
      <p:sp>
        <p:nvSpPr>
          <p:cNvPr id="3" name="Content Placeholder 2"/>
          <p:cNvSpPr>
            <a:spLocks noGrp="1"/>
          </p:cNvSpPr>
          <p:nvPr>
            <p:ph sz="quarter" idx="13"/>
          </p:nvPr>
        </p:nvSpPr>
        <p:spPr/>
        <p:txBody>
          <a:bodyPr/>
          <a:lstStyle/>
          <a:p>
            <a:pPr marL="0" indent="0">
              <a:buNone/>
            </a:pPr>
            <a:r>
              <a:rPr lang="en-US" sz="2400" dirty="0"/>
              <a:t>The 2011 revised regulation promotes objectivity in research by establishing standards that provide a reasonable expectation that the design, conduct, and reporting of research performed under NIH grants or cooperative agreements will be free from bias resulting from Investigator financial conflicts of interest.  </a:t>
            </a:r>
          </a:p>
          <a:p>
            <a:pPr marL="0" indent="0">
              <a:buNone/>
            </a:pPr>
            <a:endParaRPr lang="en-US" sz="2400" dirty="0"/>
          </a:p>
          <a:p>
            <a:pPr marL="0" indent="0">
              <a:buNone/>
            </a:pPr>
            <a:r>
              <a:rPr lang="en-US" sz="2400" dirty="0"/>
              <a:t>This regulation is commonly referred to as the Financial Conflict of Interest (FCOI) regulation. </a:t>
            </a:r>
          </a:p>
          <a:p>
            <a:pPr marL="0" indent="0">
              <a:buNone/>
            </a:pPr>
            <a:endParaRPr lang="en-US" sz="2000" dirty="0"/>
          </a:p>
          <a:p>
            <a:pPr marL="0" indent="0">
              <a:buNone/>
            </a:pPr>
            <a:r>
              <a:rPr lang="en-US" sz="2000" dirty="0">
                <a:hlinkClick r:id="rId3"/>
              </a:rPr>
              <a:t>http://www.gpo.gov/fdsys/pkg/FR-2011-08-25/pdf/2011-21633.pdf</a:t>
            </a:r>
            <a:endParaRPr lang="en-US" sz="2000" dirty="0"/>
          </a:p>
        </p:txBody>
      </p:sp>
    </p:spTree>
    <p:custDataLst>
      <p:tags r:id="rId1"/>
    </p:custDataLst>
    <p:extLst>
      <p:ext uri="{BB962C8B-B14F-4D97-AF65-F5344CB8AC3E}">
        <p14:creationId xmlns:p14="http://schemas.microsoft.com/office/powerpoint/2010/main" val="241773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47800"/>
            <a:ext cx="2362200" cy="1295400"/>
          </a:xfrm>
        </p:spPr>
        <p:txBody>
          <a:bodyPr/>
          <a:lstStyle/>
          <a:p>
            <a:r>
              <a:rPr lang="en-US" dirty="0"/>
              <a:t>Financial Conflict of Interest (FCOI)</a:t>
            </a:r>
          </a:p>
        </p:txBody>
      </p:sp>
      <p:sp>
        <p:nvSpPr>
          <p:cNvPr id="3" name="Text Placeholder 2"/>
          <p:cNvSpPr>
            <a:spLocks noGrp="1"/>
          </p:cNvSpPr>
          <p:nvPr>
            <p:ph type="body" idx="1"/>
          </p:nvPr>
        </p:nvSpPr>
        <p:spPr>
          <a:xfrm>
            <a:off x="381000" y="2971800"/>
            <a:ext cx="2362200" cy="2590800"/>
          </a:xfrm>
        </p:spPr>
        <p:txBody>
          <a:bodyPr/>
          <a:lstStyle/>
          <a:p>
            <a:r>
              <a:rPr lang="en-US" dirty="0"/>
              <a:t>Initiate,  prepare, and submit FCOI notification and supporting documents electronically to NIH </a:t>
            </a:r>
          </a:p>
          <a:p>
            <a:endParaRPr lang="en-US" dirty="0"/>
          </a:p>
          <a:p>
            <a:endParaRPr lang="en-US" dirty="0"/>
          </a:p>
        </p:txBody>
      </p:sp>
      <p:sp>
        <p:nvSpPr>
          <p:cNvPr id="4" name="Content Placeholder 3"/>
          <p:cNvSpPr>
            <a:spLocks noGrp="1"/>
          </p:cNvSpPr>
          <p:nvPr>
            <p:ph sz="quarter" idx="13"/>
          </p:nvPr>
        </p:nvSpPr>
        <p:spPr>
          <a:xfrm>
            <a:off x="3124200" y="685800"/>
            <a:ext cx="5638800" cy="5791200"/>
          </a:xfrm>
        </p:spPr>
        <p:txBody>
          <a:bodyPr/>
          <a:lstStyle/>
          <a:p>
            <a:r>
              <a:rPr lang="en-US" dirty="0"/>
              <a:t>Initiate and prepare a FCOI report on awarded grant year</a:t>
            </a:r>
          </a:p>
          <a:p>
            <a:r>
              <a:rPr lang="en-US" dirty="0"/>
              <a:t>Submit the report, any necessary supporting documents, and comments (optional) to the agency</a:t>
            </a:r>
          </a:p>
          <a:p>
            <a:r>
              <a:rPr lang="en-US" dirty="0"/>
              <a:t>Search and view previously submitted FCOI reports (those submitted via Commons only)</a:t>
            </a:r>
          </a:p>
          <a:p>
            <a:r>
              <a:rPr lang="en-US" dirty="0"/>
              <a:t>Edit or rescind submitted reports (rescinding involves agency involvement)</a:t>
            </a:r>
          </a:p>
          <a:p>
            <a:r>
              <a:rPr lang="en-US" dirty="0"/>
              <a:t>Access the history of actions</a:t>
            </a:r>
          </a:p>
          <a:p>
            <a:endParaRPr lang="en-US" dirty="0"/>
          </a:p>
          <a:p>
            <a:endParaRPr lang="en-US" dirty="0"/>
          </a:p>
        </p:txBody>
      </p:sp>
    </p:spTree>
    <p:custDataLst>
      <p:tags r:id="rId1"/>
    </p:custDataLst>
    <p:extLst>
      <p:ext uri="{BB962C8B-B14F-4D97-AF65-F5344CB8AC3E}">
        <p14:creationId xmlns:p14="http://schemas.microsoft.com/office/powerpoint/2010/main" val="64241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Signing Official (SO)</a:t>
            </a:r>
          </a:p>
        </p:txBody>
      </p:sp>
      <p:sp>
        <p:nvSpPr>
          <p:cNvPr id="3" name="Content Placeholder 2"/>
          <p:cNvSpPr>
            <a:spLocks noGrp="1"/>
          </p:cNvSpPr>
          <p:nvPr>
            <p:ph sz="quarter" idx="13"/>
          </p:nvPr>
        </p:nvSpPr>
        <p:spPr>
          <a:xfrm>
            <a:off x="301752" y="1527048"/>
            <a:ext cx="8503920" cy="4873752"/>
          </a:xfrm>
        </p:spPr>
        <p:txBody>
          <a:bodyPr/>
          <a:lstStyle/>
          <a:p>
            <a:pPr marL="0" indent="0">
              <a:buNone/>
            </a:pPr>
            <a:r>
              <a:rPr lang="en-US" sz="2800" dirty="0"/>
              <a:t>During Commons registration, an applicant organization designates a Signing Official (SO) </a:t>
            </a:r>
          </a:p>
          <a:p>
            <a:pPr lvl="1"/>
            <a:r>
              <a:rPr lang="en-US" sz="2400" dirty="0"/>
              <a:t>SO has authority to legally bind the organization in grants administration matters </a:t>
            </a:r>
          </a:p>
          <a:p>
            <a:pPr lvl="1"/>
            <a:r>
              <a:rPr lang="en-US" sz="2400" dirty="0"/>
              <a:t>Equivalent to the Authorized Organization Representative (AOR) in Grants.gov</a:t>
            </a:r>
          </a:p>
          <a:p>
            <a:pPr lvl="1"/>
            <a:r>
              <a:rPr lang="en-US" sz="2400" dirty="0"/>
              <a:t>SO is responsible for:</a:t>
            </a:r>
          </a:p>
          <a:p>
            <a:pPr lvl="2"/>
            <a:r>
              <a:rPr lang="en-US" dirty="0"/>
              <a:t>maintaining institutional information</a:t>
            </a:r>
          </a:p>
          <a:p>
            <a:pPr lvl="2"/>
            <a:r>
              <a:rPr lang="en-US" dirty="0"/>
              <a:t>submitting documents that require signature </a:t>
            </a:r>
            <a:br>
              <a:rPr lang="en-US" dirty="0"/>
            </a:br>
            <a:r>
              <a:rPr lang="en-US" dirty="0"/>
              <a:t>authority to act on behalf of the organization</a:t>
            </a:r>
          </a:p>
          <a:p>
            <a:pPr lvl="2"/>
            <a:r>
              <a:rPr lang="en-US" dirty="0"/>
              <a:t>managing accounts</a:t>
            </a:r>
          </a:p>
          <a:p>
            <a:pPr lvl="2"/>
            <a:endParaRPr lang="en-US" dirty="0"/>
          </a:p>
        </p:txBody>
      </p:sp>
      <p:pic>
        <p:nvPicPr>
          <p:cNvPr id="5" name="Picture 4" descr="Stickman contrac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4572000"/>
            <a:ext cx="2416628" cy="2114550"/>
          </a:xfrm>
          <a:prstGeom prst="rect">
            <a:avLst/>
          </a:prstGeom>
        </p:spPr>
      </p:pic>
    </p:spTree>
    <p:custDataLst>
      <p:tags r:id="rId1"/>
    </p:custDataLst>
    <p:extLst>
      <p:ext uri="{BB962C8B-B14F-4D97-AF65-F5344CB8AC3E}">
        <p14:creationId xmlns:p14="http://schemas.microsoft.com/office/powerpoint/2010/main" val="128320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Initiating FCOI</a:t>
            </a:r>
          </a:p>
        </p:txBody>
      </p:sp>
      <p:pic>
        <p:nvPicPr>
          <p:cNvPr id="4" name="Picture 3" title="New initiate FCOI form"/>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1870" y="1447800"/>
            <a:ext cx="7511141" cy="5257799"/>
          </a:xfrm>
          <a:prstGeom prst="rect">
            <a:avLst/>
          </a:prstGeom>
          <a:noFill/>
          <a:ln w="2540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5" name="AutoShape 8" descr="System provides Contact PD/PI name after initial save. Provides additional info to check that the correct grant # is entered.&#10;" title="text box"/>
          <p:cNvSpPr>
            <a:spLocks noChangeArrowheads="1"/>
          </p:cNvSpPr>
          <p:nvPr/>
        </p:nvSpPr>
        <p:spPr bwMode="auto">
          <a:xfrm>
            <a:off x="3810000" y="1676400"/>
            <a:ext cx="4114800" cy="1295400"/>
          </a:xfrm>
          <a:prstGeom prst="wedgeRectCallout">
            <a:avLst>
              <a:gd name="adj1" fmla="val 16918"/>
              <a:gd name="adj2" fmla="val 75844"/>
            </a:avLst>
          </a:prstGeom>
          <a:solidFill>
            <a:srgbClr val="FFFFCC"/>
          </a:solidFill>
          <a:ln w="12700">
            <a:solidFill>
              <a:srgbClr val="C00000"/>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C00000"/>
                </a:solidFill>
                <a:effectLst/>
                <a:uLnTx/>
                <a:uFillTx/>
                <a:latin typeface="Tahoma"/>
                <a:cs typeface="Arial" charset="0"/>
              </a:rPr>
              <a:t>System provides Contact PD/PI name after initial save. Provides additional info to check that the correct grant # is entered.</a:t>
            </a:r>
          </a:p>
        </p:txBody>
      </p:sp>
      <p:sp>
        <p:nvSpPr>
          <p:cNvPr id="6" name="AutoShape 9" descr="System will pull the latest Support Year of the grant.&#10;" title="text box"/>
          <p:cNvSpPr>
            <a:spLocks noChangeArrowheads="1"/>
          </p:cNvSpPr>
          <p:nvPr/>
        </p:nvSpPr>
        <p:spPr bwMode="auto">
          <a:xfrm>
            <a:off x="5505450" y="3810000"/>
            <a:ext cx="3105150" cy="1219200"/>
          </a:xfrm>
          <a:prstGeom prst="wedgeRectCallout">
            <a:avLst>
              <a:gd name="adj1" fmla="val -133148"/>
              <a:gd name="adj2" fmla="val -44501"/>
            </a:avLst>
          </a:prstGeom>
          <a:solidFill>
            <a:srgbClr val="FFFFCC"/>
          </a:solidFill>
          <a:ln w="12700">
            <a:solidFill>
              <a:srgbClr val="C00000"/>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cs typeface="Arial" charset="0"/>
              </a:rPr>
              <a:t>System will pull the latest </a:t>
            </a:r>
            <a:r>
              <a:rPr kumimoji="0" lang="en-US" sz="2400" b="0" i="1" u="none" strike="noStrike" kern="0" cap="none" spc="0" normalizeH="0" baseline="0" noProof="0" dirty="0">
                <a:ln>
                  <a:noFill/>
                </a:ln>
                <a:solidFill>
                  <a:srgbClr val="C00000"/>
                </a:solidFill>
                <a:effectLst/>
                <a:uLnTx/>
                <a:uFillTx/>
                <a:latin typeface="Tahoma"/>
                <a:cs typeface="Arial" charset="0"/>
              </a:rPr>
              <a:t>Support Year </a:t>
            </a:r>
            <a:r>
              <a:rPr kumimoji="0" lang="en-US" sz="2400" b="0" i="0" u="none" strike="noStrike" kern="0" cap="none" spc="0" normalizeH="0" baseline="0" noProof="0" dirty="0">
                <a:ln>
                  <a:noFill/>
                </a:ln>
                <a:solidFill>
                  <a:srgbClr val="C00000"/>
                </a:solidFill>
                <a:effectLst/>
                <a:uLnTx/>
                <a:uFillTx/>
                <a:latin typeface="Tahoma"/>
                <a:cs typeface="Arial" charset="0"/>
              </a:rPr>
              <a:t>of the grant.</a:t>
            </a:r>
          </a:p>
        </p:txBody>
      </p:sp>
    </p:spTree>
    <p:custDataLst>
      <p:tags r:id="rId1"/>
    </p:custDataLst>
    <p:extLst>
      <p:ext uri="{BB962C8B-B14F-4D97-AF65-F5344CB8AC3E}">
        <p14:creationId xmlns:p14="http://schemas.microsoft.com/office/powerpoint/2010/main" val="380176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Wrapping it up with</a:t>
            </a:r>
            <a:br>
              <a:rPr lang="en-US" dirty="0"/>
            </a:br>
            <a:r>
              <a:rPr lang="en-US" dirty="0"/>
              <a:t>Closeout</a:t>
            </a:r>
          </a:p>
        </p:txBody>
      </p:sp>
      <p:sp>
        <p:nvSpPr>
          <p:cNvPr id="3" name="Text Placeholder 2"/>
          <p:cNvSpPr>
            <a:spLocks noGrp="1"/>
          </p:cNvSpPr>
          <p:nvPr>
            <p:ph type="body" idx="1"/>
          </p:nvPr>
        </p:nvSpPr>
        <p:spPr/>
        <p:txBody>
          <a:bodyPr/>
          <a:lstStyle/>
          <a:p>
            <a:r>
              <a:rPr lang="en-US" dirty="0"/>
              <a:t>Finishing the “paperwork” at</a:t>
            </a:r>
          </a:p>
          <a:p>
            <a:r>
              <a:rPr lang="en-US" dirty="0"/>
              <a:t>The end of the Project</a:t>
            </a:r>
          </a:p>
        </p:txBody>
      </p:sp>
      <p:pic>
        <p:nvPicPr>
          <p:cNvPr id="5" name="Picture 4" title="Closeout puzzle pie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0806" y="4114800"/>
            <a:ext cx="2915413" cy="1780672"/>
          </a:xfrm>
          <a:prstGeom prst="rect">
            <a:avLst/>
          </a:prstGeom>
          <a:effectLst>
            <a:outerShdw blurRad="76200" dist="12700" dir="2700000" sy="-23000" kx="-800400" algn="bl" rotWithShape="0">
              <a:prstClr val="black">
                <a:alpha val="20000"/>
              </a:prstClr>
            </a:outerShdw>
          </a:effectLst>
        </p:spPr>
      </p:pic>
    </p:spTree>
    <p:custDataLst>
      <p:tags r:id="rId1"/>
    </p:custDataLst>
    <p:extLst>
      <p:ext uri="{BB962C8B-B14F-4D97-AF65-F5344CB8AC3E}">
        <p14:creationId xmlns:p14="http://schemas.microsoft.com/office/powerpoint/2010/main" val="382263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Closeout</a:t>
            </a:r>
          </a:p>
        </p:txBody>
      </p:sp>
      <p:sp>
        <p:nvSpPr>
          <p:cNvPr id="3" name="Text Placeholder 2"/>
          <p:cNvSpPr>
            <a:spLocks noGrp="1"/>
          </p:cNvSpPr>
          <p:nvPr>
            <p:ph type="body" idx="1"/>
          </p:nvPr>
        </p:nvSpPr>
        <p:spPr/>
        <p:txBody>
          <a:bodyPr/>
          <a:lstStyle/>
          <a:p>
            <a:r>
              <a:rPr lang="en-US" dirty="0"/>
              <a:t>Electronically submit required Closeout documents for grants in Closeout status</a:t>
            </a:r>
          </a:p>
        </p:txBody>
      </p:sp>
      <p:sp>
        <p:nvSpPr>
          <p:cNvPr id="4" name="Content Placeholder 3"/>
          <p:cNvSpPr>
            <a:spLocks noGrp="1"/>
          </p:cNvSpPr>
          <p:nvPr>
            <p:ph sz="quarter" idx="13"/>
          </p:nvPr>
        </p:nvSpPr>
        <p:spPr>
          <a:xfrm>
            <a:off x="2895600" y="685800"/>
            <a:ext cx="6096000" cy="5638800"/>
          </a:xfrm>
        </p:spPr>
        <p:txBody>
          <a:bodyPr/>
          <a:lstStyle/>
          <a:p>
            <a:pPr eaLnBrk="1" hangingPunct="1"/>
            <a:r>
              <a:rPr lang="en-US" sz="2800" dirty="0"/>
              <a:t>Closeout items  for NIH include*:</a:t>
            </a:r>
          </a:p>
          <a:p>
            <a:pPr lvl="1" eaLnBrk="1" hangingPunct="1"/>
            <a:r>
              <a:rPr lang="en-US" sz="2400" dirty="0"/>
              <a:t>Final Research Performance Progress Report (F-RPPR)</a:t>
            </a:r>
          </a:p>
          <a:p>
            <a:pPr lvl="1" eaLnBrk="1" hangingPunct="1"/>
            <a:r>
              <a:rPr lang="en-US" sz="2400" dirty="0"/>
              <a:t>Federal Financial Report (FFR)</a:t>
            </a:r>
          </a:p>
          <a:p>
            <a:pPr lvl="1" eaLnBrk="1" hangingPunct="1"/>
            <a:r>
              <a:rPr lang="en-US" sz="2400" dirty="0"/>
              <a:t>Final Invention Statement</a:t>
            </a:r>
          </a:p>
          <a:p>
            <a:pPr eaLnBrk="1" hangingPunct="1"/>
            <a:r>
              <a:rPr lang="en-US" sz="2800" dirty="0"/>
              <a:t>NIH automatically marks the grant “ready for close out,” making the link appear in Commons  when:</a:t>
            </a:r>
          </a:p>
          <a:p>
            <a:pPr lvl="1" eaLnBrk="1" hangingPunct="1"/>
            <a:r>
              <a:rPr lang="en-US" sz="2400" dirty="0"/>
              <a:t>The project period end date has passed, and</a:t>
            </a:r>
          </a:p>
          <a:p>
            <a:pPr lvl="1" eaLnBrk="1" hangingPunct="1"/>
            <a:r>
              <a:rPr lang="en-US" sz="2400" dirty="0"/>
              <a:t>No Typ2 application has been submitted</a:t>
            </a:r>
          </a:p>
          <a:p>
            <a:endParaRPr lang="en-US" dirty="0"/>
          </a:p>
        </p:txBody>
      </p:sp>
      <p:pic>
        <p:nvPicPr>
          <p:cNvPr id="5" name="Picture 4" tit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495" y="4473765"/>
            <a:ext cx="2198762" cy="1651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TextBox 5"/>
          <p:cNvSpPr txBox="1"/>
          <p:nvPr/>
        </p:nvSpPr>
        <p:spPr>
          <a:xfrm>
            <a:off x="1778833" y="6400800"/>
            <a:ext cx="5532284" cy="369332"/>
          </a:xfrm>
          <a:prstGeom prst="rect">
            <a:avLst/>
          </a:prstGeom>
          <a:noFill/>
        </p:spPr>
        <p:txBody>
          <a:bodyPr wrap="none" rtlCol="0">
            <a:spAutoFit/>
          </a:bodyPr>
          <a:lstStyle/>
          <a:p>
            <a:r>
              <a:rPr lang="en-US" dirty="0"/>
              <a:t>*Agency partners may require additional information</a:t>
            </a:r>
          </a:p>
        </p:txBody>
      </p:sp>
    </p:spTree>
    <p:custDataLst>
      <p:tags r:id="rId1"/>
    </p:custDataLst>
    <p:extLst>
      <p:ext uri="{BB962C8B-B14F-4D97-AF65-F5344CB8AC3E}">
        <p14:creationId xmlns:p14="http://schemas.microsoft.com/office/powerpoint/2010/main" val="22995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200" dirty="0"/>
              <a:t>Closeout for Partner Agencies</a:t>
            </a:r>
            <a:endParaRPr lang="en-US" dirty="0"/>
          </a:p>
        </p:txBody>
      </p:sp>
      <p:sp>
        <p:nvSpPr>
          <p:cNvPr id="3" name="Content Placeholder 2"/>
          <p:cNvSpPr>
            <a:spLocks noGrp="1"/>
          </p:cNvSpPr>
          <p:nvPr>
            <p:ph sz="quarter" idx="13"/>
          </p:nvPr>
        </p:nvSpPr>
        <p:spPr>
          <a:xfrm>
            <a:off x="301752" y="1828800"/>
            <a:ext cx="8503920" cy="4270248"/>
          </a:xfrm>
        </p:spPr>
        <p:txBody>
          <a:bodyPr/>
          <a:lstStyle/>
          <a:p>
            <a:pPr>
              <a:spcBef>
                <a:spcPts val="1200"/>
              </a:spcBef>
            </a:pPr>
            <a:r>
              <a:rPr lang="en-US" sz="2900" dirty="0"/>
              <a:t>Partner Agencies (CDC, FDA, SAMHSA, etc.) have different business requirements and may use different reports for closeout. </a:t>
            </a:r>
          </a:p>
          <a:p>
            <a:pPr>
              <a:spcBef>
                <a:spcPts val="1200"/>
              </a:spcBef>
            </a:pPr>
            <a:r>
              <a:rPr lang="en-US" sz="2900" dirty="0"/>
              <a:t>For example some use the Tangible Personal Property Report (SF-428), referred to as TPPR</a:t>
            </a:r>
          </a:p>
          <a:p>
            <a:pPr>
              <a:spcBef>
                <a:spcPts val="1200"/>
              </a:spcBef>
            </a:pPr>
            <a:r>
              <a:rPr lang="en-US" sz="2900" dirty="0"/>
              <a:t>Or the FPR vs the RPPR for some agencies </a:t>
            </a:r>
          </a:p>
          <a:p>
            <a:pPr marL="0" indent="0">
              <a:buNone/>
            </a:pPr>
            <a:r>
              <a:rPr lang="en-US" sz="2800" dirty="0"/>
              <a:t> </a:t>
            </a:r>
          </a:p>
        </p:txBody>
      </p:sp>
    </p:spTree>
    <p:custDataLst>
      <p:tags r:id="rId1"/>
    </p:custDataLst>
    <p:extLst>
      <p:ext uri="{BB962C8B-B14F-4D97-AF65-F5344CB8AC3E}">
        <p14:creationId xmlns:p14="http://schemas.microsoft.com/office/powerpoint/2010/main" val="309037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Closeout Capabilities</a:t>
            </a:r>
          </a:p>
        </p:txBody>
      </p:sp>
      <p:sp>
        <p:nvSpPr>
          <p:cNvPr id="3" name="Content Placeholder 2"/>
          <p:cNvSpPr>
            <a:spLocks noGrp="1"/>
          </p:cNvSpPr>
          <p:nvPr>
            <p:ph sz="quarter" idx="13"/>
          </p:nvPr>
        </p:nvSpPr>
        <p:spPr>
          <a:xfrm>
            <a:off x="301752" y="1828800"/>
            <a:ext cx="8503920" cy="4270248"/>
          </a:xfrm>
        </p:spPr>
        <p:txBody>
          <a:bodyPr/>
          <a:lstStyle/>
          <a:p>
            <a:pPr>
              <a:spcBef>
                <a:spcPts val="1200"/>
              </a:spcBef>
            </a:pPr>
            <a:r>
              <a:rPr lang="en-US" sz="2900" dirty="0"/>
              <a:t>Identify expiring and terminating grants</a:t>
            </a:r>
          </a:p>
          <a:p>
            <a:pPr>
              <a:spcBef>
                <a:spcPts val="1200"/>
              </a:spcBef>
            </a:pPr>
            <a:r>
              <a:rPr lang="en-US" sz="2900" dirty="0"/>
              <a:t>Request and track required closeout documents</a:t>
            </a:r>
          </a:p>
          <a:p>
            <a:pPr>
              <a:spcBef>
                <a:spcPts val="1200"/>
              </a:spcBef>
            </a:pPr>
            <a:r>
              <a:rPr lang="en-US" sz="2900" dirty="0"/>
              <a:t>Track submission of boxed archived paper grant records at the Federal Record Center (FRC)</a:t>
            </a:r>
            <a:endParaRPr lang="en-US" sz="2000" dirty="0"/>
          </a:p>
          <a:p>
            <a:pPr marL="0" indent="0">
              <a:buNone/>
            </a:pPr>
            <a:r>
              <a:rPr lang="en-US" sz="2800" dirty="0"/>
              <a:t> </a:t>
            </a:r>
          </a:p>
        </p:txBody>
      </p:sp>
    </p:spTree>
    <p:custDataLst>
      <p:tags r:id="rId1"/>
    </p:custDataLst>
    <p:extLst>
      <p:ext uri="{BB962C8B-B14F-4D97-AF65-F5344CB8AC3E}">
        <p14:creationId xmlns:p14="http://schemas.microsoft.com/office/powerpoint/2010/main" val="122753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152401"/>
            <a:ext cx="8534400" cy="990600"/>
          </a:xfrm>
        </p:spPr>
        <p:txBody>
          <a:bodyPr>
            <a:normAutofit fontScale="90000"/>
          </a:bodyPr>
          <a:lstStyle/>
          <a:p>
            <a:r>
              <a:rPr lang="en-US" dirty="0"/>
              <a:t>New Closeout Search screen provides </a:t>
            </a:r>
            <a:br>
              <a:rPr lang="en-US" dirty="0"/>
            </a:br>
            <a:r>
              <a:rPr lang="en-US" dirty="0"/>
              <a:t>additional search criteria</a:t>
            </a:r>
          </a:p>
        </p:txBody>
      </p:sp>
      <p:grpSp>
        <p:nvGrpSpPr>
          <p:cNvPr id="5" name="Group 4" descr="Closeout options" title="SO Status search"/>
          <p:cNvGrpSpPr/>
          <p:nvPr/>
        </p:nvGrpSpPr>
        <p:grpSpPr>
          <a:xfrm>
            <a:off x="190500" y="1569063"/>
            <a:ext cx="8763000" cy="4315974"/>
            <a:chOff x="190500" y="1569063"/>
            <a:chExt cx="8763000" cy="4315974"/>
          </a:xfrm>
        </p:grpSpPr>
        <p:pic>
          <p:nvPicPr>
            <p:cNvPr id="4" name="Picture 6" title="SO Search Screen Closeout"/>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0500" y="1569063"/>
              <a:ext cx="8763000" cy="4315974"/>
            </a:xfrm>
            <a:prstGeom prst="rect">
              <a:avLst/>
            </a:prstGeom>
            <a:noFill/>
            <a:ln w="9525">
              <a:noFill/>
              <a:miter lim="800000"/>
              <a:headEnd/>
              <a:tailEnd/>
            </a:ln>
          </p:spPr>
        </p:pic>
        <p:sp>
          <p:nvSpPr>
            <p:cNvPr id="3" name="Rounded Rectangle 2"/>
            <p:cNvSpPr/>
            <p:nvPr/>
          </p:nvSpPr>
          <p:spPr>
            <a:xfrm>
              <a:off x="2743200" y="4495800"/>
              <a:ext cx="2286000" cy="8382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59177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152400"/>
            <a:ext cx="8534400" cy="990600"/>
          </a:xfrm>
        </p:spPr>
        <p:txBody>
          <a:bodyPr>
            <a:normAutofit fontScale="90000"/>
          </a:bodyPr>
          <a:lstStyle/>
          <a:p>
            <a:r>
              <a:rPr lang="en-US" dirty="0"/>
              <a:t>Search screen shows grants that are Closed or Requires Closeout</a:t>
            </a:r>
          </a:p>
        </p:txBody>
      </p:sp>
      <p:pic>
        <p:nvPicPr>
          <p:cNvPr id="4" name="Picture 6" title="Closeout Search Results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2317" y="1524000"/>
            <a:ext cx="8819366" cy="4800600"/>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322608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758825"/>
          </a:xfrm>
        </p:spPr>
        <p:txBody>
          <a:bodyPr>
            <a:normAutofit fontScale="90000"/>
          </a:bodyPr>
          <a:lstStyle/>
          <a:p>
            <a:r>
              <a:rPr lang="en-US" dirty="0"/>
              <a:t>Final Report Additional Materials</a:t>
            </a:r>
            <a:br>
              <a:rPr lang="en-US" dirty="0"/>
            </a:br>
            <a:r>
              <a:rPr lang="en-US" dirty="0"/>
              <a:t>(FRAM) </a:t>
            </a:r>
          </a:p>
        </p:txBody>
      </p:sp>
      <p:grpSp>
        <p:nvGrpSpPr>
          <p:cNvPr id="3" name="Group 2" descr="Showing FRAM Request and FRAM Update Link" title="Closeout screen"/>
          <p:cNvGrpSpPr/>
          <p:nvPr/>
        </p:nvGrpSpPr>
        <p:grpSpPr>
          <a:xfrm>
            <a:off x="170563" y="1752600"/>
            <a:ext cx="8821037" cy="2623226"/>
            <a:chOff x="170563" y="1752600"/>
            <a:chExt cx="8821037" cy="2623226"/>
          </a:xfrm>
        </p:grpSpPr>
        <p:pic>
          <p:nvPicPr>
            <p:cNvPr id="20" name="Picture 19" title="Clouseout screen with FRAM Reques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63" y="1752600"/>
              <a:ext cx="8821037" cy="2623226"/>
            </a:xfrm>
            <a:prstGeom prst="rect">
              <a:avLst/>
            </a:prstGeom>
          </p:spPr>
        </p:pic>
        <p:sp>
          <p:nvSpPr>
            <p:cNvPr id="21" name="Rounded Rectangle 20" title="rounded rectangle"/>
            <p:cNvSpPr/>
            <p:nvPr/>
          </p:nvSpPr>
          <p:spPr>
            <a:xfrm>
              <a:off x="3581400" y="3729370"/>
              <a:ext cx="685800" cy="23746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title="rounded rectangle"/>
            <p:cNvSpPr/>
            <p:nvPr/>
          </p:nvSpPr>
          <p:spPr>
            <a:xfrm>
              <a:off x="6705600" y="3682092"/>
              <a:ext cx="685801" cy="23746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457200" y="4478930"/>
            <a:ext cx="7342716" cy="923330"/>
          </a:xfrm>
          <a:prstGeom prst="rect">
            <a:avLst/>
          </a:prstGeom>
          <a:noFill/>
        </p:spPr>
        <p:txBody>
          <a:bodyPr wrap="none" rtlCol="0">
            <a:spAutoFit/>
          </a:bodyPr>
          <a:lstStyle/>
          <a:p>
            <a:pPr marL="285750" indent="-285750">
              <a:buFont typeface="Arial" panose="020B0604020202020204" pitchFamily="34" charset="0"/>
              <a:buChar char="•"/>
            </a:pPr>
            <a:r>
              <a:rPr lang="en-US" dirty="0"/>
              <a:t>Awarding IC sets status to FRAM Requested</a:t>
            </a:r>
          </a:p>
          <a:p>
            <a:pPr marL="285750" indent="-285750">
              <a:buFont typeface="Arial" panose="020B0604020202020204" pitchFamily="34" charset="0"/>
              <a:buChar char="•"/>
            </a:pPr>
            <a:r>
              <a:rPr lang="en-US" dirty="0"/>
              <a:t>Awarding IC triggers email for requested information to the SO &amp; PI</a:t>
            </a:r>
          </a:p>
          <a:p>
            <a:pPr marL="285750" indent="-285750">
              <a:buFont typeface="Arial" panose="020B0604020202020204" pitchFamily="34" charset="0"/>
              <a:buChar char="•"/>
            </a:pPr>
            <a:r>
              <a:rPr lang="en-US" dirty="0"/>
              <a:t>The FRAM Update link appears in Action column</a:t>
            </a:r>
          </a:p>
        </p:txBody>
      </p:sp>
      <p:sp>
        <p:nvSpPr>
          <p:cNvPr id="24" name="TextBox 23"/>
          <p:cNvSpPr txBox="1"/>
          <p:nvPr/>
        </p:nvSpPr>
        <p:spPr>
          <a:xfrm>
            <a:off x="1558996" y="1447800"/>
            <a:ext cx="6026009" cy="400110"/>
          </a:xfrm>
          <a:prstGeom prst="rect">
            <a:avLst/>
          </a:prstGeom>
          <a:noFill/>
        </p:spPr>
        <p:txBody>
          <a:bodyPr wrap="none" rtlCol="0">
            <a:spAutoFit/>
          </a:bodyPr>
          <a:lstStyle/>
          <a:p>
            <a:r>
              <a:rPr lang="en-US" sz="2000" b="1" dirty="0">
                <a:solidFill>
                  <a:srgbClr val="FF0000"/>
                </a:solidFill>
              </a:rPr>
              <a:t>FRAM works in same manner as PRAM in RPPR</a:t>
            </a:r>
          </a:p>
        </p:txBody>
      </p:sp>
    </p:spTree>
    <p:custDataLst>
      <p:tags r:id="rId1"/>
    </p:custDataLst>
    <p:extLst>
      <p:ext uri="{BB962C8B-B14F-4D97-AF65-F5344CB8AC3E}">
        <p14:creationId xmlns:p14="http://schemas.microsoft.com/office/powerpoint/2010/main" val="76596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758825"/>
          </a:xfrm>
        </p:spPr>
        <p:txBody>
          <a:bodyPr>
            <a:normAutofit fontScale="90000"/>
          </a:bodyPr>
          <a:lstStyle/>
          <a:p>
            <a:r>
              <a:rPr lang="en-US" dirty="0"/>
              <a:t>Final Report Additional Materials</a:t>
            </a:r>
            <a:br>
              <a:rPr lang="en-US" dirty="0"/>
            </a:br>
            <a:r>
              <a:rPr lang="en-US" dirty="0"/>
              <a:t>(FRAM)  in Other Relevant Documents</a:t>
            </a:r>
          </a:p>
        </p:txBody>
      </p:sp>
      <p:sp>
        <p:nvSpPr>
          <p:cNvPr id="24" name="TextBox 23"/>
          <p:cNvSpPr txBox="1"/>
          <p:nvPr/>
        </p:nvSpPr>
        <p:spPr>
          <a:xfrm>
            <a:off x="304800" y="1498808"/>
            <a:ext cx="8871339" cy="707886"/>
          </a:xfrm>
          <a:prstGeom prst="rect">
            <a:avLst/>
          </a:prstGeom>
          <a:noFill/>
        </p:spPr>
        <p:txBody>
          <a:bodyPr wrap="none" rtlCol="0">
            <a:spAutoFit/>
          </a:bodyPr>
          <a:lstStyle/>
          <a:p>
            <a:r>
              <a:rPr lang="en-US" sz="2000" b="1" dirty="0">
                <a:solidFill>
                  <a:srgbClr val="FF0000"/>
                </a:solidFill>
              </a:rPr>
              <a:t>Specifics about the FRAM request can also be found in Other Relevant</a:t>
            </a:r>
          </a:p>
          <a:p>
            <a:r>
              <a:rPr lang="en-US" sz="2000" b="1" dirty="0">
                <a:solidFill>
                  <a:srgbClr val="FF0000"/>
                </a:solidFill>
              </a:rPr>
              <a:t>Documents section of the Status Information screen.</a:t>
            </a:r>
          </a:p>
        </p:txBody>
      </p:sp>
      <p:grpSp>
        <p:nvGrpSpPr>
          <p:cNvPr id="3" name="Group 2" descr="Other Relevant Documents section show link for FRAM Request" title="Status Information screen"/>
          <p:cNvGrpSpPr/>
          <p:nvPr/>
        </p:nvGrpSpPr>
        <p:grpSpPr>
          <a:xfrm>
            <a:off x="312511" y="2206694"/>
            <a:ext cx="8458200" cy="3842093"/>
            <a:chOff x="312511" y="2206694"/>
            <a:chExt cx="8458200" cy="3842093"/>
          </a:xfrm>
        </p:grpSpPr>
        <p:pic>
          <p:nvPicPr>
            <p:cNvPr id="4" name="Picture 3" descr="Showing FRAM link" title="Other Relevant Documen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511" y="2206694"/>
              <a:ext cx="8458200" cy="3842093"/>
            </a:xfrm>
            <a:prstGeom prst="rect">
              <a:avLst/>
            </a:prstGeom>
          </p:spPr>
        </p:pic>
        <p:sp>
          <p:nvSpPr>
            <p:cNvPr id="10" name="Rounded Rectangle 9" title="rounded rectangle"/>
            <p:cNvSpPr/>
            <p:nvPr/>
          </p:nvSpPr>
          <p:spPr>
            <a:xfrm>
              <a:off x="381000" y="5486400"/>
              <a:ext cx="3733800" cy="381000"/>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037630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Status screen showing IRAM link"/>
          <p:cNvPicPr>
            <a:picLocks noChangeAspect="1"/>
          </p:cNvPicPr>
          <p:nvPr/>
        </p:nvPicPr>
        <p:blipFill rotWithShape="1">
          <a:blip r:embed="rId3">
            <a:extLst>
              <a:ext uri="{28A0092B-C50C-407E-A947-70E740481C1C}">
                <a14:useLocalDpi xmlns:a14="http://schemas.microsoft.com/office/drawing/2010/main" val="0"/>
              </a:ext>
            </a:extLst>
          </a:blip>
          <a:srcRect b="43986"/>
          <a:stretch/>
        </p:blipFill>
        <p:spPr>
          <a:xfrm>
            <a:off x="245313" y="1828800"/>
            <a:ext cx="8590712" cy="3361583"/>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a:xfrm>
            <a:off x="301625" y="307975"/>
            <a:ext cx="8534400" cy="758825"/>
          </a:xfrm>
        </p:spPr>
        <p:txBody>
          <a:bodyPr>
            <a:normAutofit fontScale="90000"/>
          </a:bodyPr>
          <a:lstStyle/>
          <a:p>
            <a:r>
              <a:rPr lang="en-US" dirty="0"/>
              <a:t>Interim Report Additional Materials</a:t>
            </a:r>
            <a:br>
              <a:rPr lang="en-US" dirty="0"/>
            </a:br>
            <a:r>
              <a:rPr lang="en-US" dirty="0"/>
              <a:t>(IRAM) Link</a:t>
            </a:r>
          </a:p>
        </p:txBody>
      </p:sp>
      <p:sp>
        <p:nvSpPr>
          <p:cNvPr id="23" name="TextBox 22"/>
          <p:cNvSpPr txBox="1"/>
          <p:nvPr/>
        </p:nvSpPr>
        <p:spPr>
          <a:xfrm>
            <a:off x="897467" y="5401270"/>
            <a:ext cx="7342716" cy="923330"/>
          </a:xfrm>
          <a:prstGeom prst="rect">
            <a:avLst/>
          </a:prstGeom>
          <a:noFill/>
        </p:spPr>
        <p:txBody>
          <a:bodyPr wrap="none" rtlCol="0">
            <a:spAutoFit/>
          </a:bodyPr>
          <a:lstStyle/>
          <a:p>
            <a:pPr marL="285750" indent="-285750">
              <a:buFont typeface="Arial" panose="020B0604020202020204" pitchFamily="34" charset="0"/>
              <a:buChar char="•"/>
            </a:pPr>
            <a:r>
              <a:rPr lang="en-US" dirty="0"/>
              <a:t>Awarding IC sets status to IRAM Requested</a:t>
            </a:r>
          </a:p>
          <a:p>
            <a:pPr marL="285750" indent="-285750">
              <a:buFont typeface="Arial" panose="020B0604020202020204" pitchFamily="34" charset="0"/>
              <a:buChar char="•"/>
            </a:pPr>
            <a:r>
              <a:rPr lang="en-US" dirty="0"/>
              <a:t>Awarding IC triggers email for requested information to the SO &amp; PI</a:t>
            </a:r>
          </a:p>
          <a:p>
            <a:pPr marL="285750" indent="-285750">
              <a:buFont typeface="Arial" panose="020B0604020202020204" pitchFamily="34" charset="0"/>
              <a:buChar char="•"/>
            </a:pPr>
            <a:r>
              <a:rPr lang="en-US" dirty="0"/>
              <a:t>The IRAM Update link appears in Action column</a:t>
            </a:r>
          </a:p>
        </p:txBody>
      </p:sp>
      <p:sp>
        <p:nvSpPr>
          <p:cNvPr id="24" name="TextBox 23"/>
          <p:cNvSpPr txBox="1"/>
          <p:nvPr/>
        </p:nvSpPr>
        <p:spPr>
          <a:xfrm>
            <a:off x="1284345" y="1352490"/>
            <a:ext cx="6351419" cy="400110"/>
          </a:xfrm>
          <a:prstGeom prst="rect">
            <a:avLst/>
          </a:prstGeom>
          <a:noFill/>
        </p:spPr>
        <p:txBody>
          <a:bodyPr wrap="none" rtlCol="0">
            <a:spAutoFit/>
          </a:bodyPr>
          <a:lstStyle/>
          <a:p>
            <a:r>
              <a:rPr lang="en-US" sz="2000" b="1" dirty="0">
                <a:solidFill>
                  <a:srgbClr val="FF0000"/>
                </a:solidFill>
              </a:rPr>
              <a:t>IRAM works in same manner as PRAM in for RPPR</a:t>
            </a:r>
          </a:p>
        </p:txBody>
      </p:sp>
    </p:spTree>
    <p:custDataLst>
      <p:tags r:id="rId1"/>
    </p:custDataLst>
    <p:extLst>
      <p:ext uri="{BB962C8B-B14F-4D97-AF65-F5344CB8AC3E}">
        <p14:creationId xmlns:p14="http://schemas.microsoft.com/office/powerpoint/2010/main" val="339695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Signing Official (SO) &amp; Managing Accounts</a:t>
            </a:r>
          </a:p>
        </p:txBody>
      </p:sp>
      <p:sp>
        <p:nvSpPr>
          <p:cNvPr id="3" name="Content Placeholder 2" descr="&quot;&quot;" title="Items of Interest Link"/>
          <p:cNvSpPr>
            <a:spLocks noGrp="1"/>
          </p:cNvSpPr>
          <p:nvPr>
            <p:ph sz="quarter" idx="13"/>
          </p:nvPr>
        </p:nvSpPr>
        <p:spPr>
          <a:xfrm>
            <a:off x="301752" y="1527048"/>
            <a:ext cx="8503920" cy="4873752"/>
          </a:xfrm>
        </p:spPr>
        <p:txBody>
          <a:bodyPr/>
          <a:lstStyle/>
          <a:p>
            <a:pPr marL="0" indent="0">
              <a:buNone/>
            </a:pPr>
            <a:r>
              <a:rPr lang="en-US" sz="2400" dirty="0"/>
              <a:t>Signing Officials (and Account Administrators) have a responsibility to ensure duplicate accounts are not created for users.</a:t>
            </a:r>
          </a:p>
          <a:p>
            <a:pPr lvl="1"/>
            <a:r>
              <a:rPr lang="en-US" sz="2400" dirty="0"/>
              <a:t>Users with Scientific roles should only have one (1) eRA Commons account for their entire career</a:t>
            </a:r>
          </a:p>
          <a:p>
            <a:pPr lvl="2"/>
            <a:r>
              <a:rPr lang="en-US" dirty="0"/>
              <a:t>NIH needs to track funded researchers</a:t>
            </a:r>
          </a:p>
          <a:p>
            <a:pPr lvl="2"/>
            <a:r>
              <a:rPr lang="en-US" dirty="0"/>
              <a:t>Used for reviewers to determine Continuous Submission status</a:t>
            </a:r>
          </a:p>
          <a:p>
            <a:pPr lvl="2"/>
            <a:r>
              <a:rPr lang="en-US" dirty="0"/>
              <a:t>Used to determine New/Early Stage Investigator status</a:t>
            </a:r>
          </a:p>
          <a:p>
            <a:pPr lvl="1"/>
            <a:r>
              <a:rPr lang="en-US" sz="2400" dirty="0"/>
              <a:t>Before creating new accounts, search across all eRA Commons accounts using AMS</a:t>
            </a:r>
          </a:p>
          <a:p>
            <a:pPr lvl="1"/>
            <a:r>
              <a:rPr lang="en-US" sz="2400" dirty="0"/>
              <a:t>For more information, see:</a:t>
            </a:r>
          </a:p>
          <a:p>
            <a:pPr lvl="2"/>
            <a:r>
              <a:rPr lang="en-US" dirty="0">
                <a:hlinkClick r:id="rId4" tooltip="eRA Items of Interest October 2017"/>
              </a:rPr>
              <a:t>https://era.nih.gov/news_and_events/era-item-Oct2017.htm</a:t>
            </a:r>
            <a:endParaRPr lang="en-US" dirty="0"/>
          </a:p>
        </p:txBody>
      </p:sp>
    </p:spTree>
    <p:custDataLst>
      <p:tags r:id="rId1"/>
    </p:custDataLst>
    <p:extLst>
      <p:ext uri="{BB962C8B-B14F-4D97-AF65-F5344CB8AC3E}">
        <p14:creationId xmlns:p14="http://schemas.microsoft.com/office/powerpoint/2010/main" val="364015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758825"/>
          </a:xfrm>
        </p:spPr>
        <p:txBody>
          <a:bodyPr>
            <a:normAutofit fontScale="90000"/>
          </a:bodyPr>
          <a:lstStyle/>
          <a:p>
            <a:r>
              <a:rPr lang="en-US" dirty="0"/>
              <a:t>Interim Report Additional Materials</a:t>
            </a:r>
            <a:br>
              <a:rPr lang="en-US" dirty="0"/>
            </a:br>
            <a:r>
              <a:rPr lang="en-US" dirty="0"/>
              <a:t>(IRAM) Screen</a:t>
            </a:r>
          </a:p>
        </p:txBody>
      </p:sp>
      <p:pic>
        <p:nvPicPr>
          <p:cNvPr id="5" name="Picture 4" title="IRAM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25" y="2514600"/>
            <a:ext cx="8538074" cy="3772955"/>
          </a:xfrm>
          <a:prstGeom prst="rect">
            <a:avLst/>
          </a:prstGeom>
          <a:ln>
            <a:noFill/>
          </a:ln>
          <a:effectLst>
            <a:outerShdw blurRad="190500" algn="tl" rotWithShape="0">
              <a:srgbClr val="000000">
                <a:alpha val="70000"/>
              </a:srgbClr>
            </a:outerShdw>
          </a:effectLst>
        </p:spPr>
      </p:pic>
      <p:sp>
        <p:nvSpPr>
          <p:cNvPr id="6" name="Rectangle 5"/>
          <p:cNvSpPr/>
          <p:nvPr/>
        </p:nvSpPr>
        <p:spPr>
          <a:xfrm>
            <a:off x="301625" y="1600200"/>
            <a:ext cx="8534400" cy="738664"/>
          </a:xfrm>
          <a:prstGeom prst="rect">
            <a:avLst/>
          </a:prstGeom>
        </p:spPr>
        <p:txBody>
          <a:bodyPr wrap="square">
            <a:spAutoFit/>
          </a:bodyPr>
          <a:lstStyle/>
          <a:p>
            <a:pPr marL="0" marR="0">
              <a:spcBef>
                <a:spcPts val="0"/>
              </a:spcBef>
              <a:spcAft>
                <a:spcPts val="0"/>
              </a:spcAft>
            </a:pPr>
            <a:r>
              <a:rPr lang="en-US" dirty="0">
                <a:solidFill>
                  <a:srgbClr val="000000"/>
                </a:solidFill>
                <a:ea typeface="Calibri" panose="020F0502020204030204" pitchFamily="34" charset="0"/>
                <a:cs typeface="Times New Roman" panose="02020603050405020304" pitchFamily="18" charset="0"/>
              </a:rPr>
              <a:t>As with the RPPR, a PD/PI (or Contact PI, in the case of multiple PIs) can enter the IRAM. However, only the SO can submit an IRAM to the agency.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75618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dirty="0"/>
              <a:t>Show me the FFR!</a:t>
            </a:r>
          </a:p>
          <a:p>
            <a:endParaRPr lang="en-US" dirty="0"/>
          </a:p>
        </p:txBody>
      </p:sp>
      <p:sp>
        <p:nvSpPr>
          <p:cNvPr id="5" name="Title 4"/>
          <p:cNvSpPr>
            <a:spLocks noGrp="1"/>
          </p:cNvSpPr>
          <p:nvPr>
            <p:ph type="ctrTitle"/>
          </p:nvPr>
        </p:nvSpPr>
        <p:spPr/>
        <p:txBody>
          <a:bodyPr/>
          <a:lstStyle/>
          <a:p>
            <a:r>
              <a:rPr lang="en-US" dirty="0"/>
              <a:t>Federal Financial Report</a:t>
            </a:r>
          </a:p>
        </p:txBody>
      </p:sp>
      <p:pic>
        <p:nvPicPr>
          <p:cNvPr id="7" name="Picture 6"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3429000"/>
            <a:ext cx="3352800" cy="192834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279639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14400"/>
            <a:ext cx="2667000" cy="1295400"/>
          </a:xfrm>
        </p:spPr>
        <p:txBody>
          <a:bodyPr/>
          <a:lstStyle/>
          <a:p>
            <a:r>
              <a:rPr lang="en-US" dirty="0"/>
              <a:t>Federal Financial Report (FFR)</a:t>
            </a:r>
          </a:p>
        </p:txBody>
      </p:sp>
      <p:sp>
        <p:nvSpPr>
          <p:cNvPr id="3" name="Text Placeholder 2"/>
          <p:cNvSpPr>
            <a:spLocks noGrp="1"/>
          </p:cNvSpPr>
          <p:nvPr>
            <p:ph type="body" idx="1"/>
          </p:nvPr>
        </p:nvSpPr>
        <p:spPr/>
        <p:txBody>
          <a:bodyPr/>
          <a:lstStyle/>
          <a:p>
            <a:r>
              <a:rPr lang="en-US" dirty="0"/>
              <a:t>Allows grantees to electronically submit a statement of expenditures associated with their grant to NIH via </a:t>
            </a:r>
            <a:r>
              <a:rPr lang="en-US" dirty="0" err="1"/>
              <a:t>eRA</a:t>
            </a:r>
            <a:r>
              <a:rPr lang="en-US" dirty="0"/>
              <a:t> Commons.</a:t>
            </a:r>
          </a:p>
        </p:txBody>
      </p:sp>
      <p:sp>
        <p:nvSpPr>
          <p:cNvPr id="4" name="Content Placeholder 3"/>
          <p:cNvSpPr>
            <a:spLocks noGrp="1"/>
          </p:cNvSpPr>
          <p:nvPr>
            <p:ph sz="quarter" idx="13"/>
          </p:nvPr>
        </p:nvSpPr>
        <p:spPr>
          <a:xfrm>
            <a:off x="3124200" y="685800"/>
            <a:ext cx="5638800" cy="5791200"/>
          </a:xfrm>
        </p:spPr>
        <p:txBody>
          <a:bodyPr/>
          <a:lstStyle/>
          <a:p>
            <a:r>
              <a:rPr lang="en-US" dirty="0"/>
              <a:t>FFRs must be submitted in eRA Commons via the FFR/FSR module</a:t>
            </a:r>
          </a:p>
          <a:p>
            <a:pPr lvl="1"/>
            <a:r>
              <a:rPr lang="en-US" dirty="0"/>
              <a:t>Cash transaction data still submitted via Payment Management System</a:t>
            </a:r>
          </a:p>
          <a:p>
            <a:r>
              <a:rPr lang="en-US" dirty="0"/>
              <a:t>FSR role for users who have the authority to view, enter data, and submit an FFR on behalf of institution</a:t>
            </a:r>
          </a:p>
          <a:p>
            <a:endParaRPr lang="en-US" dirty="0"/>
          </a:p>
          <a:p>
            <a:endParaRPr lang="en-US" dirty="0"/>
          </a:p>
        </p:txBody>
      </p:sp>
      <p:grpSp>
        <p:nvGrpSpPr>
          <p:cNvPr id="10" name="Group 9" title="eRA Commons banner showing FFR navigation tab and user FSR role"/>
          <p:cNvGrpSpPr/>
          <p:nvPr/>
        </p:nvGrpSpPr>
        <p:grpSpPr>
          <a:xfrm>
            <a:off x="342900" y="4724400"/>
            <a:ext cx="8458200" cy="1905000"/>
            <a:chOff x="342900" y="4724400"/>
            <a:chExt cx="8458200" cy="1905000"/>
          </a:xfrm>
        </p:grpSpPr>
        <p:pic>
          <p:nvPicPr>
            <p:cNvPr id="6" name="Picture 5" title="''"/>
            <p:cNvPicPr>
              <a:picLocks noChangeAspect="1"/>
            </p:cNvPicPr>
            <p:nvPr/>
          </p:nvPicPr>
          <p:blipFill rotWithShape="1">
            <a:blip r:embed="rId3">
              <a:extLst>
                <a:ext uri="{28A0092B-C50C-407E-A947-70E740481C1C}">
                  <a14:useLocalDpi xmlns:a14="http://schemas.microsoft.com/office/drawing/2010/main" val="0"/>
                </a:ext>
              </a:extLst>
            </a:blip>
            <a:srcRect b="60179"/>
            <a:stretch/>
          </p:blipFill>
          <p:spPr>
            <a:xfrm>
              <a:off x="342900" y="4724400"/>
              <a:ext cx="8458200" cy="1905000"/>
            </a:xfrm>
            <a:prstGeom prst="rect">
              <a:avLst/>
            </a:prstGeom>
            <a:ln>
              <a:noFill/>
            </a:ln>
            <a:effectLst>
              <a:outerShdw blurRad="190500" algn="tl" rotWithShape="0">
                <a:srgbClr val="000000">
                  <a:alpha val="70000"/>
                </a:srgbClr>
              </a:outerShdw>
            </a:effectLst>
          </p:spPr>
        </p:pic>
        <p:sp>
          <p:nvSpPr>
            <p:cNvPr id="7" name="Oval 6"/>
            <p:cNvSpPr/>
            <p:nvPr/>
          </p:nvSpPr>
          <p:spPr>
            <a:xfrm>
              <a:off x="2781300" y="5562600"/>
              <a:ext cx="495300" cy="457200"/>
            </a:xfrm>
            <a:prstGeom prst="ellipse">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485389" y="5181600"/>
              <a:ext cx="685800" cy="381000"/>
            </a:xfrm>
            <a:prstGeom prst="ellipse">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75358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FFR Details</a:t>
            </a:r>
          </a:p>
        </p:txBody>
      </p:sp>
      <p:sp>
        <p:nvSpPr>
          <p:cNvPr id="3" name="Content Placeholder 2"/>
          <p:cNvSpPr>
            <a:spLocks noGrp="1"/>
          </p:cNvSpPr>
          <p:nvPr>
            <p:ph sz="quarter" idx="13"/>
          </p:nvPr>
        </p:nvSpPr>
        <p:spPr/>
        <p:txBody>
          <a:bodyPr/>
          <a:lstStyle/>
          <a:p>
            <a:r>
              <a:rPr lang="en-US" dirty="0"/>
              <a:t>Annual FFR due date: For non-SNAPs, FFR must be submitted within 120 days of the calendar quarter in which the budget period ends</a:t>
            </a:r>
          </a:p>
          <a:p>
            <a:r>
              <a:rPr lang="en-US" dirty="0"/>
              <a:t>Final FFR due date: based on the Project Period End Date (PPED):</a:t>
            </a:r>
          </a:p>
          <a:p>
            <a:pPr lvl="1"/>
            <a:r>
              <a:rPr lang="en-US" dirty="0"/>
              <a:t>Pending Status: If the FFR is not submitted and it is within 120 days of the PPED</a:t>
            </a:r>
          </a:p>
          <a:p>
            <a:pPr lvl="1"/>
            <a:r>
              <a:rPr lang="en-US" dirty="0"/>
              <a:t>Due Status: If the FFR is not submitted and it is between the PPED and 120 days past the PPED</a:t>
            </a:r>
          </a:p>
          <a:p>
            <a:pPr lvl="1"/>
            <a:r>
              <a:rPr lang="en-US" dirty="0"/>
              <a:t>Late: If the FFR is not submitted and it is more than 120 days past the PPED</a:t>
            </a:r>
          </a:p>
          <a:p>
            <a:endParaRPr lang="en-US" dirty="0"/>
          </a:p>
        </p:txBody>
      </p:sp>
    </p:spTree>
    <p:custDataLst>
      <p:tags r:id="rId1"/>
    </p:custDataLst>
    <p:extLst>
      <p:ext uri="{BB962C8B-B14F-4D97-AF65-F5344CB8AC3E}">
        <p14:creationId xmlns:p14="http://schemas.microsoft.com/office/powerpoint/2010/main" val="106398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title="FFR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4100" y="1590420"/>
            <a:ext cx="8598640" cy="4390365"/>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lstStyle/>
          <a:p>
            <a:r>
              <a:rPr lang="en-US" dirty="0"/>
              <a:t>FFR Search Screen</a:t>
            </a:r>
          </a:p>
        </p:txBody>
      </p:sp>
    </p:spTree>
    <p:custDataLst>
      <p:tags r:id="rId1"/>
    </p:custDataLst>
    <p:extLst>
      <p:ext uri="{BB962C8B-B14F-4D97-AF65-F5344CB8AC3E}">
        <p14:creationId xmlns:p14="http://schemas.microsoft.com/office/powerpoint/2010/main" val="359886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FFR Link</a:t>
            </a:r>
          </a:p>
        </p:txBody>
      </p:sp>
      <p:pic>
        <p:nvPicPr>
          <p:cNvPr id="4" name="Picture 7" title="FFR Search results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3871" y="951422"/>
            <a:ext cx="8551529" cy="5826318"/>
          </a:xfrm>
          <a:prstGeom prst="rect">
            <a:avLst/>
          </a:prstGeom>
          <a:noFill/>
          <a:ln w="25400" algn="ctr">
            <a:solidFill>
              <a:srgbClr val="002060"/>
            </a:solidFill>
            <a:miter lim="800000"/>
            <a:headEnd/>
            <a:tailEnd/>
          </a:ln>
        </p:spPr>
      </p:pic>
      <p:sp>
        <p:nvSpPr>
          <p:cNvPr id="5" name="Line 4" descr="The Grant Number is a hyperlink that will take you to the FFR/FSR form.&#10;" title="text box"/>
          <p:cNvSpPr>
            <a:spLocks noChangeShapeType="1"/>
          </p:cNvSpPr>
          <p:nvPr/>
        </p:nvSpPr>
        <p:spPr bwMode="auto">
          <a:xfrm flipH="1" flipV="1">
            <a:off x="1019175" y="4572000"/>
            <a:ext cx="381000" cy="53340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Text Box 5" descr="The Grant Number is a hyperlink that will take you to the FFR/FSR form.&#10;" title="text box"/>
          <p:cNvSpPr txBox="1">
            <a:spLocks noChangeArrowheads="1"/>
          </p:cNvSpPr>
          <p:nvPr/>
        </p:nvSpPr>
        <p:spPr bwMode="auto">
          <a:xfrm>
            <a:off x="942975" y="5112603"/>
            <a:ext cx="7315200" cy="830997"/>
          </a:xfrm>
          <a:prstGeom prst="rect">
            <a:avLst/>
          </a:prstGeom>
          <a:solidFill>
            <a:srgbClr val="FFFFCC"/>
          </a:solidFill>
          <a:ln w="12700">
            <a:solidFill>
              <a:srgbClr val="C00000"/>
            </a:solidFill>
            <a:miter lim="800000"/>
            <a:headEnd/>
            <a:tailEnd/>
          </a:ln>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The </a:t>
            </a:r>
            <a:r>
              <a:rPr kumimoji="0" lang="en-US" sz="2400" b="0" i="1" u="none" strike="noStrike" kern="0" cap="none" spc="0" normalizeH="0" baseline="0" noProof="0" dirty="0">
                <a:ln>
                  <a:noFill/>
                </a:ln>
                <a:solidFill>
                  <a:srgbClr val="C00000"/>
                </a:solidFill>
                <a:effectLst/>
                <a:uLnTx/>
                <a:uFillTx/>
                <a:latin typeface="Tahoma"/>
              </a:rPr>
              <a:t>Grant Number</a:t>
            </a:r>
            <a:r>
              <a:rPr kumimoji="0" lang="en-US" sz="2400" b="0" i="0" u="none" strike="noStrike" kern="0" cap="none" spc="0" normalizeH="0" baseline="0" noProof="0" dirty="0">
                <a:ln>
                  <a:noFill/>
                </a:ln>
                <a:solidFill>
                  <a:srgbClr val="C00000"/>
                </a:solidFill>
                <a:effectLst/>
                <a:uLnTx/>
                <a:uFillTx/>
                <a:latin typeface="Tahoma"/>
              </a:rPr>
              <a:t> is a hyperlink that will take you to the FFR/FSR form.</a:t>
            </a:r>
          </a:p>
        </p:txBody>
      </p:sp>
    </p:spTree>
    <p:custDataLst>
      <p:tags r:id="rId1"/>
    </p:custDataLst>
    <p:extLst>
      <p:ext uri="{BB962C8B-B14F-4D97-AF65-F5344CB8AC3E}">
        <p14:creationId xmlns:p14="http://schemas.microsoft.com/office/powerpoint/2010/main" val="329134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FFR Data</a:t>
            </a:r>
          </a:p>
        </p:txBody>
      </p:sp>
      <p:sp>
        <p:nvSpPr>
          <p:cNvPr id="3" name="Content Placeholder 2"/>
          <p:cNvSpPr>
            <a:spLocks noGrp="1"/>
          </p:cNvSpPr>
          <p:nvPr>
            <p:ph sz="quarter" idx="13"/>
          </p:nvPr>
        </p:nvSpPr>
        <p:spPr/>
        <p:txBody>
          <a:bodyPr/>
          <a:lstStyle/>
          <a:p>
            <a:pPr marL="0" indent="0">
              <a:buNone/>
            </a:pPr>
            <a:r>
              <a:rPr lang="en-US" dirty="0"/>
              <a:t>Clicking the hyperlinked grant number opens the FFR Details screen, which displays:</a:t>
            </a:r>
          </a:p>
          <a:p>
            <a:pPr lvl="1"/>
            <a:r>
              <a:rPr lang="en-US" dirty="0"/>
              <a:t>FFR Status:</a:t>
            </a:r>
          </a:p>
          <a:p>
            <a:pPr lvl="2"/>
            <a:r>
              <a:rPr lang="en-US" dirty="0"/>
              <a:t>Received, Accepted, Rejected, In Review, or Revision Pending</a:t>
            </a:r>
          </a:p>
          <a:p>
            <a:pPr lvl="1"/>
            <a:r>
              <a:rPr lang="en-US" dirty="0"/>
              <a:t>Available Actions:</a:t>
            </a:r>
          </a:p>
          <a:p>
            <a:pPr lvl="2"/>
            <a:r>
              <a:rPr lang="en-US" dirty="0"/>
              <a:t>Accepted status: View or Create New</a:t>
            </a:r>
          </a:p>
          <a:p>
            <a:pPr lvl="2"/>
            <a:r>
              <a:rPr lang="en-US" dirty="0"/>
              <a:t>Rejected status: View or Create New</a:t>
            </a:r>
          </a:p>
          <a:p>
            <a:pPr lvl="2"/>
            <a:r>
              <a:rPr lang="en-US" dirty="0"/>
              <a:t>Received status: View or Correct</a:t>
            </a:r>
          </a:p>
          <a:p>
            <a:pPr lvl="2"/>
            <a:r>
              <a:rPr lang="en-US" dirty="0"/>
              <a:t>Revision Pending status: View or Edit</a:t>
            </a:r>
          </a:p>
          <a:p>
            <a:pPr lvl="2"/>
            <a:r>
              <a:rPr lang="en-US" dirty="0"/>
              <a:t>In Review status: View</a:t>
            </a:r>
          </a:p>
          <a:p>
            <a:pPr marL="0" indent="0">
              <a:buNone/>
            </a:pPr>
            <a:endParaRPr lang="en-US" dirty="0"/>
          </a:p>
        </p:txBody>
      </p:sp>
    </p:spTree>
    <p:custDataLst>
      <p:tags r:id="rId1"/>
    </p:custDataLst>
    <p:extLst>
      <p:ext uri="{BB962C8B-B14F-4D97-AF65-F5344CB8AC3E}">
        <p14:creationId xmlns:p14="http://schemas.microsoft.com/office/powerpoint/2010/main" val="5811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Completing the FFR</a:t>
            </a:r>
          </a:p>
        </p:txBody>
      </p:sp>
      <p:pic>
        <p:nvPicPr>
          <p:cNvPr id="4" name="Picture 7" title="FFR data form"/>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85746" y="990600"/>
            <a:ext cx="8448707" cy="6065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4" descr="As current year entries are completed, calculations are done automatically.&#10;" title="text box"/>
          <p:cNvSpPr txBox="1">
            <a:spLocks noChangeArrowheads="1"/>
          </p:cNvSpPr>
          <p:nvPr/>
        </p:nvSpPr>
        <p:spPr bwMode="auto">
          <a:xfrm>
            <a:off x="5715000" y="2819400"/>
            <a:ext cx="2971800" cy="1938338"/>
          </a:xfrm>
          <a:prstGeom prst="rect">
            <a:avLst/>
          </a:prstGeom>
          <a:solidFill>
            <a:srgbClr val="FFFFCC"/>
          </a:solidFill>
          <a:ln w="12700">
            <a:solidFill>
              <a:srgbClr val="C00000"/>
            </a:solidFill>
            <a:miter lim="800000"/>
            <a:headEnd/>
            <a:tailEnd/>
          </a:ln>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As current year entries are completed, calculations are done automatically.</a:t>
            </a:r>
          </a:p>
        </p:txBody>
      </p:sp>
    </p:spTree>
    <p:custDataLst>
      <p:tags r:id="rId1"/>
    </p:custDataLst>
    <p:extLst>
      <p:ext uri="{BB962C8B-B14F-4D97-AF65-F5344CB8AC3E}">
        <p14:creationId xmlns:p14="http://schemas.microsoft.com/office/powerpoint/2010/main" val="334077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Submission of the FFR</a:t>
            </a:r>
          </a:p>
        </p:txBody>
      </p:sp>
      <p:pic>
        <p:nvPicPr>
          <p:cNvPr id="1026" name="Picture 2" title="FFR status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5463" y="1026924"/>
            <a:ext cx="8849189" cy="454037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6" descr="If a mistake is made on the FFR and the status has changed to In Review, the institution should contact the eRA Service Desk to determine who the OFM staff is that is assigned by the NIH Institute/Center to resolve the issue.&#10;" title="text box"/>
          <p:cNvSpPr txBox="1">
            <a:spLocks noChangeArrowheads="1"/>
          </p:cNvSpPr>
          <p:nvPr/>
        </p:nvSpPr>
        <p:spPr bwMode="auto">
          <a:xfrm>
            <a:off x="228600" y="4572000"/>
            <a:ext cx="5374450" cy="2160591"/>
          </a:xfrm>
          <a:prstGeom prst="rect">
            <a:avLst/>
          </a:prstGeom>
          <a:solidFill>
            <a:srgbClr val="FFFFCC"/>
          </a:solidFill>
          <a:ln w="12700">
            <a:solidFill>
              <a:srgbClr val="C0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80000"/>
              </a:lnSpc>
              <a:spcBef>
                <a:spcPct val="2000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Arial" charset="0"/>
              </a:rPr>
              <a:t>If a mistake is made on the FFR and the status has changed to </a:t>
            </a:r>
            <a:r>
              <a:rPr kumimoji="0" lang="en-US" sz="2400" b="0" i="1" u="none" strike="noStrike" kern="0" cap="none" spc="0" normalizeH="0" baseline="0" noProof="0" dirty="0">
                <a:ln>
                  <a:noFill/>
                </a:ln>
                <a:solidFill>
                  <a:srgbClr val="C00000"/>
                </a:solidFill>
                <a:effectLst/>
                <a:uLnTx/>
                <a:uFillTx/>
                <a:latin typeface="Arial" charset="0"/>
              </a:rPr>
              <a:t>In Review</a:t>
            </a:r>
            <a:r>
              <a:rPr kumimoji="0" lang="en-US" sz="2400" b="0" i="0" u="none" strike="noStrike" kern="0" cap="none" spc="0" normalizeH="0" baseline="0" noProof="0" dirty="0">
                <a:ln>
                  <a:noFill/>
                </a:ln>
                <a:solidFill>
                  <a:srgbClr val="C00000"/>
                </a:solidFill>
                <a:effectLst/>
                <a:uLnTx/>
                <a:uFillTx/>
                <a:latin typeface="Arial" charset="0"/>
              </a:rPr>
              <a:t>, the institution should contact the </a:t>
            </a:r>
            <a:r>
              <a:rPr lang="en-US" sz="2400" kern="0" dirty="0">
                <a:solidFill>
                  <a:srgbClr val="C00000"/>
                </a:solidFill>
              </a:rPr>
              <a:t>eRA Service Desk to determine who the </a:t>
            </a:r>
            <a:r>
              <a:rPr kumimoji="0" lang="en-US" sz="2400" b="0" i="0" u="none" strike="noStrike" kern="0" cap="none" spc="0" normalizeH="0" baseline="0" noProof="0" dirty="0">
                <a:ln>
                  <a:noFill/>
                </a:ln>
                <a:solidFill>
                  <a:srgbClr val="C00000"/>
                </a:solidFill>
                <a:effectLst/>
                <a:uLnTx/>
                <a:uFillTx/>
                <a:latin typeface="Arial" charset="0"/>
              </a:rPr>
              <a:t>OFM staff is that is assigned by the NIH Institute/Center</a:t>
            </a:r>
            <a:r>
              <a:rPr lang="en-US" sz="2400" kern="0" dirty="0">
                <a:solidFill>
                  <a:srgbClr val="C00000"/>
                </a:solidFill>
              </a:rPr>
              <a:t> to resolve the issue.</a:t>
            </a:r>
            <a:endParaRPr kumimoji="0" lang="en-US" sz="2400" b="0" i="0" u="none" strike="noStrike" kern="0" cap="none" spc="0" normalizeH="0" baseline="0" noProof="0" dirty="0">
              <a:ln>
                <a:noFill/>
              </a:ln>
              <a:solidFill>
                <a:srgbClr val="C00000"/>
              </a:solidFill>
              <a:effectLst/>
              <a:uLnTx/>
              <a:uFillTx/>
              <a:latin typeface="Arial" charset="0"/>
            </a:endParaRPr>
          </a:p>
        </p:txBody>
      </p:sp>
      <p:grpSp>
        <p:nvGrpSpPr>
          <p:cNvPr id="3" name="Group 2" descr="Once FFR/FSR is Submitted, Latest FSR status changes to Received&#10;" title="text box"/>
          <p:cNvGrpSpPr/>
          <p:nvPr/>
        </p:nvGrpSpPr>
        <p:grpSpPr>
          <a:xfrm>
            <a:off x="3886200" y="2064603"/>
            <a:ext cx="4972050" cy="3196405"/>
            <a:chOff x="3886200" y="2064603"/>
            <a:chExt cx="4972050" cy="3196405"/>
          </a:xfrm>
        </p:grpSpPr>
        <p:sp>
          <p:nvSpPr>
            <p:cNvPr id="5" name="Text Box 4"/>
            <p:cNvSpPr txBox="1">
              <a:spLocks noChangeArrowheads="1"/>
            </p:cNvSpPr>
            <p:nvPr/>
          </p:nvSpPr>
          <p:spPr bwMode="auto">
            <a:xfrm>
              <a:off x="3886200" y="2064603"/>
              <a:ext cx="4972050" cy="830997"/>
            </a:xfrm>
            <a:prstGeom prst="rect">
              <a:avLst/>
            </a:prstGeom>
            <a:solidFill>
              <a:srgbClr val="FFFFCC"/>
            </a:solidFill>
            <a:ln w="12700">
              <a:solidFill>
                <a:srgbClr val="C00000"/>
              </a:solidFill>
              <a:miter lim="800000"/>
              <a:headEnd/>
              <a:tailEnd/>
            </a:ln>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Once FFR/FSR is Submitted, </a:t>
              </a:r>
              <a:r>
                <a:rPr kumimoji="0" lang="en-US" sz="2400" b="0" i="1" u="none" strike="noStrike" kern="0" cap="none" spc="0" normalizeH="0" baseline="0" noProof="0" dirty="0">
                  <a:ln>
                    <a:noFill/>
                  </a:ln>
                  <a:solidFill>
                    <a:srgbClr val="C00000"/>
                  </a:solidFill>
                  <a:effectLst/>
                  <a:uLnTx/>
                  <a:uFillTx/>
                  <a:latin typeface="Tahoma"/>
                </a:rPr>
                <a:t>Latest FSR </a:t>
              </a:r>
              <a:r>
                <a:rPr kumimoji="0" lang="en-US" sz="2400" b="0" i="0" u="none" strike="noStrike" kern="0" cap="none" spc="0" normalizeH="0" baseline="0" noProof="0" dirty="0">
                  <a:ln>
                    <a:noFill/>
                  </a:ln>
                  <a:solidFill>
                    <a:srgbClr val="C00000"/>
                  </a:solidFill>
                  <a:effectLst/>
                  <a:uLnTx/>
                  <a:uFillTx/>
                  <a:latin typeface="Tahoma"/>
                </a:rPr>
                <a:t>status changes to </a:t>
              </a:r>
              <a:r>
                <a:rPr kumimoji="0" lang="en-US" sz="2400" b="0" i="1" u="none" strike="noStrike" kern="0" cap="none" spc="0" normalizeH="0" baseline="0" noProof="0" dirty="0">
                  <a:ln>
                    <a:noFill/>
                  </a:ln>
                  <a:solidFill>
                    <a:srgbClr val="C00000"/>
                  </a:solidFill>
                  <a:effectLst/>
                  <a:uLnTx/>
                  <a:uFillTx/>
                  <a:latin typeface="Tahoma"/>
                </a:rPr>
                <a:t>Received</a:t>
              </a:r>
            </a:p>
          </p:txBody>
        </p:sp>
        <p:sp>
          <p:nvSpPr>
            <p:cNvPr id="6" name="Line 5" title="&quot;&quot;"/>
            <p:cNvSpPr>
              <a:spLocks noChangeShapeType="1"/>
            </p:cNvSpPr>
            <p:nvPr/>
          </p:nvSpPr>
          <p:spPr bwMode="auto">
            <a:xfrm flipH="1">
              <a:off x="6324600" y="2895600"/>
              <a:ext cx="762000" cy="2030128"/>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Oval 7" title="&quot;&quot;"/>
            <p:cNvSpPr>
              <a:spLocks noChangeArrowheads="1"/>
            </p:cNvSpPr>
            <p:nvPr/>
          </p:nvSpPr>
          <p:spPr bwMode="auto">
            <a:xfrm>
              <a:off x="5833110" y="4925728"/>
              <a:ext cx="754381" cy="33528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Tree>
    <p:custDataLst>
      <p:tags r:id="rId1"/>
    </p:custDataLst>
    <p:extLst>
      <p:ext uri="{BB962C8B-B14F-4D97-AF65-F5344CB8AC3E}">
        <p14:creationId xmlns:p14="http://schemas.microsoft.com/office/powerpoint/2010/main" val="162311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a:t>When research results </a:t>
            </a:r>
          </a:p>
          <a:p>
            <a:r>
              <a:rPr lang="en-US" dirty="0"/>
              <a:t>in a new gadget (or process)</a:t>
            </a:r>
          </a:p>
        </p:txBody>
      </p:sp>
      <p:sp>
        <p:nvSpPr>
          <p:cNvPr id="4" name="Title 3"/>
          <p:cNvSpPr>
            <a:spLocks noGrp="1"/>
          </p:cNvSpPr>
          <p:nvPr>
            <p:ph type="ctrTitle"/>
          </p:nvPr>
        </p:nvSpPr>
        <p:spPr/>
        <p:txBody>
          <a:bodyPr/>
          <a:lstStyle/>
          <a:p>
            <a:r>
              <a:rPr lang="en-US" dirty="0"/>
              <a:t>Final </a:t>
            </a:r>
            <a:br>
              <a:rPr lang="en-US" dirty="0"/>
            </a:br>
            <a:r>
              <a:rPr lang="en-US" dirty="0"/>
              <a:t>Invention Report</a:t>
            </a:r>
          </a:p>
        </p:txBody>
      </p:sp>
      <p:pic>
        <p:nvPicPr>
          <p:cNvPr id="6" name="Picture 5"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981200"/>
            <a:ext cx="2671201" cy="4411273"/>
          </a:xfrm>
          <a:prstGeom prst="rect">
            <a:avLst/>
          </a:prstGeom>
          <a:effectLst>
            <a:outerShdw blurRad="76200" dir="18900000" sy="23000" kx="-1200000" algn="bl" rotWithShape="0">
              <a:prstClr val="black">
                <a:alpha val="20000"/>
              </a:prstClr>
            </a:outerShdw>
          </a:effectLst>
        </p:spPr>
      </p:pic>
    </p:spTree>
    <p:custDataLst>
      <p:tags r:id="rId1"/>
    </p:custDataLst>
    <p:extLst>
      <p:ext uri="{BB962C8B-B14F-4D97-AF65-F5344CB8AC3E}">
        <p14:creationId xmlns:p14="http://schemas.microsoft.com/office/powerpoint/2010/main" val="86599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Account Tips</a:t>
            </a:r>
          </a:p>
        </p:txBody>
      </p:sp>
      <p:sp>
        <p:nvSpPr>
          <p:cNvPr id="3" name="Content Placeholder 2"/>
          <p:cNvSpPr>
            <a:spLocks noGrp="1"/>
          </p:cNvSpPr>
          <p:nvPr>
            <p:ph sz="quarter" idx="13"/>
          </p:nvPr>
        </p:nvSpPr>
        <p:spPr/>
        <p:txBody>
          <a:bodyPr/>
          <a:lstStyle/>
          <a:p>
            <a:r>
              <a:rPr lang="en-US" dirty="0"/>
              <a:t>Designate more than one Signing Official</a:t>
            </a:r>
          </a:p>
          <a:p>
            <a:pPr lvl="1"/>
            <a:r>
              <a:rPr lang="en-US" dirty="0"/>
              <a:t>Certain Commons actions can only be taken by users with the SO role and you will want a back-up</a:t>
            </a:r>
            <a:br>
              <a:rPr lang="en-US" dirty="0"/>
            </a:br>
            <a:endParaRPr lang="en-US" dirty="0"/>
          </a:p>
          <a:p>
            <a:r>
              <a:rPr lang="en-US" dirty="0"/>
              <a:t>Administrators should always check to see if a user already has a Commons account before creating a new account with a scientific role</a:t>
            </a:r>
          </a:p>
          <a:p>
            <a:pPr lvl="1"/>
            <a:r>
              <a:rPr lang="en-US" dirty="0"/>
              <a:t>Ask the person if they already have an account, or search within the Commons</a:t>
            </a:r>
          </a:p>
          <a:p>
            <a:pPr lvl="2"/>
            <a:r>
              <a:rPr lang="en-US" dirty="0"/>
              <a:t>If a user already has an account with a different organization,</a:t>
            </a:r>
            <a:br>
              <a:rPr lang="en-US" dirty="0"/>
            </a:br>
            <a:r>
              <a:rPr lang="en-US" dirty="0"/>
              <a:t> the SO should </a:t>
            </a:r>
            <a:r>
              <a:rPr lang="en-US" i="1" dirty="0"/>
              <a:t>affiliate</a:t>
            </a:r>
            <a:r>
              <a:rPr lang="en-US" dirty="0"/>
              <a:t> the existing account with the user’s </a:t>
            </a:r>
            <a:br>
              <a:rPr lang="en-US" dirty="0"/>
            </a:br>
            <a:r>
              <a:rPr lang="en-US" dirty="0"/>
              <a:t>new organization</a:t>
            </a:r>
          </a:p>
        </p:txBody>
      </p:sp>
      <p:pic>
        <p:nvPicPr>
          <p:cNvPr id="5" name="Picture 4" descr="String on finger reminder" titl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4482353"/>
            <a:ext cx="2362200" cy="2362200"/>
          </a:xfrm>
          <a:prstGeom prst="rect">
            <a:avLst/>
          </a:prstGeom>
        </p:spPr>
      </p:pic>
    </p:spTree>
    <p:custDataLst>
      <p:tags r:id="rId1"/>
    </p:custDataLst>
    <p:extLst>
      <p:ext uri="{BB962C8B-B14F-4D97-AF65-F5344CB8AC3E}">
        <p14:creationId xmlns:p14="http://schemas.microsoft.com/office/powerpoint/2010/main" val="266475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Invention Statement</a:t>
            </a:r>
          </a:p>
        </p:txBody>
      </p:sp>
      <p:sp>
        <p:nvSpPr>
          <p:cNvPr id="4" name="Content Placeholder 2"/>
          <p:cNvSpPr txBox="1">
            <a:spLocks/>
          </p:cNvSpPr>
          <p:nvPr/>
        </p:nvSpPr>
        <p:spPr>
          <a:xfrm>
            <a:off x="301752" y="1527048"/>
            <a:ext cx="8503920" cy="4572000"/>
          </a:xfrm>
          <a:prstGeom prst="rect">
            <a:avLst/>
          </a:prstGeom>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r>
              <a:rPr lang="en-US" sz="2000" dirty="0"/>
              <a:t>If inventions are to be reported, the specific inventions must be listed.</a:t>
            </a:r>
          </a:p>
          <a:p>
            <a:r>
              <a:rPr lang="en-US" sz="2000" dirty="0"/>
              <a:t>Either the PI or the SO can start the process, but the SO must verify the report before submitting it to the agency.</a:t>
            </a:r>
          </a:p>
        </p:txBody>
      </p:sp>
      <p:pic>
        <p:nvPicPr>
          <p:cNvPr id="5" name="Picture 3" title="Final Invention Statement link"/>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4299" y="2743200"/>
            <a:ext cx="8759451" cy="1211574"/>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6" name="Oval 4" title="&quot;&quot;"/>
          <p:cNvSpPr>
            <a:spLocks noChangeArrowheads="1"/>
          </p:cNvSpPr>
          <p:nvPr/>
        </p:nvSpPr>
        <p:spPr bwMode="auto">
          <a:xfrm>
            <a:off x="6781800" y="3581400"/>
            <a:ext cx="2286000" cy="4572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8" name="Picture 6" descr="Confirmation screen " title="Submit Final Invetion State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343400"/>
            <a:ext cx="7542213" cy="2000250"/>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9" name="Oval 7" title="&quot;&quot;"/>
          <p:cNvSpPr>
            <a:spLocks noChangeArrowheads="1"/>
          </p:cNvSpPr>
          <p:nvPr/>
        </p:nvSpPr>
        <p:spPr bwMode="auto">
          <a:xfrm>
            <a:off x="3733800" y="6038850"/>
            <a:ext cx="838200" cy="3810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 name="Text Box 9" descr="If Yes is selected, Add Invention screen appears.&#10;" title="Text box"/>
          <p:cNvSpPr txBox="1">
            <a:spLocks noChangeArrowheads="1"/>
          </p:cNvSpPr>
          <p:nvPr/>
        </p:nvSpPr>
        <p:spPr bwMode="auto">
          <a:xfrm>
            <a:off x="152400" y="5581650"/>
            <a:ext cx="3124200" cy="1200150"/>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If </a:t>
            </a:r>
            <a:r>
              <a:rPr kumimoji="0" lang="en-US" sz="2400" b="0" i="1" u="none" strike="noStrike" kern="0" cap="none" spc="0" normalizeH="0" baseline="0" noProof="0" dirty="0">
                <a:ln>
                  <a:noFill/>
                </a:ln>
                <a:solidFill>
                  <a:srgbClr val="C00000"/>
                </a:solidFill>
                <a:effectLst/>
                <a:uLnTx/>
                <a:uFillTx/>
                <a:latin typeface="Tahoma"/>
              </a:rPr>
              <a:t>Yes</a:t>
            </a:r>
            <a:r>
              <a:rPr kumimoji="0" lang="en-US" sz="2400" b="0" i="0" u="none" strike="noStrike" kern="0" cap="none" spc="0" normalizeH="0" baseline="0" noProof="0" dirty="0">
                <a:ln>
                  <a:noFill/>
                </a:ln>
                <a:solidFill>
                  <a:srgbClr val="C00000"/>
                </a:solidFill>
                <a:effectLst/>
                <a:uLnTx/>
                <a:uFillTx/>
                <a:latin typeface="Tahoma"/>
              </a:rPr>
              <a:t> is selected, </a:t>
            </a:r>
            <a:r>
              <a:rPr kumimoji="0" lang="en-US" sz="2400" b="0" i="1" u="none" strike="noStrike" kern="0" cap="none" spc="0" normalizeH="0" baseline="0" noProof="0" dirty="0">
                <a:ln>
                  <a:noFill/>
                </a:ln>
                <a:solidFill>
                  <a:srgbClr val="C00000"/>
                </a:solidFill>
                <a:effectLst/>
                <a:uLnTx/>
                <a:uFillTx/>
                <a:latin typeface="Tahoma"/>
              </a:rPr>
              <a:t>Add Invention</a:t>
            </a:r>
            <a:r>
              <a:rPr kumimoji="0" lang="en-US" sz="2400" b="0" i="0" u="none" strike="noStrike" kern="0" cap="none" spc="0" normalizeH="0" baseline="0" noProof="0" dirty="0">
                <a:ln>
                  <a:noFill/>
                </a:ln>
                <a:solidFill>
                  <a:srgbClr val="C00000"/>
                </a:solidFill>
                <a:effectLst/>
                <a:uLnTx/>
                <a:uFillTx/>
                <a:latin typeface="Tahoma"/>
              </a:rPr>
              <a:t> screen appears.</a:t>
            </a:r>
          </a:p>
        </p:txBody>
      </p:sp>
      <p:sp>
        <p:nvSpPr>
          <p:cNvPr id="11" name="Line 12" title="&quot;&quot;"/>
          <p:cNvSpPr>
            <a:spLocks noChangeShapeType="1"/>
          </p:cNvSpPr>
          <p:nvPr/>
        </p:nvSpPr>
        <p:spPr bwMode="auto">
          <a:xfrm>
            <a:off x="3276600" y="6191250"/>
            <a:ext cx="381000" cy="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Line 8" title="&quot;&quot;"/>
          <p:cNvSpPr>
            <a:spLocks noChangeShapeType="1"/>
          </p:cNvSpPr>
          <p:nvPr/>
        </p:nvSpPr>
        <p:spPr bwMode="auto">
          <a:xfrm flipH="1">
            <a:off x="6096000" y="3954774"/>
            <a:ext cx="838200" cy="617226"/>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custDataLst>
      <p:tags r:id="rId1"/>
    </p:custDataLst>
    <p:extLst>
      <p:ext uri="{BB962C8B-B14F-4D97-AF65-F5344CB8AC3E}">
        <p14:creationId xmlns:p14="http://schemas.microsoft.com/office/powerpoint/2010/main" val="78568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7"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Invention</a:t>
            </a:r>
          </a:p>
        </p:txBody>
      </p:sp>
      <p:pic>
        <p:nvPicPr>
          <p:cNvPr id="4" name="Picture 3" title="Add Invention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30350"/>
            <a:ext cx="5867400" cy="3422650"/>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8" descr="Select verify" title="text box"/>
          <p:cNvSpPr txBox="1">
            <a:spLocks noChangeArrowheads="1"/>
          </p:cNvSpPr>
          <p:nvPr/>
        </p:nvSpPr>
        <p:spPr bwMode="auto">
          <a:xfrm>
            <a:off x="533400" y="4724400"/>
            <a:ext cx="2133600" cy="457200"/>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Select </a:t>
            </a:r>
            <a:r>
              <a:rPr kumimoji="0" lang="en-US" sz="2400" b="0" i="1" u="none" strike="noStrike" kern="0" cap="none" spc="0" normalizeH="0" baseline="0" noProof="0" dirty="0">
                <a:ln>
                  <a:noFill/>
                </a:ln>
                <a:solidFill>
                  <a:srgbClr val="C00000"/>
                </a:solidFill>
                <a:effectLst/>
                <a:uLnTx/>
                <a:uFillTx/>
                <a:latin typeface="Tahoma"/>
              </a:rPr>
              <a:t>Verify</a:t>
            </a:r>
            <a:r>
              <a:rPr kumimoji="0" lang="en-US" sz="2400" b="0" i="0" u="none" strike="noStrike" kern="0" cap="none" spc="0" normalizeH="0" baseline="0" noProof="0" dirty="0">
                <a:ln>
                  <a:noFill/>
                </a:ln>
                <a:solidFill>
                  <a:srgbClr val="C00000"/>
                </a:solidFill>
                <a:effectLst/>
                <a:uLnTx/>
                <a:uFillTx/>
                <a:latin typeface="Tahoma"/>
              </a:rPr>
              <a:t>.</a:t>
            </a:r>
          </a:p>
        </p:txBody>
      </p:sp>
      <p:pic>
        <p:nvPicPr>
          <p:cNvPr id="5" name="Picture 4" descr="confirmation user is providing accurate information" title="Final Invention certify scre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5205413"/>
            <a:ext cx="5610225" cy="1576387"/>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7" name="Oval 6" title="&quot;&quot;"/>
          <p:cNvSpPr>
            <a:spLocks noChangeArrowheads="1"/>
          </p:cNvSpPr>
          <p:nvPr/>
        </p:nvSpPr>
        <p:spPr bwMode="auto">
          <a:xfrm>
            <a:off x="3124200" y="4667250"/>
            <a:ext cx="533400" cy="3810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Oval 7" title="&quot;&quot;"/>
          <p:cNvSpPr>
            <a:spLocks noChangeArrowheads="1"/>
          </p:cNvSpPr>
          <p:nvPr/>
        </p:nvSpPr>
        <p:spPr bwMode="auto">
          <a:xfrm>
            <a:off x="3200400" y="6400800"/>
            <a:ext cx="838200" cy="3810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 name="Text Box 9" descr="Select OK" title="text box"/>
          <p:cNvSpPr txBox="1">
            <a:spLocks noChangeArrowheads="1"/>
          </p:cNvSpPr>
          <p:nvPr/>
        </p:nvSpPr>
        <p:spPr bwMode="auto">
          <a:xfrm>
            <a:off x="1066800" y="6324600"/>
            <a:ext cx="1676400" cy="457200"/>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Select </a:t>
            </a:r>
            <a:r>
              <a:rPr kumimoji="0" lang="en-US" sz="2400" b="0" i="1" u="none" strike="noStrike" kern="0" cap="none" spc="0" normalizeH="0" baseline="0" noProof="0" dirty="0">
                <a:ln>
                  <a:noFill/>
                </a:ln>
                <a:solidFill>
                  <a:srgbClr val="C00000"/>
                </a:solidFill>
                <a:effectLst/>
                <a:uLnTx/>
                <a:uFillTx/>
                <a:latin typeface="Tahoma"/>
              </a:rPr>
              <a:t>OK</a:t>
            </a:r>
            <a:r>
              <a:rPr kumimoji="0" lang="en-US" sz="2400" b="0" i="0" u="none" strike="noStrike" kern="0" cap="none" spc="0" normalizeH="0" baseline="0" noProof="0" dirty="0">
                <a:ln>
                  <a:noFill/>
                </a:ln>
                <a:solidFill>
                  <a:srgbClr val="C00000"/>
                </a:solidFill>
                <a:effectLst/>
                <a:uLnTx/>
                <a:uFillTx/>
                <a:latin typeface="Tahoma"/>
              </a:rPr>
              <a:t>.</a:t>
            </a:r>
          </a:p>
        </p:txBody>
      </p:sp>
      <p:sp>
        <p:nvSpPr>
          <p:cNvPr id="11" name="Line 10" title="&quot;&quot;"/>
          <p:cNvSpPr>
            <a:spLocks noChangeShapeType="1"/>
          </p:cNvSpPr>
          <p:nvPr/>
        </p:nvSpPr>
        <p:spPr bwMode="auto">
          <a:xfrm>
            <a:off x="3352800" y="5029200"/>
            <a:ext cx="0" cy="228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Line 11" title="&quot;&quot;"/>
          <p:cNvSpPr>
            <a:spLocks noChangeShapeType="1"/>
          </p:cNvSpPr>
          <p:nvPr/>
        </p:nvSpPr>
        <p:spPr bwMode="auto">
          <a:xfrm>
            <a:off x="2667000" y="4876800"/>
            <a:ext cx="381000" cy="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 name="Line 12" title="&quot;&quot;"/>
          <p:cNvSpPr>
            <a:spLocks noChangeShapeType="1"/>
          </p:cNvSpPr>
          <p:nvPr/>
        </p:nvSpPr>
        <p:spPr bwMode="auto">
          <a:xfrm>
            <a:off x="2743200" y="6553200"/>
            <a:ext cx="381000" cy="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Text Box 5" descr="Verify saved inventions. &#10;Remove any that do not apply. &#10;Add any that are missing.&#10;" title="Text box"/>
          <p:cNvSpPr txBox="1">
            <a:spLocks noChangeArrowheads="1"/>
          </p:cNvSpPr>
          <p:nvPr/>
        </p:nvSpPr>
        <p:spPr bwMode="auto">
          <a:xfrm>
            <a:off x="6753225" y="1544003"/>
            <a:ext cx="1981200" cy="3046413"/>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Char char="•"/>
              <a:tabLst/>
              <a:defRPr/>
            </a:pPr>
            <a:r>
              <a:rPr kumimoji="0" lang="en-US" sz="2400" b="0" i="0" u="none" strike="noStrike" kern="0" cap="none" spc="0" normalizeH="0" baseline="0" noProof="0" dirty="0">
                <a:ln>
                  <a:noFill/>
                </a:ln>
                <a:solidFill>
                  <a:srgbClr val="C00000"/>
                </a:solidFill>
                <a:effectLst/>
                <a:uLnTx/>
                <a:uFillTx/>
                <a:latin typeface="Tahoma"/>
              </a:rPr>
              <a:t>Verify saved inventions. </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2400" b="0" i="0" u="none" strike="noStrike" kern="0" cap="none" spc="0" normalizeH="0" baseline="0" noProof="0" dirty="0">
                <a:ln>
                  <a:noFill/>
                </a:ln>
                <a:solidFill>
                  <a:srgbClr val="C00000"/>
                </a:solidFill>
                <a:effectLst/>
                <a:uLnTx/>
                <a:uFillTx/>
                <a:latin typeface="Tahoma"/>
              </a:rPr>
              <a:t>Remove any that do not apply. </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2400" b="0" i="0" u="none" strike="noStrike" kern="0" cap="none" spc="0" normalizeH="0" baseline="0" noProof="0" dirty="0">
                <a:ln>
                  <a:noFill/>
                </a:ln>
                <a:solidFill>
                  <a:srgbClr val="C00000"/>
                </a:solidFill>
                <a:effectLst/>
                <a:uLnTx/>
                <a:uFillTx/>
                <a:latin typeface="Tahoma"/>
              </a:rPr>
              <a:t>Add any that are missing.</a:t>
            </a:r>
          </a:p>
        </p:txBody>
      </p:sp>
    </p:spTree>
    <p:custDataLst>
      <p:tags r:id="rId1"/>
    </p:custDataLst>
    <p:extLst>
      <p:ext uri="{BB962C8B-B14F-4D97-AF65-F5344CB8AC3E}">
        <p14:creationId xmlns:p14="http://schemas.microsoft.com/office/powerpoint/2010/main" val="212616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3"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Awaiting SO Verification</a:t>
            </a:r>
          </a:p>
        </p:txBody>
      </p:sp>
      <p:pic>
        <p:nvPicPr>
          <p:cNvPr id="4" name="Picture 3" title="Closeout screen showing Awaiting SO Verification stat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70037"/>
            <a:ext cx="7446963" cy="4257675"/>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5" name="Oval 4" title="&quot;&quot;"/>
          <p:cNvSpPr>
            <a:spLocks noChangeArrowheads="1"/>
          </p:cNvSpPr>
          <p:nvPr/>
        </p:nvSpPr>
        <p:spPr bwMode="auto">
          <a:xfrm>
            <a:off x="3352800" y="4465637"/>
            <a:ext cx="838200" cy="4572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3" name="Group 2" title="Text box with arrow"/>
          <p:cNvGrpSpPr/>
          <p:nvPr/>
        </p:nvGrpSpPr>
        <p:grpSpPr>
          <a:xfrm>
            <a:off x="3962400" y="4830762"/>
            <a:ext cx="4876800" cy="1570038"/>
            <a:chOff x="3962400" y="4830762"/>
            <a:chExt cx="4876800" cy="1570038"/>
          </a:xfrm>
        </p:grpSpPr>
        <p:sp>
          <p:nvSpPr>
            <p:cNvPr id="6" name="Line 5" title="&quot;&quot;"/>
            <p:cNvSpPr>
              <a:spLocks noChangeShapeType="1"/>
            </p:cNvSpPr>
            <p:nvPr/>
          </p:nvSpPr>
          <p:spPr bwMode="auto">
            <a:xfrm flipH="1" flipV="1">
              <a:off x="3962400" y="4999037"/>
              <a:ext cx="762000" cy="38100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Text Box 6" descr="Status of Final Invention Statement is changed to Awaiting SO Verification. SO can now verify and submit.&#10;" title="text box"/>
            <p:cNvSpPr txBox="1">
              <a:spLocks noChangeArrowheads="1"/>
            </p:cNvSpPr>
            <p:nvPr/>
          </p:nvSpPr>
          <p:spPr bwMode="auto">
            <a:xfrm>
              <a:off x="4724400" y="4830762"/>
              <a:ext cx="4114800" cy="1570038"/>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Status of Final Invention Statement is changed to </a:t>
              </a:r>
              <a:r>
                <a:rPr kumimoji="0" lang="en-US" sz="2400" b="0" i="1" u="none" strike="noStrike" kern="0" cap="none" spc="0" normalizeH="0" baseline="0" noProof="0" dirty="0">
                  <a:ln>
                    <a:noFill/>
                  </a:ln>
                  <a:solidFill>
                    <a:srgbClr val="C00000"/>
                  </a:solidFill>
                  <a:effectLst/>
                  <a:uLnTx/>
                  <a:uFillTx/>
                  <a:latin typeface="Tahoma"/>
                </a:rPr>
                <a:t>Awaiting SO Verification</a:t>
              </a:r>
              <a:r>
                <a:rPr kumimoji="0" lang="en-US" sz="2400" b="0" i="0" u="none" strike="noStrike" kern="0" cap="none" spc="0" normalizeH="0" baseline="0" noProof="0" dirty="0">
                  <a:ln>
                    <a:noFill/>
                  </a:ln>
                  <a:solidFill>
                    <a:srgbClr val="C00000"/>
                  </a:solidFill>
                  <a:effectLst/>
                  <a:uLnTx/>
                  <a:uFillTx/>
                  <a:latin typeface="Tahoma"/>
                </a:rPr>
                <a:t>. SO can now verify and submit.</a:t>
              </a:r>
            </a:p>
          </p:txBody>
        </p:sp>
      </p:grpSp>
    </p:spTree>
    <p:custDataLst>
      <p:tags r:id="rId1"/>
    </p:custDataLst>
    <p:extLst>
      <p:ext uri="{BB962C8B-B14F-4D97-AF65-F5344CB8AC3E}">
        <p14:creationId xmlns:p14="http://schemas.microsoft.com/office/powerpoint/2010/main" val="405507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a:t>Thank you</a:t>
            </a:r>
          </a:p>
        </p:txBody>
      </p:sp>
      <p:pic>
        <p:nvPicPr>
          <p:cNvPr id="4" name="Picture 3" title="thank you"/>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524000"/>
            <a:ext cx="3571875" cy="3810000"/>
          </a:xfrm>
          <a:prstGeom prst="rect">
            <a:avLst/>
          </a:prstGeom>
        </p:spPr>
      </p:pic>
    </p:spTree>
    <p:custDataLst>
      <p:tags r:id="rId1"/>
    </p:custDataLst>
    <p:extLst>
      <p:ext uri="{BB962C8B-B14F-4D97-AF65-F5344CB8AC3E}">
        <p14:creationId xmlns:p14="http://schemas.microsoft.com/office/powerpoint/2010/main" val="346851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Help</a:t>
            </a:r>
          </a:p>
        </p:txBody>
      </p:sp>
      <p:sp>
        <p:nvSpPr>
          <p:cNvPr id="3" name="Text Placeholder 2"/>
          <p:cNvSpPr>
            <a:spLocks noGrp="1"/>
          </p:cNvSpPr>
          <p:nvPr>
            <p:ph type="body" idx="1"/>
          </p:nvPr>
        </p:nvSpPr>
        <p:spPr/>
        <p:txBody>
          <a:bodyPr/>
          <a:lstStyle/>
          <a:p>
            <a:r>
              <a:rPr lang="en-US" dirty="0"/>
              <a:t>Service Desks</a:t>
            </a:r>
          </a:p>
          <a:p>
            <a:r>
              <a:rPr lang="en-US" dirty="0"/>
              <a:t>On-line resources &amp;Web sites</a:t>
            </a:r>
          </a:p>
        </p:txBody>
      </p:sp>
      <p:pic>
        <p:nvPicPr>
          <p:cNvPr id="4" name="Picture 3"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8217" y="3429000"/>
            <a:ext cx="2547566" cy="2835346"/>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282687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Service Desks</a:t>
            </a:r>
          </a:p>
        </p:txBody>
      </p:sp>
      <p:sp>
        <p:nvSpPr>
          <p:cNvPr id="2" name="Text Placeholder 1"/>
          <p:cNvSpPr>
            <a:spLocks noGrp="1"/>
          </p:cNvSpPr>
          <p:nvPr>
            <p:ph type="body" idx="1"/>
          </p:nvPr>
        </p:nvSpPr>
        <p:spPr/>
        <p:txBody>
          <a:bodyPr/>
          <a:lstStyle/>
          <a:p>
            <a:r>
              <a:rPr lang="en-US" dirty="0"/>
              <a:t>eRA Commons </a:t>
            </a:r>
          </a:p>
          <a:p>
            <a:r>
              <a:rPr lang="en-US" dirty="0"/>
              <a:t>Service Desk</a:t>
            </a:r>
          </a:p>
        </p:txBody>
      </p:sp>
      <p:sp>
        <p:nvSpPr>
          <p:cNvPr id="5" name="Content Placeholder 4"/>
          <p:cNvSpPr>
            <a:spLocks noGrp="1"/>
          </p:cNvSpPr>
          <p:nvPr>
            <p:ph sz="quarter" idx="13"/>
          </p:nvPr>
        </p:nvSpPr>
        <p:spPr/>
        <p:txBody>
          <a:bodyPr/>
          <a:lstStyle/>
          <a:p>
            <a:r>
              <a:rPr lang="en-US" sz="2500" dirty="0"/>
              <a:t>Web: </a:t>
            </a:r>
          </a:p>
          <a:p>
            <a:pPr marL="274638" lvl="1" indent="0">
              <a:buNone/>
            </a:pPr>
            <a:r>
              <a:rPr lang="en-US" sz="2000" dirty="0">
                <a:hlinkClick r:id="rId3"/>
              </a:rPr>
              <a:t>https://grants.nih.gov/support/index.html</a:t>
            </a:r>
            <a:endParaRPr lang="en-US" sz="2000" dirty="0"/>
          </a:p>
          <a:p>
            <a:pPr marL="274638" lvl="1" indent="0">
              <a:buNone/>
            </a:pPr>
            <a:r>
              <a:rPr lang="en-US" sz="2500" dirty="0">
                <a:solidFill>
                  <a:schemeClr val="tx1"/>
                </a:solidFill>
              </a:rPr>
              <a:t>Phone: 1-866-504-9552</a:t>
            </a:r>
          </a:p>
          <a:p>
            <a:r>
              <a:rPr lang="en-US" sz="2500" dirty="0"/>
              <a:t>Hours : Mon-Fri, 7a.m. to 8 p.m. ET</a:t>
            </a:r>
          </a:p>
        </p:txBody>
      </p:sp>
      <p:sp>
        <p:nvSpPr>
          <p:cNvPr id="3" name="Text Placeholder 2"/>
          <p:cNvSpPr>
            <a:spLocks noGrp="1"/>
          </p:cNvSpPr>
          <p:nvPr>
            <p:ph type="body" sz="half" idx="2"/>
          </p:nvPr>
        </p:nvSpPr>
        <p:spPr/>
        <p:txBody>
          <a:bodyPr/>
          <a:lstStyle/>
          <a:p>
            <a:r>
              <a:rPr lang="en-US" dirty="0"/>
              <a:t>Grants.gov Contact </a:t>
            </a:r>
            <a:br>
              <a:rPr lang="en-US" dirty="0"/>
            </a:br>
            <a:r>
              <a:rPr lang="en-US" dirty="0"/>
              <a:t>Center</a:t>
            </a:r>
          </a:p>
        </p:txBody>
      </p:sp>
      <p:sp>
        <p:nvSpPr>
          <p:cNvPr id="6" name="Content Placeholder 5"/>
          <p:cNvSpPr>
            <a:spLocks noGrp="1"/>
          </p:cNvSpPr>
          <p:nvPr>
            <p:ph sz="quarter" idx="14"/>
          </p:nvPr>
        </p:nvSpPr>
        <p:spPr>
          <a:xfrm>
            <a:off x="4648200" y="2286000"/>
            <a:ext cx="4191000" cy="3931920"/>
          </a:xfrm>
        </p:spPr>
        <p:txBody>
          <a:bodyPr/>
          <a:lstStyle/>
          <a:p>
            <a:r>
              <a:rPr lang="en-US" sz="2500" dirty="0"/>
              <a:t>Toll-free: 1-800-518-4726</a:t>
            </a:r>
          </a:p>
          <a:p>
            <a:r>
              <a:rPr lang="en-US" sz="2500" dirty="0"/>
              <a:t>Hours : 24x7  (Except Federal Holidays)</a:t>
            </a:r>
          </a:p>
          <a:p>
            <a:r>
              <a:rPr lang="en-US" sz="2500" dirty="0"/>
              <a:t>Email : support@grants.gov</a:t>
            </a:r>
          </a:p>
          <a:p>
            <a:r>
              <a:rPr lang="en-US" sz="2500" dirty="0"/>
              <a:t>Help Resources: </a:t>
            </a:r>
            <a:r>
              <a:rPr lang="en-US" sz="1800" dirty="0">
                <a:hlinkClick r:id="rId4"/>
              </a:rPr>
              <a:t>https://www.grants.gov/web/grants/support.html</a:t>
            </a:r>
            <a:endParaRPr lang="en-US" sz="1800" dirty="0"/>
          </a:p>
        </p:txBody>
      </p:sp>
    </p:spTree>
    <p:custDataLst>
      <p:tags r:id="rId1"/>
    </p:custDataLst>
    <p:extLst>
      <p:ext uri="{BB962C8B-B14F-4D97-AF65-F5344CB8AC3E}">
        <p14:creationId xmlns:p14="http://schemas.microsoft.com/office/powerpoint/2010/main" val="99235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Sites</a:t>
            </a:r>
          </a:p>
        </p:txBody>
      </p:sp>
      <p:sp>
        <p:nvSpPr>
          <p:cNvPr id="3" name="Content Placeholder 2"/>
          <p:cNvSpPr>
            <a:spLocks noGrp="1"/>
          </p:cNvSpPr>
          <p:nvPr>
            <p:ph sz="quarter" idx="13"/>
          </p:nvPr>
        </p:nvSpPr>
        <p:spPr/>
        <p:txBody>
          <a:bodyPr/>
          <a:lstStyle/>
          <a:p>
            <a:r>
              <a:rPr lang="en-US" dirty="0">
                <a:hlinkClick r:id="rId3"/>
              </a:rPr>
              <a:t>eRA Commons</a:t>
            </a:r>
            <a:r>
              <a:rPr lang="en-US" dirty="0"/>
              <a:t>: </a:t>
            </a:r>
          </a:p>
          <a:p>
            <a:pPr marL="274638" lvl="1" indent="0">
              <a:buNone/>
            </a:pPr>
            <a:r>
              <a:rPr lang="en-US" sz="2000" dirty="0">
                <a:solidFill>
                  <a:schemeClr val="tx1"/>
                </a:solidFill>
              </a:rPr>
              <a:t>https://public.era.nih.gov/commons/     </a:t>
            </a:r>
            <a:endParaRPr lang="en-US" sz="3200" dirty="0">
              <a:solidFill>
                <a:schemeClr val="tx1"/>
              </a:solidFill>
            </a:endParaRPr>
          </a:p>
          <a:p>
            <a:r>
              <a:rPr lang="en-US" dirty="0">
                <a:hlinkClick r:id="rId4"/>
              </a:rPr>
              <a:t>Electronic Research Administration</a:t>
            </a:r>
            <a:r>
              <a:rPr lang="en-US" dirty="0"/>
              <a:t>: </a:t>
            </a:r>
          </a:p>
          <a:p>
            <a:pPr marL="0" indent="0">
              <a:buNone/>
            </a:pPr>
            <a:r>
              <a:rPr lang="en-US" sz="2000" dirty="0"/>
              <a:t>     http://era.nih.gov/ </a:t>
            </a:r>
            <a:endParaRPr lang="en-US" dirty="0"/>
          </a:p>
          <a:p>
            <a:r>
              <a:rPr lang="en-US" dirty="0">
                <a:hlinkClick r:id="rId5"/>
              </a:rPr>
              <a:t>How to Apply – Application  Guide</a:t>
            </a:r>
            <a:r>
              <a:rPr lang="en-US" dirty="0"/>
              <a:t>: </a:t>
            </a:r>
            <a:r>
              <a:rPr lang="en-US" sz="2000" dirty="0"/>
              <a:t>http://grants.nih.gov/grants/how-to-apply-application-guide.htm </a:t>
            </a:r>
          </a:p>
          <a:p>
            <a:r>
              <a:rPr lang="en-US" dirty="0">
                <a:hlinkClick r:id="rId6"/>
              </a:rPr>
              <a:t>NIH About Grants</a:t>
            </a:r>
            <a:r>
              <a:rPr lang="en-US" dirty="0"/>
              <a:t>: </a:t>
            </a:r>
          </a:p>
          <a:p>
            <a:pPr marL="0" indent="0">
              <a:buNone/>
            </a:pPr>
            <a:r>
              <a:rPr lang="en-US" sz="2000" dirty="0"/>
              <a:t>     http://grants.nih.gov/grants/oer.htm </a:t>
            </a:r>
          </a:p>
          <a:p>
            <a:endParaRPr lang="en-US" dirty="0"/>
          </a:p>
        </p:txBody>
      </p:sp>
      <p:pic>
        <p:nvPicPr>
          <p:cNvPr id="5" name="Picture 5" descr="www_surfing_hg_cl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5638800"/>
            <a:ext cx="40386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2563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Additional Resources </a:t>
            </a:r>
            <a:br>
              <a:rPr lang="en-US" dirty="0"/>
            </a:br>
            <a:r>
              <a:rPr lang="en-US" dirty="0"/>
              <a:t>&amp;</a:t>
            </a:r>
            <a:br>
              <a:rPr lang="en-US" dirty="0"/>
            </a:br>
            <a:r>
              <a:rPr lang="en-US" dirty="0"/>
              <a:t>Information</a:t>
            </a:r>
          </a:p>
        </p:txBody>
      </p:sp>
      <p:pic>
        <p:nvPicPr>
          <p:cNvPr id="6" name="Picture 5"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9840" y="2895600"/>
            <a:ext cx="4697345" cy="3207221"/>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6540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 Check</a:t>
            </a:r>
          </a:p>
        </p:txBody>
      </p:sp>
      <p:sp>
        <p:nvSpPr>
          <p:cNvPr id="3" name="Content Placeholder 2"/>
          <p:cNvSpPr>
            <a:spLocks noGrp="1"/>
          </p:cNvSpPr>
          <p:nvPr>
            <p:ph sz="quarter" idx="13"/>
          </p:nvPr>
        </p:nvSpPr>
        <p:spPr>
          <a:xfrm>
            <a:off x="301752" y="1295400"/>
            <a:ext cx="8503920" cy="5257800"/>
          </a:xfrm>
        </p:spPr>
        <p:txBody>
          <a:bodyPr/>
          <a:lstStyle/>
          <a:p>
            <a:r>
              <a:rPr lang="en-US" sz="1600" dirty="0"/>
              <a:t>New Investigator</a:t>
            </a:r>
          </a:p>
          <a:p>
            <a:pPr lvl="1"/>
            <a:r>
              <a:rPr lang="en-US" sz="1600" dirty="0"/>
              <a:t>A PD/PI who has not previously competed successfully as a PD/PI for a substantial independent research award. </a:t>
            </a:r>
          </a:p>
          <a:p>
            <a:pPr lvl="2"/>
            <a:r>
              <a:rPr lang="en-US" sz="1400" dirty="0"/>
              <a:t>See: </a:t>
            </a:r>
            <a:r>
              <a:rPr lang="en-US" sz="1400" dirty="0">
                <a:hlinkClick r:id="rId3" tooltip="New Investigator information"/>
              </a:rPr>
              <a:t>https://grants.nih.gov/grants/new_investigators/index.htm</a:t>
            </a:r>
            <a:endParaRPr lang="en-US" sz="1400" dirty="0"/>
          </a:p>
          <a:p>
            <a:r>
              <a:rPr lang="en-US" sz="1600" dirty="0"/>
              <a:t>Early Stage Investigator (ESI)</a:t>
            </a:r>
          </a:p>
          <a:p>
            <a:pPr lvl="1"/>
            <a:r>
              <a:rPr lang="en-US" sz="1600" dirty="0"/>
              <a:t>An individual who has completed their terminal research degree or end of post-graduate clinical training, whichever date is later, within the past 10 years and who has not previously competed successfully as PD/PI for a substantial NIH independent research award. </a:t>
            </a:r>
          </a:p>
          <a:p>
            <a:pPr lvl="2"/>
            <a:r>
              <a:rPr lang="en-US" sz="1400" dirty="0"/>
              <a:t>See: </a:t>
            </a:r>
            <a:r>
              <a:rPr lang="en-US" sz="1400" dirty="0">
                <a:hlinkClick r:id="rId4"/>
              </a:rPr>
              <a:t>https://grants.nih.gov/policy/early-investigators/index.htm</a:t>
            </a:r>
            <a:r>
              <a:rPr lang="en-US" sz="1400" dirty="0"/>
              <a:t> </a:t>
            </a:r>
          </a:p>
          <a:p>
            <a:r>
              <a:rPr lang="en-US" sz="1600" dirty="0"/>
              <a:t>Continuous Submission</a:t>
            </a:r>
          </a:p>
          <a:p>
            <a:pPr lvl="1"/>
            <a:r>
              <a:rPr lang="en-US" sz="1600" dirty="0"/>
              <a:t>As a way of recognizing their service to NIH, reviewers with substantial review service are permitted to submit their research grant applications (R01, R21, or R34) on a continuous basis and to have those applications undergo initial peer review in a timely manner.</a:t>
            </a:r>
          </a:p>
          <a:p>
            <a:pPr lvl="2"/>
            <a:r>
              <a:rPr lang="en-US" sz="1400" dirty="0"/>
              <a:t>See: </a:t>
            </a:r>
            <a:r>
              <a:rPr lang="en-US" sz="1400" dirty="0">
                <a:hlinkClick r:id="rId5" tooltip="!Continiuos Submission Information"/>
              </a:rPr>
              <a:t>https://grants.nih.gov/grants/peer/continuous_submission.htm</a:t>
            </a:r>
            <a:endParaRPr lang="en-US" sz="1400" dirty="0"/>
          </a:p>
        </p:txBody>
      </p:sp>
      <p:pic>
        <p:nvPicPr>
          <p:cNvPr id="7" name="Picture 6" descr="Questioning stickm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0" y="152400"/>
            <a:ext cx="1495425" cy="1709057"/>
          </a:xfrm>
          <a:prstGeom prst="rect">
            <a:avLst/>
          </a:prstGeom>
        </p:spPr>
      </p:pic>
    </p:spTree>
    <p:custDataLst>
      <p:tags r:id="rId1"/>
    </p:custDataLst>
    <p:extLst>
      <p:ext uri="{BB962C8B-B14F-4D97-AF65-F5344CB8AC3E}">
        <p14:creationId xmlns:p14="http://schemas.microsoft.com/office/powerpoint/2010/main" val="232736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 Letter Resources</a:t>
            </a:r>
          </a:p>
        </p:txBody>
      </p:sp>
      <p:sp>
        <p:nvSpPr>
          <p:cNvPr id="3" name="Content Placeholder 2" descr="FAQs &amp; Referene Letter video" title="Reference Letter Resources"/>
          <p:cNvSpPr>
            <a:spLocks noGrp="1"/>
          </p:cNvSpPr>
          <p:nvPr>
            <p:ph sz="quarter" idx="13"/>
          </p:nvPr>
        </p:nvSpPr>
        <p:spPr/>
        <p:txBody>
          <a:bodyPr/>
          <a:lstStyle/>
          <a:p>
            <a:r>
              <a:rPr lang="en-US" dirty="0"/>
              <a:t>Frequently Asked Questions</a:t>
            </a:r>
          </a:p>
          <a:p>
            <a:pPr marL="274638" lvl="1" indent="0">
              <a:buNone/>
            </a:pPr>
            <a:r>
              <a:rPr lang="en-US" sz="1500" dirty="0">
                <a:hlinkClick r:id="rId3" tooltip="FAQs"/>
              </a:rPr>
              <a:t>http://grants.nih.gov/grants/ElectronicReceipt/faq_full.htm</a:t>
            </a:r>
            <a:endParaRPr lang="en-US" sz="1500" dirty="0"/>
          </a:p>
          <a:p>
            <a:r>
              <a:rPr lang="en-US" dirty="0"/>
              <a:t>Submitting Reference Letters through eRA Commons (Demo)</a:t>
            </a:r>
          </a:p>
          <a:p>
            <a:pPr marL="274638" lvl="1" indent="0">
              <a:buNone/>
            </a:pPr>
            <a:r>
              <a:rPr lang="en-US" sz="1500" dirty="0">
                <a:hlinkClick r:id="rId4" tooltip="Submitting Reference Letters through eRA Commons "/>
              </a:rPr>
              <a:t>http://era.nih.gov/era_training/tutorials/NIH_Reference_Letter/NIH Reference Letter.htm</a:t>
            </a:r>
            <a:endParaRPr lang="en-US" sz="1500" dirty="0"/>
          </a:p>
        </p:txBody>
      </p:sp>
      <p:pic>
        <p:nvPicPr>
          <p:cNvPr id="5" name="Picture 4"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7602" y="4343400"/>
            <a:ext cx="1656398" cy="2819400"/>
          </a:xfrm>
          <a:prstGeom prst="rect">
            <a:avLst/>
          </a:prstGeom>
        </p:spPr>
      </p:pic>
    </p:spTree>
    <p:custDataLst>
      <p:tags r:id="rId1"/>
    </p:custDataLst>
    <p:extLst>
      <p:ext uri="{BB962C8B-B14F-4D97-AF65-F5344CB8AC3E}">
        <p14:creationId xmlns:p14="http://schemas.microsoft.com/office/powerpoint/2010/main" val="360393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a:t>A page dedicated to you</a:t>
            </a:r>
          </a:p>
        </p:txBody>
      </p:sp>
      <p:sp>
        <p:nvSpPr>
          <p:cNvPr id="4" name="Title 3"/>
          <p:cNvSpPr>
            <a:spLocks noGrp="1"/>
          </p:cNvSpPr>
          <p:nvPr>
            <p:ph type="ctrTitle"/>
          </p:nvPr>
        </p:nvSpPr>
        <p:spPr/>
        <p:txBody>
          <a:bodyPr/>
          <a:lstStyle/>
          <a:p>
            <a:r>
              <a:rPr lang="en-US" dirty="0"/>
              <a:t>Personal Profile</a:t>
            </a:r>
          </a:p>
        </p:txBody>
      </p:sp>
      <p:pic>
        <p:nvPicPr>
          <p:cNvPr id="2" name="Picture 1" descr="''" title="''"/>
          <p:cNvPicPr>
            <a:picLocks noChangeAspect="1"/>
          </p:cNvPicPr>
          <p:nvPr/>
        </p:nvPicPr>
        <p:blipFill>
          <a:blip r:embed="rId3"/>
          <a:stretch>
            <a:fillRect/>
          </a:stretch>
        </p:blipFill>
        <p:spPr>
          <a:xfrm>
            <a:off x="3048000" y="3200400"/>
            <a:ext cx="3058509" cy="3040011"/>
          </a:xfrm>
          <a:prstGeom prst="rect">
            <a:avLst/>
          </a:prstGeom>
        </p:spPr>
      </p:pic>
    </p:spTree>
    <p:custDataLst>
      <p:tags r:id="rId1"/>
    </p:custDataLst>
    <p:extLst>
      <p:ext uri="{BB962C8B-B14F-4D97-AF65-F5344CB8AC3E}">
        <p14:creationId xmlns:p14="http://schemas.microsoft.com/office/powerpoint/2010/main" val="393917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 Account Resources</a:t>
            </a:r>
          </a:p>
        </p:txBody>
      </p:sp>
      <p:sp>
        <p:nvSpPr>
          <p:cNvPr id="3" name="Content Placeholder 2"/>
          <p:cNvSpPr>
            <a:spLocks noGrp="1"/>
          </p:cNvSpPr>
          <p:nvPr>
            <p:ph sz="quarter" idx="13"/>
          </p:nvPr>
        </p:nvSpPr>
        <p:spPr/>
        <p:txBody>
          <a:bodyPr/>
          <a:lstStyle/>
          <a:p>
            <a:r>
              <a:rPr lang="en-US" dirty="0"/>
              <a:t>Four Tutorial Videos on Registration and Account Creation</a:t>
            </a:r>
          </a:p>
          <a:p>
            <a:pPr lvl="1"/>
            <a:r>
              <a:rPr lang="en-US" dirty="0"/>
              <a:t>Institutional Registration: How to Register an Institution </a:t>
            </a:r>
            <a:r>
              <a:rPr lang="en-US" dirty="0">
                <a:solidFill>
                  <a:srgbClr val="00B050"/>
                </a:solidFill>
              </a:rPr>
              <a:t>(Updated 04/09/2018)</a:t>
            </a:r>
          </a:p>
          <a:p>
            <a:pPr lvl="1"/>
            <a:r>
              <a:rPr lang="en-US" dirty="0"/>
              <a:t>How Signing Officials (SOs) Create Accounts</a:t>
            </a:r>
          </a:p>
          <a:p>
            <a:pPr lvl="1"/>
            <a:r>
              <a:rPr lang="en-US" dirty="0"/>
              <a:t>How Trainees Get Accounts</a:t>
            </a:r>
          </a:p>
          <a:p>
            <a:pPr marL="274638" lvl="1" indent="0">
              <a:buNone/>
            </a:pPr>
            <a:endParaRPr lang="en-US" dirty="0"/>
          </a:p>
          <a:p>
            <a:pPr marL="274638" lvl="1" indent="0">
              <a:buNone/>
            </a:pPr>
            <a:r>
              <a:rPr lang="en-US" dirty="0"/>
              <a:t>Access all the eRA Videos at:</a:t>
            </a:r>
          </a:p>
          <a:p>
            <a:pPr marL="274638" lvl="1" indent="0">
              <a:buNone/>
            </a:pPr>
            <a:r>
              <a:rPr lang="en-US" sz="2400" dirty="0">
                <a:hlinkClick r:id="rId3" tooltip="Submitting Reference Letters through eRA Commons "/>
              </a:rPr>
              <a:t>https://era.nih.gov/era-training/era-videos.htm</a:t>
            </a:r>
            <a:endParaRPr lang="en-US" sz="2400" dirty="0"/>
          </a:p>
        </p:txBody>
      </p:sp>
      <p:pic>
        <p:nvPicPr>
          <p:cNvPr id="5" name="Picture 4" descr="reminder string on finger" titl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4482353"/>
            <a:ext cx="2362200" cy="2362200"/>
          </a:xfrm>
          <a:prstGeom prst="rect">
            <a:avLst/>
          </a:prstGeom>
        </p:spPr>
      </p:pic>
    </p:spTree>
    <p:custDataLst>
      <p:tags r:id="rId1"/>
    </p:custDataLst>
    <p:extLst>
      <p:ext uri="{BB962C8B-B14F-4D97-AF65-F5344CB8AC3E}">
        <p14:creationId xmlns:p14="http://schemas.microsoft.com/office/powerpoint/2010/main" val="13360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75" y="201957"/>
            <a:ext cx="5559425" cy="1017243"/>
          </a:xfrm>
        </p:spPr>
        <p:txBody>
          <a:bodyPr>
            <a:normAutofit fontScale="90000"/>
          </a:bodyPr>
          <a:lstStyle/>
          <a:p>
            <a:r>
              <a:rPr lang="en-US" dirty="0"/>
              <a:t>Administrative / Research Support Roles</a:t>
            </a:r>
          </a:p>
        </p:txBody>
      </p:sp>
      <p:grpSp>
        <p:nvGrpSpPr>
          <p:cNvPr id="13" name="Group 12" descr="Roles stickmen " title="image"/>
          <p:cNvGrpSpPr/>
          <p:nvPr/>
        </p:nvGrpSpPr>
        <p:grpSpPr>
          <a:xfrm>
            <a:off x="6705600" y="0"/>
            <a:ext cx="2307180" cy="1752600"/>
            <a:chOff x="4495800" y="1298910"/>
            <a:chExt cx="2696848" cy="2286000"/>
          </a:xfrm>
        </p:grpSpPr>
        <p:pic>
          <p:nvPicPr>
            <p:cNvPr id="14" name="Picture 13" descr="roles stickm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298910"/>
              <a:ext cx="2696848" cy="2286000"/>
            </a:xfrm>
            <a:prstGeom prst="rect">
              <a:avLst/>
            </a:prstGeom>
          </p:spPr>
        </p:pic>
        <p:sp>
          <p:nvSpPr>
            <p:cNvPr id="15" name="TextBox 14"/>
            <p:cNvSpPr txBox="1"/>
            <p:nvPr/>
          </p:nvSpPr>
          <p:spPr>
            <a:xfrm rot="20193527">
              <a:off x="4604186" y="1668124"/>
              <a:ext cx="407484" cy="276999"/>
            </a:xfrm>
            <a:prstGeom prst="rect">
              <a:avLst/>
            </a:prstGeom>
            <a:noFill/>
          </p:spPr>
          <p:txBody>
            <a:bodyPr wrap="none" rtlCol="0">
              <a:spAutoFit/>
            </a:bodyPr>
            <a:lstStyle/>
            <a:p>
              <a:r>
                <a:rPr lang="en-US" sz="1200" b="1" dirty="0"/>
                <a:t>SO</a:t>
              </a:r>
            </a:p>
          </p:txBody>
        </p:sp>
        <p:sp>
          <p:nvSpPr>
            <p:cNvPr id="16" name="TextBox 15"/>
            <p:cNvSpPr txBox="1"/>
            <p:nvPr/>
          </p:nvSpPr>
          <p:spPr>
            <a:xfrm rot="1641832">
              <a:off x="6530148" y="1668123"/>
              <a:ext cx="415498" cy="276999"/>
            </a:xfrm>
            <a:prstGeom prst="rect">
              <a:avLst/>
            </a:prstGeom>
            <a:noFill/>
          </p:spPr>
          <p:txBody>
            <a:bodyPr wrap="none" rtlCol="0">
              <a:spAutoFit/>
            </a:bodyPr>
            <a:lstStyle/>
            <a:p>
              <a:r>
                <a:rPr lang="en-US" sz="1200" b="1" dirty="0"/>
                <a:t>AO</a:t>
              </a:r>
            </a:p>
          </p:txBody>
        </p:sp>
        <p:sp>
          <p:nvSpPr>
            <p:cNvPr id="17" name="TextBox 16"/>
            <p:cNvSpPr txBox="1"/>
            <p:nvPr/>
          </p:nvSpPr>
          <p:spPr>
            <a:xfrm rot="21423966">
              <a:off x="5441562" y="1428307"/>
              <a:ext cx="330540" cy="276999"/>
            </a:xfrm>
            <a:prstGeom prst="rect">
              <a:avLst/>
            </a:prstGeom>
            <a:noFill/>
          </p:spPr>
          <p:txBody>
            <a:bodyPr wrap="none" rtlCol="0">
              <a:spAutoFit/>
            </a:bodyPr>
            <a:lstStyle/>
            <a:p>
              <a:r>
                <a:rPr lang="en-US" sz="1200" b="1" dirty="0"/>
                <a:t>PI</a:t>
              </a:r>
            </a:p>
          </p:txBody>
        </p:sp>
        <p:sp>
          <p:nvSpPr>
            <p:cNvPr id="18" name="TextBox 17"/>
            <p:cNvSpPr txBox="1"/>
            <p:nvPr/>
          </p:nvSpPr>
          <p:spPr>
            <a:xfrm rot="20544353">
              <a:off x="4987408" y="1532213"/>
              <a:ext cx="449162" cy="276999"/>
            </a:xfrm>
            <a:prstGeom prst="rect">
              <a:avLst/>
            </a:prstGeom>
            <a:noFill/>
          </p:spPr>
          <p:txBody>
            <a:bodyPr wrap="none" rtlCol="0">
              <a:spAutoFit/>
            </a:bodyPr>
            <a:lstStyle/>
            <a:p>
              <a:r>
                <a:rPr lang="en-US" sz="1200" b="1" dirty="0"/>
                <a:t>IAR</a:t>
              </a:r>
            </a:p>
          </p:txBody>
        </p:sp>
        <p:sp>
          <p:nvSpPr>
            <p:cNvPr id="19" name="TextBox 18"/>
            <p:cNvSpPr txBox="1"/>
            <p:nvPr/>
          </p:nvSpPr>
          <p:spPr>
            <a:xfrm rot="281189">
              <a:off x="5709371" y="1436146"/>
              <a:ext cx="405880" cy="276999"/>
            </a:xfrm>
            <a:prstGeom prst="rect">
              <a:avLst/>
            </a:prstGeom>
            <a:noFill/>
          </p:spPr>
          <p:txBody>
            <a:bodyPr wrap="none" rtlCol="0">
              <a:spAutoFit/>
            </a:bodyPr>
            <a:lstStyle/>
            <a:p>
              <a:r>
                <a:rPr lang="en-US" sz="1200" b="1" dirty="0"/>
                <a:t>AA</a:t>
              </a:r>
            </a:p>
          </p:txBody>
        </p:sp>
        <p:sp>
          <p:nvSpPr>
            <p:cNvPr id="20" name="TextBox 19"/>
            <p:cNvSpPr txBox="1"/>
            <p:nvPr/>
          </p:nvSpPr>
          <p:spPr>
            <a:xfrm rot="1007231">
              <a:off x="6084067" y="1508171"/>
              <a:ext cx="492443" cy="276999"/>
            </a:xfrm>
            <a:prstGeom prst="rect">
              <a:avLst/>
            </a:prstGeom>
            <a:noFill/>
          </p:spPr>
          <p:txBody>
            <a:bodyPr wrap="none" rtlCol="0">
              <a:spAutoFit/>
            </a:bodyPr>
            <a:lstStyle/>
            <a:p>
              <a:r>
                <a:rPr lang="en-US" sz="1200" b="1" dirty="0"/>
                <a:t>FSR</a:t>
              </a:r>
            </a:p>
          </p:txBody>
        </p:sp>
      </p:grpSp>
      <p:sp>
        <p:nvSpPr>
          <p:cNvPr id="3" name="Content Placeholder 2"/>
          <p:cNvSpPr>
            <a:spLocks noGrp="1"/>
          </p:cNvSpPr>
          <p:nvPr>
            <p:ph sz="quarter" idx="4294967295"/>
          </p:nvPr>
        </p:nvSpPr>
        <p:spPr>
          <a:xfrm>
            <a:off x="76200" y="1447800"/>
            <a:ext cx="8936580" cy="5105400"/>
          </a:xfrm>
        </p:spPr>
        <p:txBody>
          <a:bodyPr numCol="2"/>
          <a:lstStyle/>
          <a:p>
            <a:r>
              <a:rPr lang="en-US" sz="2000" dirty="0"/>
              <a:t>SO – Signing Official</a:t>
            </a:r>
          </a:p>
          <a:p>
            <a:pPr lvl="1"/>
            <a:r>
              <a:rPr lang="en-US" sz="1500" dirty="0"/>
              <a:t>Top account, initially created at time of registration</a:t>
            </a:r>
          </a:p>
          <a:p>
            <a:pPr lvl="1"/>
            <a:r>
              <a:rPr lang="en-US" sz="1500" dirty="0"/>
              <a:t>Can create any type of account in eRA Commons (including other SOs)</a:t>
            </a:r>
          </a:p>
          <a:p>
            <a:pPr lvl="1"/>
            <a:r>
              <a:rPr lang="en-US" sz="1500" dirty="0"/>
              <a:t>Can affiliate existing eRA Commons accounts to institution</a:t>
            </a:r>
          </a:p>
          <a:p>
            <a:pPr lvl="1"/>
            <a:r>
              <a:rPr lang="en-US" sz="1500" dirty="0"/>
              <a:t>Reviews, edits and submits  reports and documentation to agency</a:t>
            </a:r>
          </a:p>
          <a:p>
            <a:pPr lvl="1"/>
            <a:r>
              <a:rPr lang="en-US" sz="1500" dirty="0"/>
              <a:t>Edit Institutional Profile</a:t>
            </a:r>
          </a:p>
          <a:p>
            <a:r>
              <a:rPr lang="en-US" sz="2000" dirty="0"/>
              <a:t>AO – Administrative Official</a:t>
            </a:r>
          </a:p>
          <a:p>
            <a:pPr lvl="1"/>
            <a:r>
              <a:rPr lang="en-US" sz="1500" dirty="0"/>
              <a:t>Can create any type of account except SO, BO, FCOI accounts, IAR</a:t>
            </a:r>
          </a:p>
          <a:p>
            <a:pPr lvl="1"/>
            <a:r>
              <a:rPr lang="en-US" sz="1500" dirty="0"/>
              <a:t>Can affiliate existing eRA Commons accounts to institution</a:t>
            </a:r>
          </a:p>
          <a:p>
            <a:pPr lvl="1"/>
            <a:r>
              <a:rPr lang="en-US" sz="1500" dirty="0"/>
              <a:t>Reviews, edits, most reports and documentation, but DOES NOT submit to agency</a:t>
            </a:r>
          </a:p>
          <a:p>
            <a:r>
              <a:rPr lang="en-US" sz="2000" dirty="0"/>
              <a:t>AA – Account Administrator</a:t>
            </a:r>
          </a:p>
          <a:p>
            <a:pPr lvl="1"/>
            <a:r>
              <a:rPr lang="en-US" sz="1500" dirty="0"/>
              <a:t>Can create any type of account except SO, BO, FCOI accounts, IAR</a:t>
            </a:r>
          </a:p>
          <a:p>
            <a:pPr lvl="1"/>
            <a:r>
              <a:rPr lang="en-US" sz="1500" dirty="0"/>
              <a:t>Can affiliate existing eRA Commons accounts to institution</a:t>
            </a:r>
            <a:endParaRPr lang="en-US" sz="2000" dirty="0"/>
          </a:p>
          <a:p>
            <a:r>
              <a:rPr lang="en-US" sz="2000" dirty="0"/>
              <a:t>BO – Business Official </a:t>
            </a:r>
            <a:r>
              <a:rPr lang="en-US" sz="1400" dirty="0"/>
              <a:t>(used with xTrain)</a:t>
            </a:r>
          </a:p>
          <a:p>
            <a:pPr lvl="1"/>
            <a:r>
              <a:rPr lang="en-US" sz="1500" dirty="0"/>
              <a:t>Can create any type of account except SO, BO, FCOI accounts, IAR </a:t>
            </a:r>
          </a:p>
          <a:p>
            <a:pPr lvl="1"/>
            <a:r>
              <a:rPr lang="en-US" sz="1500" dirty="0"/>
              <a:t>Can view xTrain related items</a:t>
            </a:r>
          </a:p>
          <a:p>
            <a:pPr lvl="1"/>
            <a:r>
              <a:rPr lang="en-US" sz="1500" dirty="0"/>
              <a:t>Can initiate, update, route, and submit Termination Notices</a:t>
            </a:r>
            <a:endParaRPr lang="en-US" sz="2000" dirty="0"/>
          </a:p>
          <a:p>
            <a:r>
              <a:rPr lang="en-US" sz="2000" dirty="0"/>
              <a:t>ASST – Assistant </a:t>
            </a:r>
          </a:p>
          <a:p>
            <a:pPr lvl="1"/>
            <a:r>
              <a:rPr lang="en-US" sz="1500" dirty="0"/>
              <a:t>Works with various delegations</a:t>
            </a:r>
          </a:p>
          <a:p>
            <a:r>
              <a:rPr lang="en-US" sz="2000" dirty="0"/>
              <a:t>ASSIST Access Maintainer Role</a:t>
            </a:r>
          </a:p>
          <a:p>
            <a:pPr lvl="1"/>
            <a:r>
              <a:rPr lang="en-US" sz="1600" dirty="0"/>
              <a:t>Manage access to all applications at the organization level</a:t>
            </a:r>
            <a:endParaRPr lang="en-US" sz="1500" dirty="0"/>
          </a:p>
        </p:txBody>
      </p:sp>
    </p:spTree>
    <p:custDataLst>
      <p:tags r:id="rId1"/>
    </p:custDataLst>
    <p:extLst>
      <p:ext uri="{BB962C8B-B14F-4D97-AF65-F5344CB8AC3E}">
        <p14:creationId xmlns:p14="http://schemas.microsoft.com/office/powerpoint/2010/main" val="276054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fade">
                                      <p:cBhvr>
                                        <p:cTn id="44" dur="500"/>
                                        <p:tgtEl>
                                          <p:spTgt spid="3">
                                            <p:txEl>
                                              <p:pRg st="11" end="11"/>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3" end="13"/>
                                            </p:txEl>
                                          </p:spTgt>
                                        </p:tgtEl>
                                        <p:attrNameLst>
                                          <p:attrName>style.visibility</p:attrName>
                                        </p:attrNameLst>
                                      </p:cBhvr>
                                      <p:to>
                                        <p:strVal val="visible"/>
                                      </p:to>
                                    </p:set>
                                    <p:animEffect transition="in" filter="fade">
                                      <p:cBhvr>
                                        <p:cTn id="52" dur="500"/>
                                        <p:tgtEl>
                                          <p:spTgt spid="3">
                                            <p:txEl>
                                              <p:pRg st="13" end="13"/>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animEffect transition="in" filter="fade">
                                      <p:cBhvr>
                                        <p:cTn id="55" dur="500"/>
                                        <p:tgtEl>
                                          <p:spTgt spid="3">
                                            <p:txEl>
                                              <p:pRg st="14" end="14"/>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
                                            <p:txEl>
                                              <p:pRg st="15" end="15"/>
                                            </p:txEl>
                                          </p:spTgt>
                                        </p:tgtEl>
                                        <p:attrNameLst>
                                          <p:attrName>style.visibility</p:attrName>
                                        </p:attrNameLst>
                                      </p:cBhvr>
                                      <p:to>
                                        <p:strVal val="visible"/>
                                      </p:to>
                                    </p:set>
                                    <p:animEffect transition="in" filter="fade">
                                      <p:cBhvr>
                                        <p:cTn id="58" dur="500"/>
                                        <p:tgtEl>
                                          <p:spTgt spid="3">
                                            <p:txEl>
                                              <p:pRg st="15" end="15"/>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
                                            <p:txEl>
                                              <p:pRg st="16" end="16"/>
                                            </p:txEl>
                                          </p:spTgt>
                                        </p:tgtEl>
                                        <p:attrNameLst>
                                          <p:attrName>style.visibility</p:attrName>
                                        </p:attrNameLst>
                                      </p:cBhvr>
                                      <p:to>
                                        <p:strVal val="visible"/>
                                      </p:to>
                                    </p:set>
                                    <p:animEffect transition="in" filter="fade">
                                      <p:cBhvr>
                                        <p:cTn id="61" dur="500"/>
                                        <p:tgtEl>
                                          <p:spTgt spid="3">
                                            <p:txEl>
                                              <p:pRg st="16" end="16"/>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
                                            <p:txEl>
                                              <p:pRg st="17" end="17"/>
                                            </p:txEl>
                                          </p:spTgt>
                                        </p:tgtEl>
                                        <p:attrNameLst>
                                          <p:attrName>style.visibility</p:attrName>
                                        </p:attrNameLst>
                                      </p:cBhvr>
                                      <p:to>
                                        <p:strVal val="visible"/>
                                      </p:to>
                                    </p:set>
                                    <p:animEffect transition="in" filter="fade">
                                      <p:cBhvr>
                                        <p:cTn id="66" dur="500"/>
                                        <p:tgtEl>
                                          <p:spTgt spid="3">
                                            <p:txEl>
                                              <p:pRg st="17" end="17"/>
                                            </p:tx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
                                            <p:txEl>
                                              <p:pRg st="18" end="18"/>
                                            </p:txEl>
                                          </p:spTgt>
                                        </p:tgtEl>
                                        <p:attrNameLst>
                                          <p:attrName>style.visibility</p:attrName>
                                        </p:attrNameLst>
                                      </p:cBhvr>
                                      <p:to>
                                        <p:strVal val="visible"/>
                                      </p:to>
                                    </p:set>
                                    <p:animEffect transition="in" filter="fade">
                                      <p:cBhvr>
                                        <p:cTn id="69" dur="500"/>
                                        <p:tgtEl>
                                          <p:spTgt spid="3">
                                            <p:txEl>
                                              <p:pRg st="18" end="18"/>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
                                            <p:txEl>
                                              <p:pRg st="19" end="19"/>
                                            </p:txEl>
                                          </p:spTgt>
                                        </p:tgtEl>
                                        <p:attrNameLst>
                                          <p:attrName>style.visibility</p:attrName>
                                        </p:attrNameLst>
                                      </p:cBhvr>
                                      <p:to>
                                        <p:strVal val="visible"/>
                                      </p:to>
                                    </p:set>
                                    <p:animEffect transition="in" filter="fade">
                                      <p:cBhvr>
                                        <p:cTn id="74" dur="500"/>
                                        <p:tgtEl>
                                          <p:spTgt spid="3">
                                            <p:txEl>
                                              <p:pRg st="19" end="19"/>
                                            </p:tx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
                                            <p:txEl>
                                              <p:pRg st="20" end="20"/>
                                            </p:txEl>
                                          </p:spTgt>
                                        </p:tgtEl>
                                        <p:attrNameLst>
                                          <p:attrName>style.visibility</p:attrName>
                                        </p:attrNameLst>
                                      </p:cBhvr>
                                      <p:to>
                                        <p:strVal val="visible"/>
                                      </p:to>
                                    </p:set>
                                    <p:animEffect transition="in" filter="fade">
                                      <p:cBhvr>
                                        <p:cTn id="77" dur="500"/>
                                        <p:tgtEl>
                                          <p:spTgt spid="3">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05387"/>
            <a:ext cx="5711825" cy="758825"/>
          </a:xfrm>
        </p:spPr>
        <p:txBody>
          <a:bodyPr/>
          <a:lstStyle/>
          <a:p>
            <a:pPr algn="l"/>
            <a:r>
              <a:rPr lang="en-US" dirty="0"/>
              <a:t>Research /  Scientific Roles</a:t>
            </a:r>
          </a:p>
        </p:txBody>
      </p:sp>
      <p:sp>
        <p:nvSpPr>
          <p:cNvPr id="4" name="Content Placeholder 3"/>
          <p:cNvSpPr>
            <a:spLocks noGrp="1"/>
          </p:cNvSpPr>
          <p:nvPr>
            <p:ph sz="quarter" idx="4294967295"/>
          </p:nvPr>
        </p:nvSpPr>
        <p:spPr>
          <a:xfrm>
            <a:off x="152400" y="1371600"/>
            <a:ext cx="8860380" cy="4114800"/>
          </a:xfrm>
        </p:spPr>
        <p:txBody>
          <a:bodyPr numCol="2"/>
          <a:lstStyle/>
          <a:p>
            <a:r>
              <a:rPr lang="en-US" sz="2000" dirty="0"/>
              <a:t>PI - Principal Investigator</a:t>
            </a:r>
          </a:p>
          <a:p>
            <a:pPr lvl="1"/>
            <a:r>
              <a:rPr lang="en-US" sz="1500" dirty="0"/>
              <a:t>Delegate PPF (Edit Personal Profile)</a:t>
            </a:r>
          </a:p>
          <a:p>
            <a:pPr lvl="1"/>
            <a:r>
              <a:rPr lang="en-US" sz="1500" dirty="0"/>
              <a:t>View application status, including scores/Summary Statement</a:t>
            </a:r>
          </a:p>
          <a:p>
            <a:pPr lvl="1"/>
            <a:r>
              <a:rPr lang="en-US" sz="1500" dirty="0"/>
              <a:t>Delegate Progress Report to another PI</a:t>
            </a:r>
          </a:p>
          <a:p>
            <a:pPr lvl="1"/>
            <a:r>
              <a:rPr lang="en-US" sz="1500" dirty="0"/>
              <a:t>Delegate Status to ASST user</a:t>
            </a:r>
          </a:p>
          <a:p>
            <a:pPr lvl="1"/>
            <a:r>
              <a:rPr lang="en-US" sz="1500" dirty="0"/>
              <a:t>Delegate xTrain</a:t>
            </a:r>
          </a:p>
          <a:p>
            <a:pPr lvl="1"/>
            <a:r>
              <a:rPr lang="en-US" sz="1500" dirty="0"/>
              <a:t>Initiate RPPRs</a:t>
            </a:r>
          </a:p>
          <a:p>
            <a:pPr lvl="1"/>
            <a:r>
              <a:rPr lang="en-US" sz="1500" dirty="0"/>
              <a:t>Can be affiliated with multiple institutions</a:t>
            </a:r>
          </a:p>
          <a:p>
            <a:r>
              <a:rPr lang="en-US" sz="2000" dirty="0"/>
              <a:t>IAR – Internet Assisted Review</a:t>
            </a:r>
          </a:p>
          <a:p>
            <a:pPr lvl="1"/>
            <a:r>
              <a:rPr lang="en-US" sz="1500" dirty="0"/>
              <a:t>Assigned by NIH IC</a:t>
            </a:r>
          </a:p>
          <a:p>
            <a:pPr lvl="1"/>
            <a:r>
              <a:rPr lang="en-US" sz="1500" dirty="0"/>
              <a:t>Does not require an affiliation</a:t>
            </a:r>
          </a:p>
          <a:p>
            <a:pPr lvl="1"/>
            <a:r>
              <a:rPr lang="en-US" sz="1500" dirty="0"/>
              <a:t>Access IAR tab for review information/activities</a:t>
            </a:r>
          </a:p>
          <a:p>
            <a:r>
              <a:rPr lang="en-US" sz="2000" dirty="0"/>
              <a:t>Trainee</a:t>
            </a:r>
          </a:p>
          <a:p>
            <a:pPr lvl="1"/>
            <a:r>
              <a:rPr lang="en-US" sz="1500" dirty="0"/>
              <a:t>Used with xTrain</a:t>
            </a:r>
          </a:p>
          <a:p>
            <a:pPr lvl="1"/>
            <a:r>
              <a:rPr lang="en-US" sz="1600" dirty="0"/>
              <a:t>View Appointments / Amendments / Terminations and their routing history</a:t>
            </a:r>
          </a:p>
          <a:p>
            <a:pPr lvl="1"/>
            <a:r>
              <a:rPr lang="en-US" sz="1600" dirty="0"/>
              <a:t>Update Appointments / Amendments / Terminations</a:t>
            </a:r>
          </a:p>
          <a:p>
            <a:r>
              <a:rPr lang="en-US" sz="2000" dirty="0"/>
              <a:t>Sponsor</a:t>
            </a:r>
          </a:p>
          <a:p>
            <a:pPr lvl="1"/>
            <a:r>
              <a:rPr lang="en-US" sz="1500" dirty="0"/>
              <a:t>User with xTrain</a:t>
            </a:r>
          </a:p>
          <a:p>
            <a:pPr lvl="1"/>
            <a:r>
              <a:rPr lang="en-US" sz="1500" dirty="0"/>
              <a:t>View Training Rosters</a:t>
            </a:r>
          </a:p>
          <a:p>
            <a:pPr lvl="1"/>
            <a:r>
              <a:rPr lang="en-US" sz="1500" dirty="0"/>
              <a:t>Review and route Termination Notices</a:t>
            </a:r>
          </a:p>
          <a:p>
            <a:pPr lvl="1"/>
            <a:r>
              <a:rPr lang="en-US" sz="1500" dirty="0"/>
              <a:t>Initiate Termination Notices for fellows who have left the institution</a:t>
            </a:r>
          </a:p>
        </p:txBody>
      </p:sp>
      <p:grpSp>
        <p:nvGrpSpPr>
          <p:cNvPr id="13" name="Group 12" descr="Roles stickmen " title="image"/>
          <p:cNvGrpSpPr/>
          <p:nvPr/>
        </p:nvGrpSpPr>
        <p:grpSpPr>
          <a:xfrm>
            <a:off x="6705600" y="0"/>
            <a:ext cx="2307180" cy="1752600"/>
            <a:chOff x="4495800" y="1298910"/>
            <a:chExt cx="2696848" cy="2286000"/>
          </a:xfrm>
        </p:grpSpPr>
        <p:pic>
          <p:nvPicPr>
            <p:cNvPr id="14" name="Picture 13" descr="roles stickm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298910"/>
              <a:ext cx="2696848" cy="2286000"/>
            </a:xfrm>
            <a:prstGeom prst="rect">
              <a:avLst/>
            </a:prstGeom>
          </p:spPr>
        </p:pic>
        <p:sp>
          <p:nvSpPr>
            <p:cNvPr id="15" name="TextBox 14"/>
            <p:cNvSpPr txBox="1"/>
            <p:nvPr/>
          </p:nvSpPr>
          <p:spPr>
            <a:xfrm rot="20193527">
              <a:off x="4604186" y="1668124"/>
              <a:ext cx="407484" cy="276999"/>
            </a:xfrm>
            <a:prstGeom prst="rect">
              <a:avLst/>
            </a:prstGeom>
            <a:noFill/>
          </p:spPr>
          <p:txBody>
            <a:bodyPr wrap="none" rtlCol="0">
              <a:spAutoFit/>
            </a:bodyPr>
            <a:lstStyle/>
            <a:p>
              <a:r>
                <a:rPr lang="en-US" sz="1200" b="1" dirty="0"/>
                <a:t>SO</a:t>
              </a:r>
            </a:p>
          </p:txBody>
        </p:sp>
        <p:sp>
          <p:nvSpPr>
            <p:cNvPr id="16" name="TextBox 15"/>
            <p:cNvSpPr txBox="1"/>
            <p:nvPr/>
          </p:nvSpPr>
          <p:spPr>
            <a:xfrm rot="1641832">
              <a:off x="6530148" y="1668123"/>
              <a:ext cx="415498" cy="276999"/>
            </a:xfrm>
            <a:prstGeom prst="rect">
              <a:avLst/>
            </a:prstGeom>
            <a:noFill/>
          </p:spPr>
          <p:txBody>
            <a:bodyPr wrap="none" rtlCol="0">
              <a:spAutoFit/>
            </a:bodyPr>
            <a:lstStyle/>
            <a:p>
              <a:r>
                <a:rPr lang="en-US" sz="1200" b="1" dirty="0"/>
                <a:t>AO</a:t>
              </a:r>
            </a:p>
          </p:txBody>
        </p:sp>
        <p:sp>
          <p:nvSpPr>
            <p:cNvPr id="17" name="TextBox 16"/>
            <p:cNvSpPr txBox="1"/>
            <p:nvPr/>
          </p:nvSpPr>
          <p:spPr>
            <a:xfrm rot="21423966">
              <a:off x="5441562" y="1428307"/>
              <a:ext cx="330540" cy="276999"/>
            </a:xfrm>
            <a:prstGeom prst="rect">
              <a:avLst/>
            </a:prstGeom>
            <a:noFill/>
          </p:spPr>
          <p:txBody>
            <a:bodyPr wrap="none" rtlCol="0">
              <a:spAutoFit/>
            </a:bodyPr>
            <a:lstStyle/>
            <a:p>
              <a:r>
                <a:rPr lang="en-US" sz="1200" b="1" dirty="0"/>
                <a:t>PI</a:t>
              </a:r>
            </a:p>
          </p:txBody>
        </p:sp>
        <p:sp>
          <p:nvSpPr>
            <p:cNvPr id="18" name="TextBox 17"/>
            <p:cNvSpPr txBox="1"/>
            <p:nvPr/>
          </p:nvSpPr>
          <p:spPr>
            <a:xfrm rot="20544353">
              <a:off x="4987408" y="1532213"/>
              <a:ext cx="449162" cy="276999"/>
            </a:xfrm>
            <a:prstGeom prst="rect">
              <a:avLst/>
            </a:prstGeom>
            <a:noFill/>
          </p:spPr>
          <p:txBody>
            <a:bodyPr wrap="none" rtlCol="0">
              <a:spAutoFit/>
            </a:bodyPr>
            <a:lstStyle/>
            <a:p>
              <a:r>
                <a:rPr lang="en-US" sz="1200" b="1" dirty="0"/>
                <a:t>IAR</a:t>
              </a:r>
            </a:p>
          </p:txBody>
        </p:sp>
        <p:sp>
          <p:nvSpPr>
            <p:cNvPr id="19" name="TextBox 18"/>
            <p:cNvSpPr txBox="1"/>
            <p:nvPr/>
          </p:nvSpPr>
          <p:spPr>
            <a:xfrm rot="281189">
              <a:off x="5709371" y="1436146"/>
              <a:ext cx="405880" cy="276999"/>
            </a:xfrm>
            <a:prstGeom prst="rect">
              <a:avLst/>
            </a:prstGeom>
            <a:noFill/>
          </p:spPr>
          <p:txBody>
            <a:bodyPr wrap="none" rtlCol="0">
              <a:spAutoFit/>
            </a:bodyPr>
            <a:lstStyle/>
            <a:p>
              <a:r>
                <a:rPr lang="en-US" sz="1200" b="1" dirty="0"/>
                <a:t>AA</a:t>
              </a:r>
            </a:p>
          </p:txBody>
        </p:sp>
        <p:sp>
          <p:nvSpPr>
            <p:cNvPr id="20" name="TextBox 19"/>
            <p:cNvSpPr txBox="1"/>
            <p:nvPr/>
          </p:nvSpPr>
          <p:spPr>
            <a:xfrm rot="1007231">
              <a:off x="6084067" y="1508171"/>
              <a:ext cx="492443" cy="276999"/>
            </a:xfrm>
            <a:prstGeom prst="rect">
              <a:avLst/>
            </a:prstGeom>
            <a:noFill/>
          </p:spPr>
          <p:txBody>
            <a:bodyPr wrap="none" rtlCol="0">
              <a:spAutoFit/>
            </a:bodyPr>
            <a:lstStyle/>
            <a:p>
              <a:r>
                <a:rPr lang="en-US" sz="1200" b="1" dirty="0"/>
                <a:t>FSR</a:t>
              </a:r>
            </a:p>
          </p:txBody>
        </p:sp>
      </p:grpSp>
      <p:grpSp>
        <p:nvGrpSpPr>
          <p:cNvPr id="8" name="Group 7" title="eRA Commons roles used for bio-medical workforce reporting"/>
          <p:cNvGrpSpPr/>
          <p:nvPr/>
        </p:nvGrpSpPr>
        <p:grpSpPr>
          <a:xfrm>
            <a:off x="3723175" y="4876800"/>
            <a:ext cx="3896826" cy="1752600"/>
            <a:chOff x="4495800" y="4114800"/>
            <a:chExt cx="4334587" cy="2057400"/>
          </a:xfrm>
          <a:effectLst>
            <a:outerShdw blurRad="50800" dist="38100" dir="2700000" algn="tl" rotWithShape="0">
              <a:prstClr val="black">
                <a:alpha val="40000"/>
              </a:prstClr>
            </a:outerShdw>
          </a:effectLst>
        </p:grpSpPr>
        <p:sp>
          <p:nvSpPr>
            <p:cNvPr id="6" name="Rounded Rectangle 5"/>
            <p:cNvSpPr/>
            <p:nvPr/>
          </p:nvSpPr>
          <p:spPr>
            <a:xfrm>
              <a:off x="4495800" y="4114800"/>
              <a:ext cx="4334587" cy="205740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p:cNvSpPr txBox="1"/>
            <p:nvPr/>
          </p:nvSpPr>
          <p:spPr>
            <a:xfrm>
              <a:off x="4530468" y="4204252"/>
              <a:ext cx="2731213" cy="1890818"/>
            </a:xfrm>
            <a:prstGeom prst="rect">
              <a:avLst/>
            </a:prstGeom>
            <a:noFill/>
          </p:spPr>
          <p:txBody>
            <a:bodyPr wrap="square" rtlCol="0">
              <a:spAutoFit/>
            </a:bodyPr>
            <a:lstStyle/>
            <a:p>
              <a:pPr marL="274320" indent="-274320" eaLnBrk="0" hangingPunct="0">
                <a:spcBef>
                  <a:spcPts val="480"/>
                </a:spcBef>
                <a:spcAft>
                  <a:spcPts val="0"/>
                </a:spcAft>
                <a:buClr>
                  <a:schemeClr val="accent1"/>
                </a:buClr>
                <a:buSzPct val="85000"/>
                <a:buFont typeface="Wingdings 2" panose="05020102010507070707" pitchFamily="18" charset="2"/>
                <a:buChar char=""/>
              </a:pPr>
              <a:r>
                <a:rPr lang="en-US" sz="1600" dirty="0">
                  <a:solidFill>
                    <a:srgbClr val="000000"/>
                  </a:solidFill>
                  <a:latin typeface="Georgia" panose="02040502050405020303" pitchFamily="18" charset="0"/>
                </a:rPr>
                <a:t>Graduate Student</a:t>
              </a:r>
              <a:endParaRPr lang="en-US" sz="1600" dirty="0"/>
            </a:p>
            <a:p>
              <a:pPr marL="274320" indent="-274320" eaLnBrk="0" hangingPunct="0">
                <a:spcBef>
                  <a:spcPts val="480"/>
                </a:spcBef>
                <a:spcAft>
                  <a:spcPts val="0"/>
                </a:spcAft>
                <a:buClr>
                  <a:schemeClr val="accent1"/>
                </a:buClr>
                <a:buSzPct val="85000"/>
                <a:buFont typeface="Wingdings 2" panose="05020102010507070707" pitchFamily="18" charset="2"/>
                <a:buChar char=""/>
              </a:pPr>
              <a:r>
                <a:rPr lang="en-US" sz="1600" dirty="0">
                  <a:solidFill>
                    <a:srgbClr val="000000"/>
                  </a:solidFill>
                  <a:latin typeface="Georgia" panose="02040502050405020303" pitchFamily="18" charset="0"/>
                </a:rPr>
                <a:t>Post-Doc </a:t>
              </a:r>
              <a:endParaRPr lang="en-US" sz="1600" dirty="0"/>
            </a:p>
            <a:p>
              <a:pPr marL="274320" indent="-274320" eaLnBrk="0" hangingPunct="0">
                <a:spcBef>
                  <a:spcPts val="480"/>
                </a:spcBef>
                <a:spcAft>
                  <a:spcPts val="0"/>
                </a:spcAft>
                <a:buClr>
                  <a:schemeClr val="accent1"/>
                </a:buClr>
                <a:buSzPct val="85000"/>
                <a:buFont typeface="Wingdings 2" panose="05020102010507070707" pitchFamily="18" charset="2"/>
                <a:buChar char=""/>
              </a:pPr>
              <a:r>
                <a:rPr lang="en-US" sz="1600" dirty="0">
                  <a:solidFill>
                    <a:srgbClr val="000000"/>
                  </a:solidFill>
                  <a:latin typeface="Georgia" panose="02040502050405020303" pitchFamily="18" charset="0"/>
                </a:rPr>
                <a:t>Project Personnel</a:t>
              </a:r>
              <a:endParaRPr lang="en-US" sz="1600" dirty="0"/>
            </a:p>
            <a:p>
              <a:pPr marL="274320" indent="-274320" eaLnBrk="0" hangingPunct="0">
                <a:spcBef>
                  <a:spcPts val="480"/>
                </a:spcBef>
                <a:spcAft>
                  <a:spcPts val="0"/>
                </a:spcAft>
                <a:buClr>
                  <a:schemeClr val="accent1"/>
                </a:buClr>
                <a:buSzPct val="85000"/>
                <a:buFont typeface="Wingdings 2" panose="05020102010507070707" pitchFamily="18" charset="2"/>
                <a:buChar char=""/>
              </a:pPr>
              <a:r>
                <a:rPr lang="en-US" sz="1600" dirty="0">
                  <a:solidFill>
                    <a:srgbClr val="000000"/>
                  </a:solidFill>
                  <a:latin typeface="Georgia" panose="02040502050405020303" pitchFamily="18" charset="0"/>
                </a:rPr>
                <a:t>Scientist</a:t>
              </a:r>
              <a:endParaRPr lang="en-US" sz="1600" dirty="0"/>
            </a:p>
            <a:p>
              <a:pPr marL="274320" indent="-274320" eaLnBrk="0" hangingPunct="0">
                <a:spcBef>
                  <a:spcPts val="480"/>
                </a:spcBef>
                <a:spcAft>
                  <a:spcPts val="0"/>
                </a:spcAft>
                <a:buClr>
                  <a:schemeClr val="accent1"/>
                </a:buClr>
                <a:buSzPct val="85000"/>
                <a:buFont typeface="Wingdings 2" panose="05020102010507070707" pitchFamily="18" charset="2"/>
                <a:buChar char=""/>
              </a:pPr>
              <a:r>
                <a:rPr lang="en-US" sz="1600" dirty="0">
                  <a:solidFill>
                    <a:srgbClr val="000000"/>
                  </a:solidFill>
                  <a:latin typeface="Georgia" panose="02040502050405020303" pitchFamily="18" charset="0"/>
                </a:rPr>
                <a:t>Undergraduate</a:t>
              </a:r>
              <a:endParaRPr lang="en-US" sz="1600" dirty="0"/>
            </a:p>
          </p:txBody>
        </p:sp>
        <p:sp>
          <p:nvSpPr>
            <p:cNvPr id="7" name="TextBox 6"/>
            <p:cNvSpPr txBox="1"/>
            <p:nvPr/>
          </p:nvSpPr>
          <p:spPr>
            <a:xfrm>
              <a:off x="7103066" y="4673183"/>
              <a:ext cx="1594119" cy="867127"/>
            </a:xfrm>
            <a:prstGeom prst="rect">
              <a:avLst/>
            </a:prstGeom>
            <a:noFill/>
            <a:ln w="28575">
              <a:solidFill>
                <a:srgbClr val="FF0000"/>
              </a:solidFill>
            </a:ln>
          </p:spPr>
          <p:txBody>
            <a:bodyPr wrap="square" rtlCol="0">
              <a:spAutoFit/>
            </a:bodyPr>
            <a:lstStyle/>
            <a:p>
              <a:pPr algn="ctr"/>
              <a:r>
                <a:rPr lang="en-US" sz="1400" b="1" dirty="0">
                  <a:solidFill>
                    <a:srgbClr val="4F81BD"/>
                  </a:solidFill>
                </a:rPr>
                <a:t>Used for reporting in RPPRs</a:t>
              </a:r>
            </a:p>
          </p:txBody>
        </p:sp>
      </p:grpSp>
    </p:spTree>
    <p:custDataLst>
      <p:tags r:id="rId1"/>
    </p:custDataLst>
    <p:extLst>
      <p:ext uri="{BB962C8B-B14F-4D97-AF65-F5344CB8AC3E}">
        <p14:creationId xmlns:p14="http://schemas.microsoft.com/office/powerpoint/2010/main" val="241601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500"/>
                                        <p:tgtEl>
                                          <p:spTgt spid="4">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fade">
                                      <p:cBhvr>
                                        <p:cTn id="33" dur="500"/>
                                        <p:tgtEl>
                                          <p:spTgt spid="4">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txEl>
                                              <p:pRg st="9" end="9"/>
                                            </p:txEl>
                                          </p:spTgt>
                                        </p:tgtEl>
                                        <p:attrNameLst>
                                          <p:attrName>style.visibility</p:attrName>
                                        </p:attrNameLst>
                                      </p:cBhvr>
                                      <p:to>
                                        <p:strVal val="visible"/>
                                      </p:to>
                                    </p:set>
                                    <p:animEffect transition="in" filter="fade">
                                      <p:cBhvr>
                                        <p:cTn id="36" dur="500"/>
                                        <p:tgtEl>
                                          <p:spTgt spid="4">
                                            <p:txEl>
                                              <p:pRg st="9" end="9"/>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animEffect transition="in" filter="fade">
                                      <p:cBhvr>
                                        <p:cTn id="39" dur="500"/>
                                        <p:tgtEl>
                                          <p:spTgt spid="4">
                                            <p:txEl>
                                              <p:pRg st="10" end="1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
                                            <p:txEl>
                                              <p:pRg st="11" end="11"/>
                                            </p:txEl>
                                          </p:spTgt>
                                        </p:tgtEl>
                                        <p:attrNameLst>
                                          <p:attrName>style.visibility</p:attrName>
                                        </p:attrNameLst>
                                      </p:cBhvr>
                                      <p:to>
                                        <p:strVal val="visible"/>
                                      </p:to>
                                    </p:set>
                                    <p:animEffect transition="in" filter="fade">
                                      <p:cBhvr>
                                        <p:cTn id="42" dur="500"/>
                                        <p:tgtEl>
                                          <p:spTgt spid="4">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animEffect transition="in" filter="fade">
                                      <p:cBhvr>
                                        <p:cTn id="47" dur="500"/>
                                        <p:tgtEl>
                                          <p:spTgt spid="4">
                                            <p:txEl>
                                              <p:pRg st="12" end="12"/>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
                                            <p:txEl>
                                              <p:pRg st="13" end="13"/>
                                            </p:txEl>
                                          </p:spTgt>
                                        </p:tgtEl>
                                        <p:attrNameLst>
                                          <p:attrName>style.visibility</p:attrName>
                                        </p:attrNameLst>
                                      </p:cBhvr>
                                      <p:to>
                                        <p:strVal val="visible"/>
                                      </p:to>
                                    </p:set>
                                    <p:animEffect transition="in" filter="fade">
                                      <p:cBhvr>
                                        <p:cTn id="50" dur="500"/>
                                        <p:tgtEl>
                                          <p:spTgt spid="4">
                                            <p:txEl>
                                              <p:pRg st="13" end="13"/>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
                                            <p:txEl>
                                              <p:pRg st="14" end="14"/>
                                            </p:txEl>
                                          </p:spTgt>
                                        </p:tgtEl>
                                        <p:attrNameLst>
                                          <p:attrName>style.visibility</p:attrName>
                                        </p:attrNameLst>
                                      </p:cBhvr>
                                      <p:to>
                                        <p:strVal val="visible"/>
                                      </p:to>
                                    </p:set>
                                    <p:animEffect transition="in" filter="fade">
                                      <p:cBhvr>
                                        <p:cTn id="53" dur="500"/>
                                        <p:tgtEl>
                                          <p:spTgt spid="4">
                                            <p:txEl>
                                              <p:pRg st="14" end="14"/>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
                                            <p:txEl>
                                              <p:pRg st="15" end="15"/>
                                            </p:txEl>
                                          </p:spTgt>
                                        </p:tgtEl>
                                        <p:attrNameLst>
                                          <p:attrName>style.visibility</p:attrName>
                                        </p:attrNameLst>
                                      </p:cBhvr>
                                      <p:to>
                                        <p:strVal val="visible"/>
                                      </p:to>
                                    </p:set>
                                    <p:animEffect transition="in" filter="fade">
                                      <p:cBhvr>
                                        <p:cTn id="56" dur="500"/>
                                        <p:tgtEl>
                                          <p:spTgt spid="4">
                                            <p:txEl>
                                              <p:pRg st="15" end="1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
                                            <p:txEl>
                                              <p:pRg st="16" end="16"/>
                                            </p:txEl>
                                          </p:spTgt>
                                        </p:tgtEl>
                                        <p:attrNameLst>
                                          <p:attrName>style.visibility</p:attrName>
                                        </p:attrNameLst>
                                      </p:cBhvr>
                                      <p:to>
                                        <p:strVal val="visible"/>
                                      </p:to>
                                    </p:set>
                                    <p:animEffect transition="in" filter="fade">
                                      <p:cBhvr>
                                        <p:cTn id="61" dur="500"/>
                                        <p:tgtEl>
                                          <p:spTgt spid="4">
                                            <p:txEl>
                                              <p:pRg st="16" end="16"/>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
                                            <p:txEl>
                                              <p:pRg st="17" end="17"/>
                                            </p:txEl>
                                          </p:spTgt>
                                        </p:tgtEl>
                                        <p:attrNameLst>
                                          <p:attrName>style.visibility</p:attrName>
                                        </p:attrNameLst>
                                      </p:cBhvr>
                                      <p:to>
                                        <p:strVal val="visible"/>
                                      </p:to>
                                    </p:set>
                                    <p:animEffect transition="in" filter="fade">
                                      <p:cBhvr>
                                        <p:cTn id="64" dur="500"/>
                                        <p:tgtEl>
                                          <p:spTgt spid="4">
                                            <p:txEl>
                                              <p:pRg st="17" end="17"/>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
                                            <p:txEl>
                                              <p:pRg st="18" end="18"/>
                                            </p:txEl>
                                          </p:spTgt>
                                        </p:tgtEl>
                                        <p:attrNameLst>
                                          <p:attrName>style.visibility</p:attrName>
                                        </p:attrNameLst>
                                      </p:cBhvr>
                                      <p:to>
                                        <p:strVal val="visible"/>
                                      </p:to>
                                    </p:set>
                                    <p:animEffect transition="in" filter="fade">
                                      <p:cBhvr>
                                        <p:cTn id="67" dur="500"/>
                                        <p:tgtEl>
                                          <p:spTgt spid="4">
                                            <p:txEl>
                                              <p:pRg st="18" end="18"/>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
                                            <p:txEl>
                                              <p:pRg st="19" end="19"/>
                                            </p:txEl>
                                          </p:spTgt>
                                        </p:tgtEl>
                                        <p:attrNameLst>
                                          <p:attrName>style.visibility</p:attrName>
                                        </p:attrNameLst>
                                      </p:cBhvr>
                                      <p:to>
                                        <p:strVal val="visible"/>
                                      </p:to>
                                    </p:set>
                                    <p:animEffect transition="in" filter="fade">
                                      <p:cBhvr>
                                        <p:cTn id="70" dur="500"/>
                                        <p:tgtEl>
                                          <p:spTgt spid="4">
                                            <p:txEl>
                                              <p:pRg st="19" end="19"/>
                                            </p:tx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
                                            <p:txEl>
                                              <p:pRg st="20" end="20"/>
                                            </p:txEl>
                                          </p:spTgt>
                                        </p:tgtEl>
                                        <p:attrNameLst>
                                          <p:attrName>style.visibility</p:attrName>
                                        </p:attrNameLst>
                                      </p:cBhvr>
                                      <p:to>
                                        <p:strVal val="visible"/>
                                      </p:to>
                                    </p:set>
                                    <p:animEffect transition="in" filter="fade">
                                      <p:cBhvr>
                                        <p:cTn id="73" dur="500"/>
                                        <p:tgtEl>
                                          <p:spTgt spid="4">
                                            <p:txEl>
                                              <p:pRg st="20" end="2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fade">
                                      <p:cBhvr>
                                        <p:cTn id="7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534400" cy="758825"/>
          </a:xfrm>
        </p:spPr>
        <p:txBody>
          <a:bodyPr/>
          <a:lstStyle/>
          <a:p>
            <a:pPr algn="l"/>
            <a:r>
              <a:rPr lang="en-US" dirty="0"/>
              <a:t>Special Reporting / Other Roles</a:t>
            </a:r>
          </a:p>
        </p:txBody>
      </p:sp>
      <p:sp>
        <p:nvSpPr>
          <p:cNvPr id="12" name="Content Placeholder 2"/>
          <p:cNvSpPr txBox="1">
            <a:spLocks/>
          </p:cNvSpPr>
          <p:nvPr/>
        </p:nvSpPr>
        <p:spPr>
          <a:xfrm>
            <a:off x="230060" y="1447800"/>
            <a:ext cx="8685339" cy="5105400"/>
          </a:xfrm>
          <a:prstGeom prst="rect">
            <a:avLst/>
          </a:prstGeom>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r>
              <a:rPr lang="en-US" sz="1800" dirty="0"/>
              <a:t>FCOI (Financial Conflict of Interest)</a:t>
            </a:r>
          </a:p>
          <a:p>
            <a:pPr lvl="1"/>
            <a:r>
              <a:rPr lang="en-US" sz="1400" dirty="0"/>
              <a:t>Initiate, edit, submit, revise, view, and delete records and documents concerning FCOI</a:t>
            </a:r>
            <a:endParaRPr lang="en-US" sz="1300" dirty="0"/>
          </a:p>
          <a:p>
            <a:r>
              <a:rPr lang="en-US" sz="1800" dirty="0"/>
              <a:t>FCOI_ASST </a:t>
            </a:r>
          </a:p>
          <a:p>
            <a:pPr lvl="1"/>
            <a:r>
              <a:rPr lang="en-US" sz="1400" dirty="0"/>
              <a:t>Initiate, edit, view, and delete records and documents concerning FCOI</a:t>
            </a:r>
            <a:endParaRPr lang="en-US" sz="1300" dirty="0"/>
          </a:p>
          <a:p>
            <a:r>
              <a:rPr lang="en-US" sz="1800" dirty="0"/>
              <a:t>FCOI_VIEW</a:t>
            </a:r>
          </a:p>
          <a:p>
            <a:pPr lvl="1"/>
            <a:r>
              <a:rPr lang="en-US" sz="1400" dirty="0"/>
              <a:t>Search and view records and documents concerning FCOI</a:t>
            </a:r>
            <a:endParaRPr lang="en-US" sz="1300" dirty="0"/>
          </a:p>
          <a:p>
            <a:r>
              <a:rPr lang="en-US" sz="1800" dirty="0"/>
              <a:t>FSR (Financial Status Reporter)</a:t>
            </a:r>
          </a:p>
          <a:p>
            <a:pPr lvl="1"/>
            <a:r>
              <a:rPr lang="en-US" sz="1400" dirty="0"/>
              <a:t>Submit Financial Status Reports on behalf of the institution.</a:t>
            </a:r>
            <a:endParaRPr lang="en-US" sz="1300" dirty="0"/>
          </a:p>
          <a:p>
            <a:r>
              <a:rPr lang="en-US" sz="1800" dirty="0"/>
              <a:t>PACR (Public Access Compliance Role)</a:t>
            </a:r>
          </a:p>
          <a:p>
            <a:pPr lvl="1"/>
            <a:r>
              <a:rPr lang="en-US" sz="1400" dirty="0"/>
              <a:t>Assigned through eRA Commons, provides access to Public Access compliance reports for their institution generated outside of eRA Commons. </a:t>
            </a:r>
            <a:endParaRPr lang="en-US" sz="1300" dirty="0"/>
          </a:p>
          <a:p>
            <a:r>
              <a:rPr lang="en-US" sz="1800" dirty="0"/>
              <a:t>OLAW – Office of Laboratory Animal Welfare</a:t>
            </a:r>
          </a:p>
          <a:p>
            <a:pPr lvl="1"/>
            <a:r>
              <a:rPr lang="en-US" sz="1300" dirty="0"/>
              <a:t>Reporting Animal Welfare Information</a:t>
            </a:r>
          </a:p>
          <a:p>
            <a:r>
              <a:rPr lang="en-US" sz="1800" dirty="0"/>
              <a:t>SBIR CAP - Small Business Innovation Research (SBIR) Commercialization Accelerator Program</a:t>
            </a:r>
          </a:p>
          <a:p>
            <a:pPr lvl="1"/>
            <a:r>
              <a:rPr lang="en-US" sz="1300" dirty="0"/>
              <a:t>Permits access to the SBIR CAP tab in Commons to initiate, complete, and submit tracking forms.</a:t>
            </a:r>
          </a:p>
        </p:txBody>
      </p:sp>
      <p:grpSp>
        <p:nvGrpSpPr>
          <p:cNvPr id="13" name="Group 12" descr="Roles stickmen " title="image"/>
          <p:cNvGrpSpPr/>
          <p:nvPr/>
        </p:nvGrpSpPr>
        <p:grpSpPr>
          <a:xfrm>
            <a:off x="6705600" y="0"/>
            <a:ext cx="2307180" cy="1752600"/>
            <a:chOff x="4495800" y="1298910"/>
            <a:chExt cx="2696848" cy="2286000"/>
          </a:xfrm>
        </p:grpSpPr>
        <p:pic>
          <p:nvPicPr>
            <p:cNvPr id="14" name="Picture 13" descr="roles stickm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298910"/>
              <a:ext cx="2696848" cy="2286000"/>
            </a:xfrm>
            <a:prstGeom prst="rect">
              <a:avLst/>
            </a:prstGeom>
          </p:spPr>
        </p:pic>
        <p:sp>
          <p:nvSpPr>
            <p:cNvPr id="15" name="TextBox 14"/>
            <p:cNvSpPr txBox="1"/>
            <p:nvPr/>
          </p:nvSpPr>
          <p:spPr>
            <a:xfrm rot="20193527">
              <a:off x="4604186" y="1668124"/>
              <a:ext cx="407484" cy="276999"/>
            </a:xfrm>
            <a:prstGeom prst="rect">
              <a:avLst/>
            </a:prstGeom>
            <a:noFill/>
          </p:spPr>
          <p:txBody>
            <a:bodyPr wrap="none" rtlCol="0">
              <a:spAutoFit/>
            </a:bodyPr>
            <a:lstStyle/>
            <a:p>
              <a:r>
                <a:rPr lang="en-US" sz="1200" b="1" dirty="0"/>
                <a:t>SO</a:t>
              </a:r>
            </a:p>
          </p:txBody>
        </p:sp>
        <p:sp>
          <p:nvSpPr>
            <p:cNvPr id="16" name="TextBox 15"/>
            <p:cNvSpPr txBox="1"/>
            <p:nvPr/>
          </p:nvSpPr>
          <p:spPr>
            <a:xfrm rot="1641832">
              <a:off x="6530148" y="1668123"/>
              <a:ext cx="415498" cy="276999"/>
            </a:xfrm>
            <a:prstGeom prst="rect">
              <a:avLst/>
            </a:prstGeom>
            <a:noFill/>
          </p:spPr>
          <p:txBody>
            <a:bodyPr wrap="none" rtlCol="0">
              <a:spAutoFit/>
            </a:bodyPr>
            <a:lstStyle/>
            <a:p>
              <a:r>
                <a:rPr lang="en-US" sz="1200" b="1" dirty="0"/>
                <a:t>AO</a:t>
              </a:r>
            </a:p>
          </p:txBody>
        </p:sp>
        <p:sp>
          <p:nvSpPr>
            <p:cNvPr id="17" name="TextBox 16"/>
            <p:cNvSpPr txBox="1"/>
            <p:nvPr/>
          </p:nvSpPr>
          <p:spPr>
            <a:xfrm rot="21423966">
              <a:off x="5441562" y="1428307"/>
              <a:ext cx="330540" cy="276999"/>
            </a:xfrm>
            <a:prstGeom prst="rect">
              <a:avLst/>
            </a:prstGeom>
            <a:noFill/>
          </p:spPr>
          <p:txBody>
            <a:bodyPr wrap="none" rtlCol="0">
              <a:spAutoFit/>
            </a:bodyPr>
            <a:lstStyle/>
            <a:p>
              <a:r>
                <a:rPr lang="en-US" sz="1200" b="1" dirty="0"/>
                <a:t>PI</a:t>
              </a:r>
            </a:p>
          </p:txBody>
        </p:sp>
        <p:sp>
          <p:nvSpPr>
            <p:cNvPr id="18" name="TextBox 17"/>
            <p:cNvSpPr txBox="1"/>
            <p:nvPr/>
          </p:nvSpPr>
          <p:spPr>
            <a:xfrm rot="20544353">
              <a:off x="4987408" y="1532213"/>
              <a:ext cx="449162" cy="276999"/>
            </a:xfrm>
            <a:prstGeom prst="rect">
              <a:avLst/>
            </a:prstGeom>
            <a:noFill/>
          </p:spPr>
          <p:txBody>
            <a:bodyPr wrap="none" rtlCol="0">
              <a:spAutoFit/>
            </a:bodyPr>
            <a:lstStyle/>
            <a:p>
              <a:r>
                <a:rPr lang="en-US" sz="1200" b="1" dirty="0"/>
                <a:t>IAR</a:t>
              </a:r>
            </a:p>
          </p:txBody>
        </p:sp>
        <p:sp>
          <p:nvSpPr>
            <p:cNvPr id="19" name="TextBox 18"/>
            <p:cNvSpPr txBox="1"/>
            <p:nvPr/>
          </p:nvSpPr>
          <p:spPr>
            <a:xfrm rot="281189">
              <a:off x="5709371" y="1436146"/>
              <a:ext cx="405880" cy="276999"/>
            </a:xfrm>
            <a:prstGeom prst="rect">
              <a:avLst/>
            </a:prstGeom>
            <a:noFill/>
          </p:spPr>
          <p:txBody>
            <a:bodyPr wrap="none" rtlCol="0">
              <a:spAutoFit/>
            </a:bodyPr>
            <a:lstStyle/>
            <a:p>
              <a:r>
                <a:rPr lang="en-US" sz="1200" b="1" dirty="0"/>
                <a:t>AA</a:t>
              </a:r>
            </a:p>
          </p:txBody>
        </p:sp>
        <p:sp>
          <p:nvSpPr>
            <p:cNvPr id="20" name="TextBox 19"/>
            <p:cNvSpPr txBox="1"/>
            <p:nvPr/>
          </p:nvSpPr>
          <p:spPr>
            <a:xfrm rot="1007231">
              <a:off x="6084067" y="1508171"/>
              <a:ext cx="492443" cy="276999"/>
            </a:xfrm>
            <a:prstGeom prst="rect">
              <a:avLst/>
            </a:prstGeom>
            <a:noFill/>
          </p:spPr>
          <p:txBody>
            <a:bodyPr wrap="none" rtlCol="0">
              <a:spAutoFit/>
            </a:bodyPr>
            <a:lstStyle/>
            <a:p>
              <a:r>
                <a:rPr lang="en-US" sz="1200" b="1" dirty="0"/>
                <a:t>FSR</a:t>
              </a:r>
            </a:p>
          </p:txBody>
        </p:sp>
      </p:grpSp>
    </p:spTree>
    <p:custDataLst>
      <p:tags r:id="rId1"/>
    </p:custDataLst>
    <p:extLst>
      <p:ext uri="{BB962C8B-B14F-4D97-AF65-F5344CB8AC3E}">
        <p14:creationId xmlns:p14="http://schemas.microsoft.com/office/powerpoint/2010/main" val="299663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500"/>
                                        <p:tgtEl>
                                          <p:spTgt spid="1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fade">
                                      <p:cBhvr>
                                        <p:cTn id="15" dur="500"/>
                                        <p:tgtEl>
                                          <p:spTgt spid="12">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xEl>
                                              <p:pRg st="3" end="3"/>
                                            </p:txEl>
                                          </p:spTgt>
                                        </p:tgtEl>
                                        <p:attrNameLst>
                                          <p:attrName>style.visibility</p:attrName>
                                        </p:attrNameLst>
                                      </p:cBhvr>
                                      <p:to>
                                        <p:strVal val="visible"/>
                                      </p:to>
                                    </p:set>
                                    <p:animEffect transition="in" filter="fade">
                                      <p:cBhvr>
                                        <p:cTn id="18" dur="500"/>
                                        <p:tgtEl>
                                          <p:spTgt spid="1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Effect transition="in" filter="fade">
                                      <p:cBhvr>
                                        <p:cTn id="23" dur="500"/>
                                        <p:tgtEl>
                                          <p:spTgt spid="12">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xEl>
                                              <p:pRg st="5" end="5"/>
                                            </p:txEl>
                                          </p:spTgt>
                                        </p:tgtEl>
                                        <p:attrNameLst>
                                          <p:attrName>style.visibility</p:attrName>
                                        </p:attrNameLst>
                                      </p:cBhvr>
                                      <p:to>
                                        <p:strVal val="visible"/>
                                      </p:to>
                                    </p:set>
                                    <p:animEffect transition="in" filter="fade">
                                      <p:cBhvr>
                                        <p:cTn id="26" dur="500"/>
                                        <p:tgtEl>
                                          <p:spTgt spid="1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animEffect transition="in" filter="fade">
                                      <p:cBhvr>
                                        <p:cTn id="31" dur="500"/>
                                        <p:tgtEl>
                                          <p:spTgt spid="12">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xEl>
                                              <p:pRg st="7" end="7"/>
                                            </p:txEl>
                                          </p:spTgt>
                                        </p:tgtEl>
                                        <p:attrNameLst>
                                          <p:attrName>style.visibility</p:attrName>
                                        </p:attrNameLst>
                                      </p:cBhvr>
                                      <p:to>
                                        <p:strVal val="visible"/>
                                      </p:to>
                                    </p:set>
                                    <p:animEffect transition="in" filter="fade">
                                      <p:cBhvr>
                                        <p:cTn id="34" dur="500"/>
                                        <p:tgtEl>
                                          <p:spTgt spid="1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xEl>
                                              <p:pRg st="8" end="8"/>
                                            </p:txEl>
                                          </p:spTgt>
                                        </p:tgtEl>
                                        <p:attrNameLst>
                                          <p:attrName>style.visibility</p:attrName>
                                        </p:attrNameLst>
                                      </p:cBhvr>
                                      <p:to>
                                        <p:strVal val="visible"/>
                                      </p:to>
                                    </p:set>
                                    <p:animEffect transition="in" filter="fade">
                                      <p:cBhvr>
                                        <p:cTn id="39" dur="500"/>
                                        <p:tgtEl>
                                          <p:spTgt spid="12">
                                            <p:txEl>
                                              <p:pRg st="8" end="8"/>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xEl>
                                              <p:pRg st="9" end="9"/>
                                            </p:txEl>
                                          </p:spTgt>
                                        </p:tgtEl>
                                        <p:attrNameLst>
                                          <p:attrName>style.visibility</p:attrName>
                                        </p:attrNameLst>
                                      </p:cBhvr>
                                      <p:to>
                                        <p:strVal val="visible"/>
                                      </p:to>
                                    </p:set>
                                    <p:animEffect transition="in" filter="fade">
                                      <p:cBhvr>
                                        <p:cTn id="42" dur="500"/>
                                        <p:tgtEl>
                                          <p:spTgt spid="12">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xEl>
                                              <p:pRg st="10" end="10"/>
                                            </p:txEl>
                                          </p:spTgt>
                                        </p:tgtEl>
                                        <p:attrNameLst>
                                          <p:attrName>style.visibility</p:attrName>
                                        </p:attrNameLst>
                                      </p:cBhvr>
                                      <p:to>
                                        <p:strVal val="visible"/>
                                      </p:to>
                                    </p:set>
                                    <p:animEffect transition="in" filter="fade">
                                      <p:cBhvr>
                                        <p:cTn id="47" dur="500"/>
                                        <p:tgtEl>
                                          <p:spTgt spid="12">
                                            <p:txEl>
                                              <p:pRg st="10" end="10"/>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2">
                                            <p:txEl>
                                              <p:pRg st="11" end="11"/>
                                            </p:txEl>
                                          </p:spTgt>
                                        </p:tgtEl>
                                        <p:attrNameLst>
                                          <p:attrName>style.visibility</p:attrName>
                                        </p:attrNameLst>
                                      </p:cBhvr>
                                      <p:to>
                                        <p:strVal val="visible"/>
                                      </p:to>
                                    </p:set>
                                    <p:animEffect transition="in" filter="fade">
                                      <p:cBhvr>
                                        <p:cTn id="50" dur="500"/>
                                        <p:tgtEl>
                                          <p:spTgt spid="12">
                                            <p:txEl>
                                              <p:pRg st="11" end="1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2">
                                            <p:txEl>
                                              <p:pRg st="12" end="12"/>
                                            </p:txEl>
                                          </p:spTgt>
                                        </p:tgtEl>
                                        <p:attrNameLst>
                                          <p:attrName>style.visibility</p:attrName>
                                        </p:attrNameLst>
                                      </p:cBhvr>
                                      <p:to>
                                        <p:strVal val="visible"/>
                                      </p:to>
                                    </p:set>
                                    <p:animEffect transition="in" filter="fade">
                                      <p:cBhvr>
                                        <p:cTn id="55" dur="500"/>
                                        <p:tgtEl>
                                          <p:spTgt spid="12">
                                            <p:txEl>
                                              <p:pRg st="12" end="12"/>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2">
                                            <p:txEl>
                                              <p:pRg st="13" end="13"/>
                                            </p:txEl>
                                          </p:spTgt>
                                        </p:tgtEl>
                                        <p:attrNameLst>
                                          <p:attrName>style.visibility</p:attrName>
                                        </p:attrNameLst>
                                      </p:cBhvr>
                                      <p:to>
                                        <p:strVal val="visible"/>
                                      </p:to>
                                    </p:set>
                                    <p:animEffect transition="in" filter="fade">
                                      <p:cBhvr>
                                        <p:cTn id="58" dur="500"/>
                                        <p:tgtEl>
                                          <p:spTgt spid="1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Approval Resources</a:t>
            </a:r>
          </a:p>
        </p:txBody>
      </p:sp>
      <p:sp>
        <p:nvSpPr>
          <p:cNvPr id="3" name="Content Placeholder 2"/>
          <p:cNvSpPr>
            <a:spLocks noGrp="1"/>
          </p:cNvSpPr>
          <p:nvPr>
            <p:ph sz="quarter" idx="13"/>
          </p:nvPr>
        </p:nvSpPr>
        <p:spPr>
          <a:xfrm>
            <a:off x="301625" y="1628900"/>
            <a:ext cx="8503920" cy="5076700"/>
          </a:xfrm>
        </p:spPr>
        <p:txBody>
          <a:bodyPr/>
          <a:lstStyle/>
          <a:p>
            <a:r>
              <a:rPr lang="en-US" dirty="0"/>
              <a:t>NIH eRA Items of Interest Articles</a:t>
            </a:r>
          </a:p>
          <a:p>
            <a:pPr lvl="1"/>
            <a:r>
              <a:rPr lang="en-US" sz="1800" dirty="0">
                <a:hlinkClick r:id="rId3" tooltip="NIH eRA Items of Interest Articles February 2017"/>
              </a:rPr>
              <a:t>https://era.nih.gov/news_and_events/era_item_February_2017.htm</a:t>
            </a:r>
            <a:endParaRPr lang="en-US" sz="1800" dirty="0"/>
          </a:p>
          <a:p>
            <a:pPr marL="274638" lvl="1" indent="0">
              <a:buNone/>
            </a:pPr>
            <a:endParaRPr lang="en-US" dirty="0"/>
          </a:p>
          <a:p>
            <a:r>
              <a:rPr lang="en-US" dirty="0"/>
              <a:t>Video Tutorials</a:t>
            </a:r>
          </a:p>
          <a:p>
            <a:pPr lvl="1"/>
            <a:r>
              <a:rPr lang="en-US" dirty="0"/>
              <a:t>Withdrawal of an Application</a:t>
            </a:r>
          </a:p>
          <a:p>
            <a:pPr lvl="1"/>
            <a:r>
              <a:rPr lang="en-US" dirty="0"/>
              <a:t>Change of PD/PI</a:t>
            </a:r>
          </a:p>
          <a:p>
            <a:pPr lvl="1"/>
            <a:r>
              <a:rPr lang="en-US" dirty="0"/>
              <a:t>No-Cost Extension</a:t>
            </a:r>
          </a:p>
          <a:p>
            <a:pPr lvl="1"/>
            <a:r>
              <a:rPr lang="en-US" dirty="0"/>
              <a:t>Carryover</a:t>
            </a:r>
          </a:p>
          <a:p>
            <a:pPr marL="274638" lvl="1" indent="0">
              <a:buNone/>
            </a:pPr>
            <a:r>
              <a:rPr lang="en-US" sz="2400" dirty="0">
                <a:hlinkClick r:id="rId4"/>
              </a:rPr>
              <a:t>https://era.nih.gov/era-training/era-videos.htm</a:t>
            </a:r>
            <a:endParaRPr lang="en-US" sz="2400" dirty="0"/>
          </a:p>
          <a:p>
            <a:pPr marL="274638" lvl="1" indent="0">
              <a:buNone/>
            </a:pPr>
            <a:endParaRPr lang="en-US" dirty="0"/>
          </a:p>
        </p:txBody>
      </p:sp>
      <p:pic>
        <p:nvPicPr>
          <p:cNvPr id="5" name="Picture 4"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9825" y="5653277"/>
            <a:ext cx="2391776" cy="1309498"/>
          </a:xfrm>
          <a:prstGeom prst="rect">
            <a:avLst/>
          </a:prstGeom>
        </p:spPr>
      </p:pic>
    </p:spTree>
    <p:custDataLst>
      <p:tags r:id="rId1"/>
    </p:custDataLst>
    <p:extLst>
      <p:ext uri="{BB962C8B-B14F-4D97-AF65-F5344CB8AC3E}">
        <p14:creationId xmlns:p14="http://schemas.microsoft.com/office/powerpoint/2010/main" val="181840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 Supplement Requests Resources</a:t>
            </a:r>
          </a:p>
        </p:txBody>
      </p:sp>
      <p:sp>
        <p:nvSpPr>
          <p:cNvPr id="3" name="Content Placeholder 2"/>
          <p:cNvSpPr>
            <a:spLocks noGrp="1"/>
          </p:cNvSpPr>
          <p:nvPr>
            <p:ph sz="quarter" idx="13"/>
          </p:nvPr>
        </p:nvSpPr>
        <p:spPr/>
        <p:txBody>
          <a:bodyPr/>
          <a:lstStyle/>
          <a:p>
            <a:pPr marL="0" indent="0">
              <a:buNone/>
            </a:pPr>
            <a:r>
              <a:rPr lang="en-US" dirty="0"/>
              <a:t>Resources:</a:t>
            </a:r>
          </a:p>
          <a:p>
            <a:pPr lvl="1"/>
            <a:r>
              <a:rPr lang="en-US" dirty="0"/>
              <a:t>Administrative Supplement Web Page</a:t>
            </a:r>
          </a:p>
          <a:p>
            <a:pPr marL="593725" lvl="2" indent="0">
              <a:buNone/>
            </a:pPr>
            <a:r>
              <a:rPr lang="en-US" dirty="0">
                <a:hlinkClick r:id="rId3"/>
              </a:rPr>
              <a:t>https://grants.nih.gov/grants/administrative-supplements.htm</a:t>
            </a:r>
            <a:endParaRPr lang="en-US" dirty="0"/>
          </a:p>
          <a:p>
            <a:pPr marL="593725" lvl="2" indent="0">
              <a:buNone/>
            </a:pPr>
            <a:endParaRPr lang="en-US" dirty="0"/>
          </a:p>
          <a:p>
            <a:pPr lvl="1"/>
            <a:r>
              <a:rPr lang="en-US" dirty="0"/>
              <a:t>Administrative Supplements (Type 3s) Frequently Asked Questions</a:t>
            </a:r>
          </a:p>
          <a:p>
            <a:pPr marL="593725" lvl="2" indent="0">
              <a:buNone/>
            </a:pPr>
            <a:r>
              <a:rPr lang="en-US" dirty="0">
                <a:hlinkClick r:id="rId4"/>
              </a:rPr>
              <a:t>https://era.nih.gov/faqs.htm#XVIII</a:t>
            </a:r>
            <a:endParaRPr lang="en-US" dirty="0"/>
          </a:p>
        </p:txBody>
      </p:sp>
      <p:pic>
        <p:nvPicPr>
          <p:cNvPr id="5" name="Picture 4" title="Stickman on mous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6043" y="4302369"/>
            <a:ext cx="1522095" cy="2590800"/>
          </a:xfrm>
          <a:prstGeom prst="rect">
            <a:avLst/>
          </a:prstGeom>
        </p:spPr>
      </p:pic>
    </p:spTree>
    <p:custDataLst>
      <p:tags r:id="rId1"/>
    </p:custDataLst>
    <p:extLst>
      <p:ext uri="{BB962C8B-B14F-4D97-AF65-F5344CB8AC3E}">
        <p14:creationId xmlns:p14="http://schemas.microsoft.com/office/powerpoint/2010/main" val="161988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1"/>
            <a:ext cx="8534400" cy="533400"/>
          </a:xfrm>
        </p:spPr>
        <p:txBody>
          <a:bodyPr>
            <a:normAutofit fontScale="90000"/>
          </a:bodyPr>
          <a:lstStyle/>
          <a:p>
            <a:r>
              <a:rPr lang="en-US" dirty="0"/>
              <a:t>Project Outcomes Resources</a:t>
            </a:r>
          </a:p>
        </p:txBody>
      </p:sp>
      <p:sp>
        <p:nvSpPr>
          <p:cNvPr id="3" name="Content Placeholder 2"/>
          <p:cNvSpPr>
            <a:spLocks noGrp="1"/>
          </p:cNvSpPr>
          <p:nvPr>
            <p:ph sz="quarter" idx="13"/>
          </p:nvPr>
        </p:nvSpPr>
        <p:spPr>
          <a:xfrm>
            <a:off x="152400" y="1371600"/>
            <a:ext cx="8839200" cy="4572000"/>
          </a:xfrm>
        </p:spPr>
        <p:txBody>
          <a:bodyPr/>
          <a:lstStyle/>
          <a:p>
            <a:pPr marL="0" indent="0">
              <a:buNone/>
            </a:pPr>
            <a:r>
              <a:rPr lang="en-US" sz="2000" dirty="0"/>
              <a:t>There has been some confusion as to what constitutes an effective Project Outcome.</a:t>
            </a:r>
          </a:p>
          <a:p>
            <a:r>
              <a:rPr lang="en-US" sz="2000" dirty="0"/>
              <a:t>Please see the following resources for more information</a:t>
            </a:r>
          </a:p>
          <a:p>
            <a:pPr lvl="1"/>
            <a:r>
              <a:rPr lang="en-US" sz="1800" dirty="0"/>
              <a:t>Sample Project Outcomes Summary – RPPR</a:t>
            </a:r>
          </a:p>
          <a:p>
            <a:pPr lvl="2"/>
            <a:r>
              <a:rPr lang="en-US" sz="1600" dirty="0">
                <a:hlinkClick r:id="rId3"/>
              </a:rPr>
              <a:t>https://grants.nih.gov/grants/rppr/sample_project_outcomes_RPPR.htm</a:t>
            </a:r>
            <a:endParaRPr lang="en-US" sz="1600" dirty="0"/>
          </a:p>
          <a:p>
            <a:r>
              <a:rPr lang="en-US" sz="2000" dirty="0"/>
              <a:t>Items of Interest, November 2017</a:t>
            </a:r>
          </a:p>
          <a:p>
            <a:pPr lvl="1"/>
            <a:r>
              <a:rPr lang="en-US" sz="2000" dirty="0"/>
              <a:t>Technical Jargon? Not for Project Outcomes</a:t>
            </a:r>
          </a:p>
          <a:p>
            <a:pPr lvl="2"/>
            <a:r>
              <a:rPr lang="en-US" sz="1800" dirty="0">
                <a:hlinkClick r:id="rId4"/>
              </a:rPr>
              <a:t>https://era.nih.gov/news-and-events/era-item-Nov2017.htm</a:t>
            </a:r>
            <a:endParaRPr lang="en-US" sz="2000" dirty="0"/>
          </a:p>
        </p:txBody>
      </p:sp>
      <p:pic>
        <p:nvPicPr>
          <p:cNvPr id="6" name="Picture 5"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4171950"/>
            <a:ext cx="3810000" cy="215265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46458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FFR Related Policy Notices</a:t>
            </a:r>
          </a:p>
        </p:txBody>
      </p:sp>
      <p:sp>
        <p:nvSpPr>
          <p:cNvPr id="3" name="Content Placeholder 2"/>
          <p:cNvSpPr>
            <a:spLocks noGrp="1"/>
          </p:cNvSpPr>
          <p:nvPr>
            <p:ph sz="quarter" idx="13"/>
          </p:nvPr>
        </p:nvSpPr>
        <p:spPr>
          <a:xfrm>
            <a:off x="301625" y="1524000"/>
            <a:ext cx="8503920" cy="4876800"/>
          </a:xfrm>
        </p:spPr>
        <p:txBody>
          <a:bodyPr/>
          <a:lstStyle/>
          <a:p>
            <a:r>
              <a:rPr lang="en-US" sz="2000" dirty="0"/>
              <a:t>NOT-OD-14-103</a:t>
            </a:r>
          </a:p>
          <a:p>
            <a:pPr lvl="1"/>
            <a:r>
              <a:rPr lang="en-US" sz="1800" dirty="0"/>
              <a:t>Revised Timeline for Administrative Changes to NIH Domestic Awards to Transition to Payment Management System Subaccounts</a:t>
            </a:r>
          </a:p>
          <a:p>
            <a:pPr marL="274638" lvl="1" indent="0">
              <a:buNone/>
            </a:pPr>
            <a:r>
              <a:rPr lang="en-US" sz="1800" dirty="0">
                <a:hlinkClick r:id="rId3" tooltip="NOT-OD-14-093"/>
              </a:rPr>
              <a:t>http://</a:t>
            </a:r>
            <a:r>
              <a:rPr lang="en-US" sz="1800" dirty="0">
                <a:hlinkClick r:id="rId3" tooltip="NOT-OD-14-103"/>
              </a:rPr>
              <a:t>grants.nih.gov/grants/guide/notice-files/NOT-OD-14-103.html </a:t>
            </a:r>
            <a:endParaRPr lang="en-US" sz="1800" dirty="0"/>
          </a:p>
          <a:p>
            <a:pPr marL="274638" lvl="1" indent="0">
              <a:buNone/>
            </a:pPr>
            <a:r>
              <a:rPr lang="en-US" sz="1800" dirty="0"/>
              <a:t> </a:t>
            </a:r>
          </a:p>
          <a:p>
            <a:r>
              <a:rPr lang="en-US" sz="2000" dirty="0"/>
              <a:t>NOT-OD-14-093</a:t>
            </a:r>
            <a:endParaRPr lang="en-US" sz="2000" dirty="0">
              <a:hlinkClick r:id="rId4" tooltip="'Closeout Guide Notice - Domestic Awards"/>
            </a:endParaRPr>
          </a:p>
          <a:p>
            <a:pPr lvl="1"/>
            <a:r>
              <a:rPr lang="en-US" sz="1800" dirty="0"/>
              <a:t>Administrative Changes to NIH Domestic Awards Transition to Payment Management System Subaccounts</a:t>
            </a:r>
          </a:p>
          <a:p>
            <a:pPr marL="274638" lvl="1" indent="0">
              <a:buNone/>
            </a:pPr>
            <a:r>
              <a:rPr lang="en-US" sz="1800" dirty="0">
                <a:hlinkClick r:id="rId4" tooltip="'Closeout Guide Notice - Domestic Awards"/>
              </a:rPr>
              <a:t>http://grants.nih.gov/grants/guide/notice-files/NOT-OD-14-093.html</a:t>
            </a:r>
            <a:endParaRPr lang="en-US" sz="1800" dirty="0"/>
          </a:p>
          <a:p>
            <a:pPr marL="274638" lvl="1" indent="0">
              <a:buNone/>
            </a:pPr>
            <a:r>
              <a:rPr lang="en-US" sz="1800" dirty="0"/>
              <a:t> </a:t>
            </a:r>
          </a:p>
          <a:p>
            <a:r>
              <a:rPr lang="en-US" sz="2000" dirty="0"/>
              <a:t>NOT-OD-14-084</a:t>
            </a:r>
            <a:endParaRPr lang="en-US" sz="2000" dirty="0">
              <a:hlinkClick r:id="rId5" tooltip="&quot;Closeout Guide Notice - Unilateral"/>
            </a:endParaRPr>
          </a:p>
          <a:p>
            <a:pPr lvl="1"/>
            <a:r>
              <a:rPr lang="en-US" sz="1800" dirty="0"/>
              <a:t>NIH Updating Grant Closeout Policies and Procedures to Align with New HHS Requirements </a:t>
            </a:r>
          </a:p>
          <a:p>
            <a:pPr marL="274638" lvl="1" indent="0">
              <a:buNone/>
            </a:pPr>
            <a:r>
              <a:rPr lang="en-US" sz="1800" dirty="0">
                <a:hlinkClick r:id="rId5" tooltip="&quot;Closeout Guide Notice - Unilateral"/>
              </a:rPr>
              <a:t>http://grants.nih.gov/grants/guide/notice-files/NOT-OD-14-084.html</a:t>
            </a:r>
            <a:endParaRPr lang="en-US" sz="1800" dirty="0"/>
          </a:p>
          <a:p>
            <a:pPr lvl="1"/>
            <a:endParaRPr lang="en-US" sz="1800" dirty="0"/>
          </a:p>
        </p:txBody>
      </p:sp>
      <p:pic>
        <p:nvPicPr>
          <p:cNvPr id="5" name="Picture 4" title="gavel and keyboar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3200" y="0"/>
            <a:ext cx="2819400" cy="1543622"/>
          </a:xfrm>
          <a:prstGeom prst="rect">
            <a:avLst/>
          </a:prstGeom>
        </p:spPr>
      </p:pic>
    </p:spTree>
    <p:custDataLst>
      <p:tags r:id="rId1"/>
    </p:custDataLst>
    <p:extLst>
      <p:ext uri="{BB962C8B-B14F-4D97-AF65-F5344CB8AC3E}">
        <p14:creationId xmlns:p14="http://schemas.microsoft.com/office/powerpoint/2010/main" val="229430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Closeout Resources</a:t>
            </a:r>
          </a:p>
        </p:txBody>
      </p:sp>
      <p:sp>
        <p:nvSpPr>
          <p:cNvPr id="3" name="Content Placeholder 2"/>
          <p:cNvSpPr>
            <a:spLocks noGrp="1"/>
          </p:cNvSpPr>
          <p:nvPr>
            <p:ph sz="quarter" idx="13"/>
          </p:nvPr>
        </p:nvSpPr>
        <p:spPr/>
        <p:txBody>
          <a:bodyPr/>
          <a:lstStyle/>
          <a:p>
            <a:r>
              <a:rPr lang="en-US" dirty="0"/>
              <a:t>Guide Notice NOT-OD-14-084</a:t>
            </a:r>
            <a:endParaRPr lang="en-US" dirty="0">
              <a:hlinkClick r:id="rId3"/>
            </a:endParaRPr>
          </a:p>
          <a:p>
            <a:pPr lvl="1"/>
            <a:r>
              <a:rPr lang="en-US" dirty="0"/>
              <a:t>NIH Updating Grant Closeout Policies and Procedures to Align with New HHS Requirements</a:t>
            </a:r>
          </a:p>
          <a:p>
            <a:pPr marL="274638" lvl="1" indent="0">
              <a:buNone/>
            </a:pPr>
            <a:r>
              <a:rPr lang="en-US" sz="2000" dirty="0">
                <a:hlinkClick r:id="rId3" tooltip="Guide Notice NOT-OD-14-084"/>
              </a:rPr>
              <a:t>http://grants.nih.gov/grants/guide/notice-files/NOT-OD-12-152.html</a:t>
            </a:r>
            <a:endParaRPr lang="en-US" sz="2000" dirty="0">
              <a:hlinkClick r:id="rId3"/>
            </a:endParaRPr>
          </a:p>
          <a:p>
            <a:pPr marL="274638" lvl="1" indent="0">
              <a:buNone/>
            </a:pPr>
            <a:endParaRPr lang="en-US" dirty="0">
              <a:hlinkClick r:id="rId3"/>
            </a:endParaRPr>
          </a:p>
          <a:p>
            <a:r>
              <a:rPr lang="en-US" dirty="0"/>
              <a:t>Closeout FAQs</a:t>
            </a:r>
          </a:p>
          <a:p>
            <a:pPr lvl="1"/>
            <a:r>
              <a:rPr lang="en-US" sz="2000" dirty="0">
                <a:hlinkClick r:id="rId4" tooltip="Closeout FAQs"/>
              </a:rPr>
              <a:t>http://grants.nih.gov/grants/closeout/faq_grants_closeout.htm</a:t>
            </a:r>
            <a:endParaRPr lang="en-US" sz="2000" dirty="0"/>
          </a:p>
        </p:txBody>
      </p:sp>
      <p:pic>
        <p:nvPicPr>
          <p:cNvPr id="5" name="Picture 4"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00" y="5293995"/>
            <a:ext cx="3048000" cy="1668780"/>
          </a:xfrm>
          <a:prstGeom prst="rect">
            <a:avLst/>
          </a:prstGeom>
        </p:spPr>
      </p:pic>
    </p:spTree>
    <p:custDataLst>
      <p:tags r:id="rId1"/>
    </p:custDataLst>
    <p:extLst>
      <p:ext uri="{BB962C8B-B14F-4D97-AF65-F5344CB8AC3E}">
        <p14:creationId xmlns:p14="http://schemas.microsoft.com/office/powerpoint/2010/main" val="390036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Profile (PPF)</a:t>
            </a:r>
          </a:p>
        </p:txBody>
      </p:sp>
      <p:sp>
        <p:nvSpPr>
          <p:cNvPr id="3" name="Text Placeholder 2"/>
          <p:cNvSpPr>
            <a:spLocks noGrp="1"/>
          </p:cNvSpPr>
          <p:nvPr>
            <p:ph type="body" idx="1"/>
          </p:nvPr>
        </p:nvSpPr>
        <p:spPr/>
        <p:txBody>
          <a:bodyPr/>
          <a:lstStyle/>
          <a:p>
            <a:r>
              <a:rPr lang="en-US" dirty="0"/>
              <a:t>Central repository for individual user information</a:t>
            </a:r>
          </a:p>
        </p:txBody>
      </p:sp>
      <p:sp>
        <p:nvSpPr>
          <p:cNvPr id="4" name="Content Placeholder 3"/>
          <p:cNvSpPr>
            <a:spLocks noGrp="1"/>
          </p:cNvSpPr>
          <p:nvPr>
            <p:ph sz="quarter" idx="13"/>
          </p:nvPr>
        </p:nvSpPr>
        <p:spPr>
          <a:xfrm>
            <a:off x="3124200" y="685800"/>
            <a:ext cx="5638800" cy="5715000"/>
          </a:xfrm>
        </p:spPr>
        <p:txBody>
          <a:bodyPr/>
          <a:lstStyle/>
          <a:p>
            <a:r>
              <a:rPr lang="en-US" sz="2400" dirty="0"/>
              <a:t>Individual Commons users are responsible for keeping their profile information accurate</a:t>
            </a:r>
          </a:p>
          <a:p>
            <a:r>
              <a:rPr lang="en-US" sz="2400" dirty="0"/>
              <a:t>Includes information such as:</a:t>
            </a:r>
          </a:p>
          <a:p>
            <a:pPr lvl="1"/>
            <a:r>
              <a:rPr lang="en-US" sz="2000" dirty="0"/>
              <a:t>Name</a:t>
            </a:r>
          </a:p>
          <a:p>
            <a:pPr lvl="1"/>
            <a:r>
              <a:rPr lang="en-US" sz="2000" dirty="0"/>
              <a:t>Demographics (important for Trainees)</a:t>
            </a:r>
          </a:p>
          <a:p>
            <a:pPr lvl="1"/>
            <a:r>
              <a:rPr lang="en-US" sz="2000" dirty="0"/>
              <a:t>Employment history (important for COI)</a:t>
            </a:r>
          </a:p>
          <a:p>
            <a:pPr lvl="1"/>
            <a:r>
              <a:rPr lang="en-US" sz="2000" dirty="0"/>
              <a:t>Education (important for NSI &amp; ESI)</a:t>
            </a:r>
          </a:p>
          <a:p>
            <a:pPr lvl="1"/>
            <a:r>
              <a:rPr lang="en-US" sz="2000" dirty="0"/>
              <a:t>Reference Letters</a:t>
            </a:r>
          </a:p>
          <a:p>
            <a:pPr lvl="1"/>
            <a:r>
              <a:rPr lang="en-US" sz="2000" dirty="0"/>
              <a:t>Publications</a:t>
            </a:r>
          </a:p>
          <a:p>
            <a:r>
              <a:rPr lang="en-US" sz="2400" dirty="0"/>
              <a:t>Very few staff members at NIH have access to change information </a:t>
            </a:r>
          </a:p>
        </p:txBody>
      </p:sp>
      <p:pic>
        <p:nvPicPr>
          <p:cNvPr id="7" name="Picture 6" descr="Pers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77" y="3657600"/>
            <a:ext cx="1790700" cy="1790700"/>
          </a:xfrm>
          <a:prstGeom prst="rect">
            <a:avLst/>
          </a:prstGeom>
        </p:spPr>
      </p:pic>
      <p:pic>
        <p:nvPicPr>
          <p:cNvPr id="8" name="Picture 7" descr="Pers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3657600"/>
            <a:ext cx="1846023" cy="1846023"/>
          </a:xfrm>
          <a:prstGeom prst="rect">
            <a:avLst/>
          </a:prstGeom>
        </p:spPr>
      </p:pic>
      <p:pic>
        <p:nvPicPr>
          <p:cNvPr id="6" name="Picture 5" descr="Pers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4267200"/>
            <a:ext cx="1752600" cy="1752600"/>
          </a:xfrm>
          <a:prstGeom prst="rect">
            <a:avLst/>
          </a:prstGeom>
        </p:spPr>
      </p:pic>
    </p:spTree>
    <p:custDataLst>
      <p:tags r:id="rId1"/>
    </p:custDataLst>
    <p:extLst>
      <p:ext uri="{BB962C8B-B14F-4D97-AF65-F5344CB8AC3E}">
        <p14:creationId xmlns:p14="http://schemas.microsoft.com/office/powerpoint/2010/main" val="337096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Profile Screen</a:t>
            </a:r>
          </a:p>
        </p:txBody>
      </p:sp>
      <p:pic>
        <p:nvPicPr>
          <p:cNvPr id="4" name="Picture 2" title="personal profile form"/>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2000" y="1358239"/>
            <a:ext cx="7620000" cy="524427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12787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Saving Your Personal Profile</a:t>
            </a:r>
          </a:p>
        </p:txBody>
      </p:sp>
      <p:pic>
        <p:nvPicPr>
          <p:cNvPr id="3" name="Picture 2" title="personal profile form showing errors"/>
          <p:cNvPicPr>
            <a:picLocks noChangeAspect="1"/>
          </p:cNvPicPr>
          <p:nvPr/>
        </p:nvPicPr>
        <p:blipFill rotWithShape="1">
          <a:blip r:embed="rId3">
            <a:extLst>
              <a:ext uri="{28A0092B-C50C-407E-A947-70E740481C1C}">
                <a14:useLocalDpi xmlns:a14="http://schemas.microsoft.com/office/drawing/2010/main" val="0"/>
              </a:ext>
            </a:extLst>
          </a:blip>
          <a:srcRect t="12017" r="1800"/>
          <a:stretch/>
        </p:blipFill>
        <p:spPr>
          <a:xfrm>
            <a:off x="2209800" y="1524000"/>
            <a:ext cx="6705600" cy="4463361"/>
          </a:xfrm>
          <a:prstGeom prst="rect">
            <a:avLst/>
          </a:prstGeom>
          <a:ln>
            <a:noFill/>
          </a:ln>
          <a:effectLst>
            <a:outerShdw blurRad="190500" algn="tl" rotWithShape="0">
              <a:srgbClr val="000000">
                <a:alpha val="70000"/>
              </a:srgbClr>
            </a:outerShdw>
          </a:effectLst>
        </p:spPr>
      </p:pic>
      <p:sp>
        <p:nvSpPr>
          <p:cNvPr id="4" name="TextBox 3"/>
          <p:cNvSpPr txBox="1"/>
          <p:nvPr/>
        </p:nvSpPr>
        <p:spPr>
          <a:xfrm>
            <a:off x="228600" y="1371600"/>
            <a:ext cx="1828800" cy="483209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en-US" sz="1400" dirty="0"/>
              <a:t>The PPF will show areas that need attention. </a:t>
            </a:r>
          </a:p>
          <a:p>
            <a:endParaRPr lang="en-US" sz="1400" dirty="0"/>
          </a:p>
          <a:p>
            <a:pPr marL="285750" indent="-285750">
              <a:buFont typeface="Arial" panose="020B0604020202020204" pitchFamily="34" charset="0"/>
              <a:buChar char="•"/>
            </a:pPr>
            <a:r>
              <a:rPr lang="en-US" sz="1400" dirty="0"/>
              <a:t>No data will be saved if required information is missing.</a:t>
            </a:r>
          </a:p>
          <a:p>
            <a:endParaRPr lang="en-US" sz="1400" dirty="0"/>
          </a:p>
          <a:p>
            <a:pPr marL="285750" indent="-285750">
              <a:buFont typeface="Arial" panose="020B0604020202020204" pitchFamily="34" charset="0"/>
              <a:buChar char="•"/>
            </a:pPr>
            <a:r>
              <a:rPr lang="en-US" sz="1400" dirty="0"/>
              <a:t>Do not navigate away from page until all required information is completed.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Leaving the page before all required information is completed, means changes will be lost.</a:t>
            </a:r>
          </a:p>
        </p:txBody>
      </p:sp>
    </p:spTree>
    <p:custDataLst>
      <p:tags r:id="rId1"/>
    </p:custDataLst>
    <p:extLst>
      <p:ext uri="{BB962C8B-B14F-4D97-AF65-F5344CB8AC3E}">
        <p14:creationId xmlns:p14="http://schemas.microsoft.com/office/powerpoint/2010/main" val="417593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Puzzle Masters</a:t>
            </a:r>
          </a:p>
        </p:txBody>
      </p:sp>
      <p:sp>
        <p:nvSpPr>
          <p:cNvPr id="3" name="Content Placeholder 2"/>
          <p:cNvSpPr>
            <a:spLocks noGrp="1"/>
          </p:cNvSpPr>
          <p:nvPr>
            <p:ph sz="quarter" idx="13"/>
          </p:nvPr>
        </p:nvSpPr>
        <p:spPr>
          <a:xfrm>
            <a:off x="301625" y="1447800"/>
            <a:ext cx="8534400" cy="3429000"/>
          </a:xfrm>
        </p:spPr>
        <p:txBody>
          <a:bodyPr/>
          <a:lstStyle/>
          <a:p>
            <a:r>
              <a:rPr lang="en-US" sz="2400" dirty="0"/>
              <a:t>Scarlett Gibb</a:t>
            </a:r>
          </a:p>
          <a:p>
            <a:pPr lvl="1"/>
            <a:r>
              <a:rPr lang="en-US" sz="1900" dirty="0"/>
              <a:t>eRA Customer Relationship Manager, eRA Commons</a:t>
            </a:r>
          </a:p>
          <a:p>
            <a:pPr marL="274638" lvl="1" indent="0">
              <a:buNone/>
            </a:pPr>
            <a:endParaRPr lang="en-US" sz="1900" dirty="0"/>
          </a:p>
          <a:p>
            <a:r>
              <a:rPr lang="en-US" sz="2400" dirty="0"/>
              <a:t>Joe Schumaker</a:t>
            </a:r>
          </a:p>
          <a:p>
            <a:pPr lvl="1"/>
            <a:r>
              <a:rPr lang="en-US" sz="1900" dirty="0"/>
              <a:t>eRA Communications and Outreach</a:t>
            </a:r>
          </a:p>
          <a:p>
            <a:endParaRPr lang="en-US" sz="2400" dirty="0"/>
          </a:p>
        </p:txBody>
      </p:sp>
    </p:spTree>
    <p:custDataLst>
      <p:tags r:id="rId1"/>
    </p:custDataLst>
    <p:extLst>
      <p:ext uri="{BB962C8B-B14F-4D97-AF65-F5344CB8AC3E}">
        <p14:creationId xmlns:p14="http://schemas.microsoft.com/office/powerpoint/2010/main" val="248355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Profile Information is used to…</a:t>
            </a:r>
          </a:p>
        </p:txBody>
      </p:sp>
      <p:sp>
        <p:nvSpPr>
          <p:cNvPr id="3" name="Content Placeholder 2"/>
          <p:cNvSpPr>
            <a:spLocks noGrp="1"/>
          </p:cNvSpPr>
          <p:nvPr>
            <p:ph sz="quarter" idx="13"/>
          </p:nvPr>
        </p:nvSpPr>
        <p:spPr>
          <a:xfrm>
            <a:off x="301752" y="1527048"/>
            <a:ext cx="8503920" cy="4873752"/>
          </a:xfrm>
        </p:spPr>
        <p:txBody>
          <a:bodyPr/>
          <a:lstStyle/>
          <a:p>
            <a:r>
              <a:rPr lang="en-US" dirty="0"/>
              <a:t>Verify information submitted in grant applications</a:t>
            </a:r>
          </a:p>
          <a:p>
            <a:r>
              <a:rPr lang="en-US" dirty="0"/>
              <a:t>Send you agency notifications</a:t>
            </a:r>
          </a:p>
          <a:p>
            <a:r>
              <a:rPr lang="en-US" dirty="0"/>
              <a:t>Complete aggregate reporting</a:t>
            </a:r>
          </a:p>
          <a:p>
            <a:r>
              <a:rPr lang="en-US" dirty="0"/>
              <a:t>Determine eligibility for New Investigator and Early Stage Investigator (ESI) status</a:t>
            </a:r>
          </a:p>
          <a:p>
            <a:r>
              <a:rPr lang="en-US" dirty="0"/>
              <a:t>Determine a reviewer’s eligibility for the Continuous Submission application submission policy</a:t>
            </a:r>
          </a:p>
          <a:p>
            <a:pPr marL="0" indent="0">
              <a:buNone/>
            </a:pPr>
            <a:endParaRPr lang="en-US" dirty="0"/>
          </a:p>
        </p:txBody>
      </p:sp>
      <p:pic>
        <p:nvPicPr>
          <p:cNvPr id="5" name="Picture 4" descr="Thumbns Up stickm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4343400"/>
            <a:ext cx="2362200" cy="2362200"/>
          </a:xfrm>
          <a:prstGeom prst="rect">
            <a:avLst/>
          </a:prstGeom>
        </p:spPr>
      </p:pic>
    </p:spTree>
    <p:custDataLst>
      <p:tags r:id="rId1"/>
    </p:custDataLst>
    <p:extLst>
      <p:ext uri="{BB962C8B-B14F-4D97-AF65-F5344CB8AC3E}">
        <p14:creationId xmlns:p14="http://schemas.microsoft.com/office/powerpoint/2010/main" val="99876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Personal Profile &amp; ESI Extension</a:t>
            </a:r>
            <a:endParaRPr lang="en-US" dirty="0"/>
          </a:p>
        </p:txBody>
      </p:sp>
      <p:sp>
        <p:nvSpPr>
          <p:cNvPr id="6" name="Content Placeholder 5"/>
          <p:cNvSpPr>
            <a:spLocks noGrp="1"/>
          </p:cNvSpPr>
          <p:nvPr>
            <p:ph sz="quarter" idx="13"/>
          </p:nvPr>
        </p:nvSpPr>
        <p:spPr>
          <a:xfrm>
            <a:off x="301752" y="1527048"/>
            <a:ext cx="8503920" cy="5026152"/>
          </a:xfrm>
        </p:spPr>
        <p:txBody>
          <a:bodyPr/>
          <a:lstStyle/>
          <a:p>
            <a:pPr marL="0" indent="0">
              <a:buNone/>
            </a:pPr>
            <a:r>
              <a:rPr lang="en-US" sz="3200" dirty="0"/>
              <a:t>PD/PI’s with ESI status can request for extension of their ESI period for various reasons, including medical concerns, disability, extended periods of clinical training, natural disasters, active duty military service etc. All these requests will be reviewed on a case by case basis.</a:t>
            </a:r>
          </a:p>
          <a:p>
            <a:endParaRPr lang="en-US" sz="3200" dirty="0"/>
          </a:p>
        </p:txBody>
      </p:sp>
      <p:pic>
        <p:nvPicPr>
          <p:cNvPr id="3" name="Picture 2" tit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0992" y="115914"/>
            <a:ext cx="1185033" cy="1242325"/>
          </a:xfrm>
          <a:prstGeom prst="rect">
            <a:avLst/>
          </a:prstGeom>
        </p:spPr>
      </p:pic>
    </p:spTree>
    <p:custDataLst>
      <p:tags r:id="rId1"/>
    </p:custDataLst>
    <p:extLst>
      <p:ext uri="{BB962C8B-B14F-4D97-AF65-F5344CB8AC3E}">
        <p14:creationId xmlns:p14="http://schemas.microsoft.com/office/powerpoint/2010/main" val="5783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ESI Extension Under Education</a:t>
            </a:r>
          </a:p>
        </p:txBody>
      </p:sp>
      <p:pic>
        <p:nvPicPr>
          <p:cNvPr id="5" name="Picture 4" descr="New ESI Extension Request button when in edit mode" title="ESI under educ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1002805"/>
            <a:ext cx="5330825" cy="5505520"/>
          </a:xfrm>
          <a:prstGeom prst="rect">
            <a:avLst/>
          </a:prstGeom>
          <a:ln>
            <a:noFill/>
          </a:ln>
          <a:effectLst>
            <a:outerShdw blurRad="190500" algn="tl" rotWithShape="0">
              <a:srgbClr val="000000">
                <a:alpha val="70000"/>
              </a:srgbClr>
            </a:outerShdw>
          </a:effectLst>
        </p:spPr>
      </p:pic>
      <p:sp>
        <p:nvSpPr>
          <p:cNvPr id="6" name="TextBox 5"/>
          <p:cNvSpPr txBox="1"/>
          <p:nvPr/>
        </p:nvSpPr>
        <p:spPr>
          <a:xfrm>
            <a:off x="301625" y="1307842"/>
            <a:ext cx="3051175" cy="5016758"/>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285750" indent="-285750">
              <a:buFont typeface="Arial" panose="020B0604020202020204" pitchFamily="34" charset="0"/>
              <a:buChar char="•"/>
            </a:pPr>
            <a:r>
              <a:rPr lang="en-US" sz="2000" dirty="0"/>
              <a:t>ESI Extension Link will be available</a:t>
            </a:r>
          </a:p>
          <a:p>
            <a:endParaRPr lang="en-US" sz="2000" dirty="0"/>
          </a:p>
          <a:p>
            <a:pPr marL="285750" indent="-285750">
              <a:buFont typeface="Arial" panose="020B0604020202020204" pitchFamily="34" charset="0"/>
              <a:buChar char="•"/>
            </a:pPr>
            <a:r>
              <a:rPr lang="en-US" sz="2000" dirty="0"/>
              <a:t>Following link opens ESI Extension Request form</a:t>
            </a:r>
          </a:p>
          <a:p>
            <a:endParaRPr lang="en-US" sz="2000" dirty="0"/>
          </a:p>
          <a:p>
            <a:pPr marL="285750" indent="-285750">
              <a:buFont typeface="Arial" panose="020B0604020202020204" pitchFamily="34" charset="0"/>
              <a:buChar char="•"/>
            </a:pPr>
            <a:r>
              <a:rPr lang="en-US" sz="2000" dirty="0"/>
              <a:t>PI completes the information and submits for approval.</a:t>
            </a:r>
          </a:p>
          <a:p>
            <a:endParaRPr lang="en-US" sz="2000" dirty="0"/>
          </a:p>
          <a:p>
            <a:pPr marL="285750" indent="-285750">
              <a:buFont typeface="Arial" panose="020B0604020202020204" pitchFamily="34" charset="0"/>
              <a:buChar char="•"/>
            </a:pPr>
            <a:r>
              <a:rPr lang="en-US" sz="2000" dirty="0"/>
              <a:t>The PPF displays the date the extension request was submitted. </a:t>
            </a:r>
          </a:p>
          <a:p>
            <a:endParaRPr lang="en-US" sz="2000" dirty="0"/>
          </a:p>
        </p:txBody>
      </p:sp>
    </p:spTree>
    <p:custDataLst>
      <p:tags r:id="rId1"/>
    </p:custDataLst>
    <p:extLst>
      <p:ext uri="{BB962C8B-B14F-4D97-AF65-F5344CB8AC3E}">
        <p14:creationId xmlns:p14="http://schemas.microsoft.com/office/powerpoint/2010/main" val="267740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ESI Extension Screen</a:t>
            </a:r>
          </a:p>
        </p:txBody>
      </p:sp>
      <p:pic>
        <p:nvPicPr>
          <p:cNvPr id="5" name="Picture 4" descr="ESI Status Request Scre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1363701"/>
            <a:ext cx="5407025" cy="5113299"/>
          </a:xfrm>
          <a:prstGeom prst="rect">
            <a:avLst/>
          </a:prstGeom>
          <a:ln>
            <a:noFill/>
          </a:ln>
          <a:effectLst>
            <a:outerShdw blurRad="190500" algn="tl" rotWithShape="0">
              <a:srgbClr val="000000">
                <a:alpha val="70000"/>
              </a:srgbClr>
            </a:outerShdw>
          </a:effectLst>
        </p:spPr>
      </p:pic>
      <p:sp>
        <p:nvSpPr>
          <p:cNvPr id="6" name="TextBox 5"/>
          <p:cNvSpPr txBox="1"/>
          <p:nvPr/>
        </p:nvSpPr>
        <p:spPr>
          <a:xfrm>
            <a:off x="279254" y="1398687"/>
            <a:ext cx="3051175" cy="5078313"/>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285750" indent="-285750">
              <a:buFont typeface="Arial" panose="020B0604020202020204" pitchFamily="34" charset="0"/>
              <a:buChar char="•"/>
            </a:pPr>
            <a:r>
              <a:rPr lang="en-US" dirty="0"/>
              <a:t>The number of months for the extension can be requested</a:t>
            </a:r>
          </a:p>
          <a:p>
            <a:endParaRPr lang="en-US" dirty="0"/>
          </a:p>
          <a:p>
            <a:pPr marL="285750" indent="-285750">
              <a:buFont typeface="Arial" panose="020B0604020202020204" pitchFamily="34" charset="0"/>
              <a:buChar char="•"/>
            </a:pPr>
            <a:r>
              <a:rPr lang="en-US" dirty="0"/>
              <a:t>If the reason for the request is the birth of a child, complete the requested information</a:t>
            </a:r>
          </a:p>
          <a:p>
            <a:endParaRPr lang="en-US" dirty="0"/>
          </a:p>
          <a:p>
            <a:pPr marL="285750" indent="-285750">
              <a:buFont typeface="Arial" panose="020B0604020202020204" pitchFamily="34" charset="0"/>
              <a:buChar char="•"/>
            </a:pPr>
            <a:r>
              <a:rPr lang="en-US" dirty="0"/>
              <a:t>The Add Hiatus button permits the selection of additional reasons for the request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Supporting documentation can be uploaded</a:t>
            </a:r>
          </a:p>
          <a:p>
            <a:endParaRPr lang="en-US" dirty="0"/>
          </a:p>
        </p:txBody>
      </p:sp>
    </p:spTree>
    <p:custDataLst>
      <p:tags r:id="rId1"/>
    </p:custDataLst>
    <p:extLst>
      <p:ext uri="{BB962C8B-B14F-4D97-AF65-F5344CB8AC3E}">
        <p14:creationId xmlns:p14="http://schemas.microsoft.com/office/powerpoint/2010/main" val="105682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2362200" cy="1295400"/>
          </a:xfrm>
        </p:spPr>
        <p:txBody>
          <a:bodyPr/>
          <a:lstStyle/>
          <a:p>
            <a:r>
              <a:rPr lang="en-US" dirty="0"/>
              <a:t>Reference Letters</a:t>
            </a:r>
          </a:p>
        </p:txBody>
      </p:sp>
      <p:sp>
        <p:nvSpPr>
          <p:cNvPr id="3" name="Text Placeholder 2"/>
          <p:cNvSpPr>
            <a:spLocks noGrp="1"/>
          </p:cNvSpPr>
          <p:nvPr>
            <p:ph type="body" idx="1"/>
          </p:nvPr>
        </p:nvSpPr>
        <p:spPr>
          <a:xfrm>
            <a:off x="381000" y="1905000"/>
            <a:ext cx="2362200" cy="3840163"/>
          </a:xfrm>
        </p:spPr>
        <p:txBody>
          <a:bodyPr/>
          <a:lstStyle/>
          <a:p>
            <a:r>
              <a:rPr lang="en-US" dirty="0"/>
              <a:t>Some NIH grant programs require the submission of reference letters in addition to the grant application (e.g., Mentored Career Development program)</a:t>
            </a:r>
          </a:p>
          <a:p>
            <a:endParaRPr lang="en-US" dirty="0"/>
          </a:p>
        </p:txBody>
      </p:sp>
      <p:sp>
        <p:nvSpPr>
          <p:cNvPr id="4" name="Content Placeholder 3"/>
          <p:cNvSpPr>
            <a:spLocks noGrp="1"/>
          </p:cNvSpPr>
          <p:nvPr>
            <p:ph sz="quarter" idx="13"/>
          </p:nvPr>
        </p:nvSpPr>
        <p:spPr>
          <a:xfrm>
            <a:off x="3124200" y="685800"/>
            <a:ext cx="5791200" cy="5562600"/>
          </a:xfrm>
        </p:spPr>
        <p:txBody>
          <a:bodyPr/>
          <a:lstStyle/>
          <a:p>
            <a:r>
              <a:rPr lang="en-US" sz="2200" dirty="0"/>
              <a:t>NOT part of the application through Grants.gov </a:t>
            </a:r>
          </a:p>
          <a:p>
            <a:r>
              <a:rPr lang="en-US" sz="2200" dirty="0"/>
              <a:t>Submitted directly by the referee through </a:t>
            </a:r>
            <a:r>
              <a:rPr lang="en-US" sz="2200" dirty="0" err="1"/>
              <a:t>eRA</a:t>
            </a:r>
            <a:r>
              <a:rPr lang="en-US" sz="2200" dirty="0"/>
              <a:t> Commons</a:t>
            </a:r>
          </a:p>
          <a:p>
            <a:r>
              <a:rPr lang="en-US" sz="2200" dirty="0"/>
              <a:t>Commons registration not required</a:t>
            </a:r>
          </a:p>
          <a:p>
            <a:r>
              <a:rPr lang="en-US" sz="2200" dirty="0"/>
              <a:t>Can be submitted in advance of application submission</a:t>
            </a:r>
          </a:p>
          <a:p>
            <a:r>
              <a:rPr lang="en-US" sz="2200" dirty="0"/>
              <a:t>Due by the application submission deadline</a:t>
            </a:r>
          </a:p>
          <a:p>
            <a:r>
              <a:rPr lang="en-US" sz="2200" dirty="0"/>
              <a:t>Applicants can track the submission of reference letters in the Commons, but cannot view the actual letter</a:t>
            </a:r>
          </a:p>
          <a:p>
            <a:r>
              <a:rPr lang="en-US" sz="2200" dirty="0"/>
              <a:t>Fellowship reference letters no longer have a required format – just a letter</a:t>
            </a:r>
          </a:p>
        </p:txBody>
      </p:sp>
      <p:sp>
        <p:nvSpPr>
          <p:cNvPr id="5" name="TextBox 4"/>
          <p:cNvSpPr txBox="1"/>
          <p:nvPr/>
        </p:nvSpPr>
        <p:spPr>
          <a:xfrm>
            <a:off x="302703" y="5029201"/>
            <a:ext cx="2438400" cy="1384995"/>
          </a:xfrm>
          <a:prstGeom prst="rect">
            <a:avLst/>
          </a:prstGeom>
          <a:noFill/>
        </p:spPr>
        <p:txBody>
          <a:bodyPr wrap="square" rtlCol="0">
            <a:spAutoFit/>
          </a:bodyPr>
          <a:lstStyle/>
          <a:p>
            <a:pPr algn="ctr"/>
            <a:r>
              <a:rPr lang="en-US" sz="1400" b="1" dirty="0">
                <a:solidFill>
                  <a:srgbClr val="FFFF00"/>
                </a:solidFill>
              </a:rPr>
              <a:t>Note: </a:t>
            </a:r>
          </a:p>
          <a:p>
            <a:pPr algn="ctr"/>
            <a:r>
              <a:rPr lang="en-US" sz="1400" dirty="0">
                <a:solidFill>
                  <a:schemeClr val="bg1">
                    <a:lumMod val="85000"/>
                  </a:schemeClr>
                </a:solidFill>
              </a:rPr>
              <a:t>Reference Letters are not the same as Letters of Support. Letters of Support indicate an institution’s commitment to the project. </a:t>
            </a:r>
          </a:p>
        </p:txBody>
      </p:sp>
    </p:spTree>
    <p:custDataLst>
      <p:tags r:id="rId1"/>
    </p:custDataLst>
    <p:extLst>
      <p:ext uri="{BB962C8B-B14F-4D97-AF65-F5344CB8AC3E}">
        <p14:creationId xmlns:p14="http://schemas.microsoft.com/office/powerpoint/2010/main" val="265518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Letters Links</a:t>
            </a:r>
          </a:p>
        </p:txBody>
      </p:sp>
      <p:grpSp>
        <p:nvGrpSpPr>
          <p:cNvPr id="3" name="Group 2" descr="Shows link to Submit Reference letter" title="Commons Home Page"/>
          <p:cNvGrpSpPr/>
          <p:nvPr/>
        </p:nvGrpSpPr>
        <p:grpSpPr>
          <a:xfrm>
            <a:off x="457200" y="1600200"/>
            <a:ext cx="8058025" cy="5048250"/>
            <a:chOff x="457200" y="1600200"/>
            <a:chExt cx="8058025" cy="5048250"/>
          </a:xfrm>
        </p:grpSpPr>
        <p:pic>
          <p:nvPicPr>
            <p:cNvPr id="4" name="Picture 2" title="eRA Commons home page highlighting link to Submit Reference Le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8058025" cy="4191000"/>
            </a:xfrm>
            <a:prstGeom prst="rect">
              <a:avLst/>
            </a:prstGeom>
            <a:ln>
              <a:solidFill>
                <a:schemeClr val="accent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Oval 5" title="&quot;&quot;"/>
            <p:cNvSpPr>
              <a:spLocks noChangeArrowheads="1"/>
            </p:cNvSpPr>
            <p:nvPr/>
          </p:nvSpPr>
          <p:spPr bwMode="auto">
            <a:xfrm>
              <a:off x="2438400" y="5257800"/>
              <a:ext cx="1936264" cy="3429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 name="Line 6" title="&quot;&quot;"/>
            <p:cNvSpPr>
              <a:spLocks noChangeShapeType="1"/>
            </p:cNvSpPr>
            <p:nvPr/>
          </p:nvSpPr>
          <p:spPr bwMode="auto">
            <a:xfrm flipH="1" flipV="1">
              <a:off x="4320932" y="5514975"/>
              <a:ext cx="1171450" cy="5524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Text Box 3"/>
            <p:cNvSpPr txBox="1">
              <a:spLocks noChangeArrowheads="1"/>
            </p:cNvSpPr>
            <p:nvPr/>
          </p:nvSpPr>
          <p:spPr bwMode="auto">
            <a:xfrm>
              <a:off x="5438650" y="5429250"/>
              <a:ext cx="3048000" cy="1219200"/>
            </a:xfrm>
            <a:prstGeom prst="rect">
              <a:avLst/>
            </a:prstGeom>
            <a:solidFill>
              <a:srgbClr val="FFFFCC"/>
            </a:solidFill>
            <a:ln w="9525">
              <a:solidFill>
                <a:srgbClr val="FF0000"/>
              </a:solidFill>
              <a:miter lim="800000"/>
              <a:headEnd/>
              <a:tailEnd/>
            </a:ln>
          </p:spPr>
          <p:txBody>
            <a:bodyPr wrap="square">
              <a:spAutoFit/>
            </a:bodyPr>
            <a:lstStyle/>
            <a:p>
              <a:pPr>
                <a:defRPr/>
              </a:pPr>
              <a:r>
                <a:rPr lang="en-US" sz="2400" dirty="0">
                  <a:solidFill>
                    <a:schemeClr val="accent2"/>
                  </a:solidFill>
                  <a:latin typeface="+mn-lt"/>
                  <a:cs typeface="Arial" charset="0"/>
                </a:rPr>
                <a:t>Referees do not need to login to Commons to submit.</a:t>
              </a:r>
            </a:p>
          </p:txBody>
        </p:sp>
      </p:grpSp>
    </p:spTree>
    <p:custDataLst>
      <p:tags r:id="rId1"/>
    </p:custDataLst>
    <p:extLst>
      <p:ext uri="{BB962C8B-B14F-4D97-AF65-F5344CB8AC3E}">
        <p14:creationId xmlns:p14="http://schemas.microsoft.com/office/powerpoint/2010/main" val="85832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PPF – Reference Letters</a:t>
            </a:r>
          </a:p>
        </p:txBody>
      </p:sp>
      <p:sp>
        <p:nvSpPr>
          <p:cNvPr id="3" name="Text Placeholder 2"/>
          <p:cNvSpPr>
            <a:spLocks noGrp="1"/>
          </p:cNvSpPr>
          <p:nvPr>
            <p:ph type="body" idx="4294967295"/>
          </p:nvPr>
        </p:nvSpPr>
        <p:spPr>
          <a:xfrm>
            <a:off x="152400" y="3124200"/>
            <a:ext cx="3186621" cy="2590800"/>
          </a:xfrm>
        </p:spPr>
        <p:txBody>
          <a:bodyPr/>
          <a:lstStyle/>
          <a:p>
            <a:pPr marL="0" indent="0"/>
            <a:r>
              <a:rPr lang="en-US" sz="1800" dirty="0"/>
              <a:t>Tracking Reference letters</a:t>
            </a:r>
          </a:p>
          <a:p>
            <a:pPr marL="274638" lvl="1" indent="0"/>
            <a:r>
              <a:rPr lang="en-US" sz="1600" dirty="0"/>
              <a:t>Shown in Profile</a:t>
            </a:r>
          </a:p>
          <a:p>
            <a:pPr marL="274638" lvl="1" indent="0"/>
            <a:r>
              <a:rPr lang="en-US" sz="1600" dirty="0"/>
              <a:t>Can see:</a:t>
            </a:r>
          </a:p>
          <a:p>
            <a:pPr marL="549275" lvl="2" indent="0"/>
            <a:r>
              <a:rPr lang="en-US" sz="1400" dirty="0"/>
              <a:t>When it was submitted</a:t>
            </a:r>
          </a:p>
          <a:p>
            <a:pPr marL="549275" lvl="2" indent="0"/>
            <a:r>
              <a:rPr lang="en-US" sz="1400" dirty="0"/>
              <a:t>Who submitted it</a:t>
            </a:r>
          </a:p>
          <a:p>
            <a:pPr marL="549275" lvl="2" indent="0"/>
            <a:r>
              <a:rPr lang="en-US" sz="1400" dirty="0"/>
              <a:t>What grant it is linked to</a:t>
            </a:r>
          </a:p>
          <a:p>
            <a:pPr marL="274638" lvl="1" indent="0"/>
            <a:r>
              <a:rPr lang="en-US" sz="1600" dirty="0"/>
              <a:t>Cannot see the actual </a:t>
            </a:r>
          </a:p>
          <a:p>
            <a:pPr marL="274638" lvl="1" indent="0">
              <a:buNone/>
            </a:pPr>
            <a:r>
              <a:rPr lang="en-US" sz="1600" dirty="0"/>
              <a:t>   letter</a:t>
            </a:r>
          </a:p>
        </p:txBody>
      </p:sp>
      <p:pic>
        <p:nvPicPr>
          <p:cNvPr id="6" name="Picture 5" title="personal profile form showing reference letter inform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3366" y="1565389"/>
            <a:ext cx="5391323" cy="4730511"/>
          </a:xfrm>
          <a:prstGeom prst="rect">
            <a:avLst/>
          </a:prstGeom>
          <a:effectLst>
            <a:outerShdw blurRad="50800" dist="38100" dir="8100000" algn="tr" rotWithShape="0">
              <a:prstClr val="black">
                <a:alpha val="40000"/>
              </a:prstClr>
            </a:outerShdw>
          </a:effectLst>
        </p:spPr>
      </p:pic>
      <p:sp>
        <p:nvSpPr>
          <p:cNvPr id="4" name="TextBox 3" descr="''" title="Reference letters FAQs"/>
          <p:cNvSpPr txBox="1"/>
          <p:nvPr/>
        </p:nvSpPr>
        <p:spPr>
          <a:xfrm>
            <a:off x="1007691" y="6397823"/>
            <a:ext cx="7178312" cy="307777"/>
          </a:xfrm>
          <a:prstGeom prst="rect">
            <a:avLst/>
          </a:prstGeom>
          <a:noFill/>
        </p:spPr>
        <p:txBody>
          <a:bodyPr wrap="none" rtlCol="0">
            <a:spAutoFit/>
          </a:bodyPr>
          <a:lstStyle/>
          <a:p>
            <a:r>
              <a:rPr lang="en-US" sz="1400" dirty="0"/>
              <a:t>Reference Letters FAQs: </a:t>
            </a:r>
            <a:r>
              <a:rPr lang="en-US" sz="1400" dirty="0">
                <a:hlinkClick r:id="rId4"/>
              </a:rPr>
              <a:t>https://grants.nih.gov/grants/ElectronicReceipt/faq_full.htm#12</a:t>
            </a:r>
            <a:r>
              <a:rPr lang="en-US" sz="1400" dirty="0"/>
              <a:t> </a:t>
            </a:r>
          </a:p>
        </p:txBody>
      </p:sp>
      <p:sp>
        <p:nvSpPr>
          <p:cNvPr id="5" name="TextBox 4"/>
          <p:cNvSpPr txBox="1"/>
          <p:nvPr/>
        </p:nvSpPr>
        <p:spPr>
          <a:xfrm>
            <a:off x="152400" y="1565389"/>
            <a:ext cx="3288080" cy="1200329"/>
          </a:xfrm>
          <a:prstGeom prst="rect">
            <a:avLst/>
          </a:prstGeom>
          <a:noFill/>
        </p:spPr>
        <p:txBody>
          <a:bodyPr wrap="none" rtlCol="0">
            <a:spAutoFit/>
          </a:bodyPr>
          <a:lstStyle/>
          <a:p>
            <a:r>
              <a:rPr lang="en-US" dirty="0"/>
              <a:t>Reference letters are typically </a:t>
            </a:r>
          </a:p>
          <a:p>
            <a:r>
              <a:rPr lang="en-US" dirty="0"/>
              <a:t>requested for Fellowship </a:t>
            </a:r>
          </a:p>
          <a:p>
            <a:r>
              <a:rPr lang="en-US" dirty="0"/>
              <a:t>and mentored Career </a:t>
            </a:r>
          </a:p>
          <a:p>
            <a:r>
              <a:rPr lang="en-US" dirty="0"/>
              <a:t>Development programs</a:t>
            </a:r>
          </a:p>
        </p:txBody>
      </p:sp>
      <p:sp>
        <p:nvSpPr>
          <p:cNvPr id="7" name="Rounded Rectangle 6" title="''"/>
          <p:cNvSpPr/>
          <p:nvPr/>
        </p:nvSpPr>
        <p:spPr>
          <a:xfrm>
            <a:off x="4800600" y="5029201"/>
            <a:ext cx="4198434" cy="126670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8410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ORCID </a:t>
            </a:r>
            <a:r>
              <a:rPr lang="en-US" dirty="0" err="1"/>
              <a:t>iD</a:t>
            </a:r>
            <a:endParaRPr lang="en-US" dirty="0"/>
          </a:p>
        </p:txBody>
      </p:sp>
      <p:sp>
        <p:nvSpPr>
          <p:cNvPr id="5" name="TextBox 4"/>
          <p:cNvSpPr txBox="1"/>
          <p:nvPr/>
        </p:nvSpPr>
        <p:spPr>
          <a:xfrm>
            <a:off x="4114800" y="1384269"/>
            <a:ext cx="4611583"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ORCID </a:t>
            </a:r>
            <a:r>
              <a:rPr lang="en-US" sz="2400" dirty="0" err="1"/>
              <a:t>iD</a:t>
            </a:r>
            <a:r>
              <a:rPr lang="en-US" sz="2400" dirty="0"/>
              <a:t> (</a:t>
            </a:r>
            <a:r>
              <a:rPr lang="en-US" sz="2400" i="1" dirty="0"/>
              <a:t>Open Researcher and Contributor ID)</a:t>
            </a:r>
            <a:endParaRPr lang="en-US" sz="2400" dirty="0"/>
          </a:p>
          <a:p>
            <a:pPr marL="285750" indent="-285750">
              <a:buFont typeface="Arial" panose="020B0604020202020204" pitchFamily="34" charset="0"/>
              <a:buChar char="•"/>
            </a:pPr>
            <a:r>
              <a:rPr lang="en-US" sz="2400" dirty="0"/>
              <a:t>a personal digital identifier that distinguishes every researcher</a:t>
            </a:r>
          </a:p>
          <a:p>
            <a:pPr marL="285750" indent="-285750">
              <a:buFont typeface="Arial" panose="020B0604020202020204" pitchFamily="34" charset="0"/>
              <a:buChar char="•"/>
            </a:pPr>
            <a:r>
              <a:rPr lang="en-US" sz="2400" dirty="0"/>
              <a:t>a new link to access </a:t>
            </a:r>
            <a:r>
              <a:rPr lang="en-US" sz="2400" u="sng" dirty="0">
                <a:hlinkClick r:id="rId4"/>
              </a:rPr>
              <a:t>ORCID.org</a:t>
            </a:r>
            <a:r>
              <a:rPr lang="en-US" sz="2400" dirty="0"/>
              <a:t> added to the Personal Profile.</a:t>
            </a:r>
          </a:p>
        </p:txBody>
      </p:sp>
      <p:sp>
        <p:nvSpPr>
          <p:cNvPr id="7" name="TextBox 6"/>
          <p:cNvSpPr txBox="1"/>
          <p:nvPr/>
        </p:nvSpPr>
        <p:spPr>
          <a:xfrm>
            <a:off x="1219200" y="5200471"/>
            <a:ext cx="6934200" cy="1200329"/>
          </a:xfrm>
          <a:prstGeom prst="rect">
            <a:avLst/>
          </a:prstGeom>
          <a:noFill/>
        </p:spPr>
        <p:txBody>
          <a:bodyPr wrap="square" rtlCol="0">
            <a:spAutoFit/>
          </a:bodyPr>
          <a:lstStyle/>
          <a:p>
            <a:pPr algn="ctr"/>
            <a:r>
              <a:rPr lang="en-US" sz="2400" dirty="0"/>
              <a:t>Allows principal investigators to create an ORCID ID to link to their Commons account, so that their publications can be linked to their grants. </a:t>
            </a:r>
          </a:p>
        </p:txBody>
      </p:sp>
      <p:grpSp>
        <p:nvGrpSpPr>
          <p:cNvPr id="6" name="Group 5" title="personal profile user details showing ORCID ID link"/>
          <p:cNvGrpSpPr/>
          <p:nvPr/>
        </p:nvGrpSpPr>
        <p:grpSpPr>
          <a:xfrm>
            <a:off x="301626" y="1076127"/>
            <a:ext cx="3593970" cy="4105473"/>
            <a:chOff x="301626" y="1076127"/>
            <a:chExt cx="3593970" cy="4105473"/>
          </a:xfrm>
        </p:grpSpPr>
        <p:pic>
          <p:nvPicPr>
            <p:cNvPr id="3" name="Picture 2" tit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626" y="1076127"/>
              <a:ext cx="3593970" cy="4105473"/>
            </a:xfrm>
            <a:prstGeom prst="rect">
              <a:avLst/>
            </a:prstGeom>
            <a:ln>
              <a:noFill/>
            </a:ln>
            <a:effectLst>
              <a:outerShdw blurRad="190500" algn="tl" rotWithShape="0">
                <a:srgbClr val="000000">
                  <a:alpha val="70000"/>
                </a:srgbClr>
              </a:outerShdw>
            </a:effectLst>
          </p:spPr>
        </p:pic>
        <p:sp>
          <p:nvSpPr>
            <p:cNvPr id="8" name="Rounded Rectangle 7"/>
            <p:cNvSpPr/>
            <p:nvPr/>
          </p:nvSpPr>
          <p:spPr>
            <a:xfrm>
              <a:off x="340461" y="4290060"/>
              <a:ext cx="3545739" cy="586740"/>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24291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ORCID </a:t>
            </a:r>
            <a:r>
              <a:rPr lang="en-US" dirty="0" err="1"/>
              <a:t>iD</a:t>
            </a:r>
            <a:r>
              <a:rPr lang="en-US" dirty="0"/>
              <a:t> Requirement</a:t>
            </a:r>
          </a:p>
        </p:txBody>
      </p:sp>
      <p:sp>
        <p:nvSpPr>
          <p:cNvPr id="5" name="TextBox 4"/>
          <p:cNvSpPr txBox="1"/>
          <p:nvPr/>
        </p:nvSpPr>
        <p:spPr>
          <a:xfrm>
            <a:off x="152400" y="1600200"/>
            <a:ext cx="8763000" cy="4154984"/>
          </a:xfrm>
          <a:prstGeom prst="rect">
            <a:avLst/>
          </a:prstGeom>
          <a:noFill/>
        </p:spPr>
        <p:txBody>
          <a:bodyPr wrap="square" rtlCol="0">
            <a:spAutoFit/>
          </a:bodyPr>
          <a:lstStyle/>
          <a:p>
            <a:r>
              <a:rPr lang="en-US" sz="2400" dirty="0"/>
              <a:t>The requirement, starting October 2019, will be for:</a:t>
            </a:r>
          </a:p>
          <a:p>
            <a:endParaRPr lang="en-US" sz="2400" dirty="0"/>
          </a:p>
          <a:p>
            <a:pPr marL="342900" indent="-342900">
              <a:buFont typeface="Arial" panose="020B0604020202020204" pitchFamily="34" charset="0"/>
              <a:buChar char="•"/>
            </a:pPr>
            <a:r>
              <a:rPr lang="en-US" sz="2400" dirty="0"/>
              <a:t>T03, T15, T32, T34, T35, T37, T42, T90/R90, TL1, TL4, TU2, K12/KL2, R25, R38, RL5, RL9</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At the time of appointment, the xTrain system will check whether appointees have ORCID </a:t>
            </a:r>
            <a:r>
              <a:rPr lang="en-US" sz="2400" dirty="0" err="1"/>
              <a:t>iDs</a:t>
            </a:r>
            <a:r>
              <a:rPr lang="en-US" sz="2400" dirty="0"/>
              <a:t> and appointments will be not be accepted for agency review unless an ORCID </a:t>
            </a:r>
            <a:r>
              <a:rPr lang="en-US" sz="2400" dirty="0" err="1"/>
              <a:t>iD</a:t>
            </a:r>
            <a:r>
              <a:rPr lang="en-US" sz="2400" dirty="0"/>
              <a:t> is linked to the individual's eRA Commons Personal Profile.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See Guide Notice </a:t>
            </a:r>
            <a:r>
              <a:rPr lang="en-US" sz="2400" dirty="0">
                <a:hlinkClick r:id="rId4"/>
              </a:rPr>
              <a:t>NOT-OD-19-109</a:t>
            </a:r>
            <a:endParaRPr lang="en-US" sz="2400" dirty="0"/>
          </a:p>
        </p:txBody>
      </p:sp>
    </p:spTree>
    <p:custDataLst>
      <p:tags r:id="rId1"/>
    </p:custDataLst>
    <p:extLst>
      <p:ext uri="{BB962C8B-B14F-4D97-AF65-F5344CB8AC3E}">
        <p14:creationId xmlns:p14="http://schemas.microsoft.com/office/powerpoint/2010/main" val="76046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PPF and Your Password</a:t>
            </a:r>
          </a:p>
        </p:txBody>
      </p:sp>
      <p:sp>
        <p:nvSpPr>
          <p:cNvPr id="3" name="Content Placeholder 2"/>
          <p:cNvSpPr>
            <a:spLocks noGrp="1"/>
          </p:cNvSpPr>
          <p:nvPr>
            <p:ph sz="quarter" idx="13"/>
          </p:nvPr>
        </p:nvSpPr>
        <p:spPr>
          <a:xfrm>
            <a:off x="152400" y="1374648"/>
            <a:ext cx="8503920" cy="4797552"/>
          </a:xfrm>
        </p:spPr>
        <p:txBody>
          <a:bodyPr/>
          <a:lstStyle/>
          <a:p>
            <a:r>
              <a:rPr lang="en-US" sz="2000" dirty="0"/>
              <a:t>Password policy: </a:t>
            </a:r>
          </a:p>
          <a:p>
            <a:pPr lvl="1"/>
            <a:r>
              <a:rPr lang="en-US" sz="1800" dirty="0">
                <a:hlinkClick r:id="rId3" tooltip="NIH Password Policy"/>
              </a:rPr>
              <a:t>http://era.nih.gov/files/NIH_eRA_Password_Policy.pdf</a:t>
            </a:r>
            <a:endParaRPr lang="en-US" sz="1800" dirty="0"/>
          </a:p>
          <a:p>
            <a:pPr marL="274638" lvl="1" indent="0">
              <a:buNone/>
            </a:pPr>
            <a:r>
              <a:rPr lang="en-US" sz="2000" dirty="0"/>
              <a:t>Passwords must:</a:t>
            </a:r>
          </a:p>
          <a:p>
            <a:pPr lvl="1"/>
            <a:r>
              <a:rPr lang="en-US" sz="1800" dirty="0"/>
              <a:t>Contain at least eight (8) characters: </a:t>
            </a:r>
            <a:r>
              <a:rPr lang="en-US" sz="1800" dirty="0">
                <a:solidFill>
                  <a:srgbClr val="FF6600"/>
                </a:solidFill>
              </a:rPr>
              <a:t>no more than 16; </a:t>
            </a:r>
            <a:r>
              <a:rPr lang="en-US" sz="1800" dirty="0"/>
              <a:t>no blank spaces</a:t>
            </a:r>
          </a:p>
          <a:p>
            <a:pPr lvl="1"/>
            <a:r>
              <a:rPr lang="en-US" sz="1800" dirty="0"/>
              <a:t>Contain a combination of at least 3 of the following:</a:t>
            </a:r>
          </a:p>
          <a:p>
            <a:pPr lvl="2"/>
            <a:r>
              <a:rPr lang="en-US" sz="1600" dirty="0"/>
              <a:t>Upper case letters</a:t>
            </a:r>
          </a:p>
          <a:p>
            <a:pPr lvl="2"/>
            <a:r>
              <a:rPr lang="en-US" sz="1600" dirty="0"/>
              <a:t>Lower case letters</a:t>
            </a:r>
          </a:p>
          <a:p>
            <a:pPr lvl="2"/>
            <a:r>
              <a:rPr lang="en-US" sz="1600" dirty="0"/>
              <a:t>Numbers, </a:t>
            </a:r>
            <a:r>
              <a:rPr lang="en-US" sz="1600" dirty="0">
                <a:solidFill>
                  <a:srgbClr val="FF6600"/>
                </a:solidFill>
              </a:rPr>
              <a:t>not at beginning or end of the password</a:t>
            </a:r>
          </a:p>
          <a:p>
            <a:pPr lvl="2"/>
            <a:r>
              <a:rPr lang="en-US" sz="1600" dirty="0"/>
              <a:t>Special characters:  ! # $ % - _ = + &lt; &gt;</a:t>
            </a:r>
          </a:p>
          <a:p>
            <a:pPr lvl="2"/>
            <a:r>
              <a:rPr lang="en-US" sz="1600" dirty="0"/>
              <a:t>The following special characters are NOT allowed: </a:t>
            </a:r>
          </a:p>
          <a:p>
            <a:pPr marL="593725" lvl="2" indent="0">
              <a:buNone/>
            </a:pPr>
            <a:r>
              <a:rPr lang="en-US" sz="1600" dirty="0"/>
              <a:t>     @ ^ &amp; ( ) | " \ ' { } [ ] : ; ` ? , . /</a:t>
            </a:r>
          </a:p>
          <a:p>
            <a:pPr lvl="2"/>
            <a:r>
              <a:rPr lang="en-US" sz="1600" dirty="0"/>
              <a:t>Not contain username</a:t>
            </a:r>
          </a:p>
          <a:p>
            <a:pPr lvl="1"/>
            <a:r>
              <a:rPr lang="en-US" sz="1800" dirty="0"/>
              <a:t>Not be reused within eight (8) years, </a:t>
            </a:r>
            <a:r>
              <a:rPr lang="en-US" sz="1800" dirty="0">
                <a:solidFill>
                  <a:srgbClr val="FF6600"/>
                </a:solidFill>
              </a:rPr>
              <a:t> </a:t>
            </a:r>
          </a:p>
          <a:p>
            <a:pPr marL="274638" lvl="1" indent="0">
              <a:buNone/>
            </a:pPr>
            <a:r>
              <a:rPr lang="en-US" sz="1800" dirty="0">
                <a:solidFill>
                  <a:srgbClr val="FF6600"/>
                </a:solidFill>
              </a:rPr>
              <a:t>     In other words, 24 password cycles</a:t>
            </a:r>
          </a:p>
          <a:p>
            <a:pPr lvl="1"/>
            <a:r>
              <a:rPr lang="en-US" sz="1800" dirty="0"/>
              <a:t>Be changed every 120 days</a:t>
            </a:r>
          </a:p>
        </p:txBody>
      </p:sp>
      <p:pic>
        <p:nvPicPr>
          <p:cNvPr id="4" name="Picture 3" title="personal profile form account info showing change password dat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8853" y="3657600"/>
            <a:ext cx="3143251" cy="2514600"/>
          </a:xfrm>
          <a:prstGeom prst="rect">
            <a:avLst/>
          </a:prstGeom>
          <a:ln>
            <a:noFill/>
          </a:ln>
          <a:effectLst>
            <a:outerShdw blurRad="190500" algn="tl" rotWithShape="0">
              <a:srgbClr val="000000">
                <a:alpha val="70000"/>
              </a:srgbClr>
            </a:outerShdw>
          </a:effectLst>
        </p:spPr>
      </p:pic>
      <p:sp>
        <p:nvSpPr>
          <p:cNvPr id="5" name="Rounded Rectangle 4" title="''"/>
          <p:cNvSpPr/>
          <p:nvPr/>
        </p:nvSpPr>
        <p:spPr>
          <a:xfrm>
            <a:off x="5668778" y="4761477"/>
            <a:ext cx="3223399" cy="512587"/>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4929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Grants Puzzle</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452" y="1219200"/>
            <a:ext cx="5001801" cy="5001801"/>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762000"/>
            <a:ext cx="2079114" cy="2070592"/>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00538">
            <a:off x="3266509" y="976900"/>
            <a:ext cx="2726705" cy="1525251"/>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800" y="457200"/>
            <a:ext cx="1993904" cy="2002426"/>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9165" y="2652405"/>
            <a:ext cx="2402910" cy="1883132"/>
          </a:xfrm>
          <a:prstGeom prst="rect">
            <a:avLst/>
          </a:prstGeom>
        </p:spPr>
      </p:pic>
      <p:pic>
        <p:nvPicPr>
          <p:cNvPr id="10" name="Picture 9" descr="''" title="eRA Commons puzzle piece "/>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66509" y="2484077"/>
            <a:ext cx="2684102" cy="2786352"/>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10962" y="2486623"/>
            <a:ext cx="2215449" cy="2090635"/>
          </a:xfrm>
          <a:prstGeom prst="rect">
            <a:avLst/>
          </a:prstGeom>
        </p:spPr>
      </p:pic>
      <p:pic>
        <p:nvPicPr>
          <p:cNvPr id="12" name="Picture 11">
            <a:extLs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614551">
            <a:off x="509642" y="4369548"/>
            <a:ext cx="2266574" cy="2258052"/>
          </a:xfrm>
          <a:prstGeom prst="rect">
            <a:avLst/>
          </a:prstGeom>
        </p:spPr>
      </p:pic>
      <p:pic>
        <p:nvPicPr>
          <p:cNvPr id="13" name="Picture 12">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64620" y="4924420"/>
            <a:ext cx="2845999" cy="1738275"/>
          </a:xfrm>
          <a:prstGeom prst="rect">
            <a:avLst/>
          </a:prstGeom>
        </p:spPr>
      </p:pic>
      <p:pic>
        <p:nvPicPr>
          <p:cNvPr id="14" name="Picture 13">
            <a:extLs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825045">
            <a:off x="6378778" y="4388464"/>
            <a:ext cx="2292138" cy="2164322"/>
          </a:xfrm>
          <a:prstGeom prst="rect">
            <a:avLst/>
          </a:prstGeom>
        </p:spPr>
      </p:pic>
      <p:pic>
        <p:nvPicPr>
          <p:cNvPr id="15" name="Picture 14">
            <a:extLs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03120" y="1216152"/>
            <a:ext cx="1695670" cy="2189886"/>
          </a:xfrm>
          <a:prstGeom prst="rect">
            <a:avLst/>
          </a:prstGeom>
        </p:spPr>
      </p:pic>
      <p:pic>
        <p:nvPicPr>
          <p:cNvPr id="16" name="Picture 15">
            <a:extLs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51301" y="1219200"/>
            <a:ext cx="2684102" cy="1687150"/>
          </a:xfrm>
          <a:prstGeom prst="rect">
            <a:avLst/>
          </a:prstGeom>
        </p:spPr>
      </p:pic>
      <p:pic>
        <p:nvPicPr>
          <p:cNvPr id="17" name="Picture 16">
            <a:extLs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98583" y="1222248"/>
            <a:ext cx="1695670" cy="2189886"/>
          </a:xfrm>
          <a:prstGeom prst="rect">
            <a:avLst/>
          </a:prstGeom>
        </p:spPr>
      </p:pic>
      <p:pic>
        <p:nvPicPr>
          <p:cNvPr id="18" name="Picture 17">
            <a:extLst>
              <a:ext uri="{C183D7F6-B498-43B3-948B-1728B52AA6E4}">
                <adec:decorative xmlns:adec="http://schemas.microsoft.com/office/drawing/2017/decorative" val="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2452" y="2867381"/>
            <a:ext cx="1687150" cy="1687150"/>
          </a:xfrm>
          <a:prstGeom prst="rect">
            <a:avLst/>
          </a:prstGeom>
        </p:spPr>
      </p:pic>
      <p:pic>
        <p:nvPicPr>
          <p:cNvPr id="19" name="Picture 18">
            <a:extLst>
              <a:ext uri="{C183D7F6-B498-43B3-948B-1728B52AA6E4}">
                <adec:decorative xmlns:adec="http://schemas.microsoft.com/office/drawing/2017/decorative" val="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07103" y="2872771"/>
            <a:ext cx="1687150" cy="1687150"/>
          </a:xfrm>
          <a:prstGeom prst="rect">
            <a:avLst/>
          </a:prstGeom>
        </p:spPr>
      </p:pic>
      <p:pic>
        <p:nvPicPr>
          <p:cNvPr id="20" name="Picture 19">
            <a:extLst>
              <a:ext uri="{C183D7F6-B498-43B3-948B-1728B52AA6E4}">
                <adec:decorative xmlns:adec="http://schemas.microsoft.com/office/drawing/2017/decorative" val="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095500" y="4031115"/>
            <a:ext cx="1687150" cy="2189886"/>
          </a:xfrm>
          <a:prstGeom prst="rect">
            <a:avLst/>
          </a:prstGeom>
        </p:spPr>
      </p:pic>
      <p:pic>
        <p:nvPicPr>
          <p:cNvPr id="21" name="Picture 20">
            <a:extLst>
              <a:ext uri="{C183D7F6-B498-43B3-948B-1728B52AA6E4}">
                <adec:decorative xmlns:adec="http://schemas.microsoft.com/office/drawing/2017/decorative" val="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256038" y="4524465"/>
            <a:ext cx="2684102" cy="1687150"/>
          </a:xfrm>
          <a:prstGeom prst="rect">
            <a:avLst/>
          </a:prstGeom>
        </p:spPr>
      </p:pic>
      <p:pic>
        <p:nvPicPr>
          <p:cNvPr id="22" name="Picture 21">
            <a:extLst>
              <a:ext uri="{C183D7F6-B498-43B3-948B-1728B52AA6E4}">
                <adec:decorative xmlns:adec="http://schemas.microsoft.com/office/drawing/2017/decorative" val="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07103" y="4031115"/>
            <a:ext cx="1687150" cy="2189886"/>
          </a:xfrm>
          <a:prstGeom prst="rect">
            <a:avLst/>
          </a:prstGeom>
        </p:spPr>
      </p:pic>
      <p:pic>
        <p:nvPicPr>
          <p:cNvPr id="23" name="Picture 22">
            <a:extLst>
              <a:ext uri="{C183D7F6-B498-43B3-948B-1728B52AA6E4}">
                <adec:decorative xmlns:adec="http://schemas.microsoft.com/office/drawing/2017/decorative" val="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251301" y="2368305"/>
            <a:ext cx="2684102" cy="2709663"/>
          </a:xfrm>
          <a:prstGeom prst="rect">
            <a:avLst/>
          </a:prstGeom>
        </p:spPr>
      </p:pic>
    </p:spTree>
    <p:custDataLst>
      <p:tags r:id="rId1"/>
    </p:custDataLst>
    <p:extLst>
      <p:ext uri="{BB962C8B-B14F-4D97-AF65-F5344CB8AC3E}">
        <p14:creationId xmlns:p14="http://schemas.microsoft.com/office/powerpoint/2010/main" val="393226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38889E-6 2.96296E-6 L 0.12795 0.07129 " pathEditMode="relative" rAng="0" ptsTypes="AA">
                                      <p:cBhvr>
                                        <p:cTn id="6" dur="1000" fill="hold"/>
                                        <p:tgtEl>
                                          <p:spTgt spid="6"/>
                                        </p:tgtEl>
                                        <p:attrNameLst>
                                          <p:attrName>ppt_x</p:attrName>
                                          <p:attrName>ppt_y</p:attrName>
                                        </p:attrNameLst>
                                      </p:cBhvr>
                                      <p:rCtr x="6389" y="3565"/>
                                    </p:animMotion>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1000"/>
                            </p:stCondLst>
                            <p:childTnLst>
                              <p:par>
                                <p:cTn id="11" presetID="1" presetClass="exit" presetSubtype="0" fill="hold" nodeType="after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par>
                          <p:cTn id="13" fill="hold">
                            <p:stCondLst>
                              <p:cond delay="1000"/>
                            </p:stCondLst>
                            <p:childTnLst>
                              <p:par>
                                <p:cTn id="14" presetID="42" presetClass="path" presetSubtype="0" accel="50000" decel="50000" fill="hold" nodeType="afterEffect">
                                  <p:stCondLst>
                                    <p:cond delay="0"/>
                                  </p:stCondLst>
                                  <p:childTnLst>
                                    <p:animMotion origin="layout" path="M 0 -2.22222E-6 L -0.00625 0.04653 " pathEditMode="relative" rAng="0" ptsTypes="AA">
                                      <p:cBhvr>
                                        <p:cTn id="15" dur="1000" fill="hold"/>
                                        <p:tgtEl>
                                          <p:spTgt spid="7"/>
                                        </p:tgtEl>
                                        <p:attrNameLst>
                                          <p:attrName>ppt_x</p:attrName>
                                          <p:attrName>ppt_y</p:attrName>
                                        </p:attrNameLst>
                                      </p:cBhvr>
                                      <p:rCtr x="-313" y="2315"/>
                                    </p:animMotion>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2000"/>
                            </p:stCondLst>
                            <p:childTnLst>
                              <p:par>
                                <p:cTn id="20" presetID="1" presetClass="exit" presetSubtype="0" fill="hold" nodeType="afterEffect">
                                  <p:stCondLst>
                                    <p:cond delay="0"/>
                                  </p:stCondLst>
                                  <p:childTnLst>
                                    <p:set>
                                      <p:cBhvr>
                                        <p:cTn id="21" dur="1" fill="hold">
                                          <p:stCondLst>
                                            <p:cond delay="0"/>
                                          </p:stCondLst>
                                        </p:cTn>
                                        <p:tgtEl>
                                          <p:spTgt spid="7"/>
                                        </p:tgtEl>
                                        <p:attrNameLst>
                                          <p:attrName>style.visibility</p:attrName>
                                        </p:attrNameLst>
                                      </p:cBhvr>
                                      <p:to>
                                        <p:strVal val="hidden"/>
                                      </p:to>
                                    </p:set>
                                  </p:childTnLst>
                                </p:cTn>
                              </p:par>
                            </p:childTnLst>
                          </p:cTn>
                        </p:par>
                        <p:par>
                          <p:cTn id="22" fill="hold">
                            <p:stCondLst>
                              <p:cond delay="2000"/>
                            </p:stCondLst>
                            <p:childTnLst>
                              <p:par>
                                <p:cTn id="23" presetID="42" presetClass="path" presetSubtype="0" accel="50000" decel="50000" fill="hold" nodeType="afterEffect">
                                  <p:stCondLst>
                                    <p:cond delay="0"/>
                                  </p:stCondLst>
                                  <p:childTnLst>
                                    <p:animMotion origin="layout" path="M -4.44444E-6 2.77556E-17 L -0.15902 0.12083 " pathEditMode="relative" rAng="0" ptsTypes="AA">
                                      <p:cBhvr>
                                        <p:cTn id="24" dur="1000" fill="hold"/>
                                        <p:tgtEl>
                                          <p:spTgt spid="8"/>
                                        </p:tgtEl>
                                        <p:attrNameLst>
                                          <p:attrName>ppt_x</p:attrName>
                                          <p:attrName>ppt_y</p:attrName>
                                        </p:attrNameLst>
                                      </p:cBhvr>
                                      <p:rCtr x="-7951" y="6042"/>
                                    </p:animMotion>
                                  </p:childTnLst>
                                </p:cTn>
                              </p:par>
                            </p:childTnLst>
                          </p:cTn>
                        </p:par>
                        <p:par>
                          <p:cTn id="25" fill="hold">
                            <p:stCondLst>
                              <p:cond delay="3000"/>
                            </p:stCondLst>
                            <p:childTnLst>
                              <p:par>
                                <p:cTn id="26" presetID="1"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3000"/>
                            </p:stCondLst>
                            <p:childTnLst>
                              <p:par>
                                <p:cTn id="29" presetID="1" presetClass="exit" presetSubtype="0" fill="hold" nodeType="after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par>
                          <p:cTn id="31" fill="hold">
                            <p:stCondLst>
                              <p:cond delay="3000"/>
                            </p:stCondLst>
                            <p:childTnLst>
                              <p:par>
                                <p:cTn id="32" presetID="42" presetClass="path" presetSubtype="0" accel="50000" decel="50000" fill="hold" nodeType="afterEffect">
                                  <p:stCondLst>
                                    <p:cond delay="0"/>
                                  </p:stCondLst>
                                  <p:childTnLst>
                                    <p:animMotion origin="layout" path="M 4.72222E-6 -4.07407E-6 L 0.17586 0.00926 " pathEditMode="relative" rAng="0" ptsTypes="AA">
                                      <p:cBhvr>
                                        <p:cTn id="33" dur="1000" fill="hold"/>
                                        <p:tgtEl>
                                          <p:spTgt spid="9"/>
                                        </p:tgtEl>
                                        <p:attrNameLst>
                                          <p:attrName>ppt_x</p:attrName>
                                          <p:attrName>ppt_y</p:attrName>
                                        </p:attrNameLst>
                                      </p:cBhvr>
                                      <p:rCtr x="8785" y="463"/>
                                    </p:animMotion>
                                  </p:childTnLst>
                                </p:cTn>
                              </p:par>
                            </p:childTnLst>
                          </p:cTn>
                        </p:par>
                        <p:par>
                          <p:cTn id="34" fill="hold">
                            <p:stCondLst>
                              <p:cond delay="4000"/>
                            </p:stCondLst>
                            <p:childTnLst>
                              <p:par>
                                <p:cTn id="35" presetID="1" presetClass="entr" presetSubtype="0"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par>
                          <p:cTn id="37" fill="hold">
                            <p:stCondLst>
                              <p:cond delay="4000"/>
                            </p:stCondLst>
                            <p:childTnLst>
                              <p:par>
                                <p:cTn id="38" presetID="1" presetClass="exit" presetSubtype="0" fill="hold" nodeType="afterEffect">
                                  <p:stCondLst>
                                    <p:cond delay="0"/>
                                  </p:stCondLst>
                                  <p:childTnLst>
                                    <p:set>
                                      <p:cBhvr>
                                        <p:cTn id="39" dur="1" fill="hold">
                                          <p:stCondLst>
                                            <p:cond delay="0"/>
                                          </p:stCondLst>
                                        </p:cTn>
                                        <p:tgtEl>
                                          <p:spTgt spid="9"/>
                                        </p:tgtEl>
                                        <p:attrNameLst>
                                          <p:attrName>style.visibility</p:attrName>
                                        </p:attrNameLst>
                                      </p:cBhvr>
                                      <p:to>
                                        <p:strVal val="hidden"/>
                                      </p:to>
                                    </p:set>
                                  </p:childTnLst>
                                </p:cTn>
                              </p:par>
                            </p:childTnLst>
                          </p:cTn>
                        </p:par>
                        <p:par>
                          <p:cTn id="40" fill="hold">
                            <p:stCondLst>
                              <p:cond delay="4000"/>
                            </p:stCondLst>
                            <p:childTnLst>
                              <p:par>
                                <p:cTn id="41" presetID="42" presetClass="path" presetSubtype="0" accel="50000" decel="50000" fill="hold" nodeType="afterEffect">
                                  <p:stCondLst>
                                    <p:cond delay="0"/>
                                  </p:stCondLst>
                                  <p:childTnLst>
                                    <p:animMotion origin="layout" path="M 2.77778E-6 -4.81481E-6 L -0.1441 0.01829 " pathEditMode="relative" rAng="0" ptsTypes="AA">
                                      <p:cBhvr>
                                        <p:cTn id="42" dur="1000" fill="hold"/>
                                        <p:tgtEl>
                                          <p:spTgt spid="11"/>
                                        </p:tgtEl>
                                        <p:attrNameLst>
                                          <p:attrName>ppt_x</p:attrName>
                                          <p:attrName>ppt_y</p:attrName>
                                        </p:attrNameLst>
                                      </p:cBhvr>
                                      <p:rCtr x="-7205" y="903"/>
                                    </p:animMotion>
                                  </p:childTnLst>
                                </p:cTn>
                              </p:par>
                            </p:childTnLst>
                          </p:cTn>
                        </p:par>
                        <p:par>
                          <p:cTn id="43" fill="hold">
                            <p:stCondLst>
                              <p:cond delay="5000"/>
                            </p:stCondLst>
                            <p:childTnLst>
                              <p:par>
                                <p:cTn id="44" presetID="1" presetClass="entr" presetSubtype="0"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childTnLst>
                          </p:cTn>
                        </p:par>
                        <p:par>
                          <p:cTn id="46" fill="hold">
                            <p:stCondLst>
                              <p:cond delay="5000"/>
                            </p:stCondLst>
                            <p:childTnLst>
                              <p:par>
                                <p:cTn id="47" presetID="1" presetClass="exit" presetSubtype="0" fill="hold" nodeType="afterEffect">
                                  <p:stCondLst>
                                    <p:cond delay="0"/>
                                  </p:stCondLst>
                                  <p:childTnLst>
                                    <p:set>
                                      <p:cBhvr>
                                        <p:cTn id="48" dur="1" fill="hold">
                                          <p:stCondLst>
                                            <p:cond delay="0"/>
                                          </p:stCondLst>
                                        </p:cTn>
                                        <p:tgtEl>
                                          <p:spTgt spid="11"/>
                                        </p:tgtEl>
                                        <p:attrNameLst>
                                          <p:attrName>style.visibility</p:attrName>
                                        </p:attrNameLst>
                                      </p:cBhvr>
                                      <p:to>
                                        <p:strVal val="hidden"/>
                                      </p:to>
                                    </p:set>
                                  </p:childTnLst>
                                </p:cTn>
                              </p:par>
                            </p:childTnLst>
                          </p:cTn>
                        </p:par>
                        <p:par>
                          <p:cTn id="49" fill="hold">
                            <p:stCondLst>
                              <p:cond delay="5000"/>
                            </p:stCondLst>
                            <p:childTnLst>
                              <p:par>
                                <p:cTn id="50" presetID="42" presetClass="path" presetSubtype="0" accel="50000" decel="50000" fill="hold" nodeType="afterEffect">
                                  <p:stCondLst>
                                    <p:cond delay="0"/>
                                  </p:stCondLst>
                                  <p:childTnLst>
                                    <p:animMotion origin="layout" path="M 2.5E-6 -3.7037E-7 L 0.14531 -0.05718 " pathEditMode="relative" rAng="0" ptsTypes="AA">
                                      <p:cBhvr>
                                        <p:cTn id="51" dur="1000" fill="hold"/>
                                        <p:tgtEl>
                                          <p:spTgt spid="12"/>
                                        </p:tgtEl>
                                        <p:attrNameLst>
                                          <p:attrName>ppt_x</p:attrName>
                                          <p:attrName>ppt_y</p:attrName>
                                        </p:attrNameLst>
                                      </p:cBhvr>
                                      <p:rCtr x="7257" y="-2870"/>
                                    </p:animMotion>
                                  </p:childTnLst>
                                </p:cTn>
                              </p:par>
                            </p:childTnLst>
                          </p:cTn>
                        </p:par>
                        <p:par>
                          <p:cTn id="52" fill="hold">
                            <p:stCondLst>
                              <p:cond delay="6000"/>
                            </p:stCondLst>
                            <p:childTnLst>
                              <p:par>
                                <p:cTn id="53" presetID="1" presetClass="entr" presetSubtype="0"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par>
                          <p:cTn id="55" fill="hold">
                            <p:stCondLst>
                              <p:cond delay="6000"/>
                            </p:stCondLst>
                            <p:childTnLst>
                              <p:par>
                                <p:cTn id="56" presetID="1" presetClass="exit" presetSubtype="0" fill="hold" nodeType="afterEffect">
                                  <p:stCondLst>
                                    <p:cond delay="0"/>
                                  </p:stCondLst>
                                  <p:childTnLst>
                                    <p:set>
                                      <p:cBhvr>
                                        <p:cTn id="57" dur="1" fill="hold">
                                          <p:stCondLst>
                                            <p:cond delay="0"/>
                                          </p:stCondLst>
                                        </p:cTn>
                                        <p:tgtEl>
                                          <p:spTgt spid="12"/>
                                        </p:tgtEl>
                                        <p:attrNameLst>
                                          <p:attrName>style.visibility</p:attrName>
                                        </p:attrNameLst>
                                      </p:cBhvr>
                                      <p:to>
                                        <p:strVal val="hidden"/>
                                      </p:to>
                                    </p:set>
                                  </p:childTnLst>
                                </p:cTn>
                              </p:par>
                            </p:childTnLst>
                          </p:cTn>
                        </p:par>
                        <p:par>
                          <p:cTn id="58" fill="hold">
                            <p:stCondLst>
                              <p:cond delay="6000"/>
                            </p:stCondLst>
                            <p:childTnLst>
                              <p:par>
                                <p:cTn id="59" presetID="42" presetClass="path" presetSubtype="0" accel="50000" decel="50000" fill="hold" nodeType="afterEffect">
                                  <p:stCondLst>
                                    <p:cond delay="0"/>
                                  </p:stCondLst>
                                  <p:childTnLst>
                                    <p:animMotion origin="layout" path="M -2.5E-6 4.07407E-6 L -0.00156 -0.0669 " pathEditMode="relative" rAng="0" ptsTypes="AA">
                                      <p:cBhvr>
                                        <p:cTn id="60" dur="1000" fill="hold"/>
                                        <p:tgtEl>
                                          <p:spTgt spid="13"/>
                                        </p:tgtEl>
                                        <p:attrNameLst>
                                          <p:attrName>ppt_x</p:attrName>
                                          <p:attrName>ppt_y</p:attrName>
                                        </p:attrNameLst>
                                      </p:cBhvr>
                                      <p:rCtr x="-87" y="-3356"/>
                                    </p:animMotion>
                                  </p:childTnLst>
                                </p:cTn>
                              </p:par>
                            </p:childTnLst>
                          </p:cTn>
                        </p:par>
                        <p:par>
                          <p:cTn id="61" fill="hold">
                            <p:stCondLst>
                              <p:cond delay="7000"/>
                            </p:stCondLst>
                            <p:childTnLst>
                              <p:par>
                                <p:cTn id="62" presetID="1" presetClass="entr" presetSubtype="0"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childTnLst>
                                </p:cTn>
                              </p:par>
                            </p:childTnLst>
                          </p:cTn>
                        </p:par>
                        <p:par>
                          <p:cTn id="64" fill="hold">
                            <p:stCondLst>
                              <p:cond delay="7000"/>
                            </p:stCondLst>
                            <p:childTnLst>
                              <p:par>
                                <p:cTn id="65" presetID="1" presetClass="exit" presetSubtype="0" fill="hold" nodeType="afterEffect">
                                  <p:stCondLst>
                                    <p:cond delay="0"/>
                                  </p:stCondLst>
                                  <p:childTnLst>
                                    <p:set>
                                      <p:cBhvr>
                                        <p:cTn id="66" dur="1" fill="hold">
                                          <p:stCondLst>
                                            <p:cond delay="0"/>
                                          </p:stCondLst>
                                        </p:cTn>
                                        <p:tgtEl>
                                          <p:spTgt spid="13"/>
                                        </p:tgtEl>
                                        <p:attrNameLst>
                                          <p:attrName>style.visibility</p:attrName>
                                        </p:attrNameLst>
                                      </p:cBhvr>
                                      <p:to>
                                        <p:strVal val="hidden"/>
                                      </p:to>
                                    </p:set>
                                  </p:childTnLst>
                                </p:cTn>
                              </p:par>
                            </p:childTnLst>
                          </p:cTn>
                        </p:par>
                        <p:par>
                          <p:cTn id="67" fill="hold">
                            <p:stCondLst>
                              <p:cond delay="7000"/>
                            </p:stCondLst>
                            <p:childTnLst>
                              <p:par>
                                <p:cTn id="68" presetID="42" presetClass="path" presetSubtype="0" accel="50000" decel="50000" fill="hold" nodeType="afterEffect">
                                  <p:stCondLst>
                                    <p:cond delay="0"/>
                                  </p:stCondLst>
                                  <p:childTnLst>
                                    <p:animMotion origin="layout" path="M 3.33333E-6 4.81481E-6 L -0.12292 -0.07547 " pathEditMode="relative" rAng="0" ptsTypes="AA">
                                      <p:cBhvr>
                                        <p:cTn id="69" dur="1000" fill="hold"/>
                                        <p:tgtEl>
                                          <p:spTgt spid="14"/>
                                        </p:tgtEl>
                                        <p:attrNameLst>
                                          <p:attrName>ppt_x</p:attrName>
                                          <p:attrName>ppt_y</p:attrName>
                                        </p:attrNameLst>
                                      </p:cBhvr>
                                      <p:rCtr x="-6146" y="-3773"/>
                                    </p:animMotion>
                                  </p:childTnLst>
                                </p:cTn>
                              </p:par>
                            </p:childTnLst>
                          </p:cTn>
                        </p:par>
                        <p:par>
                          <p:cTn id="70" fill="hold">
                            <p:stCondLst>
                              <p:cond delay="8000"/>
                            </p:stCondLst>
                            <p:childTnLst>
                              <p:par>
                                <p:cTn id="71" presetID="1" presetClass="entr" presetSubtype="0" fill="hold" nodeType="after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par>
                          <p:cTn id="73" fill="hold">
                            <p:stCondLst>
                              <p:cond delay="8000"/>
                            </p:stCondLst>
                            <p:childTnLst>
                              <p:par>
                                <p:cTn id="74" presetID="1" presetClass="exit" presetSubtype="0" fill="hold" nodeType="afterEffect">
                                  <p:stCondLst>
                                    <p:cond delay="0"/>
                                  </p:stCondLst>
                                  <p:childTnLst>
                                    <p:set>
                                      <p:cBhvr>
                                        <p:cTn id="75" dur="1" fill="hold">
                                          <p:stCondLst>
                                            <p:cond delay="0"/>
                                          </p:stCondLst>
                                        </p:cTn>
                                        <p:tgtEl>
                                          <p:spTgt spid="14"/>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fltVal val="0"/>
                                          </p:val>
                                        </p:tav>
                                        <p:tav tm="100000">
                                          <p:val>
                                            <p:strVal val="#ppt_h"/>
                                          </p:val>
                                        </p:tav>
                                      </p:tavLst>
                                    </p:anim>
                                    <p:animEffect transition="in" filter="fade">
                                      <p:cBhvr>
                                        <p:cTn id="8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PPF Tips</a:t>
            </a:r>
          </a:p>
        </p:txBody>
      </p:sp>
      <p:sp>
        <p:nvSpPr>
          <p:cNvPr id="3" name="Content Placeholder 2"/>
          <p:cNvSpPr>
            <a:spLocks noGrp="1"/>
          </p:cNvSpPr>
          <p:nvPr>
            <p:ph sz="quarter" idx="13"/>
          </p:nvPr>
        </p:nvSpPr>
        <p:spPr>
          <a:xfrm>
            <a:off x="301625" y="1524000"/>
            <a:ext cx="8503920" cy="4953000"/>
          </a:xfrm>
        </p:spPr>
        <p:txBody>
          <a:bodyPr/>
          <a:lstStyle/>
          <a:p>
            <a:r>
              <a:rPr lang="en-US" dirty="0"/>
              <a:t>Each year, on the anniversary of the date the account was created, you will receive a reminder email to make sure your profile is up-to-date and accurate.</a:t>
            </a:r>
          </a:p>
          <a:p>
            <a:r>
              <a:rPr lang="en-US" dirty="0"/>
              <a:t>When you change your password, you will be automatically redirected to the Personal Profile tab—take  a moment to review and update your information</a:t>
            </a:r>
          </a:p>
          <a:p>
            <a:r>
              <a:rPr lang="en-US" dirty="0"/>
              <a:t>Be especially diligent about keeping your email addresses current </a:t>
            </a:r>
          </a:p>
          <a:p>
            <a:pPr lvl="1"/>
            <a:r>
              <a:rPr lang="en-US" dirty="0"/>
              <a:t>Email addresses are used to retrieve forgotten passwords </a:t>
            </a:r>
          </a:p>
          <a:p>
            <a:pPr marL="274638" lvl="1" indent="0">
              <a:buNone/>
            </a:pPr>
            <a:r>
              <a:rPr lang="en-US" dirty="0"/>
              <a:t>    and for communicating grants-related information</a:t>
            </a:r>
          </a:p>
        </p:txBody>
      </p:sp>
      <p:pic>
        <p:nvPicPr>
          <p:cNvPr id="5" name="Picture 4" descr="reminder string on fing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4495800"/>
            <a:ext cx="2362200" cy="2362200"/>
          </a:xfrm>
          <a:prstGeom prst="rect">
            <a:avLst/>
          </a:prstGeom>
        </p:spPr>
      </p:pic>
    </p:spTree>
    <p:custDataLst>
      <p:tags r:id="rId1"/>
    </p:custDataLst>
    <p:extLst>
      <p:ext uri="{BB962C8B-B14F-4D97-AF65-F5344CB8AC3E}">
        <p14:creationId xmlns:p14="http://schemas.microsoft.com/office/powerpoint/2010/main" val="216110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Factor Authentication</a:t>
            </a:r>
          </a:p>
        </p:txBody>
      </p:sp>
      <p:sp>
        <p:nvSpPr>
          <p:cNvPr id="3" name="Content Placeholder 2"/>
          <p:cNvSpPr>
            <a:spLocks noGrp="1"/>
          </p:cNvSpPr>
          <p:nvPr>
            <p:ph sz="quarter" idx="13"/>
          </p:nvPr>
        </p:nvSpPr>
        <p:spPr>
          <a:xfrm>
            <a:off x="301625" y="1524000"/>
            <a:ext cx="6099175" cy="4953000"/>
          </a:xfrm>
        </p:spPr>
        <p:txBody>
          <a:bodyPr/>
          <a:lstStyle/>
          <a:p>
            <a:r>
              <a:rPr lang="en-US" sz="2400" dirty="0"/>
              <a:t>eRA is working towards 2-Factor Authentication using the federal system Login.gov</a:t>
            </a:r>
          </a:p>
          <a:p>
            <a:endParaRPr lang="en-US" sz="2400" dirty="0"/>
          </a:p>
          <a:p>
            <a:r>
              <a:rPr lang="en-US" sz="2400" dirty="0"/>
              <a:t>Starting the process with a pilot group of Internet Assisted users next calendar year.</a:t>
            </a:r>
          </a:p>
          <a:p>
            <a:endParaRPr lang="en-US" sz="2400" dirty="0"/>
          </a:p>
          <a:p>
            <a:r>
              <a:rPr lang="en-US" sz="2400" dirty="0"/>
              <a:t>eRA will be working with users and UX (User Experience) team to create the eRA interface (login screens) and mapping process</a:t>
            </a:r>
          </a:p>
        </p:txBody>
      </p:sp>
      <p:pic>
        <p:nvPicPr>
          <p:cNvPr id="6" name="Picture 2" descr="Image result for 2 factor authentication">
            <a:extLst>
              <a:ext uri="{FF2B5EF4-FFF2-40B4-BE49-F238E27FC236}">
                <a16:creationId xmlns:a16="http://schemas.microsoft.com/office/drawing/2014/main" id="{9A222342-4BDF-4C61-9EE6-077155C35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292302" y="2701107"/>
            <a:ext cx="4734368" cy="23801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236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a:t>Like you, </a:t>
            </a:r>
          </a:p>
          <a:p>
            <a:r>
              <a:rPr lang="en-US" dirty="0"/>
              <a:t>your institution has a dedicated page</a:t>
            </a:r>
          </a:p>
        </p:txBody>
      </p:sp>
      <p:sp>
        <p:nvSpPr>
          <p:cNvPr id="4" name="Title 3"/>
          <p:cNvSpPr>
            <a:spLocks noGrp="1"/>
          </p:cNvSpPr>
          <p:nvPr>
            <p:ph type="ctrTitle"/>
          </p:nvPr>
        </p:nvSpPr>
        <p:spPr/>
        <p:txBody>
          <a:bodyPr/>
          <a:lstStyle/>
          <a:p>
            <a:r>
              <a:rPr lang="en-US" dirty="0"/>
              <a:t>Institutional Profile (IPF)</a:t>
            </a:r>
          </a:p>
        </p:txBody>
      </p:sp>
      <p:pic>
        <p:nvPicPr>
          <p:cNvPr id="2" name="Picture 1"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0907" y="3695700"/>
            <a:ext cx="4382186" cy="2440711"/>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340927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2514600" cy="1295400"/>
          </a:xfrm>
        </p:spPr>
        <p:txBody>
          <a:bodyPr/>
          <a:lstStyle/>
          <a:p>
            <a:r>
              <a:rPr lang="en-US" dirty="0"/>
              <a:t>Institutional Profile File (IPF)</a:t>
            </a:r>
          </a:p>
        </p:txBody>
      </p:sp>
      <p:sp>
        <p:nvSpPr>
          <p:cNvPr id="3" name="Text Placeholder 2"/>
          <p:cNvSpPr>
            <a:spLocks noGrp="1"/>
          </p:cNvSpPr>
          <p:nvPr>
            <p:ph type="body" idx="1"/>
          </p:nvPr>
        </p:nvSpPr>
        <p:spPr/>
        <p:txBody>
          <a:bodyPr/>
          <a:lstStyle/>
          <a:p>
            <a:r>
              <a:rPr lang="en-US" dirty="0"/>
              <a:t>Central repository for registered organization information </a:t>
            </a:r>
          </a:p>
        </p:txBody>
      </p:sp>
      <p:sp>
        <p:nvSpPr>
          <p:cNvPr id="4" name="Content Placeholder 3"/>
          <p:cNvSpPr>
            <a:spLocks noGrp="1"/>
          </p:cNvSpPr>
          <p:nvPr>
            <p:ph sz="quarter" idx="13"/>
          </p:nvPr>
        </p:nvSpPr>
        <p:spPr/>
        <p:txBody>
          <a:bodyPr/>
          <a:lstStyle/>
          <a:p>
            <a:r>
              <a:rPr lang="en-US" dirty="0"/>
              <a:t>Each organization establishes and maintains their organization’s profile data</a:t>
            </a:r>
          </a:p>
          <a:p>
            <a:r>
              <a:rPr lang="en-US" dirty="0"/>
              <a:t>Depending on their role, users can view and/or update Institution Profile information</a:t>
            </a:r>
          </a:p>
          <a:p>
            <a:pPr lvl="1"/>
            <a:r>
              <a:rPr lang="en-US" dirty="0"/>
              <a:t>Only SOs can edit IPF information</a:t>
            </a:r>
          </a:p>
          <a:p>
            <a:pPr lvl="1"/>
            <a:r>
              <a:rPr lang="en-US" dirty="0"/>
              <a:t>IPF displayed as a read-only page for users with all other Commons roles</a:t>
            </a:r>
          </a:p>
          <a:p>
            <a:pPr lvl="1"/>
            <a:r>
              <a:rPr lang="en-US" dirty="0"/>
              <a:t>Includes two sections: Basic and Assurances &amp; Certifications</a:t>
            </a:r>
          </a:p>
        </p:txBody>
      </p:sp>
      <p:pic>
        <p:nvPicPr>
          <p:cNvPr id="7" name="Picture 6" descr="Institution" titl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67" y="3974307"/>
            <a:ext cx="2773067" cy="2502693"/>
          </a:xfrm>
          <a:prstGeom prst="rect">
            <a:avLst/>
          </a:prstGeom>
        </p:spPr>
      </p:pic>
    </p:spTree>
    <p:custDataLst>
      <p:tags r:id="rId1"/>
    </p:custDataLst>
    <p:extLst>
      <p:ext uri="{BB962C8B-B14F-4D97-AF65-F5344CB8AC3E}">
        <p14:creationId xmlns:p14="http://schemas.microsoft.com/office/powerpoint/2010/main" val="16836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IPF Basic Information</a:t>
            </a:r>
          </a:p>
        </p:txBody>
      </p:sp>
      <p:sp>
        <p:nvSpPr>
          <p:cNvPr id="3" name="Content Placeholder 2"/>
          <p:cNvSpPr>
            <a:spLocks noGrp="1"/>
          </p:cNvSpPr>
          <p:nvPr>
            <p:ph sz="quarter" idx="13"/>
          </p:nvPr>
        </p:nvSpPr>
        <p:spPr>
          <a:xfrm>
            <a:off x="301752" y="1447800"/>
            <a:ext cx="8503920" cy="4572000"/>
          </a:xfrm>
        </p:spPr>
        <p:txBody>
          <a:bodyPr/>
          <a:lstStyle/>
          <a:p>
            <a:pPr marL="0" indent="0">
              <a:buNone/>
            </a:pPr>
            <a:r>
              <a:rPr lang="en-US" dirty="0"/>
              <a:t>Basic: general information about the institution</a:t>
            </a:r>
          </a:p>
          <a:p>
            <a:pPr lvl="1"/>
            <a:r>
              <a:rPr lang="en-US" dirty="0"/>
              <a:t>Name, address, Institution Contact information, list of Signing Officials, etc.</a:t>
            </a:r>
          </a:p>
          <a:p>
            <a:pPr marL="0" indent="0">
              <a:buNone/>
            </a:pPr>
            <a:endParaRPr lang="en-US" dirty="0"/>
          </a:p>
        </p:txBody>
      </p:sp>
      <p:pic>
        <p:nvPicPr>
          <p:cNvPr id="2050" name="Picture 2" title="IPF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67000" y="2361203"/>
            <a:ext cx="5867399" cy="42256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5" name="Group 4" descr="SO edit box"/>
          <p:cNvGrpSpPr/>
          <p:nvPr/>
        </p:nvGrpSpPr>
        <p:grpSpPr>
          <a:xfrm>
            <a:off x="6248400" y="2609850"/>
            <a:ext cx="2667000" cy="1497747"/>
            <a:chOff x="6248400" y="2609850"/>
            <a:chExt cx="2667000" cy="1497747"/>
          </a:xfrm>
        </p:grpSpPr>
        <p:sp>
          <p:nvSpPr>
            <p:cNvPr id="6" name="Rectangle 5"/>
            <p:cNvSpPr>
              <a:spLocks noChangeArrowheads="1"/>
            </p:cNvSpPr>
            <p:nvPr/>
          </p:nvSpPr>
          <p:spPr bwMode="auto">
            <a:xfrm>
              <a:off x="8162925" y="2609850"/>
              <a:ext cx="304800" cy="190500"/>
            </a:xfrm>
            <a:prstGeom prst="rect">
              <a:avLst/>
            </a:prstGeom>
            <a:noFill/>
            <a:ln w="28575">
              <a:solidFill>
                <a:srgbClr val="CC3300"/>
              </a:solidFill>
              <a:miter lim="800000"/>
              <a:headEnd/>
              <a:tailEnd/>
            </a:ln>
          </p:spPr>
          <p:txBody>
            <a:bodyPr wrap="none" anchor="ctr"/>
            <a:lstStyle/>
            <a:p>
              <a:endParaRPr lang="en-US"/>
            </a:p>
          </p:txBody>
        </p:sp>
        <p:sp>
          <p:nvSpPr>
            <p:cNvPr id="7" name="Line 5"/>
            <p:cNvSpPr>
              <a:spLocks noChangeShapeType="1"/>
            </p:cNvSpPr>
            <p:nvPr/>
          </p:nvSpPr>
          <p:spPr bwMode="auto">
            <a:xfrm flipV="1">
              <a:off x="7848600" y="2800349"/>
              <a:ext cx="314325" cy="536705"/>
            </a:xfrm>
            <a:prstGeom prst="line">
              <a:avLst/>
            </a:prstGeom>
            <a:noFill/>
            <a:ln w="38100">
              <a:solidFill>
                <a:srgbClr val="CC3300"/>
              </a:solidFill>
              <a:round/>
              <a:headEnd/>
              <a:tailEnd type="triangle" w="med" len="med"/>
            </a:ln>
          </p:spPr>
          <p:txBody>
            <a:bodyPr/>
            <a:lstStyle/>
            <a:p>
              <a:endParaRPr lang="en-US"/>
            </a:p>
          </p:txBody>
        </p:sp>
        <p:sp>
          <p:nvSpPr>
            <p:cNvPr id="8" name="Text Box 4"/>
            <p:cNvSpPr txBox="1">
              <a:spLocks noChangeArrowheads="1"/>
            </p:cNvSpPr>
            <p:nvPr/>
          </p:nvSpPr>
          <p:spPr bwMode="auto">
            <a:xfrm>
              <a:off x="6248400" y="3276600"/>
              <a:ext cx="2667000" cy="830997"/>
            </a:xfrm>
            <a:prstGeom prst="rect">
              <a:avLst/>
            </a:prstGeom>
            <a:solidFill>
              <a:srgbClr val="FFFFCC"/>
            </a:solidFill>
            <a:ln w="12700">
              <a:solidFill>
                <a:srgbClr val="C00000"/>
              </a:solidFill>
              <a:miter lim="800000"/>
              <a:headEnd/>
              <a:tailEnd/>
            </a:ln>
          </p:spPr>
          <p:txBody>
            <a:bodyPr wrap="square">
              <a:spAutoFit/>
            </a:bodyPr>
            <a:lstStyle/>
            <a:p>
              <a:pPr>
                <a:spcBef>
                  <a:spcPct val="50000"/>
                </a:spcBef>
              </a:pPr>
              <a:r>
                <a:rPr lang="en-US" sz="2400" dirty="0">
                  <a:solidFill>
                    <a:schemeClr val="accent2"/>
                  </a:solidFill>
                  <a:latin typeface="+mn-lt"/>
                </a:rPr>
                <a:t>Only SOs can edit Institution Profile</a:t>
              </a:r>
            </a:p>
          </p:txBody>
        </p:sp>
      </p:grpSp>
      <p:sp>
        <p:nvSpPr>
          <p:cNvPr id="4" name="Rounded Rectangle 3" descr="&quot;&quot;" title="&quot;&quot;"/>
          <p:cNvSpPr/>
          <p:nvPr/>
        </p:nvSpPr>
        <p:spPr>
          <a:xfrm>
            <a:off x="2692167" y="5105400"/>
            <a:ext cx="1066800" cy="304800"/>
          </a:xfrm>
          <a:prstGeom prst="round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title="Text box with arrow"/>
          <p:cNvGrpSpPr/>
          <p:nvPr/>
        </p:nvGrpSpPr>
        <p:grpSpPr>
          <a:xfrm>
            <a:off x="287463" y="4657635"/>
            <a:ext cx="2404704" cy="1200329"/>
            <a:chOff x="287463" y="4657635"/>
            <a:chExt cx="2404704" cy="1200329"/>
          </a:xfrm>
        </p:grpSpPr>
        <p:sp>
          <p:nvSpPr>
            <p:cNvPr id="15" name="Text Box 4" descr="SAM Registration Expiration&#10;" title="Tetx box"/>
            <p:cNvSpPr txBox="1">
              <a:spLocks noChangeArrowheads="1"/>
            </p:cNvSpPr>
            <p:nvPr/>
          </p:nvSpPr>
          <p:spPr bwMode="auto">
            <a:xfrm>
              <a:off x="287463" y="4657635"/>
              <a:ext cx="2009876" cy="1200329"/>
            </a:xfrm>
            <a:prstGeom prst="rect">
              <a:avLst/>
            </a:prstGeom>
            <a:solidFill>
              <a:srgbClr val="FFFFCC"/>
            </a:solidFill>
            <a:ln w="12700">
              <a:solidFill>
                <a:srgbClr val="C00000"/>
              </a:solidFill>
              <a:miter lim="800000"/>
              <a:headEnd/>
              <a:tailEnd/>
            </a:ln>
          </p:spPr>
          <p:txBody>
            <a:bodyPr wrap="square">
              <a:spAutoFit/>
            </a:bodyPr>
            <a:lstStyle/>
            <a:p>
              <a:pPr>
                <a:spcBef>
                  <a:spcPct val="50000"/>
                </a:spcBef>
              </a:pPr>
              <a:r>
                <a:rPr lang="en-US" sz="2400" dirty="0">
                  <a:solidFill>
                    <a:schemeClr val="accent2"/>
                  </a:solidFill>
                  <a:latin typeface="+mn-lt"/>
                </a:rPr>
                <a:t>SAM Registration Expiration</a:t>
              </a:r>
            </a:p>
          </p:txBody>
        </p:sp>
        <p:sp>
          <p:nvSpPr>
            <p:cNvPr id="16" name="Line 5"/>
            <p:cNvSpPr>
              <a:spLocks noChangeShapeType="1"/>
            </p:cNvSpPr>
            <p:nvPr/>
          </p:nvSpPr>
          <p:spPr bwMode="auto">
            <a:xfrm flipV="1">
              <a:off x="2321288" y="5257800"/>
              <a:ext cx="370879" cy="1"/>
            </a:xfrm>
            <a:prstGeom prst="line">
              <a:avLst/>
            </a:prstGeom>
            <a:noFill/>
            <a:ln w="38100">
              <a:solidFill>
                <a:srgbClr val="CC3300"/>
              </a:solidFill>
              <a:round/>
              <a:headEnd/>
              <a:tailEnd type="triangle" w="med" len="med"/>
            </a:ln>
          </p:spPr>
          <p:txBody>
            <a:bodyPr/>
            <a:lstStyle/>
            <a:p>
              <a:endParaRPr lang="en-US"/>
            </a:p>
          </p:txBody>
        </p:sp>
      </p:grpSp>
    </p:spTree>
    <p:custDataLst>
      <p:tags r:id="rId1"/>
    </p:custDataLst>
    <p:extLst>
      <p:ext uri="{BB962C8B-B14F-4D97-AF65-F5344CB8AC3E}">
        <p14:creationId xmlns:p14="http://schemas.microsoft.com/office/powerpoint/2010/main" val="106278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IPF Institution Contacts</a:t>
            </a:r>
          </a:p>
        </p:txBody>
      </p:sp>
      <p:sp>
        <p:nvSpPr>
          <p:cNvPr id="3" name="Content Placeholder 2"/>
          <p:cNvSpPr>
            <a:spLocks noGrp="1"/>
          </p:cNvSpPr>
          <p:nvPr>
            <p:ph sz="quarter" idx="13"/>
          </p:nvPr>
        </p:nvSpPr>
        <p:spPr>
          <a:xfrm>
            <a:off x="301752" y="1447800"/>
            <a:ext cx="2593848" cy="4572000"/>
          </a:xfrm>
        </p:spPr>
        <p:txBody>
          <a:bodyPr/>
          <a:lstStyle/>
          <a:p>
            <a:pPr marL="0" indent="0">
              <a:buNone/>
            </a:pPr>
            <a:r>
              <a:rPr lang="en-US" dirty="0"/>
              <a:t>Newer</a:t>
            </a:r>
          </a:p>
          <a:p>
            <a:pPr marL="0" indent="0">
              <a:buNone/>
            </a:pPr>
            <a:r>
              <a:rPr lang="en-US" dirty="0"/>
              <a:t>Contact </a:t>
            </a:r>
          </a:p>
          <a:p>
            <a:pPr marL="0" indent="0">
              <a:buNone/>
            </a:pPr>
            <a:r>
              <a:rPr lang="en-US" dirty="0"/>
              <a:t>Fields:</a:t>
            </a:r>
          </a:p>
          <a:p>
            <a:r>
              <a:rPr lang="en-US" sz="2000" dirty="0">
                <a:solidFill>
                  <a:srgbClr val="336699"/>
                </a:solidFill>
              </a:rPr>
              <a:t>Closeout Correspondence</a:t>
            </a:r>
          </a:p>
          <a:p>
            <a:r>
              <a:rPr lang="en-US" sz="2000" dirty="0">
                <a:solidFill>
                  <a:srgbClr val="336699"/>
                </a:solidFill>
              </a:rPr>
              <a:t>FCOI Correspondence</a:t>
            </a:r>
          </a:p>
        </p:txBody>
      </p:sp>
      <p:grpSp>
        <p:nvGrpSpPr>
          <p:cNvPr id="4" name="Group 3" descr="Show closeout and FCOI contact information" title="IPF screen"/>
          <p:cNvGrpSpPr/>
          <p:nvPr/>
        </p:nvGrpSpPr>
        <p:grpSpPr>
          <a:xfrm>
            <a:off x="2580358" y="1524000"/>
            <a:ext cx="6290622" cy="4530428"/>
            <a:chOff x="2580358" y="1524000"/>
            <a:chExt cx="6290622" cy="4530428"/>
          </a:xfrm>
        </p:grpSpPr>
        <p:pic>
          <p:nvPicPr>
            <p:cNvPr id="2050" name="Picture 2" descr="Basic Information form" title="IPF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80358" y="1524000"/>
              <a:ext cx="6290622" cy="45304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Rounded Rectangle 12"/>
            <p:cNvSpPr/>
            <p:nvPr/>
          </p:nvSpPr>
          <p:spPr>
            <a:xfrm>
              <a:off x="4035424" y="4343400"/>
              <a:ext cx="2136775" cy="6858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4973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IPF DUNS</a:t>
            </a:r>
          </a:p>
        </p:txBody>
      </p:sp>
      <p:sp>
        <p:nvSpPr>
          <p:cNvPr id="3" name="Content Placeholder 2"/>
          <p:cNvSpPr>
            <a:spLocks noGrp="1"/>
          </p:cNvSpPr>
          <p:nvPr>
            <p:ph sz="quarter" idx="13"/>
          </p:nvPr>
        </p:nvSpPr>
        <p:spPr>
          <a:xfrm>
            <a:off x="4572000" y="3429000"/>
            <a:ext cx="4191000" cy="2895600"/>
          </a:xfrm>
        </p:spPr>
        <p:txBody>
          <a:bodyPr/>
          <a:lstStyle/>
          <a:p>
            <a:pPr marL="0" indent="0">
              <a:buNone/>
            </a:pPr>
            <a:r>
              <a:rPr lang="en-US" dirty="0"/>
              <a:t>Changes to </a:t>
            </a:r>
            <a:r>
              <a:rPr lang="en-US" i="1" dirty="0"/>
              <a:t>Institution Basic Information </a:t>
            </a:r>
            <a:r>
              <a:rPr lang="en-US" dirty="0"/>
              <a:t>Section</a:t>
            </a:r>
          </a:p>
          <a:p>
            <a:r>
              <a:rPr lang="en-US" sz="2000" dirty="0">
                <a:solidFill>
                  <a:srgbClr val="336699"/>
                </a:solidFill>
              </a:rPr>
              <a:t>New fields…</a:t>
            </a:r>
          </a:p>
          <a:p>
            <a:pPr lvl="1"/>
            <a:r>
              <a:rPr lang="en-US" sz="1500" dirty="0">
                <a:solidFill>
                  <a:srgbClr val="336699"/>
                </a:solidFill>
              </a:rPr>
              <a:t>To support Other Transaction Authority funding opportunities </a:t>
            </a:r>
          </a:p>
          <a:p>
            <a:pPr lvl="1"/>
            <a:r>
              <a:rPr lang="en-US" sz="1500" dirty="0">
                <a:solidFill>
                  <a:srgbClr val="336699"/>
                </a:solidFill>
              </a:rPr>
              <a:t>To summarize your institution’s eligibility to submit to the different types of opportunities</a:t>
            </a:r>
          </a:p>
        </p:txBody>
      </p:sp>
      <p:pic>
        <p:nvPicPr>
          <p:cNvPr id="5" name="Picture 4" descr="Shows Eligibility options" title="About the Institution section of IP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25" y="1447800"/>
            <a:ext cx="8442939" cy="1673600"/>
          </a:xfrm>
          <a:prstGeom prst="rect">
            <a:avLst/>
          </a:prstGeom>
          <a:ln>
            <a:noFill/>
          </a:ln>
          <a:effectLst>
            <a:outerShdw blurRad="190500" algn="tl" rotWithShape="0">
              <a:srgbClr val="000000">
                <a:alpha val="70000"/>
              </a:srgbClr>
            </a:outerShdw>
          </a:effectLst>
        </p:spPr>
      </p:pic>
      <p:pic>
        <p:nvPicPr>
          <p:cNvPr id="11" name="Picture 2" title="IPF Screen"/>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10335" y="3276600"/>
            <a:ext cx="4102208" cy="29543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
        <p:nvSpPr>
          <p:cNvPr id="7" name="Curved Left Arrow 6" title="&quot;&quot;"/>
          <p:cNvSpPr/>
          <p:nvPr/>
        </p:nvSpPr>
        <p:spPr>
          <a:xfrm rot="10800000">
            <a:off x="439390" y="2743200"/>
            <a:ext cx="838200" cy="2223860"/>
          </a:xfrm>
          <a:prstGeom prst="curvedLeftArrow">
            <a:avLst>
              <a:gd name="adj1" fmla="val 22889"/>
              <a:gd name="adj2" fmla="val 50000"/>
              <a:gd name="adj3" fmla="val 45779"/>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Tree>
    <p:custDataLst>
      <p:tags r:id="rId1"/>
    </p:custDataLst>
    <p:extLst>
      <p:ext uri="{BB962C8B-B14F-4D97-AF65-F5344CB8AC3E}">
        <p14:creationId xmlns:p14="http://schemas.microsoft.com/office/powerpoint/2010/main" val="181909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IPF Assurances and Certifications</a:t>
            </a:r>
          </a:p>
        </p:txBody>
      </p:sp>
      <p:sp>
        <p:nvSpPr>
          <p:cNvPr id="3" name="Content Placeholder 2"/>
          <p:cNvSpPr>
            <a:spLocks noGrp="1"/>
          </p:cNvSpPr>
          <p:nvPr>
            <p:ph sz="quarter" idx="13"/>
          </p:nvPr>
        </p:nvSpPr>
        <p:spPr/>
        <p:txBody>
          <a:bodyPr/>
          <a:lstStyle/>
          <a:p>
            <a:pPr marL="0" indent="0">
              <a:buNone/>
            </a:pPr>
            <a:r>
              <a:rPr lang="en-US" dirty="0"/>
              <a:t>Assurances and Certifications: data elements that comprise assurance/certification information about an institution</a:t>
            </a:r>
          </a:p>
          <a:p>
            <a:pPr lvl="1"/>
            <a:r>
              <a:rPr lang="en-US" dirty="0"/>
              <a:t>List of certifications </a:t>
            </a:r>
            <a:br>
              <a:rPr lang="en-US" dirty="0"/>
            </a:br>
            <a:r>
              <a:rPr lang="en-US" dirty="0"/>
              <a:t>(e.g., Financial Conflict of </a:t>
            </a:r>
            <a:br>
              <a:rPr lang="en-US" dirty="0"/>
            </a:br>
            <a:r>
              <a:rPr lang="en-US" dirty="0"/>
              <a:t>Interest, Human Subjects </a:t>
            </a:r>
            <a:br>
              <a:rPr lang="en-US" dirty="0"/>
            </a:br>
            <a:r>
              <a:rPr lang="en-US" dirty="0"/>
              <a:t>Research, Vertebrate </a:t>
            </a:r>
            <a:br>
              <a:rPr lang="en-US" dirty="0"/>
            </a:br>
            <a:r>
              <a:rPr lang="en-US" dirty="0"/>
              <a:t>Animals, etc.)</a:t>
            </a:r>
          </a:p>
          <a:p>
            <a:endParaRPr lang="en-US" dirty="0"/>
          </a:p>
        </p:txBody>
      </p:sp>
      <p:pic>
        <p:nvPicPr>
          <p:cNvPr id="1026" name="Picture 2" title="IPF Assurances"/>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91000" y="2438401"/>
            <a:ext cx="4773344" cy="35889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70551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IPF OLAW</a:t>
            </a:r>
          </a:p>
        </p:txBody>
      </p:sp>
      <p:sp>
        <p:nvSpPr>
          <p:cNvPr id="3" name="Content Placeholder 2"/>
          <p:cNvSpPr>
            <a:spLocks noGrp="1"/>
          </p:cNvSpPr>
          <p:nvPr>
            <p:ph sz="quarter" idx="13"/>
          </p:nvPr>
        </p:nvSpPr>
        <p:spPr>
          <a:xfrm>
            <a:off x="152400" y="1447800"/>
            <a:ext cx="8503920" cy="4572000"/>
          </a:xfrm>
        </p:spPr>
        <p:txBody>
          <a:bodyPr/>
          <a:lstStyle/>
          <a:p>
            <a:pPr marL="0" indent="0">
              <a:buNone/>
            </a:pPr>
            <a:r>
              <a:rPr lang="en-US" sz="2400" dirty="0"/>
              <a:t>Integration with Office of Laboratory Animal Welfare’s (OLAW) Animal Assurance Number</a:t>
            </a:r>
          </a:p>
          <a:p>
            <a:pPr lvl="1"/>
            <a:r>
              <a:rPr lang="en-US" sz="2000" dirty="0"/>
              <a:t>IPF will pull OLAW’s </a:t>
            </a:r>
          </a:p>
          <a:p>
            <a:pPr marL="274638" lvl="1" indent="0">
              <a:buNone/>
            </a:pPr>
            <a:r>
              <a:rPr lang="en-US" sz="2000" dirty="0"/>
              <a:t>Animal Assurance Number</a:t>
            </a:r>
          </a:p>
          <a:p>
            <a:pPr lvl="1"/>
            <a:r>
              <a:rPr lang="en-US" sz="2000" dirty="0"/>
              <a:t>Under the About the </a:t>
            </a:r>
          </a:p>
          <a:p>
            <a:pPr marL="274638" lvl="1" indent="0">
              <a:buNone/>
            </a:pPr>
            <a:r>
              <a:rPr lang="en-US" sz="2000" dirty="0"/>
              <a:t>Institution tile</a:t>
            </a:r>
          </a:p>
          <a:p>
            <a:pPr lvl="1"/>
            <a:r>
              <a:rPr lang="en-US" sz="2000" dirty="0"/>
              <a:t>Will also update:</a:t>
            </a:r>
          </a:p>
          <a:p>
            <a:pPr lvl="2"/>
            <a:r>
              <a:rPr lang="en-US" dirty="0"/>
              <a:t>Animal Subject Code</a:t>
            </a:r>
          </a:p>
          <a:p>
            <a:pPr lvl="2"/>
            <a:r>
              <a:rPr lang="en-US" dirty="0"/>
              <a:t>IACUC Date</a:t>
            </a:r>
          </a:p>
          <a:p>
            <a:pPr lvl="1"/>
            <a:r>
              <a:rPr lang="en-US" sz="2000" dirty="0"/>
              <a:t>Can not be edited via IPF</a:t>
            </a:r>
          </a:p>
          <a:p>
            <a:endParaRPr lang="en-US" dirty="0"/>
          </a:p>
        </p:txBody>
      </p:sp>
      <p:pic>
        <p:nvPicPr>
          <p:cNvPr id="1026" name="Picture 2" title="IPF with OLAW numbers"/>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32426" y="2438401"/>
            <a:ext cx="5231918" cy="39336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93931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IPF SOs &amp; TTOs</a:t>
            </a:r>
          </a:p>
        </p:txBody>
      </p:sp>
      <p:sp>
        <p:nvSpPr>
          <p:cNvPr id="3" name="Content Placeholder 2"/>
          <p:cNvSpPr>
            <a:spLocks noGrp="1"/>
          </p:cNvSpPr>
          <p:nvPr>
            <p:ph sz="quarter" idx="13"/>
          </p:nvPr>
        </p:nvSpPr>
        <p:spPr>
          <a:xfrm>
            <a:off x="301752" y="1527048"/>
            <a:ext cx="2136648" cy="4572000"/>
          </a:xfrm>
        </p:spPr>
        <p:txBody>
          <a:bodyPr/>
          <a:lstStyle/>
          <a:p>
            <a:pPr marL="0" indent="0">
              <a:buNone/>
            </a:pPr>
            <a:r>
              <a:rPr lang="en-US" sz="2000" dirty="0"/>
              <a:t>Signing </a:t>
            </a:r>
          </a:p>
          <a:p>
            <a:pPr marL="0" indent="0">
              <a:buNone/>
            </a:pPr>
            <a:r>
              <a:rPr lang="en-US" sz="2000" dirty="0"/>
              <a:t>Officials</a:t>
            </a:r>
          </a:p>
          <a:p>
            <a:pPr marL="0" indent="0">
              <a:buNone/>
            </a:pPr>
            <a:r>
              <a:rPr lang="en-US" sz="2000" dirty="0"/>
              <a:t>&amp; </a:t>
            </a:r>
          </a:p>
          <a:p>
            <a:pPr marL="0" indent="0">
              <a:buNone/>
            </a:pPr>
            <a:r>
              <a:rPr lang="en-US" sz="2000" dirty="0"/>
              <a:t>Technology Transfer Officers</a:t>
            </a:r>
          </a:p>
          <a:p>
            <a:pPr marL="0" indent="0">
              <a:buNone/>
            </a:pPr>
            <a:r>
              <a:rPr lang="en-US" sz="2000" dirty="0"/>
              <a:t>(TTO)</a:t>
            </a:r>
          </a:p>
        </p:txBody>
      </p:sp>
      <p:pic>
        <p:nvPicPr>
          <p:cNvPr id="3074" name="Picture 2" title="IPF list of Signing Officials"/>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62200" y="1524000"/>
            <a:ext cx="6545339" cy="4876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ounded Rectangle 4" title="Rounded rectangle"/>
          <p:cNvSpPr/>
          <p:nvPr/>
        </p:nvSpPr>
        <p:spPr>
          <a:xfrm>
            <a:off x="3810000" y="4114800"/>
            <a:ext cx="4953000" cy="22860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7674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Federal Funding Agencies</a:t>
            </a:r>
          </a:p>
        </p:txBody>
      </p:sp>
      <p:sp>
        <p:nvSpPr>
          <p:cNvPr id="3" name="Text Placeholder 2"/>
          <p:cNvSpPr>
            <a:spLocks noGrp="1"/>
          </p:cNvSpPr>
          <p:nvPr>
            <p:ph type="body" idx="1"/>
          </p:nvPr>
        </p:nvSpPr>
        <p:spPr>
          <a:xfrm>
            <a:off x="152400" y="2743200"/>
            <a:ext cx="8839200" cy="3124200"/>
          </a:xfrm>
        </p:spPr>
        <p:txBody>
          <a:bodyPr/>
          <a:lstStyle/>
          <a:p>
            <a:pPr marL="0" indent="0"/>
            <a:r>
              <a:rPr lang="en-US" dirty="0"/>
              <a:t>Who has money to give?</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312" y="3429000"/>
            <a:ext cx="2129824" cy="2121095"/>
          </a:xfrm>
          <a:prstGeom prst="rect">
            <a:avLst/>
          </a:prstGeom>
          <a:effectLst>
            <a:outerShdw blurRad="76200" dir="18900000" sy="23000" kx="-1200000" algn="bl" rotWithShape="0">
              <a:prstClr val="black">
                <a:alpha val="20000"/>
              </a:prstClr>
            </a:outerShdw>
          </a:effectLst>
        </p:spPr>
      </p:pic>
      <p:pic>
        <p:nvPicPr>
          <p:cNvPr id="5" name="Picture 4" descr="Money Flying&#10;&#10;Woman at loptop, arms raised, money floating around her">
            <a:extLs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2581" y="3886200"/>
            <a:ext cx="4234902" cy="2451463"/>
          </a:xfrm>
          <a:prstGeom prst="rect">
            <a:avLst/>
          </a:prstGeom>
        </p:spPr>
      </p:pic>
    </p:spTree>
    <p:custDataLst>
      <p:tags r:id="rId1"/>
    </p:custDataLst>
    <p:extLst>
      <p:ext uri="{BB962C8B-B14F-4D97-AF65-F5344CB8AC3E}">
        <p14:creationId xmlns:p14="http://schemas.microsoft.com/office/powerpoint/2010/main" val="321570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Application Tracking</a:t>
            </a:r>
          </a:p>
        </p:txBody>
      </p:sp>
      <p:sp>
        <p:nvSpPr>
          <p:cNvPr id="3" name="Text Placeholder 2"/>
          <p:cNvSpPr>
            <a:spLocks noGrp="1"/>
          </p:cNvSpPr>
          <p:nvPr>
            <p:ph type="body" idx="1"/>
          </p:nvPr>
        </p:nvSpPr>
        <p:spPr>
          <a:xfrm>
            <a:off x="152400" y="2743200"/>
            <a:ext cx="8839200" cy="3124200"/>
          </a:xfrm>
        </p:spPr>
        <p:txBody>
          <a:bodyPr/>
          <a:lstStyle/>
          <a:p>
            <a:pPr marL="0" indent="0"/>
            <a:r>
              <a:rPr lang="en-US" dirty="0"/>
              <a:t>There is more to do after clicking submit</a:t>
            </a:r>
          </a:p>
        </p:txBody>
      </p:sp>
      <p:pic>
        <p:nvPicPr>
          <p:cNvPr id="4" name="Picture 3" title="application tracking puzzle pie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3816135"/>
            <a:ext cx="2042536" cy="2051265"/>
          </a:xfrm>
          <a:prstGeom prst="rect">
            <a:avLst/>
          </a:prstGeom>
          <a:effectLst>
            <a:outerShdw blurRad="76200" dir="18900000" sy="23000" kx="-1200000" algn="bl" rotWithShape="0">
              <a:prstClr val="black">
                <a:alpha val="20000"/>
              </a:prstClr>
            </a:outerShdw>
          </a:effectLst>
        </p:spPr>
      </p:pic>
      <p:pic>
        <p:nvPicPr>
          <p:cNvPr id="5" name="Picture 4" tit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276600"/>
            <a:ext cx="3206387" cy="2933368"/>
          </a:xfrm>
          <a:prstGeom prst="rect">
            <a:avLst/>
          </a:prstGeom>
        </p:spPr>
      </p:pic>
    </p:spTree>
    <p:custDataLst>
      <p:tags r:id="rId1"/>
    </p:custDataLst>
    <p:extLst>
      <p:ext uri="{BB962C8B-B14F-4D97-AF65-F5344CB8AC3E}">
        <p14:creationId xmlns:p14="http://schemas.microsoft.com/office/powerpoint/2010/main" val="220732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What’s Next?</a:t>
            </a:r>
          </a:p>
        </p:txBody>
      </p:sp>
      <p:grpSp>
        <p:nvGrpSpPr>
          <p:cNvPr id="2" name="Group 1" descr="Step 1 Submission of application">
            <a:extLst>
              <a:ext uri="{FF2B5EF4-FFF2-40B4-BE49-F238E27FC236}">
                <a16:creationId xmlns:a16="http://schemas.microsoft.com/office/drawing/2014/main" id="{53ECEFD8-3492-444E-98CA-DBFFE917DD0D}"/>
              </a:ext>
            </a:extLst>
          </p:cNvPr>
          <p:cNvGrpSpPr/>
          <p:nvPr/>
        </p:nvGrpSpPr>
        <p:grpSpPr>
          <a:xfrm>
            <a:off x="521550" y="2839823"/>
            <a:ext cx="3890851" cy="1512094"/>
            <a:chOff x="521550" y="2839823"/>
            <a:chExt cx="3890851" cy="1512094"/>
          </a:xfrm>
        </p:grpSpPr>
        <p:sp>
          <p:nvSpPr>
            <p:cNvPr id="19" name="Color Box 1"/>
            <p:cNvSpPr/>
            <p:nvPr/>
          </p:nvSpPr>
          <p:spPr>
            <a:xfrm>
              <a:off x="521550" y="2839823"/>
              <a:ext cx="3887390" cy="1512094"/>
            </a:xfrm>
            <a:prstGeom prst="rect">
              <a:avLst/>
            </a:prstGeom>
            <a:solidFill>
              <a:srgbClr val="C03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200" dirty="0">
                <a:solidFill>
                  <a:prstClr val="white"/>
                </a:solidFill>
              </a:endParaRPr>
            </a:p>
          </p:txBody>
        </p:sp>
        <p:sp>
          <p:nvSpPr>
            <p:cNvPr id="37" name="Number 1">
              <a:extLst>
                <a:ext uri="{C183D7F6-B498-43B3-948B-1728B52AA6E4}">
                  <adec:decorative xmlns:adec="http://schemas.microsoft.com/office/drawing/2017/decorative" val="1"/>
                </a:ext>
              </a:extLst>
            </p:cNvPr>
            <p:cNvSpPr/>
            <p:nvPr/>
          </p:nvSpPr>
          <p:spPr>
            <a:xfrm>
              <a:off x="3171305" y="2892792"/>
              <a:ext cx="1241096" cy="1454522"/>
            </a:xfrm>
            <a:custGeom>
              <a:avLst/>
              <a:gdLst>
                <a:gd name="connsiteX0" fmla="*/ 395986 w 2046419"/>
                <a:gd name="connsiteY0" fmla="*/ 352414 h 2398330"/>
                <a:gd name="connsiteX1" fmla="*/ 395987 w 2046419"/>
                <a:gd name="connsiteY1" fmla="*/ 879025 h 2398330"/>
                <a:gd name="connsiteX2" fmla="*/ 0 w 2046419"/>
                <a:gd name="connsiteY2" fmla="*/ 535520 h 2398330"/>
                <a:gd name="connsiteX3" fmla="*/ 12468 w 2046419"/>
                <a:gd name="connsiteY3" fmla="*/ 542690 h 2398330"/>
                <a:gd name="connsiteX4" fmla="*/ 31755 w 2046419"/>
                <a:gd name="connsiteY4" fmla="*/ 543060 h 2398330"/>
                <a:gd name="connsiteX5" fmla="*/ 87391 w 2046419"/>
                <a:gd name="connsiteY5" fmla="*/ 523032 h 2398330"/>
                <a:gd name="connsiteX6" fmla="*/ 780529 w 2046419"/>
                <a:gd name="connsiteY6" fmla="*/ 0 h 2398330"/>
                <a:gd name="connsiteX7" fmla="*/ 2046419 w 2046419"/>
                <a:gd name="connsiteY7" fmla="*/ 1098117 h 2398330"/>
                <a:gd name="connsiteX8" fmla="*/ 2046419 w 2046419"/>
                <a:gd name="connsiteY8" fmla="*/ 2398330 h 2398330"/>
                <a:gd name="connsiteX9" fmla="*/ 599559 w 2046419"/>
                <a:gd name="connsiteY9" fmla="*/ 2398330 h 2398330"/>
                <a:gd name="connsiteX10" fmla="*/ 22023 w 2046419"/>
                <a:gd name="connsiteY10" fmla="*/ 1897337 h 2398330"/>
                <a:gd name="connsiteX11" fmla="*/ 38430 w 2046419"/>
                <a:gd name="connsiteY11" fmla="*/ 1902806 h 2398330"/>
                <a:gd name="connsiteX12" fmla="*/ 1097742 w 2046419"/>
                <a:gd name="connsiteY12" fmla="*/ 1902806 h 2398330"/>
                <a:gd name="connsiteX13" fmla="*/ 1121481 w 2046419"/>
                <a:gd name="connsiteY13" fmla="*/ 1895388 h 2398330"/>
                <a:gd name="connsiteX14" fmla="*/ 1140026 w 2046419"/>
                <a:gd name="connsiteY14" fmla="*/ 1870908 h 2398330"/>
                <a:gd name="connsiteX15" fmla="*/ 1152637 w 2046419"/>
                <a:gd name="connsiteY15" fmla="*/ 1824915 h 2398330"/>
                <a:gd name="connsiteX16" fmla="*/ 1157088 w 2046419"/>
                <a:gd name="connsiteY16" fmla="*/ 1754443 h 2398330"/>
                <a:gd name="connsiteX17" fmla="*/ 1153379 w 2046419"/>
                <a:gd name="connsiteY17" fmla="*/ 1682487 h 2398330"/>
                <a:gd name="connsiteX18" fmla="*/ 1141510 w 2046419"/>
                <a:gd name="connsiteY18" fmla="*/ 1635752 h 2398330"/>
                <a:gd name="connsiteX19" fmla="*/ 1122222 w 2046419"/>
                <a:gd name="connsiteY19" fmla="*/ 1609789 h 2398330"/>
                <a:gd name="connsiteX20" fmla="*/ 1097742 w 2046419"/>
                <a:gd name="connsiteY20" fmla="*/ 1601629 h 2398330"/>
                <a:gd name="connsiteX21" fmla="*/ 784697 w 2046419"/>
                <a:gd name="connsiteY21" fmla="*/ 1601629 h 2398330"/>
                <a:gd name="connsiteX22" fmla="*/ 784697 w 2046419"/>
                <a:gd name="connsiteY22" fmla="*/ 15628 h 239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46419" h="2398330">
                  <a:moveTo>
                    <a:pt x="395986" y="352414"/>
                  </a:moveTo>
                  <a:lnTo>
                    <a:pt x="395987" y="879025"/>
                  </a:lnTo>
                  <a:lnTo>
                    <a:pt x="0" y="535520"/>
                  </a:lnTo>
                  <a:lnTo>
                    <a:pt x="12468" y="542690"/>
                  </a:lnTo>
                  <a:cubicBezTo>
                    <a:pt x="18154" y="544173"/>
                    <a:pt x="24585" y="544297"/>
                    <a:pt x="31755" y="543060"/>
                  </a:cubicBezTo>
                  <a:cubicBezTo>
                    <a:pt x="46097" y="540588"/>
                    <a:pt x="64642" y="533911"/>
                    <a:pt x="87391" y="523032"/>
                  </a:cubicBezTo>
                  <a:close/>
                  <a:moveTo>
                    <a:pt x="780529" y="0"/>
                  </a:moveTo>
                  <a:lnTo>
                    <a:pt x="2046419" y="1098117"/>
                  </a:lnTo>
                  <a:lnTo>
                    <a:pt x="2046419" y="2398330"/>
                  </a:lnTo>
                  <a:lnTo>
                    <a:pt x="599559" y="2398330"/>
                  </a:lnTo>
                  <a:lnTo>
                    <a:pt x="22023" y="1897337"/>
                  </a:lnTo>
                  <a:lnTo>
                    <a:pt x="38430" y="1902806"/>
                  </a:lnTo>
                  <a:lnTo>
                    <a:pt x="1097742" y="1902806"/>
                  </a:lnTo>
                  <a:cubicBezTo>
                    <a:pt x="1106644" y="1902806"/>
                    <a:pt x="1114557" y="1900333"/>
                    <a:pt x="1121481" y="1895388"/>
                  </a:cubicBezTo>
                  <a:cubicBezTo>
                    <a:pt x="1128404" y="1890442"/>
                    <a:pt x="1134586" y="1882282"/>
                    <a:pt x="1140026" y="1870908"/>
                  </a:cubicBezTo>
                  <a:cubicBezTo>
                    <a:pt x="1145466" y="1859533"/>
                    <a:pt x="1149670" y="1844202"/>
                    <a:pt x="1152637" y="1824915"/>
                  </a:cubicBezTo>
                  <a:cubicBezTo>
                    <a:pt x="1155604" y="1805628"/>
                    <a:pt x="1157088" y="1782137"/>
                    <a:pt x="1157088" y="1754443"/>
                  </a:cubicBezTo>
                  <a:cubicBezTo>
                    <a:pt x="1157088" y="1725759"/>
                    <a:pt x="1155851" y="1701774"/>
                    <a:pt x="1153379" y="1682487"/>
                  </a:cubicBezTo>
                  <a:cubicBezTo>
                    <a:pt x="1150906" y="1663199"/>
                    <a:pt x="1146950" y="1647621"/>
                    <a:pt x="1141510" y="1635752"/>
                  </a:cubicBezTo>
                  <a:cubicBezTo>
                    <a:pt x="1136070" y="1623883"/>
                    <a:pt x="1129641" y="1615229"/>
                    <a:pt x="1122222" y="1609789"/>
                  </a:cubicBezTo>
                  <a:cubicBezTo>
                    <a:pt x="1114804" y="1604349"/>
                    <a:pt x="1106644" y="1601629"/>
                    <a:pt x="1097742" y="1601629"/>
                  </a:cubicBezTo>
                  <a:lnTo>
                    <a:pt x="784697" y="1601629"/>
                  </a:lnTo>
                  <a:lnTo>
                    <a:pt x="784697" y="15628"/>
                  </a:lnTo>
                  <a:close/>
                </a:path>
              </a:pathLst>
            </a:cu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sp>
        <p:nvSpPr>
          <p:cNvPr id="36" name="Submission Txt 1"/>
          <p:cNvSpPr/>
          <p:nvPr/>
        </p:nvSpPr>
        <p:spPr>
          <a:xfrm>
            <a:off x="525011" y="2838450"/>
            <a:ext cx="3887390" cy="1512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500" b="1" dirty="0">
                <a:solidFill>
                  <a:prstClr val="white"/>
                </a:solidFill>
              </a:rPr>
              <a:t>SUBMISSION</a:t>
            </a:r>
          </a:p>
          <a:p>
            <a:pPr>
              <a:spcBef>
                <a:spcPts val="450"/>
              </a:spcBef>
            </a:pPr>
            <a:r>
              <a:rPr lang="en-US" sz="1200" dirty="0">
                <a:solidFill>
                  <a:prstClr val="white"/>
                </a:solidFill>
              </a:rPr>
              <a:t>After an error free submission of an application, the application “image” (PDF) is generated. This is followed by a 2 day review window. After those 2  (business) days, the application moves forward. </a:t>
            </a:r>
          </a:p>
        </p:txBody>
      </p:sp>
      <p:grpSp>
        <p:nvGrpSpPr>
          <p:cNvPr id="5" name="Group 2" descr="Step 2 CSR Reviews application">
            <a:extLst>
              <a:ext uri="{FF2B5EF4-FFF2-40B4-BE49-F238E27FC236}">
                <a16:creationId xmlns:a16="http://schemas.microsoft.com/office/drawing/2014/main" id="{6E3FCBA7-F6D5-4D68-A8FB-610877384F4A}"/>
              </a:ext>
            </a:extLst>
          </p:cNvPr>
          <p:cNvGrpSpPr/>
          <p:nvPr/>
        </p:nvGrpSpPr>
        <p:grpSpPr>
          <a:xfrm>
            <a:off x="521551" y="4494942"/>
            <a:ext cx="3887390" cy="1524858"/>
            <a:chOff x="521551" y="4494942"/>
            <a:chExt cx="3887390" cy="1524858"/>
          </a:xfrm>
        </p:grpSpPr>
        <p:sp>
          <p:nvSpPr>
            <p:cNvPr id="22" name="Color Box 2"/>
            <p:cNvSpPr/>
            <p:nvPr/>
          </p:nvSpPr>
          <p:spPr>
            <a:xfrm>
              <a:off x="521551" y="4494942"/>
              <a:ext cx="3887390" cy="1524858"/>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200" dirty="0">
                <a:solidFill>
                  <a:prstClr val="white"/>
                </a:solidFill>
              </a:endParaRPr>
            </a:p>
          </p:txBody>
        </p:sp>
        <p:sp>
          <p:nvSpPr>
            <p:cNvPr id="23" name="Number 2"/>
            <p:cNvSpPr txBox="1"/>
            <p:nvPr/>
          </p:nvSpPr>
          <p:spPr>
            <a:xfrm>
              <a:off x="3167845" y="4650620"/>
              <a:ext cx="1241096" cy="1361467"/>
            </a:xfrm>
            <a:custGeom>
              <a:avLst/>
              <a:gdLst>
                <a:gd name="connsiteX0" fmla="*/ 456353 w 2115685"/>
                <a:gd name="connsiteY0" fmla="*/ 203601 h 2301447"/>
                <a:gd name="connsiteX1" fmla="*/ 564658 w 2115685"/>
                <a:gd name="connsiteY1" fmla="*/ 222146 h 2301447"/>
                <a:gd name="connsiteX2" fmla="*/ 641065 w 2115685"/>
                <a:gd name="connsiteY2" fmla="*/ 273331 h 2301447"/>
                <a:gd name="connsiteX3" fmla="*/ 687057 w 2115685"/>
                <a:gd name="connsiteY3" fmla="*/ 349738 h 2301447"/>
                <a:gd name="connsiteX4" fmla="*/ 702635 w 2115685"/>
                <a:gd name="connsiteY4" fmla="*/ 442465 h 2301447"/>
                <a:gd name="connsiteX5" fmla="*/ 690024 w 2115685"/>
                <a:gd name="connsiteY5" fmla="*/ 555221 h 2301447"/>
                <a:gd name="connsiteX6" fmla="*/ 643290 w 2115685"/>
                <a:gd name="connsiteY6" fmla="*/ 685039 h 2301447"/>
                <a:gd name="connsiteX7" fmla="*/ 602490 w 2115685"/>
                <a:gd name="connsiteY7" fmla="*/ 759221 h 2301447"/>
                <a:gd name="connsiteX8" fmla="*/ 567532 w 2115685"/>
                <a:gd name="connsiteY8" fmla="*/ 811898 h 2301447"/>
                <a:gd name="connsiteX9" fmla="*/ 25852 w 2115685"/>
                <a:gd name="connsiteY9" fmla="*/ 342009 h 2301447"/>
                <a:gd name="connsiteX10" fmla="*/ 43903 w 2115685"/>
                <a:gd name="connsiteY10" fmla="*/ 348997 h 2301447"/>
                <a:gd name="connsiteX11" fmla="*/ 97314 w 2115685"/>
                <a:gd name="connsiteY11" fmla="*/ 326000 h 2301447"/>
                <a:gd name="connsiteX12" fmla="*/ 182623 w 2115685"/>
                <a:gd name="connsiteY12" fmla="*/ 275557 h 2301447"/>
                <a:gd name="connsiteX13" fmla="*/ 301313 w 2115685"/>
                <a:gd name="connsiteY13" fmla="*/ 225855 h 2301447"/>
                <a:gd name="connsiteX14" fmla="*/ 456353 w 2115685"/>
                <a:gd name="connsiteY14" fmla="*/ 203601 h 2301447"/>
                <a:gd name="connsiteX15" fmla="*/ 1024383 w 2115685"/>
                <a:gd name="connsiteY15" fmla="*/ 0 h 2301447"/>
                <a:gd name="connsiteX16" fmla="*/ 2115685 w 2115685"/>
                <a:gd name="connsiteY16" fmla="*/ 946668 h 2301447"/>
                <a:gd name="connsiteX17" fmla="*/ 2115685 w 2115685"/>
                <a:gd name="connsiteY17" fmla="*/ 2301447 h 2301447"/>
                <a:gd name="connsiteX18" fmla="*/ 593970 w 2115685"/>
                <a:gd name="connsiteY18" fmla="*/ 2301447 h 2301447"/>
                <a:gd name="connsiteX19" fmla="*/ 0 w 2115685"/>
                <a:gd name="connsiteY19" fmla="*/ 1786198 h 2301447"/>
                <a:gd name="connsiteX20" fmla="*/ 23133 w 2115685"/>
                <a:gd name="connsiteY20" fmla="*/ 1799988 h 2301447"/>
                <a:gd name="connsiteX21" fmla="*/ 79510 w 2115685"/>
                <a:gd name="connsiteY21" fmla="*/ 1805923 h 2301447"/>
                <a:gd name="connsiteX22" fmla="*/ 1183331 w 2115685"/>
                <a:gd name="connsiteY22" fmla="*/ 1805923 h 2301447"/>
                <a:gd name="connsiteX23" fmla="*/ 1210037 w 2115685"/>
                <a:gd name="connsiteY23" fmla="*/ 1797763 h 2301447"/>
                <a:gd name="connsiteX24" fmla="*/ 1229324 w 2115685"/>
                <a:gd name="connsiteY24" fmla="*/ 1770316 h 2301447"/>
                <a:gd name="connsiteX25" fmla="*/ 1240451 w 2115685"/>
                <a:gd name="connsiteY25" fmla="*/ 1720614 h 2301447"/>
                <a:gd name="connsiteX26" fmla="*/ 1244160 w 2115685"/>
                <a:gd name="connsiteY26" fmla="*/ 1647174 h 2301447"/>
                <a:gd name="connsiteX27" fmla="*/ 1239709 w 2115685"/>
                <a:gd name="connsiteY27" fmla="*/ 1575218 h 2301447"/>
                <a:gd name="connsiteX28" fmla="*/ 1226357 w 2115685"/>
                <a:gd name="connsiteY28" fmla="*/ 1526258 h 2301447"/>
                <a:gd name="connsiteX29" fmla="*/ 1204844 w 2115685"/>
                <a:gd name="connsiteY29" fmla="*/ 1498811 h 2301447"/>
                <a:gd name="connsiteX30" fmla="*/ 1177397 w 2115685"/>
                <a:gd name="connsiteY30" fmla="*/ 1489909 h 2301447"/>
                <a:gd name="connsiteX31" fmla="*/ 420745 w 2115685"/>
                <a:gd name="connsiteY31" fmla="*/ 1489909 h 2301447"/>
                <a:gd name="connsiteX32" fmla="*/ 644774 w 2115685"/>
                <a:gd name="connsiteY32" fmla="*/ 1259947 h 2301447"/>
                <a:gd name="connsiteX33" fmla="*/ 916278 w 2115685"/>
                <a:gd name="connsiteY33" fmla="*/ 965446 h 2301447"/>
                <a:gd name="connsiteX34" fmla="*/ 1075026 w 2115685"/>
                <a:gd name="connsiteY34" fmla="*/ 734000 h 2301447"/>
                <a:gd name="connsiteX35" fmla="*/ 1149208 w 2115685"/>
                <a:gd name="connsiteY35" fmla="*/ 538902 h 2301447"/>
                <a:gd name="connsiteX36" fmla="*/ 1167011 w 2115685"/>
                <a:gd name="connsiteY36" fmla="*/ 354932 h 2301447"/>
                <a:gd name="connsiteX37" fmla="*/ 1130663 w 2115685"/>
                <a:gd name="connsiteY37" fmla="*/ 155384 h 2301447"/>
                <a:gd name="connsiteX38" fmla="*/ 1084855 w 2115685"/>
                <a:gd name="connsiteY38" fmla="*/ 68962 h 230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115685" h="2301447">
                  <a:moveTo>
                    <a:pt x="456353" y="203601"/>
                  </a:moveTo>
                  <a:cubicBezTo>
                    <a:pt x="497894" y="203601"/>
                    <a:pt x="533996" y="209782"/>
                    <a:pt x="564658" y="222146"/>
                  </a:cubicBezTo>
                  <a:cubicBezTo>
                    <a:pt x="595319" y="234510"/>
                    <a:pt x="620788" y="251571"/>
                    <a:pt x="641065" y="273331"/>
                  </a:cubicBezTo>
                  <a:cubicBezTo>
                    <a:pt x="661341" y="295091"/>
                    <a:pt x="676672" y="320560"/>
                    <a:pt x="687057" y="349738"/>
                  </a:cubicBezTo>
                  <a:cubicBezTo>
                    <a:pt x="697443" y="378916"/>
                    <a:pt x="702635" y="409825"/>
                    <a:pt x="702635" y="442465"/>
                  </a:cubicBezTo>
                  <a:cubicBezTo>
                    <a:pt x="702635" y="478072"/>
                    <a:pt x="698432" y="515658"/>
                    <a:pt x="690024" y="555221"/>
                  </a:cubicBezTo>
                  <a:cubicBezTo>
                    <a:pt x="681617" y="594785"/>
                    <a:pt x="666039" y="638057"/>
                    <a:pt x="643290" y="685039"/>
                  </a:cubicBezTo>
                  <a:cubicBezTo>
                    <a:pt x="631916" y="708530"/>
                    <a:pt x="618316" y="733257"/>
                    <a:pt x="602490" y="759221"/>
                  </a:cubicBezTo>
                  <a:lnTo>
                    <a:pt x="567532" y="811898"/>
                  </a:lnTo>
                  <a:lnTo>
                    <a:pt x="25852" y="342009"/>
                  </a:lnTo>
                  <a:lnTo>
                    <a:pt x="43903" y="348997"/>
                  </a:lnTo>
                  <a:cubicBezTo>
                    <a:pt x="56761" y="348997"/>
                    <a:pt x="74565" y="341331"/>
                    <a:pt x="97314" y="326000"/>
                  </a:cubicBezTo>
                  <a:cubicBezTo>
                    <a:pt x="120063" y="310669"/>
                    <a:pt x="148499" y="293855"/>
                    <a:pt x="182623" y="275557"/>
                  </a:cubicBezTo>
                  <a:cubicBezTo>
                    <a:pt x="216746" y="257259"/>
                    <a:pt x="256310" y="240691"/>
                    <a:pt x="301313" y="225855"/>
                  </a:cubicBezTo>
                  <a:cubicBezTo>
                    <a:pt x="346317" y="211019"/>
                    <a:pt x="397996" y="203601"/>
                    <a:pt x="456353" y="203601"/>
                  </a:cubicBezTo>
                  <a:close/>
                  <a:moveTo>
                    <a:pt x="1024383" y="0"/>
                  </a:moveTo>
                  <a:lnTo>
                    <a:pt x="2115685" y="946668"/>
                  </a:lnTo>
                  <a:lnTo>
                    <a:pt x="2115685" y="2301447"/>
                  </a:lnTo>
                  <a:lnTo>
                    <a:pt x="593970" y="2301447"/>
                  </a:lnTo>
                  <a:lnTo>
                    <a:pt x="0" y="1786198"/>
                  </a:lnTo>
                  <a:lnTo>
                    <a:pt x="23133" y="1799988"/>
                  </a:lnTo>
                  <a:cubicBezTo>
                    <a:pt x="38958" y="1803944"/>
                    <a:pt x="57751" y="1805923"/>
                    <a:pt x="79510" y="1805923"/>
                  </a:cubicBezTo>
                  <a:lnTo>
                    <a:pt x="1183331" y="1805923"/>
                  </a:lnTo>
                  <a:cubicBezTo>
                    <a:pt x="1193222" y="1805923"/>
                    <a:pt x="1202124" y="1803203"/>
                    <a:pt x="1210037" y="1797763"/>
                  </a:cubicBezTo>
                  <a:cubicBezTo>
                    <a:pt x="1217949" y="1792323"/>
                    <a:pt x="1224379" y="1783174"/>
                    <a:pt x="1229324" y="1770316"/>
                  </a:cubicBezTo>
                  <a:cubicBezTo>
                    <a:pt x="1234269" y="1757457"/>
                    <a:pt x="1237978" y="1740890"/>
                    <a:pt x="1240451" y="1720614"/>
                  </a:cubicBezTo>
                  <a:cubicBezTo>
                    <a:pt x="1242924" y="1700338"/>
                    <a:pt x="1244160" y="1675858"/>
                    <a:pt x="1244160" y="1647174"/>
                  </a:cubicBezTo>
                  <a:cubicBezTo>
                    <a:pt x="1244160" y="1619480"/>
                    <a:pt x="1242677" y="1595494"/>
                    <a:pt x="1239709" y="1575218"/>
                  </a:cubicBezTo>
                  <a:cubicBezTo>
                    <a:pt x="1236742" y="1554942"/>
                    <a:pt x="1232291" y="1538622"/>
                    <a:pt x="1226357" y="1526258"/>
                  </a:cubicBezTo>
                  <a:cubicBezTo>
                    <a:pt x="1220422" y="1513895"/>
                    <a:pt x="1213251" y="1504746"/>
                    <a:pt x="1204844" y="1498811"/>
                  </a:cubicBezTo>
                  <a:cubicBezTo>
                    <a:pt x="1196437" y="1492877"/>
                    <a:pt x="1187288" y="1489909"/>
                    <a:pt x="1177397" y="1489909"/>
                  </a:cubicBezTo>
                  <a:lnTo>
                    <a:pt x="420745" y="1489909"/>
                  </a:lnTo>
                  <a:lnTo>
                    <a:pt x="644774" y="1259947"/>
                  </a:lnTo>
                  <a:cubicBezTo>
                    <a:pt x="757530" y="1148180"/>
                    <a:pt x="848031" y="1050013"/>
                    <a:pt x="916278" y="965446"/>
                  </a:cubicBezTo>
                  <a:cubicBezTo>
                    <a:pt x="984525" y="880879"/>
                    <a:pt x="1037441" y="803730"/>
                    <a:pt x="1075026" y="734000"/>
                  </a:cubicBezTo>
                  <a:cubicBezTo>
                    <a:pt x="1112612" y="664269"/>
                    <a:pt x="1137339" y="599237"/>
                    <a:pt x="1149208" y="538902"/>
                  </a:cubicBezTo>
                  <a:cubicBezTo>
                    <a:pt x="1161077" y="478568"/>
                    <a:pt x="1167011" y="417245"/>
                    <a:pt x="1167011" y="354932"/>
                  </a:cubicBezTo>
                  <a:cubicBezTo>
                    <a:pt x="1167011" y="283718"/>
                    <a:pt x="1154895" y="217202"/>
                    <a:pt x="1130663" y="155384"/>
                  </a:cubicBezTo>
                  <a:cubicBezTo>
                    <a:pt x="1118547" y="124475"/>
                    <a:pt x="1103277" y="95668"/>
                    <a:pt x="1084855" y="68962"/>
                  </a:cubicBezTo>
                  <a:close/>
                </a:path>
              </a:pathLst>
            </a:cu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1350" dirty="0"/>
            </a:p>
          </p:txBody>
        </p:sp>
      </p:grpSp>
      <p:sp>
        <p:nvSpPr>
          <p:cNvPr id="39" name="CSR Txt 2">
            <a:extLst>
              <a:ext uri="{C183D7F6-B498-43B3-948B-1728B52AA6E4}">
                <adec:decorative xmlns:adec="http://schemas.microsoft.com/office/drawing/2017/decorative" val="1"/>
              </a:ext>
            </a:extLst>
          </p:cNvPr>
          <p:cNvSpPr/>
          <p:nvPr/>
        </p:nvSpPr>
        <p:spPr>
          <a:xfrm>
            <a:off x="525011" y="4494942"/>
            <a:ext cx="3887390" cy="1524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500" b="1" dirty="0">
                <a:solidFill>
                  <a:prstClr val="white"/>
                </a:solidFill>
              </a:rPr>
              <a:t>CSR TAKES OVER</a:t>
            </a:r>
          </a:p>
          <a:p>
            <a:pPr>
              <a:spcBef>
                <a:spcPts val="450"/>
              </a:spcBef>
            </a:pPr>
            <a:r>
              <a:rPr lang="en-US" sz="1200" dirty="0">
                <a:solidFill>
                  <a:prstClr val="white"/>
                </a:solidFill>
              </a:rPr>
              <a:t>The Division of Receipt and Referral (DRR) in the Center for Scientific Review (CSR) take the applications and complete final validations, then assign the application to an IC and Study Section. </a:t>
            </a:r>
          </a:p>
        </p:txBody>
      </p:sp>
      <p:grpSp>
        <p:nvGrpSpPr>
          <p:cNvPr id="6" name="Group 3" descr="Step 3 Peer Review reviews application">
            <a:extLst>
              <a:ext uri="{FF2B5EF4-FFF2-40B4-BE49-F238E27FC236}">
                <a16:creationId xmlns:a16="http://schemas.microsoft.com/office/drawing/2014/main" id="{B20EB485-8C60-4043-BCFD-D4D3859DA963}"/>
              </a:ext>
            </a:extLst>
          </p:cNvPr>
          <p:cNvGrpSpPr/>
          <p:nvPr/>
        </p:nvGrpSpPr>
        <p:grpSpPr>
          <a:xfrm>
            <a:off x="4765270" y="2815067"/>
            <a:ext cx="3891821" cy="1512094"/>
            <a:chOff x="4765270" y="2815067"/>
            <a:chExt cx="3891821" cy="1512094"/>
          </a:xfrm>
        </p:grpSpPr>
        <p:sp>
          <p:nvSpPr>
            <p:cNvPr id="25" name="Color Box 3"/>
            <p:cNvSpPr/>
            <p:nvPr/>
          </p:nvSpPr>
          <p:spPr>
            <a:xfrm>
              <a:off x="4765270" y="2815067"/>
              <a:ext cx="3891821" cy="1512094"/>
            </a:xfrm>
            <a:prstGeom prst="rect">
              <a:avLst/>
            </a:prstGeom>
            <a:solidFill>
              <a:srgbClr val="16A0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200" dirty="0">
                <a:solidFill>
                  <a:prstClr val="white"/>
                </a:solidFill>
              </a:endParaRPr>
            </a:p>
          </p:txBody>
        </p:sp>
        <p:sp>
          <p:nvSpPr>
            <p:cNvPr id="26" name="Number 3"/>
            <p:cNvSpPr txBox="1"/>
            <p:nvPr/>
          </p:nvSpPr>
          <p:spPr>
            <a:xfrm>
              <a:off x="7341259" y="2888306"/>
              <a:ext cx="1315832" cy="1438855"/>
            </a:xfrm>
            <a:custGeom>
              <a:avLst/>
              <a:gdLst>
                <a:gd name="connsiteX0" fmla="*/ 163419 w 2107067"/>
                <a:gd name="connsiteY0" fmla="*/ 966904 h 2304066"/>
                <a:gd name="connsiteX1" fmla="*/ 194031 w 2107067"/>
                <a:gd name="connsiteY1" fmla="*/ 971774 h 2304066"/>
                <a:gd name="connsiteX2" fmla="*/ 360197 w 2107067"/>
                <a:gd name="connsiteY2" fmla="*/ 971774 h 2304066"/>
                <a:gd name="connsiteX3" fmla="*/ 543426 w 2107067"/>
                <a:gd name="connsiteY3" fmla="*/ 992545 h 2304066"/>
                <a:gd name="connsiteX4" fmla="*/ 672502 w 2107067"/>
                <a:gd name="connsiteY4" fmla="*/ 1051148 h 2304066"/>
                <a:gd name="connsiteX5" fmla="*/ 749650 w 2107067"/>
                <a:gd name="connsiteY5" fmla="*/ 1142392 h 2304066"/>
                <a:gd name="connsiteX6" fmla="*/ 775614 w 2107067"/>
                <a:gd name="connsiteY6" fmla="*/ 1262566 h 2304066"/>
                <a:gd name="connsiteX7" fmla="*/ 754101 w 2107067"/>
                <a:gd name="connsiteY7" fmla="*/ 1373096 h 2304066"/>
                <a:gd name="connsiteX8" fmla="*/ 727025 w 2107067"/>
                <a:gd name="connsiteY8" fmla="*/ 1419089 h 2304066"/>
                <a:gd name="connsiteX9" fmla="*/ 707462 w 2107067"/>
                <a:gd name="connsiteY9" fmla="*/ 1438843 h 2304066"/>
                <a:gd name="connsiteX10" fmla="*/ 449215 w 2107067"/>
                <a:gd name="connsiteY10" fmla="*/ 164679 h 2304066"/>
                <a:gd name="connsiteX11" fmla="*/ 567906 w 2107067"/>
                <a:gd name="connsiteY11" fmla="*/ 183225 h 2304066"/>
                <a:gd name="connsiteX12" fmla="*/ 650247 w 2107067"/>
                <a:gd name="connsiteY12" fmla="*/ 233668 h 2304066"/>
                <a:gd name="connsiteX13" fmla="*/ 698465 w 2107067"/>
                <a:gd name="connsiteY13" fmla="*/ 309333 h 2304066"/>
                <a:gd name="connsiteX14" fmla="*/ 714785 w 2107067"/>
                <a:gd name="connsiteY14" fmla="*/ 402060 h 2304066"/>
                <a:gd name="connsiteX15" fmla="*/ 691047 w 2107067"/>
                <a:gd name="connsiteY15" fmla="*/ 518525 h 2304066"/>
                <a:gd name="connsiteX16" fmla="*/ 622058 w 2107067"/>
                <a:gd name="connsiteY16" fmla="*/ 608285 h 2304066"/>
                <a:gd name="connsiteX17" fmla="*/ 510044 w 2107067"/>
                <a:gd name="connsiteY17" fmla="*/ 665404 h 2304066"/>
                <a:gd name="connsiteX18" fmla="*/ 447542 w 2107067"/>
                <a:gd name="connsiteY18" fmla="*/ 678520 h 2304066"/>
                <a:gd name="connsiteX19" fmla="*/ 23160 w 2107067"/>
                <a:gd name="connsiteY19" fmla="*/ 310383 h 2304066"/>
                <a:gd name="connsiteX20" fmla="*/ 33799 w 2107067"/>
                <a:gd name="connsiteY20" fmla="*/ 313042 h 2304066"/>
                <a:gd name="connsiteX21" fmla="*/ 89435 w 2107067"/>
                <a:gd name="connsiteY21" fmla="*/ 289304 h 2304066"/>
                <a:gd name="connsiteX22" fmla="*/ 181420 w 2107067"/>
                <a:gd name="connsiteY22" fmla="*/ 238119 h 2304066"/>
                <a:gd name="connsiteX23" fmla="*/ 303819 w 2107067"/>
                <a:gd name="connsiteY23" fmla="*/ 187675 h 2304066"/>
                <a:gd name="connsiteX24" fmla="*/ 449215 w 2107067"/>
                <a:gd name="connsiteY24" fmla="*/ 164679 h 2304066"/>
                <a:gd name="connsiteX25" fmla="*/ 1007444 w 2107067"/>
                <a:gd name="connsiteY25" fmla="*/ 0 h 2304066"/>
                <a:gd name="connsiteX26" fmla="*/ 2107067 w 2107067"/>
                <a:gd name="connsiteY26" fmla="*/ 953887 h 2304066"/>
                <a:gd name="connsiteX27" fmla="*/ 2107067 w 2107067"/>
                <a:gd name="connsiteY27" fmla="*/ 2304066 h 2304066"/>
                <a:gd name="connsiteX28" fmla="*/ 665098 w 2107067"/>
                <a:gd name="connsiteY28" fmla="*/ 2304066 h 2304066"/>
                <a:gd name="connsiteX29" fmla="*/ 0 w 2107067"/>
                <a:gd name="connsiteY29" fmla="*/ 1727116 h 2304066"/>
                <a:gd name="connsiteX30" fmla="*/ 5610 w 2107067"/>
                <a:gd name="connsiteY30" fmla="*/ 1731022 h 2304066"/>
                <a:gd name="connsiteX31" fmla="*/ 41217 w 2107067"/>
                <a:gd name="connsiteY31" fmla="*/ 1750680 h 2304066"/>
                <a:gd name="connsiteX32" fmla="*/ 150264 w 2107067"/>
                <a:gd name="connsiteY32" fmla="*/ 1793705 h 2304066"/>
                <a:gd name="connsiteX33" fmla="*/ 302336 w 2107067"/>
                <a:gd name="connsiteY33" fmla="*/ 1828571 h 2304066"/>
                <a:gd name="connsiteX34" fmla="*/ 486306 w 2107067"/>
                <a:gd name="connsiteY34" fmla="*/ 1842665 h 2304066"/>
                <a:gd name="connsiteX35" fmla="*/ 784516 w 2107067"/>
                <a:gd name="connsiteY35" fmla="*/ 1803349 h 2304066"/>
                <a:gd name="connsiteX36" fmla="*/ 1018929 w 2107067"/>
                <a:gd name="connsiteY36" fmla="*/ 1688368 h 2304066"/>
                <a:gd name="connsiteX37" fmla="*/ 1171743 w 2107067"/>
                <a:gd name="connsiteY37" fmla="*/ 1501430 h 2304066"/>
                <a:gd name="connsiteX38" fmla="*/ 1226637 w 2107067"/>
                <a:gd name="connsiteY38" fmla="*/ 1246246 h 2304066"/>
                <a:gd name="connsiteX39" fmla="*/ 1196965 w 2107067"/>
                <a:gd name="connsiteY39" fmla="*/ 1085272 h 2304066"/>
                <a:gd name="connsiteX40" fmla="*/ 1111656 w 2107067"/>
                <a:gd name="connsiteY40" fmla="*/ 951003 h 2304066"/>
                <a:gd name="connsiteX41" fmla="*/ 975904 w 2107067"/>
                <a:gd name="connsiteY41" fmla="*/ 852342 h 2304066"/>
                <a:gd name="connsiteX42" fmla="*/ 794901 w 2107067"/>
                <a:gd name="connsiteY42" fmla="*/ 801157 h 2304066"/>
                <a:gd name="connsiteX43" fmla="*/ 794901 w 2107067"/>
                <a:gd name="connsiteY43" fmla="*/ 796706 h 2304066"/>
                <a:gd name="connsiteX44" fmla="*/ 944006 w 2107067"/>
                <a:gd name="connsiteY44" fmla="*/ 734393 h 2304066"/>
                <a:gd name="connsiteX45" fmla="*/ 1051569 w 2107067"/>
                <a:gd name="connsiteY45" fmla="*/ 633507 h 2304066"/>
                <a:gd name="connsiteX46" fmla="*/ 1116849 w 2107067"/>
                <a:gd name="connsiteY46" fmla="*/ 498496 h 2304066"/>
                <a:gd name="connsiteX47" fmla="*/ 1139103 w 2107067"/>
                <a:gd name="connsiteY47" fmla="*/ 335297 h 2304066"/>
                <a:gd name="connsiteX48" fmla="*/ 1101271 w 2107067"/>
                <a:gd name="connsiteY48" fmla="*/ 132781 h 2304066"/>
                <a:gd name="connsiteX49" fmla="*/ 1054536 w 2107067"/>
                <a:gd name="connsiteY49" fmla="*/ 50069 h 230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107067" h="2304066">
                  <a:moveTo>
                    <a:pt x="163419" y="966904"/>
                  </a:moveTo>
                  <a:lnTo>
                    <a:pt x="194031" y="971774"/>
                  </a:lnTo>
                  <a:lnTo>
                    <a:pt x="360197" y="971774"/>
                  </a:lnTo>
                  <a:cubicBezTo>
                    <a:pt x="430423" y="971774"/>
                    <a:pt x="491499" y="978698"/>
                    <a:pt x="543426" y="992545"/>
                  </a:cubicBezTo>
                  <a:cubicBezTo>
                    <a:pt x="595353" y="1006392"/>
                    <a:pt x="638378" y="1025927"/>
                    <a:pt x="672502" y="1051148"/>
                  </a:cubicBezTo>
                  <a:cubicBezTo>
                    <a:pt x="706625" y="1076370"/>
                    <a:pt x="732341" y="1106784"/>
                    <a:pt x="749650" y="1142392"/>
                  </a:cubicBezTo>
                  <a:cubicBezTo>
                    <a:pt x="766959" y="1177999"/>
                    <a:pt x="775614" y="1218057"/>
                    <a:pt x="775614" y="1262566"/>
                  </a:cubicBezTo>
                  <a:cubicBezTo>
                    <a:pt x="775614" y="1303118"/>
                    <a:pt x="768443" y="1339962"/>
                    <a:pt x="754101" y="1373096"/>
                  </a:cubicBezTo>
                  <a:cubicBezTo>
                    <a:pt x="746930" y="1389664"/>
                    <a:pt x="737905" y="1404995"/>
                    <a:pt x="727025" y="1419089"/>
                  </a:cubicBezTo>
                  <a:lnTo>
                    <a:pt x="707462" y="1438843"/>
                  </a:lnTo>
                  <a:close/>
                  <a:moveTo>
                    <a:pt x="449215" y="164679"/>
                  </a:moveTo>
                  <a:cubicBezTo>
                    <a:pt x="494713" y="164679"/>
                    <a:pt x="534277" y="170861"/>
                    <a:pt x="567906" y="183225"/>
                  </a:cubicBezTo>
                  <a:cubicBezTo>
                    <a:pt x="601535" y="195588"/>
                    <a:pt x="628982" y="212403"/>
                    <a:pt x="650247" y="233668"/>
                  </a:cubicBezTo>
                  <a:cubicBezTo>
                    <a:pt x="671512" y="254933"/>
                    <a:pt x="687585" y="280155"/>
                    <a:pt x="698465" y="309333"/>
                  </a:cubicBezTo>
                  <a:cubicBezTo>
                    <a:pt x="709345" y="338511"/>
                    <a:pt x="714785" y="369420"/>
                    <a:pt x="714785" y="402060"/>
                  </a:cubicBezTo>
                  <a:cubicBezTo>
                    <a:pt x="714785" y="444591"/>
                    <a:pt x="706872" y="483412"/>
                    <a:pt x="691047" y="518525"/>
                  </a:cubicBezTo>
                  <a:cubicBezTo>
                    <a:pt x="675222" y="553638"/>
                    <a:pt x="652225" y="583557"/>
                    <a:pt x="622058" y="608285"/>
                  </a:cubicBezTo>
                  <a:cubicBezTo>
                    <a:pt x="591891" y="633012"/>
                    <a:pt x="554553" y="652052"/>
                    <a:pt x="510044" y="665404"/>
                  </a:cubicBezTo>
                  <a:lnTo>
                    <a:pt x="447542" y="678520"/>
                  </a:lnTo>
                  <a:lnTo>
                    <a:pt x="23160" y="310383"/>
                  </a:lnTo>
                  <a:lnTo>
                    <a:pt x="33799" y="313042"/>
                  </a:lnTo>
                  <a:cubicBezTo>
                    <a:pt x="45668" y="313042"/>
                    <a:pt x="64213" y="305130"/>
                    <a:pt x="89435" y="289304"/>
                  </a:cubicBezTo>
                  <a:cubicBezTo>
                    <a:pt x="114657" y="273479"/>
                    <a:pt x="145318" y="256417"/>
                    <a:pt x="181420" y="238119"/>
                  </a:cubicBezTo>
                  <a:cubicBezTo>
                    <a:pt x="217522" y="219821"/>
                    <a:pt x="258321" y="203006"/>
                    <a:pt x="303819" y="187675"/>
                  </a:cubicBezTo>
                  <a:cubicBezTo>
                    <a:pt x="349317" y="172345"/>
                    <a:pt x="397783" y="164679"/>
                    <a:pt x="449215" y="164679"/>
                  </a:cubicBezTo>
                  <a:close/>
                  <a:moveTo>
                    <a:pt x="1007444" y="0"/>
                  </a:moveTo>
                  <a:lnTo>
                    <a:pt x="2107067" y="953887"/>
                  </a:lnTo>
                  <a:lnTo>
                    <a:pt x="2107067" y="2304066"/>
                  </a:lnTo>
                  <a:lnTo>
                    <a:pt x="665098" y="2304066"/>
                  </a:lnTo>
                  <a:lnTo>
                    <a:pt x="0" y="1727116"/>
                  </a:lnTo>
                  <a:lnTo>
                    <a:pt x="5610" y="1731022"/>
                  </a:lnTo>
                  <a:cubicBezTo>
                    <a:pt x="15006" y="1736709"/>
                    <a:pt x="26875" y="1743262"/>
                    <a:pt x="41217" y="1750680"/>
                  </a:cubicBezTo>
                  <a:cubicBezTo>
                    <a:pt x="69900" y="1765516"/>
                    <a:pt x="106249" y="1779858"/>
                    <a:pt x="150264" y="1793705"/>
                  </a:cubicBezTo>
                  <a:cubicBezTo>
                    <a:pt x="194278" y="1807553"/>
                    <a:pt x="244969" y="1819174"/>
                    <a:pt x="302336" y="1828571"/>
                  </a:cubicBezTo>
                  <a:cubicBezTo>
                    <a:pt x="359703" y="1837967"/>
                    <a:pt x="421026" y="1842665"/>
                    <a:pt x="486306" y="1842665"/>
                  </a:cubicBezTo>
                  <a:cubicBezTo>
                    <a:pt x="594116" y="1842665"/>
                    <a:pt x="693520" y="1829560"/>
                    <a:pt x="784516" y="1803349"/>
                  </a:cubicBezTo>
                  <a:cubicBezTo>
                    <a:pt x="875512" y="1777138"/>
                    <a:pt x="953650" y="1738811"/>
                    <a:pt x="1018929" y="1688368"/>
                  </a:cubicBezTo>
                  <a:cubicBezTo>
                    <a:pt x="1084209" y="1637924"/>
                    <a:pt x="1135147" y="1575612"/>
                    <a:pt x="1171743" y="1501430"/>
                  </a:cubicBezTo>
                  <a:cubicBezTo>
                    <a:pt x="1208339" y="1427249"/>
                    <a:pt x="1226637" y="1342187"/>
                    <a:pt x="1226637" y="1246246"/>
                  </a:cubicBezTo>
                  <a:cubicBezTo>
                    <a:pt x="1226637" y="1188879"/>
                    <a:pt x="1216747" y="1135221"/>
                    <a:pt x="1196965" y="1085272"/>
                  </a:cubicBezTo>
                  <a:cubicBezTo>
                    <a:pt x="1177183" y="1035323"/>
                    <a:pt x="1148747" y="990567"/>
                    <a:pt x="1111656" y="951003"/>
                  </a:cubicBezTo>
                  <a:cubicBezTo>
                    <a:pt x="1074565" y="911440"/>
                    <a:pt x="1029315" y="878553"/>
                    <a:pt x="975904" y="852342"/>
                  </a:cubicBezTo>
                  <a:cubicBezTo>
                    <a:pt x="922493" y="826131"/>
                    <a:pt x="862159" y="809069"/>
                    <a:pt x="794901" y="801157"/>
                  </a:cubicBezTo>
                  <a:lnTo>
                    <a:pt x="794901" y="796706"/>
                  </a:lnTo>
                  <a:cubicBezTo>
                    <a:pt x="851279" y="782859"/>
                    <a:pt x="900981" y="762088"/>
                    <a:pt x="944006" y="734393"/>
                  </a:cubicBezTo>
                  <a:cubicBezTo>
                    <a:pt x="987031" y="706699"/>
                    <a:pt x="1022886" y="673070"/>
                    <a:pt x="1051569" y="633507"/>
                  </a:cubicBezTo>
                  <a:cubicBezTo>
                    <a:pt x="1080253" y="593943"/>
                    <a:pt x="1102013" y="548939"/>
                    <a:pt x="1116849" y="498496"/>
                  </a:cubicBezTo>
                  <a:cubicBezTo>
                    <a:pt x="1131685" y="448053"/>
                    <a:pt x="1139103" y="393653"/>
                    <a:pt x="1139103" y="335297"/>
                  </a:cubicBezTo>
                  <a:cubicBezTo>
                    <a:pt x="1139103" y="260126"/>
                    <a:pt x="1126492" y="192621"/>
                    <a:pt x="1101271" y="132781"/>
                  </a:cubicBezTo>
                  <a:cubicBezTo>
                    <a:pt x="1088660" y="102861"/>
                    <a:pt x="1073082" y="75290"/>
                    <a:pt x="1054536" y="50069"/>
                  </a:cubicBezTo>
                  <a:close/>
                </a:path>
              </a:pathLst>
            </a:cu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1350" dirty="0"/>
            </a:p>
          </p:txBody>
        </p:sp>
      </p:grpSp>
      <p:sp>
        <p:nvSpPr>
          <p:cNvPr id="42" name="Peer Review Txt 3">
            <a:extLst>
              <a:ext uri="{C183D7F6-B498-43B3-948B-1728B52AA6E4}">
                <adec:decorative xmlns:adec="http://schemas.microsoft.com/office/drawing/2017/decorative" val="1"/>
              </a:ext>
            </a:extLst>
          </p:cNvPr>
          <p:cNvSpPr/>
          <p:nvPr/>
        </p:nvSpPr>
        <p:spPr>
          <a:xfrm>
            <a:off x="4768730" y="2831306"/>
            <a:ext cx="3891821" cy="1512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500" b="1" dirty="0">
                <a:solidFill>
                  <a:prstClr val="white"/>
                </a:solidFill>
              </a:rPr>
              <a:t>PEER REVIEW</a:t>
            </a:r>
          </a:p>
          <a:p>
            <a:pPr>
              <a:spcBef>
                <a:spcPts val="450"/>
              </a:spcBef>
            </a:pPr>
            <a:r>
              <a:rPr lang="en-US" sz="1200" dirty="0">
                <a:solidFill>
                  <a:prstClr val="white"/>
                </a:solidFill>
              </a:rPr>
              <a:t>A Scientific Review Officer (SRO) from the assigned IC coordinates and facilitates the peer review process. They write the summary statement and post scores to eRA Commons. </a:t>
            </a:r>
          </a:p>
        </p:txBody>
      </p:sp>
      <p:grpSp>
        <p:nvGrpSpPr>
          <p:cNvPr id="7" name="Group 6" descr="Step 6 The IC reviews the application and makes funding decision">
            <a:extLst>
              <a:ext uri="{FF2B5EF4-FFF2-40B4-BE49-F238E27FC236}">
                <a16:creationId xmlns:a16="http://schemas.microsoft.com/office/drawing/2014/main" id="{DCA5D7F5-8F87-4D55-91BA-6EFF063468B7}"/>
              </a:ext>
            </a:extLst>
          </p:cNvPr>
          <p:cNvGrpSpPr/>
          <p:nvPr/>
        </p:nvGrpSpPr>
        <p:grpSpPr>
          <a:xfrm>
            <a:off x="4765270" y="4503221"/>
            <a:ext cx="3891821" cy="1512094"/>
            <a:chOff x="4765270" y="4503221"/>
            <a:chExt cx="3891821" cy="1512094"/>
          </a:xfrm>
        </p:grpSpPr>
        <p:sp>
          <p:nvSpPr>
            <p:cNvPr id="28" name="Color Box 4"/>
            <p:cNvSpPr/>
            <p:nvPr/>
          </p:nvSpPr>
          <p:spPr>
            <a:xfrm>
              <a:off x="4765270" y="4503221"/>
              <a:ext cx="3891821" cy="1512094"/>
            </a:xfrm>
            <a:prstGeom prst="rect">
              <a:avLst/>
            </a:prstGeom>
            <a:solidFill>
              <a:srgbClr val="F3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200" dirty="0">
                <a:solidFill>
                  <a:prstClr val="white"/>
                </a:solidFill>
              </a:endParaRPr>
            </a:p>
          </p:txBody>
        </p:sp>
        <p:sp>
          <p:nvSpPr>
            <p:cNvPr id="29" name="Number 4"/>
            <p:cNvSpPr/>
            <p:nvPr/>
          </p:nvSpPr>
          <p:spPr>
            <a:xfrm>
              <a:off x="7341259" y="4581737"/>
              <a:ext cx="1315832" cy="1433578"/>
            </a:xfrm>
            <a:custGeom>
              <a:avLst/>
              <a:gdLst>
                <a:gd name="connsiteX0" fmla="*/ 766655 w 2185638"/>
                <a:gd name="connsiteY0" fmla="*/ 293752 h 2381212"/>
                <a:gd name="connsiteX1" fmla="*/ 769622 w 2185638"/>
                <a:gd name="connsiteY1" fmla="*/ 293752 h 2381212"/>
                <a:gd name="connsiteX2" fmla="*/ 769622 w 2185638"/>
                <a:gd name="connsiteY2" fmla="*/ 1176512 h 2381212"/>
                <a:gd name="connsiteX3" fmla="*/ 260737 w 2185638"/>
                <a:gd name="connsiteY3" fmla="*/ 1176512 h 2381212"/>
                <a:gd name="connsiteX4" fmla="*/ 1134051 w 2185638"/>
                <a:gd name="connsiteY4" fmla="*/ 0 h 2381212"/>
                <a:gd name="connsiteX5" fmla="*/ 2185638 w 2185638"/>
                <a:gd name="connsiteY5" fmla="*/ 912217 h 2381212"/>
                <a:gd name="connsiteX6" fmla="*/ 2185638 w 2185638"/>
                <a:gd name="connsiteY6" fmla="*/ 2381212 h 2381212"/>
                <a:gd name="connsiteX7" fmla="*/ 1035278 w 2185638"/>
                <a:gd name="connsiteY7" fmla="*/ 2381212 h 2381212"/>
                <a:gd name="connsiteX8" fmla="*/ 0 w 2185638"/>
                <a:gd name="connsiteY8" fmla="*/ 1483143 h 2381212"/>
                <a:gd name="connsiteX9" fmla="*/ 35224 w 2185638"/>
                <a:gd name="connsiteY9" fmla="*/ 1488075 h 2381212"/>
                <a:gd name="connsiteX10" fmla="*/ 769621 w 2185638"/>
                <a:gd name="connsiteY10" fmla="*/ 1488075 h 2381212"/>
                <a:gd name="connsiteX11" fmla="*/ 769621 w 2185638"/>
                <a:gd name="connsiteY11" fmla="*/ 1835244 h 2381212"/>
                <a:gd name="connsiteX12" fmla="*/ 777781 w 2185638"/>
                <a:gd name="connsiteY12" fmla="*/ 1861208 h 2381212"/>
                <a:gd name="connsiteX13" fmla="*/ 807454 w 2185638"/>
                <a:gd name="connsiteY13" fmla="*/ 1879753 h 2381212"/>
                <a:gd name="connsiteX14" fmla="*/ 865315 w 2185638"/>
                <a:gd name="connsiteY14" fmla="*/ 1890880 h 2381212"/>
                <a:gd name="connsiteX15" fmla="*/ 955075 w 2185638"/>
                <a:gd name="connsiteY15" fmla="*/ 1894590 h 2381212"/>
                <a:gd name="connsiteX16" fmla="*/ 1047060 w 2185638"/>
                <a:gd name="connsiteY16" fmla="*/ 1890880 h 2381212"/>
                <a:gd name="connsiteX17" fmla="*/ 1104921 w 2185638"/>
                <a:gd name="connsiteY17" fmla="*/ 1879753 h 2381212"/>
                <a:gd name="connsiteX18" fmla="*/ 1136078 w 2185638"/>
                <a:gd name="connsiteY18" fmla="*/ 1861208 h 2381212"/>
                <a:gd name="connsiteX19" fmla="*/ 1144979 w 2185638"/>
                <a:gd name="connsiteY19" fmla="*/ 1835244 h 2381212"/>
                <a:gd name="connsiteX20" fmla="*/ 1144979 w 2185638"/>
                <a:gd name="connsiteY20" fmla="*/ 1488075 h 2381212"/>
                <a:gd name="connsiteX21" fmla="*/ 1315597 w 2185638"/>
                <a:gd name="connsiteY21" fmla="*/ 1488075 h 2381212"/>
                <a:gd name="connsiteX22" fmla="*/ 1357880 w 2185638"/>
                <a:gd name="connsiteY22" fmla="*/ 1448759 h 2381212"/>
                <a:gd name="connsiteX23" fmla="*/ 1373458 w 2185638"/>
                <a:gd name="connsiteY23" fmla="*/ 1333777 h 2381212"/>
                <a:gd name="connsiteX24" fmla="*/ 1356397 w 2185638"/>
                <a:gd name="connsiteY24" fmla="*/ 1212861 h 2381212"/>
                <a:gd name="connsiteX25" fmla="*/ 1315597 w 2185638"/>
                <a:gd name="connsiteY25" fmla="*/ 1176512 h 2381212"/>
                <a:gd name="connsiteX26" fmla="*/ 1144979 w 2185638"/>
                <a:gd name="connsiteY26" fmla="*/ 1176512 h 2381212"/>
                <a:gd name="connsiteX27" fmla="*/ 1144979 w 2185638"/>
                <a:gd name="connsiteY27" fmla="*/ 20764 h 238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85638" h="2381212">
                  <a:moveTo>
                    <a:pt x="766655" y="293752"/>
                  </a:moveTo>
                  <a:lnTo>
                    <a:pt x="769622" y="293752"/>
                  </a:lnTo>
                  <a:lnTo>
                    <a:pt x="769622" y="1176512"/>
                  </a:lnTo>
                  <a:lnTo>
                    <a:pt x="260737" y="1176512"/>
                  </a:lnTo>
                  <a:close/>
                  <a:moveTo>
                    <a:pt x="1134051" y="0"/>
                  </a:moveTo>
                  <a:lnTo>
                    <a:pt x="2185638" y="912217"/>
                  </a:lnTo>
                  <a:lnTo>
                    <a:pt x="2185638" y="2381212"/>
                  </a:lnTo>
                  <a:lnTo>
                    <a:pt x="1035278" y="2381212"/>
                  </a:lnTo>
                  <a:lnTo>
                    <a:pt x="0" y="1483143"/>
                  </a:lnTo>
                  <a:lnTo>
                    <a:pt x="35224" y="1488075"/>
                  </a:lnTo>
                  <a:lnTo>
                    <a:pt x="769621" y="1488075"/>
                  </a:lnTo>
                  <a:lnTo>
                    <a:pt x="769621" y="1835244"/>
                  </a:lnTo>
                  <a:cubicBezTo>
                    <a:pt x="769621" y="1845135"/>
                    <a:pt x="772341" y="1853790"/>
                    <a:pt x="777781" y="1861208"/>
                  </a:cubicBezTo>
                  <a:cubicBezTo>
                    <a:pt x="783221" y="1868626"/>
                    <a:pt x="793112" y="1874808"/>
                    <a:pt x="807454" y="1879753"/>
                  </a:cubicBezTo>
                  <a:cubicBezTo>
                    <a:pt x="821795" y="1884699"/>
                    <a:pt x="841083" y="1888408"/>
                    <a:pt x="865315" y="1890880"/>
                  </a:cubicBezTo>
                  <a:cubicBezTo>
                    <a:pt x="889548" y="1893353"/>
                    <a:pt x="919468" y="1894590"/>
                    <a:pt x="955075" y="1894590"/>
                  </a:cubicBezTo>
                  <a:cubicBezTo>
                    <a:pt x="992660" y="1894590"/>
                    <a:pt x="1023322" y="1893353"/>
                    <a:pt x="1047060" y="1890880"/>
                  </a:cubicBezTo>
                  <a:cubicBezTo>
                    <a:pt x="1070798" y="1888408"/>
                    <a:pt x="1090085" y="1884699"/>
                    <a:pt x="1104921" y="1879753"/>
                  </a:cubicBezTo>
                  <a:cubicBezTo>
                    <a:pt x="1119758" y="1874808"/>
                    <a:pt x="1130143" y="1868626"/>
                    <a:pt x="1136078" y="1861208"/>
                  </a:cubicBezTo>
                  <a:cubicBezTo>
                    <a:pt x="1142012" y="1853790"/>
                    <a:pt x="1144979" y="1845135"/>
                    <a:pt x="1144979" y="1835244"/>
                  </a:cubicBezTo>
                  <a:lnTo>
                    <a:pt x="1144979" y="1488075"/>
                  </a:lnTo>
                  <a:lnTo>
                    <a:pt x="1315597" y="1488075"/>
                  </a:lnTo>
                  <a:cubicBezTo>
                    <a:pt x="1333400" y="1488075"/>
                    <a:pt x="1347495" y="1474969"/>
                    <a:pt x="1357880" y="1448759"/>
                  </a:cubicBezTo>
                  <a:cubicBezTo>
                    <a:pt x="1368266" y="1422548"/>
                    <a:pt x="1373458" y="1384221"/>
                    <a:pt x="1373458" y="1333777"/>
                  </a:cubicBezTo>
                  <a:cubicBezTo>
                    <a:pt x="1373458" y="1277399"/>
                    <a:pt x="1367771" y="1237094"/>
                    <a:pt x="1356397" y="1212861"/>
                  </a:cubicBezTo>
                  <a:cubicBezTo>
                    <a:pt x="1345022" y="1188629"/>
                    <a:pt x="1331422" y="1176512"/>
                    <a:pt x="1315597" y="1176512"/>
                  </a:cubicBezTo>
                  <a:lnTo>
                    <a:pt x="1144979" y="1176512"/>
                  </a:lnTo>
                  <a:lnTo>
                    <a:pt x="1144979" y="20764"/>
                  </a:lnTo>
                  <a:close/>
                </a:path>
              </a:pathLst>
            </a:cu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sp>
        <p:nvSpPr>
          <p:cNvPr id="45" name="IC Review Txt 4">
            <a:extLst>
              <a:ext uri="{C183D7F6-B498-43B3-948B-1728B52AA6E4}">
                <adec:decorative xmlns:adec="http://schemas.microsoft.com/office/drawing/2017/decorative" val="1"/>
              </a:ext>
            </a:extLst>
          </p:cNvPr>
          <p:cNvSpPr/>
          <p:nvPr/>
        </p:nvSpPr>
        <p:spPr>
          <a:xfrm>
            <a:off x="4768730" y="4507706"/>
            <a:ext cx="3891821" cy="1512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500" b="1" dirty="0">
                <a:solidFill>
                  <a:prstClr val="white"/>
                </a:solidFill>
              </a:rPr>
              <a:t>IC REVIEW &amp; AWARD</a:t>
            </a:r>
          </a:p>
          <a:p>
            <a:pPr>
              <a:spcBef>
                <a:spcPts val="450"/>
              </a:spcBef>
            </a:pPr>
            <a:r>
              <a:rPr lang="en-US" sz="1200" dirty="0">
                <a:solidFill>
                  <a:prstClr val="white"/>
                </a:solidFill>
              </a:rPr>
              <a:t>The application then goes to the assigned IC where it is reviewed there. Recommendations are made, and the IC Director makes the final decision concerning the funding of the proposal. </a:t>
            </a:r>
          </a:p>
        </p:txBody>
      </p:sp>
    </p:spTree>
    <p:custDataLst>
      <p:tags r:id="rId1"/>
    </p:custDataLst>
    <p:extLst>
      <p:ext uri="{BB962C8B-B14F-4D97-AF65-F5344CB8AC3E}">
        <p14:creationId xmlns:p14="http://schemas.microsoft.com/office/powerpoint/2010/main" val="207550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2" grpId="0"/>
      <p:bldP spid="4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Status to Track the Application</a:t>
            </a:r>
          </a:p>
        </p:txBody>
      </p:sp>
      <p:pic>
        <p:nvPicPr>
          <p:cNvPr id="3" name="Picture 2" title="Commons landing page, showing Status navigation tab"/>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24" y="1497602"/>
            <a:ext cx="8534401" cy="4826998"/>
          </a:xfrm>
          <a:prstGeom prst="rect">
            <a:avLst/>
          </a:prstGeom>
          <a:ln>
            <a:noFill/>
          </a:ln>
          <a:effectLst>
            <a:outerShdw blurRad="190500" algn="tl" rotWithShape="0">
              <a:srgbClr val="000000">
                <a:alpha val="70000"/>
              </a:srgbClr>
            </a:outerShdw>
          </a:effectLst>
        </p:spPr>
      </p:pic>
      <p:sp>
        <p:nvSpPr>
          <p:cNvPr id="4" name="Rounded Rectangle 3" title="''"/>
          <p:cNvSpPr/>
          <p:nvPr/>
        </p:nvSpPr>
        <p:spPr>
          <a:xfrm>
            <a:off x="2286000" y="2438400"/>
            <a:ext cx="533400" cy="30480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1266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 Status vs SO Status</a:t>
            </a:r>
          </a:p>
        </p:txBody>
      </p:sp>
      <p:grpSp>
        <p:nvGrpSpPr>
          <p:cNvPr id="3" name="Group 2" descr="PI Search screen with description" title="PI Search Screen"/>
          <p:cNvGrpSpPr/>
          <p:nvPr/>
        </p:nvGrpSpPr>
        <p:grpSpPr>
          <a:xfrm>
            <a:off x="301625" y="1316415"/>
            <a:ext cx="8732487" cy="3352592"/>
            <a:chOff x="301625" y="1316415"/>
            <a:chExt cx="8732487" cy="3352592"/>
          </a:xfrm>
        </p:grpSpPr>
        <p:pic>
          <p:nvPicPr>
            <p:cNvPr id="4" name="Picture 3" title="PI Search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1625" y="1378359"/>
              <a:ext cx="4651375" cy="3290648"/>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8" name="Line 6" title="&quot;&quot;"/>
            <p:cNvSpPr>
              <a:spLocks noChangeShapeType="1"/>
            </p:cNvSpPr>
            <p:nvPr/>
          </p:nvSpPr>
          <p:spPr bwMode="auto">
            <a:xfrm flipH="1">
              <a:off x="3345581" y="2164080"/>
              <a:ext cx="1828800" cy="22860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 name="Text Box 4"/>
            <p:cNvSpPr txBox="1">
              <a:spLocks noChangeArrowheads="1"/>
            </p:cNvSpPr>
            <p:nvPr/>
          </p:nvSpPr>
          <p:spPr bwMode="auto">
            <a:xfrm>
              <a:off x="5071712" y="1316415"/>
              <a:ext cx="3962400" cy="1569660"/>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rPr>
                <a:t>Principal Investigators can view their </a:t>
              </a:r>
              <a:r>
                <a:rPr lang="en-US" sz="2400" i="1" dirty="0">
                  <a:solidFill>
                    <a:schemeClr val="accent2"/>
                  </a:solidFill>
                  <a:latin typeface="+mn-lt"/>
                </a:rPr>
                <a:t>Recent/Pending </a:t>
              </a:r>
              <a:r>
                <a:rPr lang="en-US" sz="2400" i="1" dirty="0" err="1">
                  <a:solidFill>
                    <a:schemeClr val="accent2"/>
                  </a:solidFill>
                  <a:latin typeface="+mn-lt"/>
                </a:rPr>
                <a:t>eSubmissions</a:t>
              </a:r>
              <a:r>
                <a:rPr lang="en-US" sz="2400" i="1" dirty="0">
                  <a:solidFill>
                    <a:schemeClr val="accent2"/>
                  </a:solidFill>
                  <a:latin typeface="+mn-lt"/>
                </a:rPr>
                <a:t> </a:t>
              </a:r>
              <a:r>
                <a:rPr lang="en-US" sz="2400" dirty="0">
                  <a:solidFill>
                    <a:schemeClr val="accent2"/>
                  </a:solidFill>
                  <a:latin typeface="+mn-lt"/>
                </a:rPr>
                <a:t>or </a:t>
              </a:r>
              <a:r>
                <a:rPr lang="en-US" sz="2400" i="1" dirty="0">
                  <a:solidFill>
                    <a:schemeClr val="accent2"/>
                  </a:solidFill>
                  <a:latin typeface="+mn-lt"/>
                </a:rPr>
                <a:t>List of Applications/Grants</a:t>
              </a:r>
              <a:r>
                <a:rPr lang="en-US" sz="2400" dirty="0">
                  <a:solidFill>
                    <a:schemeClr val="accent2"/>
                  </a:solidFill>
                  <a:latin typeface="+mn-lt"/>
                </a:rPr>
                <a:t>.</a:t>
              </a:r>
            </a:p>
          </p:txBody>
        </p:sp>
      </p:grpSp>
      <p:grpSp>
        <p:nvGrpSpPr>
          <p:cNvPr id="10" name="Group 9" descr="SO Search Screen with desciption, more search options because they manage all grants/award for their institution." title="SO Search Screen"/>
          <p:cNvGrpSpPr/>
          <p:nvPr/>
        </p:nvGrpSpPr>
        <p:grpSpPr>
          <a:xfrm>
            <a:off x="798095" y="2944536"/>
            <a:ext cx="8248737" cy="3532464"/>
            <a:chOff x="798095" y="2944536"/>
            <a:chExt cx="8248737" cy="3532464"/>
          </a:xfrm>
        </p:grpSpPr>
        <p:pic>
          <p:nvPicPr>
            <p:cNvPr id="6" name="Picture 3" title="SO Search Screen"/>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200399" y="2944536"/>
              <a:ext cx="5846433" cy="3532464"/>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9" name="Line 6" title="&quot;&quot;"/>
            <p:cNvSpPr>
              <a:spLocks noChangeShapeType="1"/>
            </p:cNvSpPr>
            <p:nvPr/>
          </p:nvSpPr>
          <p:spPr bwMode="auto">
            <a:xfrm flipV="1">
              <a:off x="2990248" y="4114800"/>
              <a:ext cx="355333" cy="639761"/>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Text Box 6"/>
            <p:cNvSpPr txBox="1">
              <a:spLocks noChangeArrowheads="1"/>
            </p:cNvSpPr>
            <p:nvPr/>
          </p:nvSpPr>
          <p:spPr bwMode="auto">
            <a:xfrm>
              <a:off x="798095" y="4754562"/>
              <a:ext cx="3429000" cy="1570038"/>
            </a:xfrm>
            <a:prstGeom prst="rect">
              <a:avLst/>
            </a:prstGeom>
            <a:solidFill>
              <a:srgbClr val="FFFFCC"/>
            </a:solidFill>
            <a:ln w="9525">
              <a:solidFill>
                <a:srgbClr val="C00000"/>
              </a:solidFill>
              <a:miter lim="800000"/>
              <a:headEnd/>
              <a:tailEnd/>
            </a:ln>
          </p:spPr>
          <p:txBody>
            <a:bodyPr wrap="square">
              <a:spAutoFit/>
            </a:bodyPr>
            <a:lstStyle/>
            <a:p>
              <a:pPr algn="ctr">
                <a:defRPr/>
              </a:pPr>
              <a:r>
                <a:rPr lang="en-US" sz="2400" dirty="0">
                  <a:solidFill>
                    <a:schemeClr val="accent2"/>
                  </a:solidFill>
                  <a:latin typeface="+mn-lt"/>
                </a:rPr>
                <a:t>Signing Officials can search/view all submissions for their institution.</a:t>
              </a:r>
            </a:p>
          </p:txBody>
        </p:sp>
      </p:grpSp>
    </p:spTree>
    <p:custDataLst>
      <p:tags r:id="rId1"/>
    </p:custDataLst>
    <p:extLst>
      <p:ext uri="{BB962C8B-B14F-4D97-AF65-F5344CB8AC3E}">
        <p14:creationId xmlns:p14="http://schemas.microsoft.com/office/powerpoint/2010/main" val="175143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31775"/>
            <a:ext cx="8534400" cy="758825"/>
          </a:xfrm>
        </p:spPr>
        <p:txBody>
          <a:bodyPr/>
          <a:lstStyle/>
          <a:p>
            <a:r>
              <a:rPr lang="en-US" dirty="0"/>
              <a:t>Status Result from General Search </a:t>
            </a:r>
            <a:r>
              <a:rPr lang="en-US"/>
              <a:t>for PI</a:t>
            </a:r>
            <a:endParaRPr lang="en-US" dirty="0"/>
          </a:p>
        </p:txBody>
      </p:sp>
      <p:grpSp>
        <p:nvGrpSpPr>
          <p:cNvPr id="3" name="Group 2" descr="Show list of applications grants grouped into families for a PI" title="PI Search Results Screen"/>
          <p:cNvGrpSpPr/>
          <p:nvPr/>
        </p:nvGrpSpPr>
        <p:grpSpPr>
          <a:xfrm>
            <a:off x="1148668" y="1324168"/>
            <a:ext cx="6846664" cy="5386009"/>
            <a:chOff x="1148668" y="1324168"/>
            <a:chExt cx="6846664" cy="5386009"/>
          </a:xfrm>
        </p:grpSpPr>
        <p:pic>
          <p:nvPicPr>
            <p:cNvPr id="5" name="Picture 4" title="PI Search Results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71600" y="1324168"/>
              <a:ext cx="6492139" cy="5124063"/>
            </a:xfrm>
            <a:prstGeom prst="rect">
              <a:avLst/>
            </a:prstGeom>
            <a:ln>
              <a:solidFill>
                <a:schemeClr val="accent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Line 6" title="&quot;&quot;"/>
            <p:cNvSpPr>
              <a:spLocks noChangeShapeType="1"/>
            </p:cNvSpPr>
            <p:nvPr/>
          </p:nvSpPr>
          <p:spPr bwMode="auto">
            <a:xfrm flipV="1">
              <a:off x="1371600" y="3886200"/>
              <a:ext cx="533399" cy="1254317"/>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Text Box 3"/>
            <p:cNvSpPr txBox="1">
              <a:spLocks noChangeArrowheads="1"/>
            </p:cNvSpPr>
            <p:nvPr/>
          </p:nvSpPr>
          <p:spPr bwMode="auto">
            <a:xfrm>
              <a:off x="1148668" y="5140517"/>
              <a:ext cx="6846664" cy="1569660"/>
            </a:xfrm>
            <a:prstGeom prst="rect">
              <a:avLst/>
            </a:prstGeom>
            <a:solidFill>
              <a:srgbClr val="FFFFCC"/>
            </a:solidFill>
            <a:ln w="9525">
              <a:solidFill>
                <a:schemeClr val="accent1"/>
              </a:solidFill>
              <a:miter lim="800000"/>
              <a:headEnd/>
              <a:tailEnd/>
            </a:ln>
          </p:spPr>
          <p:txBody>
            <a:bodyPr wrap="square">
              <a:spAutoFit/>
            </a:bodyPr>
            <a:lstStyle/>
            <a:p>
              <a:pPr>
                <a:defRPr/>
              </a:pPr>
              <a:r>
                <a:rPr lang="en-US" sz="2400" dirty="0">
                  <a:solidFill>
                    <a:schemeClr val="accent2"/>
                  </a:solidFill>
                  <a:latin typeface="+mn-lt"/>
                  <a:cs typeface="Arial" charset="0"/>
                </a:rPr>
                <a:t>Click anywhere in the blue to get to more information, then select the </a:t>
              </a:r>
              <a:r>
                <a:rPr lang="en-US" sz="2400" i="1" dirty="0">
                  <a:solidFill>
                    <a:schemeClr val="accent2"/>
                  </a:solidFill>
                  <a:latin typeface="+mn-lt"/>
                  <a:cs typeface="Arial" charset="0"/>
                </a:rPr>
                <a:t>Application ID</a:t>
              </a:r>
              <a:r>
                <a:rPr lang="en-US" sz="2400" dirty="0">
                  <a:solidFill>
                    <a:schemeClr val="accent2"/>
                  </a:solidFill>
                  <a:latin typeface="+mn-lt"/>
                  <a:cs typeface="Arial" charset="0"/>
                </a:rPr>
                <a:t> link to view detailed status information for that particular application.</a:t>
              </a:r>
            </a:p>
          </p:txBody>
        </p:sp>
      </p:grpSp>
    </p:spTree>
    <p:custDataLst>
      <p:tags r:id="rId1"/>
    </p:custDataLst>
    <p:extLst>
      <p:ext uri="{BB962C8B-B14F-4D97-AF65-F5344CB8AC3E}">
        <p14:creationId xmlns:p14="http://schemas.microsoft.com/office/powerpoint/2010/main" val="115942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Status Result from General Search for SO</a:t>
            </a:r>
          </a:p>
        </p:txBody>
      </p:sp>
      <p:grpSp>
        <p:nvGrpSpPr>
          <p:cNvPr id="3" name="Group 2" descr="Shows results of a  general search by an SO with links to actions and application details" title="SO Search Result"/>
          <p:cNvGrpSpPr/>
          <p:nvPr/>
        </p:nvGrpSpPr>
        <p:grpSpPr>
          <a:xfrm>
            <a:off x="426556" y="1559140"/>
            <a:ext cx="8395491" cy="4917860"/>
            <a:chOff x="426556" y="1559140"/>
            <a:chExt cx="8395491" cy="4917860"/>
          </a:xfrm>
        </p:grpSpPr>
        <p:pic>
          <p:nvPicPr>
            <p:cNvPr id="5" name="Picture 4" title="Status Result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6556" y="1559140"/>
              <a:ext cx="8395491" cy="49178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Oval 5" title="&quot;&quot;"/>
            <p:cNvSpPr>
              <a:spLocks noChangeArrowheads="1"/>
            </p:cNvSpPr>
            <p:nvPr/>
          </p:nvSpPr>
          <p:spPr bwMode="auto">
            <a:xfrm>
              <a:off x="457200" y="3810000"/>
              <a:ext cx="1170692" cy="304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 name="Line 6" title="&quot;&quot;"/>
            <p:cNvSpPr>
              <a:spLocks noChangeShapeType="1"/>
            </p:cNvSpPr>
            <p:nvPr/>
          </p:nvSpPr>
          <p:spPr bwMode="auto">
            <a:xfrm flipH="1" flipV="1">
              <a:off x="1163356" y="4114800"/>
              <a:ext cx="929072" cy="1066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Text Box 3"/>
            <p:cNvSpPr txBox="1">
              <a:spLocks noChangeArrowheads="1"/>
            </p:cNvSpPr>
            <p:nvPr/>
          </p:nvSpPr>
          <p:spPr bwMode="auto">
            <a:xfrm>
              <a:off x="1230536" y="5140517"/>
              <a:ext cx="6846664" cy="830997"/>
            </a:xfrm>
            <a:prstGeom prst="rect">
              <a:avLst/>
            </a:prstGeom>
            <a:solidFill>
              <a:srgbClr val="FFFFCC"/>
            </a:solidFill>
            <a:ln w="9525">
              <a:solidFill>
                <a:srgbClr val="FF0000"/>
              </a:solidFill>
              <a:miter lim="800000"/>
              <a:headEnd/>
              <a:tailEnd/>
            </a:ln>
          </p:spPr>
          <p:txBody>
            <a:bodyPr wrap="square">
              <a:spAutoFit/>
            </a:bodyPr>
            <a:lstStyle/>
            <a:p>
              <a:pPr>
                <a:defRPr/>
              </a:pPr>
              <a:r>
                <a:rPr lang="en-US" sz="2400" dirty="0">
                  <a:solidFill>
                    <a:schemeClr val="accent2"/>
                  </a:solidFill>
                  <a:latin typeface="+mn-lt"/>
                  <a:cs typeface="Arial" charset="0"/>
                </a:rPr>
                <a:t>Select the </a:t>
              </a:r>
              <a:r>
                <a:rPr lang="en-US" sz="2400" i="1" dirty="0">
                  <a:solidFill>
                    <a:schemeClr val="accent2"/>
                  </a:solidFill>
                  <a:latin typeface="+mn-lt"/>
                  <a:cs typeface="Arial" charset="0"/>
                </a:rPr>
                <a:t>Application ID</a:t>
              </a:r>
              <a:r>
                <a:rPr lang="en-US" sz="2400" dirty="0">
                  <a:solidFill>
                    <a:schemeClr val="accent2"/>
                  </a:solidFill>
                  <a:latin typeface="+mn-lt"/>
                  <a:cs typeface="Arial" charset="0"/>
                </a:rPr>
                <a:t> link to view detailed status information for that particular application.</a:t>
              </a:r>
            </a:p>
          </p:txBody>
        </p:sp>
      </p:grpSp>
    </p:spTree>
    <p:custDataLst>
      <p:tags r:id="rId1"/>
    </p:custDataLst>
    <p:extLst>
      <p:ext uri="{BB962C8B-B14F-4D97-AF65-F5344CB8AC3E}">
        <p14:creationId xmlns:p14="http://schemas.microsoft.com/office/powerpoint/2010/main" val="70592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Status Information Screen</a:t>
            </a:r>
          </a:p>
        </p:txBody>
      </p:sp>
      <p:pic>
        <p:nvPicPr>
          <p:cNvPr id="5" name="Picture 4" descr="Show new layout and design of the status information screen with warnings section, contact, text filter and control buttons" title="New status information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2018" y="1559140"/>
            <a:ext cx="7864566" cy="4917860"/>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3"/>
          <p:cNvSpPr txBox="1">
            <a:spLocks noChangeArrowheads="1"/>
          </p:cNvSpPr>
          <p:nvPr/>
        </p:nvSpPr>
        <p:spPr bwMode="auto">
          <a:xfrm>
            <a:off x="185057" y="941258"/>
            <a:ext cx="2743200" cy="461665"/>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cs typeface="Arial" charset="0"/>
              </a:rPr>
              <a:t>Provides warnings</a:t>
            </a:r>
          </a:p>
        </p:txBody>
      </p:sp>
      <p:sp>
        <p:nvSpPr>
          <p:cNvPr id="8" name="Text Box 3"/>
          <p:cNvSpPr txBox="1">
            <a:spLocks noChangeArrowheads="1"/>
          </p:cNvSpPr>
          <p:nvPr/>
        </p:nvSpPr>
        <p:spPr bwMode="auto">
          <a:xfrm>
            <a:off x="4995050" y="4018070"/>
            <a:ext cx="2743200" cy="830997"/>
          </a:xfrm>
          <a:prstGeom prst="rect">
            <a:avLst/>
          </a:prstGeom>
          <a:solidFill>
            <a:srgbClr val="FFFFCC"/>
          </a:solidFill>
          <a:ln w="9525">
            <a:solidFill>
              <a:srgbClr val="C00000"/>
            </a:solidFill>
            <a:miter lim="800000"/>
            <a:headEnd/>
            <a:tailEnd/>
          </a:ln>
        </p:spPr>
        <p:txBody>
          <a:bodyPr wrap="square">
            <a:spAutoFit/>
          </a:bodyPr>
          <a:lstStyle/>
          <a:p>
            <a:pPr algn="ctr">
              <a:defRPr/>
            </a:pPr>
            <a:r>
              <a:rPr lang="en-US" sz="2400" dirty="0">
                <a:solidFill>
                  <a:schemeClr val="accent2"/>
                </a:solidFill>
                <a:latin typeface="+mn-lt"/>
                <a:cs typeface="Arial" charset="0"/>
              </a:rPr>
              <a:t>All tiles open by default.</a:t>
            </a:r>
          </a:p>
        </p:txBody>
      </p:sp>
      <p:sp>
        <p:nvSpPr>
          <p:cNvPr id="12" name="Text Box 3"/>
          <p:cNvSpPr txBox="1">
            <a:spLocks noChangeArrowheads="1"/>
          </p:cNvSpPr>
          <p:nvPr/>
        </p:nvSpPr>
        <p:spPr bwMode="auto">
          <a:xfrm>
            <a:off x="6781799" y="987425"/>
            <a:ext cx="1468533" cy="830997"/>
          </a:xfrm>
          <a:prstGeom prst="rect">
            <a:avLst/>
          </a:prstGeom>
          <a:solidFill>
            <a:srgbClr val="FFFFCC"/>
          </a:solidFill>
          <a:ln w="9525">
            <a:solidFill>
              <a:srgbClr val="C00000"/>
            </a:solidFill>
            <a:miter lim="800000"/>
            <a:headEnd/>
            <a:tailEnd/>
          </a:ln>
        </p:spPr>
        <p:txBody>
          <a:bodyPr wrap="square">
            <a:spAutoFit/>
          </a:bodyPr>
          <a:lstStyle/>
          <a:p>
            <a:pPr algn="ctr">
              <a:defRPr/>
            </a:pPr>
            <a:r>
              <a:rPr lang="en-US" sz="2400" dirty="0">
                <a:solidFill>
                  <a:schemeClr val="accent2"/>
                </a:solidFill>
                <a:latin typeface="+mn-lt"/>
                <a:cs typeface="Arial" charset="0"/>
              </a:rPr>
              <a:t>Control Buttons</a:t>
            </a:r>
          </a:p>
        </p:txBody>
      </p:sp>
      <p:sp>
        <p:nvSpPr>
          <p:cNvPr id="3" name="Rounded Rectangle 2" descr="&quot;&quot;" title="&quot;&quot;"/>
          <p:cNvSpPr/>
          <p:nvPr/>
        </p:nvSpPr>
        <p:spPr>
          <a:xfrm>
            <a:off x="762000" y="1559140"/>
            <a:ext cx="1905000" cy="156506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descr="&quot;&quot;" title="&quot;&quot;"/>
          <p:cNvSpPr/>
          <p:nvPr/>
        </p:nvSpPr>
        <p:spPr>
          <a:xfrm>
            <a:off x="2716580" y="1818784"/>
            <a:ext cx="1905000" cy="404041"/>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3"/>
          <p:cNvSpPr txBox="1">
            <a:spLocks noChangeArrowheads="1"/>
          </p:cNvSpPr>
          <p:nvPr/>
        </p:nvSpPr>
        <p:spPr bwMode="auto">
          <a:xfrm>
            <a:off x="4360871" y="1405208"/>
            <a:ext cx="1600654" cy="457094"/>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cs typeface="Arial" charset="0"/>
              </a:rPr>
              <a:t>Text Filter</a:t>
            </a:r>
          </a:p>
        </p:txBody>
      </p:sp>
      <p:sp>
        <p:nvSpPr>
          <p:cNvPr id="14" name="Rounded Rectangle 13" descr="&quot;&quot;" title="&quot;&quot;"/>
          <p:cNvSpPr/>
          <p:nvPr/>
        </p:nvSpPr>
        <p:spPr>
          <a:xfrm>
            <a:off x="6366650" y="1863252"/>
            <a:ext cx="1905000" cy="404041"/>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descr="&quot;&quot;" title="&quot;&quot;"/>
          <p:cNvSpPr/>
          <p:nvPr/>
        </p:nvSpPr>
        <p:spPr>
          <a:xfrm>
            <a:off x="762000" y="3177637"/>
            <a:ext cx="1905000" cy="3215959"/>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3"/>
          <p:cNvSpPr txBox="1">
            <a:spLocks noChangeArrowheads="1"/>
          </p:cNvSpPr>
          <p:nvPr/>
        </p:nvSpPr>
        <p:spPr bwMode="auto">
          <a:xfrm>
            <a:off x="2362200" y="5562600"/>
            <a:ext cx="1981200" cy="830997"/>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cs typeface="Arial" charset="0"/>
              </a:rPr>
              <a:t>eRA Contacts</a:t>
            </a:r>
          </a:p>
        </p:txBody>
      </p:sp>
    </p:spTree>
    <p:custDataLst>
      <p:tags r:id="rId1"/>
    </p:custDataLst>
    <p:extLst>
      <p:ext uri="{BB962C8B-B14F-4D97-AF65-F5344CB8AC3E}">
        <p14:creationId xmlns:p14="http://schemas.microsoft.com/office/powerpoint/2010/main" val="161482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2" grpId="0" animBg="1"/>
      <p:bldP spid="3" grpId="0" animBg="1"/>
      <p:bldP spid="13" grpId="0" animBg="1"/>
      <p:bldP spid="11" grpId="0" animBg="1"/>
      <p:bldP spid="14" grpId="0" animBg="1"/>
      <p:bldP spid="15"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31775"/>
            <a:ext cx="8534400" cy="758825"/>
          </a:xfrm>
        </p:spPr>
        <p:txBody>
          <a:bodyPr>
            <a:noAutofit/>
          </a:bodyPr>
          <a:lstStyle/>
          <a:p>
            <a:r>
              <a:rPr lang="en-US" dirty="0"/>
              <a:t>Checking Application Image</a:t>
            </a:r>
          </a:p>
        </p:txBody>
      </p:sp>
      <p:pic>
        <p:nvPicPr>
          <p:cNvPr id="9" name="Picture 8" descr="Show new layout and design of the status information screen with warnings section, contact, text filter and control buttons" title="New status information screen"/>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92018" y="1559140"/>
            <a:ext cx="7864566" cy="49178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77157" y="1403730"/>
            <a:ext cx="3933322" cy="923330"/>
          </a:xfrm>
          <a:prstGeom prst="rect">
            <a:avLst/>
          </a:prstGeom>
          <a:solidFill>
            <a:srgbClr val="FFFFCC"/>
          </a:solidFill>
          <a:ln w="38100">
            <a:solidFill>
              <a:srgbClr val="CC3300"/>
            </a:solidFill>
          </a:ln>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r>
              <a:rPr lang="en-US" dirty="0"/>
              <a:t>The application image will be found in the Other Relevant Documents section as a link called e-Application. </a:t>
            </a:r>
          </a:p>
        </p:txBody>
      </p:sp>
      <p:sp>
        <p:nvSpPr>
          <p:cNvPr id="12" name="Rounded Rectangle 11" title="''"/>
          <p:cNvSpPr/>
          <p:nvPr/>
        </p:nvSpPr>
        <p:spPr>
          <a:xfrm>
            <a:off x="2514600" y="3657600"/>
            <a:ext cx="2209800" cy="457200"/>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title="Other Relevent Documents section show e-application link"/>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895600"/>
            <a:ext cx="5409524" cy="3438095"/>
          </a:xfrm>
          <a:prstGeom prst="rect">
            <a:avLst/>
          </a:prstGeom>
          <a:ln>
            <a:solidFill>
              <a:srgbClr val="CC3300"/>
            </a:solidFill>
          </a:ln>
          <a:effectLst>
            <a:outerShdw blurRad="190500" algn="tl" rotWithShape="0">
              <a:srgbClr val="000000">
                <a:alpha val="70000"/>
              </a:srgbClr>
            </a:outerShdw>
          </a:effectLst>
        </p:spPr>
      </p:pic>
      <p:sp>
        <p:nvSpPr>
          <p:cNvPr id="13" name="Rounded Rectangle 12" title="''"/>
          <p:cNvSpPr/>
          <p:nvPr/>
        </p:nvSpPr>
        <p:spPr>
          <a:xfrm>
            <a:off x="3463925" y="3352799"/>
            <a:ext cx="1108075" cy="390095"/>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4917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descr="Review and Institute Center sections expanded" title="Status Information screen "/>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9681" y="762000"/>
            <a:ext cx="5906319" cy="6172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01625" y="0"/>
            <a:ext cx="8534400" cy="758825"/>
          </a:xfrm>
        </p:spPr>
        <p:txBody>
          <a:bodyPr/>
          <a:lstStyle/>
          <a:p>
            <a:r>
              <a:rPr lang="en-US" dirty="0"/>
              <a:t>Check Review Assignments</a:t>
            </a:r>
          </a:p>
        </p:txBody>
      </p:sp>
      <p:sp>
        <p:nvSpPr>
          <p:cNvPr id="8" name="Rectangle 7" title="&quot;&quot;"/>
          <p:cNvSpPr>
            <a:spLocks noChangeArrowheads="1"/>
          </p:cNvSpPr>
          <p:nvPr/>
        </p:nvSpPr>
        <p:spPr bwMode="auto">
          <a:xfrm>
            <a:off x="3149146" y="3268663"/>
            <a:ext cx="1447800" cy="107473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 name="Rectangle 8" title="&quot;&quot;"/>
          <p:cNvSpPr>
            <a:spLocks noChangeArrowheads="1"/>
          </p:cNvSpPr>
          <p:nvPr/>
        </p:nvSpPr>
        <p:spPr bwMode="auto">
          <a:xfrm>
            <a:off x="1701346" y="5543990"/>
            <a:ext cx="4303638" cy="100921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Line 5" title="&quot;&quot;"/>
          <p:cNvSpPr>
            <a:spLocks noChangeShapeType="1"/>
          </p:cNvSpPr>
          <p:nvPr/>
        </p:nvSpPr>
        <p:spPr bwMode="auto">
          <a:xfrm>
            <a:off x="5739946" y="5186065"/>
            <a:ext cx="0" cy="30033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Text Box 6" descr="Institute or Center assignment&#10;" title="text box"/>
          <p:cNvSpPr txBox="1">
            <a:spLocks noChangeArrowheads="1"/>
          </p:cNvSpPr>
          <p:nvPr/>
        </p:nvSpPr>
        <p:spPr bwMode="auto">
          <a:xfrm>
            <a:off x="4736165" y="4714028"/>
            <a:ext cx="4331635" cy="461665"/>
          </a:xfrm>
          <a:prstGeom prst="rect">
            <a:avLst/>
          </a:prstGeom>
          <a:solidFill>
            <a:srgbClr val="FFFFCC"/>
          </a:solidFill>
          <a:ln w="9525">
            <a:solidFill>
              <a:srgbClr val="C00000"/>
            </a:solidFill>
            <a:miter lim="800000"/>
            <a:headEnd/>
            <a:tailEnd/>
          </a:ln>
        </p:spPr>
        <p:txBody>
          <a:bodyPr wrap="none">
            <a:spAutoFit/>
          </a:bodyPr>
          <a:lstStyle/>
          <a:p>
            <a:pPr>
              <a:defRPr/>
            </a:pPr>
            <a:r>
              <a:rPr lang="en-US" sz="2400" dirty="0">
                <a:solidFill>
                  <a:schemeClr val="accent2"/>
                </a:solidFill>
                <a:latin typeface="+mn-lt"/>
                <a:cs typeface="Arial" charset="0"/>
              </a:rPr>
              <a:t>Institute or Center assignment</a:t>
            </a:r>
          </a:p>
        </p:txBody>
      </p:sp>
      <p:sp>
        <p:nvSpPr>
          <p:cNvPr id="12" name="Text Box 8" descr="Study section assignment" title="text box"/>
          <p:cNvSpPr txBox="1">
            <a:spLocks noChangeArrowheads="1"/>
          </p:cNvSpPr>
          <p:nvPr/>
        </p:nvSpPr>
        <p:spPr bwMode="auto">
          <a:xfrm>
            <a:off x="6461427" y="2286000"/>
            <a:ext cx="2133600" cy="830263"/>
          </a:xfrm>
          <a:prstGeom prst="rect">
            <a:avLst/>
          </a:prstGeom>
          <a:solidFill>
            <a:srgbClr val="FFFFCC"/>
          </a:solidFill>
          <a:ln w="9525">
            <a:solidFill>
              <a:srgbClr val="C00000"/>
            </a:solidFill>
            <a:miter lim="800000"/>
            <a:headEnd/>
            <a:tailEnd/>
          </a:ln>
        </p:spPr>
        <p:txBody>
          <a:bodyPr>
            <a:spAutoFit/>
          </a:bodyPr>
          <a:lstStyle/>
          <a:p>
            <a:pPr>
              <a:defRPr/>
            </a:pPr>
            <a:r>
              <a:rPr lang="en-US" sz="2400" dirty="0">
                <a:solidFill>
                  <a:schemeClr val="accent2"/>
                </a:solidFill>
                <a:latin typeface="+mn-lt"/>
                <a:cs typeface="Arial" charset="0"/>
              </a:rPr>
              <a:t>Study Section assignment</a:t>
            </a:r>
          </a:p>
        </p:txBody>
      </p:sp>
      <p:sp>
        <p:nvSpPr>
          <p:cNvPr id="13" name="Line 9" title="&quot;&quot;"/>
          <p:cNvSpPr>
            <a:spLocks noChangeShapeType="1"/>
          </p:cNvSpPr>
          <p:nvPr/>
        </p:nvSpPr>
        <p:spPr bwMode="auto">
          <a:xfrm flipH="1">
            <a:off x="4708525" y="2895600"/>
            <a:ext cx="1752902" cy="37191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45827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Check Review Outcomes</a:t>
            </a:r>
            <a:endParaRPr lang="en-US" dirty="0"/>
          </a:p>
        </p:txBody>
      </p:sp>
      <p:grpSp>
        <p:nvGrpSpPr>
          <p:cNvPr id="4" name="Group 3" descr="Show review scores and Other relevant documents with Summary statement. " title="Status Information screen"/>
          <p:cNvGrpSpPr/>
          <p:nvPr/>
        </p:nvGrpSpPr>
        <p:grpSpPr>
          <a:xfrm>
            <a:off x="301625" y="935961"/>
            <a:ext cx="8644366" cy="5845839"/>
            <a:chOff x="301625" y="935961"/>
            <a:chExt cx="8644366" cy="5845839"/>
          </a:xfrm>
        </p:grpSpPr>
        <p:pic>
          <p:nvPicPr>
            <p:cNvPr id="8" name="Picture 7" title="Status Information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935961"/>
              <a:ext cx="5897991" cy="5845839"/>
            </a:xfrm>
            <a:prstGeom prst="rect">
              <a:avLst/>
            </a:prstGeom>
            <a:ln>
              <a:noFill/>
            </a:ln>
            <a:effectLst>
              <a:outerShdw blurRad="190500" algn="tl" rotWithShape="0">
                <a:srgbClr val="000000">
                  <a:alpha val="70000"/>
                </a:srgbClr>
              </a:outerShdw>
            </a:effectLst>
          </p:spPr>
        </p:pic>
        <p:pic>
          <p:nvPicPr>
            <p:cNvPr id="3" name="Picture 2" descr="Other Relevant documents" title="Status Information scre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625" y="1219200"/>
              <a:ext cx="4151298" cy="1885705"/>
            </a:xfrm>
            <a:prstGeom prst="rect">
              <a:avLst/>
            </a:prstGeom>
            <a:ln>
              <a:noFill/>
            </a:ln>
            <a:effectLst>
              <a:outerShdw blurRad="190500" algn="tl" rotWithShape="0">
                <a:srgbClr val="000000">
                  <a:alpha val="70000"/>
                </a:srgbClr>
              </a:outerShdw>
            </a:effectLst>
          </p:spPr>
        </p:pic>
      </p:grpSp>
      <p:sp>
        <p:nvSpPr>
          <p:cNvPr id="12" name="Rectangle 11" title="&quot;&quot;"/>
          <p:cNvSpPr>
            <a:spLocks noChangeArrowheads="1"/>
          </p:cNvSpPr>
          <p:nvPr/>
        </p:nvSpPr>
        <p:spPr bwMode="auto">
          <a:xfrm>
            <a:off x="301625" y="1600199"/>
            <a:ext cx="1447800" cy="30480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Text Box 8" descr="Only the PI sees the Summary Statement and Scores&#10;" title="text box"/>
          <p:cNvSpPr txBox="1">
            <a:spLocks noChangeArrowheads="1"/>
          </p:cNvSpPr>
          <p:nvPr/>
        </p:nvSpPr>
        <p:spPr bwMode="auto">
          <a:xfrm>
            <a:off x="571651" y="3684456"/>
            <a:ext cx="2133600" cy="1938992"/>
          </a:xfrm>
          <a:prstGeom prst="rect">
            <a:avLst/>
          </a:prstGeom>
          <a:solidFill>
            <a:srgbClr val="FFFFCC"/>
          </a:solidFill>
          <a:ln w="9525">
            <a:solidFill>
              <a:srgbClr val="C00000"/>
            </a:solidFill>
            <a:miter lim="800000"/>
            <a:headEnd/>
            <a:tailEnd/>
          </a:ln>
        </p:spPr>
        <p:txBody>
          <a:bodyPr>
            <a:spAutoFit/>
          </a:bodyPr>
          <a:lstStyle/>
          <a:p>
            <a:pPr>
              <a:defRPr/>
            </a:pPr>
            <a:r>
              <a:rPr lang="en-US" sz="2400" dirty="0">
                <a:solidFill>
                  <a:schemeClr val="accent2"/>
                </a:solidFill>
                <a:latin typeface="+mn-lt"/>
                <a:cs typeface="Arial" charset="0"/>
              </a:rPr>
              <a:t>Only the PI sees the Summary Statement and Scores</a:t>
            </a:r>
          </a:p>
        </p:txBody>
      </p:sp>
      <p:sp>
        <p:nvSpPr>
          <p:cNvPr id="14" name="Line 9" title="&quot;&quot;"/>
          <p:cNvSpPr>
            <a:spLocks noChangeShapeType="1"/>
          </p:cNvSpPr>
          <p:nvPr/>
        </p:nvSpPr>
        <p:spPr bwMode="auto">
          <a:xfrm flipV="1">
            <a:off x="2705251" y="4648200"/>
            <a:ext cx="1843944"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Rectangle 14" title="&quot;&quot;"/>
          <p:cNvSpPr>
            <a:spLocks noChangeArrowheads="1"/>
          </p:cNvSpPr>
          <p:nvPr/>
        </p:nvSpPr>
        <p:spPr bwMode="auto">
          <a:xfrm>
            <a:off x="4549195" y="4495800"/>
            <a:ext cx="1447800" cy="609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Line 9" title="&quot;&quot;"/>
          <p:cNvSpPr>
            <a:spLocks noChangeShapeType="1"/>
          </p:cNvSpPr>
          <p:nvPr/>
        </p:nvSpPr>
        <p:spPr bwMode="auto">
          <a:xfrm flipV="1">
            <a:off x="1066800" y="1905000"/>
            <a:ext cx="0" cy="177945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250996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Lots of Federal Agencies Provide Grants</a:t>
            </a:r>
          </a:p>
        </p:txBody>
      </p:sp>
      <p:sp>
        <p:nvSpPr>
          <p:cNvPr id="3" name="Content Placeholder 2"/>
          <p:cNvSpPr>
            <a:spLocks noGrp="1"/>
          </p:cNvSpPr>
          <p:nvPr>
            <p:ph sz="quarter" idx="13"/>
          </p:nvPr>
        </p:nvSpPr>
        <p:spPr>
          <a:xfrm>
            <a:off x="301625" y="1524000"/>
            <a:ext cx="8503920" cy="5029200"/>
          </a:xfrm>
        </p:spPr>
        <p:txBody>
          <a:bodyPr/>
          <a:lstStyle/>
          <a:p>
            <a:pPr marL="0" indent="0">
              <a:buNone/>
            </a:pPr>
            <a:r>
              <a:rPr lang="en-US" sz="2000" dirty="0"/>
              <a:t>There are many agencies within the federal government that have grant programs; from the Department of Education, to the Department of Defense; from Health and Human Services (HHS), to the Nuclear Regulatory Commission. </a:t>
            </a:r>
          </a:p>
        </p:txBody>
      </p:sp>
      <p:pic>
        <p:nvPicPr>
          <p:cNvPr id="24" name="Picture 23" descr="''" title="US Capitol build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825" y="3092450"/>
            <a:ext cx="8128000" cy="3613150"/>
          </a:xfrm>
          <a:prstGeom prst="rect">
            <a:avLst/>
          </a:prstGeom>
        </p:spPr>
      </p:pic>
    </p:spTree>
    <p:custDataLst>
      <p:tags r:id="rId1"/>
    </p:custDataLst>
    <p:extLst>
      <p:ext uri="{BB962C8B-B14F-4D97-AF65-F5344CB8AC3E}">
        <p14:creationId xmlns:p14="http://schemas.microsoft.com/office/powerpoint/2010/main" val="248052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title="Status Information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0615" y="957326"/>
            <a:ext cx="5876435" cy="582447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01625" y="0"/>
            <a:ext cx="8534400" cy="758825"/>
          </a:xfrm>
        </p:spPr>
        <p:txBody>
          <a:bodyPr/>
          <a:lstStyle/>
          <a:p>
            <a:r>
              <a:rPr lang="en-US" dirty="0"/>
              <a:t>Verifying NI &amp; ESI Application Status</a:t>
            </a:r>
          </a:p>
        </p:txBody>
      </p:sp>
      <p:grpSp>
        <p:nvGrpSpPr>
          <p:cNvPr id="4" name="Group 3" descr="Review section, SO view" title="Status Information"/>
          <p:cNvGrpSpPr/>
          <p:nvPr/>
        </p:nvGrpSpPr>
        <p:grpSpPr>
          <a:xfrm>
            <a:off x="1981200" y="2081748"/>
            <a:ext cx="6864795" cy="3709452"/>
            <a:chOff x="1981200" y="2081748"/>
            <a:chExt cx="6864795" cy="3709452"/>
          </a:xfrm>
        </p:grpSpPr>
        <p:sp>
          <p:nvSpPr>
            <p:cNvPr id="7" name="Line 6" title="&quot;&quot;"/>
            <p:cNvSpPr>
              <a:spLocks noChangeShapeType="1"/>
            </p:cNvSpPr>
            <p:nvPr/>
          </p:nvSpPr>
          <p:spPr bwMode="auto">
            <a:xfrm flipH="1">
              <a:off x="3200399" y="3581400"/>
              <a:ext cx="2213420" cy="1447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Text Box 3"/>
            <p:cNvSpPr txBox="1">
              <a:spLocks noChangeArrowheads="1"/>
            </p:cNvSpPr>
            <p:nvPr/>
          </p:nvSpPr>
          <p:spPr bwMode="auto">
            <a:xfrm>
              <a:off x="5413820" y="2081748"/>
              <a:ext cx="3432175" cy="2308324"/>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cs typeface="Arial" charset="0"/>
                </a:rPr>
                <a:t>Reflects a snapshot of Early Stage Investigator (ESI) and New Investigator status </a:t>
              </a:r>
              <a:r>
                <a:rPr lang="en-US" sz="2400" b="1" u="sng" dirty="0">
                  <a:solidFill>
                    <a:schemeClr val="accent2"/>
                  </a:solidFill>
                  <a:latin typeface="+mn-lt"/>
                  <a:cs typeface="Arial" charset="0"/>
                </a:rPr>
                <a:t>at time of application submission</a:t>
              </a:r>
              <a:r>
                <a:rPr lang="en-US" sz="2400" dirty="0">
                  <a:solidFill>
                    <a:schemeClr val="accent2"/>
                  </a:solidFill>
                  <a:latin typeface="+mn-lt"/>
                  <a:cs typeface="Arial" charset="0"/>
                </a:rPr>
                <a:t>.</a:t>
              </a:r>
            </a:p>
          </p:txBody>
        </p:sp>
        <p:sp>
          <p:nvSpPr>
            <p:cNvPr id="3" name="Rounded Rectangle 2"/>
            <p:cNvSpPr/>
            <p:nvPr/>
          </p:nvSpPr>
          <p:spPr>
            <a:xfrm>
              <a:off x="1981200" y="3485357"/>
              <a:ext cx="1371600" cy="2305843"/>
            </a:xfrm>
            <a:prstGeom prst="roundRect">
              <a:avLst/>
            </a:prstGeom>
            <a:noFill/>
            <a:ln w="28575">
              <a:solidFill>
                <a:srgbClr val="FF0000"/>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10034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0"/>
            <a:ext cx="8534400" cy="758825"/>
          </a:xfrm>
        </p:spPr>
        <p:txBody>
          <a:bodyPr/>
          <a:lstStyle/>
          <a:p>
            <a:r>
              <a:rPr lang="en-US" dirty="0"/>
              <a:t>Reference Letters Status Information</a:t>
            </a:r>
          </a:p>
        </p:txBody>
      </p:sp>
      <p:pic>
        <p:nvPicPr>
          <p:cNvPr id="6" name="Picture 2" title="Status Information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95401" y="673186"/>
            <a:ext cx="6299710" cy="59946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
        <p:nvSpPr>
          <p:cNvPr id="3" name="Rounded Rectangle 2" title="''"/>
          <p:cNvSpPr/>
          <p:nvPr/>
        </p:nvSpPr>
        <p:spPr>
          <a:xfrm>
            <a:off x="2895600" y="3802171"/>
            <a:ext cx="4495800" cy="2865641"/>
          </a:xfrm>
          <a:prstGeom prst="roundRect">
            <a:avLst>
              <a:gd name="adj" fmla="val 8096"/>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1888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dirty="0">
                <a:solidFill>
                  <a:srgbClr val="4F81BD"/>
                </a:solidFill>
              </a:rPr>
              <a:t>Just-in-Time (JIT) Link</a:t>
            </a:r>
            <a:endParaRPr lang="en-US" dirty="0"/>
          </a:p>
        </p:txBody>
      </p:sp>
      <p:sp>
        <p:nvSpPr>
          <p:cNvPr id="8" name="Content Placeholder 7"/>
          <p:cNvSpPr>
            <a:spLocks noGrp="1"/>
          </p:cNvSpPr>
          <p:nvPr>
            <p:ph sz="quarter" idx="13"/>
          </p:nvPr>
        </p:nvSpPr>
        <p:spPr/>
        <p:txBody>
          <a:bodyPr/>
          <a:lstStyle/>
          <a:p>
            <a:r>
              <a:rPr lang="en-US" dirty="0"/>
              <a:t>Also in Other Relevant Documents, you will see JIT information.</a:t>
            </a:r>
          </a:p>
          <a:p>
            <a:endParaRPr lang="en-US" dirty="0"/>
          </a:p>
        </p:txBody>
      </p:sp>
      <p:grpSp>
        <p:nvGrpSpPr>
          <p:cNvPr id="10" name="Group 9" title="Status Information screen "/>
          <p:cNvGrpSpPr/>
          <p:nvPr/>
        </p:nvGrpSpPr>
        <p:grpSpPr>
          <a:xfrm>
            <a:off x="2124232" y="2590800"/>
            <a:ext cx="6867368" cy="3119465"/>
            <a:chOff x="2124232" y="2590800"/>
            <a:chExt cx="6867368" cy="3119465"/>
          </a:xfrm>
        </p:grpSpPr>
        <p:pic>
          <p:nvPicPr>
            <p:cNvPr id="11" name="Picture 2" descr="Other relevant documents" title="Status Information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24232" y="2590800"/>
              <a:ext cx="6867368" cy="31194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5" title="&quot;&quot;"/>
            <p:cNvSpPr>
              <a:spLocks noChangeArrowheads="1"/>
            </p:cNvSpPr>
            <p:nvPr/>
          </p:nvSpPr>
          <p:spPr bwMode="auto">
            <a:xfrm>
              <a:off x="2133600" y="4800600"/>
              <a:ext cx="4191000" cy="457200"/>
            </a:xfrm>
            <a:prstGeom prst="roundRect">
              <a:avLst/>
            </a:prstGeom>
            <a:noFill/>
            <a:ln w="38100">
              <a:solidFill>
                <a:srgbClr val="FF0000"/>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custDataLst>
      <p:tags r:id="rId1"/>
    </p:custDataLst>
    <p:extLst>
      <p:ext uri="{BB962C8B-B14F-4D97-AF65-F5344CB8AC3E}">
        <p14:creationId xmlns:p14="http://schemas.microsoft.com/office/powerpoint/2010/main" val="651521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Just-In-Time (JIT)</a:t>
            </a:r>
          </a:p>
        </p:txBody>
      </p:sp>
      <p:sp>
        <p:nvSpPr>
          <p:cNvPr id="3" name="Text Placeholder 2"/>
          <p:cNvSpPr>
            <a:spLocks noGrp="1"/>
          </p:cNvSpPr>
          <p:nvPr>
            <p:ph type="body" idx="1"/>
          </p:nvPr>
        </p:nvSpPr>
        <p:spPr/>
        <p:txBody>
          <a:bodyPr/>
          <a:lstStyle/>
          <a:p>
            <a:r>
              <a:rPr lang="en-US" dirty="0"/>
              <a:t>Allows an applicant organization to submit additional grant application information after the completion of the peer review, and prior to funding. </a:t>
            </a:r>
          </a:p>
          <a:p>
            <a:endParaRPr lang="en-US" dirty="0"/>
          </a:p>
        </p:txBody>
      </p:sp>
      <p:sp>
        <p:nvSpPr>
          <p:cNvPr id="4" name="Content Placeholder 3"/>
          <p:cNvSpPr>
            <a:spLocks noGrp="1"/>
          </p:cNvSpPr>
          <p:nvPr>
            <p:ph sz="quarter" idx="13"/>
          </p:nvPr>
        </p:nvSpPr>
        <p:spPr/>
        <p:txBody>
          <a:bodyPr/>
          <a:lstStyle/>
          <a:p>
            <a:pPr marL="0" indent="0">
              <a:buNone/>
            </a:pPr>
            <a:r>
              <a:rPr lang="en-US" dirty="0"/>
              <a:t>Applicants should never submit JIT info until specifically requested to do so by NIH. A JIT link or request from NIH are not indications that a grant award will be made.</a:t>
            </a:r>
          </a:p>
          <a:p>
            <a:pPr lvl="1"/>
            <a:r>
              <a:rPr lang="en-US" dirty="0"/>
              <a:t>Other Support File, Budget Upload, Other Upload, Institutional Review Board (IRB) Date, Human Subject Education</a:t>
            </a:r>
          </a:p>
          <a:p>
            <a:pPr lvl="1"/>
            <a:r>
              <a:rPr lang="en-US" dirty="0"/>
              <a:t>PD/PI can save info in Commons, but only SO can submit JIT info to NIH</a:t>
            </a:r>
          </a:p>
          <a:p>
            <a:pPr lvl="1"/>
            <a:r>
              <a:rPr lang="en-US" dirty="0"/>
              <a:t>Must be PDF format</a:t>
            </a:r>
          </a:p>
          <a:p>
            <a:endParaRPr lang="en-US" dirty="0"/>
          </a:p>
        </p:txBody>
      </p:sp>
    </p:spTree>
    <p:custDataLst>
      <p:tags r:id="rId1"/>
    </p:custDataLst>
    <p:extLst>
      <p:ext uri="{BB962C8B-B14F-4D97-AF65-F5344CB8AC3E}">
        <p14:creationId xmlns:p14="http://schemas.microsoft.com/office/powerpoint/2010/main" val="199307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JIT Link on Status Result Screen (SO View)</a:t>
            </a:r>
          </a:p>
        </p:txBody>
      </p:sp>
      <p:pic>
        <p:nvPicPr>
          <p:cNvPr id="6" name="Picture 5" title="Status Results - Just in Time searc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524000"/>
            <a:ext cx="8077200" cy="5098539"/>
          </a:xfrm>
          <a:prstGeom prst="rect">
            <a:avLst/>
          </a:prstGeom>
          <a:ln>
            <a:solidFill>
              <a:schemeClr val="accent1"/>
            </a:solidFill>
          </a:ln>
        </p:spPr>
      </p:pic>
      <p:grpSp>
        <p:nvGrpSpPr>
          <p:cNvPr id="3" name="Group 2" descr="Select JIT link" title="Text box"/>
          <p:cNvGrpSpPr/>
          <p:nvPr/>
        </p:nvGrpSpPr>
        <p:grpSpPr>
          <a:xfrm>
            <a:off x="4419600" y="3733800"/>
            <a:ext cx="2971800" cy="2819400"/>
            <a:chOff x="4419600" y="3733800"/>
            <a:chExt cx="2971800" cy="2819400"/>
          </a:xfrm>
        </p:grpSpPr>
        <p:sp>
          <p:nvSpPr>
            <p:cNvPr id="7" name="Rounded Rectangle 6" title="rounded rectangle"/>
            <p:cNvSpPr/>
            <p:nvPr/>
          </p:nvSpPr>
          <p:spPr>
            <a:xfrm>
              <a:off x="7162800" y="4495800"/>
              <a:ext cx="228600" cy="205740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title="arrow"/>
            <p:cNvCxnSpPr/>
            <p:nvPr/>
          </p:nvCxnSpPr>
          <p:spPr>
            <a:xfrm>
              <a:off x="6096000" y="4195465"/>
              <a:ext cx="1066800" cy="833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 Box 7"/>
            <p:cNvSpPr txBox="1">
              <a:spLocks noChangeArrowheads="1"/>
            </p:cNvSpPr>
            <p:nvPr/>
          </p:nvSpPr>
          <p:spPr bwMode="auto">
            <a:xfrm>
              <a:off x="4419600" y="3733800"/>
              <a:ext cx="2146742" cy="461665"/>
            </a:xfrm>
            <a:prstGeom prst="rect">
              <a:avLst/>
            </a:prstGeom>
            <a:solidFill>
              <a:srgbClr val="FFFFCC"/>
            </a:solidFill>
            <a:ln w="9525">
              <a:solidFill>
                <a:srgbClr val="C00000"/>
              </a:solid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cs typeface="Arial" charset="0"/>
                </a:rPr>
                <a:t>Select </a:t>
              </a:r>
              <a:r>
                <a:rPr kumimoji="0" lang="en-US" sz="2400" b="1" i="1" u="none" strike="noStrike" kern="0" cap="none" spc="0" normalizeH="0" baseline="0" noProof="0" dirty="0">
                  <a:ln>
                    <a:noFill/>
                  </a:ln>
                  <a:solidFill>
                    <a:srgbClr val="C00000"/>
                  </a:solidFill>
                  <a:effectLst/>
                  <a:uLnTx/>
                  <a:uFillTx/>
                  <a:latin typeface="Tahoma"/>
                  <a:cs typeface="Arial" charset="0"/>
                </a:rPr>
                <a:t>JIT</a:t>
              </a:r>
              <a:r>
                <a:rPr kumimoji="0" lang="en-US" sz="2400" b="0" i="0" u="none" strike="noStrike" kern="0" cap="none" spc="0" normalizeH="0" baseline="0" noProof="0" dirty="0">
                  <a:ln>
                    <a:noFill/>
                  </a:ln>
                  <a:solidFill>
                    <a:srgbClr val="C00000"/>
                  </a:solidFill>
                  <a:effectLst/>
                  <a:uLnTx/>
                  <a:uFillTx/>
                  <a:latin typeface="Tahoma"/>
                  <a:cs typeface="Arial" charset="0"/>
                </a:rPr>
                <a:t> link</a:t>
              </a:r>
            </a:p>
          </p:txBody>
        </p:sp>
      </p:grpSp>
    </p:spTree>
    <p:custDataLst>
      <p:tags r:id="rId1"/>
    </p:custDataLst>
    <p:extLst>
      <p:ext uri="{BB962C8B-B14F-4D97-AF65-F5344CB8AC3E}">
        <p14:creationId xmlns:p14="http://schemas.microsoft.com/office/powerpoint/2010/main" val="219981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0"/>
            <a:ext cx="8534400" cy="758825"/>
          </a:xfrm>
        </p:spPr>
        <p:txBody>
          <a:bodyPr/>
          <a:lstStyle/>
          <a:p>
            <a:r>
              <a:rPr lang="en-US" dirty="0"/>
              <a:t>Just-In-Time Screen</a:t>
            </a:r>
          </a:p>
        </p:txBody>
      </p:sp>
      <p:pic>
        <p:nvPicPr>
          <p:cNvPr id="8" name="Picture 10" title="JIT details, SO view"/>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2038" y="914401"/>
            <a:ext cx="4656958" cy="57333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2" title="Text box with arrow"/>
          <p:cNvGrpSpPr/>
          <p:nvPr/>
        </p:nvGrpSpPr>
        <p:grpSpPr>
          <a:xfrm>
            <a:off x="3733800" y="2133600"/>
            <a:ext cx="5226640" cy="2308324"/>
            <a:chOff x="3733800" y="2133600"/>
            <a:chExt cx="5226640" cy="2308324"/>
          </a:xfrm>
        </p:grpSpPr>
        <p:sp>
          <p:nvSpPr>
            <p:cNvPr id="11" name="Line 6" title="&quot;&quot;"/>
            <p:cNvSpPr>
              <a:spLocks noChangeShapeType="1"/>
            </p:cNvSpPr>
            <p:nvPr/>
          </p:nvSpPr>
          <p:spPr bwMode="auto">
            <a:xfrm flipH="1">
              <a:off x="3733800" y="3823395"/>
              <a:ext cx="1600200" cy="215205"/>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 name="Text Box 5" descr="PDF document with Other Support documentation is required. Use the Import button to begin the upload.&#10;" title="text box"/>
            <p:cNvSpPr txBox="1">
              <a:spLocks noChangeArrowheads="1"/>
            </p:cNvSpPr>
            <p:nvPr/>
          </p:nvSpPr>
          <p:spPr bwMode="auto">
            <a:xfrm>
              <a:off x="5334000" y="2133600"/>
              <a:ext cx="3626440" cy="2308324"/>
            </a:xfrm>
            <a:prstGeom prst="rect">
              <a:avLst/>
            </a:prstGeom>
            <a:solidFill>
              <a:srgbClr val="FFFFCC"/>
            </a:solidFill>
            <a:ln>
              <a:solidFill>
                <a:srgbClr val="C00000"/>
              </a:solid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SzPct val="200000"/>
                <a:defRPr sz="2000" b="1">
                  <a:solidFill>
                    <a:schemeClr val="bg1"/>
                  </a:solidFill>
                  <a:latin typeface="+mn-lt"/>
                  <a:ea typeface="+mn-ea"/>
                  <a:cs typeface="+mn-cs"/>
                </a:defRPr>
              </a:lvl1pPr>
              <a:lvl2pPr marL="742950" indent="-285750" algn="l" rtl="0" eaLnBrk="0" fontAlgn="base" hangingPunct="0">
                <a:spcBef>
                  <a:spcPct val="20000"/>
                </a:spcBef>
                <a:spcAft>
                  <a:spcPct val="0"/>
                </a:spcAft>
                <a:buSzPct val="200000"/>
                <a:defRPr b="1">
                  <a:solidFill>
                    <a:schemeClr val="bg1"/>
                  </a:solidFill>
                  <a:latin typeface="+mn-lt"/>
                </a:defRPr>
              </a:lvl2pPr>
              <a:lvl3pPr marL="1143000" indent="-228600" algn="l" rtl="0" eaLnBrk="0" fontAlgn="base" hangingPunct="0">
                <a:spcBef>
                  <a:spcPct val="20000"/>
                </a:spcBef>
                <a:spcAft>
                  <a:spcPct val="0"/>
                </a:spcAft>
                <a:buSzPct val="200000"/>
                <a:defRPr sz="1600" b="1">
                  <a:solidFill>
                    <a:schemeClr val="bg1"/>
                  </a:solidFill>
                  <a:latin typeface="+mn-lt"/>
                </a:defRPr>
              </a:lvl3pPr>
              <a:lvl4pPr marL="1600200" indent="-228600" algn="l" rtl="0" eaLnBrk="0" fontAlgn="base" hangingPunct="0">
                <a:spcBef>
                  <a:spcPct val="20000"/>
                </a:spcBef>
                <a:spcAft>
                  <a:spcPct val="0"/>
                </a:spcAft>
                <a:buSzPct val="200000"/>
                <a:defRPr sz="1400" b="1">
                  <a:solidFill>
                    <a:schemeClr val="bg1"/>
                  </a:solidFill>
                  <a:latin typeface="+mn-lt"/>
                </a:defRPr>
              </a:lvl4pPr>
              <a:lvl5pPr marL="2057400" indent="-228600" algn="l" rtl="0" eaLnBrk="0" fontAlgn="base" hangingPunct="0">
                <a:spcBef>
                  <a:spcPct val="20000"/>
                </a:spcBef>
                <a:spcAft>
                  <a:spcPct val="0"/>
                </a:spcAft>
                <a:buSzPct val="200000"/>
                <a:defRPr sz="1400" b="1">
                  <a:solidFill>
                    <a:schemeClr val="bg1"/>
                  </a:solidFill>
                  <a:latin typeface="+mn-lt"/>
                </a:defRPr>
              </a:lvl5pPr>
              <a:lvl6pPr marL="2514600" indent="-228600" algn="l" rtl="0" fontAlgn="base">
                <a:spcBef>
                  <a:spcPct val="20000"/>
                </a:spcBef>
                <a:spcAft>
                  <a:spcPct val="0"/>
                </a:spcAft>
                <a:buSzPct val="200000"/>
                <a:defRPr sz="1400" b="1">
                  <a:solidFill>
                    <a:schemeClr val="bg1"/>
                  </a:solidFill>
                  <a:latin typeface="+mn-lt"/>
                </a:defRPr>
              </a:lvl6pPr>
              <a:lvl7pPr marL="2971800" indent="-228600" algn="l" rtl="0" fontAlgn="base">
                <a:spcBef>
                  <a:spcPct val="20000"/>
                </a:spcBef>
                <a:spcAft>
                  <a:spcPct val="0"/>
                </a:spcAft>
                <a:buSzPct val="200000"/>
                <a:defRPr sz="1400" b="1">
                  <a:solidFill>
                    <a:schemeClr val="bg1"/>
                  </a:solidFill>
                  <a:latin typeface="+mn-lt"/>
                </a:defRPr>
              </a:lvl7pPr>
              <a:lvl8pPr marL="3429000" indent="-228600" algn="l" rtl="0" fontAlgn="base">
                <a:spcBef>
                  <a:spcPct val="20000"/>
                </a:spcBef>
                <a:spcAft>
                  <a:spcPct val="0"/>
                </a:spcAft>
                <a:buSzPct val="200000"/>
                <a:defRPr sz="1400" b="1">
                  <a:solidFill>
                    <a:schemeClr val="bg1"/>
                  </a:solidFill>
                  <a:latin typeface="+mn-lt"/>
                </a:defRPr>
              </a:lvl8pPr>
              <a:lvl9pPr marL="3886200" indent="-228600" algn="l" rtl="0" fontAlgn="base">
                <a:spcBef>
                  <a:spcPct val="20000"/>
                </a:spcBef>
                <a:spcAft>
                  <a:spcPct val="0"/>
                </a:spcAft>
                <a:buSzPct val="200000"/>
                <a:defRPr sz="1400" b="1">
                  <a:solidFill>
                    <a:schemeClr val="bg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Pct val="200000"/>
                <a:buFontTx/>
                <a:buNone/>
                <a:tabLst/>
                <a:defRPr/>
              </a:pPr>
              <a:r>
                <a:rPr kumimoji="0" lang="en-US" sz="2400" b="0" i="1" u="none" strike="noStrike" kern="0" cap="none" spc="0" normalizeH="0" baseline="0" noProof="0" dirty="0">
                  <a:ln>
                    <a:noFill/>
                  </a:ln>
                  <a:solidFill>
                    <a:srgbClr val="333399"/>
                  </a:solidFill>
                  <a:effectLst/>
                  <a:uLnTx/>
                  <a:uFillTx/>
                  <a:latin typeface="Tahoma"/>
                  <a:ea typeface="+mn-ea"/>
                  <a:cs typeface="Arial" charset="0"/>
                </a:rPr>
                <a:t>	</a:t>
              </a:r>
              <a:r>
                <a:rPr kumimoji="0" lang="en-US" sz="2400" b="0" i="1" u="none" strike="noStrike" kern="0" cap="none" spc="0" normalizeH="0" baseline="0" noProof="0" dirty="0">
                  <a:ln>
                    <a:noFill/>
                  </a:ln>
                  <a:solidFill>
                    <a:srgbClr val="C00000"/>
                  </a:solidFill>
                  <a:effectLst/>
                  <a:uLnTx/>
                  <a:uFillTx/>
                  <a:latin typeface="Tahoma"/>
                  <a:ea typeface="+mn-ea"/>
                  <a:cs typeface="Arial" charset="0"/>
                </a:rPr>
                <a:t>PDF document with </a:t>
              </a:r>
              <a:r>
                <a:rPr kumimoji="0" lang="en-US" sz="2400" i="1" u="none" strike="noStrike" kern="0" cap="none" spc="0" normalizeH="0" baseline="0" noProof="0" dirty="0">
                  <a:ln>
                    <a:noFill/>
                  </a:ln>
                  <a:solidFill>
                    <a:srgbClr val="C00000"/>
                  </a:solidFill>
                  <a:effectLst/>
                  <a:uLnTx/>
                  <a:uFillTx/>
                  <a:latin typeface="Tahoma"/>
                  <a:ea typeface="+mn-ea"/>
                  <a:cs typeface="Arial" charset="0"/>
                </a:rPr>
                <a:t>Other Support</a:t>
              </a:r>
              <a:r>
                <a:rPr kumimoji="0" lang="en-US" sz="2400" i="0" u="none" strike="noStrike" kern="0" cap="none" spc="0" normalizeH="0" baseline="0" noProof="0" dirty="0">
                  <a:ln>
                    <a:noFill/>
                  </a:ln>
                  <a:solidFill>
                    <a:srgbClr val="C00000"/>
                  </a:solidFill>
                  <a:effectLst/>
                  <a:uLnTx/>
                  <a:uFillTx/>
                  <a:latin typeface="Tahoma"/>
                  <a:ea typeface="+mn-ea"/>
                  <a:cs typeface="Arial" charset="0"/>
                </a:rPr>
                <a:t> </a:t>
              </a:r>
              <a:r>
                <a:rPr kumimoji="0" lang="en-US" sz="2400" b="0" i="0" u="none" strike="noStrike" kern="0" cap="none" spc="0" normalizeH="0" baseline="0" noProof="0" dirty="0">
                  <a:ln>
                    <a:noFill/>
                  </a:ln>
                  <a:solidFill>
                    <a:srgbClr val="C00000"/>
                  </a:solidFill>
                  <a:effectLst/>
                  <a:uLnTx/>
                  <a:uFillTx/>
                  <a:latin typeface="Tahoma"/>
                  <a:ea typeface="+mn-ea"/>
                  <a:cs typeface="Arial" charset="0"/>
                </a:rPr>
                <a:t>documentation is required. Use the </a:t>
              </a:r>
              <a:r>
                <a:rPr kumimoji="0" lang="en-US" sz="2400" i="1" u="none" strike="noStrike" kern="0" cap="none" spc="0" normalizeH="0" baseline="0" noProof="0" dirty="0">
                  <a:ln>
                    <a:noFill/>
                  </a:ln>
                  <a:solidFill>
                    <a:srgbClr val="C00000"/>
                  </a:solidFill>
                  <a:effectLst/>
                  <a:uLnTx/>
                  <a:uFillTx/>
                  <a:latin typeface="Tahoma"/>
                  <a:ea typeface="+mn-ea"/>
                  <a:cs typeface="Arial" charset="0"/>
                </a:rPr>
                <a:t>Import</a:t>
              </a:r>
              <a:r>
                <a:rPr kumimoji="0" lang="en-US" sz="2400" b="0" i="0" u="none" strike="noStrike" kern="0" cap="none" spc="0" normalizeH="0" baseline="0" noProof="0" dirty="0">
                  <a:ln>
                    <a:noFill/>
                  </a:ln>
                  <a:solidFill>
                    <a:srgbClr val="C00000"/>
                  </a:solidFill>
                  <a:effectLst/>
                  <a:uLnTx/>
                  <a:uFillTx/>
                  <a:latin typeface="Tahoma"/>
                  <a:ea typeface="+mn-ea"/>
                  <a:cs typeface="Arial" charset="0"/>
                </a:rPr>
                <a:t> button to begin the upload.</a:t>
              </a:r>
            </a:p>
          </p:txBody>
        </p:sp>
      </p:grpSp>
      <p:grpSp>
        <p:nvGrpSpPr>
          <p:cNvPr id="4" name="Group 3" title="Text box with arrow"/>
          <p:cNvGrpSpPr/>
          <p:nvPr/>
        </p:nvGrpSpPr>
        <p:grpSpPr>
          <a:xfrm>
            <a:off x="2895600" y="4648200"/>
            <a:ext cx="5791200" cy="1200329"/>
            <a:chOff x="2895600" y="4648200"/>
            <a:chExt cx="5791200" cy="1200329"/>
          </a:xfrm>
        </p:grpSpPr>
        <p:sp>
          <p:nvSpPr>
            <p:cNvPr id="10" name="Text Box 7" descr="IRB Approval Date should be within the last 12 months.&#10;" title="text box"/>
            <p:cNvSpPr txBox="1">
              <a:spLocks noChangeArrowheads="1"/>
            </p:cNvSpPr>
            <p:nvPr/>
          </p:nvSpPr>
          <p:spPr bwMode="auto">
            <a:xfrm>
              <a:off x="5638800" y="4648200"/>
              <a:ext cx="3048000" cy="1200329"/>
            </a:xfrm>
            <a:prstGeom prst="rect">
              <a:avLst/>
            </a:prstGeom>
            <a:solidFill>
              <a:srgbClr val="FFFFCC"/>
            </a:solidFill>
            <a:ln w="9525">
              <a:solidFill>
                <a:srgbClr val="C00000"/>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rgbClr val="C00000"/>
                  </a:solidFill>
                  <a:effectLst/>
                  <a:uLnTx/>
                  <a:uFillTx/>
                  <a:latin typeface="Tahoma"/>
                  <a:cs typeface="Arial" charset="0"/>
                </a:rPr>
                <a:t>IRB </a:t>
              </a:r>
              <a:r>
                <a:rPr lang="en-US" sz="2400" b="1" i="1" kern="0" dirty="0">
                  <a:solidFill>
                    <a:srgbClr val="C00000"/>
                  </a:solidFill>
                  <a:latin typeface="Tahoma"/>
                  <a:cs typeface="Arial" charset="0"/>
                </a:rPr>
                <a:t>A</a:t>
              </a:r>
              <a:r>
                <a:rPr kumimoji="0" lang="en-US" sz="2400" b="1" i="1" u="none" strike="noStrike" kern="0" cap="none" spc="0" normalizeH="0" baseline="0" noProof="0" dirty="0" err="1">
                  <a:ln>
                    <a:noFill/>
                  </a:ln>
                  <a:solidFill>
                    <a:srgbClr val="C00000"/>
                  </a:solidFill>
                  <a:effectLst/>
                  <a:uLnTx/>
                  <a:uFillTx/>
                  <a:latin typeface="Tahoma"/>
                  <a:cs typeface="Arial" charset="0"/>
                </a:rPr>
                <a:t>pproval</a:t>
              </a:r>
              <a:r>
                <a:rPr kumimoji="0" lang="en-US" sz="2400" b="1" i="1" u="none" strike="noStrike" kern="0" cap="none" spc="0" normalizeH="0" baseline="0" noProof="0" dirty="0">
                  <a:ln>
                    <a:noFill/>
                  </a:ln>
                  <a:solidFill>
                    <a:srgbClr val="C00000"/>
                  </a:solidFill>
                  <a:effectLst/>
                  <a:uLnTx/>
                  <a:uFillTx/>
                  <a:latin typeface="Tahoma"/>
                  <a:cs typeface="Arial" charset="0"/>
                </a:rPr>
                <a:t> Date </a:t>
              </a:r>
              <a:r>
                <a:rPr kumimoji="0" lang="en-US" sz="2400" b="0" i="0" u="none" strike="noStrike" kern="0" cap="none" spc="0" normalizeH="0" baseline="0" noProof="0" dirty="0">
                  <a:ln>
                    <a:noFill/>
                  </a:ln>
                  <a:solidFill>
                    <a:srgbClr val="C00000"/>
                  </a:solidFill>
                  <a:effectLst/>
                  <a:uLnTx/>
                  <a:uFillTx/>
                  <a:latin typeface="Tahoma"/>
                  <a:cs typeface="Arial" charset="0"/>
                </a:rPr>
                <a:t>should be within the last 12 months.</a:t>
              </a:r>
            </a:p>
          </p:txBody>
        </p:sp>
        <p:sp>
          <p:nvSpPr>
            <p:cNvPr id="12" name="Line 5" title="&quot;&quot;"/>
            <p:cNvSpPr>
              <a:spLocks noChangeShapeType="1"/>
            </p:cNvSpPr>
            <p:nvPr/>
          </p:nvSpPr>
          <p:spPr bwMode="auto">
            <a:xfrm flipH="1" flipV="1">
              <a:off x="2895600" y="4648200"/>
              <a:ext cx="2743200" cy="38100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ustDataLst>
      <p:tags r:id="rId1"/>
    </p:custDataLst>
    <p:extLst>
      <p:ext uri="{BB962C8B-B14F-4D97-AF65-F5344CB8AC3E}">
        <p14:creationId xmlns:p14="http://schemas.microsoft.com/office/powerpoint/2010/main" val="242059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Notice of Award (</a:t>
            </a:r>
            <a:r>
              <a:rPr lang="en-US" dirty="0" err="1"/>
              <a:t>NoA</a:t>
            </a:r>
            <a:r>
              <a:rPr lang="en-US" dirty="0"/>
              <a:t>)</a:t>
            </a:r>
          </a:p>
        </p:txBody>
      </p:sp>
      <p:sp>
        <p:nvSpPr>
          <p:cNvPr id="3" name="Text Placeholder 2"/>
          <p:cNvSpPr>
            <a:spLocks noGrp="1"/>
          </p:cNvSpPr>
          <p:nvPr>
            <p:ph type="body" idx="1"/>
          </p:nvPr>
        </p:nvSpPr>
        <p:spPr>
          <a:xfrm>
            <a:off x="381000" y="2286000"/>
            <a:ext cx="1753737" cy="3840163"/>
          </a:xfrm>
        </p:spPr>
        <p:txBody>
          <a:bodyPr/>
          <a:lstStyle/>
          <a:p>
            <a:r>
              <a:rPr lang="en-US" dirty="0"/>
              <a:t>Official document notifying the grantee and others that a grant has been awarded</a:t>
            </a:r>
          </a:p>
        </p:txBody>
      </p:sp>
      <p:sp>
        <p:nvSpPr>
          <p:cNvPr id="4" name="Content Placeholder 3"/>
          <p:cNvSpPr>
            <a:spLocks noGrp="1"/>
          </p:cNvSpPr>
          <p:nvPr>
            <p:ph sz="quarter" idx="13"/>
          </p:nvPr>
        </p:nvSpPr>
        <p:spPr/>
        <p:txBody>
          <a:bodyPr/>
          <a:lstStyle/>
          <a:p>
            <a:r>
              <a:rPr lang="en-US" dirty="0"/>
              <a:t>Contains or refers to all terms and conditions of the grant</a:t>
            </a:r>
          </a:p>
          <a:p>
            <a:r>
              <a:rPr lang="en-US" dirty="0"/>
              <a:t>Is posted in the Other Relevant Documents section of the Status Information page</a:t>
            </a:r>
          </a:p>
        </p:txBody>
      </p:sp>
      <p:grpSp>
        <p:nvGrpSpPr>
          <p:cNvPr id="6" name="Group 5" title="Status Information screen "/>
          <p:cNvGrpSpPr/>
          <p:nvPr/>
        </p:nvGrpSpPr>
        <p:grpSpPr>
          <a:xfrm>
            <a:off x="2124232" y="2946599"/>
            <a:ext cx="6867368" cy="3119465"/>
            <a:chOff x="2124232" y="2946599"/>
            <a:chExt cx="6867368" cy="3119465"/>
          </a:xfrm>
        </p:grpSpPr>
        <p:pic>
          <p:nvPicPr>
            <p:cNvPr id="4098" name="Picture 2" descr="Other relevant documents" title="Status Information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24232" y="2946599"/>
              <a:ext cx="6867368" cy="31194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5" title="&quot;&quot;"/>
            <p:cNvSpPr>
              <a:spLocks noChangeArrowheads="1"/>
            </p:cNvSpPr>
            <p:nvPr/>
          </p:nvSpPr>
          <p:spPr bwMode="auto">
            <a:xfrm>
              <a:off x="4038600" y="4164012"/>
              <a:ext cx="1600200" cy="865188"/>
            </a:xfrm>
            <a:prstGeom prst="ellipse">
              <a:avLst/>
            </a:prstGeom>
            <a:noFill/>
            <a:ln w="38100">
              <a:solidFill>
                <a:srgbClr val="FF0000"/>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custDataLst>
      <p:tags r:id="rId1"/>
    </p:custDataLst>
    <p:extLst>
      <p:ext uri="{BB962C8B-B14F-4D97-AF65-F5344CB8AC3E}">
        <p14:creationId xmlns:p14="http://schemas.microsoft.com/office/powerpoint/2010/main" val="322729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28600"/>
            <a:ext cx="7772400" cy="1828800"/>
          </a:xfrm>
        </p:spPr>
        <p:txBody>
          <a:bodyPr>
            <a:normAutofit fontScale="90000"/>
          </a:bodyPr>
          <a:lstStyle/>
          <a:p>
            <a:r>
              <a:rPr lang="en-US" dirty="0"/>
              <a:t>Roles</a:t>
            </a:r>
            <a:br>
              <a:rPr lang="en-US" dirty="0"/>
            </a:br>
            <a:r>
              <a:rPr lang="en-US" dirty="0"/>
              <a:t>&amp;</a:t>
            </a:r>
            <a:br>
              <a:rPr lang="en-US" dirty="0"/>
            </a:br>
            <a:r>
              <a:rPr lang="en-US" dirty="0"/>
              <a:t>Responsibilities</a:t>
            </a:r>
          </a:p>
        </p:txBody>
      </p:sp>
      <p:sp>
        <p:nvSpPr>
          <p:cNvPr id="3" name="Text Placeholder 2"/>
          <p:cNvSpPr>
            <a:spLocks noGrp="1"/>
          </p:cNvSpPr>
          <p:nvPr>
            <p:ph type="body" idx="1"/>
          </p:nvPr>
        </p:nvSpPr>
        <p:spPr/>
        <p:txBody>
          <a:bodyPr/>
          <a:lstStyle/>
          <a:p>
            <a:r>
              <a:rPr lang="en-US" dirty="0"/>
              <a:t>Who does what…</a:t>
            </a:r>
          </a:p>
        </p:txBody>
      </p:sp>
      <p:pic>
        <p:nvPicPr>
          <p:cNvPr id="4" name="Picture 3" title="Roles and responsibilities puzzle pie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313" y="3962400"/>
            <a:ext cx="2461517" cy="1929062"/>
          </a:xfrm>
          <a:prstGeom prst="rect">
            <a:avLst/>
          </a:prstGeom>
          <a:effectLst>
            <a:outerShdw blurRad="76200" dist="12700" dir="8100000" sy="-23000" kx="800400" algn="br" rotWithShape="0">
              <a:prstClr val="black">
                <a:alpha val="20000"/>
              </a:prstClr>
            </a:outerShdw>
          </a:effectLst>
        </p:spPr>
      </p:pic>
      <p:pic>
        <p:nvPicPr>
          <p:cNvPr id="5" name="Picture 4" tit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3277041"/>
            <a:ext cx="3581400" cy="2614421"/>
          </a:xfrm>
          <a:prstGeom prst="rect">
            <a:avLst/>
          </a:prstGeom>
        </p:spPr>
      </p:pic>
    </p:spTree>
    <p:custDataLst>
      <p:tags r:id="rId1"/>
    </p:custDataLst>
    <p:extLst>
      <p:ext uri="{BB962C8B-B14F-4D97-AF65-F5344CB8AC3E}">
        <p14:creationId xmlns:p14="http://schemas.microsoft.com/office/powerpoint/2010/main" val="4032563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eRA</a:t>
            </a:r>
            <a:r>
              <a:rPr lang="en-US" dirty="0"/>
              <a:t> Commons Roles</a:t>
            </a:r>
          </a:p>
        </p:txBody>
      </p:sp>
      <p:sp>
        <p:nvSpPr>
          <p:cNvPr id="3" name="Content Placeholder 2"/>
          <p:cNvSpPr>
            <a:spLocks noGrp="1"/>
          </p:cNvSpPr>
          <p:nvPr>
            <p:ph sz="quarter" idx="13"/>
          </p:nvPr>
        </p:nvSpPr>
        <p:spPr>
          <a:xfrm>
            <a:off x="301752" y="1447800"/>
            <a:ext cx="8503920" cy="4873752"/>
          </a:xfrm>
        </p:spPr>
        <p:txBody>
          <a:bodyPr/>
          <a:lstStyle/>
          <a:p>
            <a:r>
              <a:rPr lang="en-US" dirty="0"/>
              <a:t>The functions that a user can perform in the Commons are based on the role(s) assigned to his or her Commons account</a:t>
            </a:r>
            <a:br>
              <a:rPr lang="en-US" dirty="0"/>
            </a:br>
            <a:endParaRPr lang="en-US" dirty="0"/>
          </a:p>
          <a:p>
            <a:r>
              <a:rPr lang="en-US" dirty="0"/>
              <a:t>Full, printable list of eRA Commons roles: </a:t>
            </a:r>
          </a:p>
          <a:p>
            <a:pPr lvl="1"/>
            <a:r>
              <a:rPr lang="en-US" u="sng" dirty="0">
                <a:hlinkClick r:id="rId3"/>
              </a:rPr>
              <a:t>https://era.nih.gov/files/eRA-Commons-Roles-10-2019.pdf</a:t>
            </a:r>
            <a:r>
              <a:rPr lang="en-US" dirty="0"/>
              <a:t> </a:t>
            </a:r>
          </a:p>
        </p:txBody>
      </p:sp>
    </p:spTree>
    <p:custDataLst>
      <p:tags r:id="rId1"/>
    </p:custDataLst>
    <p:extLst>
      <p:ext uri="{BB962C8B-B14F-4D97-AF65-F5344CB8AC3E}">
        <p14:creationId xmlns:p14="http://schemas.microsoft.com/office/powerpoint/2010/main" val="384464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Roles</a:t>
            </a:r>
          </a:p>
        </p:txBody>
      </p:sp>
      <p:sp>
        <p:nvSpPr>
          <p:cNvPr id="3" name="Content Placeholder 2"/>
          <p:cNvSpPr>
            <a:spLocks noGrp="1"/>
          </p:cNvSpPr>
          <p:nvPr>
            <p:ph sz="quarter" idx="4294967295"/>
          </p:nvPr>
        </p:nvSpPr>
        <p:spPr>
          <a:xfrm>
            <a:off x="76200" y="1597269"/>
            <a:ext cx="3276600" cy="5105400"/>
          </a:xfrm>
        </p:spPr>
        <p:txBody>
          <a:bodyPr/>
          <a:lstStyle/>
          <a:p>
            <a:r>
              <a:rPr lang="en-US" sz="2400" dirty="0"/>
              <a:t>Administrative</a:t>
            </a:r>
          </a:p>
          <a:p>
            <a:pPr lvl="1"/>
            <a:r>
              <a:rPr lang="en-US" sz="2000" dirty="0"/>
              <a:t>SO – Signing Official</a:t>
            </a:r>
          </a:p>
          <a:p>
            <a:pPr lvl="1"/>
            <a:r>
              <a:rPr lang="en-US" sz="2000" dirty="0"/>
              <a:t>AO – Administrative Official</a:t>
            </a:r>
          </a:p>
          <a:p>
            <a:pPr lvl="1"/>
            <a:r>
              <a:rPr lang="en-US" sz="2000" dirty="0"/>
              <a:t>AA – Account Administrator</a:t>
            </a:r>
          </a:p>
          <a:p>
            <a:pPr lvl="1"/>
            <a:r>
              <a:rPr lang="en-US" sz="2000" dirty="0"/>
              <a:t>BO – Business Official</a:t>
            </a:r>
          </a:p>
          <a:p>
            <a:pPr lvl="1"/>
            <a:r>
              <a:rPr lang="en-US" sz="2000" dirty="0"/>
              <a:t>ASST – Assistant </a:t>
            </a:r>
          </a:p>
          <a:p>
            <a:pPr lvl="1"/>
            <a:r>
              <a:rPr lang="en-US" sz="2000" dirty="0"/>
              <a:t>ASSIST Access Maintainer Role</a:t>
            </a:r>
          </a:p>
          <a:p>
            <a:pPr lvl="1"/>
            <a:r>
              <a:rPr lang="en-US" sz="2000" dirty="0"/>
              <a:t>SBIR CAP*</a:t>
            </a:r>
          </a:p>
        </p:txBody>
      </p:sp>
      <p:sp>
        <p:nvSpPr>
          <p:cNvPr id="4" name="Content Placeholder 3"/>
          <p:cNvSpPr>
            <a:spLocks noGrp="1"/>
          </p:cNvSpPr>
          <p:nvPr>
            <p:ph sz="quarter" idx="4294967295"/>
          </p:nvPr>
        </p:nvSpPr>
        <p:spPr>
          <a:xfrm>
            <a:off x="3011424" y="1601285"/>
            <a:ext cx="3273552" cy="5101384"/>
          </a:xfrm>
        </p:spPr>
        <p:txBody>
          <a:bodyPr/>
          <a:lstStyle/>
          <a:p>
            <a:r>
              <a:rPr lang="en-US" sz="2400" dirty="0"/>
              <a:t>Scientific</a:t>
            </a:r>
          </a:p>
          <a:p>
            <a:pPr lvl="1"/>
            <a:r>
              <a:rPr lang="en-US" sz="2000" dirty="0"/>
              <a:t>Graduate Student</a:t>
            </a:r>
          </a:p>
          <a:p>
            <a:pPr lvl="1"/>
            <a:r>
              <a:rPr lang="en-US" sz="2000" dirty="0"/>
              <a:t>IAR – Internet Assisted Review</a:t>
            </a:r>
          </a:p>
          <a:p>
            <a:pPr lvl="1"/>
            <a:r>
              <a:rPr lang="en-US" sz="2000" dirty="0"/>
              <a:t>PI - Principal Investigator</a:t>
            </a:r>
          </a:p>
          <a:p>
            <a:pPr lvl="1"/>
            <a:r>
              <a:rPr lang="en-US" sz="2000" dirty="0"/>
              <a:t>Post-Doc </a:t>
            </a:r>
          </a:p>
          <a:p>
            <a:pPr lvl="1"/>
            <a:r>
              <a:rPr lang="en-US" sz="2000" dirty="0"/>
              <a:t>Project Personnel</a:t>
            </a:r>
          </a:p>
          <a:p>
            <a:pPr lvl="1"/>
            <a:r>
              <a:rPr lang="en-US" sz="2000" dirty="0"/>
              <a:t>Scientist</a:t>
            </a:r>
          </a:p>
          <a:p>
            <a:pPr lvl="1"/>
            <a:r>
              <a:rPr lang="en-US" sz="2000" dirty="0"/>
              <a:t>Sponsor</a:t>
            </a:r>
          </a:p>
          <a:p>
            <a:pPr lvl="1"/>
            <a:r>
              <a:rPr lang="en-US" sz="2000" dirty="0"/>
              <a:t>Trainee</a:t>
            </a:r>
          </a:p>
          <a:p>
            <a:pPr lvl="1"/>
            <a:r>
              <a:rPr lang="en-US" sz="2000" dirty="0"/>
              <a:t>Undergraduate</a:t>
            </a:r>
          </a:p>
          <a:p>
            <a:pPr lvl="1"/>
            <a:endParaRPr lang="en-US" sz="2000" dirty="0"/>
          </a:p>
          <a:p>
            <a:pPr lvl="1"/>
            <a:endParaRPr lang="en-US" sz="2000" dirty="0"/>
          </a:p>
        </p:txBody>
      </p:sp>
      <p:sp>
        <p:nvSpPr>
          <p:cNvPr id="12" name="Content Placeholder 2"/>
          <p:cNvSpPr txBox="1">
            <a:spLocks/>
          </p:cNvSpPr>
          <p:nvPr/>
        </p:nvSpPr>
        <p:spPr>
          <a:xfrm>
            <a:off x="5943600" y="1600200"/>
            <a:ext cx="3273552" cy="5105400"/>
          </a:xfrm>
          <a:prstGeom prst="rect">
            <a:avLst/>
          </a:prstGeom>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r>
              <a:rPr lang="en-US" sz="2400" dirty="0"/>
              <a:t>Other</a:t>
            </a:r>
          </a:p>
          <a:p>
            <a:pPr lvl="1"/>
            <a:r>
              <a:rPr lang="en-US" sz="2000" dirty="0"/>
              <a:t>FCOI (Financial Conflict of Interest)</a:t>
            </a:r>
          </a:p>
          <a:p>
            <a:pPr lvl="1"/>
            <a:r>
              <a:rPr lang="en-US" sz="2000" dirty="0"/>
              <a:t>FCOI_ASST </a:t>
            </a:r>
          </a:p>
          <a:p>
            <a:pPr lvl="1"/>
            <a:r>
              <a:rPr lang="en-US" sz="2000" dirty="0"/>
              <a:t>FCOI_VIEW</a:t>
            </a:r>
          </a:p>
          <a:p>
            <a:pPr lvl="1"/>
            <a:r>
              <a:rPr lang="en-US" sz="2000" dirty="0"/>
              <a:t>FSR (Financial Status Reporter)</a:t>
            </a:r>
          </a:p>
          <a:p>
            <a:pPr lvl="1"/>
            <a:r>
              <a:rPr lang="en-US" sz="2000" dirty="0"/>
              <a:t>PACR (Public Access Compliance Role)</a:t>
            </a:r>
          </a:p>
          <a:p>
            <a:pPr lvl="1"/>
            <a:r>
              <a:rPr lang="en-US" sz="2000" dirty="0"/>
              <a:t>OLAW (Reporting Animal Welfare)</a:t>
            </a:r>
          </a:p>
        </p:txBody>
      </p:sp>
      <p:grpSp>
        <p:nvGrpSpPr>
          <p:cNvPr id="13" name="Group 12" descr="Roles stickmen " title="image"/>
          <p:cNvGrpSpPr/>
          <p:nvPr/>
        </p:nvGrpSpPr>
        <p:grpSpPr>
          <a:xfrm>
            <a:off x="6705600" y="0"/>
            <a:ext cx="2307180" cy="1752600"/>
            <a:chOff x="4495800" y="1298910"/>
            <a:chExt cx="2696848" cy="2286000"/>
          </a:xfrm>
        </p:grpSpPr>
        <p:pic>
          <p:nvPicPr>
            <p:cNvPr id="14" name="Picture 13" descr="roles stickm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298910"/>
              <a:ext cx="2696848" cy="2286000"/>
            </a:xfrm>
            <a:prstGeom prst="rect">
              <a:avLst/>
            </a:prstGeom>
          </p:spPr>
        </p:pic>
        <p:sp>
          <p:nvSpPr>
            <p:cNvPr id="15" name="TextBox 14"/>
            <p:cNvSpPr txBox="1"/>
            <p:nvPr/>
          </p:nvSpPr>
          <p:spPr>
            <a:xfrm rot="20193527">
              <a:off x="4604186" y="1668124"/>
              <a:ext cx="407484" cy="276999"/>
            </a:xfrm>
            <a:prstGeom prst="rect">
              <a:avLst/>
            </a:prstGeom>
            <a:noFill/>
          </p:spPr>
          <p:txBody>
            <a:bodyPr wrap="none" rtlCol="0">
              <a:spAutoFit/>
            </a:bodyPr>
            <a:lstStyle/>
            <a:p>
              <a:r>
                <a:rPr lang="en-US" sz="1200" b="1" dirty="0"/>
                <a:t>SO</a:t>
              </a:r>
            </a:p>
          </p:txBody>
        </p:sp>
        <p:sp>
          <p:nvSpPr>
            <p:cNvPr id="16" name="TextBox 15"/>
            <p:cNvSpPr txBox="1"/>
            <p:nvPr/>
          </p:nvSpPr>
          <p:spPr>
            <a:xfrm rot="1641832">
              <a:off x="6530148" y="1668123"/>
              <a:ext cx="415498" cy="276999"/>
            </a:xfrm>
            <a:prstGeom prst="rect">
              <a:avLst/>
            </a:prstGeom>
            <a:noFill/>
          </p:spPr>
          <p:txBody>
            <a:bodyPr wrap="none" rtlCol="0">
              <a:spAutoFit/>
            </a:bodyPr>
            <a:lstStyle/>
            <a:p>
              <a:r>
                <a:rPr lang="en-US" sz="1200" b="1" dirty="0"/>
                <a:t>AO</a:t>
              </a:r>
            </a:p>
          </p:txBody>
        </p:sp>
        <p:sp>
          <p:nvSpPr>
            <p:cNvPr id="17" name="TextBox 16"/>
            <p:cNvSpPr txBox="1"/>
            <p:nvPr/>
          </p:nvSpPr>
          <p:spPr>
            <a:xfrm rot="21423966">
              <a:off x="5441562" y="1428307"/>
              <a:ext cx="330540" cy="276999"/>
            </a:xfrm>
            <a:prstGeom prst="rect">
              <a:avLst/>
            </a:prstGeom>
            <a:noFill/>
          </p:spPr>
          <p:txBody>
            <a:bodyPr wrap="none" rtlCol="0">
              <a:spAutoFit/>
            </a:bodyPr>
            <a:lstStyle/>
            <a:p>
              <a:r>
                <a:rPr lang="en-US" sz="1200" b="1" dirty="0"/>
                <a:t>PI</a:t>
              </a:r>
            </a:p>
          </p:txBody>
        </p:sp>
        <p:sp>
          <p:nvSpPr>
            <p:cNvPr id="18" name="TextBox 17"/>
            <p:cNvSpPr txBox="1"/>
            <p:nvPr/>
          </p:nvSpPr>
          <p:spPr>
            <a:xfrm rot="20544353">
              <a:off x="4987408" y="1532213"/>
              <a:ext cx="449162" cy="276999"/>
            </a:xfrm>
            <a:prstGeom prst="rect">
              <a:avLst/>
            </a:prstGeom>
            <a:noFill/>
          </p:spPr>
          <p:txBody>
            <a:bodyPr wrap="none" rtlCol="0">
              <a:spAutoFit/>
            </a:bodyPr>
            <a:lstStyle/>
            <a:p>
              <a:r>
                <a:rPr lang="en-US" sz="1200" b="1" dirty="0"/>
                <a:t>IAR</a:t>
              </a:r>
            </a:p>
          </p:txBody>
        </p:sp>
        <p:sp>
          <p:nvSpPr>
            <p:cNvPr id="19" name="TextBox 18"/>
            <p:cNvSpPr txBox="1"/>
            <p:nvPr/>
          </p:nvSpPr>
          <p:spPr>
            <a:xfrm rot="281189">
              <a:off x="5709371" y="1436146"/>
              <a:ext cx="405880" cy="276999"/>
            </a:xfrm>
            <a:prstGeom prst="rect">
              <a:avLst/>
            </a:prstGeom>
            <a:noFill/>
          </p:spPr>
          <p:txBody>
            <a:bodyPr wrap="none" rtlCol="0">
              <a:spAutoFit/>
            </a:bodyPr>
            <a:lstStyle/>
            <a:p>
              <a:r>
                <a:rPr lang="en-US" sz="1200" b="1" dirty="0"/>
                <a:t>AA</a:t>
              </a:r>
            </a:p>
          </p:txBody>
        </p:sp>
        <p:sp>
          <p:nvSpPr>
            <p:cNvPr id="20" name="TextBox 19"/>
            <p:cNvSpPr txBox="1"/>
            <p:nvPr/>
          </p:nvSpPr>
          <p:spPr>
            <a:xfrm rot="1007231">
              <a:off x="6084067" y="1508171"/>
              <a:ext cx="492443" cy="276999"/>
            </a:xfrm>
            <a:prstGeom prst="rect">
              <a:avLst/>
            </a:prstGeom>
            <a:noFill/>
          </p:spPr>
          <p:txBody>
            <a:bodyPr wrap="none" rtlCol="0">
              <a:spAutoFit/>
            </a:bodyPr>
            <a:lstStyle/>
            <a:p>
              <a:r>
                <a:rPr lang="en-US" sz="1200" b="1" dirty="0"/>
                <a:t>FSR</a:t>
              </a:r>
            </a:p>
          </p:txBody>
        </p:sp>
      </p:grpSp>
      <p:sp>
        <p:nvSpPr>
          <p:cNvPr id="21" name="TextBox 20">
            <a:extLst>
              <a:ext uri="{FF2B5EF4-FFF2-40B4-BE49-F238E27FC236}">
                <a16:creationId xmlns:a16="http://schemas.microsoft.com/office/drawing/2014/main" id="{4A4D4287-F67B-445E-9715-7F964A01111D}"/>
              </a:ext>
            </a:extLst>
          </p:cNvPr>
          <p:cNvSpPr txBox="1"/>
          <p:nvPr/>
        </p:nvSpPr>
        <p:spPr>
          <a:xfrm>
            <a:off x="152400" y="6141403"/>
            <a:ext cx="8860380" cy="523220"/>
          </a:xfrm>
          <a:prstGeom prst="rect">
            <a:avLst/>
          </a:prstGeom>
          <a:noFill/>
        </p:spPr>
        <p:txBody>
          <a:bodyPr wrap="square" rtlCol="0">
            <a:spAutoFit/>
          </a:bodyPr>
          <a:lstStyle/>
          <a:p>
            <a:r>
              <a:rPr lang="en-US" sz="1400" dirty="0"/>
              <a:t>*New! For the  </a:t>
            </a:r>
            <a:r>
              <a:rPr lang="en-US" sz="1400" u="sng" dirty="0">
                <a:hlinkClick r:id="rId4"/>
              </a:rPr>
              <a:t>Small Business Innovation Research (SBIR) Commercialization Accelerator Program</a:t>
            </a:r>
            <a:r>
              <a:rPr lang="en-US" sz="1400" dirty="0"/>
              <a:t>.</a:t>
            </a:r>
            <a:r>
              <a:rPr lang="en-US" sz="1400" dirty="0">
                <a:solidFill>
                  <a:srgbClr val="FFC000"/>
                </a:solidFill>
              </a:rPr>
              <a:t> </a:t>
            </a:r>
          </a:p>
          <a:p>
            <a:r>
              <a:rPr lang="en-US" sz="1400" dirty="0"/>
              <a:t>Permits access to the SBIR CAP tab in Commons to initiate, complete, and submit tracking forms.</a:t>
            </a:r>
          </a:p>
        </p:txBody>
      </p:sp>
    </p:spTree>
    <p:custDataLst>
      <p:tags r:id="rId1"/>
    </p:custDataLst>
    <p:extLst>
      <p:ext uri="{BB962C8B-B14F-4D97-AF65-F5344CB8AC3E}">
        <p14:creationId xmlns:p14="http://schemas.microsoft.com/office/powerpoint/2010/main" val="73189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 Institutes of Health</a:t>
            </a:r>
          </a:p>
        </p:txBody>
      </p:sp>
      <p:sp>
        <p:nvSpPr>
          <p:cNvPr id="3" name="Content Placeholder 2"/>
          <p:cNvSpPr>
            <a:spLocks noGrp="1"/>
          </p:cNvSpPr>
          <p:nvPr>
            <p:ph sz="quarter" idx="13"/>
          </p:nvPr>
        </p:nvSpPr>
        <p:spPr>
          <a:xfrm>
            <a:off x="301625" y="1524000"/>
            <a:ext cx="8503920" cy="5029200"/>
          </a:xfrm>
        </p:spPr>
        <p:txBody>
          <a:bodyPr/>
          <a:lstStyle/>
          <a:p>
            <a:pPr marL="0" indent="0">
              <a:buNone/>
            </a:pPr>
            <a:r>
              <a:rPr lang="en-US" sz="2000" dirty="0"/>
              <a:t>Where does the National Institutes of Health (NIH) sit within all those agencies?</a:t>
            </a:r>
          </a:p>
          <a:p>
            <a:r>
              <a:rPr lang="en-US" sz="2000" dirty="0"/>
              <a:t>There are 11 </a:t>
            </a:r>
            <a:r>
              <a:rPr lang="en-US" sz="2000" dirty="0" err="1"/>
              <a:t>OpDivs</a:t>
            </a:r>
            <a:r>
              <a:rPr lang="en-US" sz="2000" dirty="0"/>
              <a:t> that  make up HHS</a:t>
            </a:r>
          </a:p>
          <a:p>
            <a:r>
              <a:rPr lang="en-US" sz="2000" dirty="0"/>
              <a:t>NIH is an Operating Division (</a:t>
            </a:r>
            <a:r>
              <a:rPr lang="en-US" sz="2000" dirty="0" err="1"/>
              <a:t>OpDiv</a:t>
            </a:r>
            <a:r>
              <a:rPr lang="en-US" sz="2000" dirty="0"/>
              <a:t>) of HHS</a:t>
            </a:r>
          </a:p>
          <a:p>
            <a:r>
              <a:rPr lang="en-US" sz="2000" dirty="0"/>
              <a:t>NIH is made up of  27 Institutes and Centers (ICs)</a:t>
            </a:r>
          </a:p>
          <a:p>
            <a:r>
              <a:rPr lang="en-US" sz="2000" dirty="0"/>
              <a:t>Of these, 24 award grants and contracts to support the NIH mission</a:t>
            </a:r>
          </a:p>
          <a:p>
            <a:pPr marL="0" indent="0">
              <a:buNone/>
            </a:pPr>
            <a:endParaRPr lang="en-US" sz="2000" dirty="0"/>
          </a:p>
        </p:txBody>
      </p:sp>
      <p:pic>
        <p:nvPicPr>
          <p:cNvPr id="5" name="Picture 4">
            <a:extLst>
              <a:ext uri="{C183D7F6-B498-43B3-948B-1728B52AA6E4}">
                <adec:decorative xmlns:adec="http://schemas.microsoft.com/office/drawing/2017/decorative" val="1"/>
              </a:ext>
            </a:extLst>
          </p:cNvPr>
          <p:cNvPicPr>
            <a:picLocks/>
          </p:cNvPicPr>
          <p:nvPr/>
        </p:nvPicPr>
        <p:blipFill rotWithShape="1">
          <a:blip r:embed="rId4">
            <a:extLst>
              <a:ext uri="{28A0092B-C50C-407E-A947-70E740481C1C}">
                <a14:useLocalDpi xmlns:a14="http://schemas.microsoft.com/office/drawing/2010/main" val="0"/>
              </a:ext>
            </a:extLst>
          </a:blip>
          <a:srcRect b="20228"/>
          <a:stretch/>
        </p:blipFill>
        <p:spPr>
          <a:xfrm>
            <a:off x="207264" y="2494308"/>
            <a:ext cx="8741122" cy="3906492"/>
          </a:xfrm>
          <a:prstGeom prst="rect">
            <a:avLst/>
          </a:prstGeom>
        </p:spPr>
      </p:pic>
    </p:spTree>
    <p:custDataLst>
      <p:tags r:id="rId1"/>
    </p:custDataLst>
    <p:extLst>
      <p:ext uri="{BB962C8B-B14F-4D97-AF65-F5344CB8AC3E}">
        <p14:creationId xmlns:p14="http://schemas.microsoft.com/office/powerpoint/2010/main" val="96379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 - Tips</a:t>
            </a:r>
          </a:p>
        </p:txBody>
      </p:sp>
      <p:sp>
        <p:nvSpPr>
          <p:cNvPr id="3" name="Content Placeholder 2"/>
          <p:cNvSpPr>
            <a:spLocks noGrp="1"/>
          </p:cNvSpPr>
          <p:nvPr>
            <p:ph sz="quarter" idx="13"/>
          </p:nvPr>
        </p:nvSpPr>
        <p:spPr/>
        <p:txBody>
          <a:bodyPr/>
          <a:lstStyle/>
          <a:p>
            <a:r>
              <a:rPr lang="en-US" dirty="0"/>
              <a:t>Can’t combine scientific roles with administrative or other roles on the same account</a:t>
            </a:r>
          </a:p>
          <a:p>
            <a:pPr lvl="1"/>
            <a:r>
              <a:rPr lang="en-US" dirty="0"/>
              <a:t>Other combinations are fine (e.g., PI and IAR; AO and FSR)</a:t>
            </a:r>
          </a:p>
          <a:p>
            <a:pPr lvl="1"/>
            <a:r>
              <a:rPr lang="en-US" dirty="0"/>
              <a:t>A person needing both scientific and administrative roles should have two separate accounts (one for scientific roles and another for other roles)</a:t>
            </a:r>
          </a:p>
        </p:txBody>
      </p:sp>
      <p:pic>
        <p:nvPicPr>
          <p:cNvPr id="5" name="Picture 4" descr="reminder string on finger" titl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4482353"/>
            <a:ext cx="2362200" cy="2362200"/>
          </a:xfrm>
          <a:prstGeom prst="rect">
            <a:avLst/>
          </a:prstGeom>
        </p:spPr>
      </p:pic>
    </p:spTree>
    <p:custDataLst>
      <p:tags r:id="rId1"/>
    </p:custDataLst>
    <p:extLst>
      <p:ext uri="{BB962C8B-B14F-4D97-AF65-F5344CB8AC3E}">
        <p14:creationId xmlns:p14="http://schemas.microsoft.com/office/powerpoint/2010/main" val="171178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a:t>Many hands make light work</a:t>
            </a:r>
          </a:p>
        </p:txBody>
      </p:sp>
      <p:sp>
        <p:nvSpPr>
          <p:cNvPr id="4" name="Title 3"/>
          <p:cNvSpPr>
            <a:spLocks noGrp="1"/>
          </p:cNvSpPr>
          <p:nvPr>
            <p:ph type="ctrTitle"/>
          </p:nvPr>
        </p:nvSpPr>
        <p:spPr/>
        <p:txBody>
          <a:bodyPr/>
          <a:lstStyle/>
          <a:p>
            <a:r>
              <a:rPr lang="en-US" dirty="0"/>
              <a:t>Delegations</a:t>
            </a:r>
          </a:p>
        </p:txBody>
      </p:sp>
      <p:pic>
        <p:nvPicPr>
          <p:cNvPr id="6" name="Picture 5"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5675" y="3581400"/>
            <a:ext cx="2152650" cy="2124075"/>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393857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Delegations</a:t>
            </a:r>
            <a:br>
              <a:rPr lang="en-US" dirty="0"/>
            </a:br>
            <a:r>
              <a:rPr lang="en-US" dirty="0"/>
              <a:t>Summary</a:t>
            </a:r>
          </a:p>
        </p:txBody>
      </p:sp>
      <p:sp>
        <p:nvSpPr>
          <p:cNvPr id="3" name="Text Placeholder 2"/>
          <p:cNvSpPr>
            <a:spLocks noGrp="1"/>
          </p:cNvSpPr>
          <p:nvPr>
            <p:ph type="body" idx="1"/>
          </p:nvPr>
        </p:nvSpPr>
        <p:spPr/>
        <p:txBody>
          <a:bodyPr/>
          <a:lstStyle/>
          <a:p>
            <a:r>
              <a:rPr lang="en-US" dirty="0" err="1"/>
              <a:t>eRA</a:t>
            </a:r>
            <a:r>
              <a:rPr lang="en-US" dirty="0"/>
              <a:t> Commons allows users to give other users permission to do specific actions on their behalf</a:t>
            </a:r>
          </a:p>
        </p:txBody>
      </p:sp>
      <p:sp>
        <p:nvSpPr>
          <p:cNvPr id="4" name="Content Placeholder 3"/>
          <p:cNvSpPr>
            <a:spLocks noGrp="1"/>
          </p:cNvSpPr>
          <p:nvPr>
            <p:ph sz="quarter" idx="13"/>
          </p:nvPr>
        </p:nvSpPr>
        <p:spPr/>
        <p:txBody>
          <a:bodyPr/>
          <a:lstStyle/>
          <a:p>
            <a:pPr marL="514350" indent="-514350">
              <a:buFont typeface="+mj-lt"/>
              <a:buAutoNum type="arabicPeriod"/>
            </a:pPr>
            <a:r>
              <a:rPr lang="en-US" dirty="0"/>
              <a:t>Progress Report </a:t>
            </a:r>
            <a:r>
              <a:rPr lang="en-US" sz="2000" dirty="0"/>
              <a:t>(SO, AO, AA to PI)</a:t>
            </a:r>
          </a:p>
          <a:p>
            <a:pPr marL="514350" indent="-514350">
              <a:buFont typeface="+mj-lt"/>
              <a:buAutoNum type="arabicPeriod"/>
            </a:pPr>
            <a:r>
              <a:rPr lang="en-US" dirty="0"/>
              <a:t>Progress Report </a:t>
            </a:r>
            <a:r>
              <a:rPr lang="en-US" sz="2000" dirty="0"/>
              <a:t>(PI to ASST)</a:t>
            </a:r>
          </a:p>
          <a:p>
            <a:pPr marL="514350" indent="-514350">
              <a:buFont typeface="+mj-lt"/>
              <a:buAutoNum type="arabicPeriod"/>
            </a:pPr>
            <a:r>
              <a:rPr lang="en-US" dirty="0"/>
              <a:t>Sponsor</a:t>
            </a:r>
          </a:p>
          <a:p>
            <a:pPr marL="514350" indent="-514350">
              <a:buFont typeface="+mj-lt"/>
              <a:buAutoNum type="arabicPeriod"/>
            </a:pPr>
            <a:r>
              <a:rPr lang="en-US" dirty="0"/>
              <a:t>Status</a:t>
            </a:r>
          </a:p>
          <a:p>
            <a:pPr marL="514350" indent="-514350">
              <a:buFont typeface="+mj-lt"/>
              <a:buAutoNum type="arabicPeriod"/>
            </a:pPr>
            <a:r>
              <a:rPr lang="en-US" dirty="0"/>
              <a:t>Personal Profile</a:t>
            </a:r>
          </a:p>
          <a:p>
            <a:pPr marL="514350" indent="-514350">
              <a:buFont typeface="+mj-lt"/>
              <a:buAutoNum type="arabicPeriod"/>
            </a:pPr>
            <a:r>
              <a:rPr lang="en-US" dirty="0"/>
              <a:t>Submit</a:t>
            </a:r>
          </a:p>
          <a:p>
            <a:pPr marL="514350" indent="-514350">
              <a:buFont typeface="+mj-lt"/>
              <a:buAutoNum type="arabicPeriod"/>
            </a:pPr>
            <a:r>
              <a:rPr lang="en-US" dirty="0"/>
              <a:t>xTrain</a:t>
            </a:r>
          </a:p>
        </p:txBody>
      </p:sp>
      <p:pic>
        <p:nvPicPr>
          <p:cNvPr id="6" name="Picture 5" descr="Stickman with key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3043825"/>
            <a:ext cx="2857500" cy="3810000"/>
          </a:xfrm>
          <a:prstGeom prst="rect">
            <a:avLst/>
          </a:prstGeom>
        </p:spPr>
      </p:pic>
    </p:spTree>
    <p:custDataLst>
      <p:tags r:id="rId1"/>
    </p:custDataLst>
    <p:extLst>
      <p:ext uri="{BB962C8B-B14F-4D97-AF65-F5344CB8AC3E}">
        <p14:creationId xmlns:p14="http://schemas.microsoft.com/office/powerpoint/2010/main" val="193345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0"/>
            <a:ext cx="8534400" cy="758825"/>
          </a:xfrm>
        </p:spPr>
        <p:txBody>
          <a:bodyPr/>
          <a:lstStyle/>
          <a:p>
            <a:r>
              <a:rPr lang="en-US" dirty="0"/>
              <a:t>Delegations Chart</a:t>
            </a:r>
          </a:p>
        </p:txBody>
      </p:sp>
      <p:graphicFrame>
        <p:nvGraphicFramePr>
          <p:cNvPr id="4" name="Content Placeholder 3" title="Delgations"/>
          <p:cNvGraphicFramePr>
            <a:graphicFrameLocks noGrp="1"/>
          </p:cNvGraphicFramePr>
          <p:nvPr>
            <p:ph sz="quarter" idx="13"/>
            <p:extLst>
              <p:ext uri="{D42A27DB-BD31-4B8C-83A1-F6EECF244321}">
                <p14:modId xmlns:p14="http://schemas.microsoft.com/office/powerpoint/2010/main" val="557561575"/>
              </p:ext>
            </p:extLst>
          </p:nvPr>
        </p:nvGraphicFramePr>
        <p:xfrm>
          <a:off x="149225" y="838200"/>
          <a:ext cx="8839200" cy="5292040"/>
        </p:xfrm>
        <a:graphic>
          <a:graphicData uri="http://schemas.openxmlformats.org/drawingml/2006/table">
            <a:tbl>
              <a:tblPr firstRow="1" bandRow="1">
                <a:tableStyleId>{5C22544A-7EE6-4342-B048-85BDC9FD1C3A}</a:tableStyleId>
              </a:tblPr>
              <a:tblGrid>
                <a:gridCol w="1679575">
                  <a:extLst>
                    <a:ext uri="{9D8B030D-6E8A-4147-A177-3AD203B41FA5}">
                      <a16:colId xmlns:a16="http://schemas.microsoft.com/office/drawing/2014/main" val="20000"/>
                    </a:ext>
                  </a:extLst>
                </a:gridCol>
                <a:gridCol w="1729382">
                  <a:extLst>
                    <a:ext uri="{9D8B030D-6E8A-4147-A177-3AD203B41FA5}">
                      <a16:colId xmlns:a16="http://schemas.microsoft.com/office/drawing/2014/main" val="20001"/>
                    </a:ext>
                  </a:extLst>
                </a:gridCol>
                <a:gridCol w="1504825">
                  <a:extLst>
                    <a:ext uri="{9D8B030D-6E8A-4147-A177-3AD203B41FA5}">
                      <a16:colId xmlns:a16="http://schemas.microsoft.com/office/drawing/2014/main" val="20002"/>
                    </a:ext>
                  </a:extLst>
                </a:gridCol>
                <a:gridCol w="3925418">
                  <a:extLst>
                    <a:ext uri="{9D8B030D-6E8A-4147-A177-3AD203B41FA5}">
                      <a16:colId xmlns:a16="http://schemas.microsoft.com/office/drawing/2014/main" val="20003"/>
                    </a:ext>
                  </a:extLst>
                </a:gridCol>
              </a:tblGrid>
              <a:tr h="537160">
                <a:tc>
                  <a:txBody>
                    <a:bodyPr/>
                    <a:lstStyle/>
                    <a:p>
                      <a:pPr algn="ctr"/>
                      <a:r>
                        <a:rPr lang="en-US" sz="1400" baseline="0" dirty="0">
                          <a:latin typeface="Arial" panose="020B0604020202020204" pitchFamily="34" charset="0"/>
                          <a:cs typeface="Arial" panose="020B0604020202020204" pitchFamily="34" charset="0"/>
                        </a:rPr>
                        <a:t>Type (Name)</a:t>
                      </a:r>
                      <a:endParaRPr lang="en-US" sz="1400" dirty="0">
                        <a:latin typeface="Arial" panose="020B0604020202020204" pitchFamily="34" charset="0"/>
                        <a:cs typeface="Arial" panose="020B0604020202020204" pitchFamily="34" charset="0"/>
                      </a:endParaRPr>
                    </a:p>
                  </a:txBody>
                  <a:tcPr anchor="ctr"/>
                </a:tc>
                <a:tc>
                  <a:txBody>
                    <a:bodyPr/>
                    <a:lstStyle/>
                    <a:p>
                      <a:pPr algn="ctr"/>
                      <a:r>
                        <a:rPr lang="en-US" sz="1400" dirty="0">
                          <a:latin typeface="Arial" panose="020B0604020202020204" pitchFamily="34" charset="0"/>
                          <a:cs typeface="Arial" panose="020B0604020202020204" pitchFamily="34" charset="0"/>
                        </a:rPr>
                        <a:t>By</a:t>
                      </a:r>
                    </a:p>
                  </a:txBody>
                  <a:tcPr anchor="ctr"/>
                </a:tc>
                <a:tc>
                  <a:txBody>
                    <a:bodyPr/>
                    <a:lstStyle/>
                    <a:p>
                      <a:pPr algn="ctr"/>
                      <a:r>
                        <a:rPr lang="en-US" sz="1400" dirty="0">
                          <a:latin typeface="Arial" panose="020B0604020202020204" pitchFamily="34" charset="0"/>
                          <a:cs typeface="Arial" panose="020B0604020202020204" pitchFamily="34" charset="0"/>
                        </a:rPr>
                        <a:t>To</a:t>
                      </a:r>
                    </a:p>
                  </a:txBody>
                  <a:tcPr anchor="ctr"/>
                </a:tc>
                <a:tc>
                  <a:txBody>
                    <a:bodyPr/>
                    <a:lstStyle/>
                    <a:p>
                      <a:pPr algn="ctr"/>
                      <a:r>
                        <a:rPr lang="en-US" sz="1400" dirty="0">
                          <a:latin typeface="Arial" panose="020B0604020202020204" pitchFamily="34" charset="0"/>
                          <a:cs typeface="Arial" panose="020B0604020202020204" pitchFamily="34" charset="0"/>
                        </a:rPr>
                        <a:t>What it</a:t>
                      </a:r>
                      <a:r>
                        <a:rPr lang="en-US" sz="1400" baseline="0" dirty="0">
                          <a:latin typeface="Arial" panose="020B0604020202020204" pitchFamily="34" charset="0"/>
                          <a:cs typeface="Arial" panose="020B0604020202020204" pitchFamily="34" charset="0"/>
                        </a:rPr>
                        <a:t> does</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609358">
                <a:tc>
                  <a:txBody>
                    <a:bodyPr/>
                    <a:lstStyle/>
                    <a:p>
                      <a:pPr algn="l"/>
                      <a:r>
                        <a:rPr lang="en-US" sz="1400" dirty="0">
                          <a:latin typeface="Arial" panose="020B0604020202020204" pitchFamily="34" charset="0"/>
                          <a:cs typeface="Arial" panose="020B0604020202020204" pitchFamily="34" charset="0"/>
                        </a:rPr>
                        <a:t>Progress Report</a:t>
                      </a:r>
                    </a:p>
                  </a:txBody>
                  <a:tcPr anchor="ctr"/>
                </a:tc>
                <a:tc>
                  <a:txBody>
                    <a:bodyPr/>
                    <a:lstStyle/>
                    <a:p>
                      <a:pPr algn="l"/>
                      <a:r>
                        <a:rPr lang="en-US" sz="1400" dirty="0">
                          <a:latin typeface="Arial" panose="020B0604020202020204" pitchFamily="34" charset="0"/>
                          <a:cs typeface="Arial" panose="020B0604020202020204" pitchFamily="34" charset="0"/>
                        </a:rPr>
                        <a:t>SO, AA, AO</a:t>
                      </a:r>
                    </a:p>
                  </a:txBody>
                  <a:tcPr anchor="ctr"/>
                </a:tc>
                <a:tc>
                  <a:txBody>
                    <a:bodyPr/>
                    <a:lstStyle/>
                    <a:p>
                      <a:pPr algn="l"/>
                      <a:r>
                        <a:rPr lang="en-US" sz="1400" dirty="0">
                          <a:latin typeface="Arial" panose="020B0604020202020204" pitchFamily="34" charset="0"/>
                          <a:cs typeface="Arial" panose="020B0604020202020204" pitchFamily="34" charset="0"/>
                        </a:rPr>
                        <a:t>PI on behalf </a:t>
                      </a:r>
                    </a:p>
                    <a:p>
                      <a:pPr algn="l"/>
                      <a:r>
                        <a:rPr lang="en-US" sz="1400" dirty="0">
                          <a:latin typeface="Arial" panose="020B0604020202020204" pitchFamily="34" charset="0"/>
                          <a:cs typeface="Arial" panose="020B0604020202020204" pitchFamily="34" charset="0"/>
                        </a:rPr>
                        <a:t>of a PI</a:t>
                      </a:r>
                    </a:p>
                  </a:txBody>
                  <a:tcPr anchor="ctr"/>
                </a:tc>
                <a:tc>
                  <a:txBody>
                    <a:bodyPr/>
                    <a:lstStyle/>
                    <a:p>
                      <a:pPr algn="l"/>
                      <a:r>
                        <a:rPr lang="en-US" sz="1400" dirty="0">
                          <a:solidFill>
                            <a:schemeClr val="tx1">
                              <a:lumMod val="95000"/>
                              <a:lumOff val="5000"/>
                            </a:schemeClr>
                          </a:solidFill>
                          <a:latin typeface="Arial" panose="020B0604020202020204" pitchFamily="34" charset="0"/>
                          <a:cs typeface="Arial" panose="020B0604020202020204" pitchFamily="34" charset="0"/>
                        </a:rPr>
                        <a:t>Enables the delegated PI</a:t>
                      </a:r>
                      <a:r>
                        <a:rPr lang="en-US" sz="1400" baseline="0" dirty="0">
                          <a:solidFill>
                            <a:schemeClr val="tx1">
                              <a:lumMod val="95000"/>
                              <a:lumOff val="5000"/>
                            </a:schemeClr>
                          </a:solidFill>
                          <a:latin typeface="Arial" panose="020B0604020202020204" pitchFamily="34" charset="0"/>
                          <a:cs typeface="Arial" panose="020B0604020202020204" pitchFamily="34" charset="0"/>
                        </a:rPr>
                        <a:t> to work on progress reports of another PI – includes Interim and Final RPPR, and HSS requests</a:t>
                      </a:r>
                      <a:endParaRPr lang="en-US" sz="1400" dirty="0">
                        <a:solidFill>
                          <a:schemeClr val="tx1">
                            <a:lumMod val="95000"/>
                            <a:lumOff val="5000"/>
                          </a:schemeClr>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5334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Progress Report</a:t>
                      </a:r>
                    </a:p>
                  </a:txBody>
                  <a:tcPr anchor="ctr"/>
                </a:tc>
                <a:tc>
                  <a:txBody>
                    <a:bodyPr/>
                    <a:lstStyle/>
                    <a:p>
                      <a:pPr algn="l"/>
                      <a:r>
                        <a:rPr lang="en-US" sz="1400" dirty="0">
                          <a:latin typeface="Arial" panose="020B0604020202020204" pitchFamily="34" charset="0"/>
                          <a:cs typeface="Arial" panose="020B0604020202020204" pitchFamily="34" charset="0"/>
                        </a:rPr>
                        <a:t>PI</a:t>
                      </a:r>
                    </a:p>
                  </a:txBody>
                  <a:tcPr anchor="ctr"/>
                </a:tc>
                <a:tc>
                  <a:txBody>
                    <a:bodyPr/>
                    <a:lstStyle/>
                    <a:p>
                      <a:pPr algn="l"/>
                      <a:r>
                        <a:rPr lang="en-US" sz="1400" dirty="0">
                          <a:latin typeface="Arial" panose="020B0604020202020204" pitchFamily="34" charset="0"/>
                          <a:cs typeface="Arial" panose="020B0604020202020204" pitchFamily="34" charset="0"/>
                        </a:rPr>
                        <a:t>User within</a:t>
                      </a:r>
                    </a:p>
                    <a:p>
                      <a:pPr algn="l"/>
                      <a:r>
                        <a:rPr lang="en-US" sz="1400" dirty="0">
                          <a:latin typeface="Arial" panose="020B0604020202020204" pitchFamily="34" charset="0"/>
                          <a:cs typeface="Arial" panose="020B0604020202020204" pitchFamily="34" charset="0"/>
                        </a:rPr>
                        <a:t>Institution with ASST or AO role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lumMod val="95000"/>
                              <a:lumOff val="5000"/>
                            </a:schemeClr>
                          </a:solidFill>
                          <a:effectLst/>
                          <a:latin typeface="Arial" panose="020B0604020202020204" pitchFamily="34" charset="0"/>
                          <a:ea typeface="+mn-ea"/>
                          <a:cs typeface="Arial" panose="020B0604020202020204" pitchFamily="34" charset="0"/>
                        </a:rPr>
                        <a:t>Enables the authorized user to work on progress reports for the PI</a:t>
                      </a:r>
                      <a:r>
                        <a:rPr lang="en-US" sz="1400" baseline="0" dirty="0">
                          <a:solidFill>
                            <a:schemeClr val="tx1">
                              <a:lumMod val="95000"/>
                              <a:lumOff val="5000"/>
                            </a:schemeClr>
                          </a:solidFill>
                          <a:latin typeface="Arial" panose="020B0604020202020204" pitchFamily="34" charset="0"/>
                          <a:cs typeface="Arial" panose="020B0604020202020204" pitchFamily="34" charset="0"/>
                        </a:rPr>
                        <a:t> – includes Interim and Final RPPR, and HSS requests</a:t>
                      </a:r>
                      <a:endParaRPr lang="en-US" sz="1400" dirty="0">
                        <a:solidFill>
                          <a:schemeClr val="tx1">
                            <a:lumMod val="95000"/>
                            <a:lumOff val="5000"/>
                          </a:schemeClr>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685800">
                <a:tc>
                  <a:txBody>
                    <a:bodyPr/>
                    <a:lstStyle/>
                    <a:p>
                      <a:pPr algn="l"/>
                      <a:r>
                        <a:rPr lang="en-US" sz="1400" dirty="0">
                          <a:latin typeface="Arial" panose="020B0604020202020204" pitchFamily="34" charset="0"/>
                          <a:cs typeface="Arial" panose="020B0604020202020204" pitchFamily="34" charset="0"/>
                        </a:rPr>
                        <a:t>Sponsor</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SO, AA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(on behalf</a:t>
                      </a:r>
                      <a:r>
                        <a:rPr lang="en-US" sz="1400" baseline="0" dirty="0">
                          <a:latin typeface="Arial" panose="020B0604020202020204" pitchFamily="34" charset="0"/>
                          <a:cs typeface="Arial" panose="020B0604020202020204" pitchFamily="34" charset="0"/>
                        </a:rPr>
                        <a:t>  of Sponsor)</a:t>
                      </a:r>
                      <a:endParaRPr lang="en-US" sz="1400" dirty="0">
                        <a:latin typeface="Arial" panose="020B0604020202020204" pitchFamily="34" charset="0"/>
                        <a:cs typeface="Arial" panose="020B0604020202020204" pitchFamily="34" charset="0"/>
                      </a:endParaRPr>
                    </a:p>
                  </a:txBody>
                  <a:tcPr anchor="ctr"/>
                </a:tc>
                <a:tc>
                  <a:txBody>
                    <a:bodyPr/>
                    <a:lstStyle/>
                    <a:p>
                      <a:pPr algn="l"/>
                      <a:r>
                        <a:rPr lang="en-US" sz="1400" dirty="0">
                          <a:latin typeface="Arial" panose="020B0604020202020204" pitchFamily="34" charset="0"/>
                          <a:cs typeface="Arial" panose="020B0604020202020204" pitchFamily="34" charset="0"/>
                        </a:rPr>
                        <a:t>ASST</a:t>
                      </a:r>
                    </a:p>
                  </a:txBody>
                  <a:tcPr anchor="ctr"/>
                </a:tc>
                <a:tc>
                  <a:txBody>
                    <a:bodyPr/>
                    <a:lstStyle/>
                    <a:p>
                      <a:pPr algn="l"/>
                      <a:r>
                        <a:rPr lang="en-US" sz="1400" b="0" i="0" kern="1200" dirty="0">
                          <a:solidFill>
                            <a:schemeClr val="dk1"/>
                          </a:solidFill>
                          <a:effectLst/>
                          <a:latin typeface="Arial" panose="020B0604020202020204" pitchFamily="34" charset="0"/>
                          <a:ea typeface="+mn-ea"/>
                          <a:cs typeface="Arial" panose="020B0604020202020204" pitchFamily="34" charset="0"/>
                        </a:rPr>
                        <a:t>Allows the ASST to access the xTrain module</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457200">
                <a:tc>
                  <a:txBody>
                    <a:bodyPr/>
                    <a:lstStyle/>
                    <a:p>
                      <a:pPr algn="l"/>
                      <a:r>
                        <a:rPr lang="en-US" sz="1400" dirty="0">
                          <a:latin typeface="Arial" panose="020B0604020202020204" pitchFamily="34" charset="0"/>
                          <a:cs typeface="Arial" panose="020B0604020202020204" pitchFamily="34" charset="0"/>
                        </a:rPr>
                        <a:t>Status</a:t>
                      </a:r>
                    </a:p>
                  </a:txBody>
                  <a:tcPr anchor="ctr"/>
                </a:tc>
                <a:tc>
                  <a:txBody>
                    <a:bodyPr/>
                    <a:lstStyle/>
                    <a:p>
                      <a:pPr algn="l"/>
                      <a:r>
                        <a:rPr lang="en-US" sz="1400" dirty="0">
                          <a:latin typeface="Arial" panose="020B0604020202020204" pitchFamily="34" charset="0"/>
                          <a:cs typeface="Arial" panose="020B0604020202020204" pitchFamily="34" charset="0"/>
                        </a:rPr>
                        <a:t>PI</a:t>
                      </a:r>
                    </a:p>
                  </a:txBody>
                  <a:tcPr anchor="ctr"/>
                </a:tc>
                <a:tc>
                  <a:txBody>
                    <a:bodyPr/>
                    <a:lstStyle/>
                    <a:p>
                      <a:pPr algn="l"/>
                      <a:r>
                        <a:rPr lang="en-US" sz="1400" dirty="0">
                          <a:latin typeface="Arial" panose="020B0604020202020204" pitchFamily="34" charset="0"/>
                          <a:cs typeface="Arial" panose="020B0604020202020204" pitchFamily="34" charset="0"/>
                        </a:rPr>
                        <a:t>ASST</a:t>
                      </a:r>
                    </a:p>
                  </a:txBody>
                  <a:tcPr anchor="ctr"/>
                </a:tc>
                <a:tc>
                  <a:txBody>
                    <a:bodyPr/>
                    <a:lstStyle/>
                    <a:p>
                      <a:pPr algn="l"/>
                      <a:r>
                        <a:rPr lang="en-US" sz="1400" b="0" i="0" kern="1200" dirty="0">
                          <a:solidFill>
                            <a:schemeClr val="dk1"/>
                          </a:solidFill>
                          <a:effectLst/>
                          <a:latin typeface="Arial" panose="020B0604020202020204" pitchFamily="34" charset="0"/>
                          <a:ea typeface="+mn-ea"/>
                          <a:cs typeface="Arial" panose="020B0604020202020204" pitchFamily="34" charset="0"/>
                        </a:rPr>
                        <a:t>Allows the ASST to work with the Status module</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605840">
                <a:tc>
                  <a:txBody>
                    <a:bodyPr/>
                    <a:lstStyle/>
                    <a:p>
                      <a:pPr algn="l"/>
                      <a:r>
                        <a:rPr lang="en-US" sz="1400" dirty="0">
                          <a:latin typeface="Arial" panose="020B0604020202020204" pitchFamily="34" charset="0"/>
                          <a:cs typeface="Arial" panose="020B0604020202020204" pitchFamily="34" charset="0"/>
                        </a:rPr>
                        <a:t>PPF</a:t>
                      </a:r>
                    </a:p>
                  </a:txBody>
                  <a:tcPr anchor="ctr"/>
                </a:tc>
                <a:tc>
                  <a:txBody>
                    <a:bodyPr/>
                    <a:lstStyle/>
                    <a:p>
                      <a:pPr algn="l"/>
                      <a:r>
                        <a:rPr lang="en-US" sz="1400" dirty="0">
                          <a:latin typeface="Arial" panose="020B0604020202020204" pitchFamily="34" charset="0"/>
                          <a:cs typeface="Arial" panose="020B0604020202020204" pitchFamily="34" charset="0"/>
                        </a:rPr>
                        <a:t>All Users</a:t>
                      </a:r>
                    </a:p>
                  </a:txBody>
                  <a:tcPr anchor="ctr"/>
                </a:tc>
                <a:tc>
                  <a:txBody>
                    <a:bodyPr/>
                    <a:lstStyle/>
                    <a:p>
                      <a:pPr algn="l"/>
                      <a:r>
                        <a:rPr lang="en-US" sz="1400" dirty="0">
                          <a:latin typeface="Arial" panose="020B0604020202020204" pitchFamily="34" charset="0"/>
                          <a:cs typeface="Arial" panose="020B0604020202020204" pitchFamily="34" charset="0"/>
                        </a:rPr>
                        <a:t>User</a:t>
                      </a:r>
                      <a:r>
                        <a:rPr lang="en-US" sz="1400" baseline="0" dirty="0">
                          <a:latin typeface="Arial" panose="020B0604020202020204" pitchFamily="34" charset="0"/>
                          <a:cs typeface="Arial" panose="020B0604020202020204" pitchFamily="34" charset="0"/>
                        </a:rPr>
                        <a:t> within Institution</a:t>
                      </a:r>
                      <a:endParaRPr lang="en-US" sz="1400" dirty="0">
                        <a:latin typeface="Arial" panose="020B0604020202020204" pitchFamily="34" charset="0"/>
                        <a:cs typeface="Arial" panose="020B0604020202020204" pitchFamily="34" charset="0"/>
                      </a:endParaRPr>
                    </a:p>
                  </a:txBody>
                  <a:tcPr anchor="ctr"/>
                </a:tc>
                <a:tc>
                  <a:txBody>
                    <a:bodyPr/>
                    <a:lstStyle/>
                    <a:p>
                      <a:pPr algn="l"/>
                      <a:r>
                        <a:rPr lang="en-US" sz="1400" b="0" i="0" kern="1200" dirty="0">
                          <a:solidFill>
                            <a:schemeClr val="dk1"/>
                          </a:solidFill>
                          <a:effectLst/>
                          <a:latin typeface="Arial" panose="020B0604020202020204" pitchFamily="34" charset="0"/>
                          <a:ea typeface="+mn-ea"/>
                          <a:cs typeface="Arial" panose="020B0604020202020204" pitchFamily="34" charset="0"/>
                        </a:rPr>
                        <a:t>Enables another user to edit someone else's personal profile</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609600">
                <a:tc>
                  <a:txBody>
                    <a:bodyPr/>
                    <a:lstStyle/>
                    <a:p>
                      <a:pPr algn="l"/>
                      <a:r>
                        <a:rPr lang="en-US" sz="1400" dirty="0">
                          <a:latin typeface="Arial" panose="020B0604020202020204" pitchFamily="34" charset="0"/>
                          <a:cs typeface="Arial" panose="020B0604020202020204" pitchFamily="34" charset="0"/>
                        </a:rPr>
                        <a:t>Submit</a:t>
                      </a:r>
                    </a:p>
                  </a:txBody>
                  <a:tcPr anchor="ctr"/>
                </a:tc>
                <a:tc>
                  <a:txBody>
                    <a:bodyPr/>
                    <a:lstStyle/>
                    <a:p>
                      <a:pPr algn="l"/>
                      <a:r>
                        <a:rPr lang="en-US" sz="1400" dirty="0">
                          <a:latin typeface="Arial" panose="020B0604020202020204" pitchFamily="34" charset="0"/>
                          <a:cs typeface="Arial" panose="020B0604020202020204" pitchFamily="34" charset="0"/>
                        </a:rPr>
                        <a:t>SO</a:t>
                      </a:r>
                    </a:p>
                  </a:txBody>
                  <a:tcPr anchor="ctr"/>
                </a:tc>
                <a:tc>
                  <a:txBody>
                    <a:bodyPr/>
                    <a:lstStyle/>
                    <a:p>
                      <a:pPr algn="l"/>
                      <a:r>
                        <a:rPr lang="en-US" sz="1400" dirty="0">
                          <a:latin typeface="Arial" panose="020B0604020202020204" pitchFamily="34" charset="0"/>
                          <a:cs typeface="Arial" panose="020B0604020202020204" pitchFamily="34" charset="0"/>
                        </a:rPr>
                        <a:t>PI</a:t>
                      </a:r>
                    </a:p>
                  </a:txBody>
                  <a:tcPr anchor="ctr"/>
                </a:tc>
                <a:tc>
                  <a:txBody>
                    <a:bodyPr/>
                    <a:lstStyle/>
                    <a:p>
                      <a:pPr algn="l"/>
                      <a:r>
                        <a:rPr lang="en-US" sz="1400" dirty="0">
                          <a:solidFill>
                            <a:schemeClr val="tx1">
                              <a:lumMod val="95000"/>
                              <a:lumOff val="5000"/>
                            </a:schemeClr>
                          </a:solidFill>
                          <a:effectLst/>
                          <a:latin typeface="Arial" panose="020B0604020202020204" pitchFamily="34" charset="0"/>
                          <a:cs typeface="Arial" panose="020B0604020202020204" pitchFamily="34" charset="0"/>
                        </a:rPr>
                        <a:t>Enables the PI to submit RPPR and MYPR reports – now needed for PI if they are to submit Interim</a:t>
                      </a:r>
                      <a:r>
                        <a:rPr lang="en-US" sz="1400" baseline="0" dirty="0">
                          <a:solidFill>
                            <a:schemeClr val="tx1">
                              <a:lumMod val="95000"/>
                              <a:lumOff val="5000"/>
                            </a:schemeClr>
                          </a:solidFill>
                          <a:effectLst/>
                          <a:latin typeface="Arial" panose="020B0604020202020204" pitchFamily="34" charset="0"/>
                          <a:cs typeface="Arial" panose="020B0604020202020204" pitchFamily="34" charset="0"/>
                        </a:rPr>
                        <a:t> RPPR,</a:t>
                      </a:r>
                      <a:r>
                        <a:rPr lang="en-US" sz="1400" dirty="0">
                          <a:solidFill>
                            <a:schemeClr val="tx1">
                              <a:lumMod val="95000"/>
                              <a:lumOff val="5000"/>
                            </a:schemeClr>
                          </a:solidFill>
                          <a:effectLst/>
                          <a:latin typeface="Arial" panose="020B0604020202020204" pitchFamily="34" charset="0"/>
                          <a:cs typeface="Arial" panose="020B0604020202020204" pitchFamily="34" charset="0"/>
                        </a:rPr>
                        <a:t> Final RPPR, and HSS Data</a:t>
                      </a:r>
                    </a:p>
                  </a:txBody>
                  <a:tcPr marL="47625" marR="47625" marT="47625" marB="47625" anchor="ctr"/>
                </a:tc>
                <a:extLst>
                  <a:ext uri="{0D108BD9-81ED-4DB2-BD59-A6C34878D82A}">
                    <a16:rowId xmlns:a16="http://schemas.microsoft.com/office/drawing/2014/main" val="10006"/>
                  </a:ext>
                </a:extLst>
              </a:tr>
              <a:tr h="700990">
                <a:tc>
                  <a:txBody>
                    <a:bodyPr/>
                    <a:lstStyle/>
                    <a:p>
                      <a:pPr algn="l"/>
                      <a:r>
                        <a:rPr lang="en-US" sz="1400" dirty="0">
                          <a:latin typeface="Arial" panose="020B0604020202020204" pitchFamily="34" charset="0"/>
                          <a:cs typeface="Arial" panose="020B0604020202020204" pitchFamily="34" charset="0"/>
                        </a:rPr>
                        <a:t>xTrain</a:t>
                      </a:r>
                    </a:p>
                  </a:txBody>
                  <a:tcPr anchor="ctr"/>
                </a:tc>
                <a:tc>
                  <a:txBody>
                    <a:bodyPr/>
                    <a:lstStyle/>
                    <a:p>
                      <a:pPr algn="l"/>
                      <a:r>
                        <a:rPr lang="en-US" sz="1400" dirty="0">
                          <a:latin typeface="Arial" panose="020B0604020202020204" pitchFamily="34" charset="0"/>
                          <a:cs typeface="Arial" panose="020B0604020202020204" pitchFamily="34" charset="0"/>
                        </a:rPr>
                        <a:t>PI, Sponsor</a:t>
                      </a:r>
                    </a:p>
                  </a:txBody>
                  <a:tcPr anchor="ctr"/>
                </a:tc>
                <a:tc>
                  <a:txBody>
                    <a:bodyPr/>
                    <a:lstStyle/>
                    <a:p>
                      <a:pPr algn="l"/>
                      <a:r>
                        <a:rPr lang="en-US" sz="1400" dirty="0">
                          <a:latin typeface="Arial" panose="020B0604020202020204" pitchFamily="34" charset="0"/>
                          <a:cs typeface="Arial" panose="020B0604020202020204" pitchFamily="34" charset="0"/>
                        </a:rPr>
                        <a:t>ASST</a:t>
                      </a:r>
                    </a:p>
                  </a:txBody>
                  <a:tcPr anchor="ctr"/>
                </a:tc>
                <a:tc>
                  <a:txBody>
                    <a:bodyPr/>
                    <a:lstStyle/>
                    <a:p>
                      <a:pPr algn="l"/>
                      <a:r>
                        <a:rPr lang="en-US" sz="1400" b="0" i="0" kern="1200" dirty="0">
                          <a:solidFill>
                            <a:schemeClr val="tx1">
                              <a:lumMod val="95000"/>
                              <a:lumOff val="5000"/>
                            </a:schemeClr>
                          </a:solidFill>
                          <a:effectLst/>
                          <a:latin typeface="Arial" panose="020B0604020202020204" pitchFamily="34" charset="0"/>
                          <a:ea typeface="+mn-ea"/>
                          <a:cs typeface="Arial" panose="020B0604020202020204" pitchFamily="34" charset="0"/>
                        </a:rPr>
                        <a:t>Enables the ASST to work with the xTrain module </a:t>
                      </a:r>
                      <a:r>
                        <a:rPr lang="en-US" sz="1400" b="0" i="1" kern="1200" dirty="0">
                          <a:solidFill>
                            <a:schemeClr val="tx1">
                              <a:lumMod val="95000"/>
                              <a:lumOff val="5000"/>
                            </a:schemeClr>
                          </a:solidFill>
                          <a:effectLst/>
                          <a:latin typeface="Arial" panose="020B0604020202020204" pitchFamily="34" charset="0"/>
                          <a:ea typeface="+mn-ea"/>
                          <a:cs typeface="Arial" panose="020B0604020202020204" pitchFamily="34" charset="0"/>
                        </a:rPr>
                        <a:t>and xTRACT</a:t>
                      </a:r>
                      <a:endParaRPr lang="en-US" sz="1400" i="1" dirty="0">
                        <a:solidFill>
                          <a:schemeClr val="tx1">
                            <a:lumMod val="95000"/>
                            <a:lumOff val="5000"/>
                          </a:schemeClr>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7"/>
                  </a:ext>
                </a:extLst>
              </a:tr>
            </a:tbl>
          </a:graphicData>
        </a:graphic>
      </p:graphicFrame>
      <p:pic>
        <p:nvPicPr>
          <p:cNvPr id="5" name="Picture 4" descr="Stickman with key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600" y="27432"/>
            <a:ext cx="971549" cy="1295399"/>
          </a:xfrm>
          <a:prstGeom prst="rect">
            <a:avLst/>
          </a:prstGeom>
        </p:spPr>
      </p:pic>
    </p:spTree>
    <p:custDataLst>
      <p:tags r:id="rId1"/>
    </p:custDataLst>
    <p:extLst>
      <p:ext uri="{BB962C8B-B14F-4D97-AF65-F5344CB8AC3E}">
        <p14:creationId xmlns:p14="http://schemas.microsoft.com/office/powerpoint/2010/main" val="391992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175"/>
            <a:ext cx="8534400" cy="758825"/>
          </a:xfrm>
        </p:spPr>
        <p:txBody>
          <a:bodyPr/>
          <a:lstStyle/>
          <a:p>
            <a:r>
              <a:rPr lang="en-US" dirty="0"/>
              <a:t>Delegation (SO)</a:t>
            </a:r>
          </a:p>
        </p:txBody>
      </p:sp>
      <p:pic>
        <p:nvPicPr>
          <p:cNvPr id="3" name="Picture 2" descr="&quot;&quot;" title="Delegation List Scre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624" y="1600200"/>
            <a:ext cx="8534401" cy="2147468"/>
          </a:xfrm>
          <a:prstGeom prst="rect">
            <a:avLst/>
          </a:prstGeom>
          <a:ln>
            <a:noFill/>
          </a:ln>
          <a:effectLst>
            <a:outerShdw blurRad="190500" algn="tl" rotWithShape="0">
              <a:srgbClr val="000000">
                <a:alpha val="70000"/>
              </a:srgbClr>
            </a:outerShdw>
          </a:effectLst>
        </p:spPr>
      </p:pic>
      <p:sp>
        <p:nvSpPr>
          <p:cNvPr id="14" name="TextBox 13"/>
          <p:cNvSpPr txBox="1"/>
          <p:nvPr/>
        </p:nvSpPr>
        <p:spPr>
          <a:xfrm>
            <a:off x="152400" y="3962400"/>
            <a:ext cx="8759129" cy="707886"/>
          </a:xfrm>
          <a:prstGeom prst="rect">
            <a:avLst/>
          </a:prstGeom>
          <a:noFill/>
        </p:spPr>
        <p:txBody>
          <a:bodyPr wrap="none" rtlCol="0">
            <a:spAutoFit/>
          </a:bodyPr>
          <a:lstStyle/>
          <a:p>
            <a:r>
              <a:rPr lang="en-US" sz="2000" dirty="0"/>
              <a:t>The SO can only delegate their PPF as My Current Delegations through the</a:t>
            </a:r>
          </a:p>
          <a:p>
            <a:r>
              <a:rPr lang="en-US" sz="2000" b="1" i="1" dirty="0"/>
              <a:t>Search or Add Delegation </a:t>
            </a:r>
            <a:r>
              <a:rPr lang="en-US" sz="2000" dirty="0"/>
              <a:t>link. </a:t>
            </a:r>
          </a:p>
        </p:txBody>
      </p:sp>
      <p:sp>
        <p:nvSpPr>
          <p:cNvPr id="15" name="Rounded Rectangle 14" title="''"/>
          <p:cNvSpPr/>
          <p:nvPr/>
        </p:nvSpPr>
        <p:spPr>
          <a:xfrm>
            <a:off x="457200" y="2532077"/>
            <a:ext cx="1295400" cy="228600"/>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title="''"/>
          <p:cNvSpPr/>
          <p:nvPr/>
        </p:nvSpPr>
        <p:spPr>
          <a:xfrm>
            <a:off x="4401769" y="3366668"/>
            <a:ext cx="3260875" cy="354159"/>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8" name="TextBox 17"/>
          <p:cNvSpPr txBox="1"/>
          <p:nvPr/>
        </p:nvSpPr>
        <p:spPr>
          <a:xfrm>
            <a:off x="152400" y="4708887"/>
            <a:ext cx="8292655" cy="707886"/>
          </a:xfrm>
          <a:prstGeom prst="rect">
            <a:avLst/>
          </a:prstGeom>
          <a:noFill/>
        </p:spPr>
        <p:txBody>
          <a:bodyPr wrap="none" rtlCol="0">
            <a:spAutoFit/>
          </a:bodyPr>
          <a:lstStyle/>
          <a:p>
            <a:r>
              <a:rPr lang="en-US" sz="2000" dirty="0"/>
              <a:t>The </a:t>
            </a:r>
            <a:r>
              <a:rPr lang="en-US" sz="2000" b="1" i="1" dirty="0"/>
              <a:t>Progress Report </a:t>
            </a:r>
            <a:r>
              <a:rPr lang="en-US" sz="2000" dirty="0"/>
              <a:t>and </a:t>
            </a:r>
            <a:r>
              <a:rPr lang="en-US" sz="2000" b="1" i="1" dirty="0"/>
              <a:t>Sponsor </a:t>
            </a:r>
            <a:r>
              <a:rPr lang="en-US" sz="2000" dirty="0"/>
              <a:t>links allow the SO to assign those </a:t>
            </a:r>
          </a:p>
          <a:p>
            <a:r>
              <a:rPr lang="en-US" sz="2000" dirty="0"/>
              <a:t>delegations to a selected user.</a:t>
            </a:r>
          </a:p>
        </p:txBody>
      </p:sp>
      <p:sp>
        <p:nvSpPr>
          <p:cNvPr id="19" name="TextBox 18"/>
          <p:cNvSpPr txBox="1"/>
          <p:nvPr/>
        </p:nvSpPr>
        <p:spPr>
          <a:xfrm>
            <a:off x="152400" y="5455373"/>
            <a:ext cx="8985152" cy="707886"/>
          </a:xfrm>
          <a:prstGeom prst="rect">
            <a:avLst/>
          </a:prstGeom>
          <a:noFill/>
        </p:spPr>
        <p:txBody>
          <a:bodyPr wrap="none" rtlCol="0">
            <a:spAutoFit/>
          </a:bodyPr>
          <a:lstStyle/>
          <a:p>
            <a:r>
              <a:rPr lang="en-US" sz="2000" dirty="0"/>
              <a:t>The </a:t>
            </a:r>
            <a:r>
              <a:rPr lang="en-US" sz="2000" b="1" i="1" dirty="0"/>
              <a:t>Institution Delegation </a:t>
            </a:r>
            <a:r>
              <a:rPr lang="en-US" sz="2000" dirty="0"/>
              <a:t>link allows the SO to assign the Submit Progress </a:t>
            </a:r>
          </a:p>
          <a:p>
            <a:r>
              <a:rPr lang="en-US" sz="2000" dirty="0"/>
              <a:t>Report delegation to multiple selected users at one time.</a:t>
            </a:r>
          </a:p>
        </p:txBody>
      </p:sp>
      <p:sp>
        <p:nvSpPr>
          <p:cNvPr id="20" name="Rounded Rectangle 19" title="''"/>
          <p:cNvSpPr/>
          <p:nvPr/>
        </p:nvSpPr>
        <p:spPr>
          <a:xfrm>
            <a:off x="7701064" y="3361189"/>
            <a:ext cx="1138136" cy="354159"/>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7705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Delegation Menu (PI)</a:t>
            </a:r>
          </a:p>
        </p:txBody>
      </p:sp>
      <p:pic>
        <p:nvPicPr>
          <p:cNvPr id="3" name="Picture 2" descr="&quot;&quot;" title="Set Delegatio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669473"/>
            <a:ext cx="8686800" cy="2369127"/>
          </a:xfrm>
          <a:prstGeom prst="rect">
            <a:avLst/>
          </a:prstGeom>
          <a:ln>
            <a:noFill/>
          </a:ln>
          <a:effectLst>
            <a:outerShdw blurRad="190500" algn="tl" rotWithShape="0">
              <a:srgbClr val="000000">
                <a:alpha val="70000"/>
              </a:srgbClr>
            </a:outerShdw>
          </a:effectLst>
        </p:spPr>
      </p:pic>
      <p:sp>
        <p:nvSpPr>
          <p:cNvPr id="4" name="TextBox 3"/>
          <p:cNvSpPr txBox="1"/>
          <p:nvPr/>
        </p:nvSpPr>
        <p:spPr>
          <a:xfrm>
            <a:off x="152400" y="4170402"/>
            <a:ext cx="6680034" cy="400110"/>
          </a:xfrm>
          <a:prstGeom prst="rect">
            <a:avLst/>
          </a:prstGeom>
          <a:noFill/>
        </p:spPr>
        <p:txBody>
          <a:bodyPr wrap="none" rtlCol="0">
            <a:spAutoFit/>
          </a:bodyPr>
          <a:lstStyle/>
          <a:p>
            <a:r>
              <a:rPr lang="en-US" sz="2000" dirty="0"/>
              <a:t>Screen shows users who are currently delegated actions.</a:t>
            </a:r>
          </a:p>
        </p:txBody>
      </p:sp>
      <p:sp>
        <p:nvSpPr>
          <p:cNvPr id="5" name="TextBox 4"/>
          <p:cNvSpPr txBox="1"/>
          <p:nvPr/>
        </p:nvSpPr>
        <p:spPr>
          <a:xfrm>
            <a:off x="152400" y="4763869"/>
            <a:ext cx="6609502" cy="400110"/>
          </a:xfrm>
          <a:prstGeom prst="rect">
            <a:avLst/>
          </a:prstGeom>
          <a:noFill/>
        </p:spPr>
        <p:txBody>
          <a:bodyPr wrap="none" rtlCol="0">
            <a:spAutoFit/>
          </a:bodyPr>
          <a:lstStyle/>
          <a:p>
            <a:r>
              <a:rPr lang="en-US" sz="2000" dirty="0"/>
              <a:t>Clicking </a:t>
            </a:r>
            <a:r>
              <a:rPr lang="en-US" sz="2000" b="1" i="1" dirty="0"/>
              <a:t>Select</a:t>
            </a:r>
            <a:r>
              <a:rPr lang="en-US" sz="2000" dirty="0"/>
              <a:t> lets you edit or delete current delegation.</a:t>
            </a:r>
          </a:p>
        </p:txBody>
      </p:sp>
      <p:sp>
        <p:nvSpPr>
          <p:cNvPr id="6" name="TextBox 5"/>
          <p:cNvSpPr txBox="1"/>
          <p:nvPr/>
        </p:nvSpPr>
        <p:spPr>
          <a:xfrm>
            <a:off x="152400" y="5357336"/>
            <a:ext cx="7573035" cy="400110"/>
          </a:xfrm>
          <a:prstGeom prst="rect">
            <a:avLst/>
          </a:prstGeom>
          <a:noFill/>
        </p:spPr>
        <p:txBody>
          <a:bodyPr wrap="none" rtlCol="0">
            <a:spAutoFit/>
          </a:bodyPr>
          <a:lstStyle/>
          <a:p>
            <a:r>
              <a:rPr lang="en-US" sz="2000" dirty="0"/>
              <a:t>Clicking </a:t>
            </a:r>
            <a:r>
              <a:rPr lang="en-US" sz="2000" b="1" i="1" dirty="0"/>
              <a:t>Search or Add Delegate </a:t>
            </a:r>
            <a:r>
              <a:rPr lang="en-US" sz="2000" dirty="0"/>
              <a:t>lets you add a new delegation.</a:t>
            </a:r>
          </a:p>
        </p:txBody>
      </p:sp>
      <p:sp>
        <p:nvSpPr>
          <p:cNvPr id="7" name="Rounded Rectangle 6" title="''"/>
          <p:cNvSpPr/>
          <p:nvPr/>
        </p:nvSpPr>
        <p:spPr>
          <a:xfrm>
            <a:off x="8001000" y="2971800"/>
            <a:ext cx="835025" cy="60960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title="''"/>
          <p:cNvSpPr/>
          <p:nvPr/>
        </p:nvSpPr>
        <p:spPr>
          <a:xfrm>
            <a:off x="7692578" y="3691156"/>
            <a:ext cx="1222822" cy="30480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3126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76200"/>
            <a:ext cx="8534400" cy="758825"/>
          </a:xfrm>
        </p:spPr>
        <p:txBody>
          <a:bodyPr/>
          <a:lstStyle/>
          <a:p>
            <a:r>
              <a:rPr lang="en-US" dirty="0"/>
              <a:t>Delegation Selection (PI)</a:t>
            </a:r>
          </a:p>
        </p:txBody>
      </p:sp>
      <p:pic>
        <p:nvPicPr>
          <p:cNvPr id="5" name="Picture 4" descr="&quot;&quot;" title="Select Delegatio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4723269"/>
            <a:ext cx="8686800" cy="1982331"/>
          </a:xfrm>
          <a:prstGeom prst="rect">
            <a:avLst/>
          </a:prstGeom>
          <a:ln>
            <a:noFill/>
          </a:ln>
          <a:effectLst>
            <a:outerShdw blurRad="190500" algn="tl" rotWithShape="0">
              <a:srgbClr val="000000">
                <a:alpha val="70000"/>
              </a:srgbClr>
            </a:outerShdw>
          </a:effectLst>
        </p:spPr>
      </p:pic>
      <p:pic>
        <p:nvPicPr>
          <p:cNvPr id="8" name="Picture 7" title="Delegations HIT Lis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667421"/>
            <a:ext cx="8686800" cy="3980779"/>
          </a:xfrm>
          <a:prstGeom prst="rect">
            <a:avLst/>
          </a:prstGeom>
          <a:ln>
            <a:noFill/>
          </a:ln>
          <a:effectLst>
            <a:outerShdw blurRad="190500" algn="tl" rotWithShape="0">
              <a:srgbClr val="000000">
                <a:alpha val="70000"/>
              </a:srgbClr>
            </a:outerShdw>
          </a:effectLst>
        </p:spPr>
      </p:pic>
      <p:sp>
        <p:nvSpPr>
          <p:cNvPr id="3" name="TextBox 2"/>
          <p:cNvSpPr txBox="1"/>
          <p:nvPr/>
        </p:nvSpPr>
        <p:spPr>
          <a:xfrm>
            <a:off x="3886200" y="964734"/>
            <a:ext cx="5134804" cy="369332"/>
          </a:xfrm>
          <a:prstGeom prst="rect">
            <a:avLst/>
          </a:prstGeom>
          <a:solidFill>
            <a:schemeClr val="accent6">
              <a:lumMod val="20000"/>
              <a:lumOff val="80000"/>
            </a:schemeClr>
          </a:solidFill>
          <a:ln w="28575">
            <a:solidFill>
              <a:srgbClr val="FF0000"/>
            </a:solidFill>
          </a:ln>
        </p:spPr>
        <p:txBody>
          <a:bodyPr wrap="none" rtlCol="0">
            <a:spAutoFit/>
          </a:bodyPr>
          <a:lstStyle/>
          <a:p>
            <a:r>
              <a:rPr lang="en-US" dirty="0">
                <a:solidFill>
                  <a:srgbClr val="FF0000"/>
                </a:solidFill>
              </a:rPr>
              <a:t>Delegates (eRA Commons users) search screen</a:t>
            </a:r>
          </a:p>
        </p:txBody>
      </p:sp>
      <p:sp>
        <p:nvSpPr>
          <p:cNvPr id="6" name="TextBox 5"/>
          <p:cNvSpPr txBox="1"/>
          <p:nvPr/>
        </p:nvSpPr>
        <p:spPr>
          <a:xfrm>
            <a:off x="3886200" y="5022402"/>
            <a:ext cx="2864887" cy="369332"/>
          </a:xfrm>
          <a:prstGeom prst="rect">
            <a:avLst/>
          </a:prstGeom>
          <a:solidFill>
            <a:schemeClr val="accent6">
              <a:lumMod val="20000"/>
              <a:lumOff val="80000"/>
            </a:schemeClr>
          </a:solidFill>
          <a:ln w="28575">
            <a:solidFill>
              <a:srgbClr val="FF0000"/>
            </a:solidFill>
          </a:ln>
        </p:spPr>
        <p:txBody>
          <a:bodyPr wrap="none" rtlCol="0">
            <a:spAutoFit/>
          </a:bodyPr>
          <a:lstStyle/>
          <a:p>
            <a:r>
              <a:rPr lang="en-US" dirty="0">
                <a:solidFill>
                  <a:srgbClr val="FF0000"/>
                </a:solidFill>
              </a:rPr>
              <a:t>Select Delegations screen</a:t>
            </a:r>
          </a:p>
        </p:txBody>
      </p:sp>
    </p:spTree>
    <p:custDataLst>
      <p:tags r:id="rId1"/>
    </p:custDataLst>
    <p:extLst>
      <p:ext uri="{BB962C8B-B14F-4D97-AF65-F5344CB8AC3E}">
        <p14:creationId xmlns:p14="http://schemas.microsoft.com/office/powerpoint/2010/main" val="77271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Award Monitoring</a:t>
            </a:r>
          </a:p>
        </p:txBody>
      </p:sp>
      <p:sp>
        <p:nvSpPr>
          <p:cNvPr id="3" name="Text Placeholder 2"/>
          <p:cNvSpPr>
            <a:spLocks noGrp="1"/>
          </p:cNvSpPr>
          <p:nvPr>
            <p:ph type="body" idx="1"/>
          </p:nvPr>
        </p:nvSpPr>
        <p:spPr>
          <a:xfrm>
            <a:off x="762000" y="2743200"/>
            <a:ext cx="7620000" cy="1673225"/>
          </a:xfrm>
        </p:spPr>
        <p:txBody>
          <a:bodyPr/>
          <a:lstStyle/>
          <a:p>
            <a:r>
              <a:rPr lang="en-US" dirty="0"/>
              <a:t>Keeping an eye on things</a:t>
            </a:r>
          </a:p>
        </p:txBody>
      </p:sp>
      <p:pic>
        <p:nvPicPr>
          <p:cNvPr id="4" name="Picture 3" title="Award Monitoring puzzle pie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2515" y="3657600"/>
            <a:ext cx="2269485" cy="2147282"/>
          </a:xfrm>
          <a:prstGeom prst="rect">
            <a:avLst/>
          </a:prstGeom>
          <a:effectLst>
            <a:outerShdw blurRad="76200" dist="12700" dir="2700000" sy="-23000" kx="-800400" algn="bl" rotWithShape="0">
              <a:prstClr val="black">
                <a:alpha val="20000"/>
              </a:prstClr>
            </a:outerShdw>
          </a:effectLst>
        </p:spPr>
      </p:pic>
      <p:pic>
        <p:nvPicPr>
          <p:cNvPr id="5" name="Picture 4" tit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3500638"/>
            <a:ext cx="2729432" cy="23042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312798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Managing the Prior Approval Options</a:t>
            </a:r>
          </a:p>
        </p:txBody>
      </p:sp>
      <p:pic>
        <p:nvPicPr>
          <p:cNvPr id="8" name="Content Placeholder 7" title="eRA Commons navigation bar showing prior approval tab"/>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r="3223" b="61765"/>
          <a:stretch/>
        </p:blipFill>
        <p:spPr>
          <a:xfrm>
            <a:off x="135758" y="1524000"/>
            <a:ext cx="8866134" cy="1981200"/>
          </a:xfrm>
          <a:prstGeom prst="rect">
            <a:avLst/>
          </a:prstGeom>
          <a:ln>
            <a:noFill/>
          </a:ln>
          <a:effectLst>
            <a:outerShdw blurRad="190500" algn="tl" rotWithShape="0">
              <a:srgbClr val="000000">
                <a:alpha val="70000"/>
              </a:srgbClr>
            </a:outerShdw>
          </a:effectLst>
        </p:spPr>
      </p:pic>
      <p:sp>
        <p:nvSpPr>
          <p:cNvPr id="9" name="Rounded Rectangle 8" title="''"/>
          <p:cNvSpPr/>
          <p:nvPr/>
        </p:nvSpPr>
        <p:spPr>
          <a:xfrm>
            <a:off x="2971800" y="2543262"/>
            <a:ext cx="762000" cy="30480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81000" y="3733800"/>
            <a:ext cx="8455024" cy="369332"/>
          </a:xfrm>
          <a:prstGeom prst="rect">
            <a:avLst/>
          </a:prstGeom>
          <a:noFill/>
        </p:spPr>
        <p:txBody>
          <a:bodyPr wrap="square" rtlCol="0">
            <a:spAutoFit/>
          </a:bodyPr>
          <a:lstStyle/>
          <a:p>
            <a:r>
              <a:rPr lang="en-US" dirty="0">
                <a:latin typeface="+mn-lt"/>
              </a:rPr>
              <a:t>The Prior Approval tab provides one way to manage you’re application or award.</a:t>
            </a:r>
          </a:p>
        </p:txBody>
      </p:sp>
      <p:sp>
        <p:nvSpPr>
          <p:cNvPr id="11" name="Text Placeholder 2"/>
          <p:cNvSpPr txBox="1">
            <a:spLocks/>
          </p:cNvSpPr>
          <p:nvPr/>
        </p:nvSpPr>
        <p:spPr>
          <a:xfrm>
            <a:off x="380999" y="4103133"/>
            <a:ext cx="8455025" cy="697467"/>
          </a:xfrm>
          <a:prstGeom prst="rect">
            <a:avLst/>
          </a:prstGeom>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buNone/>
            </a:pPr>
            <a:r>
              <a:rPr lang="en-US" sz="1800" dirty="0"/>
              <a:t>Prior Approval is the process in which an applicant or grantee must have written approval by an authorized official to undertake a certain activity.</a:t>
            </a:r>
          </a:p>
          <a:p>
            <a:endParaRPr lang="en-US" sz="1800" dirty="0"/>
          </a:p>
        </p:txBody>
      </p:sp>
      <p:sp>
        <p:nvSpPr>
          <p:cNvPr id="12" name="Content Placeholder 3"/>
          <p:cNvSpPr txBox="1">
            <a:spLocks/>
          </p:cNvSpPr>
          <p:nvPr/>
        </p:nvSpPr>
        <p:spPr bwMode="auto">
          <a:xfrm>
            <a:off x="380998" y="4724399"/>
            <a:ext cx="8455026" cy="18288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buFont typeface="Wingdings 2" pitchFamily="18" charset="2"/>
              <a:buNone/>
            </a:pPr>
            <a:r>
              <a:rPr lang="en-US" sz="1800" dirty="0"/>
              <a:t>eRA now supports four activities for Prior Approval Requests.</a:t>
            </a:r>
          </a:p>
          <a:p>
            <a:pPr lvl="1"/>
            <a:r>
              <a:rPr lang="en-US" sz="1600" dirty="0"/>
              <a:t>Request for No Cost Extension (NCE)</a:t>
            </a:r>
          </a:p>
          <a:p>
            <a:pPr lvl="1"/>
            <a:r>
              <a:rPr lang="en-US" sz="1600" dirty="0"/>
              <a:t>Request for withdrawal of an application</a:t>
            </a:r>
          </a:p>
          <a:p>
            <a:pPr lvl="1"/>
            <a:r>
              <a:rPr lang="en-US" sz="1600" dirty="0"/>
              <a:t>Carryover</a:t>
            </a:r>
          </a:p>
          <a:p>
            <a:pPr lvl="1"/>
            <a:r>
              <a:rPr lang="en-US" sz="1600" dirty="0"/>
              <a:t>Request for Change of PD/PI</a:t>
            </a:r>
          </a:p>
          <a:p>
            <a:pPr marL="0" indent="0">
              <a:buFont typeface="Wingdings 2" pitchFamily="18" charset="2"/>
              <a:buNone/>
            </a:pPr>
            <a:endParaRPr lang="en-US" sz="1800" dirty="0"/>
          </a:p>
        </p:txBody>
      </p:sp>
    </p:spTree>
    <p:custDataLst>
      <p:tags r:id="rId1"/>
    </p:custDataLst>
    <p:extLst>
      <p:ext uri="{BB962C8B-B14F-4D97-AF65-F5344CB8AC3E}">
        <p14:creationId xmlns:p14="http://schemas.microsoft.com/office/powerpoint/2010/main" val="99002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fade">
                                      <p:cBhvr>
                                        <p:cTn id="20" dur="500"/>
                                        <p:tgtEl>
                                          <p:spTgt spid="12">
                                            <p:txEl>
                                              <p:pRg st="0" end="0"/>
                                            </p:txEl>
                                          </p:spTgt>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fade">
                                      <p:cBhvr>
                                        <p:cTn id="24" dur="500"/>
                                        <p:tgtEl>
                                          <p:spTgt spid="12">
                                            <p:txEl>
                                              <p:pRg st="1" end="1"/>
                                            </p:txEl>
                                          </p:spTgt>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fade">
                                      <p:cBhvr>
                                        <p:cTn id="28" dur="500"/>
                                        <p:tgtEl>
                                          <p:spTgt spid="12">
                                            <p:txEl>
                                              <p:pRg st="2" end="2"/>
                                            </p:txEl>
                                          </p:spTgt>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12">
                                            <p:txEl>
                                              <p:pRg st="3" end="3"/>
                                            </p:txEl>
                                          </p:spTgt>
                                        </p:tgtEl>
                                        <p:attrNameLst>
                                          <p:attrName>style.visibility</p:attrName>
                                        </p:attrNameLst>
                                      </p:cBhvr>
                                      <p:to>
                                        <p:strVal val="visible"/>
                                      </p:to>
                                    </p:set>
                                    <p:animEffect transition="in" filter="fade">
                                      <p:cBhvr>
                                        <p:cTn id="32" dur="500"/>
                                        <p:tgtEl>
                                          <p:spTgt spid="12">
                                            <p:txEl>
                                              <p:pRg st="3" end="3"/>
                                            </p:txEl>
                                          </p:spTgt>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12">
                                            <p:txEl>
                                              <p:pRg st="4" end="4"/>
                                            </p:txEl>
                                          </p:spTgt>
                                        </p:tgtEl>
                                        <p:attrNameLst>
                                          <p:attrName>style.visibility</p:attrName>
                                        </p:attrNameLst>
                                      </p:cBhvr>
                                      <p:to>
                                        <p:strVal val="visible"/>
                                      </p:to>
                                    </p:set>
                                    <p:animEffect transition="in" filter="fade">
                                      <p:cBhvr>
                                        <p:cTn id="36"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quot;&quot;" title="Prior Approval Tab in eRA Commons"/>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2400" y="225579"/>
            <a:ext cx="8839200" cy="3364226"/>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666559" y="3810000"/>
            <a:ext cx="7715441"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t>Prior Approval Tab</a:t>
            </a:r>
          </a:p>
          <a:p>
            <a:pPr marL="285750" indent="-285750">
              <a:buFont typeface="Arial" panose="020B0604020202020204" pitchFamily="34" charset="0"/>
              <a:buChar char="•"/>
            </a:pPr>
            <a:r>
              <a:rPr lang="en-US" sz="2000" dirty="0"/>
              <a:t>Select the type of request and click </a:t>
            </a:r>
            <a:r>
              <a:rPr lang="en-US" sz="2000" b="1" i="1" dirty="0">
                <a:solidFill>
                  <a:srgbClr val="00B050"/>
                </a:solidFill>
              </a:rPr>
              <a:t>Go</a:t>
            </a:r>
          </a:p>
          <a:p>
            <a:pPr marL="285750" indent="-285750">
              <a:buFont typeface="Arial" panose="020B0604020202020204" pitchFamily="34" charset="0"/>
              <a:buChar char="•"/>
            </a:pPr>
            <a:r>
              <a:rPr lang="en-US" sz="2000" b="1" i="1" dirty="0">
                <a:solidFill>
                  <a:srgbClr val="00B050"/>
                </a:solidFill>
              </a:rPr>
              <a:t>List my Requests </a:t>
            </a:r>
            <a:r>
              <a:rPr lang="en-US" sz="2000" dirty="0"/>
              <a:t>will display all Prior Approval requests pending Signing Official submission</a:t>
            </a:r>
          </a:p>
          <a:p>
            <a:pPr marL="285750" indent="-285750">
              <a:buFont typeface="Arial" panose="020B0604020202020204" pitchFamily="34" charset="0"/>
              <a:buChar char="•"/>
            </a:pPr>
            <a:r>
              <a:rPr lang="en-US" sz="2000" b="1" i="1" dirty="0">
                <a:solidFill>
                  <a:srgbClr val="00B050"/>
                </a:solidFill>
              </a:rPr>
              <a:t>Search for Request </a:t>
            </a:r>
            <a:r>
              <a:rPr lang="en-US" sz="2000" dirty="0"/>
              <a:t>will allow a Signing Official to search for all Prior Approval requests.</a:t>
            </a:r>
          </a:p>
        </p:txBody>
      </p:sp>
      <p:sp>
        <p:nvSpPr>
          <p:cNvPr id="2" name="Title 1"/>
          <p:cNvSpPr>
            <a:spLocks noGrp="1"/>
          </p:cNvSpPr>
          <p:nvPr>
            <p:ph type="title"/>
          </p:nvPr>
        </p:nvSpPr>
        <p:spPr>
          <a:xfrm>
            <a:off x="3352799" y="228600"/>
            <a:ext cx="5483225" cy="492987"/>
          </a:xfrm>
        </p:spPr>
        <p:txBody>
          <a:bodyPr>
            <a:noAutofit/>
          </a:bodyPr>
          <a:lstStyle/>
          <a:p>
            <a:pPr algn="l"/>
            <a:r>
              <a:rPr lang="en-US" sz="2400" dirty="0"/>
              <a:t>Prior Approval Tab</a:t>
            </a:r>
          </a:p>
        </p:txBody>
      </p:sp>
    </p:spTree>
    <p:custDataLst>
      <p:tags r:id="rId1"/>
    </p:custDataLst>
    <p:extLst>
      <p:ext uri="{BB962C8B-B14F-4D97-AF65-F5344CB8AC3E}">
        <p14:creationId xmlns:p14="http://schemas.microsoft.com/office/powerpoint/2010/main" val="420111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uot;&quot;" title="AHRQ Logo"/>
          <p:cNvPicPr>
            <a:picLocks noChangeAspect="1"/>
          </p:cNvPicPr>
          <p:nvPr/>
        </p:nvPicPr>
        <p:blipFill>
          <a:blip r:embed="rId3"/>
          <a:stretch>
            <a:fillRect/>
          </a:stretch>
        </p:blipFill>
        <p:spPr>
          <a:xfrm>
            <a:off x="190500" y="2486025"/>
            <a:ext cx="2857500" cy="1628775"/>
          </a:xfrm>
          <a:prstGeom prst="rect">
            <a:avLst/>
          </a:prstGeom>
        </p:spPr>
      </p:pic>
      <p:pic>
        <p:nvPicPr>
          <p:cNvPr id="6" name="Picture 5" descr="&quot;&quot;" title="CDC logo"/>
          <p:cNvPicPr>
            <a:picLocks noChangeAspect="1"/>
          </p:cNvPicPr>
          <p:nvPr/>
        </p:nvPicPr>
        <p:blipFill>
          <a:blip r:embed="rId4"/>
          <a:stretch>
            <a:fillRect/>
          </a:stretch>
        </p:blipFill>
        <p:spPr>
          <a:xfrm>
            <a:off x="304800" y="4313302"/>
            <a:ext cx="2209800" cy="1668140"/>
          </a:xfrm>
          <a:prstGeom prst="rect">
            <a:avLst/>
          </a:prstGeom>
        </p:spPr>
      </p:pic>
      <p:pic>
        <p:nvPicPr>
          <p:cNvPr id="8" name="Picture 7" descr="&quot;&quot;" title="FDA Logo"/>
          <p:cNvPicPr>
            <a:picLocks noChangeAspect="1"/>
          </p:cNvPicPr>
          <p:nvPr/>
        </p:nvPicPr>
        <p:blipFill>
          <a:blip r:embed="rId5"/>
          <a:stretch>
            <a:fillRect/>
          </a:stretch>
        </p:blipFill>
        <p:spPr>
          <a:xfrm>
            <a:off x="6294945" y="4367131"/>
            <a:ext cx="2391855" cy="1271669"/>
          </a:xfrm>
          <a:prstGeom prst="rect">
            <a:avLst/>
          </a:prstGeom>
        </p:spPr>
      </p:pic>
      <p:pic>
        <p:nvPicPr>
          <p:cNvPr id="1032" name="Picture 8" descr="SAMHSA Logo"/>
          <p:cNvPicPr>
            <a:picLocks noChangeAspect="1" noChangeArrowheads="1"/>
          </p:cNvPicPr>
          <p:nvPr/>
        </p:nvPicPr>
        <p:blipFill rotWithShape="1">
          <a:blip r:embed="rId6">
            <a:extLst>
              <a:ext uri="{28A0092B-C50C-407E-A947-70E740481C1C}">
                <a14:useLocalDpi xmlns:a14="http://schemas.microsoft.com/office/drawing/2010/main" val="0"/>
              </a:ext>
            </a:extLst>
          </a:blip>
          <a:srcRect r="39740" b="14840"/>
          <a:stretch/>
        </p:blipFill>
        <p:spPr bwMode="auto">
          <a:xfrm>
            <a:off x="6019800" y="2666999"/>
            <a:ext cx="2752802" cy="10104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A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25057" y="3172232"/>
            <a:ext cx="1966912" cy="19669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0500" y="533400"/>
            <a:ext cx="8801100" cy="1524000"/>
          </a:xfrm>
        </p:spPr>
        <p:txBody>
          <a:bodyPr>
            <a:noAutofit/>
          </a:bodyPr>
          <a:lstStyle/>
          <a:p>
            <a:r>
              <a:rPr lang="en-US" sz="5400" dirty="0"/>
              <a:t>eRA Partners</a:t>
            </a:r>
            <a:br>
              <a:rPr lang="en-US" sz="4400" dirty="0"/>
            </a:br>
            <a:r>
              <a:rPr lang="en-US" sz="2800" dirty="0"/>
              <a:t>eRA Commons is used by more agencies than just NIH</a:t>
            </a:r>
          </a:p>
        </p:txBody>
      </p:sp>
    </p:spTree>
    <p:custDataLst>
      <p:tags r:id="rId1"/>
    </p:custDataLst>
    <p:extLst>
      <p:ext uri="{BB962C8B-B14F-4D97-AF65-F5344CB8AC3E}">
        <p14:creationId xmlns:p14="http://schemas.microsoft.com/office/powerpoint/2010/main" val="103303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Approval – Withdrawal</a:t>
            </a:r>
          </a:p>
        </p:txBody>
      </p:sp>
      <p:sp>
        <p:nvSpPr>
          <p:cNvPr id="3" name="Content Placeholder 2"/>
          <p:cNvSpPr>
            <a:spLocks noGrp="1"/>
          </p:cNvSpPr>
          <p:nvPr>
            <p:ph sz="quarter" idx="13"/>
          </p:nvPr>
        </p:nvSpPr>
        <p:spPr>
          <a:xfrm>
            <a:off x="301625" y="1524000"/>
            <a:ext cx="8503920" cy="4724400"/>
          </a:xfrm>
        </p:spPr>
        <p:txBody>
          <a:bodyPr/>
          <a:lstStyle/>
          <a:p>
            <a:r>
              <a:rPr lang="en-US" dirty="0"/>
              <a:t>An application that has been removed for consideration of award by the Signing Official/Authorized Organization Representative.</a:t>
            </a:r>
          </a:p>
          <a:p>
            <a:pPr lvl="1"/>
            <a:r>
              <a:rPr lang="en-US" dirty="0"/>
              <a:t>Initiation of a Withdrawal Request can be done by either the Principal Investigator (PI) or Signing Official (SO)</a:t>
            </a:r>
          </a:p>
          <a:p>
            <a:pPr lvl="1"/>
            <a:r>
              <a:rPr lang="en-US" dirty="0"/>
              <a:t>Screen supports justification (required) and supporting documents (max 10)</a:t>
            </a:r>
          </a:p>
          <a:p>
            <a:pPr lvl="1"/>
            <a:r>
              <a:rPr lang="en-US" dirty="0"/>
              <a:t>Only the Signing Official can submit the request</a:t>
            </a:r>
          </a:p>
          <a:p>
            <a:pPr lvl="1"/>
            <a:r>
              <a:rPr lang="en-US" dirty="0"/>
              <a:t>Signing Officials can search for requests for their institution</a:t>
            </a:r>
          </a:p>
          <a:p>
            <a:pPr lvl="1"/>
            <a:r>
              <a:rPr lang="en-US" dirty="0"/>
              <a:t>Automatic notifications to the SO and PI upon approval</a:t>
            </a:r>
          </a:p>
          <a:p>
            <a:pPr lvl="1"/>
            <a:endParaRPr lang="en-US" dirty="0"/>
          </a:p>
        </p:txBody>
      </p:sp>
    </p:spTree>
    <p:custDataLst>
      <p:tags r:id="rId1"/>
    </p:custDataLst>
    <p:extLst>
      <p:ext uri="{BB962C8B-B14F-4D97-AF65-F5344CB8AC3E}">
        <p14:creationId xmlns:p14="http://schemas.microsoft.com/office/powerpoint/2010/main" val="216144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10810"/>
            <a:ext cx="8534400" cy="492987"/>
          </a:xfrm>
        </p:spPr>
        <p:txBody>
          <a:bodyPr>
            <a:noAutofit/>
          </a:bodyPr>
          <a:lstStyle/>
          <a:p>
            <a:r>
              <a:rPr lang="en-US" dirty="0"/>
              <a:t>Prior Approval – Withdrawal Request</a:t>
            </a:r>
          </a:p>
        </p:txBody>
      </p:sp>
      <p:pic>
        <p:nvPicPr>
          <p:cNvPr id="12" name="AXU5.png" title="Prior Approval Withdrawal Request Screen"/>
          <p:cNvPicPr/>
          <p:nvPr/>
        </p:nvPicPr>
        <p:blipFill>
          <a:blip r:embed="rId4"/>
          <a:stretch>
            <a:fillRect/>
          </a:stretch>
        </p:blipFill>
        <p:spPr>
          <a:xfrm>
            <a:off x="381000" y="1219200"/>
            <a:ext cx="8305800" cy="51054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49653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Approval – Carryover</a:t>
            </a:r>
          </a:p>
        </p:txBody>
      </p:sp>
      <p:sp>
        <p:nvSpPr>
          <p:cNvPr id="3" name="Content Placeholder 2"/>
          <p:cNvSpPr>
            <a:spLocks noGrp="1"/>
          </p:cNvSpPr>
          <p:nvPr>
            <p:ph sz="quarter" idx="13"/>
          </p:nvPr>
        </p:nvSpPr>
        <p:spPr>
          <a:xfrm>
            <a:off x="301625" y="1371600"/>
            <a:ext cx="8503920" cy="4953000"/>
          </a:xfrm>
        </p:spPr>
        <p:txBody>
          <a:bodyPr/>
          <a:lstStyle/>
          <a:p>
            <a:r>
              <a:rPr lang="en-US" dirty="0"/>
              <a:t>Request for an Institution to Carryover funds for a grant without expanded authority.</a:t>
            </a:r>
          </a:p>
          <a:p>
            <a:pPr lvl="1"/>
            <a:r>
              <a:rPr lang="en-US" dirty="0"/>
              <a:t>Only a Signing Official (SO) can initiate and submit this type of request.</a:t>
            </a:r>
          </a:p>
          <a:p>
            <a:pPr lvl="1"/>
            <a:r>
              <a:rPr lang="en-US" dirty="0"/>
              <a:t>Request can only be made for a grant year that is currently awarded and in the budget period.</a:t>
            </a:r>
          </a:p>
          <a:p>
            <a:pPr lvl="1"/>
            <a:r>
              <a:rPr lang="en-US" dirty="0"/>
              <a:t>SO must provide the unobligated funds to be carried over. </a:t>
            </a:r>
          </a:p>
          <a:p>
            <a:pPr lvl="1"/>
            <a:r>
              <a:rPr lang="en-US" dirty="0"/>
              <a:t>Explanation of unobligated funds, Budget Justification and Scientific Justification must be submitted in PDF format, each not exceed 5 MB in size.</a:t>
            </a:r>
          </a:p>
          <a:p>
            <a:pPr lvl="1"/>
            <a:r>
              <a:rPr lang="en-US" dirty="0"/>
              <a:t>If the grant is in the last year, and the project period end date has passed, the grantee will need to request a No Cost Extension to submit a Carryover request.</a:t>
            </a:r>
          </a:p>
        </p:txBody>
      </p:sp>
    </p:spTree>
    <p:custDataLst>
      <p:tags r:id="rId1"/>
    </p:custDataLst>
    <p:extLst>
      <p:ext uri="{BB962C8B-B14F-4D97-AF65-F5344CB8AC3E}">
        <p14:creationId xmlns:p14="http://schemas.microsoft.com/office/powerpoint/2010/main" val="182974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10810"/>
            <a:ext cx="8534400" cy="492987"/>
          </a:xfrm>
        </p:spPr>
        <p:txBody>
          <a:bodyPr>
            <a:noAutofit/>
          </a:bodyPr>
          <a:lstStyle/>
          <a:p>
            <a:r>
              <a:rPr lang="en-US" dirty="0"/>
              <a:t>Prior Approval – Carryover Screen</a:t>
            </a:r>
          </a:p>
        </p:txBody>
      </p:sp>
      <p:pic>
        <p:nvPicPr>
          <p:cNvPr id="12" name="AXU1.png" descr="&quot;&quot;" title="Prior Approval Carryover Screen"/>
          <p:cNvPicPr/>
          <p:nvPr/>
        </p:nvPicPr>
        <p:blipFill rotWithShape="1">
          <a:blip r:embed="rId3"/>
          <a:srcRect t="17708" b="23959"/>
          <a:stretch/>
        </p:blipFill>
        <p:spPr>
          <a:xfrm>
            <a:off x="304800" y="1331178"/>
            <a:ext cx="5410200" cy="5069622"/>
          </a:xfrm>
          <a:prstGeom prst="rect">
            <a:avLst/>
          </a:prstGeom>
          <a:ln>
            <a:noFill/>
          </a:ln>
          <a:effectLst>
            <a:outerShdw blurRad="292100" dist="139700" dir="2700000" algn="tl" rotWithShape="0">
              <a:srgbClr val="333333">
                <a:alpha val="65000"/>
              </a:srgbClr>
            </a:outerShdw>
          </a:effectLst>
        </p:spPr>
      </p:pic>
      <p:sp>
        <p:nvSpPr>
          <p:cNvPr id="13" name="Rounded Rectangle 12" descr="&quot;&quot;" title="&quot;&quot;"/>
          <p:cNvSpPr/>
          <p:nvPr/>
        </p:nvSpPr>
        <p:spPr>
          <a:xfrm>
            <a:off x="304800" y="1513820"/>
            <a:ext cx="1447800" cy="381000"/>
          </a:xfrm>
          <a:prstGeom prst="roundRect">
            <a:avLst/>
          </a:prstGeom>
          <a:no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1143000" y="914400"/>
            <a:ext cx="2133600" cy="523220"/>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Enter unobligated funds to be carried over</a:t>
            </a:r>
          </a:p>
        </p:txBody>
      </p:sp>
      <p:sp>
        <p:nvSpPr>
          <p:cNvPr id="18" name="TextBox 17"/>
          <p:cNvSpPr txBox="1"/>
          <p:nvPr/>
        </p:nvSpPr>
        <p:spPr>
          <a:xfrm>
            <a:off x="4076700" y="1590020"/>
            <a:ext cx="3505200" cy="1600438"/>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Only PDF files may be uploaded. </a:t>
            </a:r>
          </a:p>
          <a:p>
            <a:r>
              <a:rPr lang="en-US" sz="1400" dirty="0">
                <a:solidFill>
                  <a:prstClr val="black"/>
                </a:solidFill>
              </a:rPr>
              <a:t>One per each field, not exceeding 5MB.</a:t>
            </a:r>
          </a:p>
          <a:p>
            <a:r>
              <a:rPr lang="en-US" sz="1400" dirty="0">
                <a:solidFill>
                  <a:prstClr val="black"/>
                </a:solidFill>
              </a:rPr>
              <a:t> </a:t>
            </a:r>
          </a:p>
          <a:p>
            <a:r>
              <a:rPr lang="en-US" sz="1400" dirty="0">
                <a:solidFill>
                  <a:prstClr val="black"/>
                </a:solidFill>
              </a:rPr>
              <a:t>For more information regarding the desired content of these fields, please contact you Grants Management Specialist.</a:t>
            </a:r>
          </a:p>
        </p:txBody>
      </p:sp>
      <p:pic>
        <p:nvPicPr>
          <p:cNvPr id="4" name="Picture 3" descr="Do you wish to initiate a No Cost Extention, Yes or No?" title="NCE Request Question section"/>
          <p:cNvPicPr>
            <a:picLocks noChangeAspect="1"/>
          </p:cNvPicPr>
          <p:nvPr/>
        </p:nvPicPr>
        <p:blipFill>
          <a:blip r:embed="rId4"/>
          <a:stretch>
            <a:fillRect/>
          </a:stretch>
        </p:blipFill>
        <p:spPr>
          <a:xfrm>
            <a:off x="2286000" y="4953000"/>
            <a:ext cx="6425865" cy="1295400"/>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4953000" y="4156287"/>
            <a:ext cx="3505200" cy="738664"/>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If the grant is eligible for a No Cost Extension, the user will have the option to initiate a No Cost Extension.</a:t>
            </a:r>
          </a:p>
        </p:txBody>
      </p:sp>
    </p:spTree>
    <p:custDataLst>
      <p:tags r:id="rId1"/>
    </p:custDataLst>
    <p:extLst>
      <p:ext uri="{BB962C8B-B14F-4D97-AF65-F5344CB8AC3E}">
        <p14:creationId xmlns:p14="http://schemas.microsoft.com/office/powerpoint/2010/main" val="37220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8" grpId="0" animBg="1"/>
      <p:bldP spid="1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Approval – Change of PD/PI </a:t>
            </a:r>
          </a:p>
        </p:txBody>
      </p:sp>
      <p:sp>
        <p:nvSpPr>
          <p:cNvPr id="3" name="Content Placeholder 2"/>
          <p:cNvSpPr>
            <a:spLocks noGrp="1"/>
          </p:cNvSpPr>
          <p:nvPr>
            <p:ph sz="quarter" idx="13"/>
          </p:nvPr>
        </p:nvSpPr>
        <p:spPr>
          <a:xfrm>
            <a:off x="301625" y="1524000"/>
            <a:ext cx="8503920" cy="4724400"/>
          </a:xfrm>
        </p:spPr>
        <p:txBody>
          <a:bodyPr/>
          <a:lstStyle/>
          <a:p>
            <a:r>
              <a:rPr lang="en-US" dirty="0"/>
              <a:t>Request for an Institution to change the Program Director (PD) or Principal Investigator (PI) on an award.</a:t>
            </a:r>
          </a:p>
          <a:p>
            <a:pPr lvl="1"/>
            <a:r>
              <a:rPr lang="en-US" dirty="0"/>
              <a:t>Only a Signing Official (SO) can initiate and submit this type of request.</a:t>
            </a:r>
          </a:p>
          <a:p>
            <a:pPr lvl="1"/>
            <a:r>
              <a:rPr lang="en-US" dirty="0"/>
              <a:t>Request can only be made for a grant year that is currently awarded </a:t>
            </a:r>
            <a:r>
              <a:rPr lang="en-US"/>
              <a:t>and within </a:t>
            </a:r>
            <a:r>
              <a:rPr lang="en-US" dirty="0"/>
              <a:t>the budget period.</a:t>
            </a:r>
          </a:p>
          <a:p>
            <a:pPr lvl="1"/>
            <a:r>
              <a:rPr lang="en-US" dirty="0"/>
              <a:t>Biosketch and Other Support documents (PDFs only) are required with the submission when adding a new PD/PI.</a:t>
            </a:r>
          </a:p>
          <a:p>
            <a:pPr lvl="1"/>
            <a:r>
              <a:rPr lang="en-US" dirty="0"/>
              <a:t>1 PDF for each document requested, each not exceed 5 MB in size</a:t>
            </a:r>
          </a:p>
          <a:p>
            <a:pPr lvl="1"/>
            <a:endParaRPr lang="en-US" dirty="0"/>
          </a:p>
        </p:txBody>
      </p:sp>
    </p:spTree>
    <p:custDataLst>
      <p:tags r:id="rId1"/>
    </p:custDataLst>
    <p:extLst>
      <p:ext uri="{BB962C8B-B14F-4D97-AF65-F5344CB8AC3E}">
        <p14:creationId xmlns:p14="http://schemas.microsoft.com/office/powerpoint/2010/main" val="228965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XU3.png" descr="&quot;&quot;" title="Prior Approval Change of PD/PI Screen"/>
          <p:cNvPicPr/>
          <p:nvPr/>
        </p:nvPicPr>
        <p:blipFill rotWithShape="1">
          <a:blip r:embed="rId3"/>
          <a:srcRect t="29370"/>
          <a:stretch/>
        </p:blipFill>
        <p:spPr>
          <a:xfrm>
            <a:off x="381000" y="1295400"/>
            <a:ext cx="7620000" cy="5333999"/>
          </a:xfrm>
          <a:prstGeom prst="rect">
            <a:avLst/>
          </a:prstGeom>
          <a:ln w="19050">
            <a:solidFill>
              <a:schemeClr val="tx1"/>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81000" y="25291"/>
            <a:ext cx="8534400" cy="1117709"/>
          </a:xfrm>
        </p:spPr>
        <p:txBody>
          <a:bodyPr>
            <a:noAutofit/>
          </a:bodyPr>
          <a:lstStyle/>
          <a:p>
            <a:r>
              <a:rPr lang="en-US" dirty="0"/>
              <a:t>Prior Approval – Change of PD/PI</a:t>
            </a:r>
            <a:br>
              <a:rPr lang="en-US" dirty="0"/>
            </a:br>
            <a:r>
              <a:rPr lang="en-US" dirty="0"/>
              <a:t>Screen</a:t>
            </a:r>
          </a:p>
        </p:txBody>
      </p:sp>
      <p:sp>
        <p:nvSpPr>
          <p:cNvPr id="4" name="Rounded Rectangle 3" descr="&quot;&quot;" title="&quot;&quot;"/>
          <p:cNvSpPr/>
          <p:nvPr/>
        </p:nvSpPr>
        <p:spPr>
          <a:xfrm>
            <a:off x="457200" y="1644174"/>
            <a:ext cx="4191000" cy="741362"/>
          </a:xfrm>
          <a:prstGeom prst="roundRect">
            <a:avLst/>
          </a:prstGeom>
          <a:no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4267200" y="1471136"/>
            <a:ext cx="2133600" cy="738664"/>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The current Principal Investigator(s) (PD/PI) will be displayed.</a:t>
            </a:r>
          </a:p>
        </p:txBody>
      </p:sp>
      <p:sp>
        <p:nvSpPr>
          <p:cNvPr id="7" name="Rounded Rectangle 6" descr="&quot;&quot;" title="&quot;&quot;"/>
          <p:cNvSpPr/>
          <p:nvPr/>
        </p:nvSpPr>
        <p:spPr>
          <a:xfrm>
            <a:off x="6552724" y="3572349"/>
            <a:ext cx="304800" cy="152400"/>
          </a:xfrm>
          <a:prstGeom prst="roundRect">
            <a:avLst/>
          </a:prstGeom>
          <a:no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	</a:t>
            </a:r>
          </a:p>
        </p:txBody>
      </p:sp>
      <p:sp>
        <p:nvSpPr>
          <p:cNvPr id="8" name="TextBox 7"/>
          <p:cNvSpPr txBox="1"/>
          <p:nvPr/>
        </p:nvSpPr>
        <p:spPr>
          <a:xfrm>
            <a:off x="4876800" y="2446436"/>
            <a:ext cx="2133600" cy="954107"/>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Select Modify to upload documents, update contact PD/PI Flag and provide level of effort.</a:t>
            </a:r>
          </a:p>
        </p:txBody>
      </p:sp>
      <p:sp>
        <p:nvSpPr>
          <p:cNvPr id="9" name="Rounded Rectangle 8" descr="&quot;&quot;" title="&quot;&quot;"/>
          <p:cNvSpPr/>
          <p:nvPr/>
        </p:nvSpPr>
        <p:spPr>
          <a:xfrm>
            <a:off x="6867356" y="3744753"/>
            <a:ext cx="304800" cy="152400"/>
          </a:xfrm>
          <a:prstGeom prst="roundRect">
            <a:avLst/>
          </a:prstGeom>
          <a:no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7320915" y="3178493"/>
            <a:ext cx="1657350" cy="738664"/>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You may choose to remove a PD/PI from the grant.</a:t>
            </a:r>
          </a:p>
        </p:txBody>
      </p:sp>
      <p:sp>
        <p:nvSpPr>
          <p:cNvPr id="11" name="Rounded Rectangle 10" descr="&quot;&quot;" title="&quot;&quot;"/>
          <p:cNvSpPr/>
          <p:nvPr/>
        </p:nvSpPr>
        <p:spPr>
          <a:xfrm>
            <a:off x="546734" y="4878943"/>
            <a:ext cx="748665" cy="381000"/>
          </a:xfrm>
          <a:prstGeom prst="roundRect">
            <a:avLst/>
          </a:prstGeom>
          <a:no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p:cNvSpPr txBox="1"/>
          <p:nvPr/>
        </p:nvSpPr>
        <p:spPr>
          <a:xfrm>
            <a:off x="1828800" y="4700111"/>
            <a:ext cx="3200400" cy="738664"/>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Leadership Plan PDF is required if the request will result in a multi-PD/PI grant.</a:t>
            </a:r>
          </a:p>
        </p:txBody>
      </p:sp>
      <p:sp>
        <p:nvSpPr>
          <p:cNvPr id="14" name="Rounded Rectangle 13" descr="&quot;&quot;" title="&quot;&quot;"/>
          <p:cNvSpPr/>
          <p:nvPr/>
        </p:nvSpPr>
        <p:spPr>
          <a:xfrm>
            <a:off x="6552724" y="3917157"/>
            <a:ext cx="381476" cy="139112"/>
          </a:xfrm>
          <a:prstGeom prst="roundRect">
            <a:avLst/>
          </a:prstGeom>
          <a:no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6832282" y="4024431"/>
            <a:ext cx="2083117" cy="1169551"/>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If a PD/PI is on the current grant year and is accidently flagged for removal, you may reinstate them.</a:t>
            </a:r>
          </a:p>
        </p:txBody>
      </p:sp>
    </p:spTree>
    <p:custDataLst>
      <p:tags r:id="rId1"/>
    </p:custDataLst>
    <p:extLst>
      <p:ext uri="{BB962C8B-B14F-4D97-AF65-F5344CB8AC3E}">
        <p14:creationId xmlns:p14="http://schemas.microsoft.com/office/powerpoint/2010/main" val="169281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0" grpId="0" animBg="1"/>
      <p:bldP spid="11" grpId="0" animBg="1"/>
      <p:bldP spid="12" grpId="0" animBg="1"/>
      <p:bldP spid="14" grpId="0" animBg="1"/>
      <p:bldP spid="1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quot;&quot;" title="Prior Approval Tab in eRA Commons"/>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2400" y="225579"/>
            <a:ext cx="8839200" cy="336422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276599" y="228600"/>
            <a:ext cx="5559425" cy="492987"/>
          </a:xfrm>
        </p:spPr>
        <p:txBody>
          <a:bodyPr>
            <a:noAutofit/>
          </a:bodyPr>
          <a:lstStyle/>
          <a:p>
            <a:pPr algn="l"/>
            <a:r>
              <a:rPr lang="en-US" sz="2400" dirty="0"/>
              <a:t>Prior Approval – NCE</a:t>
            </a:r>
          </a:p>
        </p:txBody>
      </p:sp>
      <p:sp>
        <p:nvSpPr>
          <p:cNvPr id="6" name="Content Placeholder 2"/>
          <p:cNvSpPr txBox="1">
            <a:spLocks/>
          </p:cNvSpPr>
          <p:nvPr/>
        </p:nvSpPr>
        <p:spPr bwMode="auto">
          <a:xfrm>
            <a:off x="152400" y="4026539"/>
            <a:ext cx="8839200" cy="22218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r>
              <a:rPr lang="en-US" sz="2000" dirty="0">
                <a:solidFill>
                  <a:srgbClr val="000000"/>
                </a:solidFill>
                <a:latin typeface="Arial" panose="020B0604020202020204" pitchFamily="34" charset="0"/>
                <a:cs typeface="Arial" panose="020B0604020202020204" pitchFamily="34" charset="0"/>
              </a:rPr>
              <a:t>No-Cost Extension (NCE)</a:t>
            </a:r>
          </a:p>
          <a:p>
            <a:pPr lvl="1"/>
            <a:r>
              <a:rPr lang="en-US" sz="1800" dirty="0">
                <a:solidFill>
                  <a:srgbClr val="000000"/>
                </a:solidFill>
                <a:latin typeface="Arial" panose="020B0604020202020204" pitchFamily="34" charset="0"/>
                <a:cs typeface="Arial" panose="020B0604020202020204" pitchFamily="34" charset="0"/>
              </a:rPr>
              <a:t>An extension of time to a project period and/or budget period to complete the work of the grant under that period, without additional Federal funds or competition</a:t>
            </a:r>
          </a:p>
          <a:p>
            <a:pPr marL="274638" lvl="1" indent="0">
              <a:buFont typeface="Wingdings" pitchFamily="2" charset="2"/>
              <a:buNone/>
            </a:pPr>
            <a:endParaRPr lang="en-US" sz="1800" dirty="0"/>
          </a:p>
        </p:txBody>
      </p:sp>
    </p:spTree>
    <p:custDataLst>
      <p:tags r:id="rId1"/>
    </p:custDataLst>
    <p:extLst>
      <p:ext uri="{BB962C8B-B14F-4D97-AF65-F5344CB8AC3E}">
        <p14:creationId xmlns:p14="http://schemas.microsoft.com/office/powerpoint/2010/main" val="135137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Approval – No Cost Extension: When?</a:t>
            </a:r>
          </a:p>
        </p:txBody>
      </p:sp>
      <p:sp>
        <p:nvSpPr>
          <p:cNvPr id="3" name="Content Placeholder 2"/>
          <p:cNvSpPr>
            <a:spLocks noGrp="1"/>
          </p:cNvSpPr>
          <p:nvPr>
            <p:ph sz="quarter" idx="13"/>
          </p:nvPr>
        </p:nvSpPr>
        <p:spPr>
          <a:xfrm>
            <a:off x="301625" y="1524000"/>
            <a:ext cx="8503920" cy="4724400"/>
          </a:xfrm>
        </p:spPr>
        <p:txBody>
          <a:bodyPr/>
          <a:lstStyle/>
          <a:p>
            <a:r>
              <a:rPr lang="en-US" sz="2400" dirty="0">
                <a:solidFill>
                  <a:srgbClr val="000000"/>
                </a:solidFill>
                <a:latin typeface="Arial" panose="020B0604020202020204" pitchFamily="34" charset="0"/>
                <a:cs typeface="Arial" panose="020B0604020202020204" pitchFamily="34" charset="0"/>
              </a:rPr>
              <a:t>When is a grant eligible for a NCE through Prior Approval?</a:t>
            </a:r>
          </a:p>
          <a:p>
            <a:endParaRPr lang="en-US" sz="2400" dirty="0">
              <a:solidFill>
                <a:srgbClr val="000000"/>
              </a:solidFill>
              <a:latin typeface="Arial" panose="020B0604020202020204" pitchFamily="34" charset="0"/>
              <a:cs typeface="Arial" panose="020B0604020202020204" pitchFamily="34" charset="0"/>
            </a:endParaRPr>
          </a:p>
          <a:p>
            <a:pPr lvl="1"/>
            <a:r>
              <a:rPr lang="en-US" sz="2000" dirty="0">
                <a:solidFill>
                  <a:srgbClr val="000000"/>
                </a:solidFill>
                <a:latin typeface="Arial" panose="020B0604020202020204" pitchFamily="34" charset="0"/>
                <a:cs typeface="Arial" panose="020B0604020202020204" pitchFamily="34" charset="0"/>
              </a:rPr>
              <a:t>When you have already used a NCE under expanded authority and you are within 90 days of the project end date.</a:t>
            </a:r>
          </a:p>
          <a:p>
            <a:pPr lvl="1"/>
            <a:endParaRPr lang="en-US" sz="2000" dirty="0">
              <a:solidFill>
                <a:srgbClr val="000000"/>
              </a:solidFill>
              <a:latin typeface="Arial" panose="020B0604020202020204" pitchFamily="34" charset="0"/>
              <a:cs typeface="Arial" panose="020B0604020202020204" pitchFamily="34" charset="0"/>
            </a:endParaRPr>
          </a:p>
          <a:p>
            <a:pPr lvl="1"/>
            <a:r>
              <a:rPr lang="en-US" sz="2000" dirty="0">
                <a:solidFill>
                  <a:srgbClr val="000000"/>
                </a:solidFill>
                <a:latin typeface="Arial" panose="020B0604020202020204" pitchFamily="34" charset="0"/>
                <a:cs typeface="Arial" panose="020B0604020202020204" pitchFamily="34" charset="0"/>
              </a:rPr>
              <a:t>When you are not under expanded authority and you are within 90 days of the project end date.</a:t>
            </a:r>
          </a:p>
          <a:p>
            <a:pPr lvl="1"/>
            <a:endParaRPr lang="en-US" sz="2000" dirty="0">
              <a:solidFill>
                <a:srgbClr val="000000"/>
              </a:solidFill>
              <a:latin typeface="Arial" panose="020B0604020202020204" pitchFamily="34" charset="0"/>
              <a:cs typeface="Arial" panose="020B0604020202020204" pitchFamily="34" charset="0"/>
            </a:endParaRPr>
          </a:p>
          <a:p>
            <a:pPr lvl="1"/>
            <a:r>
              <a:rPr lang="en-US" sz="2000" dirty="0">
                <a:solidFill>
                  <a:srgbClr val="000000"/>
                </a:solidFill>
                <a:latin typeface="Arial" panose="020B0604020202020204" pitchFamily="34" charset="0"/>
                <a:cs typeface="Arial" panose="020B0604020202020204" pitchFamily="34" charset="0"/>
              </a:rPr>
              <a:t>When the project end date has expired and has not been closed or has not entered unilateral closeout, whichever comes first.</a:t>
            </a:r>
          </a:p>
          <a:p>
            <a:pPr marL="274638" lvl="1" indent="0">
              <a:buNone/>
            </a:pPr>
            <a:endParaRPr lang="en-US" dirty="0"/>
          </a:p>
        </p:txBody>
      </p:sp>
    </p:spTree>
    <p:custDataLst>
      <p:tags r:id="rId1"/>
    </p:custDataLst>
    <p:extLst>
      <p:ext uri="{BB962C8B-B14F-4D97-AF65-F5344CB8AC3E}">
        <p14:creationId xmlns:p14="http://schemas.microsoft.com/office/powerpoint/2010/main" val="311505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96824"/>
            <a:ext cx="8534400" cy="492987"/>
          </a:xfrm>
        </p:spPr>
        <p:txBody>
          <a:bodyPr>
            <a:noAutofit/>
          </a:bodyPr>
          <a:lstStyle/>
          <a:p>
            <a:r>
              <a:rPr lang="en-US" dirty="0"/>
              <a:t>Prior Approval – No Cost Extension Screen</a:t>
            </a:r>
          </a:p>
        </p:txBody>
      </p:sp>
      <p:pic>
        <p:nvPicPr>
          <p:cNvPr id="12" name="AXU4.png" title="No Cost Extension Screen"/>
          <p:cNvPicPr/>
          <p:nvPr/>
        </p:nvPicPr>
        <p:blipFill>
          <a:blip r:embed="rId3"/>
          <a:stretch>
            <a:fillRect/>
          </a:stretch>
        </p:blipFill>
        <p:spPr>
          <a:xfrm>
            <a:off x="457200" y="1600200"/>
            <a:ext cx="8305800" cy="4876800"/>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5029200" y="2362200"/>
            <a:ext cx="3505200" cy="1600438"/>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Only PDF files may be uploaded. </a:t>
            </a:r>
          </a:p>
          <a:p>
            <a:r>
              <a:rPr lang="en-US" sz="1400" dirty="0">
                <a:solidFill>
                  <a:prstClr val="black"/>
                </a:solidFill>
              </a:rPr>
              <a:t>One per each field, not exceeding 5MB.</a:t>
            </a:r>
          </a:p>
          <a:p>
            <a:r>
              <a:rPr lang="en-US" sz="1400" dirty="0">
                <a:solidFill>
                  <a:prstClr val="black"/>
                </a:solidFill>
              </a:rPr>
              <a:t> </a:t>
            </a:r>
          </a:p>
          <a:p>
            <a:r>
              <a:rPr lang="en-US" sz="1400" dirty="0">
                <a:solidFill>
                  <a:prstClr val="black"/>
                </a:solidFill>
              </a:rPr>
              <a:t>For more information regarding the desired content of these fields, please contact you Grants Management Specialist.</a:t>
            </a:r>
          </a:p>
        </p:txBody>
      </p:sp>
      <p:sp>
        <p:nvSpPr>
          <p:cNvPr id="15" name="Rounded Rectangle 14" descr="&quot;&quot;" title="&quot;&quot;"/>
          <p:cNvSpPr/>
          <p:nvPr/>
        </p:nvSpPr>
        <p:spPr>
          <a:xfrm>
            <a:off x="533400" y="1981200"/>
            <a:ext cx="1371600" cy="381000"/>
          </a:xfrm>
          <a:prstGeom prst="round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extBox 15"/>
          <p:cNvSpPr txBox="1"/>
          <p:nvPr/>
        </p:nvSpPr>
        <p:spPr>
          <a:xfrm>
            <a:off x="1905000" y="1381780"/>
            <a:ext cx="3528060" cy="523220"/>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Select number of months, system will calculate proposed end dates.</a:t>
            </a:r>
          </a:p>
        </p:txBody>
      </p:sp>
    </p:spTree>
    <p:custDataLst>
      <p:tags r:id="rId1"/>
    </p:custDataLst>
    <p:extLst>
      <p:ext uri="{BB962C8B-B14F-4D97-AF65-F5344CB8AC3E}">
        <p14:creationId xmlns:p14="http://schemas.microsoft.com/office/powerpoint/2010/main" val="288485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a:t>Submitting an NCE via status</a:t>
            </a:r>
          </a:p>
        </p:txBody>
      </p:sp>
      <p:sp>
        <p:nvSpPr>
          <p:cNvPr id="4" name="Title 3"/>
          <p:cNvSpPr>
            <a:spLocks noGrp="1"/>
          </p:cNvSpPr>
          <p:nvPr>
            <p:ph type="ctrTitle"/>
          </p:nvPr>
        </p:nvSpPr>
        <p:spPr/>
        <p:txBody>
          <a:bodyPr/>
          <a:lstStyle/>
          <a:p>
            <a:r>
              <a:rPr lang="en-US" dirty="0"/>
              <a:t>No Cost Extension Part II</a:t>
            </a:r>
          </a:p>
        </p:txBody>
      </p:sp>
      <p:pic>
        <p:nvPicPr>
          <p:cNvPr id="6" name="Picture 5"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750" y="3448050"/>
            <a:ext cx="4000500" cy="2800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83817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Role of Grants.gov</a:t>
            </a:r>
          </a:p>
        </p:txBody>
      </p:sp>
      <p:sp>
        <p:nvSpPr>
          <p:cNvPr id="3" name="Content Placeholder 2"/>
          <p:cNvSpPr>
            <a:spLocks noGrp="1"/>
          </p:cNvSpPr>
          <p:nvPr>
            <p:ph sz="quarter" idx="13"/>
          </p:nvPr>
        </p:nvSpPr>
        <p:spPr>
          <a:xfrm>
            <a:off x="301625" y="1524000"/>
            <a:ext cx="8503920" cy="1447800"/>
          </a:xfrm>
        </p:spPr>
        <p:txBody>
          <a:bodyPr/>
          <a:lstStyle/>
          <a:p>
            <a:pPr marL="0" indent="0">
              <a:buNone/>
            </a:pPr>
            <a:r>
              <a:rPr lang="en-US" sz="2000" dirty="0"/>
              <a:t>There are many agencies within the federal government that have grant programs; from the Department of Education, to the Department of Defense; from Health and Human Services (HHS), to the Nuclear Regulatory Commission. </a:t>
            </a:r>
          </a:p>
        </p:txBody>
      </p:sp>
      <p:pic>
        <p:nvPicPr>
          <p:cNvPr id="4" name="Picture 3" descr="''" title="Grants dot gov funne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2198" y="2875764"/>
            <a:ext cx="2879802" cy="3448836"/>
          </a:xfrm>
          <a:prstGeom prst="rect">
            <a:avLst/>
          </a:prstGeom>
        </p:spPr>
      </p:pic>
      <p:sp>
        <p:nvSpPr>
          <p:cNvPr id="5" name="Content Placeholder 2"/>
          <p:cNvSpPr txBox="1">
            <a:spLocks/>
          </p:cNvSpPr>
          <p:nvPr/>
        </p:nvSpPr>
        <p:spPr bwMode="auto">
          <a:xfrm>
            <a:off x="301625" y="2971800"/>
            <a:ext cx="461772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buFont typeface="Wingdings 2" pitchFamily="18" charset="2"/>
              <a:buNone/>
            </a:pPr>
            <a:r>
              <a:rPr lang="en-US" sz="2000" dirty="0"/>
              <a:t>Regardless of the agency, all applications are funneled through Grants.gov for initial validation. </a:t>
            </a:r>
          </a:p>
        </p:txBody>
      </p:sp>
      <p:sp>
        <p:nvSpPr>
          <p:cNvPr id="6" name="Content Placeholder 2"/>
          <p:cNvSpPr txBox="1">
            <a:spLocks/>
          </p:cNvSpPr>
          <p:nvPr/>
        </p:nvSpPr>
        <p:spPr bwMode="auto">
          <a:xfrm>
            <a:off x="301625" y="4114800"/>
            <a:ext cx="461772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buFont typeface="Wingdings 2" pitchFamily="18" charset="2"/>
              <a:buNone/>
            </a:pPr>
            <a:r>
              <a:rPr lang="en-US" sz="2000" dirty="0"/>
              <a:t>In the case of NIH opportunities, applications are passed from Grants.gov to eRA Commons. </a:t>
            </a:r>
          </a:p>
        </p:txBody>
      </p:sp>
      <p:pic>
        <p:nvPicPr>
          <p:cNvPr id="8" name="Picture 7" descr="''" title="NIH tab"/>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0" y="2514374"/>
            <a:ext cx="527170" cy="323924"/>
          </a:xfrm>
          <a:prstGeom prst="rect">
            <a:avLst/>
          </a:prstGeom>
        </p:spPr>
      </p:pic>
      <p:pic>
        <p:nvPicPr>
          <p:cNvPr id="7" name="Picture 6" descr="&quot;&quot;" title="&quot;&quo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477" y="3370657"/>
            <a:ext cx="2442386" cy="312110"/>
          </a:xfrm>
          <a:prstGeom prst="rect">
            <a:avLst/>
          </a:prstGeom>
        </p:spPr>
      </p:pic>
      <p:pic>
        <p:nvPicPr>
          <p:cNvPr id="9" name="Picture 8" descr="''" title="CDC Tab"/>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47186" y="3057414"/>
            <a:ext cx="527170" cy="323924"/>
          </a:xfrm>
          <a:prstGeom prst="rect">
            <a:avLst/>
          </a:prstGeom>
        </p:spPr>
      </p:pic>
      <p:pic>
        <p:nvPicPr>
          <p:cNvPr id="10" name="Picture 9" descr="''" title="DOD tab"/>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49170" y="2593133"/>
            <a:ext cx="527170" cy="323924"/>
          </a:xfrm>
          <a:prstGeom prst="rect">
            <a:avLst/>
          </a:prstGeom>
        </p:spPr>
      </p:pic>
      <p:pic>
        <p:nvPicPr>
          <p:cNvPr id="11" name="Picture 10" descr="''" title="ED Tab"/>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44770" y="2551840"/>
            <a:ext cx="527170" cy="323924"/>
          </a:xfrm>
          <a:prstGeom prst="rect">
            <a:avLst/>
          </a:prstGeom>
        </p:spPr>
      </p:pic>
      <p:pic>
        <p:nvPicPr>
          <p:cNvPr id="12" name="Picture 11" descr="''" title="FDA tab"/>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63366" y="2702552"/>
            <a:ext cx="527170" cy="323924"/>
          </a:xfrm>
          <a:prstGeom prst="rect">
            <a:avLst/>
          </a:prstGeom>
        </p:spPr>
      </p:pic>
      <p:pic>
        <p:nvPicPr>
          <p:cNvPr id="13" name="Picture 12" descr="''" title="NSF Tab"/>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26951" y="3352578"/>
            <a:ext cx="527170" cy="323924"/>
          </a:xfrm>
          <a:prstGeom prst="rect">
            <a:avLst/>
          </a:prstGeom>
        </p:spPr>
      </p:pic>
      <p:pic>
        <p:nvPicPr>
          <p:cNvPr id="14" name="Picture 13" tit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514" y="5257800"/>
            <a:ext cx="527170" cy="323924"/>
          </a:xfrm>
          <a:prstGeom prst="rect">
            <a:avLst/>
          </a:prstGeom>
        </p:spPr>
      </p:pic>
      <p:pic>
        <p:nvPicPr>
          <p:cNvPr id="15" name="Picture 14" descr="''" title="EA Commons wheel"/>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0600" y="5105400"/>
            <a:ext cx="2362200" cy="1518985"/>
          </a:xfrm>
          <a:prstGeom prst="rect">
            <a:avLst/>
          </a:prstGeom>
        </p:spPr>
      </p:pic>
    </p:spTree>
    <p:custDataLst>
      <p:tags r:id="rId1"/>
    </p:custDataLst>
    <p:extLst>
      <p:ext uri="{BB962C8B-B14F-4D97-AF65-F5344CB8AC3E}">
        <p14:creationId xmlns:p14="http://schemas.microsoft.com/office/powerpoint/2010/main" val="171507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0" presetClass="path" presetSubtype="0" accel="50000" decel="50000" fill="hold" nodeType="afterEffect">
                                  <p:stCondLst>
                                    <p:cond delay="0"/>
                                  </p:stCondLst>
                                  <p:childTnLst>
                                    <p:animMotion origin="layout" path="M -1.66667E-6 -4.44444E-6 L 0.09427 -4.44444E-6 C 0.13646 -4.44444E-6 0.18854 0.01783 0.18854 0.03241 L 0.18854 0.06482 " pathEditMode="relative" rAng="0" ptsTypes="AAAA">
                                      <p:cBhvr>
                                        <p:cTn id="10" dur="2000" fill="hold"/>
                                        <p:tgtEl>
                                          <p:spTgt spid="9"/>
                                        </p:tgtEl>
                                        <p:attrNameLst>
                                          <p:attrName>ppt_x</p:attrName>
                                          <p:attrName>ppt_y</p:attrName>
                                        </p:attrNameLst>
                                      </p:cBhvr>
                                      <p:rCtr x="9427" y="3241"/>
                                    </p:animMotion>
                                  </p:childTnLst>
                                </p:cTn>
                              </p:par>
                              <p:par>
                                <p:cTn id="11" presetID="10" presetClass="exit" presetSubtype="0" fill="hold" nodeType="withEffect">
                                  <p:stCondLst>
                                    <p:cond delay="100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par>
                          <p:cTn id="14" fill="hold">
                            <p:stCondLst>
                              <p:cond delay="2500"/>
                            </p:stCondLst>
                            <p:childTnLst>
                              <p:par>
                                <p:cTn id="15" presetID="0" presetClass="path" presetSubtype="0" accel="50000" decel="50000" fill="hold" nodeType="afterEffect">
                                  <p:stCondLst>
                                    <p:cond delay="0"/>
                                  </p:stCondLst>
                                  <p:childTnLst>
                                    <p:animMotion origin="layout" path="M 4.16667E-6 3.33333E-6 L 4.16667E-6 3.33333E-6 C 0.0151 -0.00209 0.01007 -0.00185 0.03385 3.33333E-6 C 0.0349 0.00023 0.03576 0.00092 0.03663 0.00139 C 0.03889 0.00208 0.0441 0.00347 0.04583 0.00509 C 0.05365 0.01203 0.04375 0.0037 0.05139 0.00856 C 0.05851 0.01342 0.04983 0.00926 0.05677 0.01227 C 0.05781 0.01365 0.05851 0.01504 0.05955 0.01597 C 0.06042 0.01666 0.06146 0.01666 0.06233 0.01713 C 0.06424 0.01875 0.06597 0.0206 0.06788 0.02222 L 0.06788 0.02222 C 0.06875 0.02338 0.06979 0.02453 0.07066 0.02569 C 0.07187 0.02824 0.0724 0.03148 0.07431 0.0331 L 0.07708 0.03565 C 0.0783 0.03796 0.08003 0.04004 0.08073 0.04282 C 0.08229 0.0493 0.08108 0.0456 0.08524 0.05393 C 0.08524 0.05393 0.08889 0.06134 0.08889 0.06134 L 0.09167 0.06365 C 0.0934 0.0669 0.09392 0.06852 0.09635 0.07106 C 0.09809 0.07291 0.10174 0.07592 0.10174 0.07592 L 0.10538 0.08333 C 0.10608 0.08449 0.10642 0.08611 0.10729 0.08703 L 0.11007 0.08935 C 0.11267 0.09953 0.11076 0.09467 0.11562 0.10416 C 0.11615 0.10532 0.11701 0.10648 0.11736 0.10787 L 0.1184 0.11157 L 0.1184 0.11157 " pathEditMode="relative" ptsTypes="AAAAAAAAAAAAAAAAAAAAAAAAAAA">
                                      <p:cBhvr>
                                        <p:cTn id="16" dur="2000" fill="hold"/>
                                        <p:tgtEl>
                                          <p:spTgt spid="10"/>
                                        </p:tgtEl>
                                        <p:attrNameLst>
                                          <p:attrName>ppt_x</p:attrName>
                                          <p:attrName>ppt_y</p:attrName>
                                        </p:attrNameLst>
                                      </p:cBhvr>
                                    </p:animMotion>
                                  </p:childTnLst>
                                </p:cTn>
                              </p:par>
                              <p:par>
                                <p:cTn id="17" presetID="10" presetClass="exit" presetSubtype="0" fill="hold" nodeType="withEffect">
                                  <p:stCondLst>
                                    <p:cond delay="100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par>
                          <p:cTn id="20" fill="hold">
                            <p:stCondLst>
                              <p:cond delay="4500"/>
                            </p:stCondLst>
                            <p:childTnLst>
                              <p:par>
                                <p:cTn id="21" presetID="0" presetClass="path" presetSubtype="0" accel="50000" decel="50000" fill="hold" nodeType="afterEffect">
                                  <p:stCondLst>
                                    <p:cond delay="0"/>
                                  </p:stCondLst>
                                  <p:childTnLst>
                                    <p:animMotion origin="layout" path="M 5.55556E-6 1.85185E-6 L 5.55556E-6 1.85185E-6 C -0.00399 0.00046 -0.00885 0.00093 -0.01302 0.00231 C -0.02586 0.00694 -0.0118 0.00301 -0.02309 0.00602 C -0.0309 0.01296 -0.021 0.00463 -0.02864 0.00972 C -0.03576 0.01435 -0.02708 0.01019 -0.03402 0.01343 C -0.03506 0.01458 -0.03576 0.01597 -0.0368 0.0169 C -0.03767 0.01782 -0.03888 0.01736 -0.03958 0.01829 C -0.04114 0.02037 -0.04201 0.02315 -0.04322 0.02546 C -0.04392 0.02685 -0.04479 0.02778 -0.04513 0.02917 C -0.04548 0.03056 -0.04548 0.03171 -0.046 0.03287 C -0.0467 0.03426 -0.04791 0.03542 -0.04878 0.03657 C -0.05208 0.05 -0.04687 0.02963 -0.05156 0.04398 C -0.05243 0.0463 -0.05277 0.04884 -0.05347 0.05116 L -0.0552 0.05856 L -0.05711 0.06597 L -0.05798 0.06968 C -0.05833 0.07361 -0.0585 0.07778 -0.05885 0.08171 C -0.05989 0.09236 -0.06006 0.08356 -0.06076 0.09653 C -0.06093 0.09884 -0.06076 0.10139 -0.06076 0.10394 L -0.06249 0.10139 " pathEditMode="relative" ptsTypes="AAAAAAAAAAAAAAAAAAAAA">
                                      <p:cBhvr>
                                        <p:cTn id="22" dur="2000" fill="hold"/>
                                        <p:tgtEl>
                                          <p:spTgt spid="11"/>
                                        </p:tgtEl>
                                        <p:attrNameLst>
                                          <p:attrName>ppt_x</p:attrName>
                                          <p:attrName>ppt_y</p:attrName>
                                        </p:attrNameLst>
                                      </p:cBhvr>
                                    </p:animMotion>
                                  </p:childTnLst>
                                </p:cTn>
                              </p:par>
                              <p:par>
                                <p:cTn id="23" presetID="10" presetClass="exit" presetSubtype="0" fill="hold" nodeType="withEffect">
                                  <p:stCondLst>
                                    <p:cond delay="100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par>
                          <p:cTn id="26" fill="hold">
                            <p:stCondLst>
                              <p:cond delay="6500"/>
                            </p:stCondLst>
                            <p:childTnLst>
                              <p:par>
                                <p:cTn id="27" presetID="0" presetClass="path" presetSubtype="0" accel="50000" decel="50000" fill="hold" nodeType="afterEffect">
                                  <p:stCondLst>
                                    <p:cond delay="0"/>
                                  </p:stCondLst>
                                  <p:childTnLst>
                                    <p:animMotion origin="layout" path="M 4.44444E-6 1.85185E-6 L 4.44444E-6 1.85185E-6 L -0.05782 0.00116 C -0.06042 0.00116 -0.06285 0.00185 -0.06528 0.00232 C -0.06615 0.00255 -0.06702 0.00324 -0.06806 0.00347 C -0.06945 0.00417 -0.07101 0.00417 -0.07257 0.00486 C -0.07344 0.00509 -0.07431 0.00579 -0.07535 0.00602 C -0.07934 0.00741 -0.08143 0.00695 -0.08542 0.00972 C -0.0908 0.0132 -0.08785 0.01157 -0.09462 0.01458 C -0.09549 0.01505 -0.09653 0.01505 -0.0974 0.01574 C -0.09827 0.01667 -0.09914 0.01759 -0.10018 0.01829 C -0.10191 0.01921 -0.104 0.01921 -0.10556 0.0206 C -0.1066 0.02153 -0.1073 0.02245 -0.10834 0.02315 C -0.11007 0.02407 -0.11233 0.02407 -0.11389 0.02546 C -0.11563 0.02708 -0.11789 0.02847 -0.11945 0.03056 C -0.12032 0.03171 -0.12118 0.0331 -0.12205 0.03403 C -0.12379 0.03588 -0.12587 0.03727 -0.12761 0.03912 L -0.13039 0.04144 C -0.13247 0.04954 -0.12969 0.04167 -0.13403 0.0463 C -0.1349 0.04722 -0.13525 0.04884 -0.13594 0.05 C -0.13681 0.05162 -0.13768 0.05324 -0.13872 0.05486 C -0.13924 0.05602 -0.13976 0.05741 -0.14046 0.05857 C -0.14132 0.05995 -0.14237 0.06111 -0.14323 0.06227 L -0.14514 0.06968 C -0.14705 0.07755 -0.14601 0.07199 -0.14601 0.08681 L -0.14601 0.08681 " pathEditMode="relative" ptsTypes="AAAAAAAAAAAAAAAAAAAAAAAAAA">
                                      <p:cBhvr>
                                        <p:cTn id="28" dur="2000" fill="hold"/>
                                        <p:tgtEl>
                                          <p:spTgt spid="12"/>
                                        </p:tgtEl>
                                        <p:attrNameLst>
                                          <p:attrName>ppt_x</p:attrName>
                                          <p:attrName>ppt_y</p:attrName>
                                        </p:attrNameLst>
                                      </p:cBhvr>
                                    </p:animMotion>
                                  </p:childTnLst>
                                </p:cTn>
                              </p:par>
                              <p:par>
                                <p:cTn id="29" presetID="10" presetClass="exit" presetSubtype="0" fill="hold" nodeType="withEffect">
                                  <p:stCondLst>
                                    <p:cond delay="100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par>
                          <p:cTn id="32" fill="hold">
                            <p:stCondLst>
                              <p:cond delay="8500"/>
                            </p:stCondLst>
                            <p:childTnLst>
                              <p:par>
                                <p:cTn id="33" presetID="37" presetClass="path" presetSubtype="0" accel="50000" decel="50000" fill="hold" nodeType="afterEffect">
                                  <p:stCondLst>
                                    <p:cond delay="0"/>
                                  </p:stCondLst>
                                  <p:childTnLst>
                                    <p:animMotion origin="layout" path="M 2.77778E-7 -1.11022E-16 L -0.04653 -0.05486 C -0.05625 -0.06713 -0.07083 -0.07361 -0.08611 -0.07361 C -0.10347 -0.07361 -0.11736 -0.06713 -0.12708 -0.05486 L -0.17344 -1.11022E-16 " pathEditMode="relative" rAng="0" ptsTypes="AAAAA">
                                      <p:cBhvr>
                                        <p:cTn id="34" dur="2000" fill="hold"/>
                                        <p:tgtEl>
                                          <p:spTgt spid="13"/>
                                        </p:tgtEl>
                                        <p:attrNameLst>
                                          <p:attrName>ppt_x</p:attrName>
                                          <p:attrName>ppt_y</p:attrName>
                                        </p:attrNameLst>
                                      </p:cBhvr>
                                      <p:rCtr x="-8681" y="-3681"/>
                                    </p:animMotion>
                                  </p:childTnLst>
                                </p:cTn>
                              </p:par>
                              <p:par>
                                <p:cTn id="35" presetID="10" presetClass="exit" presetSubtype="0" fill="hold" nodeType="withEffect">
                                  <p:stCondLst>
                                    <p:cond delay="10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par>
                          <p:cTn id="47" fill="hold">
                            <p:stCondLst>
                              <p:cond delay="1000"/>
                            </p:stCondLst>
                            <p:childTnLst>
                              <p:par>
                                <p:cTn id="48" presetID="42" presetClass="path" presetSubtype="0" accel="50000" decel="50000" fill="hold" nodeType="afterEffect">
                                  <p:stCondLst>
                                    <p:cond delay="0"/>
                                  </p:stCondLst>
                                  <p:childTnLst>
                                    <p:animMotion origin="layout" path="M -2.77778E-6 2.22222E-6 L 0.02118 0.13194 " pathEditMode="relative" rAng="0" ptsTypes="AA">
                                      <p:cBhvr>
                                        <p:cTn id="49" dur="2000" fill="hold"/>
                                        <p:tgtEl>
                                          <p:spTgt spid="8"/>
                                        </p:tgtEl>
                                        <p:attrNameLst>
                                          <p:attrName>ppt_x</p:attrName>
                                          <p:attrName>ppt_y</p:attrName>
                                        </p:attrNameLst>
                                      </p:cBhvr>
                                      <p:rCtr x="1059" y="6597"/>
                                    </p:animMotion>
                                  </p:childTnLst>
                                </p:cTn>
                              </p:par>
                              <p:par>
                                <p:cTn id="50" presetID="10" presetClass="exit" presetSubtype="0" fill="hold" nodeType="withEffect">
                                  <p:stCondLst>
                                    <p:cond delay="100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childTnLst>
                          </p:cTn>
                        </p:par>
                        <p:par>
                          <p:cTn id="53" fill="hold">
                            <p:stCondLst>
                              <p:cond delay="3000"/>
                            </p:stCondLst>
                            <p:childTnLst>
                              <p:par>
                                <p:cTn id="54" presetID="10" presetClass="entr" presetSubtype="0" fill="hold"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par>
                                <p:cTn id="57" presetID="42" presetClass="path" presetSubtype="0" accel="50000" decel="50000" fill="hold" nodeType="withEffect">
                                  <p:stCondLst>
                                    <p:cond delay="0"/>
                                  </p:stCondLst>
                                  <p:childTnLst>
                                    <p:animMotion origin="layout" path="M -1.38889E-6 2.22222E-6 L -0.00087 0.13194 " pathEditMode="relative" rAng="0" ptsTypes="AA">
                                      <p:cBhvr>
                                        <p:cTn id="58" dur="2000" fill="hold"/>
                                        <p:tgtEl>
                                          <p:spTgt spid="14"/>
                                        </p:tgtEl>
                                        <p:attrNameLst>
                                          <p:attrName>ppt_x</p:attrName>
                                          <p:attrName>ppt_y</p:attrName>
                                        </p:attrNameLst>
                                      </p:cBhvr>
                                      <p:rCtr x="-52" y="6597"/>
                                    </p:animMotion>
                                  </p:childTnLst>
                                </p:cTn>
                              </p:par>
                            </p:childTnLst>
                          </p:cTn>
                        </p:par>
                        <p:par>
                          <p:cTn id="59" fill="hold">
                            <p:stCondLst>
                              <p:cond delay="5000"/>
                            </p:stCondLst>
                            <p:childTnLst>
                              <p:par>
                                <p:cTn id="60" presetID="42" presetClass="path" presetSubtype="0" accel="50000" decel="50000" fill="hold" nodeType="afterEffect">
                                  <p:stCondLst>
                                    <p:cond delay="0"/>
                                  </p:stCondLst>
                                  <p:childTnLst>
                                    <p:animMotion origin="layout" path="M -0.00087 0.13194 L -0.52587 0.03935 " pathEditMode="relative" rAng="0" ptsTypes="AA">
                                      <p:cBhvr>
                                        <p:cTn id="61" dur="2000" fill="hold"/>
                                        <p:tgtEl>
                                          <p:spTgt spid="14"/>
                                        </p:tgtEl>
                                        <p:attrNameLst>
                                          <p:attrName>ppt_x</p:attrName>
                                          <p:attrName>ppt_y</p:attrName>
                                        </p:attrNameLst>
                                      </p:cBhvr>
                                      <p:rCtr x="-26250" y="-46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NCE</a:t>
            </a:r>
          </a:p>
        </p:txBody>
      </p:sp>
      <p:sp>
        <p:nvSpPr>
          <p:cNvPr id="3" name="Text Placeholder 2"/>
          <p:cNvSpPr>
            <a:spLocks noGrp="1"/>
          </p:cNvSpPr>
          <p:nvPr>
            <p:ph type="body" idx="1"/>
          </p:nvPr>
        </p:nvSpPr>
        <p:spPr/>
        <p:txBody>
          <a:bodyPr/>
          <a:lstStyle/>
          <a:p>
            <a:r>
              <a:rPr lang="en-US" dirty="0"/>
              <a:t>Electronically submit a notification to exercise one-time authority to extend without funds the final budget period of a project period of a grant.</a:t>
            </a:r>
          </a:p>
        </p:txBody>
      </p:sp>
      <p:sp>
        <p:nvSpPr>
          <p:cNvPr id="4" name="Content Placeholder 3"/>
          <p:cNvSpPr>
            <a:spLocks noGrp="1"/>
          </p:cNvSpPr>
          <p:nvPr>
            <p:ph sz="quarter" idx="13"/>
          </p:nvPr>
        </p:nvSpPr>
        <p:spPr/>
        <p:txBody>
          <a:bodyPr/>
          <a:lstStyle/>
          <a:p>
            <a:r>
              <a:rPr lang="en-US" dirty="0"/>
              <a:t>Only SOs can submit the NCE notification</a:t>
            </a:r>
          </a:p>
          <a:p>
            <a:r>
              <a:rPr lang="en-US" dirty="0"/>
              <a:t>May be submitted no earlier than 90 days before end of project and no later than project end date</a:t>
            </a:r>
          </a:p>
          <a:p>
            <a:r>
              <a:rPr lang="en-US" dirty="0"/>
              <a:t>Can request extension of 1-12 months, in one-month increments</a:t>
            </a:r>
          </a:p>
          <a:p>
            <a:r>
              <a:rPr lang="en-US" dirty="0"/>
              <a:t>E-mail notification sent to NIH Grants Management staff when SO processes the extension</a:t>
            </a:r>
          </a:p>
        </p:txBody>
      </p:sp>
    </p:spTree>
    <p:custDataLst>
      <p:tags r:id="rId1"/>
    </p:custDataLst>
    <p:extLst>
      <p:ext uri="{BB962C8B-B14F-4D97-AF65-F5344CB8AC3E}">
        <p14:creationId xmlns:p14="http://schemas.microsoft.com/office/powerpoint/2010/main" val="14557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NCE Another Way</a:t>
            </a:r>
          </a:p>
        </p:txBody>
      </p:sp>
      <p:sp>
        <p:nvSpPr>
          <p:cNvPr id="3" name="Content Placeholder 2"/>
          <p:cNvSpPr>
            <a:spLocks noGrp="1"/>
          </p:cNvSpPr>
          <p:nvPr>
            <p:ph sz="quarter" idx="13"/>
          </p:nvPr>
        </p:nvSpPr>
        <p:spPr/>
        <p:txBody>
          <a:bodyPr/>
          <a:lstStyle/>
          <a:p>
            <a:r>
              <a:rPr lang="en-US" dirty="0"/>
              <a:t>Extension link appears in the SO Status Search Results Screen</a:t>
            </a:r>
          </a:p>
          <a:p>
            <a:endParaRPr lang="en-US" dirty="0"/>
          </a:p>
        </p:txBody>
      </p:sp>
      <p:pic>
        <p:nvPicPr>
          <p:cNvPr id="4" name="Picture 6" title="Extenstion Link in Status Screen"/>
          <p:cNvPicPr>
            <a:picLocks noChangeAspect="1" noChangeArrowheads="1"/>
          </p:cNvPicPr>
          <p:nvPr/>
        </p:nvPicPr>
        <p:blipFill rotWithShape="1">
          <a:blip r:embed="rId3">
            <a:extLst>
              <a:ext uri="{28A0092B-C50C-407E-A947-70E740481C1C}">
                <a14:useLocalDpi xmlns:a14="http://schemas.microsoft.com/office/drawing/2010/main" val="0"/>
              </a:ext>
            </a:extLst>
          </a:blip>
          <a:srcRect b="31749"/>
          <a:stretch/>
        </p:blipFill>
        <p:spPr bwMode="auto">
          <a:xfrm>
            <a:off x="260697" y="2514600"/>
            <a:ext cx="8702071" cy="3581400"/>
          </a:xfrm>
          <a:prstGeom prst="rect">
            <a:avLst/>
          </a:prstGeom>
          <a:ln>
            <a:noFill/>
          </a:ln>
          <a:effectLst>
            <a:outerShdw blurRad="190500" algn="tl" rotWithShape="0">
              <a:srgbClr val="000000">
                <a:alpha val="70000"/>
              </a:srgbClr>
            </a:outerShdw>
          </a:effectLst>
        </p:spPr>
      </p:pic>
      <p:sp>
        <p:nvSpPr>
          <p:cNvPr id="5" name="Rounded Rectangle 4" title="rounded rectangle"/>
          <p:cNvSpPr/>
          <p:nvPr/>
        </p:nvSpPr>
        <p:spPr>
          <a:xfrm>
            <a:off x="7239000" y="5456616"/>
            <a:ext cx="685800" cy="314035"/>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2382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Extension Screen</a:t>
            </a:r>
          </a:p>
        </p:txBody>
      </p:sp>
      <p:pic>
        <p:nvPicPr>
          <p:cNvPr id="4" name="Picture 7" descr="Not Cost externsio screen, select number of months" title="NCE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7200" y="2817770"/>
            <a:ext cx="8034837" cy="2456805"/>
          </a:xfrm>
          <a:prstGeom prst="rect">
            <a:avLst/>
          </a:prstGeom>
          <a:noFill/>
          <a:ln w="9525">
            <a:solidFill>
              <a:srgbClr val="0000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 name="Group 2" title="Text box with arrow"/>
          <p:cNvGrpSpPr/>
          <p:nvPr/>
        </p:nvGrpSpPr>
        <p:grpSpPr>
          <a:xfrm>
            <a:off x="5410200" y="4191000"/>
            <a:ext cx="3352800" cy="707886"/>
            <a:chOff x="5410200" y="4191000"/>
            <a:chExt cx="3352800" cy="707886"/>
          </a:xfrm>
        </p:grpSpPr>
        <p:sp>
          <p:nvSpPr>
            <p:cNvPr id="7" name="Text Box 4" descr="New calculated project end date&#10;" title="Text box"/>
            <p:cNvSpPr txBox="1">
              <a:spLocks noChangeArrowheads="1"/>
            </p:cNvSpPr>
            <p:nvPr/>
          </p:nvSpPr>
          <p:spPr bwMode="auto">
            <a:xfrm>
              <a:off x="6629400" y="4191000"/>
              <a:ext cx="2133600" cy="707886"/>
            </a:xfrm>
            <a:prstGeom prst="rect">
              <a:avLst/>
            </a:prstGeom>
            <a:solidFill>
              <a:srgbClr val="FFFFCC"/>
            </a:solidFill>
            <a:ln w="12700">
              <a:solidFill>
                <a:srgbClr val="C0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lang="en-US" sz="2000" kern="0" dirty="0">
                  <a:solidFill>
                    <a:srgbClr val="C00000"/>
                  </a:solidFill>
                </a:rPr>
                <a:t>New calculated project end date</a:t>
              </a:r>
            </a:p>
          </p:txBody>
        </p:sp>
        <p:cxnSp>
          <p:nvCxnSpPr>
            <p:cNvPr id="18" name="Straight Arrow Connector 17" title="arrow to new date"/>
            <p:cNvCxnSpPr/>
            <p:nvPr/>
          </p:nvCxnSpPr>
          <p:spPr>
            <a:xfrm flipH="1">
              <a:off x="5410200" y="4648200"/>
              <a:ext cx="1219201"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5" descr="Choose an extension of 1 to 12 months.&#10;" title="text box"/>
          <p:cNvGrpSpPr/>
          <p:nvPr/>
        </p:nvGrpSpPr>
        <p:grpSpPr>
          <a:xfrm>
            <a:off x="437408" y="1981200"/>
            <a:ext cx="3657600" cy="2362200"/>
            <a:chOff x="437408" y="1981200"/>
            <a:chExt cx="3657600" cy="2362200"/>
          </a:xfrm>
        </p:grpSpPr>
        <p:sp>
          <p:nvSpPr>
            <p:cNvPr id="5" name="Text Box 4"/>
            <p:cNvSpPr txBox="1">
              <a:spLocks noChangeArrowheads="1"/>
            </p:cNvSpPr>
            <p:nvPr/>
          </p:nvSpPr>
          <p:spPr bwMode="auto">
            <a:xfrm>
              <a:off x="437408" y="1981200"/>
              <a:ext cx="3657600" cy="707886"/>
            </a:xfrm>
            <a:prstGeom prst="rect">
              <a:avLst/>
            </a:prstGeom>
            <a:solidFill>
              <a:srgbClr val="FFFFCC"/>
            </a:solidFill>
            <a:ln w="12700">
              <a:solidFill>
                <a:srgbClr val="C0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lang="en-US" sz="2000" kern="0" dirty="0">
                  <a:solidFill>
                    <a:srgbClr val="C00000"/>
                  </a:solidFill>
                </a:rPr>
                <a:t>Choose an extension of 1 to 12 months.</a:t>
              </a:r>
            </a:p>
          </p:txBody>
        </p:sp>
        <p:cxnSp>
          <p:nvCxnSpPr>
            <p:cNvPr id="21" name="Straight Arrow Connector 20" title="arrow to number of months"/>
            <p:cNvCxnSpPr/>
            <p:nvPr/>
          </p:nvCxnSpPr>
          <p:spPr>
            <a:xfrm>
              <a:off x="2857995" y="2689086"/>
              <a:ext cx="0" cy="16543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34219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Expanded Authority – You Get Just One</a:t>
            </a:r>
            <a:endParaRPr lang="en-US" dirty="0"/>
          </a:p>
        </p:txBody>
      </p:sp>
      <p:sp>
        <p:nvSpPr>
          <p:cNvPr id="8" name="Content Placeholder 7"/>
          <p:cNvSpPr>
            <a:spLocks noGrp="1"/>
          </p:cNvSpPr>
          <p:nvPr>
            <p:ph sz="quarter" idx="13"/>
          </p:nvPr>
        </p:nvSpPr>
        <p:spPr/>
        <p:txBody>
          <a:bodyPr/>
          <a:lstStyle/>
          <a:p>
            <a:r>
              <a:rPr lang="en-US" dirty="0"/>
              <a:t>No Cost Extension (NCE) part of ‘expanded authorities’</a:t>
            </a:r>
          </a:p>
          <a:p>
            <a:r>
              <a:rPr lang="en-US" dirty="0"/>
              <a:t>Can only extend once without express approval</a:t>
            </a:r>
          </a:p>
          <a:p>
            <a:r>
              <a:rPr lang="en-US" dirty="0"/>
              <a:t>Increasing trend of extending in the middle of the project period (i.e. end of year 2 of 5 year grant)</a:t>
            </a:r>
          </a:p>
          <a:p>
            <a:pPr lvl="1"/>
            <a:r>
              <a:rPr lang="en-US" dirty="0"/>
              <a:t>If this is done, the Extension link will NOT appear 90 days from end of project end-date</a:t>
            </a:r>
          </a:p>
          <a:p>
            <a:pPr lvl="1"/>
            <a:r>
              <a:rPr lang="en-US" dirty="0"/>
              <a:t>If in need of an NCE, submit Prior Approval NCE request</a:t>
            </a:r>
          </a:p>
          <a:p>
            <a:r>
              <a:rPr lang="en-US" dirty="0"/>
              <a:t>See June’s 2015 eRA Items of Interest for more:</a:t>
            </a:r>
          </a:p>
          <a:p>
            <a:pPr lvl="1"/>
            <a:r>
              <a:rPr lang="en-US" sz="1600" dirty="0">
                <a:hlinkClick r:id="rId3"/>
              </a:rPr>
              <a:t>https://era.nih.gov/news-and-events/era-item-June-2015.htm</a:t>
            </a:r>
            <a:endParaRPr lang="en-US" sz="1600" dirty="0"/>
          </a:p>
        </p:txBody>
      </p:sp>
    </p:spTree>
    <p:custDataLst>
      <p:tags r:id="rId1"/>
    </p:custDataLst>
    <p:extLst>
      <p:ext uri="{BB962C8B-B14F-4D97-AF65-F5344CB8AC3E}">
        <p14:creationId xmlns:p14="http://schemas.microsoft.com/office/powerpoint/2010/main" val="16915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371599" y="2667000"/>
            <a:ext cx="6400800" cy="1752600"/>
          </a:xfrm>
        </p:spPr>
        <p:txBody>
          <a:bodyPr/>
          <a:lstStyle/>
          <a:p>
            <a:r>
              <a:rPr lang="en-US" dirty="0"/>
              <a:t>Please, sir, I want some more…</a:t>
            </a:r>
          </a:p>
          <a:p>
            <a:endParaRPr lang="en-US" dirty="0"/>
          </a:p>
        </p:txBody>
      </p:sp>
      <p:sp>
        <p:nvSpPr>
          <p:cNvPr id="4" name="Title 3"/>
          <p:cNvSpPr>
            <a:spLocks noGrp="1"/>
          </p:cNvSpPr>
          <p:nvPr>
            <p:ph type="ctrTitle"/>
          </p:nvPr>
        </p:nvSpPr>
        <p:spPr/>
        <p:txBody>
          <a:bodyPr/>
          <a:lstStyle/>
          <a:p>
            <a:r>
              <a:rPr lang="en-US" dirty="0"/>
              <a:t>Administrative Supplements</a:t>
            </a:r>
            <a:br>
              <a:rPr lang="en-US" dirty="0"/>
            </a:br>
            <a:r>
              <a:rPr lang="en-US" dirty="0"/>
              <a:t>(Type 3) Request</a:t>
            </a:r>
          </a:p>
        </p:txBody>
      </p:sp>
      <p:pic>
        <p:nvPicPr>
          <p:cNvPr id="6" name="Content Placeholder 3" tit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2680" y="3200400"/>
            <a:ext cx="2158641" cy="1632305"/>
          </a:xfrm>
          <a:prstGeom prst="rect">
            <a:avLst/>
          </a:prstGeom>
        </p:spPr>
      </p:pic>
    </p:spTree>
    <p:custDataLst>
      <p:tags r:id="rId1"/>
    </p:custDataLst>
    <p:extLst>
      <p:ext uri="{BB962C8B-B14F-4D97-AF65-F5344CB8AC3E}">
        <p14:creationId xmlns:p14="http://schemas.microsoft.com/office/powerpoint/2010/main" val="234585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Are Admin </a:t>
            </a:r>
            <a:r>
              <a:rPr lang="en-US" dirty="0" err="1"/>
              <a:t>Supps</a:t>
            </a:r>
            <a:r>
              <a:rPr lang="en-US" dirty="0"/>
              <a:t>?</a:t>
            </a:r>
          </a:p>
        </p:txBody>
      </p:sp>
      <p:pic>
        <p:nvPicPr>
          <p:cNvPr id="8" name="Picture 7" title="eRA Commons navigation bar showing Admin Supp tab"/>
          <p:cNvPicPr>
            <a:picLocks noChangeAspect="1"/>
          </p:cNvPicPr>
          <p:nvPr/>
        </p:nvPicPr>
        <p:blipFill rotWithShape="1">
          <a:blip r:embed="rId3">
            <a:extLst>
              <a:ext uri="{28A0092B-C50C-407E-A947-70E740481C1C}">
                <a14:useLocalDpi xmlns:a14="http://schemas.microsoft.com/office/drawing/2010/main" val="0"/>
              </a:ext>
            </a:extLst>
          </a:blip>
          <a:srcRect b="61787"/>
          <a:stretch/>
        </p:blipFill>
        <p:spPr>
          <a:xfrm>
            <a:off x="111125" y="4038600"/>
            <a:ext cx="8915400" cy="1926885"/>
          </a:xfrm>
          <a:prstGeom prst="rect">
            <a:avLst/>
          </a:prstGeom>
          <a:ln>
            <a:noFill/>
          </a:ln>
          <a:effectLst>
            <a:outerShdw blurRad="190500" algn="tl" rotWithShape="0">
              <a:srgbClr val="000000">
                <a:alpha val="70000"/>
              </a:srgbClr>
            </a:outerShdw>
          </a:effectLst>
        </p:spPr>
      </p:pic>
      <p:sp>
        <p:nvSpPr>
          <p:cNvPr id="9" name="Rounded Rectangle 8" title="rounded rectangle"/>
          <p:cNvSpPr/>
          <p:nvPr/>
        </p:nvSpPr>
        <p:spPr>
          <a:xfrm>
            <a:off x="4419600" y="5021616"/>
            <a:ext cx="685800" cy="314035"/>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sz="quarter" idx="13"/>
          </p:nvPr>
        </p:nvSpPr>
        <p:spPr>
          <a:xfrm>
            <a:off x="316865" y="1600200"/>
            <a:ext cx="8503920" cy="4572000"/>
          </a:xfrm>
        </p:spPr>
        <p:txBody>
          <a:bodyPr/>
          <a:lstStyle/>
          <a:p>
            <a:pPr marL="0" indent="0">
              <a:buNone/>
            </a:pPr>
            <a:r>
              <a:rPr lang="en-US" sz="2000" dirty="0"/>
              <a:t>A request for additional funds during a current project period to provide for an increase in costs due to unforeseen circumstances.</a:t>
            </a:r>
          </a:p>
          <a:p>
            <a:r>
              <a:rPr lang="en-US" sz="1800" dirty="0"/>
              <a:t>Requested additional costs must be within the scope of the peer reviewed and approved project</a:t>
            </a:r>
          </a:p>
          <a:p>
            <a:r>
              <a:rPr lang="en-US" sz="1800" dirty="0"/>
              <a:t>Streamlined eRA Commons process</a:t>
            </a:r>
            <a:endParaRPr lang="en-US" sz="1800" baseline="30000" dirty="0"/>
          </a:p>
          <a:p>
            <a:pPr lvl="1"/>
            <a:r>
              <a:rPr lang="en-US" sz="1800" dirty="0"/>
              <a:t>Commons pre-populates much of the data needed for request from awarded grant</a:t>
            </a:r>
          </a:p>
          <a:p>
            <a:endParaRPr lang="en-US" dirty="0"/>
          </a:p>
        </p:txBody>
      </p:sp>
    </p:spTree>
    <p:custDataLst>
      <p:tags r:id="rId1"/>
    </p:custDataLst>
    <p:extLst>
      <p:ext uri="{BB962C8B-B14F-4D97-AF65-F5344CB8AC3E}">
        <p14:creationId xmlns:p14="http://schemas.microsoft.com/office/powerpoint/2010/main" val="111349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Admin. Supplement Requests – Initiate Request</a:t>
            </a:r>
          </a:p>
        </p:txBody>
      </p:sp>
      <p:sp>
        <p:nvSpPr>
          <p:cNvPr id="3" name="Content Placeholder 2"/>
          <p:cNvSpPr>
            <a:spLocks noGrp="1"/>
          </p:cNvSpPr>
          <p:nvPr>
            <p:ph sz="quarter" idx="13"/>
          </p:nvPr>
        </p:nvSpPr>
        <p:spPr/>
        <p:txBody>
          <a:bodyPr/>
          <a:lstStyle/>
          <a:p>
            <a:pPr marL="0" indent="0">
              <a:buNone/>
            </a:pPr>
            <a:r>
              <a:rPr lang="en-US" sz="2800" dirty="0"/>
              <a:t>Starting an Administrative Supplement request in Commons you must find eligible grant and </a:t>
            </a:r>
            <a:r>
              <a:rPr lang="en-US" sz="2800" i="1" dirty="0"/>
              <a:t>Initiate Request</a:t>
            </a:r>
          </a:p>
          <a:p>
            <a:pPr marL="0" indent="0">
              <a:buNone/>
            </a:pPr>
            <a:endParaRPr lang="en-US" dirty="0"/>
          </a:p>
        </p:txBody>
      </p:sp>
      <p:pic>
        <p:nvPicPr>
          <p:cNvPr id="2050" name="Picture 2" title="Manage Administrative Suplement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7" y="3276600"/>
            <a:ext cx="86455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30300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Admin. Supplement Requests – Required Fields</a:t>
            </a:r>
            <a:endParaRPr lang="en-US" dirty="0">
              <a:solidFill>
                <a:schemeClr val="bg1"/>
              </a:solidFill>
            </a:endParaRPr>
          </a:p>
        </p:txBody>
      </p:sp>
      <p:sp>
        <p:nvSpPr>
          <p:cNvPr id="3" name="Content Placeholder 2"/>
          <p:cNvSpPr>
            <a:spLocks noGrp="1"/>
          </p:cNvSpPr>
          <p:nvPr>
            <p:ph sz="quarter" idx="13"/>
          </p:nvPr>
        </p:nvSpPr>
        <p:spPr/>
        <p:txBody>
          <a:bodyPr/>
          <a:lstStyle/>
          <a:p>
            <a:pPr marL="0" indent="0">
              <a:buNone/>
            </a:pPr>
            <a:r>
              <a:rPr lang="en-US" dirty="0"/>
              <a:t>Complete Form – Required Fields are indicated with red asterisk</a:t>
            </a:r>
          </a:p>
        </p:txBody>
      </p:sp>
      <p:pic>
        <p:nvPicPr>
          <p:cNvPr id="3074" name="Picture 2" descr=" data entry screen, required fields" title="Administrative Sulpplement"/>
          <p:cNvPicPr>
            <a:picLocks noChangeAspect="1" noChangeArrowheads="1"/>
          </p:cNvPicPr>
          <p:nvPr/>
        </p:nvPicPr>
        <p:blipFill rotWithShape="1">
          <a:blip r:embed="rId3">
            <a:extLst>
              <a:ext uri="{28A0092B-C50C-407E-A947-70E740481C1C}">
                <a14:useLocalDpi xmlns:a14="http://schemas.microsoft.com/office/drawing/2010/main" val="0"/>
              </a:ext>
            </a:extLst>
          </a:blip>
          <a:srcRect b="45021"/>
          <a:stretch/>
        </p:blipFill>
        <p:spPr bwMode="auto">
          <a:xfrm>
            <a:off x="381000" y="2438401"/>
            <a:ext cx="8458200" cy="3886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24704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Admin. Supplement Changes Coming</a:t>
            </a:r>
          </a:p>
        </p:txBody>
      </p:sp>
      <p:sp>
        <p:nvSpPr>
          <p:cNvPr id="3" name="Content Placeholder 2"/>
          <p:cNvSpPr>
            <a:spLocks noGrp="1"/>
          </p:cNvSpPr>
          <p:nvPr>
            <p:ph sz="quarter" idx="13"/>
          </p:nvPr>
        </p:nvSpPr>
        <p:spPr/>
        <p:txBody>
          <a:bodyPr/>
          <a:lstStyle/>
          <a:p>
            <a:r>
              <a:rPr lang="en-US" sz="2400" dirty="0"/>
              <a:t>eRA will soon* allow the electronic submission of administrative supplements for complex (multi-project) applications</a:t>
            </a:r>
          </a:p>
          <a:p>
            <a:r>
              <a:rPr lang="en-US" sz="2400" dirty="0"/>
              <a:t>The submission would work very similarly to a single project activity code</a:t>
            </a:r>
          </a:p>
          <a:p>
            <a:r>
              <a:rPr lang="en-US" sz="2400" dirty="0"/>
              <a:t>Eventually we see this process as a requirement for all administrative supplements.</a:t>
            </a:r>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*as of the development of this presentation</a:t>
            </a:r>
          </a:p>
          <a:p>
            <a:endParaRPr lang="en-US" dirty="0"/>
          </a:p>
        </p:txBody>
      </p:sp>
    </p:spTree>
    <p:custDataLst>
      <p:tags r:id="rId1"/>
    </p:custDataLst>
    <p:extLst>
      <p:ext uri="{BB962C8B-B14F-4D97-AF65-F5344CB8AC3E}">
        <p14:creationId xmlns:p14="http://schemas.microsoft.com/office/powerpoint/2010/main" val="401403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a:t>On the Move…</a:t>
            </a:r>
          </a:p>
          <a:p>
            <a:endParaRPr lang="en-US" dirty="0"/>
          </a:p>
        </p:txBody>
      </p:sp>
      <p:sp>
        <p:nvSpPr>
          <p:cNvPr id="4" name="Title 3"/>
          <p:cNvSpPr>
            <a:spLocks noGrp="1"/>
          </p:cNvSpPr>
          <p:nvPr>
            <p:ph type="ctrTitle"/>
          </p:nvPr>
        </p:nvSpPr>
        <p:spPr/>
        <p:txBody>
          <a:bodyPr/>
          <a:lstStyle/>
          <a:p>
            <a:r>
              <a:rPr lang="en-US" dirty="0"/>
              <a:t>Change of Institution</a:t>
            </a:r>
          </a:p>
        </p:txBody>
      </p:sp>
      <p:pic>
        <p:nvPicPr>
          <p:cNvPr id="7" name="Picture 6"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294" y="3429000"/>
            <a:ext cx="3785411" cy="2433478"/>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403488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title="eRA Puzzle and most of the component module nam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1630" y="1791650"/>
            <a:ext cx="4526128" cy="4532950"/>
          </a:xfrm>
          <a:prstGeom prst="rect">
            <a:avLst/>
          </a:prstGeom>
        </p:spPr>
      </p:pic>
      <p:sp>
        <p:nvSpPr>
          <p:cNvPr id="2" name="Title 1"/>
          <p:cNvSpPr>
            <a:spLocks noGrp="1"/>
          </p:cNvSpPr>
          <p:nvPr>
            <p:ph type="title"/>
          </p:nvPr>
        </p:nvSpPr>
        <p:spPr>
          <a:xfrm>
            <a:off x="301752" y="0"/>
            <a:ext cx="8534400" cy="758952"/>
          </a:xfrm>
        </p:spPr>
        <p:txBody>
          <a:bodyPr/>
          <a:lstStyle/>
          <a:p>
            <a:r>
              <a:rPr lang="en-US" dirty="0"/>
              <a:t>What Does eRA Commons Do?</a:t>
            </a:r>
          </a:p>
        </p:txBody>
      </p:sp>
      <p:sp>
        <p:nvSpPr>
          <p:cNvPr id="6" name="Content Placeholder 2"/>
          <p:cNvSpPr txBox="1">
            <a:spLocks/>
          </p:cNvSpPr>
          <p:nvPr/>
        </p:nvSpPr>
        <p:spPr>
          <a:xfrm>
            <a:off x="301752" y="685800"/>
            <a:ext cx="8503920" cy="1052214"/>
          </a:xfrm>
          <a:prstGeom prst="rect">
            <a:avLst/>
          </a:prstGeom>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buFont typeface="Wingdings 2" pitchFamily="18" charset="2"/>
              <a:buNone/>
            </a:pPr>
            <a:r>
              <a:rPr lang="en-US" sz="2000" dirty="0"/>
              <a:t>The eRA Commons is an online interface where grant applicants, grantees and federal staff can access and share administrative information related to grant applications and awarded research grants.</a:t>
            </a:r>
          </a:p>
        </p:txBody>
      </p:sp>
      <p:sp>
        <p:nvSpPr>
          <p:cNvPr id="9" name="Text Box 6"/>
          <p:cNvSpPr txBox="1">
            <a:spLocks noChangeArrowheads="1"/>
          </p:cNvSpPr>
          <p:nvPr/>
        </p:nvSpPr>
        <p:spPr bwMode="auto">
          <a:xfrm rot="19105282">
            <a:off x="2117049" y="2079079"/>
            <a:ext cx="1181734" cy="276999"/>
          </a:xfrm>
          <a:prstGeom prst="rect">
            <a:avLst/>
          </a:prstGeom>
          <a:noFill/>
          <a:ln w="9525">
            <a:noFill/>
            <a:miter lim="800000"/>
            <a:headEnd/>
            <a:tailEnd/>
          </a:ln>
        </p:spPr>
        <p:txBody>
          <a:bodyPr wrap="none">
            <a:spAutoFit/>
          </a:bodyPr>
          <a:lstStyle/>
          <a:p>
            <a:r>
              <a:rPr lang="en-US" sz="1200" b="1" dirty="0">
                <a:solidFill>
                  <a:srgbClr val="CC3300"/>
                </a:solidFill>
                <a:latin typeface="Georgia" pitchFamily="18" charset="0"/>
              </a:rPr>
              <a:t>Applications</a:t>
            </a:r>
          </a:p>
        </p:txBody>
      </p:sp>
      <p:sp>
        <p:nvSpPr>
          <p:cNvPr id="10" name="Text Box 7"/>
          <p:cNvSpPr txBox="1">
            <a:spLocks noChangeArrowheads="1"/>
          </p:cNvSpPr>
          <p:nvPr/>
        </p:nvSpPr>
        <p:spPr bwMode="auto">
          <a:xfrm>
            <a:off x="4954398" y="4706472"/>
            <a:ext cx="1276311" cy="400110"/>
          </a:xfrm>
          <a:prstGeom prst="rect">
            <a:avLst/>
          </a:prstGeom>
          <a:noFill/>
          <a:ln w="9525">
            <a:noFill/>
            <a:miter lim="800000"/>
            <a:headEnd/>
            <a:tailEnd/>
          </a:ln>
        </p:spPr>
        <p:txBody>
          <a:bodyPr wrap="none">
            <a:spAutoFit/>
          </a:bodyPr>
          <a:lstStyle/>
          <a:p>
            <a:r>
              <a:rPr lang="en-US" sz="1000" b="1" dirty="0">
                <a:solidFill>
                  <a:srgbClr val="CC3300"/>
                </a:solidFill>
                <a:latin typeface="Georgia" pitchFamily="18" charset="0"/>
              </a:rPr>
              <a:t>Post-award </a:t>
            </a:r>
          </a:p>
          <a:p>
            <a:r>
              <a:rPr lang="en-US" sz="1000" b="1" dirty="0">
                <a:solidFill>
                  <a:srgbClr val="CC3300"/>
                </a:solidFill>
                <a:latin typeface="Georgia" pitchFamily="18" charset="0"/>
              </a:rPr>
              <a:t>Correspondence</a:t>
            </a:r>
          </a:p>
        </p:txBody>
      </p:sp>
      <p:sp>
        <p:nvSpPr>
          <p:cNvPr id="11" name="Text Box 8"/>
          <p:cNvSpPr txBox="1">
            <a:spLocks noChangeArrowheads="1"/>
          </p:cNvSpPr>
          <p:nvPr/>
        </p:nvSpPr>
        <p:spPr bwMode="auto">
          <a:xfrm rot="2254921">
            <a:off x="5990145" y="5560289"/>
            <a:ext cx="963725" cy="400110"/>
          </a:xfrm>
          <a:prstGeom prst="rect">
            <a:avLst/>
          </a:prstGeom>
          <a:noFill/>
          <a:ln w="9525">
            <a:noFill/>
            <a:miter lim="800000"/>
            <a:headEnd/>
            <a:tailEnd/>
          </a:ln>
        </p:spPr>
        <p:txBody>
          <a:bodyPr wrap="none">
            <a:spAutoFit/>
          </a:bodyPr>
          <a:lstStyle/>
          <a:p>
            <a:r>
              <a:rPr lang="en-US" sz="1000" b="1" dirty="0">
                <a:solidFill>
                  <a:srgbClr val="CC3300"/>
                </a:solidFill>
                <a:latin typeface="Georgia" pitchFamily="18" charset="0"/>
              </a:rPr>
              <a:t>Review </a:t>
            </a:r>
          </a:p>
          <a:p>
            <a:r>
              <a:rPr lang="en-US" sz="1000" b="1" dirty="0">
                <a:solidFill>
                  <a:srgbClr val="CC3300"/>
                </a:solidFill>
                <a:latin typeface="Georgia" pitchFamily="18" charset="0"/>
              </a:rPr>
              <a:t>Assignment</a:t>
            </a:r>
          </a:p>
        </p:txBody>
      </p:sp>
      <p:sp>
        <p:nvSpPr>
          <p:cNvPr id="12" name="Text Box 9"/>
          <p:cNvSpPr txBox="1">
            <a:spLocks noChangeArrowheads="1"/>
          </p:cNvSpPr>
          <p:nvPr/>
        </p:nvSpPr>
        <p:spPr bwMode="auto">
          <a:xfrm>
            <a:off x="6110395" y="2936505"/>
            <a:ext cx="736099" cy="400110"/>
          </a:xfrm>
          <a:prstGeom prst="rect">
            <a:avLst/>
          </a:prstGeom>
          <a:noFill/>
          <a:ln w="9525">
            <a:noFill/>
            <a:miter lim="800000"/>
            <a:headEnd/>
            <a:tailEnd/>
          </a:ln>
        </p:spPr>
        <p:txBody>
          <a:bodyPr wrap="none">
            <a:spAutoFit/>
          </a:bodyPr>
          <a:lstStyle/>
          <a:p>
            <a:pPr algn="r"/>
            <a:r>
              <a:rPr lang="en-US" sz="1000" b="1" dirty="0">
                <a:solidFill>
                  <a:srgbClr val="CC3300"/>
                </a:solidFill>
                <a:latin typeface="Georgia" pitchFamily="18" charset="0"/>
              </a:rPr>
              <a:t>Priority </a:t>
            </a:r>
          </a:p>
          <a:p>
            <a:pPr algn="r"/>
            <a:r>
              <a:rPr lang="en-US" sz="1000" b="1" dirty="0">
                <a:solidFill>
                  <a:srgbClr val="CC3300"/>
                </a:solidFill>
                <a:latin typeface="Georgia" pitchFamily="18" charset="0"/>
              </a:rPr>
              <a:t>Score</a:t>
            </a:r>
          </a:p>
        </p:txBody>
      </p:sp>
      <p:sp>
        <p:nvSpPr>
          <p:cNvPr id="13" name="Text Box 10"/>
          <p:cNvSpPr txBox="1">
            <a:spLocks noChangeArrowheads="1"/>
          </p:cNvSpPr>
          <p:nvPr/>
        </p:nvSpPr>
        <p:spPr bwMode="auto">
          <a:xfrm>
            <a:off x="4952411" y="2883713"/>
            <a:ext cx="998991" cy="461665"/>
          </a:xfrm>
          <a:prstGeom prst="rect">
            <a:avLst/>
          </a:prstGeom>
          <a:noFill/>
          <a:ln w="9525">
            <a:noFill/>
            <a:miter lim="800000"/>
            <a:headEnd/>
            <a:tailEnd/>
          </a:ln>
        </p:spPr>
        <p:txBody>
          <a:bodyPr wrap="none">
            <a:spAutoFit/>
          </a:bodyPr>
          <a:lstStyle/>
          <a:p>
            <a:pPr algn="ctr"/>
            <a:r>
              <a:rPr lang="en-US" sz="1200" b="1" dirty="0">
                <a:solidFill>
                  <a:srgbClr val="CC3300"/>
                </a:solidFill>
                <a:latin typeface="Georgia" pitchFamily="18" charset="0"/>
              </a:rPr>
              <a:t>Summary </a:t>
            </a:r>
          </a:p>
          <a:p>
            <a:pPr algn="ctr"/>
            <a:r>
              <a:rPr lang="en-US" sz="1200" b="1" dirty="0">
                <a:solidFill>
                  <a:srgbClr val="CC3300"/>
                </a:solidFill>
                <a:latin typeface="Georgia" pitchFamily="18" charset="0"/>
              </a:rPr>
              <a:t>Statement</a:t>
            </a:r>
          </a:p>
        </p:txBody>
      </p:sp>
      <p:sp>
        <p:nvSpPr>
          <p:cNvPr id="14" name="Text Box 11"/>
          <p:cNvSpPr txBox="1">
            <a:spLocks noChangeArrowheads="1"/>
          </p:cNvSpPr>
          <p:nvPr/>
        </p:nvSpPr>
        <p:spPr bwMode="auto">
          <a:xfrm>
            <a:off x="6019800" y="3697069"/>
            <a:ext cx="736099" cy="646331"/>
          </a:xfrm>
          <a:prstGeom prst="rect">
            <a:avLst/>
          </a:prstGeom>
          <a:noFill/>
          <a:ln w="9525">
            <a:noFill/>
            <a:miter lim="800000"/>
            <a:headEnd/>
            <a:tailEnd/>
          </a:ln>
        </p:spPr>
        <p:txBody>
          <a:bodyPr wrap="none">
            <a:spAutoFit/>
          </a:bodyPr>
          <a:lstStyle/>
          <a:p>
            <a:pPr algn="r"/>
            <a:r>
              <a:rPr lang="en-US" sz="1200" b="1" dirty="0">
                <a:solidFill>
                  <a:srgbClr val="CC3300"/>
                </a:solidFill>
                <a:latin typeface="Georgia" pitchFamily="18" charset="0"/>
              </a:rPr>
              <a:t>Notice </a:t>
            </a:r>
          </a:p>
          <a:p>
            <a:pPr algn="r"/>
            <a:r>
              <a:rPr lang="en-US" sz="1200" b="1" dirty="0">
                <a:solidFill>
                  <a:srgbClr val="CC3300"/>
                </a:solidFill>
                <a:latin typeface="Georgia" pitchFamily="18" charset="0"/>
              </a:rPr>
              <a:t>of </a:t>
            </a:r>
          </a:p>
          <a:p>
            <a:pPr algn="r"/>
            <a:r>
              <a:rPr lang="en-US" sz="1200" b="1" dirty="0">
                <a:solidFill>
                  <a:srgbClr val="CC3300"/>
                </a:solidFill>
                <a:latin typeface="Georgia" pitchFamily="18" charset="0"/>
              </a:rPr>
              <a:t>Award</a:t>
            </a:r>
          </a:p>
        </p:txBody>
      </p:sp>
      <p:sp>
        <p:nvSpPr>
          <p:cNvPr id="15" name="Text Box 12"/>
          <p:cNvSpPr txBox="1">
            <a:spLocks noChangeArrowheads="1"/>
          </p:cNvSpPr>
          <p:nvPr/>
        </p:nvSpPr>
        <p:spPr bwMode="auto">
          <a:xfrm>
            <a:off x="3124200" y="2971800"/>
            <a:ext cx="1088760" cy="276999"/>
          </a:xfrm>
          <a:prstGeom prst="rect">
            <a:avLst/>
          </a:prstGeom>
          <a:noFill/>
          <a:ln w="9525">
            <a:noFill/>
            <a:miter lim="800000"/>
            <a:headEnd/>
            <a:tailEnd/>
          </a:ln>
        </p:spPr>
        <p:txBody>
          <a:bodyPr wrap="none">
            <a:spAutoFit/>
          </a:bodyPr>
          <a:lstStyle/>
          <a:p>
            <a:r>
              <a:rPr lang="en-US" sz="1200" b="1" dirty="0">
                <a:solidFill>
                  <a:srgbClr val="CC3300"/>
                </a:solidFill>
                <a:latin typeface="Georgia" pitchFamily="18" charset="0"/>
              </a:rPr>
              <a:t>Assurances</a:t>
            </a:r>
          </a:p>
        </p:txBody>
      </p:sp>
      <p:sp>
        <p:nvSpPr>
          <p:cNvPr id="16" name="Text Box 13"/>
          <p:cNvSpPr txBox="1">
            <a:spLocks noChangeArrowheads="1"/>
          </p:cNvSpPr>
          <p:nvPr/>
        </p:nvSpPr>
        <p:spPr bwMode="auto">
          <a:xfrm rot="19017127">
            <a:off x="2096121" y="3900506"/>
            <a:ext cx="1265090" cy="276999"/>
          </a:xfrm>
          <a:prstGeom prst="rect">
            <a:avLst/>
          </a:prstGeom>
          <a:noFill/>
          <a:ln w="9525">
            <a:noFill/>
            <a:miter lim="800000"/>
            <a:headEnd/>
            <a:tailEnd/>
          </a:ln>
        </p:spPr>
        <p:txBody>
          <a:bodyPr wrap="none">
            <a:spAutoFit/>
          </a:bodyPr>
          <a:lstStyle/>
          <a:p>
            <a:r>
              <a:rPr lang="en-US" sz="1200" b="1" dirty="0">
                <a:solidFill>
                  <a:srgbClr val="CC3300"/>
                </a:solidFill>
                <a:latin typeface="Georgia" pitchFamily="18" charset="0"/>
              </a:rPr>
              <a:t>Certifications</a:t>
            </a:r>
          </a:p>
        </p:txBody>
      </p:sp>
      <p:sp>
        <p:nvSpPr>
          <p:cNvPr id="17" name="Text Box 14"/>
          <p:cNvSpPr txBox="1">
            <a:spLocks noChangeArrowheads="1"/>
          </p:cNvSpPr>
          <p:nvPr/>
        </p:nvSpPr>
        <p:spPr bwMode="auto">
          <a:xfrm>
            <a:off x="3207556" y="2013540"/>
            <a:ext cx="922047" cy="461665"/>
          </a:xfrm>
          <a:prstGeom prst="rect">
            <a:avLst/>
          </a:prstGeom>
          <a:noFill/>
          <a:ln w="9525">
            <a:noFill/>
            <a:miter lim="800000"/>
            <a:headEnd/>
            <a:tailEnd/>
          </a:ln>
        </p:spPr>
        <p:txBody>
          <a:bodyPr wrap="none">
            <a:spAutoFit/>
          </a:bodyPr>
          <a:lstStyle/>
          <a:p>
            <a:r>
              <a:rPr lang="en-US" sz="1200" b="1" dirty="0">
                <a:solidFill>
                  <a:srgbClr val="CC3300"/>
                </a:solidFill>
                <a:latin typeface="Georgia" pitchFamily="18" charset="0"/>
              </a:rPr>
              <a:t>Progress </a:t>
            </a:r>
          </a:p>
          <a:p>
            <a:r>
              <a:rPr lang="en-US" sz="1200" b="1" dirty="0">
                <a:solidFill>
                  <a:srgbClr val="CC3300"/>
                </a:solidFill>
                <a:latin typeface="Georgia" pitchFamily="18" charset="0"/>
              </a:rPr>
              <a:t>Reports</a:t>
            </a:r>
          </a:p>
        </p:txBody>
      </p:sp>
      <p:sp>
        <p:nvSpPr>
          <p:cNvPr id="18" name="Text Box 15"/>
          <p:cNvSpPr txBox="1">
            <a:spLocks noChangeArrowheads="1"/>
          </p:cNvSpPr>
          <p:nvPr/>
        </p:nvSpPr>
        <p:spPr bwMode="auto">
          <a:xfrm>
            <a:off x="2209800" y="4716201"/>
            <a:ext cx="899605" cy="430887"/>
          </a:xfrm>
          <a:prstGeom prst="rect">
            <a:avLst/>
          </a:prstGeom>
          <a:noFill/>
          <a:ln w="9525">
            <a:noFill/>
            <a:miter lim="800000"/>
            <a:headEnd/>
            <a:tailEnd/>
          </a:ln>
        </p:spPr>
        <p:txBody>
          <a:bodyPr wrap="none">
            <a:spAutoFit/>
          </a:bodyPr>
          <a:lstStyle/>
          <a:p>
            <a:r>
              <a:rPr lang="en-US" sz="1050" b="1" dirty="0">
                <a:solidFill>
                  <a:srgbClr val="CC3300"/>
                </a:solidFill>
                <a:latin typeface="Georgia" pitchFamily="18" charset="0"/>
              </a:rPr>
              <a:t>Financial </a:t>
            </a:r>
          </a:p>
          <a:p>
            <a:r>
              <a:rPr lang="en-US" sz="1050" b="1" dirty="0">
                <a:solidFill>
                  <a:srgbClr val="CC3300"/>
                </a:solidFill>
                <a:latin typeface="Georgia" pitchFamily="18" charset="0"/>
              </a:rPr>
              <a:t>Reports</a:t>
            </a:r>
          </a:p>
        </p:txBody>
      </p:sp>
      <p:sp>
        <p:nvSpPr>
          <p:cNvPr id="19" name="Text Box 16"/>
          <p:cNvSpPr txBox="1">
            <a:spLocks noChangeArrowheads="1"/>
          </p:cNvSpPr>
          <p:nvPr/>
        </p:nvSpPr>
        <p:spPr bwMode="auto">
          <a:xfrm>
            <a:off x="3226700" y="4801222"/>
            <a:ext cx="997389" cy="461665"/>
          </a:xfrm>
          <a:prstGeom prst="rect">
            <a:avLst/>
          </a:prstGeom>
          <a:noFill/>
          <a:ln w="9525">
            <a:noFill/>
            <a:miter lim="800000"/>
            <a:headEnd/>
            <a:tailEnd/>
          </a:ln>
        </p:spPr>
        <p:txBody>
          <a:bodyPr wrap="none">
            <a:spAutoFit/>
          </a:bodyPr>
          <a:lstStyle/>
          <a:p>
            <a:r>
              <a:rPr lang="en-US" sz="1200" b="1" dirty="0">
                <a:solidFill>
                  <a:srgbClr val="CC3300"/>
                </a:solidFill>
                <a:latin typeface="Georgia" pitchFamily="18" charset="0"/>
              </a:rPr>
              <a:t>Invention </a:t>
            </a:r>
          </a:p>
          <a:p>
            <a:r>
              <a:rPr lang="en-US" sz="1200" b="1" dirty="0">
                <a:solidFill>
                  <a:srgbClr val="CC3300"/>
                </a:solidFill>
                <a:latin typeface="Georgia" pitchFamily="18" charset="0"/>
              </a:rPr>
              <a:t>Reports</a:t>
            </a:r>
          </a:p>
        </p:txBody>
      </p:sp>
      <p:sp>
        <p:nvSpPr>
          <p:cNvPr id="20" name="Text Box 17"/>
          <p:cNvSpPr txBox="1">
            <a:spLocks noChangeArrowheads="1"/>
          </p:cNvSpPr>
          <p:nvPr/>
        </p:nvSpPr>
        <p:spPr bwMode="auto">
          <a:xfrm>
            <a:off x="2282142" y="2922801"/>
            <a:ext cx="764953" cy="461665"/>
          </a:xfrm>
          <a:prstGeom prst="rect">
            <a:avLst/>
          </a:prstGeom>
          <a:noFill/>
          <a:ln w="9525">
            <a:noFill/>
            <a:miter lim="800000"/>
            <a:headEnd/>
            <a:tailEnd/>
          </a:ln>
        </p:spPr>
        <p:txBody>
          <a:bodyPr wrap="none">
            <a:spAutoFit/>
          </a:bodyPr>
          <a:lstStyle/>
          <a:p>
            <a:r>
              <a:rPr lang="en-US" sz="1200" b="1" dirty="0">
                <a:solidFill>
                  <a:srgbClr val="CC3300"/>
                </a:solidFill>
                <a:latin typeface="Georgia" pitchFamily="18" charset="0"/>
              </a:rPr>
              <a:t>Profile </a:t>
            </a:r>
          </a:p>
          <a:p>
            <a:r>
              <a:rPr lang="en-US" sz="1200" b="1" dirty="0">
                <a:solidFill>
                  <a:srgbClr val="CC3300"/>
                </a:solidFill>
                <a:latin typeface="Georgia" pitchFamily="18" charset="0"/>
              </a:rPr>
              <a:t>Data</a:t>
            </a:r>
          </a:p>
        </p:txBody>
      </p:sp>
      <p:sp>
        <p:nvSpPr>
          <p:cNvPr id="21" name="Text Box 18"/>
          <p:cNvSpPr txBox="1">
            <a:spLocks noChangeArrowheads="1"/>
          </p:cNvSpPr>
          <p:nvPr/>
        </p:nvSpPr>
        <p:spPr bwMode="auto">
          <a:xfrm rot="19466293">
            <a:off x="5965083" y="2126990"/>
            <a:ext cx="1063112" cy="430887"/>
          </a:xfrm>
          <a:prstGeom prst="rect">
            <a:avLst/>
          </a:prstGeom>
          <a:noFill/>
          <a:ln w="9525">
            <a:noFill/>
            <a:miter lim="800000"/>
            <a:headEnd/>
            <a:tailEnd/>
          </a:ln>
        </p:spPr>
        <p:txBody>
          <a:bodyPr wrap="none">
            <a:spAutoFit/>
          </a:bodyPr>
          <a:lstStyle/>
          <a:p>
            <a:r>
              <a:rPr lang="en-US" sz="1050" b="1" dirty="0">
                <a:solidFill>
                  <a:srgbClr val="CC3300"/>
                </a:solidFill>
                <a:latin typeface="Georgia" pitchFamily="18" charset="0"/>
              </a:rPr>
              <a:t>Application </a:t>
            </a:r>
          </a:p>
          <a:p>
            <a:r>
              <a:rPr lang="en-US" sz="1050" b="1" dirty="0">
                <a:solidFill>
                  <a:srgbClr val="CC3300"/>
                </a:solidFill>
                <a:latin typeface="Georgia" pitchFamily="18" charset="0"/>
              </a:rPr>
              <a:t>Image</a:t>
            </a:r>
          </a:p>
        </p:txBody>
      </p:sp>
      <p:sp>
        <p:nvSpPr>
          <p:cNvPr id="22" name="Text Box 19"/>
          <p:cNvSpPr txBox="1">
            <a:spLocks noChangeArrowheads="1"/>
          </p:cNvSpPr>
          <p:nvPr/>
        </p:nvSpPr>
        <p:spPr bwMode="auto">
          <a:xfrm>
            <a:off x="4952411" y="2035640"/>
            <a:ext cx="1058303" cy="415498"/>
          </a:xfrm>
          <a:prstGeom prst="rect">
            <a:avLst/>
          </a:prstGeom>
          <a:noFill/>
          <a:ln w="9525">
            <a:noFill/>
            <a:miter lim="800000"/>
            <a:headEnd/>
            <a:tailEnd/>
          </a:ln>
        </p:spPr>
        <p:txBody>
          <a:bodyPr wrap="none">
            <a:spAutoFit/>
          </a:bodyPr>
          <a:lstStyle/>
          <a:p>
            <a:r>
              <a:rPr lang="en-US" sz="1050" b="1" dirty="0" err="1">
                <a:solidFill>
                  <a:srgbClr val="CC3300"/>
                </a:solidFill>
                <a:latin typeface="Georgia" pitchFamily="18" charset="0"/>
              </a:rPr>
              <a:t>eSub</a:t>
            </a:r>
            <a:r>
              <a:rPr lang="en-US" sz="1050" b="1" dirty="0">
                <a:solidFill>
                  <a:srgbClr val="CC3300"/>
                </a:solidFill>
                <a:latin typeface="Georgia" pitchFamily="18" charset="0"/>
              </a:rPr>
              <a:t> Errors </a:t>
            </a:r>
          </a:p>
          <a:p>
            <a:r>
              <a:rPr lang="en-US" sz="1050" b="1" dirty="0">
                <a:solidFill>
                  <a:srgbClr val="CC3300"/>
                </a:solidFill>
                <a:latin typeface="Georgia" pitchFamily="18" charset="0"/>
              </a:rPr>
              <a:t>Warnings</a:t>
            </a:r>
          </a:p>
        </p:txBody>
      </p:sp>
      <p:sp>
        <p:nvSpPr>
          <p:cNvPr id="23" name="Text Box 20"/>
          <p:cNvSpPr txBox="1">
            <a:spLocks noChangeArrowheads="1"/>
          </p:cNvSpPr>
          <p:nvPr/>
        </p:nvSpPr>
        <p:spPr bwMode="auto">
          <a:xfrm>
            <a:off x="3146482" y="5606390"/>
            <a:ext cx="1170513" cy="415498"/>
          </a:xfrm>
          <a:prstGeom prst="rect">
            <a:avLst/>
          </a:prstGeom>
          <a:noFill/>
          <a:ln w="9525">
            <a:noFill/>
            <a:miter lim="800000"/>
            <a:headEnd/>
            <a:tailEnd/>
          </a:ln>
        </p:spPr>
        <p:txBody>
          <a:bodyPr wrap="none">
            <a:spAutoFit/>
          </a:bodyPr>
          <a:lstStyle/>
          <a:p>
            <a:r>
              <a:rPr lang="en-US" sz="1050" b="1" dirty="0">
                <a:solidFill>
                  <a:srgbClr val="CC3300"/>
                </a:solidFill>
                <a:latin typeface="Georgia" pitchFamily="18" charset="0"/>
              </a:rPr>
              <a:t>Training </a:t>
            </a:r>
          </a:p>
          <a:p>
            <a:r>
              <a:rPr lang="en-US" sz="1050" b="1" dirty="0">
                <a:solidFill>
                  <a:srgbClr val="CC3300"/>
                </a:solidFill>
                <a:latin typeface="Georgia" pitchFamily="18" charset="0"/>
              </a:rPr>
              <a:t>Appointments</a:t>
            </a:r>
          </a:p>
        </p:txBody>
      </p:sp>
      <p:sp>
        <p:nvSpPr>
          <p:cNvPr id="24" name="Text Box 20"/>
          <p:cNvSpPr txBox="1">
            <a:spLocks noChangeArrowheads="1"/>
          </p:cNvSpPr>
          <p:nvPr/>
        </p:nvSpPr>
        <p:spPr bwMode="auto">
          <a:xfrm>
            <a:off x="2274056" y="5371607"/>
            <a:ext cx="909223" cy="461665"/>
          </a:xfrm>
          <a:prstGeom prst="rect">
            <a:avLst/>
          </a:prstGeom>
          <a:noFill/>
          <a:ln w="9525">
            <a:noFill/>
            <a:miter lim="800000"/>
            <a:headEnd/>
            <a:tailEnd/>
          </a:ln>
        </p:spPr>
        <p:txBody>
          <a:bodyPr wrap="none">
            <a:spAutoFit/>
          </a:bodyPr>
          <a:lstStyle/>
          <a:p>
            <a:r>
              <a:rPr lang="en-US" sz="1200" b="1" dirty="0">
                <a:solidFill>
                  <a:srgbClr val="CC3300"/>
                </a:solidFill>
                <a:latin typeface="Georgia" pitchFamily="18" charset="0"/>
              </a:rPr>
              <a:t>Training </a:t>
            </a:r>
          </a:p>
          <a:p>
            <a:r>
              <a:rPr lang="en-US" sz="1200" b="1" dirty="0">
                <a:solidFill>
                  <a:srgbClr val="CC3300"/>
                </a:solidFill>
                <a:latin typeface="Georgia" pitchFamily="18" charset="0"/>
              </a:rPr>
              <a:t>Tables</a:t>
            </a:r>
          </a:p>
        </p:txBody>
      </p:sp>
      <p:sp>
        <p:nvSpPr>
          <p:cNvPr id="25" name="Text Box 20"/>
          <p:cNvSpPr txBox="1">
            <a:spLocks noChangeArrowheads="1"/>
          </p:cNvSpPr>
          <p:nvPr/>
        </p:nvSpPr>
        <p:spPr bwMode="auto">
          <a:xfrm>
            <a:off x="4953000" y="5702026"/>
            <a:ext cx="1013419" cy="430887"/>
          </a:xfrm>
          <a:prstGeom prst="rect">
            <a:avLst/>
          </a:prstGeom>
          <a:noFill/>
          <a:ln w="9525">
            <a:noFill/>
            <a:miter lim="800000"/>
            <a:headEnd/>
            <a:tailEnd/>
          </a:ln>
        </p:spPr>
        <p:txBody>
          <a:bodyPr wrap="none">
            <a:spAutoFit/>
          </a:bodyPr>
          <a:lstStyle/>
          <a:p>
            <a:r>
              <a:rPr lang="en-US" sz="1100" b="1" dirty="0">
                <a:solidFill>
                  <a:srgbClr val="CC3300"/>
                </a:solidFill>
                <a:latin typeface="Georgia" pitchFamily="18" charset="0"/>
              </a:rPr>
              <a:t>HSS Data / </a:t>
            </a:r>
          </a:p>
          <a:p>
            <a:r>
              <a:rPr lang="en-US" sz="1100" b="1" dirty="0">
                <a:solidFill>
                  <a:srgbClr val="CC3300"/>
                </a:solidFill>
                <a:latin typeface="Georgia" pitchFamily="18" charset="0"/>
              </a:rPr>
              <a:t>Integration</a:t>
            </a:r>
          </a:p>
        </p:txBody>
      </p:sp>
      <p:sp>
        <p:nvSpPr>
          <p:cNvPr id="26" name="Text Box 20"/>
          <p:cNvSpPr txBox="1">
            <a:spLocks noChangeArrowheads="1"/>
          </p:cNvSpPr>
          <p:nvPr/>
        </p:nvSpPr>
        <p:spPr bwMode="auto">
          <a:xfrm>
            <a:off x="4064635" y="1821404"/>
            <a:ext cx="978153" cy="276999"/>
          </a:xfrm>
          <a:prstGeom prst="rect">
            <a:avLst/>
          </a:prstGeom>
          <a:noFill/>
          <a:ln w="9525">
            <a:noFill/>
            <a:miter lim="800000"/>
            <a:headEnd/>
            <a:tailEnd/>
          </a:ln>
        </p:spPr>
        <p:txBody>
          <a:bodyPr wrap="none">
            <a:spAutoFit/>
          </a:bodyPr>
          <a:lstStyle/>
          <a:p>
            <a:r>
              <a:rPr lang="en-US" sz="1200" b="1" dirty="0">
                <a:solidFill>
                  <a:srgbClr val="CC3300"/>
                </a:solidFill>
                <a:latin typeface="Georgia" pitchFamily="18" charset="0"/>
              </a:rPr>
              <a:t>ORCID ID</a:t>
            </a:r>
          </a:p>
        </p:txBody>
      </p:sp>
      <p:sp>
        <p:nvSpPr>
          <p:cNvPr id="31" name="Text Box 15"/>
          <p:cNvSpPr txBox="1">
            <a:spLocks noChangeArrowheads="1"/>
          </p:cNvSpPr>
          <p:nvPr/>
        </p:nvSpPr>
        <p:spPr bwMode="auto">
          <a:xfrm>
            <a:off x="4025361" y="2668716"/>
            <a:ext cx="1056700" cy="415498"/>
          </a:xfrm>
          <a:prstGeom prst="rect">
            <a:avLst/>
          </a:prstGeom>
          <a:noFill/>
          <a:ln w="9525">
            <a:noFill/>
            <a:miter lim="800000"/>
            <a:headEnd/>
            <a:tailEnd/>
          </a:ln>
        </p:spPr>
        <p:txBody>
          <a:bodyPr wrap="none">
            <a:spAutoFit/>
          </a:bodyPr>
          <a:lstStyle/>
          <a:p>
            <a:pPr algn="ctr"/>
            <a:r>
              <a:rPr lang="en-US" sz="1050" b="1" dirty="0">
                <a:solidFill>
                  <a:srgbClr val="CC3300"/>
                </a:solidFill>
                <a:latin typeface="Georgia" pitchFamily="18" charset="0"/>
              </a:rPr>
              <a:t>Institutional</a:t>
            </a:r>
          </a:p>
          <a:p>
            <a:pPr algn="ctr"/>
            <a:r>
              <a:rPr lang="en-US" sz="1050" b="1" dirty="0">
                <a:solidFill>
                  <a:srgbClr val="CC3300"/>
                </a:solidFill>
                <a:latin typeface="Georgia" pitchFamily="18" charset="0"/>
              </a:rPr>
              <a:t>Profile</a:t>
            </a:r>
          </a:p>
        </p:txBody>
      </p:sp>
      <p:sp>
        <p:nvSpPr>
          <p:cNvPr id="32" name="Text Box 15"/>
          <p:cNvSpPr txBox="1">
            <a:spLocks noChangeArrowheads="1"/>
          </p:cNvSpPr>
          <p:nvPr/>
        </p:nvSpPr>
        <p:spPr bwMode="auto">
          <a:xfrm>
            <a:off x="3079957" y="3810000"/>
            <a:ext cx="822661" cy="415498"/>
          </a:xfrm>
          <a:prstGeom prst="rect">
            <a:avLst/>
          </a:prstGeom>
          <a:noFill/>
          <a:ln w="9525">
            <a:noFill/>
            <a:miter lim="800000"/>
            <a:headEnd/>
            <a:tailEnd/>
          </a:ln>
        </p:spPr>
        <p:txBody>
          <a:bodyPr wrap="none">
            <a:spAutoFit/>
          </a:bodyPr>
          <a:lstStyle/>
          <a:p>
            <a:pPr algn="ctr"/>
            <a:r>
              <a:rPr lang="en-US" sz="1050" b="1" dirty="0">
                <a:solidFill>
                  <a:srgbClr val="CC3300"/>
                </a:solidFill>
                <a:latin typeface="Georgia" pitchFamily="18" charset="0"/>
              </a:rPr>
              <a:t>Prior</a:t>
            </a:r>
          </a:p>
          <a:p>
            <a:pPr algn="ctr"/>
            <a:r>
              <a:rPr lang="en-US" sz="1050" b="1" dirty="0">
                <a:solidFill>
                  <a:srgbClr val="CC3300"/>
                </a:solidFill>
                <a:latin typeface="Georgia" pitchFamily="18" charset="0"/>
              </a:rPr>
              <a:t>Approval</a:t>
            </a:r>
          </a:p>
        </p:txBody>
      </p:sp>
      <p:sp>
        <p:nvSpPr>
          <p:cNvPr id="33" name="Text Box 10"/>
          <p:cNvSpPr txBox="1">
            <a:spLocks noChangeArrowheads="1"/>
          </p:cNvSpPr>
          <p:nvPr/>
        </p:nvSpPr>
        <p:spPr bwMode="auto">
          <a:xfrm>
            <a:off x="4328329" y="4968082"/>
            <a:ext cx="450764" cy="276999"/>
          </a:xfrm>
          <a:prstGeom prst="rect">
            <a:avLst/>
          </a:prstGeom>
          <a:noFill/>
          <a:ln w="9525">
            <a:noFill/>
            <a:miter lim="800000"/>
            <a:headEnd/>
            <a:tailEnd/>
          </a:ln>
        </p:spPr>
        <p:txBody>
          <a:bodyPr wrap="none">
            <a:spAutoFit/>
          </a:bodyPr>
          <a:lstStyle/>
          <a:p>
            <a:pPr algn="ctr"/>
            <a:r>
              <a:rPr lang="en-US" sz="1200" b="1" dirty="0">
                <a:solidFill>
                  <a:srgbClr val="CC3300"/>
                </a:solidFill>
                <a:latin typeface="Georgia" pitchFamily="18" charset="0"/>
              </a:rPr>
              <a:t>JIT</a:t>
            </a:r>
          </a:p>
        </p:txBody>
      </p:sp>
      <p:sp>
        <p:nvSpPr>
          <p:cNvPr id="34" name="Text Box 11"/>
          <p:cNvSpPr txBox="1">
            <a:spLocks noChangeArrowheads="1"/>
          </p:cNvSpPr>
          <p:nvPr/>
        </p:nvSpPr>
        <p:spPr bwMode="auto">
          <a:xfrm>
            <a:off x="3983685" y="3911367"/>
            <a:ext cx="1095172" cy="461665"/>
          </a:xfrm>
          <a:prstGeom prst="rect">
            <a:avLst/>
          </a:prstGeom>
          <a:noFill/>
          <a:ln w="9525">
            <a:noFill/>
            <a:miter lim="800000"/>
            <a:headEnd/>
            <a:tailEnd/>
          </a:ln>
        </p:spPr>
        <p:txBody>
          <a:bodyPr wrap="none">
            <a:spAutoFit/>
          </a:bodyPr>
          <a:lstStyle/>
          <a:p>
            <a:pPr algn="ctr"/>
            <a:r>
              <a:rPr lang="en-US" sz="1200" b="1" dirty="0">
                <a:solidFill>
                  <a:srgbClr val="CC3300"/>
                </a:solidFill>
                <a:latin typeface="Georgia" pitchFamily="18" charset="0"/>
              </a:rPr>
              <a:t>Publication</a:t>
            </a:r>
          </a:p>
          <a:p>
            <a:pPr algn="ctr"/>
            <a:r>
              <a:rPr lang="en-US" sz="1200" b="1" dirty="0">
                <a:solidFill>
                  <a:srgbClr val="CC3300"/>
                </a:solidFill>
                <a:latin typeface="Georgia" pitchFamily="18" charset="0"/>
              </a:rPr>
              <a:t>Data</a:t>
            </a:r>
          </a:p>
        </p:txBody>
      </p:sp>
      <p:sp>
        <p:nvSpPr>
          <p:cNvPr id="35" name="Text Box 10"/>
          <p:cNvSpPr txBox="1">
            <a:spLocks noChangeArrowheads="1"/>
          </p:cNvSpPr>
          <p:nvPr/>
        </p:nvSpPr>
        <p:spPr bwMode="auto">
          <a:xfrm>
            <a:off x="6290534" y="4801222"/>
            <a:ext cx="535724" cy="276999"/>
          </a:xfrm>
          <a:prstGeom prst="rect">
            <a:avLst/>
          </a:prstGeom>
          <a:noFill/>
          <a:ln w="9525">
            <a:noFill/>
            <a:miter lim="800000"/>
            <a:headEnd/>
            <a:tailEnd/>
          </a:ln>
        </p:spPr>
        <p:txBody>
          <a:bodyPr wrap="none">
            <a:spAutoFit/>
          </a:bodyPr>
          <a:lstStyle/>
          <a:p>
            <a:pPr algn="ctr"/>
            <a:r>
              <a:rPr lang="en-US" sz="1200" b="1" dirty="0">
                <a:solidFill>
                  <a:srgbClr val="CC3300"/>
                </a:solidFill>
                <a:latin typeface="Georgia" pitchFamily="18" charset="0"/>
              </a:rPr>
              <a:t>NCE</a:t>
            </a:r>
          </a:p>
        </p:txBody>
      </p:sp>
      <p:sp>
        <p:nvSpPr>
          <p:cNvPr id="36" name="Text Box 18"/>
          <p:cNvSpPr txBox="1">
            <a:spLocks noChangeArrowheads="1"/>
          </p:cNvSpPr>
          <p:nvPr/>
        </p:nvSpPr>
        <p:spPr bwMode="auto">
          <a:xfrm rot="19466293">
            <a:off x="5222428" y="3721421"/>
            <a:ext cx="888385" cy="415498"/>
          </a:xfrm>
          <a:prstGeom prst="rect">
            <a:avLst/>
          </a:prstGeom>
          <a:noFill/>
          <a:ln w="9525">
            <a:noFill/>
            <a:miter lim="800000"/>
            <a:headEnd/>
            <a:tailEnd/>
          </a:ln>
        </p:spPr>
        <p:txBody>
          <a:bodyPr wrap="none">
            <a:spAutoFit/>
          </a:bodyPr>
          <a:lstStyle/>
          <a:p>
            <a:r>
              <a:rPr lang="en-US" sz="1000" b="1" dirty="0">
                <a:solidFill>
                  <a:srgbClr val="CC3300"/>
                </a:solidFill>
                <a:latin typeface="Georgia" pitchFamily="18" charset="0"/>
              </a:rPr>
              <a:t>Reference</a:t>
            </a:r>
          </a:p>
          <a:p>
            <a:r>
              <a:rPr lang="en-US" sz="1000" b="1" dirty="0">
                <a:solidFill>
                  <a:srgbClr val="CC3300"/>
                </a:solidFill>
                <a:latin typeface="Georgia" pitchFamily="18" charset="0"/>
              </a:rPr>
              <a:t>Letter</a:t>
            </a:r>
          </a:p>
        </p:txBody>
      </p:sp>
      <p:sp>
        <p:nvSpPr>
          <p:cNvPr id="37" name="Text Box 15"/>
          <p:cNvSpPr txBox="1">
            <a:spLocks noChangeArrowheads="1"/>
          </p:cNvSpPr>
          <p:nvPr/>
        </p:nvSpPr>
        <p:spPr bwMode="auto">
          <a:xfrm>
            <a:off x="4045661" y="5962738"/>
            <a:ext cx="1021433" cy="369332"/>
          </a:xfrm>
          <a:prstGeom prst="rect">
            <a:avLst/>
          </a:prstGeom>
          <a:noFill/>
          <a:ln w="9525">
            <a:noFill/>
            <a:miter lim="800000"/>
            <a:headEnd/>
            <a:tailEnd/>
          </a:ln>
        </p:spPr>
        <p:txBody>
          <a:bodyPr wrap="none">
            <a:spAutoFit/>
          </a:bodyPr>
          <a:lstStyle/>
          <a:p>
            <a:pPr algn="ctr"/>
            <a:r>
              <a:rPr lang="en-US" sz="900" b="1" dirty="0">
                <a:solidFill>
                  <a:srgbClr val="CC3300"/>
                </a:solidFill>
                <a:latin typeface="Georgia" pitchFamily="18" charset="0"/>
              </a:rPr>
              <a:t>Relinquishing</a:t>
            </a:r>
          </a:p>
          <a:p>
            <a:pPr algn="ctr"/>
            <a:r>
              <a:rPr lang="en-US" sz="900" b="1" dirty="0">
                <a:solidFill>
                  <a:srgbClr val="CC3300"/>
                </a:solidFill>
                <a:latin typeface="Georgia" pitchFamily="18" charset="0"/>
              </a:rPr>
              <a:t>Statement</a:t>
            </a:r>
          </a:p>
        </p:txBody>
      </p:sp>
      <p:pic>
        <p:nvPicPr>
          <p:cNvPr id="38" name="Picture 37" descr="''" title="Commons Landing p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747" y="1791651"/>
            <a:ext cx="8014507" cy="4532950"/>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7498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This Work?</a:t>
            </a:r>
          </a:p>
        </p:txBody>
      </p:sp>
      <p:sp>
        <p:nvSpPr>
          <p:cNvPr id="3" name="Content Placeholder 2"/>
          <p:cNvSpPr>
            <a:spLocks noGrp="1"/>
          </p:cNvSpPr>
          <p:nvPr>
            <p:ph sz="quarter" idx="13"/>
          </p:nvPr>
        </p:nvSpPr>
        <p:spPr/>
        <p:txBody>
          <a:bodyPr/>
          <a:lstStyle/>
          <a:p>
            <a:pPr marL="0" indent="0" algn="ctr">
              <a:buNone/>
            </a:pPr>
            <a:r>
              <a:rPr lang="en-US" b="1" dirty="0">
                <a:solidFill>
                  <a:srgbClr val="336699"/>
                </a:solidFill>
              </a:rPr>
              <a:t>Change of Institution Request </a:t>
            </a:r>
          </a:p>
          <a:p>
            <a:pPr marL="0" indent="0">
              <a:buNone/>
            </a:pPr>
            <a:r>
              <a:rPr lang="en-US" dirty="0"/>
              <a:t>When you want to move an award from one institution to another.</a:t>
            </a:r>
          </a:p>
          <a:p>
            <a:r>
              <a:rPr lang="en-US" sz="2400" dirty="0"/>
              <a:t>Remember, NIH awards to institutions, not individuals. </a:t>
            </a:r>
          </a:p>
          <a:p>
            <a:r>
              <a:rPr lang="en-US" sz="2400" dirty="0"/>
              <a:t>The process has 2 parts:</a:t>
            </a:r>
          </a:p>
          <a:p>
            <a:pPr lvl="1"/>
            <a:r>
              <a:rPr lang="en-US" sz="1900" dirty="0"/>
              <a:t>Relinquishing institution submits a Relinquishing Statement – it identifies the accepting institution</a:t>
            </a:r>
          </a:p>
          <a:p>
            <a:pPr lvl="1"/>
            <a:r>
              <a:rPr lang="en-US" sz="1900" dirty="0"/>
              <a:t>The accepting institution must be registered in eRA Commons</a:t>
            </a:r>
          </a:p>
          <a:p>
            <a:pPr lvl="1"/>
            <a:r>
              <a:rPr lang="en-US" sz="1900" dirty="0"/>
              <a:t>The accepting institution must complete and submit an error free application through Grants.gov so the change request can be evaluated by NIH</a:t>
            </a:r>
          </a:p>
          <a:p>
            <a:pPr lvl="1"/>
            <a:r>
              <a:rPr lang="en-US" sz="1900" dirty="0"/>
              <a:t>NIH </a:t>
            </a:r>
          </a:p>
        </p:txBody>
      </p:sp>
    </p:spTree>
    <p:custDataLst>
      <p:tags r:id="rId1"/>
    </p:custDataLst>
    <p:extLst>
      <p:ext uri="{BB962C8B-B14F-4D97-AF65-F5344CB8AC3E}">
        <p14:creationId xmlns:p14="http://schemas.microsoft.com/office/powerpoint/2010/main" val="268280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Relinquishing Statement</a:t>
            </a:r>
          </a:p>
        </p:txBody>
      </p:sp>
      <p:sp>
        <p:nvSpPr>
          <p:cNvPr id="3" name="Content Placeholder 2"/>
          <p:cNvSpPr>
            <a:spLocks noGrp="1"/>
          </p:cNvSpPr>
          <p:nvPr>
            <p:ph sz="quarter" idx="13"/>
          </p:nvPr>
        </p:nvSpPr>
        <p:spPr>
          <a:xfrm>
            <a:off x="301625" y="1524000"/>
            <a:ext cx="8503920" cy="381000"/>
          </a:xfrm>
        </p:spPr>
        <p:txBody>
          <a:bodyPr/>
          <a:lstStyle/>
          <a:p>
            <a:pPr marL="0" indent="0">
              <a:buNone/>
            </a:pPr>
            <a:r>
              <a:rPr lang="en-US" sz="1800" dirty="0"/>
              <a:t>Initiated by the Signing Official via the Status Screen</a:t>
            </a:r>
          </a:p>
          <a:p>
            <a:pPr marL="0" indent="0">
              <a:buNone/>
            </a:pPr>
            <a:endParaRPr lang="en-US" sz="1800" dirty="0"/>
          </a:p>
        </p:txBody>
      </p:sp>
      <p:pic>
        <p:nvPicPr>
          <p:cNvPr id="4" name="Picture 3" title="Signing Offical status search screen showing Change of Institution op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905000"/>
            <a:ext cx="5458986" cy="2813854"/>
          </a:xfrm>
          <a:prstGeom prst="rect">
            <a:avLst/>
          </a:prstGeom>
          <a:ln>
            <a:noFill/>
          </a:ln>
          <a:effectLst>
            <a:outerShdw blurRad="190500" algn="tl" rotWithShape="0">
              <a:srgbClr val="000000">
                <a:alpha val="70000"/>
              </a:srgbClr>
            </a:outerShdw>
          </a:effectLst>
        </p:spPr>
      </p:pic>
      <p:pic>
        <p:nvPicPr>
          <p:cNvPr id="5" name="Picture 4" title="Reliquishing statement scre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4827" y="2438400"/>
            <a:ext cx="5864633" cy="3802886"/>
          </a:xfrm>
          <a:prstGeom prst="rect">
            <a:avLst/>
          </a:prstGeom>
          <a:ln>
            <a:noFill/>
          </a:ln>
          <a:effectLst>
            <a:outerShdw blurRad="190500" algn="tl" rotWithShape="0">
              <a:srgbClr val="000000">
                <a:alpha val="70000"/>
              </a:srgbClr>
            </a:outerShdw>
          </a:effectLst>
        </p:spPr>
      </p:pic>
      <p:sp>
        <p:nvSpPr>
          <p:cNvPr id="6" name="Content Placeholder 2"/>
          <p:cNvSpPr txBox="1">
            <a:spLocks/>
          </p:cNvSpPr>
          <p:nvPr/>
        </p:nvSpPr>
        <p:spPr bwMode="auto">
          <a:xfrm>
            <a:off x="6318250" y="1520825"/>
            <a:ext cx="2517775" cy="10329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lgn="r">
              <a:buFont typeface="Wingdings 2" pitchFamily="18" charset="2"/>
              <a:buNone/>
            </a:pPr>
            <a:r>
              <a:rPr lang="en-US" sz="1800" dirty="0"/>
              <a:t>SO completes all required fields.</a:t>
            </a:r>
          </a:p>
          <a:p>
            <a:pPr marL="0" indent="0" algn="r">
              <a:buFont typeface="Wingdings 2" pitchFamily="18" charset="2"/>
              <a:buNone/>
            </a:pPr>
            <a:endParaRPr lang="en-US" sz="1800" dirty="0"/>
          </a:p>
        </p:txBody>
      </p:sp>
      <p:sp>
        <p:nvSpPr>
          <p:cNvPr id="7" name="Content Placeholder 2"/>
          <p:cNvSpPr txBox="1">
            <a:spLocks/>
          </p:cNvSpPr>
          <p:nvPr/>
        </p:nvSpPr>
        <p:spPr bwMode="auto">
          <a:xfrm>
            <a:off x="301625" y="4963603"/>
            <a:ext cx="2517775" cy="10329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buFont typeface="Wingdings 2" pitchFamily="18" charset="2"/>
              <a:buNone/>
            </a:pPr>
            <a:r>
              <a:rPr lang="en-US" sz="1800" dirty="0"/>
              <a:t>NIH maintains the right to deny the request.</a:t>
            </a:r>
          </a:p>
          <a:p>
            <a:pPr marL="0" indent="0">
              <a:buFont typeface="Wingdings 2" pitchFamily="18" charset="2"/>
              <a:buNone/>
            </a:pPr>
            <a:endParaRPr lang="en-US" sz="1800" dirty="0"/>
          </a:p>
        </p:txBody>
      </p:sp>
    </p:spTree>
    <p:custDataLst>
      <p:tags r:id="rId1"/>
    </p:custDataLst>
    <p:extLst>
      <p:ext uri="{BB962C8B-B14F-4D97-AF65-F5344CB8AC3E}">
        <p14:creationId xmlns:p14="http://schemas.microsoft.com/office/powerpoint/2010/main" val="264211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X Files</a:t>
            </a:r>
            <a:br>
              <a:rPr lang="en-US" dirty="0"/>
            </a:br>
            <a:br>
              <a:rPr lang="en-US" dirty="0"/>
            </a:br>
            <a:br>
              <a:rPr lang="en-US" dirty="0"/>
            </a:br>
            <a:r>
              <a:rPr lang="en-US" dirty="0"/>
              <a:t>The X Files</a:t>
            </a:r>
            <a:br>
              <a:rPr lang="en-US" dirty="0"/>
            </a:br>
            <a:endParaRPr lang="en-US" dirty="0"/>
          </a:p>
        </p:txBody>
      </p:sp>
      <p:sp>
        <p:nvSpPr>
          <p:cNvPr id="4" name="Text Placeholder 3"/>
          <p:cNvSpPr>
            <a:spLocks noGrp="1"/>
          </p:cNvSpPr>
          <p:nvPr>
            <p:ph type="body" idx="1"/>
          </p:nvPr>
        </p:nvSpPr>
        <p:spPr/>
        <p:txBody>
          <a:bodyPr/>
          <a:lstStyle/>
          <a:p>
            <a:r>
              <a:rPr lang="en-US" dirty="0"/>
              <a:t>How xTrain and </a:t>
            </a:r>
            <a:r>
              <a:rPr lang="en-US" dirty="0" err="1"/>
              <a:t>xtract</a:t>
            </a:r>
            <a:r>
              <a:rPr lang="en-US" dirty="0"/>
              <a:t> help you manage trainees </a:t>
            </a:r>
          </a:p>
        </p:txBody>
      </p:sp>
      <p:pic>
        <p:nvPicPr>
          <p:cNvPr id="3" name="Picture 2" title="The X Files puzzle pie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313" y="3478073"/>
            <a:ext cx="2321857" cy="2313127"/>
          </a:xfrm>
          <a:prstGeom prst="rect">
            <a:avLst/>
          </a:prstGeom>
          <a:effectLst>
            <a:outerShdw blurRad="76200" dist="12700" dir="8100000" sy="-23000" kx="800400" algn="br" rotWithShape="0">
              <a:prstClr val="black">
                <a:alpha val="20000"/>
              </a:prstClr>
            </a:outerShdw>
          </a:effectLst>
        </p:spPr>
      </p:pic>
    </p:spTree>
    <p:custDataLst>
      <p:tags r:id="rId1"/>
    </p:custDataLst>
    <p:extLst>
      <p:ext uri="{BB962C8B-B14F-4D97-AF65-F5344CB8AC3E}">
        <p14:creationId xmlns:p14="http://schemas.microsoft.com/office/powerpoint/2010/main" val="2044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xTrain?</a:t>
            </a:r>
          </a:p>
        </p:txBody>
      </p:sp>
      <p:sp>
        <p:nvSpPr>
          <p:cNvPr id="5" name="Content Placeholder 4"/>
          <p:cNvSpPr>
            <a:spLocks noGrp="1"/>
          </p:cNvSpPr>
          <p:nvPr>
            <p:ph sz="quarter" idx="13"/>
          </p:nvPr>
        </p:nvSpPr>
        <p:spPr/>
        <p:txBody>
          <a:bodyPr/>
          <a:lstStyle/>
          <a:p>
            <a:pPr defTabSz="685800" fontAlgn="auto">
              <a:spcBef>
                <a:spcPts val="0"/>
              </a:spcBef>
              <a:spcAft>
                <a:spcPts val="0"/>
              </a:spcAft>
              <a:defRPr/>
            </a:pPr>
            <a:r>
              <a:rPr lang="en-US" sz="2400" dirty="0">
                <a:solidFill>
                  <a:srgbClr val="1F497D">
                    <a:lumMod val="75000"/>
                  </a:srgbClr>
                </a:solidFill>
              </a:rPr>
              <a:t>xTrain is an application that allows program directors and/or principal investigators (PD/PI), university administrators, and trainees to electronically prepare and submit PHS 2271 Statement of Appointment Forms (2271) and PHS 416-7 Termination Notices (TN) associated with institutional research training grants, institutional career development awards, individual fellowships, and research education awards. </a:t>
            </a:r>
          </a:p>
          <a:p>
            <a:pPr marL="214313" indent="-214313" defTabSz="685800" fontAlgn="auto">
              <a:spcBef>
                <a:spcPts val="0"/>
              </a:spcBef>
              <a:spcAft>
                <a:spcPts val="0"/>
              </a:spcAft>
              <a:buFont typeface="Arial" panose="020B0604020202020204" pitchFamily="34" charset="0"/>
              <a:buChar char="•"/>
              <a:defRPr/>
            </a:pPr>
            <a:endParaRPr lang="en-US" sz="2400" dirty="0">
              <a:solidFill>
                <a:srgbClr val="1F497D">
                  <a:lumMod val="75000"/>
                </a:srgbClr>
              </a:solidFill>
            </a:endParaRPr>
          </a:p>
          <a:p>
            <a:pPr defTabSz="685800" fontAlgn="auto">
              <a:spcBef>
                <a:spcPts val="0"/>
              </a:spcBef>
              <a:spcAft>
                <a:spcPts val="0"/>
              </a:spcAft>
              <a:defRPr/>
            </a:pPr>
            <a:r>
              <a:rPr lang="en-US" sz="2400" dirty="0">
                <a:solidFill>
                  <a:srgbClr val="1F497D">
                    <a:lumMod val="75000"/>
                  </a:srgbClr>
                </a:solidFill>
              </a:rPr>
              <a:t>Agency staff also uses xTrain to review and process the appointments and termination notices that are submitted electronically</a:t>
            </a:r>
            <a:endParaRPr lang="en-US" sz="2400" dirty="0"/>
          </a:p>
        </p:txBody>
      </p:sp>
    </p:spTree>
    <p:custDataLst>
      <p:tags r:id="rId1"/>
    </p:custDataLst>
    <p:extLst>
      <p:ext uri="{BB962C8B-B14F-4D97-AF65-F5344CB8AC3E}">
        <p14:creationId xmlns:p14="http://schemas.microsoft.com/office/powerpoint/2010/main" val="180842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Line 16" descr="&quot;"/>
          <p:cNvSpPr>
            <a:spLocks noChangeShapeType="1"/>
          </p:cNvSpPr>
          <p:nvPr/>
        </p:nvSpPr>
        <p:spPr bwMode="auto">
          <a:xfrm>
            <a:off x="2209800" y="2656349"/>
            <a:ext cx="4432938" cy="20816"/>
          </a:xfrm>
          <a:prstGeom prst="line">
            <a:avLst/>
          </a:prstGeom>
          <a:noFill/>
          <a:ln w="127000">
            <a:solidFill>
              <a:srgbClr val="808080"/>
            </a:solidFill>
            <a:round/>
            <a:headEnd/>
            <a:tailEnd type="triangle" w="med" len="med"/>
          </a:ln>
        </p:spPr>
        <p:txBody>
          <a:bodyPr/>
          <a:lstStyle/>
          <a:p>
            <a:pPr defTabSz="685800" fontAlgn="auto">
              <a:spcBef>
                <a:spcPts val="0"/>
              </a:spcBef>
              <a:spcAft>
                <a:spcPts val="0"/>
              </a:spcAft>
              <a:defRPr/>
            </a:pPr>
            <a:endParaRPr lang="en-US" sz="1350">
              <a:solidFill>
                <a:prstClr val="black"/>
              </a:solidFill>
              <a:latin typeface="Georgia"/>
            </a:endParaRPr>
          </a:p>
        </p:txBody>
      </p:sp>
      <p:sp>
        <p:nvSpPr>
          <p:cNvPr id="3" name="Rounded Rectangle 2"/>
          <p:cNvSpPr/>
          <p:nvPr/>
        </p:nvSpPr>
        <p:spPr>
          <a:xfrm>
            <a:off x="203449" y="4519358"/>
            <a:ext cx="1802535" cy="847920"/>
          </a:xfrm>
          <a:prstGeom prst="roundRect">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1350" dirty="0">
                <a:solidFill>
                  <a:prstClr val="black"/>
                </a:solidFill>
                <a:latin typeface="Georgia"/>
              </a:rPr>
              <a:t>Routing captures the user’s electronic signature.</a:t>
            </a:r>
          </a:p>
        </p:txBody>
      </p:sp>
      <p:sp>
        <p:nvSpPr>
          <p:cNvPr id="16" name="Text Box 18"/>
          <p:cNvSpPr txBox="1">
            <a:spLocks noChangeArrowheads="1"/>
          </p:cNvSpPr>
          <p:nvPr/>
        </p:nvSpPr>
        <p:spPr bwMode="auto">
          <a:xfrm>
            <a:off x="6370094" y="5347997"/>
            <a:ext cx="1237149" cy="300082"/>
          </a:xfrm>
          <a:prstGeom prst="rect">
            <a:avLst/>
          </a:prstGeom>
          <a:noFill/>
          <a:ln w="9525">
            <a:noFill/>
            <a:miter lim="800000"/>
            <a:headEnd/>
            <a:tailEnd/>
          </a:ln>
        </p:spPr>
        <p:txBody>
          <a:bodyPr wrap="square">
            <a:spAutoFit/>
          </a:bodyPr>
          <a:lstStyle/>
          <a:p>
            <a:pPr algn="ctr" defTabSz="685800" fontAlgn="auto">
              <a:spcBef>
                <a:spcPts val="0"/>
              </a:spcBef>
              <a:spcAft>
                <a:spcPts val="0"/>
              </a:spcAft>
              <a:defRPr/>
            </a:pPr>
            <a:r>
              <a:rPr lang="en-US" sz="1350" dirty="0">
                <a:solidFill>
                  <a:prstClr val="black"/>
                </a:solidFill>
                <a:latin typeface="Georgia"/>
              </a:rPr>
              <a:t>Agency</a:t>
            </a:r>
          </a:p>
        </p:txBody>
      </p:sp>
      <p:grpSp>
        <p:nvGrpSpPr>
          <p:cNvPr id="23" name="Group 11" descr="&quot;"/>
          <p:cNvGrpSpPr>
            <a:grpSpLocks/>
          </p:cNvGrpSpPr>
          <p:nvPr/>
        </p:nvGrpSpPr>
        <p:grpSpPr bwMode="auto">
          <a:xfrm>
            <a:off x="5997108" y="4121149"/>
            <a:ext cx="1882618" cy="1243311"/>
            <a:chOff x="864" y="2672"/>
            <a:chExt cx="1872" cy="1240"/>
          </a:xfrm>
        </p:grpSpPr>
        <p:pic>
          <p:nvPicPr>
            <p:cNvPr id="27" name="Picture 12" descr="&quot;"/>
            <p:cNvPicPr>
              <a:picLocks noChangeAspect="1" noChangeArrowheads="1"/>
            </p:cNvPicPr>
            <p:nvPr/>
          </p:nvPicPr>
          <p:blipFill>
            <a:blip r:embed="rId3" cstate="print"/>
            <a:srcRect/>
            <a:stretch>
              <a:fillRect/>
            </a:stretch>
          </p:blipFill>
          <p:spPr bwMode="auto">
            <a:xfrm>
              <a:off x="864" y="2672"/>
              <a:ext cx="1872" cy="1240"/>
            </a:xfrm>
            <a:prstGeom prst="rect">
              <a:avLst/>
            </a:prstGeom>
            <a:noFill/>
            <a:ln w="9525">
              <a:noFill/>
              <a:miter lim="800000"/>
              <a:headEnd/>
              <a:tailEnd/>
            </a:ln>
          </p:spPr>
        </p:pic>
        <p:sp>
          <p:nvSpPr>
            <p:cNvPr id="28" name="Oval 13" descr="&quot;"/>
            <p:cNvSpPr>
              <a:spLocks noChangeArrowheads="1"/>
            </p:cNvSpPr>
            <p:nvPr/>
          </p:nvSpPr>
          <p:spPr bwMode="auto">
            <a:xfrm>
              <a:off x="1680" y="2784"/>
              <a:ext cx="336" cy="336"/>
            </a:xfrm>
            <a:prstGeom prst="ellipse">
              <a:avLst/>
            </a:prstGeom>
            <a:solidFill>
              <a:schemeClr val="bg1"/>
            </a:solidFill>
            <a:ln w="9525">
              <a:solidFill>
                <a:schemeClr val="tx1"/>
              </a:solidFill>
              <a:round/>
              <a:headEnd/>
              <a:tailEnd/>
            </a:ln>
          </p:spPr>
          <p:txBody>
            <a:bodyPr wrap="none" anchor="ctr"/>
            <a:lstStyle/>
            <a:p>
              <a:pPr defTabSz="685800" fontAlgn="auto">
                <a:spcBef>
                  <a:spcPts val="0"/>
                </a:spcBef>
                <a:spcAft>
                  <a:spcPts val="0"/>
                </a:spcAft>
                <a:defRPr/>
              </a:pPr>
              <a:endParaRPr lang="en-US" sz="1350">
                <a:solidFill>
                  <a:prstClr val="black"/>
                </a:solidFill>
                <a:latin typeface="Georgia"/>
              </a:endParaRPr>
            </a:p>
          </p:txBody>
        </p:sp>
        <p:pic>
          <p:nvPicPr>
            <p:cNvPr id="29" name="Picture 14" descr="&quot;"/>
            <p:cNvPicPr>
              <a:picLocks noChangeAspect="1" noChangeArrowheads="1"/>
            </p:cNvPicPr>
            <p:nvPr/>
          </p:nvPicPr>
          <p:blipFill>
            <a:blip r:embed="rId4" cstate="print"/>
            <a:srcRect/>
            <a:stretch>
              <a:fillRect/>
            </a:stretch>
          </p:blipFill>
          <p:spPr bwMode="auto">
            <a:xfrm>
              <a:off x="1728" y="2832"/>
              <a:ext cx="240" cy="234"/>
            </a:xfrm>
            <a:prstGeom prst="rect">
              <a:avLst/>
            </a:prstGeom>
            <a:noFill/>
            <a:ln w="9525">
              <a:noFill/>
              <a:miter lim="800000"/>
              <a:headEnd/>
              <a:tailEnd/>
            </a:ln>
          </p:spPr>
        </p:pic>
      </p:grpSp>
      <p:sp>
        <p:nvSpPr>
          <p:cNvPr id="10" name="Line 20" descr="&quot;"/>
          <p:cNvSpPr>
            <a:spLocks noChangeShapeType="1"/>
          </p:cNvSpPr>
          <p:nvPr/>
        </p:nvSpPr>
        <p:spPr bwMode="auto">
          <a:xfrm flipV="1">
            <a:off x="3929888" y="4953000"/>
            <a:ext cx="2067220" cy="13839"/>
          </a:xfrm>
          <a:prstGeom prst="line">
            <a:avLst/>
          </a:prstGeom>
          <a:noFill/>
          <a:ln w="127000">
            <a:solidFill>
              <a:srgbClr val="808080"/>
            </a:solidFill>
            <a:round/>
            <a:headEnd/>
            <a:tailEnd type="triangle" w="med" len="med"/>
          </a:ln>
        </p:spPr>
        <p:txBody>
          <a:bodyPr/>
          <a:lstStyle/>
          <a:p>
            <a:pPr defTabSz="685800" fontAlgn="auto">
              <a:spcBef>
                <a:spcPts val="0"/>
              </a:spcBef>
              <a:spcAft>
                <a:spcPts val="0"/>
              </a:spcAft>
              <a:defRPr/>
            </a:pPr>
            <a:endParaRPr lang="en-US" sz="1350">
              <a:solidFill>
                <a:prstClr val="black"/>
              </a:solidFill>
              <a:latin typeface="Georgia"/>
            </a:endParaRPr>
          </a:p>
        </p:txBody>
      </p:sp>
      <p:sp>
        <p:nvSpPr>
          <p:cNvPr id="24" name="Text Box 19"/>
          <p:cNvSpPr txBox="1">
            <a:spLocks noChangeArrowheads="1"/>
          </p:cNvSpPr>
          <p:nvPr/>
        </p:nvSpPr>
        <p:spPr bwMode="auto">
          <a:xfrm>
            <a:off x="4095911" y="4587082"/>
            <a:ext cx="1273179" cy="784830"/>
          </a:xfrm>
          <a:prstGeom prst="rect">
            <a:avLst/>
          </a:prstGeom>
          <a:solidFill>
            <a:srgbClr val="CCFFFF"/>
          </a:solidFill>
          <a:ln w="9525">
            <a:solidFill>
              <a:schemeClr val="tx1"/>
            </a:solidFill>
            <a:miter lim="800000"/>
            <a:headEnd/>
            <a:tailEnd/>
          </a:ln>
        </p:spPr>
        <p:txBody>
          <a:bodyPr wrap="square">
            <a:spAutoFit/>
          </a:bodyPr>
          <a:lstStyle/>
          <a:p>
            <a:pPr algn="ctr" defTabSz="685800" fontAlgn="auto">
              <a:spcBef>
                <a:spcPts val="0"/>
              </a:spcBef>
              <a:spcAft>
                <a:spcPts val="0"/>
              </a:spcAft>
              <a:defRPr/>
            </a:pPr>
            <a:r>
              <a:rPr lang="en-US" sz="1500" dirty="0">
                <a:solidFill>
                  <a:prstClr val="black"/>
                </a:solidFill>
                <a:latin typeface="Georgia"/>
              </a:rPr>
              <a:t>BO routes form to Agency</a:t>
            </a:r>
          </a:p>
        </p:txBody>
      </p:sp>
      <p:sp>
        <p:nvSpPr>
          <p:cNvPr id="17" name="Text Box 25"/>
          <p:cNvSpPr txBox="1">
            <a:spLocks noChangeArrowheads="1"/>
          </p:cNvSpPr>
          <p:nvPr/>
        </p:nvSpPr>
        <p:spPr bwMode="auto">
          <a:xfrm>
            <a:off x="1953481" y="5295291"/>
            <a:ext cx="717512" cy="300082"/>
          </a:xfrm>
          <a:prstGeom prst="rect">
            <a:avLst/>
          </a:prstGeom>
          <a:noFill/>
          <a:ln w="9525">
            <a:noFill/>
            <a:miter lim="800000"/>
            <a:headEnd/>
            <a:tailEnd/>
          </a:ln>
        </p:spPr>
        <p:txBody>
          <a:bodyPr wrap="square">
            <a:spAutoFit/>
          </a:bodyPr>
          <a:lstStyle/>
          <a:p>
            <a:pPr algn="ctr" defTabSz="685800" fontAlgn="auto">
              <a:spcBef>
                <a:spcPts val="0"/>
              </a:spcBef>
              <a:spcAft>
                <a:spcPts val="0"/>
              </a:spcAft>
              <a:defRPr/>
            </a:pPr>
            <a:r>
              <a:rPr lang="en-US" sz="1350" dirty="0">
                <a:solidFill>
                  <a:prstClr val="black"/>
                </a:solidFill>
                <a:latin typeface="Georgia"/>
              </a:rPr>
              <a:t>BO</a:t>
            </a:r>
          </a:p>
        </p:txBody>
      </p:sp>
      <p:pic>
        <p:nvPicPr>
          <p:cNvPr id="25" name="Picture 24" descr="&quot;"/>
          <p:cNvPicPr>
            <a:picLocks noChangeAspect="1" noChangeArrowheads="1"/>
          </p:cNvPicPr>
          <p:nvPr/>
        </p:nvPicPr>
        <p:blipFill>
          <a:blip r:embed="rId5" cstate="print"/>
          <a:srcRect/>
          <a:stretch>
            <a:fillRect/>
          </a:stretch>
        </p:blipFill>
        <p:spPr bwMode="auto">
          <a:xfrm>
            <a:off x="2420292" y="4466825"/>
            <a:ext cx="1318953" cy="1165083"/>
          </a:xfrm>
          <a:prstGeom prst="rect">
            <a:avLst/>
          </a:prstGeom>
          <a:noFill/>
          <a:ln w="9525">
            <a:noFill/>
            <a:miter lim="800000"/>
            <a:headEnd/>
            <a:tailEnd/>
          </a:ln>
        </p:spPr>
      </p:pic>
      <p:sp>
        <p:nvSpPr>
          <p:cNvPr id="15" name="Line 16" descr="&quot;"/>
          <p:cNvSpPr>
            <a:spLocks noChangeShapeType="1"/>
          </p:cNvSpPr>
          <p:nvPr/>
        </p:nvSpPr>
        <p:spPr bwMode="auto">
          <a:xfrm>
            <a:off x="1828800" y="3593474"/>
            <a:ext cx="768388" cy="1146756"/>
          </a:xfrm>
          <a:prstGeom prst="line">
            <a:avLst/>
          </a:prstGeom>
          <a:noFill/>
          <a:ln w="127000">
            <a:solidFill>
              <a:srgbClr val="808080"/>
            </a:solidFill>
            <a:round/>
            <a:headEnd/>
            <a:tailEnd type="triangle" w="med" len="med"/>
          </a:ln>
        </p:spPr>
        <p:txBody>
          <a:bodyPr/>
          <a:lstStyle/>
          <a:p>
            <a:pPr defTabSz="685800" fontAlgn="auto">
              <a:spcBef>
                <a:spcPts val="0"/>
              </a:spcBef>
              <a:spcAft>
                <a:spcPts val="0"/>
              </a:spcAft>
              <a:defRPr/>
            </a:pPr>
            <a:endParaRPr lang="en-US" sz="1350">
              <a:solidFill>
                <a:prstClr val="black"/>
              </a:solidFill>
              <a:latin typeface="Georgia"/>
            </a:endParaRPr>
          </a:p>
        </p:txBody>
      </p:sp>
      <p:sp>
        <p:nvSpPr>
          <p:cNvPr id="26" name="Text Box 15"/>
          <p:cNvSpPr txBox="1">
            <a:spLocks noChangeArrowheads="1"/>
          </p:cNvSpPr>
          <p:nvPr/>
        </p:nvSpPr>
        <p:spPr bwMode="auto">
          <a:xfrm>
            <a:off x="776620" y="3757967"/>
            <a:ext cx="2234630" cy="553998"/>
          </a:xfrm>
          <a:prstGeom prst="rect">
            <a:avLst/>
          </a:prstGeom>
          <a:solidFill>
            <a:srgbClr val="DDDDDD"/>
          </a:solidFill>
          <a:ln w="9525">
            <a:solidFill>
              <a:schemeClr val="tx1">
                <a:lumMod val="85000"/>
                <a:lumOff val="15000"/>
              </a:schemeClr>
            </a:solidFill>
            <a:miter lim="800000"/>
            <a:headEnd/>
            <a:tailEnd/>
          </a:ln>
        </p:spPr>
        <p:txBody>
          <a:bodyPr wrap="square">
            <a:spAutoFit/>
          </a:bodyPr>
          <a:lstStyle/>
          <a:p>
            <a:pPr algn="ctr" defTabSz="685800" fontAlgn="auto">
              <a:spcBef>
                <a:spcPts val="0"/>
              </a:spcBef>
              <a:spcAft>
                <a:spcPts val="0"/>
              </a:spcAft>
              <a:defRPr/>
            </a:pPr>
            <a:r>
              <a:rPr lang="en-US" sz="1500" dirty="0">
                <a:solidFill>
                  <a:prstClr val="black"/>
                </a:solidFill>
                <a:latin typeface="Georgia"/>
              </a:rPr>
              <a:t>PD/PI reviews form and routes it to BO</a:t>
            </a:r>
          </a:p>
        </p:txBody>
      </p:sp>
      <p:sp>
        <p:nvSpPr>
          <p:cNvPr id="22" name="Text Box 9"/>
          <p:cNvSpPr txBox="1">
            <a:spLocks noChangeArrowheads="1"/>
          </p:cNvSpPr>
          <p:nvPr/>
        </p:nvSpPr>
        <p:spPr bwMode="auto">
          <a:xfrm>
            <a:off x="3479855" y="3183064"/>
            <a:ext cx="2679892" cy="784830"/>
          </a:xfrm>
          <a:prstGeom prst="rect">
            <a:avLst/>
          </a:prstGeom>
          <a:solidFill>
            <a:srgbClr val="FFFFCC"/>
          </a:solidFill>
          <a:ln w="9525">
            <a:solidFill>
              <a:schemeClr val="tx1"/>
            </a:solidFill>
            <a:miter lim="800000"/>
            <a:headEnd/>
            <a:tailEnd/>
          </a:ln>
        </p:spPr>
        <p:txBody>
          <a:bodyPr wrap="square">
            <a:spAutoFit/>
          </a:bodyPr>
          <a:lstStyle/>
          <a:p>
            <a:pPr algn="ctr" defTabSz="685800" fontAlgn="auto">
              <a:spcBef>
                <a:spcPts val="0"/>
              </a:spcBef>
              <a:spcAft>
                <a:spcPts val="0"/>
              </a:spcAft>
              <a:defRPr/>
            </a:pPr>
            <a:r>
              <a:rPr lang="en-US" sz="1500" dirty="0">
                <a:solidFill>
                  <a:prstClr val="black"/>
                </a:solidFill>
                <a:latin typeface="Georgia"/>
              </a:rPr>
              <a:t>Trainee fills out required information and routes the form back to PD/PI</a:t>
            </a:r>
          </a:p>
        </p:txBody>
      </p:sp>
      <p:sp>
        <p:nvSpPr>
          <p:cNvPr id="14" name="trainee"/>
          <p:cNvSpPr txBox="1">
            <a:spLocks noChangeArrowheads="1"/>
          </p:cNvSpPr>
          <p:nvPr/>
        </p:nvSpPr>
        <p:spPr bwMode="auto">
          <a:xfrm>
            <a:off x="7650050" y="2987278"/>
            <a:ext cx="1314450" cy="300082"/>
          </a:xfrm>
          <a:prstGeom prst="rect">
            <a:avLst/>
          </a:prstGeom>
          <a:noFill/>
          <a:ln w="9525">
            <a:noFill/>
            <a:miter lim="800000"/>
            <a:headEnd/>
            <a:tailEnd/>
          </a:ln>
        </p:spPr>
        <p:txBody>
          <a:bodyPr>
            <a:spAutoFit/>
          </a:bodyPr>
          <a:lstStyle/>
          <a:p>
            <a:pPr algn="ctr" defTabSz="685800" fontAlgn="auto">
              <a:spcBef>
                <a:spcPts val="0"/>
              </a:spcBef>
              <a:spcAft>
                <a:spcPts val="0"/>
              </a:spcAft>
              <a:defRPr/>
            </a:pPr>
            <a:r>
              <a:rPr lang="en-US" sz="1350" dirty="0">
                <a:solidFill>
                  <a:prstClr val="black"/>
                </a:solidFill>
                <a:latin typeface="Georgia"/>
              </a:rPr>
              <a:t>TRAINEE</a:t>
            </a:r>
          </a:p>
        </p:txBody>
      </p:sp>
      <p:pic>
        <p:nvPicPr>
          <p:cNvPr id="19" name="Picture 5" title="&quot;"/>
          <p:cNvPicPr>
            <a:picLocks noChangeAspect="1" noChangeArrowheads="1"/>
          </p:cNvPicPr>
          <p:nvPr/>
        </p:nvPicPr>
        <p:blipFill>
          <a:blip r:embed="rId6" cstate="print"/>
          <a:srcRect/>
          <a:stretch>
            <a:fillRect/>
          </a:stretch>
        </p:blipFill>
        <p:spPr bwMode="auto">
          <a:xfrm>
            <a:off x="6750155" y="2118499"/>
            <a:ext cx="1153104" cy="1130663"/>
          </a:xfrm>
          <a:prstGeom prst="rect">
            <a:avLst/>
          </a:prstGeom>
          <a:noFill/>
          <a:ln w="9525">
            <a:noFill/>
            <a:miter lim="800000"/>
            <a:headEnd/>
            <a:tailEnd/>
          </a:ln>
        </p:spPr>
      </p:pic>
      <p:sp>
        <p:nvSpPr>
          <p:cNvPr id="21" name="Text Box 8"/>
          <p:cNvSpPr txBox="1">
            <a:spLocks noChangeArrowheads="1"/>
          </p:cNvSpPr>
          <p:nvPr/>
        </p:nvSpPr>
        <p:spPr bwMode="auto">
          <a:xfrm>
            <a:off x="3028026" y="2143412"/>
            <a:ext cx="2938753" cy="784830"/>
          </a:xfrm>
          <a:prstGeom prst="rect">
            <a:avLst/>
          </a:prstGeom>
          <a:solidFill>
            <a:srgbClr val="DDDDDD"/>
          </a:solidFill>
          <a:ln w="9525">
            <a:solidFill>
              <a:schemeClr val="tx1"/>
            </a:solidFill>
            <a:miter lim="800000"/>
            <a:headEnd/>
            <a:tailEnd/>
          </a:ln>
        </p:spPr>
        <p:txBody>
          <a:bodyPr wrap="square">
            <a:spAutoFit/>
          </a:bodyPr>
          <a:lstStyle/>
          <a:p>
            <a:pPr algn="ctr" defTabSz="685800" fontAlgn="auto">
              <a:spcBef>
                <a:spcPts val="0"/>
              </a:spcBef>
              <a:spcAft>
                <a:spcPts val="0"/>
              </a:spcAft>
              <a:defRPr/>
            </a:pPr>
            <a:r>
              <a:rPr lang="en-US" sz="1500" dirty="0">
                <a:solidFill>
                  <a:prstClr val="black"/>
                </a:solidFill>
                <a:latin typeface="Georgia"/>
              </a:rPr>
              <a:t>PD/PI or ASST completes and routes form to the Trainee for electronic signature.</a:t>
            </a:r>
          </a:p>
        </p:txBody>
      </p:sp>
      <p:pic>
        <p:nvPicPr>
          <p:cNvPr id="20" name="Picture 6" descr="Program Director/Principal Investigator (PD/PI; PI Role) icon"/>
          <p:cNvPicPr>
            <a:picLocks noChangeAspect="1" noChangeArrowheads="1"/>
          </p:cNvPicPr>
          <p:nvPr/>
        </p:nvPicPr>
        <p:blipFill>
          <a:blip r:embed="rId7" cstate="print"/>
          <a:srcRect/>
          <a:stretch>
            <a:fillRect/>
          </a:stretch>
        </p:blipFill>
        <p:spPr bwMode="auto">
          <a:xfrm>
            <a:off x="1303044" y="2317147"/>
            <a:ext cx="1290938" cy="1164040"/>
          </a:xfrm>
          <a:prstGeom prst="rect">
            <a:avLst/>
          </a:prstGeom>
          <a:noFill/>
          <a:ln w="9525">
            <a:noFill/>
            <a:miter lim="800000"/>
            <a:headEnd/>
            <a:tailEnd/>
          </a:ln>
        </p:spPr>
      </p:pic>
      <p:sp>
        <p:nvSpPr>
          <p:cNvPr id="13" name="PD/PI or ASST" title="&quot;"/>
          <p:cNvSpPr txBox="1">
            <a:spLocks noChangeArrowheads="1"/>
          </p:cNvSpPr>
          <p:nvPr/>
        </p:nvSpPr>
        <p:spPr bwMode="auto">
          <a:xfrm>
            <a:off x="150946" y="2356267"/>
            <a:ext cx="1721251" cy="300082"/>
          </a:xfrm>
          <a:prstGeom prst="rect">
            <a:avLst/>
          </a:prstGeom>
          <a:noFill/>
          <a:ln w="9525">
            <a:noFill/>
            <a:miter lim="800000"/>
            <a:headEnd/>
            <a:tailEnd/>
          </a:ln>
        </p:spPr>
        <p:txBody>
          <a:bodyPr wrap="square">
            <a:spAutoFit/>
          </a:bodyPr>
          <a:lstStyle/>
          <a:p>
            <a:pPr algn="ctr" defTabSz="685800" fontAlgn="auto">
              <a:spcBef>
                <a:spcPts val="0"/>
              </a:spcBef>
              <a:spcAft>
                <a:spcPts val="0"/>
              </a:spcAft>
              <a:defRPr/>
            </a:pPr>
            <a:r>
              <a:rPr lang="en-US" sz="1350" dirty="0">
                <a:solidFill>
                  <a:prstClr val="black"/>
                </a:solidFill>
                <a:latin typeface="Georgia"/>
              </a:rPr>
              <a:t>PD/PI or ASST</a:t>
            </a:r>
          </a:p>
        </p:txBody>
      </p:sp>
      <p:sp>
        <p:nvSpPr>
          <p:cNvPr id="5" name="Title 4"/>
          <p:cNvSpPr>
            <a:spLocks noGrp="1"/>
          </p:cNvSpPr>
          <p:nvPr>
            <p:ph type="title"/>
          </p:nvPr>
        </p:nvSpPr>
        <p:spPr/>
        <p:txBody>
          <a:bodyPr/>
          <a:lstStyle/>
          <a:p>
            <a:r>
              <a:rPr lang="en-US" dirty="0"/>
              <a:t>Example Work Flow in xTrain</a:t>
            </a:r>
          </a:p>
        </p:txBody>
      </p:sp>
      <p:sp>
        <p:nvSpPr>
          <p:cNvPr id="36" name="Line 16" descr="&quot;"/>
          <p:cNvSpPr>
            <a:spLocks noChangeShapeType="1"/>
          </p:cNvSpPr>
          <p:nvPr/>
        </p:nvSpPr>
        <p:spPr bwMode="auto">
          <a:xfrm flipH="1">
            <a:off x="6200010" y="3276600"/>
            <a:ext cx="657990" cy="301004"/>
          </a:xfrm>
          <a:prstGeom prst="line">
            <a:avLst/>
          </a:prstGeom>
          <a:noFill/>
          <a:ln w="127000">
            <a:solidFill>
              <a:srgbClr val="808080"/>
            </a:solidFill>
            <a:round/>
            <a:headEnd/>
            <a:tailEnd type="triangle" w="med" len="med"/>
          </a:ln>
        </p:spPr>
        <p:txBody>
          <a:bodyPr/>
          <a:lstStyle/>
          <a:p>
            <a:pPr defTabSz="685800" fontAlgn="auto">
              <a:spcBef>
                <a:spcPts val="0"/>
              </a:spcBef>
              <a:spcAft>
                <a:spcPts val="0"/>
              </a:spcAft>
              <a:defRPr/>
            </a:pPr>
            <a:endParaRPr lang="en-US" sz="1350">
              <a:solidFill>
                <a:prstClr val="black"/>
              </a:solidFill>
              <a:latin typeface="Georgia"/>
            </a:endParaRPr>
          </a:p>
        </p:txBody>
      </p:sp>
      <p:sp>
        <p:nvSpPr>
          <p:cNvPr id="37" name="Line 20" descr="&quot;"/>
          <p:cNvSpPr>
            <a:spLocks noChangeShapeType="1"/>
          </p:cNvSpPr>
          <p:nvPr/>
        </p:nvSpPr>
        <p:spPr bwMode="auto">
          <a:xfrm flipH="1" flipV="1">
            <a:off x="2609749" y="3321000"/>
            <a:ext cx="803001" cy="176721"/>
          </a:xfrm>
          <a:prstGeom prst="line">
            <a:avLst/>
          </a:prstGeom>
          <a:noFill/>
          <a:ln w="127000">
            <a:solidFill>
              <a:srgbClr val="808080"/>
            </a:solidFill>
            <a:round/>
            <a:headEnd/>
            <a:tailEnd type="triangle" w="med" len="med"/>
          </a:ln>
        </p:spPr>
        <p:txBody>
          <a:bodyPr/>
          <a:lstStyle/>
          <a:p>
            <a:pPr defTabSz="685800" fontAlgn="auto">
              <a:spcBef>
                <a:spcPts val="0"/>
              </a:spcBef>
              <a:spcAft>
                <a:spcPts val="0"/>
              </a:spcAft>
              <a:defRPr/>
            </a:pPr>
            <a:endParaRPr lang="en-US" sz="1350">
              <a:solidFill>
                <a:prstClr val="black"/>
              </a:solidFill>
              <a:latin typeface="Georgia"/>
            </a:endParaRPr>
          </a:p>
        </p:txBody>
      </p:sp>
    </p:spTree>
    <p:custDataLst>
      <p:tags r:id="rId1"/>
    </p:custDataLst>
    <p:extLst>
      <p:ext uri="{BB962C8B-B14F-4D97-AF65-F5344CB8AC3E}">
        <p14:creationId xmlns:p14="http://schemas.microsoft.com/office/powerpoint/2010/main" val="326581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Screenshot of the View Trainee Roster Screen"/>
          <p:cNvGrpSpPr/>
          <p:nvPr/>
        </p:nvGrpSpPr>
        <p:grpSpPr>
          <a:xfrm>
            <a:off x="273549" y="2716942"/>
            <a:ext cx="8668106" cy="2768132"/>
            <a:chOff x="364731" y="2479589"/>
            <a:chExt cx="11557475" cy="3690842"/>
          </a:xfrm>
        </p:grpSpPr>
        <p:pic>
          <p:nvPicPr>
            <p:cNvPr id="5" name="Picture 4" title="&quot;"/>
            <p:cNvPicPr>
              <a:picLocks noChangeAspect="1"/>
            </p:cNvPicPr>
            <p:nvPr/>
          </p:nvPicPr>
          <p:blipFill>
            <a:blip r:embed="rId3"/>
            <a:stretch>
              <a:fillRect/>
            </a:stretch>
          </p:blipFill>
          <p:spPr>
            <a:xfrm>
              <a:off x="364731" y="3108743"/>
              <a:ext cx="10832545" cy="3061688"/>
            </a:xfrm>
            <a:prstGeom prst="rect">
              <a:avLst/>
            </a:prstGeom>
          </p:spPr>
        </p:pic>
        <p:sp>
          <p:nvSpPr>
            <p:cNvPr id="8" name="Rounded Rectangular Callout 7"/>
            <p:cNvSpPr/>
            <p:nvPr/>
          </p:nvSpPr>
          <p:spPr>
            <a:xfrm>
              <a:off x="9448799" y="2616199"/>
              <a:ext cx="2473407" cy="775912"/>
            </a:xfrm>
            <a:prstGeom prst="wedgeRoundRectCallout">
              <a:avLst>
                <a:gd name="adj1" fmla="val 4379"/>
                <a:gd name="adj2" fmla="val 161428"/>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r>
                <a:rPr lang="en-US" sz="1500" dirty="0">
                  <a:solidFill>
                    <a:prstClr val="black"/>
                  </a:solidFill>
                  <a:latin typeface="Calibri" panose="020F0502020204030204" pitchFamily="34" charset="0"/>
                </a:rPr>
                <a:t>Available actions for the appointment.</a:t>
              </a:r>
            </a:p>
          </p:txBody>
        </p:sp>
        <p:sp>
          <p:nvSpPr>
            <p:cNvPr id="7" name="Rounded Rectangular Callout 6"/>
            <p:cNvSpPr/>
            <p:nvPr/>
          </p:nvSpPr>
          <p:spPr>
            <a:xfrm>
              <a:off x="6096001" y="2693773"/>
              <a:ext cx="3031524" cy="775333"/>
            </a:xfrm>
            <a:prstGeom prst="wedgeRoundRectCallout">
              <a:avLst>
                <a:gd name="adj1" fmla="val -57930"/>
                <a:gd name="adj2" fmla="val 188070"/>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r>
                <a:rPr lang="en-US" sz="1500" dirty="0">
                  <a:solidFill>
                    <a:prstClr val="black"/>
                  </a:solidFill>
                  <a:latin typeface="Calibri" panose="020F0502020204030204" pitchFamily="34" charset="0"/>
                </a:rPr>
                <a:t>Status hyperlink will take you to the routing history.</a:t>
              </a:r>
            </a:p>
          </p:txBody>
        </p:sp>
        <p:sp>
          <p:nvSpPr>
            <p:cNvPr id="6" name="Rounded Rectangular Callout 5"/>
            <p:cNvSpPr/>
            <p:nvPr/>
          </p:nvSpPr>
          <p:spPr>
            <a:xfrm>
              <a:off x="1985319" y="2479589"/>
              <a:ext cx="2792627" cy="869283"/>
            </a:xfrm>
            <a:prstGeom prst="wedgeRoundRectCallout">
              <a:avLst>
                <a:gd name="adj1" fmla="val 6086"/>
                <a:gd name="adj2" fmla="val 140597"/>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r>
                <a:rPr lang="en-US" sz="1500" dirty="0">
                  <a:solidFill>
                    <a:prstClr val="black"/>
                  </a:solidFill>
                  <a:latin typeface="Calibri" panose="020F0502020204030204" pitchFamily="34" charset="0"/>
                </a:rPr>
                <a:t>Locate trainees to be appointed to the grant.</a:t>
              </a:r>
            </a:p>
          </p:txBody>
        </p:sp>
      </p:grpSp>
      <p:sp>
        <p:nvSpPr>
          <p:cNvPr id="2" name="Title 1"/>
          <p:cNvSpPr>
            <a:spLocks noGrp="1"/>
          </p:cNvSpPr>
          <p:nvPr>
            <p:ph type="title"/>
          </p:nvPr>
        </p:nvSpPr>
        <p:spPr>
          <a:xfrm>
            <a:off x="364524" y="1066800"/>
            <a:ext cx="8379426" cy="1143000"/>
          </a:xfrm>
        </p:spPr>
        <p:txBody>
          <a:bodyPr/>
          <a:lstStyle/>
          <a:p>
            <a:r>
              <a:rPr lang="en-US" dirty="0"/>
              <a:t>View Trainee Roster</a:t>
            </a:r>
          </a:p>
        </p:txBody>
      </p:sp>
    </p:spTree>
    <p:custDataLst>
      <p:tags r:id="rId1"/>
    </p:custDataLst>
    <p:extLst>
      <p:ext uri="{BB962C8B-B14F-4D97-AF65-F5344CB8AC3E}">
        <p14:creationId xmlns:p14="http://schemas.microsoft.com/office/powerpoint/2010/main" val="318299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Screenshot of Statement of Appointment Screen."/>
          <p:cNvGrpSpPr/>
          <p:nvPr/>
        </p:nvGrpSpPr>
        <p:grpSpPr>
          <a:xfrm>
            <a:off x="3304236" y="1416845"/>
            <a:ext cx="5566118" cy="4221956"/>
            <a:chOff x="4405648" y="746126"/>
            <a:chExt cx="7421490" cy="5629275"/>
          </a:xfrm>
        </p:grpSpPr>
        <p:pic>
          <p:nvPicPr>
            <p:cNvPr id="8" name="AXU4.png" descr="&quot;"/>
            <p:cNvPicPr/>
            <p:nvPr/>
          </p:nvPicPr>
          <p:blipFill>
            <a:blip r:embed="rId3"/>
            <a:stretch>
              <a:fillRect/>
            </a:stretch>
          </p:blipFill>
          <p:spPr>
            <a:xfrm>
              <a:off x="4405648" y="746126"/>
              <a:ext cx="6858000" cy="5629275"/>
            </a:xfrm>
            <a:prstGeom prst="rect">
              <a:avLst/>
            </a:prstGeom>
          </p:spPr>
        </p:pic>
        <p:sp>
          <p:nvSpPr>
            <p:cNvPr id="7" name="Rounded Rectangular Callout 6"/>
            <p:cNvSpPr/>
            <p:nvPr/>
          </p:nvSpPr>
          <p:spPr>
            <a:xfrm>
              <a:off x="8616779" y="4522573"/>
              <a:ext cx="3210359" cy="950159"/>
            </a:xfrm>
            <a:prstGeom prst="wedgeRoundRectCallout">
              <a:avLst>
                <a:gd name="adj1" fmla="val -71648"/>
                <a:gd name="adj2" fmla="val 108034"/>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prstClr val="black"/>
                  </a:solidFill>
                  <a:latin typeface="Calibri" panose="020F0502020204030204" pitchFamily="34" charset="0"/>
                </a:rPr>
                <a:t>Stipend level amounts are dictated by the Fiscal Year of the appointment.</a:t>
              </a:r>
            </a:p>
          </p:txBody>
        </p:sp>
        <p:sp>
          <p:nvSpPr>
            <p:cNvPr id="6" name="Rounded Rectangular Callout 5"/>
            <p:cNvSpPr/>
            <p:nvPr/>
          </p:nvSpPr>
          <p:spPr>
            <a:xfrm>
              <a:off x="6590272" y="2108886"/>
              <a:ext cx="2817340" cy="670073"/>
            </a:xfrm>
            <a:prstGeom prst="wedgeRoundRectCallout">
              <a:avLst>
                <a:gd name="adj1" fmla="val -70955"/>
                <a:gd name="adj2" fmla="val 24941"/>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prstClr val="black"/>
                  </a:solidFill>
                  <a:latin typeface="Calibri" panose="020F0502020204030204" pitchFamily="34" charset="0"/>
                </a:rPr>
                <a:t>Address is populated from the Trainee’s PPF</a:t>
              </a:r>
            </a:p>
          </p:txBody>
        </p:sp>
      </p:grpSp>
      <p:sp>
        <p:nvSpPr>
          <p:cNvPr id="3" name="Text Placeholder 2"/>
          <p:cNvSpPr>
            <a:spLocks noGrp="1"/>
          </p:cNvSpPr>
          <p:nvPr>
            <p:ph type="body" idx="1"/>
          </p:nvPr>
        </p:nvSpPr>
        <p:spPr>
          <a:xfrm>
            <a:off x="157294" y="2343151"/>
            <a:ext cx="2724325" cy="3108722"/>
          </a:xfrm>
        </p:spPr>
        <p:txBody>
          <a:bodyPr/>
          <a:lstStyle/>
          <a:p>
            <a:pPr lvl="0">
              <a:buClr>
                <a:prstClr val="white"/>
              </a:buClr>
            </a:pPr>
            <a:r>
              <a:rPr lang="en-US" sz="1500" dirty="0"/>
              <a:t>Required by Training Grants  (T) and Career Development Grants (K/R).</a:t>
            </a:r>
          </a:p>
          <a:p>
            <a:pPr lvl="0">
              <a:buClr>
                <a:prstClr val="white"/>
              </a:buClr>
            </a:pPr>
            <a:r>
              <a:rPr lang="en-US" sz="1500" dirty="0"/>
              <a:t>Initiated by PD/PI or ASST.</a:t>
            </a:r>
          </a:p>
          <a:p>
            <a:pPr lvl="0">
              <a:buClr>
                <a:prstClr val="white"/>
              </a:buClr>
            </a:pPr>
            <a:r>
              <a:rPr lang="en-US" sz="1500" dirty="0"/>
              <a:t>Must be electronically signed by the Trainee/ Appointee.</a:t>
            </a:r>
          </a:p>
          <a:p>
            <a:pPr lvl="0">
              <a:buClr>
                <a:prstClr val="white"/>
              </a:buClr>
            </a:pPr>
            <a:r>
              <a:rPr lang="en-US" sz="1500" dirty="0"/>
              <a:t>Prepopulates Trainee’s information, such as Prior NRSA Support and Address.</a:t>
            </a:r>
          </a:p>
          <a:p>
            <a:pPr lvl="0">
              <a:buClr>
                <a:prstClr val="white"/>
              </a:buClr>
            </a:pPr>
            <a:r>
              <a:rPr lang="en-US" sz="1500" dirty="0"/>
              <a:t>Submitted by PD/PI.</a:t>
            </a:r>
          </a:p>
          <a:p>
            <a:pPr lvl="0">
              <a:buClr>
                <a:prstClr val="white"/>
              </a:buClr>
            </a:pPr>
            <a:r>
              <a:rPr lang="en-US" sz="1500"/>
              <a:t>F grants do not use the 2271.</a:t>
            </a:r>
            <a:endParaRPr lang="en-US" sz="1500" dirty="0"/>
          </a:p>
          <a:p>
            <a:endParaRPr lang="en-US" dirty="0"/>
          </a:p>
        </p:txBody>
      </p:sp>
      <p:sp>
        <p:nvSpPr>
          <p:cNvPr id="2" name="Title 1"/>
          <p:cNvSpPr>
            <a:spLocks noGrp="1"/>
          </p:cNvSpPr>
          <p:nvPr>
            <p:ph type="title"/>
          </p:nvPr>
        </p:nvSpPr>
        <p:spPr/>
        <p:txBody>
          <a:bodyPr/>
          <a:lstStyle/>
          <a:p>
            <a:r>
              <a:rPr lang="en-US" sz="2400" dirty="0"/>
              <a:t>Appointment Form (2271)</a:t>
            </a:r>
            <a:endParaRPr lang="en-US" dirty="0"/>
          </a:p>
        </p:txBody>
      </p:sp>
    </p:spTree>
    <p:custDataLst>
      <p:tags r:id="rId1"/>
    </p:custDataLst>
    <p:extLst>
      <p:ext uri="{BB962C8B-B14F-4D97-AF65-F5344CB8AC3E}">
        <p14:creationId xmlns:p14="http://schemas.microsoft.com/office/powerpoint/2010/main" val="121436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Screenshot of Termination Notice Screen"/>
          <p:cNvGrpSpPr/>
          <p:nvPr/>
        </p:nvGrpSpPr>
        <p:grpSpPr>
          <a:xfrm>
            <a:off x="2916337" y="964548"/>
            <a:ext cx="5522875" cy="4322090"/>
            <a:chOff x="3888449" y="143063"/>
            <a:chExt cx="7363833" cy="5762787"/>
          </a:xfrm>
        </p:grpSpPr>
        <p:pic>
          <p:nvPicPr>
            <p:cNvPr id="8" name="AXU5.png" descr="&quot;"/>
            <p:cNvPicPr/>
            <p:nvPr/>
          </p:nvPicPr>
          <p:blipFill rotWithShape="1">
            <a:blip r:embed="rId3"/>
            <a:srcRect b="58143"/>
            <a:stretch/>
          </p:blipFill>
          <p:spPr>
            <a:xfrm>
              <a:off x="4898784" y="143063"/>
              <a:ext cx="6353498" cy="4481084"/>
            </a:xfrm>
            <a:prstGeom prst="rect">
              <a:avLst/>
            </a:prstGeom>
          </p:spPr>
        </p:pic>
        <p:sp>
          <p:nvSpPr>
            <p:cNvPr id="9" name="Rounded Rectangular Callout 8"/>
            <p:cNvSpPr/>
            <p:nvPr/>
          </p:nvSpPr>
          <p:spPr>
            <a:xfrm>
              <a:off x="7729209" y="4783123"/>
              <a:ext cx="3176480" cy="1122727"/>
            </a:xfrm>
            <a:prstGeom prst="wedgeRoundRectCallout">
              <a:avLst>
                <a:gd name="adj1" fmla="val -59140"/>
                <a:gd name="adj2" fmla="val -80042"/>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prstClr val="black"/>
                  </a:solidFill>
                  <a:latin typeface="Calibri" panose="020F0502020204030204" pitchFamily="34" charset="0"/>
                </a:rPr>
                <a:t>Stipend may only be modified if the Termination Date is changed.</a:t>
              </a:r>
            </a:p>
          </p:txBody>
        </p:sp>
        <p:sp>
          <p:nvSpPr>
            <p:cNvPr id="7" name="Rounded Rectangular Callout 6"/>
            <p:cNvSpPr/>
            <p:nvPr/>
          </p:nvSpPr>
          <p:spPr>
            <a:xfrm>
              <a:off x="3888449" y="4783123"/>
              <a:ext cx="3377816" cy="1122727"/>
            </a:xfrm>
            <a:prstGeom prst="wedgeRoundRectCallout">
              <a:avLst>
                <a:gd name="adj1" fmla="val -3213"/>
                <a:gd name="adj2" fmla="val -136362"/>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prstClr val="black"/>
                  </a:solidFill>
                  <a:latin typeface="Calibri" panose="020F0502020204030204" pitchFamily="34" charset="0"/>
                </a:rPr>
                <a:t>If a Trainee leaves the appointment early, modify the Termination Date. </a:t>
              </a:r>
            </a:p>
          </p:txBody>
        </p:sp>
        <p:sp>
          <p:nvSpPr>
            <p:cNvPr id="6" name="Rounded Rectangular Callout 5"/>
            <p:cNvSpPr/>
            <p:nvPr/>
          </p:nvSpPr>
          <p:spPr>
            <a:xfrm>
              <a:off x="7527873" y="2041973"/>
              <a:ext cx="3377816" cy="683263"/>
            </a:xfrm>
            <a:prstGeom prst="wedgeRoundRectCallout">
              <a:avLst>
                <a:gd name="adj1" fmla="val -45185"/>
                <a:gd name="adj2" fmla="val 191677"/>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prstClr val="black"/>
                  </a:solidFill>
                  <a:latin typeface="Calibri" panose="020F0502020204030204" pitchFamily="34" charset="0"/>
                </a:rPr>
                <a:t>A Business Official must be selected from the dropdown.</a:t>
              </a:r>
            </a:p>
          </p:txBody>
        </p:sp>
      </p:grpSp>
      <p:sp>
        <p:nvSpPr>
          <p:cNvPr id="2" name="Title 1"/>
          <p:cNvSpPr>
            <a:spLocks noGrp="1"/>
          </p:cNvSpPr>
          <p:nvPr>
            <p:ph type="title"/>
          </p:nvPr>
        </p:nvSpPr>
        <p:spPr/>
        <p:txBody>
          <a:bodyPr/>
          <a:lstStyle/>
          <a:p>
            <a:r>
              <a:rPr lang="en-US" sz="2400" dirty="0"/>
              <a:t>Termination Form</a:t>
            </a:r>
            <a:endParaRPr lang="en-US" dirty="0"/>
          </a:p>
        </p:txBody>
      </p:sp>
      <p:sp>
        <p:nvSpPr>
          <p:cNvPr id="3" name="Text Placeholder 2"/>
          <p:cNvSpPr>
            <a:spLocks noGrp="1"/>
          </p:cNvSpPr>
          <p:nvPr>
            <p:ph type="body" idx="1"/>
          </p:nvPr>
        </p:nvSpPr>
        <p:spPr>
          <a:xfrm>
            <a:off x="118966" y="2343151"/>
            <a:ext cx="2753981" cy="3108722"/>
          </a:xfrm>
        </p:spPr>
        <p:txBody>
          <a:bodyPr/>
          <a:lstStyle/>
          <a:p>
            <a:pPr lvl="0">
              <a:buClr>
                <a:prstClr val="white"/>
              </a:buClr>
            </a:pPr>
            <a:r>
              <a:rPr lang="en-US" sz="1500" dirty="0"/>
              <a:t>The PD/PI, ASST, BO may initiate a TN at any time for a Training (T) grant.</a:t>
            </a:r>
          </a:p>
          <a:p>
            <a:pPr lvl="0">
              <a:buClr>
                <a:prstClr val="white"/>
              </a:buClr>
            </a:pPr>
            <a:r>
              <a:rPr lang="en-US" sz="1500" dirty="0"/>
              <a:t>The PD/PI, SPONSOR or BO may initiate a TN at any time for a Fellowship (F).</a:t>
            </a:r>
          </a:p>
          <a:p>
            <a:pPr lvl="0">
              <a:buClr>
                <a:prstClr val="white"/>
              </a:buClr>
            </a:pPr>
            <a:r>
              <a:rPr lang="en-US" sz="1500" dirty="0"/>
              <a:t>The PD/PI or ASST may initiate a TN at any time for a Career (K/R) grant.</a:t>
            </a:r>
          </a:p>
          <a:p>
            <a:pPr lvl="0">
              <a:buClr>
                <a:prstClr val="white"/>
              </a:buClr>
            </a:pPr>
            <a:r>
              <a:rPr lang="en-US" sz="1500" dirty="0"/>
              <a:t>The BO must submit the TN for T and F grants. PD/PI submits the TN for K/R grants.</a:t>
            </a:r>
          </a:p>
          <a:p>
            <a:endParaRPr lang="en-US" dirty="0"/>
          </a:p>
        </p:txBody>
      </p:sp>
    </p:spTree>
    <p:custDataLst>
      <p:tags r:id="rId1"/>
    </p:custDataLst>
    <p:extLst>
      <p:ext uri="{BB962C8B-B14F-4D97-AF65-F5344CB8AC3E}">
        <p14:creationId xmlns:p14="http://schemas.microsoft.com/office/powerpoint/2010/main" val="354174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88A44D"/>
                </a:solidFill>
              </a:rPr>
              <a:t>What</a:t>
            </a:r>
            <a:r>
              <a:rPr lang="en-US" dirty="0"/>
              <a:t> is xTRACT?</a:t>
            </a:r>
          </a:p>
        </p:txBody>
      </p:sp>
      <p:sp>
        <p:nvSpPr>
          <p:cNvPr id="6" name="Content Placeholder 5"/>
          <p:cNvSpPr>
            <a:spLocks noGrp="1"/>
          </p:cNvSpPr>
          <p:nvPr>
            <p:ph sz="quarter" idx="13"/>
          </p:nvPr>
        </p:nvSpPr>
        <p:spPr/>
        <p:txBody>
          <a:bodyPr/>
          <a:lstStyle/>
          <a:p>
            <a:pPr defTabSz="685800" fontAlgn="auto">
              <a:spcBef>
                <a:spcPts val="0"/>
              </a:spcBef>
              <a:spcAft>
                <a:spcPts val="0"/>
              </a:spcAft>
              <a:defRPr/>
            </a:pPr>
            <a:r>
              <a:rPr lang="en-US" sz="2000" dirty="0">
                <a:solidFill>
                  <a:srgbClr val="1F497D">
                    <a:lumMod val="75000"/>
                  </a:srgbClr>
                </a:solidFill>
              </a:rPr>
              <a:t>The Extramural Trainee Reporting And Career Tracking (xTRACT) system is a module in the eRA Commons that allows applicants, grantees, and assistants to create research training tables for NIH progress reports and institutional training grant applications.</a:t>
            </a:r>
          </a:p>
          <a:p>
            <a:pPr defTabSz="685800" fontAlgn="auto">
              <a:spcBef>
                <a:spcPts val="0"/>
              </a:spcBef>
              <a:spcAft>
                <a:spcPts val="0"/>
              </a:spcAft>
              <a:defRPr/>
            </a:pPr>
            <a:endParaRPr lang="en-US" sz="2000" dirty="0">
              <a:solidFill>
                <a:srgbClr val="1F497D">
                  <a:lumMod val="75000"/>
                </a:srgbClr>
              </a:solidFill>
            </a:endParaRPr>
          </a:p>
          <a:p>
            <a:pPr defTabSz="685800" fontAlgn="auto">
              <a:spcBef>
                <a:spcPts val="0"/>
              </a:spcBef>
              <a:spcAft>
                <a:spcPts val="0"/>
              </a:spcAft>
              <a:defRPr/>
            </a:pPr>
            <a:r>
              <a:rPr lang="en-US" sz="2000" dirty="0">
                <a:solidFill>
                  <a:srgbClr val="1F497D">
                    <a:lumMod val="75000"/>
                  </a:srgbClr>
                </a:solidFill>
              </a:rPr>
              <a:t>Because xTRACT is integrated with eRA Commons, some training data will be prepopulated in the system, including trainee names, selected characteristics, institutions, grant numbers, and subsequent NIH and other HHS awards.</a:t>
            </a:r>
          </a:p>
          <a:p>
            <a:pPr marL="171450" indent="-171450" defTabSz="685800" fontAlgn="auto">
              <a:spcBef>
                <a:spcPts val="0"/>
              </a:spcBef>
              <a:spcAft>
                <a:spcPts val="0"/>
              </a:spcAft>
              <a:buFont typeface="Arial" pitchFamily="34" charset="0"/>
              <a:buChar char="•"/>
              <a:defRPr/>
            </a:pPr>
            <a:endParaRPr lang="en-US" sz="2000" dirty="0">
              <a:solidFill>
                <a:srgbClr val="1F497D">
                  <a:lumMod val="75000"/>
                </a:srgbClr>
              </a:solidFill>
            </a:endParaRPr>
          </a:p>
          <a:p>
            <a:pPr defTabSz="685800" fontAlgn="auto">
              <a:spcBef>
                <a:spcPts val="0"/>
              </a:spcBef>
              <a:spcAft>
                <a:spcPts val="0"/>
              </a:spcAft>
              <a:defRPr/>
            </a:pPr>
            <a:r>
              <a:rPr lang="en-US" sz="2000" dirty="0">
                <a:solidFill>
                  <a:srgbClr val="1F497D">
                    <a:lumMod val="75000"/>
                  </a:srgbClr>
                </a:solidFill>
              </a:rPr>
              <a:t>In addition, xTRACT allows institutions to create profiles for participating faculty that do not require access to eRA Commons, create institutional programs, and non-NIH funding sources; which can be retrieved for future use.</a:t>
            </a:r>
          </a:p>
          <a:p>
            <a:pPr marL="0" indent="0">
              <a:buNone/>
            </a:pPr>
            <a:endParaRPr lang="en-US" sz="2000" dirty="0"/>
          </a:p>
        </p:txBody>
      </p:sp>
    </p:spTree>
    <p:custDataLst>
      <p:tags r:id="rId1"/>
    </p:custDataLst>
    <p:extLst>
      <p:ext uri="{BB962C8B-B14F-4D97-AF65-F5344CB8AC3E}">
        <p14:creationId xmlns:p14="http://schemas.microsoft.com/office/powerpoint/2010/main" val="133596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descr="Screentho of the Basic Information screen of an RTD. User may modify the Project Title, Description, and Funding Oppertunity Announcement (FOA) after an RTD has been initiated.&#10;&#10;The Contact PD/PI and Institution may not be modified.&#10;&#10;An RTD for a New Application requires the following information:&#10;Participating Departments/Programs&#10;Training Support &amp; Summary&#10;Participating Faculty&#10;Participating Students&#10;Applicants and Entrants&#10;&#10;&#10;"/>
          <p:cNvGrpSpPr/>
          <p:nvPr/>
        </p:nvGrpSpPr>
        <p:grpSpPr>
          <a:xfrm>
            <a:off x="3003947" y="1085851"/>
            <a:ext cx="5879306" cy="4521994"/>
            <a:chOff x="4005262" y="304801"/>
            <a:chExt cx="7839075" cy="6029325"/>
          </a:xfrm>
        </p:grpSpPr>
        <p:pic>
          <p:nvPicPr>
            <p:cNvPr id="7" name="Picture 6" title="&quot;"/>
            <p:cNvPicPr>
              <a:picLocks noChangeAspect="1"/>
            </p:cNvPicPr>
            <p:nvPr/>
          </p:nvPicPr>
          <p:blipFill>
            <a:blip r:embed="rId3"/>
            <a:stretch>
              <a:fillRect/>
            </a:stretch>
          </p:blipFill>
          <p:spPr>
            <a:xfrm>
              <a:off x="4005262" y="304801"/>
              <a:ext cx="7839075" cy="6029325"/>
            </a:xfrm>
            <a:prstGeom prst="rect">
              <a:avLst/>
            </a:prstGeom>
            <a:ln>
              <a:noFill/>
            </a:ln>
            <a:effectLst>
              <a:outerShdw blurRad="190500" algn="tl" rotWithShape="0">
                <a:srgbClr val="000000">
                  <a:alpha val="70000"/>
                </a:srgbClr>
              </a:outerShdw>
            </a:effectLst>
          </p:spPr>
        </p:pic>
        <p:sp>
          <p:nvSpPr>
            <p:cNvPr id="8" name="Rounded Rectangular Callout 7"/>
            <p:cNvSpPr/>
            <p:nvPr/>
          </p:nvSpPr>
          <p:spPr>
            <a:xfrm>
              <a:off x="8261773" y="2092411"/>
              <a:ext cx="3185963" cy="1054588"/>
            </a:xfrm>
            <a:prstGeom prst="wedgeRoundRectCallout">
              <a:avLst>
                <a:gd name="adj1" fmla="val -91414"/>
                <a:gd name="adj2" fmla="val 115231"/>
                <a:gd name="adj3" fmla="val 16667"/>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r>
                <a:rPr lang="en-US" sz="1500" dirty="0">
                  <a:solidFill>
                    <a:prstClr val="black"/>
                  </a:solidFill>
                  <a:latin typeface="Calibri" panose="020F0502020204030204" pitchFamily="34" charset="0"/>
                </a:rPr>
                <a:t>The PD/PI that initiated the RTD will be marked as Contact PI.</a:t>
              </a:r>
            </a:p>
          </p:txBody>
        </p:sp>
      </p:grpSp>
      <p:sp>
        <p:nvSpPr>
          <p:cNvPr id="3" name="Text Placeholder 2"/>
          <p:cNvSpPr>
            <a:spLocks noGrp="1"/>
          </p:cNvSpPr>
          <p:nvPr>
            <p:ph type="body" idx="1"/>
          </p:nvPr>
        </p:nvSpPr>
        <p:spPr>
          <a:xfrm>
            <a:off x="184154" y="2557255"/>
            <a:ext cx="2712308" cy="3081611"/>
          </a:xfrm>
        </p:spPr>
        <p:txBody>
          <a:bodyPr/>
          <a:lstStyle/>
          <a:p>
            <a:pPr>
              <a:buClr>
                <a:schemeClr val="bg1"/>
              </a:buClr>
            </a:pPr>
            <a:r>
              <a:rPr lang="en-US" sz="1500" dirty="0"/>
              <a:t>You may create Programs, define non-NIH Funding Sources, and update Person data that can be reused for other RTDs.</a:t>
            </a:r>
          </a:p>
          <a:p>
            <a:pPr>
              <a:buClr>
                <a:schemeClr val="bg1"/>
              </a:buClr>
            </a:pPr>
            <a:r>
              <a:rPr lang="en-US" sz="1500" dirty="0" err="1"/>
              <a:t>xTRACT</a:t>
            </a:r>
            <a:r>
              <a:rPr lang="en-US" sz="1500" dirty="0"/>
              <a:t> also populates data based on a person’s grants, and personal profile.</a:t>
            </a:r>
          </a:p>
          <a:p>
            <a:pPr>
              <a:buClr>
                <a:schemeClr val="bg1"/>
              </a:buClr>
            </a:pPr>
            <a:r>
              <a:rPr lang="en-US" sz="1500" dirty="0"/>
              <a:t>Users may upload data, such as Participating Students, to </a:t>
            </a:r>
            <a:r>
              <a:rPr lang="en-US" sz="1500" dirty="0" err="1"/>
              <a:t>xTRACT</a:t>
            </a:r>
            <a:r>
              <a:rPr lang="en-US" sz="1500" dirty="0"/>
              <a:t> using tab-delimited files.</a:t>
            </a:r>
          </a:p>
          <a:p>
            <a:pPr>
              <a:buClr>
                <a:schemeClr val="bg1"/>
              </a:buClr>
            </a:pPr>
            <a:endParaRPr lang="en-US" dirty="0"/>
          </a:p>
          <a:p>
            <a:pPr marL="257175" indent="-257175">
              <a:buClr>
                <a:schemeClr val="bg1"/>
              </a:buClr>
              <a:buFont typeface="Arial" panose="020B0604020202020204" pitchFamily="34" charset="0"/>
              <a:buChar char="•"/>
            </a:pPr>
            <a:endParaRPr lang="en-US" sz="1500" dirty="0"/>
          </a:p>
        </p:txBody>
      </p:sp>
      <p:sp>
        <p:nvSpPr>
          <p:cNvPr id="2" name="Title 1"/>
          <p:cNvSpPr>
            <a:spLocks noGrp="1"/>
          </p:cNvSpPr>
          <p:nvPr>
            <p:ph type="title"/>
          </p:nvPr>
        </p:nvSpPr>
        <p:spPr>
          <a:xfrm>
            <a:off x="133820" y="1524175"/>
            <a:ext cx="2762642" cy="793994"/>
          </a:xfrm>
        </p:spPr>
        <p:txBody>
          <a:bodyPr/>
          <a:lstStyle/>
          <a:p>
            <a:r>
              <a:rPr lang="en-US" sz="2400" dirty="0"/>
              <a:t>Prepare for a New Application</a:t>
            </a:r>
          </a:p>
        </p:txBody>
      </p:sp>
    </p:spTree>
    <p:custDataLst>
      <p:tags r:id="rId1"/>
    </p:custDataLst>
    <p:extLst>
      <p:ext uri="{BB962C8B-B14F-4D97-AF65-F5344CB8AC3E}">
        <p14:creationId xmlns:p14="http://schemas.microsoft.com/office/powerpoint/2010/main" val="158225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PROCESSDIAGRAM" val="iujUFsWO"/>
  <p:tag name="ARTICULATE_DESIGN_ID_1_PROCESSDIAGRAM" val="VdiXatn7"/>
  <p:tag name="ARTICULATE_PROJECT_OPEN" val="0"/>
  <p:tag name="ARTICULATE_SLIDE_COUNT" val="16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ocessDiagra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698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75000"/>
                <a:satMod val="200000"/>
              </a:schemeClr>
            </a:gs>
            <a:gs pos="45000">
              <a:schemeClr val="phClr">
                <a:tint val="93000"/>
                <a:satMod val="200000"/>
              </a:schemeClr>
            </a:gs>
            <a:gs pos="100000">
              <a:schemeClr val="phClr">
                <a:tint val="75000"/>
                <a:satMod val="200000"/>
              </a:schemeClr>
            </a:gs>
          </a:gsLst>
          <a:lin ang="16200000" scaled="1"/>
        </a:gradFill>
        <a:blipFill>
          <a:blip xmlns:r="http://schemas.openxmlformats.org/officeDocument/2006/relationships" r:embed="rId1">
            <a:duotone>
              <a:schemeClr val="phClr">
                <a:shade val="70000"/>
                <a:satMod val="115000"/>
              </a:schemeClr>
              <a:schemeClr val="phClr">
                <a:tint val="85000"/>
              </a:schemeClr>
            </a:duotone>
          </a:blip>
          <a:tile tx="0" ty="0" sx="85000" sy="85000" flip="none" algn="t"/>
        </a:blipFill>
      </a:bgFillStyleLst>
    </a:fmtScheme>
  </a:themeElements>
  <a:objectDefaults/>
  <a:extraClrSchemeLst/>
</a:theme>
</file>

<file path=ppt/theme/theme2.xml><?xml version="1.0" encoding="utf-8"?>
<a:theme xmlns:a="http://schemas.openxmlformats.org/drawingml/2006/main" name="1_ProcessDiagra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698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75000"/>
                <a:satMod val="200000"/>
              </a:schemeClr>
            </a:gs>
            <a:gs pos="45000">
              <a:schemeClr val="phClr">
                <a:tint val="93000"/>
                <a:satMod val="200000"/>
              </a:schemeClr>
            </a:gs>
            <a:gs pos="100000">
              <a:schemeClr val="phClr">
                <a:tint val="75000"/>
                <a:satMod val="200000"/>
              </a:schemeClr>
            </a:gs>
          </a:gsLst>
          <a:lin ang="16200000" scaled="1"/>
        </a:gradFill>
        <a:blipFill>
          <a:blip xmlns:r="http://schemas.openxmlformats.org/officeDocument/2006/relationships" r:embed="rId1">
            <a:duotone>
              <a:schemeClr val="phClr">
                <a:shade val="70000"/>
                <a:satMod val="115000"/>
              </a:schemeClr>
              <a:schemeClr val="phClr">
                <a:tint val="85000"/>
              </a:schemeClr>
            </a:duotone>
          </a:blip>
          <a:tile tx="0" ty="0" sx="85000" sy="85000" flip="none" algn="t"/>
        </a:blipFill>
      </a:bgFillStyleLst>
    </a:fmtScheme>
  </a:themeElements>
  <a:objectDefaults/>
  <a:extraClrSchemeLst/>
</a:theme>
</file>

<file path=ppt/theme/theme3.xml><?xml version="1.0" encoding="utf-8"?>
<a:theme xmlns:a="http://schemas.openxmlformats.org/drawingml/2006/main" name="2_ProcessDiagra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698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75000"/>
                <a:satMod val="200000"/>
              </a:schemeClr>
            </a:gs>
            <a:gs pos="45000">
              <a:schemeClr val="phClr">
                <a:tint val="93000"/>
                <a:satMod val="200000"/>
              </a:schemeClr>
            </a:gs>
            <a:gs pos="100000">
              <a:schemeClr val="phClr">
                <a:tint val="75000"/>
                <a:satMod val="200000"/>
              </a:schemeClr>
            </a:gs>
          </a:gsLst>
          <a:lin ang="16200000" scaled="1"/>
        </a:gradFill>
        <a:blipFill>
          <a:blip xmlns:r="http://schemas.openxmlformats.org/officeDocument/2006/relationships" r:embed="rId1">
            <a:duotone>
              <a:schemeClr val="phClr">
                <a:shade val="70000"/>
                <a:satMod val="115000"/>
              </a:schemeClr>
              <a:schemeClr val="phClr">
                <a:tint val="85000"/>
              </a:schemeClr>
            </a:duotone>
          </a:blip>
          <a:tile tx="0" ty="0" sx="85000" sy="85000" flip="none" algn="t"/>
        </a:blipFill>
      </a:bgFillStyleLst>
    </a:fmtScheme>
  </a:themeElements>
  <a:objectDefaults/>
  <a:extraClrSchemeLst/>
</a:theme>
</file>

<file path=ppt/theme/theme4.xml><?xml version="1.0" encoding="utf-8"?>
<a:theme xmlns:a="http://schemas.openxmlformats.org/drawingml/2006/main" name="3_ProcessDiagra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698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75000"/>
                <a:satMod val="200000"/>
              </a:schemeClr>
            </a:gs>
            <a:gs pos="45000">
              <a:schemeClr val="phClr">
                <a:tint val="93000"/>
                <a:satMod val="200000"/>
              </a:schemeClr>
            </a:gs>
            <a:gs pos="100000">
              <a:schemeClr val="phClr">
                <a:tint val="75000"/>
                <a:satMod val="200000"/>
              </a:schemeClr>
            </a:gs>
          </a:gsLst>
          <a:lin ang="16200000" scaled="1"/>
        </a:gradFill>
        <a:blipFill>
          <a:blip xmlns:r="http://schemas.openxmlformats.org/officeDocument/2006/relationships" r:embed="rId1">
            <a:duotone>
              <a:schemeClr val="phClr">
                <a:shade val="70000"/>
                <a:satMod val="115000"/>
              </a:schemeClr>
              <a:schemeClr val="phClr">
                <a:tint val="85000"/>
              </a:schemeClr>
            </a:duotone>
          </a:blip>
          <a:tile tx="0" ty="0" sx="85000" sy="85000" flip="none" algn="t"/>
        </a:blipFill>
      </a:bgFillStyleLst>
    </a:fmtScheme>
  </a:themeElements>
  <a:objectDefaults/>
  <a:extraClrSchemeLst/>
</a:theme>
</file>

<file path=ppt/theme/theme5.xml><?xml version="1.0" encoding="utf-8"?>
<a:theme xmlns:a="http://schemas.openxmlformats.org/drawingml/2006/main" name="4_ProcessDiagra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698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75000"/>
                <a:satMod val="200000"/>
              </a:schemeClr>
            </a:gs>
            <a:gs pos="45000">
              <a:schemeClr val="phClr">
                <a:tint val="93000"/>
                <a:satMod val="200000"/>
              </a:schemeClr>
            </a:gs>
            <a:gs pos="100000">
              <a:schemeClr val="phClr">
                <a:tint val="75000"/>
                <a:satMod val="200000"/>
              </a:schemeClr>
            </a:gs>
          </a:gsLst>
          <a:lin ang="16200000" scaled="1"/>
        </a:gradFill>
        <a:blipFill>
          <a:blip xmlns:r="http://schemas.openxmlformats.org/officeDocument/2006/relationships" r:embed="rId1">
            <a:duotone>
              <a:schemeClr val="phClr">
                <a:shade val="70000"/>
                <a:satMod val="115000"/>
              </a:schemeClr>
              <a:schemeClr val="phClr">
                <a:tint val="85000"/>
              </a:schemeClr>
            </a:duotone>
          </a:blip>
          <a:tile tx="0" ty="0" sx="85000" sy="85000" flip="none" algn="t"/>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813932BB50E0F40A2A420C0FA0699AE" ma:contentTypeVersion="0" ma:contentTypeDescription="Create a new document." ma:contentTypeScope="" ma:versionID="1ba8b3d26b8bb2e7d5ab090592e7f65e">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F279A0-1B72-4A0F-A7CA-0934D0E5A71E}">
  <ds:schemaRefs>
    <ds:schemaRef ds:uri="http://schemas.microsoft.com/sharepoint/v3/contenttype/forms"/>
  </ds:schemaRefs>
</ds:datastoreItem>
</file>

<file path=customXml/itemProps2.xml><?xml version="1.0" encoding="utf-8"?>
<ds:datastoreItem xmlns:ds="http://schemas.openxmlformats.org/officeDocument/2006/customXml" ds:itemID="{057DAA70-C3F4-4123-B315-B54B2E6FBDE6}">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F66B62C6-D87B-42A2-A1A1-04880FF3DC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ProcessDiagram</Template>
  <TotalTime>0</TotalTime>
  <Words>8834</Words>
  <Application>Microsoft Office PowerPoint</Application>
  <PresentationFormat>On-screen Show (4:3)</PresentationFormat>
  <Paragraphs>1104</Paragraphs>
  <Slides>168</Slides>
  <Notes>20</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168</vt:i4>
      </vt:variant>
    </vt:vector>
  </HeadingPairs>
  <TitlesOfParts>
    <vt:vector size="179" baseType="lpstr">
      <vt:lpstr>Arial</vt:lpstr>
      <vt:lpstr>Calibri</vt:lpstr>
      <vt:lpstr>Georgia</vt:lpstr>
      <vt:lpstr>Tahoma</vt:lpstr>
      <vt:lpstr>Wingdings</vt:lpstr>
      <vt:lpstr>Wingdings 2</vt:lpstr>
      <vt:lpstr>ProcessDiagram</vt:lpstr>
      <vt:lpstr>1_ProcessDiagram</vt:lpstr>
      <vt:lpstr>2_ProcessDiagram</vt:lpstr>
      <vt:lpstr>3_ProcessDiagram</vt:lpstr>
      <vt:lpstr>4_ProcessDiagram</vt:lpstr>
      <vt:lpstr>NIH eRA Workshop Day How Does eRA Commons Fit in the Grant Process Puzzle?  </vt:lpstr>
      <vt:lpstr>Your Puzzle Masters</vt:lpstr>
      <vt:lpstr>The Grants Puzzle</vt:lpstr>
      <vt:lpstr>Federal Funding Agencies</vt:lpstr>
      <vt:lpstr>Lots of Federal Agencies Provide Grants</vt:lpstr>
      <vt:lpstr>National Institutes of Health</vt:lpstr>
      <vt:lpstr>eRA Partners eRA Commons is used by more agencies than just NIH</vt:lpstr>
      <vt:lpstr>What is the Role of Grants.gov</vt:lpstr>
      <vt:lpstr>What Does eRA Commons Do?</vt:lpstr>
      <vt:lpstr>Submission Options for NIH Opportunities</vt:lpstr>
      <vt:lpstr>Applicants &amp; Grantees</vt:lpstr>
      <vt:lpstr>Understand Key Systems &amp; Roles</vt:lpstr>
      <vt:lpstr>Signing Official (SO)</vt:lpstr>
      <vt:lpstr>Signing Official (SO) &amp; Managing Accounts</vt:lpstr>
      <vt:lpstr>Account Tips</vt:lpstr>
      <vt:lpstr>Personal Profile</vt:lpstr>
      <vt:lpstr>Personal Profile (PPF)</vt:lpstr>
      <vt:lpstr>Personal Profile Screen</vt:lpstr>
      <vt:lpstr>Saving Your Personal Profile</vt:lpstr>
      <vt:lpstr>Personal Profile Information is used to…</vt:lpstr>
      <vt:lpstr>Personal Profile &amp; ESI Extension</vt:lpstr>
      <vt:lpstr>ESI Extension Under Education</vt:lpstr>
      <vt:lpstr>ESI Extension Screen</vt:lpstr>
      <vt:lpstr>Reference Letters</vt:lpstr>
      <vt:lpstr>Reference Letters Links</vt:lpstr>
      <vt:lpstr>PPF – Reference Letters</vt:lpstr>
      <vt:lpstr>ORCID iD</vt:lpstr>
      <vt:lpstr>ORCID iD Requirement</vt:lpstr>
      <vt:lpstr>PPF and Your Password</vt:lpstr>
      <vt:lpstr>PPF Tips</vt:lpstr>
      <vt:lpstr>Two Factor Authentication</vt:lpstr>
      <vt:lpstr>Institutional Profile (IPF)</vt:lpstr>
      <vt:lpstr>Institutional Profile File (IPF)</vt:lpstr>
      <vt:lpstr>IPF Basic Information</vt:lpstr>
      <vt:lpstr>IPF Institution Contacts</vt:lpstr>
      <vt:lpstr>IPF DUNS</vt:lpstr>
      <vt:lpstr>IPF Assurances and Certifications</vt:lpstr>
      <vt:lpstr>IPF OLAW</vt:lpstr>
      <vt:lpstr>IPF SOs &amp; TTOs</vt:lpstr>
      <vt:lpstr>Application Tracking</vt:lpstr>
      <vt:lpstr>What’s Next?</vt:lpstr>
      <vt:lpstr>Using Status to Track the Application</vt:lpstr>
      <vt:lpstr>PI Status vs SO Status</vt:lpstr>
      <vt:lpstr>Status Result from General Search for PI</vt:lpstr>
      <vt:lpstr>Status Result from General Search for SO</vt:lpstr>
      <vt:lpstr>Detailed Status Information Screen</vt:lpstr>
      <vt:lpstr>Checking Application Image</vt:lpstr>
      <vt:lpstr>Check Review Assignments</vt:lpstr>
      <vt:lpstr>Check Review Outcomes</vt:lpstr>
      <vt:lpstr>Verifying NI &amp; ESI Application Status</vt:lpstr>
      <vt:lpstr>Reference Letters Status Information</vt:lpstr>
      <vt:lpstr>Just-in-Time (JIT) Link</vt:lpstr>
      <vt:lpstr>Just-In-Time (JIT)</vt:lpstr>
      <vt:lpstr>JIT Link on Status Result Screen (SO View)</vt:lpstr>
      <vt:lpstr>Just-In-Time Screen</vt:lpstr>
      <vt:lpstr>Notice of Award (NoA)</vt:lpstr>
      <vt:lpstr>Roles &amp; Responsibilities</vt:lpstr>
      <vt:lpstr>eRA Commons Roles</vt:lpstr>
      <vt:lpstr>Summary of Roles</vt:lpstr>
      <vt:lpstr>Role - Tips</vt:lpstr>
      <vt:lpstr>Delegations</vt:lpstr>
      <vt:lpstr>Delegations Summary</vt:lpstr>
      <vt:lpstr>Delegations Chart</vt:lpstr>
      <vt:lpstr>Delegation (SO)</vt:lpstr>
      <vt:lpstr>Delegation Menu (PI)</vt:lpstr>
      <vt:lpstr>Delegation Selection (PI)</vt:lpstr>
      <vt:lpstr>Award Monitoring</vt:lpstr>
      <vt:lpstr>Managing the Prior Approval Options</vt:lpstr>
      <vt:lpstr>Prior Approval Tab</vt:lpstr>
      <vt:lpstr>Prior Approval – Withdrawal</vt:lpstr>
      <vt:lpstr>Prior Approval – Withdrawal Request</vt:lpstr>
      <vt:lpstr>Prior Approval – Carryover</vt:lpstr>
      <vt:lpstr>Prior Approval – Carryover Screen</vt:lpstr>
      <vt:lpstr>Prior Approval – Change of PD/PI </vt:lpstr>
      <vt:lpstr>Prior Approval – Change of PD/PI Screen</vt:lpstr>
      <vt:lpstr>Prior Approval – NCE</vt:lpstr>
      <vt:lpstr>Prior Approval – No Cost Extension: When?</vt:lpstr>
      <vt:lpstr>Prior Approval – No Cost Extension Screen</vt:lpstr>
      <vt:lpstr>No Cost Extension Part II</vt:lpstr>
      <vt:lpstr>NCE</vt:lpstr>
      <vt:lpstr>NCE Another Way</vt:lpstr>
      <vt:lpstr>Extension Screen</vt:lpstr>
      <vt:lpstr>Expanded Authority – You Get Just One</vt:lpstr>
      <vt:lpstr>Administrative Supplements (Type 3) Request</vt:lpstr>
      <vt:lpstr>What Are Admin Supps?</vt:lpstr>
      <vt:lpstr>Admin. Supplement Requests – Initiate Request</vt:lpstr>
      <vt:lpstr>Admin. Supplement Requests – Required Fields</vt:lpstr>
      <vt:lpstr>Admin. Supplement Changes Coming</vt:lpstr>
      <vt:lpstr>Change of Institution</vt:lpstr>
      <vt:lpstr>How Does This Work?</vt:lpstr>
      <vt:lpstr>Relinquishing Statement</vt:lpstr>
      <vt:lpstr>The X Files   The X Files </vt:lpstr>
      <vt:lpstr>What is xTrain?</vt:lpstr>
      <vt:lpstr>Example Work Flow in xTrain</vt:lpstr>
      <vt:lpstr>View Trainee Roster</vt:lpstr>
      <vt:lpstr>Appointment Form (2271)</vt:lpstr>
      <vt:lpstr>Termination Form</vt:lpstr>
      <vt:lpstr>What is xTRACT?</vt:lpstr>
      <vt:lpstr>Prepare for a New Application</vt:lpstr>
      <vt:lpstr>Prepare RTD for the RPPR</vt:lpstr>
      <vt:lpstr>RTD for RPPR</vt:lpstr>
      <vt:lpstr> Notice of Transition to the xTRACT System for Preparing Research Training Data Tables</vt:lpstr>
      <vt:lpstr>Reporting</vt:lpstr>
      <vt:lpstr>What is the RPPR?</vt:lpstr>
      <vt:lpstr>RPPR Data Entry</vt:lpstr>
      <vt:lpstr>The 3 variations of RPPR</vt:lpstr>
      <vt:lpstr>Interim RPPR Scenarios</vt:lpstr>
      <vt:lpstr>IRPPR vs FRPPR (Interim vs Final RPPR)</vt:lpstr>
      <vt:lpstr>Permissions for  I-RPPR and F-RPPR</vt:lpstr>
      <vt:lpstr>Selecting Interim RPPR</vt:lpstr>
      <vt:lpstr>Initiate Interim RPPR</vt:lpstr>
      <vt:lpstr>Initiate Final Research Performance Progress Report (F-RPPR)</vt:lpstr>
      <vt:lpstr>I-RPPR and F-RPPR Sections</vt:lpstr>
      <vt:lpstr>Outcomes</vt:lpstr>
      <vt:lpstr>Outcomes Requirements</vt:lpstr>
      <vt:lpstr>Requesting Revised Project Outcomes</vt:lpstr>
      <vt:lpstr>RPPR &amp; Human Subjects System (HSS)</vt:lpstr>
      <vt:lpstr>RPPR &amp; Accessing HSS</vt:lpstr>
      <vt:lpstr>New! HSCT &amp; RPPRs</vt:lpstr>
      <vt:lpstr>Multi-Year RPPR</vt:lpstr>
      <vt:lpstr>Complex, Multi-Project RPPR</vt:lpstr>
      <vt:lpstr>Progress Report Additional Materials (PRAM)</vt:lpstr>
      <vt:lpstr>Accessing PRAM</vt:lpstr>
      <vt:lpstr>Format for PA PRAM</vt:lpstr>
      <vt:lpstr>RPPR Publications</vt:lpstr>
      <vt:lpstr>RPPR Budgets</vt:lpstr>
      <vt:lpstr>Reporting  Financial Conflicts of Interest</vt:lpstr>
      <vt:lpstr>What is the FCOI Regulation? </vt:lpstr>
      <vt:lpstr>Financial Conflict of Interest (FCOI)</vt:lpstr>
      <vt:lpstr>Initiating FCOI</vt:lpstr>
      <vt:lpstr>Wrapping it up with Closeout</vt:lpstr>
      <vt:lpstr>Closeout</vt:lpstr>
      <vt:lpstr>Closeout for Partner Agencies</vt:lpstr>
      <vt:lpstr>Closeout Capabilities</vt:lpstr>
      <vt:lpstr>New Closeout Search screen provides  additional search criteria</vt:lpstr>
      <vt:lpstr>Search screen shows grants that are Closed or Requires Closeout</vt:lpstr>
      <vt:lpstr>Final Report Additional Materials (FRAM) </vt:lpstr>
      <vt:lpstr>Final Report Additional Materials (FRAM)  in Other Relevant Documents</vt:lpstr>
      <vt:lpstr>Interim Report Additional Materials (IRAM) Link</vt:lpstr>
      <vt:lpstr>Interim Report Additional Materials (IRAM) Screen</vt:lpstr>
      <vt:lpstr>Federal Financial Report</vt:lpstr>
      <vt:lpstr>Federal Financial Report (FFR)</vt:lpstr>
      <vt:lpstr>FFR Details</vt:lpstr>
      <vt:lpstr>FFR Search Screen</vt:lpstr>
      <vt:lpstr>FFR Link</vt:lpstr>
      <vt:lpstr>FFR Data</vt:lpstr>
      <vt:lpstr>Completing the FFR</vt:lpstr>
      <vt:lpstr>Submission of the FFR</vt:lpstr>
      <vt:lpstr>Final  Invention Report</vt:lpstr>
      <vt:lpstr>Final Invention Statement</vt:lpstr>
      <vt:lpstr>Add Invention</vt:lpstr>
      <vt:lpstr>Awaiting SO Verification</vt:lpstr>
      <vt:lpstr>Thank you</vt:lpstr>
      <vt:lpstr>Finding Help</vt:lpstr>
      <vt:lpstr>Service Desks</vt:lpstr>
      <vt:lpstr>Web Sites</vt:lpstr>
      <vt:lpstr>Additional Resources  &amp; Information</vt:lpstr>
      <vt:lpstr>Terminology Check</vt:lpstr>
      <vt:lpstr>Reference Letter Resources</vt:lpstr>
      <vt:lpstr>User Account Resources</vt:lpstr>
      <vt:lpstr>Administrative / Research Support Roles</vt:lpstr>
      <vt:lpstr>Research /  Scientific Roles</vt:lpstr>
      <vt:lpstr>Special Reporting / Other Roles</vt:lpstr>
      <vt:lpstr>Prior Approval Resources</vt:lpstr>
      <vt:lpstr>Admin. Supplement Requests Resources</vt:lpstr>
      <vt:lpstr>Project Outcomes Resources</vt:lpstr>
      <vt:lpstr>FFR Related Policy Notices</vt:lpstr>
      <vt:lpstr>Closeout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eRA Systems and the Grants Process - 2014 NIH Regional Seminar</dc:title>
  <dc:subject>eRA Systems and the Grants Process - June 2011</dc:subject>
  <dc:creator/>
  <cp:keywords>eRA Systems and the Grants Process - June 2011</cp:keywords>
  <cp:lastModifiedBy/>
  <cp:revision>1</cp:revision>
  <dcterms:created xsi:type="dcterms:W3CDTF">2011-05-13T19:52:12Z</dcterms:created>
  <dcterms:modified xsi:type="dcterms:W3CDTF">2019-10-23T14:24:07Z</dcterms:modified>
  <cp:contentStatus>Final</cp:contentStatus>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0x010100B813932BB50E0F40A2A420C0FA0699AE</vt:lpwstr>
  </property>
  <property fmtid="{D5CDD505-2E9C-101B-9397-08002B2CF9AE}" pid="4" name="ArticulateGUID">
    <vt:lpwstr>2696980F-5071-457E-834C-247E880A185C</vt:lpwstr>
  </property>
  <property fmtid="{D5CDD505-2E9C-101B-9397-08002B2CF9AE}" pid="5" name="ArticulatePath">
    <vt:lpwstr>eRA WORKSHOP eRA Commons Admin Post Sub Oct 2017 </vt:lpwstr>
  </property>
</Properties>
</file>