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4.xml" ContentType="application/vnd.openxmlformats-officedocument.presentationml.notesSlide+xml"/>
  <Override PartName="/ppt/tags/tag16.xml" ContentType="application/vnd.openxmlformats-officedocument.presentationml.tags+xml"/>
  <Override PartName="/ppt/notesSlides/notesSlide5.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6.xml" ContentType="application/vnd.openxmlformats-officedocument.presentationml.notesSlide+xml"/>
  <Override PartName="/ppt/tags/tag32.xml" ContentType="application/vnd.openxmlformats-officedocument.presentationml.tags+xml"/>
  <Override PartName="/ppt/notesSlides/notesSlide7.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8.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88"/>
  </p:notesMasterIdLst>
  <p:handoutMasterIdLst>
    <p:handoutMasterId r:id="rId89"/>
  </p:handoutMasterIdLst>
  <p:sldIdLst>
    <p:sldId id="265" r:id="rId5"/>
    <p:sldId id="797" r:id="rId6"/>
    <p:sldId id="1158" r:id="rId7"/>
    <p:sldId id="1206" r:id="rId8"/>
    <p:sldId id="1159" r:id="rId9"/>
    <p:sldId id="1082" r:id="rId10"/>
    <p:sldId id="1157" r:id="rId11"/>
    <p:sldId id="1088" r:id="rId12"/>
    <p:sldId id="1087" r:id="rId13"/>
    <p:sldId id="836" r:id="rId14"/>
    <p:sldId id="610" r:id="rId15"/>
    <p:sldId id="1167" r:id="rId16"/>
    <p:sldId id="651" r:id="rId17"/>
    <p:sldId id="1207" r:id="rId18"/>
    <p:sldId id="1253" r:id="rId19"/>
    <p:sldId id="820" r:id="rId20"/>
    <p:sldId id="649" r:id="rId21"/>
    <p:sldId id="833" r:id="rId22"/>
    <p:sldId id="1208" r:id="rId23"/>
    <p:sldId id="1209" r:id="rId24"/>
    <p:sldId id="1210" r:id="rId25"/>
    <p:sldId id="1211" r:id="rId26"/>
    <p:sldId id="1224" r:id="rId27"/>
    <p:sldId id="1212" r:id="rId28"/>
    <p:sldId id="1213" r:id="rId29"/>
    <p:sldId id="1254" r:id="rId30"/>
    <p:sldId id="1214" r:id="rId31"/>
    <p:sldId id="1215" r:id="rId32"/>
    <p:sldId id="831" r:id="rId33"/>
    <p:sldId id="1090" r:id="rId34"/>
    <p:sldId id="1129" r:id="rId35"/>
    <p:sldId id="645" r:id="rId36"/>
    <p:sldId id="1255" r:id="rId37"/>
    <p:sldId id="708" r:id="rId38"/>
    <p:sldId id="1256" r:id="rId39"/>
    <p:sldId id="1257" r:id="rId40"/>
    <p:sldId id="1217" r:id="rId41"/>
    <p:sldId id="1218" r:id="rId42"/>
    <p:sldId id="1219" r:id="rId43"/>
    <p:sldId id="1220" r:id="rId44"/>
    <p:sldId id="669" r:id="rId45"/>
    <p:sldId id="1228" r:id="rId46"/>
    <p:sldId id="1135" r:id="rId47"/>
    <p:sldId id="1226" r:id="rId48"/>
    <p:sldId id="1227" r:id="rId49"/>
    <p:sldId id="1230" r:id="rId50"/>
    <p:sldId id="1231" r:id="rId51"/>
    <p:sldId id="1232" r:id="rId52"/>
    <p:sldId id="1233" r:id="rId53"/>
    <p:sldId id="1234" r:id="rId54"/>
    <p:sldId id="1235" r:id="rId55"/>
    <p:sldId id="1236" r:id="rId56"/>
    <p:sldId id="1237" r:id="rId57"/>
    <p:sldId id="1179" r:id="rId58"/>
    <p:sldId id="986" r:id="rId59"/>
    <p:sldId id="1243" r:id="rId60"/>
    <p:sldId id="1238" r:id="rId61"/>
    <p:sldId id="1240" r:id="rId62"/>
    <p:sldId id="1241" r:id="rId63"/>
    <p:sldId id="1239" r:id="rId64"/>
    <p:sldId id="1242" r:id="rId65"/>
    <p:sldId id="1244" r:id="rId66"/>
    <p:sldId id="1245" r:id="rId67"/>
    <p:sldId id="1246" r:id="rId68"/>
    <p:sldId id="1247" r:id="rId69"/>
    <p:sldId id="1248" r:id="rId70"/>
    <p:sldId id="1249" r:id="rId71"/>
    <p:sldId id="1250" r:id="rId72"/>
    <p:sldId id="1251" r:id="rId73"/>
    <p:sldId id="1252" r:id="rId74"/>
    <p:sldId id="1151" r:id="rId75"/>
    <p:sldId id="788" r:id="rId76"/>
    <p:sldId id="789" r:id="rId77"/>
    <p:sldId id="1143" r:id="rId78"/>
    <p:sldId id="1199" r:id="rId79"/>
    <p:sldId id="837" r:id="rId80"/>
    <p:sldId id="951" r:id="rId81"/>
    <p:sldId id="1021" r:id="rId82"/>
    <p:sldId id="1093" r:id="rId83"/>
    <p:sldId id="987" r:id="rId84"/>
    <p:sldId id="1127" r:id="rId85"/>
    <p:sldId id="1008" r:id="rId86"/>
    <p:sldId id="999" r:id="rId87"/>
  </p:sldIdLst>
  <p:sldSz cx="9144000" cy="6858000" type="screen4x3"/>
  <p:notesSz cx="9296400" cy="7010400"/>
  <p:custDataLst>
    <p:tags r:id="rId90"/>
  </p:custDataLst>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521415D9-36F7-43E2-AB2F-B90AF26B5E84}">
      <p14:sectionLst xmlns:p14="http://schemas.microsoft.com/office/powerpoint/2010/main">
        <p14:section name="Default Section" id="{32AEB798-D341-49D8-9265-F138D6492645}">
          <p14:sldIdLst>
            <p14:sldId id="265"/>
            <p14:sldId id="797"/>
            <p14:sldId id="1158"/>
            <p14:sldId id="1206"/>
            <p14:sldId id="1159"/>
            <p14:sldId id="1082"/>
            <p14:sldId id="1157"/>
            <p14:sldId id="1088"/>
            <p14:sldId id="1087"/>
            <p14:sldId id="836"/>
            <p14:sldId id="610"/>
            <p14:sldId id="1167"/>
            <p14:sldId id="651"/>
            <p14:sldId id="1207"/>
            <p14:sldId id="1253"/>
            <p14:sldId id="820"/>
            <p14:sldId id="649"/>
            <p14:sldId id="833"/>
            <p14:sldId id="1208"/>
            <p14:sldId id="1209"/>
            <p14:sldId id="1210"/>
            <p14:sldId id="1211"/>
            <p14:sldId id="1224"/>
            <p14:sldId id="1212"/>
            <p14:sldId id="1213"/>
            <p14:sldId id="1254"/>
            <p14:sldId id="1214"/>
            <p14:sldId id="1215"/>
            <p14:sldId id="831"/>
            <p14:sldId id="1090"/>
            <p14:sldId id="1129"/>
            <p14:sldId id="645"/>
            <p14:sldId id="1255"/>
            <p14:sldId id="708"/>
            <p14:sldId id="1256"/>
            <p14:sldId id="1257"/>
            <p14:sldId id="1217"/>
            <p14:sldId id="1218"/>
            <p14:sldId id="1219"/>
            <p14:sldId id="1220"/>
            <p14:sldId id="669"/>
            <p14:sldId id="1228"/>
            <p14:sldId id="1135"/>
            <p14:sldId id="1226"/>
            <p14:sldId id="1227"/>
            <p14:sldId id="1230"/>
            <p14:sldId id="1231"/>
            <p14:sldId id="1232"/>
            <p14:sldId id="1233"/>
            <p14:sldId id="1234"/>
            <p14:sldId id="1235"/>
            <p14:sldId id="1236"/>
            <p14:sldId id="1237"/>
            <p14:sldId id="1179"/>
            <p14:sldId id="986"/>
            <p14:sldId id="1243"/>
            <p14:sldId id="1238"/>
            <p14:sldId id="1240"/>
            <p14:sldId id="1241"/>
            <p14:sldId id="1239"/>
            <p14:sldId id="1242"/>
            <p14:sldId id="1244"/>
            <p14:sldId id="1245"/>
            <p14:sldId id="1246"/>
            <p14:sldId id="1247"/>
            <p14:sldId id="1248"/>
            <p14:sldId id="1249"/>
            <p14:sldId id="1250"/>
            <p14:sldId id="1251"/>
            <p14:sldId id="1252"/>
            <p14:sldId id="1151"/>
            <p14:sldId id="788"/>
            <p14:sldId id="789"/>
            <p14:sldId id="1143"/>
            <p14:sldId id="1199"/>
            <p14:sldId id="837"/>
            <p14:sldId id="951"/>
            <p14:sldId id="1021"/>
            <p14:sldId id="1093"/>
            <p14:sldId id="987"/>
            <p14:sldId id="1127"/>
            <p14:sldId id="1008"/>
            <p14:sldId id="99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08">
          <p15:clr>
            <a:srgbClr val="A4A3A4"/>
          </p15:clr>
        </p15:guide>
        <p15:guide id="2" pos="292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FFFFCC"/>
    <a:srgbClr val="CC3300"/>
    <a:srgbClr val="336699"/>
    <a:srgbClr val="4F81BD"/>
    <a:srgbClr val="9BBB59"/>
    <a:srgbClr val="FFFF66"/>
    <a:srgbClr val="0099CC"/>
    <a:srgbClr val="FF6600"/>
    <a:srgbClr val="6699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08" autoAdjust="0"/>
    <p:restoredTop sz="96481" autoAdjust="0"/>
  </p:normalViewPr>
  <p:slideViewPr>
    <p:cSldViewPr>
      <p:cViewPr varScale="1">
        <p:scale>
          <a:sx n="108" d="100"/>
          <a:sy n="108" d="100"/>
        </p:scale>
        <p:origin x="234" y="78"/>
      </p:cViewPr>
      <p:guideLst>
        <p:guide orient="horz" pos="2160"/>
        <p:guide pos="2880"/>
      </p:guideLst>
    </p:cSldViewPr>
  </p:slideViewPr>
  <p:outlineViewPr>
    <p:cViewPr>
      <p:scale>
        <a:sx n="33" d="100"/>
        <a:sy n="33" d="100"/>
      </p:scale>
      <p:origin x="0" y="-42870"/>
    </p:cViewPr>
  </p:outlineViewPr>
  <p:notesTextViewPr>
    <p:cViewPr>
      <p:scale>
        <a:sx n="100" d="100"/>
        <a:sy n="100" d="100"/>
      </p:scale>
      <p:origin x="0" y="0"/>
    </p:cViewPr>
  </p:notesTextViewPr>
  <p:sorterViewPr>
    <p:cViewPr varScale="1">
      <p:scale>
        <a:sx n="1" d="1"/>
        <a:sy n="1" d="1"/>
      </p:scale>
      <p:origin x="0" y="-18954"/>
    </p:cViewPr>
  </p:sorterViewPr>
  <p:notesViewPr>
    <p:cSldViewPr>
      <p:cViewPr varScale="1">
        <p:scale>
          <a:sx n="116" d="100"/>
          <a:sy n="116" d="100"/>
        </p:scale>
        <p:origin x="1686" y="102"/>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tags" Target="tags/tag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notesMaster" Target="notesMasters/notesMaster1.xml"/><Relationship Id="rId9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4028440" cy="350760"/>
          </a:xfrm>
          <a:prstGeom prst="rect">
            <a:avLst/>
          </a:prstGeom>
        </p:spPr>
        <p:txBody>
          <a:bodyPr vert="horz"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5265810" y="0"/>
            <a:ext cx="4028440" cy="350760"/>
          </a:xfrm>
          <a:prstGeom prst="rect">
            <a:avLst/>
          </a:prstGeom>
        </p:spPr>
        <p:txBody>
          <a:bodyPr vert="horz" rtlCol="0"/>
          <a:lstStyle>
            <a:lvl1pPr algn="r" fontAlgn="auto">
              <a:spcBef>
                <a:spcPts val="0"/>
              </a:spcBef>
              <a:spcAft>
                <a:spcPts val="0"/>
              </a:spcAft>
              <a:defRPr sz="1200">
                <a:latin typeface="+mn-lt"/>
              </a:defRPr>
            </a:lvl1pPr>
          </a:lstStyle>
          <a:p>
            <a:pPr>
              <a:defRPr/>
            </a:pPr>
            <a:fld id="{883090ED-F84E-4702-8628-4EFC554E2090}" type="datetimeFigureOut">
              <a:rPr lang="en-US"/>
              <a:pPr>
                <a:defRPr/>
              </a:pPr>
              <a:t>10/4/2019</a:t>
            </a:fld>
            <a:endParaRPr lang="en-US"/>
          </a:p>
        </p:txBody>
      </p:sp>
      <p:sp>
        <p:nvSpPr>
          <p:cNvPr id="4" name="Footer Placeholder 3"/>
          <p:cNvSpPr>
            <a:spLocks noGrp="1"/>
          </p:cNvSpPr>
          <p:nvPr>
            <p:ph type="ftr" sz="quarter" idx="2"/>
          </p:nvPr>
        </p:nvSpPr>
        <p:spPr>
          <a:xfrm>
            <a:off x="3" y="6658444"/>
            <a:ext cx="4028440" cy="350760"/>
          </a:xfrm>
          <a:prstGeom prst="rect">
            <a:avLst/>
          </a:prstGeom>
        </p:spPr>
        <p:txBody>
          <a:bodyPr vert="horz"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5265810" y="6658444"/>
            <a:ext cx="4028440" cy="350760"/>
          </a:xfrm>
          <a:prstGeom prst="rect">
            <a:avLst/>
          </a:prstGeom>
        </p:spPr>
        <p:txBody>
          <a:bodyPr vert="horz" rtlCol="0" anchor="b"/>
          <a:lstStyle>
            <a:lvl1pPr algn="r" fontAlgn="auto">
              <a:spcBef>
                <a:spcPts val="0"/>
              </a:spcBef>
              <a:spcAft>
                <a:spcPts val="0"/>
              </a:spcAft>
              <a:defRPr sz="1200">
                <a:latin typeface="+mn-lt"/>
              </a:defRPr>
            </a:lvl1pPr>
          </a:lstStyle>
          <a:p>
            <a:pPr>
              <a:defRPr/>
            </a:pPr>
            <a:fld id="{21F3931D-20C8-4A83-A683-04A5575D7158}" type="slidenum">
              <a:rPr lang="en-US"/>
              <a:pPr>
                <a:defRPr/>
              </a:pPr>
              <a:t>‹#›</a:t>
            </a:fld>
            <a:endParaRPr lang="en-US"/>
          </a:p>
        </p:txBody>
      </p:sp>
    </p:spTree>
    <p:extLst>
      <p:ext uri="{BB962C8B-B14F-4D97-AF65-F5344CB8AC3E}">
        <p14:creationId xmlns:p14="http://schemas.microsoft.com/office/powerpoint/2010/main" val="29848255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4028440" cy="350760"/>
          </a:xfrm>
          <a:prstGeom prst="rect">
            <a:avLst/>
          </a:prstGeom>
        </p:spPr>
        <p:txBody>
          <a:bodyPr vert="horz"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5265810" y="0"/>
            <a:ext cx="4028440" cy="350760"/>
          </a:xfrm>
          <a:prstGeom prst="rect">
            <a:avLst/>
          </a:prstGeom>
        </p:spPr>
        <p:txBody>
          <a:bodyPr vert="horz" rtlCol="0"/>
          <a:lstStyle>
            <a:lvl1pPr algn="r" fontAlgn="auto">
              <a:spcBef>
                <a:spcPts val="0"/>
              </a:spcBef>
              <a:spcAft>
                <a:spcPts val="0"/>
              </a:spcAft>
              <a:defRPr sz="1200">
                <a:latin typeface="+mn-lt"/>
              </a:defRPr>
            </a:lvl1pPr>
          </a:lstStyle>
          <a:p>
            <a:pPr>
              <a:defRPr/>
            </a:pPr>
            <a:fld id="{82ECC29C-75CC-46FE-8B5A-86290649DD64}" type="datetimeFigureOut">
              <a:rPr lang="en-US"/>
              <a:pPr>
                <a:defRPr/>
              </a:pPr>
              <a:t>10/4/2019</a:t>
            </a:fld>
            <a:endParaRPr lang="en-US"/>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rtlCol="0" anchor="ctr"/>
          <a:lstStyle/>
          <a:p>
            <a:pPr lvl="0"/>
            <a:endParaRPr lang="en-US" noProof="0"/>
          </a:p>
        </p:txBody>
      </p:sp>
      <p:sp>
        <p:nvSpPr>
          <p:cNvPr id="5" name="Notes Placeholder 4"/>
          <p:cNvSpPr>
            <a:spLocks noGrp="1"/>
          </p:cNvSpPr>
          <p:nvPr>
            <p:ph type="body" sz="quarter" idx="3"/>
          </p:nvPr>
        </p:nvSpPr>
        <p:spPr>
          <a:xfrm>
            <a:off x="929640" y="3330422"/>
            <a:ext cx="7437120" cy="3154441"/>
          </a:xfrm>
          <a:prstGeom prst="rect">
            <a:avLst/>
          </a:prstGeom>
        </p:spPr>
        <p:txBody>
          <a:bodyPr vert="horz"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3" y="6658444"/>
            <a:ext cx="4028440" cy="350760"/>
          </a:xfrm>
          <a:prstGeom prst="rect">
            <a:avLst/>
          </a:prstGeom>
        </p:spPr>
        <p:txBody>
          <a:bodyPr vert="horz"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5265810" y="6658444"/>
            <a:ext cx="4028440" cy="350760"/>
          </a:xfrm>
          <a:prstGeom prst="rect">
            <a:avLst/>
          </a:prstGeom>
        </p:spPr>
        <p:txBody>
          <a:bodyPr vert="horz" rtlCol="0" anchor="b"/>
          <a:lstStyle>
            <a:lvl1pPr algn="r" fontAlgn="auto">
              <a:spcBef>
                <a:spcPts val="0"/>
              </a:spcBef>
              <a:spcAft>
                <a:spcPts val="0"/>
              </a:spcAft>
              <a:defRPr sz="1200">
                <a:latin typeface="+mn-lt"/>
              </a:defRPr>
            </a:lvl1pPr>
          </a:lstStyle>
          <a:p>
            <a:pPr>
              <a:defRPr/>
            </a:pPr>
            <a:fld id="{D7AD43B8-FF20-4D5F-A0AE-68337BAD22D9}" type="slidenum">
              <a:rPr lang="en-US"/>
              <a:pPr>
                <a:defRPr/>
              </a:pPr>
              <a:t>‹#›</a:t>
            </a:fld>
            <a:endParaRPr lang="en-US"/>
          </a:p>
        </p:txBody>
      </p:sp>
    </p:spTree>
    <p:extLst>
      <p:ext uri="{BB962C8B-B14F-4D97-AF65-F5344CB8AC3E}">
        <p14:creationId xmlns:p14="http://schemas.microsoft.com/office/powerpoint/2010/main" val="3473621090"/>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1188" name="Rectangle 3"/>
          <p:cNvSpPr>
            <a:spLocks noGrp="1" noChangeArrowheads="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1388340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90978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89269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84537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49758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80361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68965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15020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5" name="Rectangle 4"/>
          <p:cNvSpPr>
            <a:spLocks noChangeArrowheads="1"/>
          </p:cNvSpPr>
          <p:nvPr/>
        </p:nvSpPr>
        <p:spPr bwMode="auto">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6" name="Rectangle 5"/>
          <p:cNvSpPr>
            <a:spLocks noChangeArrowheads="1"/>
          </p:cNvSpPr>
          <p:nvPr/>
        </p:nvSpPr>
        <p:spPr bwMode="auto">
          <a:xfrm>
            <a:off x="152400" y="64008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7" name="Straight Connector 6"/>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0" name="Rectangle 9"/>
          <p:cNvSpPr>
            <a:spLocks noChangeArrowheads="1"/>
          </p:cNvSpPr>
          <p:nvPr/>
        </p:nvSpPr>
        <p:spPr bwMode="auto">
          <a:xfrm>
            <a:off x="155575"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1" name="Rectangle 10"/>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2" name="Rectangle 11"/>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3" name="Oval 12"/>
          <p:cNvSpPr/>
          <p:nvPr userDrawn="1"/>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3"/>
          <p:cNvSpPr/>
          <p:nvPr userDrawn="1"/>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endParaRPr lang="en-US" dirty="0"/>
          </a:p>
        </p:txBody>
      </p:sp>
      <p:sp>
        <p:nvSpPr>
          <p:cNvPr id="15" name="Date Placeholder 27"/>
          <p:cNvSpPr>
            <a:spLocks noGrp="1"/>
          </p:cNvSpPr>
          <p:nvPr>
            <p:ph type="dt" sz="half" idx="10"/>
          </p:nvPr>
        </p:nvSpPr>
        <p:spPr/>
        <p:txBody>
          <a:bodyPr/>
          <a:lstStyle>
            <a:lvl1pPr>
              <a:defRPr/>
            </a:lvl1pPr>
          </a:lstStyle>
          <a:p>
            <a:pPr>
              <a:defRPr/>
            </a:pPr>
            <a:fld id="{C4F7FBA3-BC0C-4FA5-9740-4A3D7FCF8714}" type="datetime1">
              <a:rPr lang="en-US" smtClean="0"/>
              <a:t>10/4/2019</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endParaRPr lang="en-US" dirty="0"/>
          </a:p>
        </p:txBody>
      </p:sp>
      <p:sp>
        <p:nvSpPr>
          <p:cNvPr id="8" name="Content Placeholder 7"/>
          <p:cNvSpPr>
            <a:spLocks noGrp="1"/>
          </p:cNvSpPr>
          <p:nvPr>
            <p:ph sz="quarter" idx="13"/>
          </p:nvPr>
        </p:nvSpPr>
        <p:spPr>
          <a:xfrm>
            <a:off x="301625" y="1524000"/>
            <a:ext cx="8503920" cy="457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4"/>
          </p:nvPr>
        </p:nvSpPr>
        <p:spPr/>
        <p:txBody>
          <a:bodyPr/>
          <a:lstStyle>
            <a:lvl1pPr>
              <a:defRPr/>
            </a:lvl1pPr>
          </a:lstStyle>
          <a:p>
            <a:pPr>
              <a:defRPr/>
            </a:pPr>
            <a:fld id="{755EF802-7436-4D14-BE80-ED3C48469A43}" type="datetime1">
              <a:rPr lang="en-US" smtClean="0"/>
              <a:t>10/4/2019</a:t>
            </a:fld>
            <a:endParaRPr lang="en-US"/>
          </a:p>
        </p:txBody>
      </p:sp>
      <p:sp>
        <p:nvSpPr>
          <p:cNvPr id="3" name="TextBox 2"/>
          <p:cNvSpPr txBox="1"/>
          <p:nvPr userDrawn="1"/>
        </p:nvSpPr>
        <p:spPr>
          <a:xfrm>
            <a:off x="4343400" y="1108275"/>
            <a:ext cx="457200" cy="276999"/>
          </a:xfrm>
          <a:prstGeom prst="rect">
            <a:avLst/>
          </a:prstGeom>
          <a:noFill/>
        </p:spPr>
        <p:txBody>
          <a:bodyPr wrap="square" rtlCol="0">
            <a:spAutoFit/>
          </a:bodyPr>
          <a:lstStyle/>
          <a:p>
            <a:pPr algn="ctr"/>
            <a:fld id="{768C2B88-4510-4B91-A627-4BCF207B2413}" type="slidenum">
              <a:rPr lang="en-US" sz="1200" smtClean="0">
                <a:solidFill>
                  <a:srgbClr val="669900"/>
                </a:solidFill>
              </a:rPr>
              <a:t>‹#›</a:t>
            </a:fld>
            <a:endParaRPr lang="en-US" sz="1200" dirty="0">
              <a:solidFill>
                <a:srgbClr val="669900"/>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6" name="Rectangle 5"/>
          <p:cNvSpPr>
            <a:spLocks noChangeArrowheads="1"/>
          </p:cNvSpPr>
          <p:nvPr/>
        </p:nvSpPr>
        <p:spPr bwMode="auto">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7" name="Rectangle 6"/>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8" name="Rectangle 7"/>
          <p:cNvSpPr>
            <a:spLocks noChangeArrowheads="1"/>
          </p:cNvSpPr>
          <p:nvPr/>
        </p:nvSpPr>
        <p:spPr bwMode="auto">
          <a:xfrm>
            <a:off x="152400" y="2286000"/>
            <a:ext cx="8832850" cy="3048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9" name="Rectangle 8"/>
          <p:cNvSpPr>
            <a:spLocks noChangeArrowheads="1"/>
          </p:cNvSpPr>
          <p:nvPr/>
        </p:nvSpPr>
        <p:spPr bwMode="auto">
          <a:xfrm>
            <a:off x="155575" y="142875"/>
            <a:ext cx="8832850" cy="2139950"/>
          </a:xfrm>
          <a:prstGeom prst="rect">
            <a:avLst/>
          </a:prstGeom>
          <a:solidFill>
            <a:schemeClr val="accent1"/>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0"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a:spLocks noChangeArrowheads="1"/>
          </p:cNvSpPr>
          <p:nvPr/>
        </p:nvSpPr>
        <p:spPr bwMode="auto">
          <a:xfrm>
            <a:off x="149225" y="6383338"/>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2"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3" name="Straight Connector 12"/>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4" name="Oval 13"/>
          <p:cNvSpPr/>
          <p:nvPr userDrawn="1"/>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68426" y="2743200"/>
            <a:ext cx="6480174" cy="1673225"/>
          </a:xfrm>
        </p:spPr>
        <p:txBody>
          <a:bodyPr/>
          <a:lstStyle>
            <a:lvl1pPr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16" name="Date Placeholder 3"/>
          <p:cNvSpPr>
            <a:spLocks noGrp="1"/>
          </p:cNvSpPr>
          <p:nvPr>
            <p:ph type="dt" sz="half" idx="11"/>
          </p:nvPr>
        </p:nvSpPr>
        <p:spPr/>
        <p:txBody>
          <a:bodyPr/>
          <a:lstStyle>
            <a:lvl1pPr>
              <a:defRPr/>
            </a:lvl1pPr>
          </a:lstStyle>
          <a:p>
            <a:pPr>
              <a:defRPr/>
            </a:pPr>
            <a:fld id="{93C0F3CD-C62D-4197-9961-A908716A9C47}" type="datetime1">
              <a:rPr lang="en-US" smtClean="0"/>
              <a:t>10/4/2019</a:t>
            </a:fld>
            <a:endParaRPr lang="en-US"/>
          </a:p>
        </p:txBody>
      </p:sp>
      <p:sp>
        <p:nvSpPr>
          <p:cNvPr id="15" name="TextBox 14"/>
          <p:cNvSpPr txBox="1"/>
          <p:nvPr userDrawn="1"/>
        </p:nvSpPr>
        <p:spPr>
          <a:xfrm>
            <a:off x="4267200" y="2282825"/>
            <a:ext cx="609600" cy="276999"/>
          </a:xfrm>
          <a:prstGeom prst="rect">
            <a:avLst/>
          </a:prstGeom>
          <a:noFill/>
        </p:spPr>
        <p:txBody>
          <a:bodyPr wrap="square" rtlCol="0">
            <a:spAutoFit/>
          </a:bodyPr>
          <a:lstStyle/>
          <a:p>
            <a:pPr algn="ctr"/>
            <a:fld id="{F6772C8F-A25A-4C80-A8E3-8E11D1A45A4D}" type="slidenum">
              <a:rPr lang="en-US" sz="1200" smtClean="0">
                <a:solidFill>
                  <a:srgbClr val="669900"/>
                </a:solidFill>
              </a:rPr>
              <a:pPr algn="ctr"/>
              <a:t>‹#›</a:t>
            </a:fld>
            <a:endParaRPr lang="en-US" sz="1200" dirty="0">
              <a:solidFill>
                <a:srgbClr val="669900"/>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Straight Connector 4"/>
          <p:cNvSpPr>
            <a:spLocks noChangeShapeType="1"/>
          </p:cNvSpPr>
          <p:nvPr/>
        </p:nvSpPr>
        <p:spPr bwMode="auto">
          <a:xfrm flipV="1">
            <a:off x="4572000" y="1549400"/>
            <a:ext cx="0" cy="4845050"/>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2" name="Title 1"/>
          <p:cNvSpPr>
            <a:spLocks noGrp="1"/>
          </p:cNvSpPr>
          <p:nvPr>
            <p:ph type="title"/>
          </p:nvPr>
        </p:nvSpPr>
        <p:spPr>
          <a:xfrm>
            <a:off x="301752" y="228600"/>
            <a:ext cx="8534400" cy="758952"/>
          </a:xfrm>
        </p:spPr>
        <p:txBody>
          <a:bodyPr/>
          <a:lstStyle/>
          <a:p>
            <a:r>
              <a:rPr lang="en-US"/>
              <a:t>Click to edit Master title style</a:t>
            </a:r>
          </a:p>
        </p:txBody>
      </p:sp>
      <p:sp>
        <p:nvSpPr>
          <p:cNvPr id="10" name="Content Placeholder 9"/>
          <p:cNvSpPr>
            <a:spLocks noGrp="1"/>
          </p:cNvSpPr>
          <p:nvPr>
            <p:ph sz="quarter" idx="13"/>
          </p:nvPr>
        </p:nvSpPr>
        <p:spPr>
          <a:xfrm>
            <a:off x="301752" y="1371600"/>
            <a:ext cx="4038600" cy="4681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11"/>
          <p:cNvSpPr>
            <a:spLocks noGrp="1"/>
          </p:cNvSpPr>
          <p:nvPr>
            <p:ph sz="quarter" idx="14"/>
          </p:nvPr>
        </p:nvSpPr>
        <p:spPr>
          <a:xfrm>
            <a:off x="4800600" y="1371600"/>
            <a:ext cx="4038600" cy="4681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p:cNvSpPr>
            <a:spLocks noGrp="1"/>
          </p:cNvSpPr>
          <p:nvPr>
            <p:ph type="dt" sz="half" idx="15"/>
          </p:nvPr>
        </p:nvSpPr>
        <p:spPr>
          <a:xfrm>
            <a:off x="5791200" y="6410325"/>
            <a:ext cx="3044825" cy="365125"/>
          </a:xfrm>
        </p:spPr>
        <p:txBody>
          <a:bodyPr/>
          <a:lstStyle>
            <a:lvl1pPr>
              <a:defRPr/>
            </a:lvl1pPr>
          </a:lstStyle>
          <a:p>
            <a:pPr>
              <a:defRPr/>
            </a:pPr>
            <a:fld id="{3409662F-CDDF-4675-B6D9-1F45F74C094E}" type="datetime1">
              <a:rPr lang="en-US" smtClean="0"/>
              <a:t>10/4/2019</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auto">
          <a:xfrm>
            <a:off x="0" y="0"/>
            <a:ext cx="9144000" cy="1295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8" name="Rectangle 7"/>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9" name="Rectangle 8"/>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0" name="Rectangle 9"/>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1" name="Rectangle 10"/>
          <p:cNvSpPr/>
          <p:nvPr/>
        </p:nvSpPr>
        <p:spPr>
          <a:xfrm>
            <a:off x="152400" y="1304925"/>
            <a:ext cx="8832850"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Oval 11"/>
          <p:cNvSpPr/>
          <p:nvPr/>
        </p:nvSpPr>
        <p:spPr>
          <a:xfrm>
            <a:off x="4264025" y="915988"/>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a:spLocks noChangeArrowheads="1"/>
          </p:cNvSpPr>
          <p:nvPr/>
        </p:nvSpPr>
        <p:spPr bwMode="auto">
          <a:xfrm>
            <a:off x="146050" y="6383338"/>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4" name="Straight Connector 13"/>
          <p:cNvSpPr>
            <a:spLocks noChangeShapeType="1"/>
          </p:cNvSpPr>
          <p:nvPr/>
        </p:nvSpPr>
        <p:spPr bwMode="auto">
          <a:xfrm>
            <a:off x="152400" y="1220788"/>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5" name="Straight Connector 14"/>
          <p:cNvSpPr>
            <a:spLocks noChangeShapeType="1"/>
          </p:cNvSpPr>
          <p:nvPr/>
        </p:nvSpPr>
        <p:spPr bwMode="auto">
          <a:xfrm flipV="1">
            <a:off x="4572000" y="2200275"/>
            <a:ext cx="0" cy="4187825"/>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6" name="Oval 15"/>
          <p:cNvSpPr/>
          <p:nvPr userDrawn="1"/>
        </p:nvSpPr>
        <p:spPr>
          <a:xfrm>
            <a:off x="4359275" y="1009650"/>
            <a:ext cx="420688"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Rectangle 16"/>
          <p:cNvSpPr>
            <a:spLocks noChangeArrowheads="1"/>
          </p:cNvSpPr>
          <p:nvPr/>
        </p:nvSpPr>
        <p:spPr bwMode="auto">
          <a:xfrm>
            <a:off x="152400" y="155575"/>
            <a:ext cx="8832850" cy="6546850"/>
          </a:xfrm>
          <a:prstGeom prst="rect">
            <a:avLst/>
          </a:prstGeom>
          <a:noFill/>
          <a:ln w="9525" cap="flat" cmpd="sng" algn="ctr">
            <a:solidFill>
              <a:schemeClr val="tx2"/>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3" name="Text Placeholder 2"/>
          <p:cNvSpPr>
            <a:spLocks noGrp="1"/>
          </p:cNvSpPr>
          <p:nvPr>
            <p:ph type="body" idx="1"/>
          </p:nvPr>
        </p:nvSpPr>
        <p:spPr>
          <a:xfrm>
            <a:off x="301752" y="1447800"/>
            <a:ext cx="4040188" cy="670438"/>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4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2"/>
          </p:nvPr>
        </p:nvSpPr>
        <p:spPr>
          <a:xfrm>
            <a:off x="4791329" y="1447800"/>
            <a:ext cx="4041775" cy="670438"/>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 name="Title 1"/>
          <p:cNvSpPr>
            <a:spLocks noGrp="1"/>
          </p:cNvSpPr>
          <p:nvPr>
            <p:ph type="title"/>
          </p:nvPr>
        </p:nvSpPr>
        <p:spPr>
          <a:xfrm>
            <a:off x="304800" y="228600"/>
            <a:ext cx="8531352" cy="758952"/>
          </a:xfrm>
        </p:spPr>
        <p:txBody>
          <a:bodyPr/>
          <a:lstStyle>
            <a:lvl1pPr>
              <a:defRPr/>
            </a:lvl1pPr>
          </a:lstStyle>
          <a:p>
            <a:r>
              <a:rPr lang="en-US"/>
              <a:t>Click to edit Master title style</a:t>
            </a:r>
            <a:endParaRPr lang="en-US" dirty="0"/>
          </a:p>
        </p:txBody>
      </p:sp>
      <p:sp>
        <p:nvSpPr>
          <p:cNvPr id="24" name="Content Placeholder 23"/>
          <p:cNvSpPr>
            <a:spLocks noGrp="1"/>
          </p:cNvSpPr>
          <p:nvPr>
            <p:ph sz="quarter" idx="13"/>
          </p:nvPr>
        </p:nvSpPr>
        <p:spPr>
          <a:xfrm>
            <a:off x="301752" y="2286000"/>
            <a:ext cx="4041648" cy="3931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Content Placeholder 25"/>
          <p:cNvSpPr>
            <a:spLocks noGrp="1"/>
          </p:cNvSpPr>
          <p:nvPr>
            <p:ph sz="quarter" idx="14"/>
          </p:nvPr>
        </p:nvSpPr>
        <p:spPr>
          <a:xfrm>
            <a:off x="4800600" y="2286000"/>
            <a:ext cx="4038600" cy="3931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Date Placeholder 6"/>
          <p:cNvSpPr>
            <a:spLocks noGrp="1"/>
          </p:cNvSpPr>
          <p:nvPr>
            <p:ph type="dt" sz="half" idx="15"/>
          </p:nvPr>
        </p:nvSpPr>
        <p:spPr/>
        <p:txBody>
          <a:bodyPr/>
          <a:lstStyle>
            <a:lvl1pPr>
              <a:defRPr/>
            </a:lvl1pPr>
          </a:lstStyle>
          <a:p>
            <a:pPr>
              <a:defRPr/>
            </a:pPr>
            <a:fld id="{941AD013-E86F-4442-A394-D6D676EC279B}" type="datetime1">
              <a:rPr lang="en-US" smtClean="0"/>
              <a:t>10/4/2019</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8FCD4C63-E2C2-446B-9AAA-E10C96BEBC3B}" type="datetime1">
              <a:rPr lang="en-US" smtClean="0"/>
              <a:t>10/4/2019</a:t>
            </a:fld>
            <a:endParaRPr lang="en-US"/>
          </a:p>
        </p:txBody>
      </p:sp>
      <p:sp>
        <p:nvSpPr>
          <p:cNvPr id="4" name="TextBox 3"/>
          <p:cNvSpPr txBox="1"/>
          <p:nvPr userDrawn="1"/>
        </p:nvSpPr>
        <p:spPr>
          <a:xfrm>
            <a:off x="4267200" y="1094601"/>
            <a:ext cx="609600" cy="276999"/>
          </a:xfrm>
          <a:prstGeom prst="rect">
            <a:avLst/>
          </a:prstGeom>
          <a:noFill/>
        </p:spPr>
        <p:txBody>
          <a:bodyPr wrap="square" rtlCol="0">
            <a:spAutoFit/>
          </a:bodyPr>
          <a:lstStyle/>
          <a:p>
            <a:pPr algn="ctr"/>
            <a:fld id="{18126945-4829-4448-B435-C685196C7D8B}" type="slidenum">
              <a:rPr lang="en-US" sz="1200" smtClean="0">
                <a:solidFill>
                  <a:srgbClr val="669900"/>
                </a:solidFill>
              </a:rPr>
              <a:pPr algn="ctr"/>
              <a:t>‹#›</a:t>
            </a:fld>
            <a:endParaRPr lang="en-US" sz="1200" dirty="0">
              <a:solidFill>
                <a:srgbClr val="6699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149225" y="6383338"/>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3" name="Rectangle 2"/>
          <p:cNvSpPr>
            <a:spLocks noChangeArrowheads="1"/>
          </p:cNvSpPr>
          <p:nvPr/>
        </p:nvSpPr>
        <p:spPr bwMode="auto">
          <a:xfrm>
            <a:off x="152400" y="155575"/>
            <a:ext cx="8832850" cy="6546850"/>
          </a:xfrm>
          <a:prstGeom prst="rect">
            <a:avLst/>
          </a:prstGeom>
          <a:noFill/>
          <a:ln w="9525" cap="flat" cmpd="sng" algn="ctr">
            <a:solidFill>
              <a:schemeClr val="tx2"/>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4" name="Rectangle 3"/>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5" name="Rectangle 4"/>
          <p:cNvSpPr>
            <a:spLocks noChangeArrowheads="1"/>
          </p:cNvSpPr>
          <p:nvPr/>
        </p:nvSpPr>
        <p:spPr bwMode="auto">
          <a:xfrm>
            <a:off x="0" y="0"/>
            <a:ext cx="9144000" cy="15557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6" name="Rectangle 5"/>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7" name="Rectangle 6"/>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8" name="Date Placeholder 1"/>
          <p:cNvSpPr>
            <a:spLocks noGrp="1"/>
          </p:cNvSpPr>
          <p:nvPr>
            <p:ph type="dt" sz="half" idx="10"/>
          </p:nvPr>
        </p:nvSpPr>
        <p:spPr/>
        <p:txBody>
          <a:bodyPr/>
          <a:lstStyle>
            <a:lvl1pPr>
              <a:defRPr/>
            </a:lvl1pPr>
          </a:lstStyle>
          <a:p>
            <a:pPr>
              <a:defRPr/>
            </a:pPr>
            <a:fld id="{BC29557F-346B-479C-A9A4-C5B89F1B5AAC}" type="datetime1">
              <a:rPr lang="en-US" smtClean="0"/>
              <a:t>10/4/2019</a:t>
            </a:fld>
            <a:endParaRPr lang="en-US"/>
          </a:p>
        </p:txBody>
      </p:sp>
      <p:sp>
        <p:nvSpPr>
          <p:cNvPr id="11" name="Title 1" hidden="1"/>
          <p:cNvSpPr>
            <a:spLocks noGrp="1"/>
          </p:cNvSpPr>
          <p:nvPr>
            <p:ph type="title"/>
          </p:nvPr>
        </p:nvSpPr>
        <p:spPr>
          <a:xfrm>
            <a:off x="301752" y="228600"/>
            <a:ext cx="8534400" cy="758952"/>
          </a:xfrm>
        </p:spPr>
        <p:txBody>
          <a:bodyPr/>
          <a:lstStyle/>
          <a:p>
            <a:r>
              <a:rPr lang="en-US"/>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6" name="Rectangle 5"/>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7" name="Rectangle 6"/>
          <p:cNvSpPr>
            <a:spLocks noChangeArrowheads="1"/>
          </p:cNvSpPr>
          <p:nvPr/>
        </p:nvSpPr>
        <p:spPr bwMode="auto">
          <a:xfrm>
            <a:off x="0" y="0"/>
            <a:ext cx="9144000" cy="119063"/>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8" name="Rectangle 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9" name="Rectangle 8"/>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a:spLocks noChangeArrowheads="1"/>
          </p:cNvSpPr>
          <p:nvPr/>
        </p:nvSpPr>
        <p:spPr bwMode="auto">
          <a:xfrm>
            <a:off x="152400" y="6430963"/>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1" name="Rectangle 10"/>
          <p:cNvSpPr>
            <a:spLocks noChangeArrowheads="1"/>
          </p:cNvSpPr>
          <p:nvPr/>
        </p:nvSpPr>
        <p:spPr bwMode="auto">
          <a:xfrm>
            <a:off x="155575" y="119063"/>
            <a:ext cx="8832850" cy="662940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4" name="Oval 13"/>
          <p:cNvSpPr/>
          <p:nvPr userDrawn="1"/>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381000" y="914400"/>
            <a:ext cx="2362200" cy="1295400"/>
          </a:xfrm>
        </p:spPr>
        <p:txBody>
          <a:bodyPr>
            <a:noAutofit/>
          </a:bodyPr>
          <a:lstStyle>
            <a:lvl1pPr algn="l">
              <a:buNone/>
              <a:defRPr sz="2800" b="1">
                <a:solidFill>
                  <a:srgbClr val="FFFFFF"/>
                </a:solidFill>
              </a:defRPr>
            </a:lvl1pPr>
          </a:lstStyle>
          <a:p>
            <a:r>
              <a:rPr lang="en-US" dirty="0"/>
              <a:t>Click to edit Master title style</a:t>
            </a:r>
          </a:p>
        </p:txBody>
      </p:sp>
      <p:sp>
        <p:nvSpPr>
          <p:cNvPr id="3" name="Text Placeholder 2"/>
          <p:cNvSpPr>
            <a:spLocks noGrp="1"/>
          </p:cNvSpPr>
          <p:nvPr>
            <p:ph type="body" idx="1"/>
          </p:nvPr>
        </p:nvSpPr>
        <p:spPr>
          <a:xfrm>
            <a:off x="381000" y="2286000"/>
            <a:ext cx="2362200" cy="3840163"/>
          </a:xfrm>
        </p:spPr>
        <p:txBody>
          <a:bodyPr/>
          <a:lstStyle>
            <a:lvl1pPr marL="0" indent="0">
              <a:spcAft>
                <a:spcPts val="1000"/>
              </a:spcAft>
              <a:buNone/>
              <a:defRPr sz="2000">
                <a:solidFill>
                  <a:srgbClr val="FFFFFF"/>
                </a:solidFill>
              </a:defRPr>
            </a:lvl1pPr>
            <a:lvl2pPr>
              <a:buNone/>
              <a:defRPr sz="1200"/>
            </a:lvl2pPr>
            <a:lvl3pPr>
              <a:buNone/>
              <a:defRPr sz="1000"/>
            </a:lvl3pPr>
            <a:lvl4pPr>
              <a:buNone/>
              <a:defRPr sz="900"/>
            </a:lvl4pPr>
            <a:lvl5pPr>
              <a:buNone/>
              <a:defRPr sz="900"/>
            </a:lvl5pPr>
          </a:lstStyle>
          <a:p>
            <a:pPr lvl="0"/>
            <a:r>
              <a:rPr lang="en-US" dirty="0"/>
              <a:t>Click to edit Master text styles</a:t>
            </a:r>
          </a:p>
        </p:txBody>
      </p:sp>
      <p:sp>
        <p:nvSpPr>
          <p:cNvPr id="20" name="Content Placeholder 19"/>
          <p:cNvSpPr>
            <a:spLocks noGrp="1"/>
          </p:cNvSpPr>
          <p:nvPr>
            <p:ph sz="quarter" idx="13"/>
          </p:nvPr>
        </p:nvSpPr>
        <p:spPr>
          <a:xfrm>
            <a:off x="3124200" y="685800"/>
            <a:ext cx="56388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Date Placeholder 4"/>
          <p:cNvSpPr>
            <a:spLocks noGrp="1"/>
          </p:cNvSpPr>
          <p:nvPr>
            <p:ph type="dt" sz="half" idx="14"/>
          </p:nvPr>
        </p:nvSpPr>
        <p:spPr/>
        <p:txBody>
          <a:bodyPr/>
          <a:lstStyle>
            <a:lvl1pPr>
              <a:defRPr/>
            </a:lvl1pPr>
          </a:lstStyle>
          <a:p>
            <a:pPr>
              <a:defRPr/>
            </a:pPr>
            <a:fld id="{D9232D06-D2C1-4AFE-A93C-8154BBD674D9}" type="datetime1">
              <a:rPr lang="en-US" smtClean="0"/>
              <a:t>10/4/2019</a:t>
            </a:fld>
            <a:endParaRPr lang="en-US"/>
          </a:p>
        </p:txBody>
      </p:sp>
      <p:sp>
        <p:nvSpPr>
          <p:cNvPr id="13" name="TextBox 12"/>
          <p:cNvSpPr txBox="1"/>
          <p:nvPr userDrawn="1"/>
        </p:nvSpPr>
        <p:spPr>
          <a:xfrm>
            <a:off x="1318633" y="374880"/>
            <a:ext cx="565785" cy="405555"/>
          </a:xfrm>
          <a:prstGeom prst="rect">
            <a:avLst/>
          </a:prstGeom>
          <a:noFill/>
        </p:spPr>
        <p:txBody>
          <a:bodyPr wrap="square" rtlCol="0">
            <a:spAutoFit/>
          </a:bodyPr>
          <a:lstStyle/>
          <a:p>
            <a:pPr algn="ctr"/>
            <a:fld id="{1FC12AE0-4C26-4AAF-B526-01D0A9B9F6A2}" type="slidenum">
              <a:rPr lang="en-US" sz="1200" smtClean="0">
                <a:solidFill>
                  <a:srgbClr val="669900"/>
                </a:solidFill>
              </a:rPr>
              <a:pPr algn="ctr"/>
              <a:t>‹#›</a:t>
            </a:fld>
            <a:endParaRPr lang="en-US" sz="1200" dirty="0">
              <a:solidFill>
                <a:srgbClr val="669900"/>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6" name="Rectangle 5"/>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7" name="Rectangle 6"/>
          <p:cNvSpPr>
            <a:spLocks noChangeArrowheads="1"/>
          </p:cNvSpPr>
          <p:nvPr/>
        </p:nvSpPr>
        <p:spPr bwMode="auto">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8" name="Rectangle 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9" name="Rectangle 8"/>
          <p:cNvSpPr>
            <a:spLocks noChangeArrowheads="1"/>
          </p:cNvSpPr>
          <p:nvPr/>
        </p:nvSpPr>
        <p:spPr bwMode="auto">
          <a:xfrm>
            <a:off x="152400" y="152400"/>
            <a:ext cx="8832850" cy="3810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0" name="Rectangle 9"/>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a:spLocks noChangeArrowheads="1"/>
          </p:cNvSpPr>
          <p:nvPr/>
        </p:nvSpPr>
        <p:spPr bwMode="auto">
          <a:xfrm>
            <a:off x="152400"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2"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3" name="Straight Connector 12"/>
          <p:cNvSpPr>
            <a:spLocks noChangeShapeType="1"/>
          </p:cNvSpPr>
          <p:nvPr/>
        </p:nvSpPr>
        <p:spPr bwMode="auto">
          <a:xfrm>
            <a:off x="161925" y="5270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4" name="Oval 13"/>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Oval 14"/>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3000375" y="609600"/>
            <a:ext cx="5867400" cy="4267200"/>
          </a:xfrm>
        </p:spPr>
        <p:txBody>
          <a:bodyPr>
            <a:normAutofit/>
          </a:bodyPr>
          <a:lstStyle>
            <a:lvl1pPr>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en-US"/>
              <a:t>Click to edit Master text styles</a:t>
            </a:r>
          </a:p>
        </p:txBody>
      </p:sp>
      <p:sp>
        <p:nvSpPr>
          <p:cNvPr id="16" name="Date Placeholder 4"/>
          <p:cNvSpPr>
            <a:spLocks noGrp="1"/>
          </p:cNvSpPr>
          <p:nvPr>
            <p:ph type="dt" sz="half" idx="10"/>
          </p:nvPr>
        </p:nvSpPr>
        <p:spPr>
          <a:xfrm>
            <a:off x="5788025" y="6405563"/>
            <a:ext cx="3044825" cy="365125"/>
          </a:xfrm>
        </p:spPr>
        <p:txBody>
          <a:bodyPr/>
          <a:lstStyle>
            <a:lvl1pPr>
              <a:defRPr/>
            </a:lvl1pPr>
          </a:lstStyle>
          <a:p>
            <a:pPr>
              <a:defRPr/>
            </a:pPr>
            <a:fld id="{211688BD-1FB8-455D-88F0-1E6DA375257D}" type="datetime1">
              <a:rPr lang="en-US" smtClean="0"/>
              <a:t>10/4/2019</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6" name="Rectangle 15"/>
          <p:cNvSpPr>
            <a:spLocks noChangeArrowheads="1"/>
          </p:cNvSpPr>
          <p:nvPr/>
        </p:nvSpPr>
        <p:spPr bwMode="auto">
          <a:xfrm>
            <a:off x="0" y="0"/>
            <a:ext cx="9144000" cy="1371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8" name="Rectangle 1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9" name="Rectangle 18"/>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a:lstStyle>
            <a:lvl1pPr algn="r" fontAlgn="auto">
              <a:spcBef>
                <a:spcPts val="0"/>
              </a:spcBef>
              <a:spcAft>
                <a:spcPts val="0"/>
              </a:spcAft>
              <a:defRPr sz="1400">
                <a:solidFill>
                  <a:srgbClr val="FFFFFF"/>
                </a:solidFill>
                <a:latin typeface="+mn-lt"/>
              </a:defRPr>
            </a:lvl1pPr>
          </a:lstStyle>
          <a:p>
            <a:pPr>
              <a:defRPr/>
            </a:pPr>
            <a:fld id="{0E9C76E5-D363-45C9-929D-F68706FF6533}" type="datetime1">
              <a:rPr lang="en-US" smtClean="0"/>
              <a:t>10/4/2019</a:t>
            </a:fld>
            <a:endParaRPr lang="en-US" dirty="0"/>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0" name="Straight Connector 9"/>
          <p:cNvSpPr>
            <a:spLocks noChangeShapeType="1"/>
          </p:cNvSpPr>
          <p:nvPr/>
        </p:nvSpPr>
        <p:spPr bwMode="auto">
          <a:xfrm>
            <a:off x="152400" y="1255713"/>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Oval 14"/>
          <p:cNvSpPr/>
          <p:nvPr userDrawn="1"/>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Title Placeholder 21"/>
          <p:cNvSpPr>
            <a:spLocks noGrp="1"/>
          </p:cNvSpPr>
          <p:nvPr>
            <p:ph type="title"/>
          </p:nvPr>
        </p:nvSpPr>
        <p:spPr>
          <a:xfrm>
            <a:off x="301625" y="228600"/>
            <a:ext cx="8534400" cy="758825"/>
          </a:xfrm>
          <a:prstGeom prst="rect">
            <a:avLst/>
          </a:prstGeom>
        </p:spPr>
        <p:txBody>
          <a:bodyPr vert="horz" anchor="b">
            <a:normAutofit/>
            <a:scene3d>
              <a:camera prst="orthographicFront"/>
              <a:lightRig rig="threePt" dir="t"/>
            </a:scene3d>
            <a:sp3d extrusionH="57150">
              <a:bevelT w="38100" h="38100"/>
            </a:sp3d>
          </a:bodyPr>
          <a:lstStyle/>
          <a:p>
            <a:r>
              <a:rPr lang="en-US"/>
              <a:t>Click to edit Master title style</a:t>
            </a:r>
            <a:endParaRPr lang="en-US" dirty="0"/>
          </a:p>
        </p:txBody>
      </p:sp>
      <p:sp>
        <p:nvSpPr>
          <p:cNvPr id="4111" name="Text Placeholder 12"/>
          <p:cNvSpPr>
            <a:spLocks noGrp="1"/>
          </p:cNvSpPr>
          <p:nvPr>
            <p:ph type="body" idx="1"/>
          </p:nvPr>
        </p:nvSpPr>
        <p:spPr bwMode="auto">
          <a:xfrm>
            <a:off x="301625" y="1524000"/>
            <a:ext cx="8534400" cy="4598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Lst>
  <p:hf sldNum="0" hdr="0" ftr="0" dt="0"/>
  <p:txStyles>
    <p:titleStyle>
      <a:lvl1pPr algn="ctr" rtl="0" eaLnBrk="0" fontAlgn="base" hangingPunct="0">
        <a:spcBef>
          <a:spcPct val="0"/>
        </a:spcBef>
        <a:spcAft>
          <a:spcPct val="0"/>
        </a:spcAft>
        <a:defRPr sz="3300" kern="1200">
          <a:solidFill>
            <a:srgbClr val="88A44D"/>
          </a:solidFill>
          <a:latin typeface="+mj-lt"/>
          <a:ea typeface="+mj-ea"/>
          <a:cs typeface="+mj-cs"/>
        </a:defRPr>
      </a:lvl1pPr>
      <a:lvl2pPr algn="ctr" rtl="0" eaLnBrk="0" fontAlgn="base" hangingPunct="0">
        <a:spcBef>
          <a:spcPct val="0"/>
        </a:spcBef>
        <a:spcAft>
          <a:spcPct val="0"/>
        </a:spcAft>
        <a:defRPr sz="3300">
          <a:solidFill>
            <a:srgbClr val="88A44D"/>
          </a:solidFill>
          <a:latin typeface="Georgia" pitchFamily="18" charset="0"/>
        </a:defRPr>
      </a:lvl2pPr>
      <a:lvl3pPr algn="ctr" rtl="0" eaLnBrk="0" fontAlgn="base" hangingPunct="0">
        <a:spcBef>
          <a:spcPct val="0"/>
        </a:spcBef>
        <a:spcAft>
          <a:spcPct val="0"/>
        </a:spcAft>
        <a:defRPr sz="3300">
          <a:solidFill>
            <a:srgbClr val="88A44D"/>
          </a:solidFill>
          <a:latin typeface="Georgia" pitchFamily="18" charset="0"/>
        </a:defRPr>
      </a:lvl3pPr>
      <a:lvl4pPr algn="ctr" rtl="0" eaLnBrk="0" fontAlgn="base" hangingPunct="0">
        <a:spcBef>
          <a:spcPct val="0"/>
        </a:spcBef>
        <a:spcAft>
          <a:spcPct val="0"/>
        </a:spcAft>
        <a:defRPr sz="3300">
          <a:solidFill>
            <a:srgbClr val="88A44D"/>
          </a:solidFill>
          <a:latin typeface="Georgia" pitchFamily="18" charset="0"/>
        </a:defRPr>
      </a:lvl4pPr>
      <a:lvl5pPr algn="ctr" rtl="0" eaLnBrk="0" fontAlgn="base" hangingPunct="0">
        <a:spcBef>
          <a:spcPct val="0"/>
        </a:spcBef>
        <a:spcAft>
          <a:spcPct val="0"/>
        </a:spcAft>
        <a:defRPr sz="3300">
          <a:solidFill>
            <a:srgbClr val="88A44D"/>
          </a:solidFill>
          <a:latin typeface="Georgia" pitchFamily="18" charset="0"/>
        </a:defRPr>
      </a:lvl5pPr>
      <a:lvl6pPr marL="457200" algn="ctr" rtl="0" fontAlgn="base">
        <a:spcBef>
          <a:spcPct val="0"/>
        </a:spcBef>
        <a:spcAft>
          <a:spcPct val="0"/>
        </a:spcAft>
        <a:defRPr sz="3300">
          <a:solidFill>
            <a:srgbClr val="88A44D"/>
          </a:solidFill>
          <a:latin typeface="Georgia" pitchFamily="18" charset="0"/>
        </a:defRPr>
      </a:lvl6pPr>
      <a:lvl7pPr marL="914400" algn="ctr" rtl="0" fontAlgn="base">
        <a:spcBef>
          <a:spcPct val="0"/>
        </a:spcBef>
        <a:spcAft>
          <a:spcPct val="0"/>
        </a:spcAft>
        <a:defRPr sz="3300">
          <a:solidFill>
            <a:srgbClr val="88A44D"/>
          </a:solidFill>
          <a:latin typeface="Georgia" pitchFamily="18" charset="0"/>
        </a:defRPr>
      </a:lvl7pPr>
      <a:lvl8pPr marL="1371600" algn="ctr" rtl="0" fontAlgn="base">
        <a:spcBef>
          <a:spcPct val="0"/>
        </a:spcBef>
        <a:spcAft>
          <a:spcPct val="0"/>
        </a:spcAft>
        <a:defRPr sz="3300">
          <a:solidFill>
            <a:srgbClr val="88A44D"/>
          </a:solidFill>
          <a:latin typeface="Georgia" pitchFamily="18" charset="0"/>
        </a:defRPr>
      </a:lvl8pPr>
      <a:lvl9pPr marL="1828800" algn="ctr" rtl="0" fontAlgn="base">
        <a:spcBef>
          <a:spcPct val="0"/>
        </a:spcBef>
        <a:spcAft>
          <a:spcPct val="0"/>
        </a:spcAft>
        <a:defRPr sz="3300">
          <a:solidFill>
            <a:srgbClr val="88A44D"/>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8.xml"/><Relationship Id="rId1" Type="http://schemas.openxmlformats.org/officeDocument/2006/relationships/tags" Target="../tags/tag11.xml"/><Relationship Id="rId5" Type="http://schemas.openxmlformats.org/officeDocument/2006/relationships/image" Target="../media/image64.png"/><Relationship Id="rId4" Type="http://schemas.openxmlformats.org/officeDocument/2006/relationships/image" Target="../media/image63.png"/></Relationships>
</file>

<file path=ppt/slides/_rels/slide1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15.xml"/><Relationship Id="rId5" Type="http://schemas.openxmlformats.org/officeDocument/2006/relationships/image" Target="../media/image68.png"/><Relationship Id="rId4" Type="http://schemas.openxmlformats.org/officeDocument/2006/relationships/hyperlink" Target="https://orcid.org/" TargetMode="Externa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16.xml"/><Relationship Id="rId5" Type="http://schemas.openxmlformats.org/officeDocument/2006/relationships/slide" Target="slide4.xml"/><Relationship Id="rId4" Type="http://schemas.openxmlformats.org/officeDocument/2006/relationships/hyperlink" Target="https://grants.nih.gov/grants/guide/notice-files/NOT-OD-19-109.htm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8.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slide" Target="slide4.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hyperlink" Target="https://era.nih.gov/files/eRA-Commons-Roles-10-2019.pdf" TargetMode="External"/><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6.png"/><Relationship Id="rId21" Type="http://schemas.openxmlformats.org/officeDocument/2006/relationships/image" Target="../media/image23.png"/><Relationship Id="rId7" Type="http://schemas.openxmlformats.org/officeDocument/2006/relationships/image" Target="../media/image10.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slideLayout" Target="../slideLayouts/slideLayout7.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tags" Target="../tags/tag4.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7.png"/><Relationship Id="rId9" Type="http://schemas.openxmlformats.org/officeDocument/2006/relationships/image" Target="../media/image11.png"/><Relationship Id="rId1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77.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hyperlink" Target="https://era.nih.gov/news_and_events/era-item-Oct2017.htm"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6.xml"/><Relationship Id="rId1" Type="http://schemas.openxmlformats.org/officeDocument/2006/relationships/tags" Target="../tags/tag34.xml"/><Relationship Id="rId4" Type="http://schemas.openxmlformats.org/officeDocument/2006/relationships/hyperlink" Target="https://sbir.cancer.gov/programseducation/capprogram"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8.xml"/><Relationship Id="rId1" Type="http://schemas.openxmlformats.org/officeDocument/2006/relationships/tags" Target="../tags/tag3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36.xml"/><Relationship Id="rId5" Type="http://schemas.openxmlformats.org/officeDocument/2006/relationships/slide" Target="slide4.xml"/><Relationship Id="rId4" Type="http://schemas.openxmlformats.org/officeDocument/2006/relationships/image" Target="../media/image80.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7.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39.xml"/></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6.xml"/><Relationship Id="rId1" Type="http://schemas.openxmlformats.org/officeDocument/2006/relationships/tags" Target="../tags/tag40.xml"/></Relationships>
</file>

<file path=ppt/slides/_rels/slide4.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image" Target="../media/image29.png"/><Relationship Id="rId18" Type="http://schemas.openxmlformats.org/officeDocument/2006/relationships/slide" Target="slide41.xml"/><Relationship Id="rId26" Type="http://schemas.openxmlformats.org/officeDocument/2006/relationships/slide" Target="slide50.xml"/><Relationship Id="rId3" Type="http://schemas.openxmlformats.org/officeDocument/2006/relationships/image" Target="../media/image24.png"/><Relationship Id="rId21" Type="http://schemas.openxmlformats.org/officeDocument/2006/relationships/image" Target="../media/image33.png"/><Relationship Id="rId34" Type="http://schemas.openxmlformats.org/officeDocument/2006/relationships/slide" Target="slide65.xml"/><Relationship Id="rId7" Type="http://schemas.openxmlformats.org/officeDocument/2006/relationships/image" Target="../media/image26.png"/><Relationship Id="rId12" Type="http://schemas.openxmlformats.org/officeDocument/2006/relationships/slide" Target="slide21.xml"/><Relationship Id="rId17" Type="http://schemas.openxmlformats.org/officeDocument/2006/relationships/image" Target="../media/image31.png"/><Relationship Id="rId25" Type="http://schemas.openxmlformats.org/officeDocument/2006/relationships/image" Target="../media/image35.png"/><Relationship Id="rId33" Type="http://schemas.openxmlformats.org/officeDocument/2006/relationships/image" Target="../media/image39.png"/><Relationship Id="rId38" Type="http://schemas.openxmlformats.org/officeDocument/2006/relationships/image" Target="../media/image42.svg"/><Relationship Id="rId2" Type="http://schemas.openxmlformats.org/officeDocument/2006/relationships/slideLayout" Target="../slideLayouts/slideLayout6.xml"/><Relationship Id="rId16" Type="http://schemas.openxmlformats.org/officeDocument/2006/relationships/slide" Target="slide36.xml"/><Relationship Id="rId20" Type="http://schemas.openxmlformats.org/officeDocument/2006/relationships/slide" Target="slide42.xml"/><Relationship Id="rId29" Type="http://schemas.openxmlformats.org/officeDocument/2006/relationships/image" Target="../media/image37.png"/><Relationship Id="rId1" Type="http://schemas.openxmlformats.org/officeDocument/2006/relationships/tags" Target="../tags/tag5.xml"/><Relationship Id="rId6" Type="http://schemas.openxmlformats.org/officeDocument/2006/relationships/slide" Target="slide8.xml"/><Relationship Id="rId11" Type="http://schemas.openxmlformats.org/officeDocument/2006/relationships/image" Target="../media/image28.png"/><Relationship Id="rId24" Type="http://schemas.openxmlformats.org/officeDocument/2006/relationships/slide" Target="slide46.xml"/><Relationship Id="rId32" Type="http://schemas.openxmlformats.org/officeDocument/2006/relationships/slide" Target="slide62.xml"/><Relationship Id="rId37" Type="http://schemas.openxmlformats.org/officeDocument/2006/relationships/image" Target="../media/image41.png"/><Relationship Id="rId5" Type="http://schemas.openxmlformats.org/officeDocument/2006/relationships/image" Target="../media/image25.png"/><Relationship Id="rId15" Type="http://schemas.openxmlformats.org/officeDocument/2006/relationships/image" Target="../media/image30.png"/><Relationship Id="rId23" Type="http://schemas.openxmlformats.org/officeDocument/2006/relationships/image" Target="../media/image34.png"/><Relationship Id="rId28" Type="http://schemas.openxmlformats.org/officeDocument/2006/relationships/slide" Target="slide54.xml"/><Relationship Id="rId36" Type="http://schemas.openxmlformats.org/officeDocument/2006/relationships/slide" Target="slide71.xml"/><Relationship Id="rId10" Type="http://schemas.openxmlformats.org/officeDocument/2006/relationships/slide" Target="slide16.xml"/><Relationship Id="rId19" Type="http://schemas.openxmlformats.org/officeDocument/2006/relationships/image" Target="../media/image32.png"/><Relationship Id="rId31" Type="http://schemas.openxmlformats.org/officeDocument/2006/relationships/image" Target="../media/image38.png"/><Relationship Id="rId4" Type="http://schemas.openxmlformats.org/officeDocument/2006/relationships/slide" Target="slide5.xml"/><Relationship Id="rId9" Type="http://schemas.openxmlformats.org/officeDocument/2006/relationships/image" Target="../media/image27.png"/><Relationship Id="rId14" Type="http://schemas.openxmlformats.org/officeDocument/2006/relationships/slide" Target="slide29.xml"/><Relationship Id="rId22" Type="http://schemas.openxmlformats.org/officeDocument/2006/relationships/slide" Target="slide44.xml"/><Relationship Id="rId27" Type="http://schemas.openxmlformats.org/officeDocument/2006/relationships/image" Target="../media/image36.png"/><Relationship Id="rId30" Type="http://schemas.openxmlformats.org/officeDocument/2006/relationships/slide" Target="slide56.xml"/><Relationship Id="rId35" Type="http://schemas.openxmlformats.org/officeDocument/2006/relationships/image" Target="../media/image40.png"/></Relationships>
</file>

<file path=ppt/slides/_rels/slide4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2.xml"/><Relationship Id="rId1" Type="http://schemas.openxmlformats.org/officeDocument/2006/relationships/tags" Target="../tags/tag42.xml"/><Relationship Id="rId4" Type="http://schemas.openxmlformats.org/officeDocument/2006/relationships/slide" Target="slide4.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43.xml.rels><?xml version="1.0" encoding="UTF-8" standalone="yes"?>
<Relationships xmlns="http://schemas.openxmlformats.org/package/2006/relationships"><Relationship Id="rId3" Type="http://schemas.openxmlformats.org/officeDocument/2006/relationships/hyperlink" Target="https://grants.nih.gov/grants/guide/notice-files/NOT-OD-19-108.html" TargetMode="External"/><Relationship Id="rId2" Type="http://schemas.openxmlformats.org/officeDocument/2006/relationships/slideLayout" Target="../slideLayouts/slideLayout1.xml"/><Relationship Id="rId1" Type="http://schemas.openxmlformats.org/officeDocument/2006/relationships/tags" Target="../tags/tag44.xml"/><Relationship Id="rId4" Type="http://schemas.openxmlformats.org/officeDocument/2006/relationships/slide" Target="slide4.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5.xml"/></Relationships>
</file>

<file path=ppt/slides/_rels/slide4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83.wmf"/><Relationship Id="rId7" Type="http://schemas.openxmlformats.org/officeDocument/2006/relationships/image" Target="../media/image87.wmf"/><Relationship Id="rId2" Type="http://schemas.openxmlformats.org/officeDocument/2006/relationships/slideLayout" Target="../slideLayouts/slideLayout2.xml"/><Relationship Id="rId1" Type="http://schemas.openxmlformats.org/officeDocument/2006/relationships/tags" Target="../tags/tag46.xml"/><Relationship Id="rId6" Type="http://schemas.openxmlformats.org/officeDocument/2006/relationships/image" Target="../media/image86.png"/><Relationship Id="rId5" Type="http://schemas.openxmlformats.org/officeDocument/2006/relationships/image" Target="../media/image85.wmf"/><Relationship Id="rId4" Type="http://schemas.openxmlformats.org/officeDocument/2006/relationships/image" Target="../media/image84.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4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2.xml"/><Relationship Id="rId1" Type="http://schemas.openxmlformats.org/officeDocument/2006/relationships/tags" Target="../tags/tag48.xml"/><Relationship Id="rId4" Type="http://schemas.openxmlformats.org/officeDocument/2006/relationships/image" Target="../media/image89.png"/></Relationships>
</file>

<file path=ppt/slides/_rels/slide48.xml.rels><?xml version="1.0" encoding="UTF-8" standalone="yes"?>
<Relationships xmlns="http://schemas.openxmlformats.org/package/2006/relationships"><Relationship Id="rId3" Type="http://schemas.openxmlformats.org/officeDocument/2006/relationships/hyperlink" Target="http://www.nlm.nih.gov/pubs/techbull/nd12/nd12_myncbi_pdf.html" TargetMode="External"/><Relationship Id="rId2" Type="http://schemas.openxmlformats.org/officeDocument/2006/relationships/slideLayout" Target="../slideLayouts/slideLayout2.xml"/><Relationship Id="rId1" Type="http://schemas.openxmlformats.org/officeDocument/2006/relationships/tags" Target="../tags/tag49.xml"/></Relationships>
</file>

<file path=ppt/slides/_rels/slide49.xml.rels><?xml version="1.0" encoding="UTF-8" standalone="yes"?>
<Relationships xmlns="http://schemas.openxmlformats.org/package/2006/relationships"><Relationship Id="rId3" Type="http://schemas.openxmlformats.org/officeDocument/2006/relationships/hyperlink" Target="http://www.nihms.nih.gov/" TargetMode="External"/><Relationship Id="rId7" Type="http://schemas.openxmlformats.org/officeDocument/2006/relationships/slide" Target="slide4.xml"/><Relationship Id="rId2" Type="http://schemas.openxmlformats.org/officeDocument/2006/relationships/slideLayout" Target="../slideLayouts/slideLayout2.xml"/><Relationship Id="rId1" Type="http://schemas.openxmlformats.org/officeDocument/2006/relationships/tags" Target="../tags/tag50.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hyperlink" Target="mailto:PublicAccess@nih.gov"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44.png"/></Relationships>
</file>

<file path=ppt/slides/_rels/slide50.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slideLayout" Target="../slideLayouts/slideLayout8.xml"/><Relationship Id="rId1" Type="http://schemas.openxmlformats.org/officeDocument/2006/relationships/tags" Target="../tags/tag51.xml"/></Relationships>
</file>

<file path=ppt/slides/_rels/slide5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Layout" Target="../slideLayouts/slideLayout6.xml"/><Relationship Id="rId1" Type="http://schemas.openxmlformats.org/officeDocument/2006/relationships/tags" Target="../tags/tag52.xml"/></Relationships>
</file>

<file path=ppt/slides/_rels/slide5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6.xml"/><Relationship Id="rId1" Type="http://schemas.openxmlformats.org/officeDocument/2006/relationships/tags" Target="../tags/tag53.xml"/></Relationships>
</file>

<file path=ppt/slides/_rels/slide5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Layout" Target="../slideLayouts/slideLayout6.xml"/><Relationship Id="rId1" Type="http://schemas.openxmlformats.org/officeDocument/2006/relationships/tags" Target="../tags/tag54.xml"/><Relationship Id="rId4" Type="http://schemas.openxmlformats.org/officeDocument/2006/relationships/slide" Target="slide4.xml"/></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5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5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2.xml"/><Relationship Id="rId1" Type="http://schemas.openxmlformats.org/officeDocument/2006/relationships/tags" Target="../tags/tag57.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5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5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6.xml"/><Relationship Id="rId1" Type="http://schemas.openxmlformats.org/officeDocument/2006/relationships/tags" Target="../tags/tag60.xml"/></Relationships>
</file>

<file path=ppt/slides/_rels/slide6.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slideLayout" Target="../slideLayouts/slideLayout3.xml"/><Relationship Id="rId1" Type="http://schemas.openxmlformats.org/officeDocument/2006/relationships/tags" Target="../tags/tag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61.xml"/></Relationships>
</file>

<file path=ppt/slides/_rels/slide61.xml.rels><?xml version="1.0" encoding="UTF-8" standalone="yes"?>
<Relationships xmlns="http://schemas.openxmlformats.org/package/2006/relationships"><Relationship Id="rId3" Type="http://schemas.openxmlformats.org/officeDocument/2006/relationships/hyperlink" Target="https://era.nih.gov/news_and_events/era_item_June_2015.htm#expanded" TargetMode="External"/><Relationship Id="rId2" Type="http://schemas.openxmlformats.org/officeDocument/2006/relationships/slideLayout" Target="../slideLayouts/slideLayout2.xml"/><Relationship Id="rId1" Type="http://schemas.openxmlformats.org/officeDocument/2006/relationships/tags" Target="../tags/tag62.xml"/><Relationship Id="rId4" Type="http://schemas.openxmlformats.org/officeDocument/2006/relationships/slide" Target="slide4.xml"/></Relationships>
</file>

<file path=ppt/slides/_rels/slide6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2.xml"/><Relationship Id="rId1" Type="http://schemas.openxmlformats.org/officeDocument/2006/relationships/tags" Target="../tags/tag63.xml"/></Relationships>
</file>

<file path=ppt/slides/_rels/slide6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Layout" Target="../slideLayouts/slideLayout6.xml"/><Relationship Id="rId1" Type="http://schemas.openxmlformats.org/officeDocument/2006/relationships/tags" Target="../tags/tag64.xml"/></Relationships>
</file>

<file path=ppt/slides/_rels/slide6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slideLayout" Target="../slideLayouts/slideLayout6.xml"/><Relationship Id="rId1" Type="http://schemas.openxmlformats.org/officeDocument/2006/relationships/tags" Target="../tags/tag65.xml"/><Relationship Id="rId4" Type="http://schemas.openxmlformats.org/officeDocument/2006/relationships/slide" Target="slide4.xml"/></Relationships>
</file>

<file path=ppt/slides/_rels/slide6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6.xml"/><Relationship Id="rId1" Type="http://schemas.openxmlformats.org/officeDocument/2006/relationships/tags" Target="../tags/tag66.xml"/></Relationships>
</file>

<file path=ppt/slides/_rels/slide6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Layout" Target="../slideLayouts/slideLayout6.xml"/><Relationship Id="rId1" Type="http://schemas.openxmlformats.org/officeDocument/2006/relationships/tags" Target="../tags/tag67.xml"/><Relationship Id="rId4" Type="http://schemas.openxmlformats.org/officeDocument/2006/relationships/image" Target="../media/image102.png"/></Relationships>
</file>

<file path=ppt/slides/_rels/slide6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slideLayout" Target="../slideLayouts/slideLayout6.xml"/><Relationship Id="rId1" Type="http://schemas.openxmlformats.org/officeDocument/2006/relationships/tags" Target="../tags/tag68.xml"/></Relationships>
</file>

<file path=ppt/slides/_rels/slide6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Layout" Target="../slideLayouts/slideLayout6.xml"/><Relationship Id="rId1" Type="http://schemas.openxmlformats.org/officeDocument/2006/relationships/tags" Target="../tags/tag69.xml"/></Relationships>
</file>

<file path=ppt/slides/_rels/slide6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slideLayout" Target="../slideLayouts/slideLayout6.xml"/><Relationship Id="rId1" Type="http://schemas.openxmlformats.org/officeDocument/2006/relationships/tags" Target="../tags/tag70.xml"/></Relationships>
</file>

<file path=ppt/slides/_rels/slide7.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notesSlide" Target="../notesSlides/notesSlide3.xml"/><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slide" Target="slide4.xml"/></Relationships>
</file>

<file path=ppt/slides/_rels/slide7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slideLayout" Target="../slideLayouts/slideLayout2.xml"/><Relationship Id="rId1" Type="http://schemas.openxmlformats.org/officeDocument/2006/relationships/tags" Target="../tags/tag71.xml"/></Relationships>
</file>

<file path=ppt/slides/_rels/slide7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slideLayout" Target="../slideLayouts/slideLayout7.xml"/><Relationship Id="rId1" Type="http://schemas.openxmlformats.org/officeDocument/2006/relationships/tags" Target="../tags/tag72.xml"/></Relationships>
</file>

<file path=ppt/slides/_rels/slide7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slideLayout" Target="../slideLayouts/slideLayout3.xml"/><Relationship Id="rId1" Type="http://schemas.openxmlformats.org/officeDocument/2006/relationships/tags" Target="../tags/tag73.xml"/></Relationships>
</file>

<file path=ppt/slides/_rels/slide73.xml.rels><?xml version="1.0" encoding="UTF-8" standalone="yes"?>
<Relationships xmlns="http://schemas.openxmlformats.org/package/2006/relationships"><Relationship Id="rId3" Type="http://schemas.openxmlformats.org/officeDocument/2006/relationships/hyperlink" Target="http://grants.nih.gov/support/index.html" TargetMode="External"/><Relationship Id="rId2" Type="http://schemas.openxmlformats.org/officeDocument/2006/relationships/slideLayout" Target="../slideLayouts/slideLayout5.xml"/><Relationship Id="rId1" Type="http://schemas.openxmlformats.org/officeDocument/2006/relationships/tags" Target="../tags/tag74.xml"/><Relationship Id="rId4" Type="http://schemas.openxmlformats.org/officeDocument/2006/relationships/hyperlink" Target="https://www.grants.gov/web/grants/support.html"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s://public.era.nih.gov/commons/" TargetMode="External"/><Relationship Id="rId7" Type="http://schemas.openxmlformats.org/officeDocument/2006/relationships/image" Target="../media/image108.gif"/><Relationship Id="rId2" Type="http://schemas.openxmlformats.org/officeDocument/2006/relationships/slideLayout" Target="../slideLayouts/slideLayout2.xml"/><Relationship Id="rId1" Type="http://schemas.openxmlformats.org/officeDocument/2006/relationships/tags" Target="../tags/tag75.xml"/><Relationship Id="rId6" Type="http://schemas.openxmlformats.org/officeDocument/2006/relationships/hyperlink" Target="http://grants.nih.gov/grants/oer.htm" TargetMode="External"/><Relationship Id="rId5" Type="http://schemas.openxmlformats.org/officeDocument/2006/relationships/hyperlink" Target="http://grants.nih.gov/grants/how-to-apply-application-guide.htm" TargetMode="External"/><Relationship Id="rId4" Type="http://schemas.openxmlformats.org/officeDocument/2006/relationships/hyperlink" Target="http://era.nih.gov/"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slideLayout" Target="../slideLayouts/slideLayout3.xml"/><Relationship Id="rId1" Type="http://schemas.openxmlformats.org/officeDocument/2006/relationships/tags" Target="../tags/tag76.xml"/></Relationships>
</file>

<file path=ppt/slides/_rels/slide76.xml.rels><?xml version="1.0" encoding="UTF-8" standalone="yes"?>
<Relationships xmlns="http://schemas.openxmlformats.org/package/2006/relationships"><Relationship Id="rId3" Type="http://schemas.openxmlformats.org/officeDocument/2006/relationships/hyperlink" Target="https://grants.nih.gov/grants/new_investigators/index.htm" TargetMode="External"/><Relationship Id="rId2" Type="http://schemas.openxmlformats.org/officeDocument/2006/relationships/slideLayout" Target="../slideLayouts/slideLayout2.xml"/><Relationship Id="rId1" Type="http://schemas.openxmlformats.org/officeDocument/2006/relationships/tags" Target="../tags/tag77.xml"/><Relationship Id="rId6" Type="http://schemas.openxmlformats.org/officeDocument/2006/relationships/image" Target="../media/image110.png"/><Relationship Id="rId5" Type="http://schemas.openxmlformats.org/officeDocument/2006/relationships/hyperlink" Target="https://grants.nih.gov/grants/peer/continuous_submission.htm" TargetMode="External"/><Relationship Id="rId4" Type="http://schemas.openxmlformats.org/officeDocument/2006/relationships/hyperlink" Target="https://grants.nih.gov/policy/early-investigators/index.htm"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grants.nih.gov/grants/ElectronicReceipt/faq_full.htm" TargetMode="External"/><Relationship Id="rId2" Type="http://schemas.openxmlformats.org/officeDocument/2006/relationships/slideLayout" Target="../slideLayouts/slideLayout2.xml"/><Relationship Id="rId1" Type="http://schemas.openxmlformats.org/officeDocument/2006/relationships/tags" Target="../tags/tag78.xml"/><Relationship Id="rId5" Type="http://schemas.openxmlformats.org/officeDocument/2006/relationships/image" Target="../media/image111.png"/><Relationship Id="rId4" Type="http://schemas.openxmlformats.org/officeDocument/2006/relationships/hyperlink" Target="https://era.nih.gov/era-training/era-videos.htm#refletters"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s://era.nih.gov/era-training/era-videos.htm" TargetMode="External"/><Relationship Id="rId2" Type="http://schemas.openxmlformats.org/officeDocument/2006/relationships/slideLayout" Target="../slideLayouts/slideLayout2.xml"/><Relationship Id="rId1" Type="http://schemas.openxmlformats.org/officeDocument/2006/relationships/tags" Target="../tags/tag79.xml"/><Relationship Id="rId4" Type="http://schemas.openxmlformats.org/officeDocument/2006/relationships/image" Target="../media/image78.png"/></Relationships>
</file>

<file path=ppt/slides/_rels/slide79.xml.rels><?xml version="1.0" encoding="UTF-8" standalone="yes"?>
<Relationships xmlns="http://schemas.openxmlformats.org/package/2006/relationships"><Relationship Id="rId3" Type="http://schemas.openxmlformats.org/officeDocument/2006/relationships/hyperlink" Target="https://era.nih.gov/news_and_events/era_item_February_2017.htm" TargetMode="External"/><Relationship Id="rId2" Type="http://schemas.openxmlformats.org/officeDocument/2006/relationships/slideLayout" Target="../slideLayouts/slideLayout2.xml"/><Relationship Id="rId1" Type="http://schemas.openxmlformats.org/officeDocument/2006/relationships/tags" Target="../tags/tag80.xml"/><Relationship Id="rId5" Type="http://schemas.openxmlformats.org/officeDocument/2006/relationships/image" Target="../media/image112.png"/><Relationship Id="rId4" Type="http://schemas.openxmlformats.org/officeDocument/2006/relationships/hyperlink" Target="https://era.nih.gov/era-training/era-videos.ht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6.xml"/><Relationship Id="rId1" Type="http://schemas.openxmlformats.org/officeDocument/2006/relationships/tags" Target="../tags/tag9.xml"/><Relationship Id="rId4" Type="http://schemas.openxmlformats.org/officeDocument/2006/relationships/image" Target="../media/image61.png"/></Relationships>
</file>

<file path=ppt/slides/_rels/slide80.xml.rels><?xml version="1.0" encoding="UTF-8" standalone="yes"?>
<Relationships xmlns="http://schemas.openxmlformats.org/package/2006/relationships"><Relationship Id="rId3" Type="http://schemas.openxmlformats.org/officeDocument/2006/relationships/hyperlink" Target="https://grants.nih.gov/grants/administrative-supplements.htm" TargetMode="External"/><Relationship Id="rId2" Type="http://schemas.openxmlformats.org/officeDocument/2006/relationships/slideLayout" Target="../slideLayouts/slideLayout2.xml"/><Relationship Id="rId1" Type="http://schemas.openxmlformats.org/officeDocument/2006/relationships/tags" Target="../tags/tag81.xml"/><Relationship Id="rId5" Type="http://schemas.openxmlformats.org/officeDocument/2006/relationships/image" Target="../media/image111.png"/><Relationship Id="rId4" Type="http://schemas.openxmlformats.org/officeDocument/2006/relationships/hyperlink" Target="https://era.nih.gov/faqs.htm#XVIII"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s://grants.nih.gov/grants/rppr/sample_project_outcomes_RPPR.htm" TargetMode="External"/><Relationship Id="rId2" Type="http://schemas.openxmlformats.org/officeDocument/2006/relationships/slideLayout" Target="../slideLayouts/slideLayout2.xml"/><Relationship Id="rId1" Type="http://schemas.openxmlformats.org/officeDocument/2006/relationships/tags" Target="../tags/tag82.xml"/><Relationship Id="rId5" Type="http://schemas.openxmlformats.org/officeDocument/2006/relationships/image" Target="../media/image113.png"/><Relationship Id="rId4" Type="http://schemas.openxmlformats.org/officeDocument/2006/relationships/hyperlink" Target="https://era.nih.gov/news-and-events/era-item-Nov2017.htm"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grants.nih.gov/grants/guide/notice-files/NOT-OD-14-103.html" TargetMode="External"/><Relationship Id="rId2" Type="http://schemas.openxmlformats.org/officeDocument/2006/relationships/slideLayout" Target="../slideLayouts/slideLayout2.xml"/><Relationship Id="rId1" Type="http://schemas.openxmlformats.org/officeDocument/2006/relationships/tags" Target="../tags/tag83.xml"/><Relationship Id="rId6" Type="http://schemas.openxmlformats.org/officeDocument/2006/relationships/image" Target="../media/image112.png"/><Relationship Id="rId5" Type="http://schemas.openxmlformats.org/officeDocument/2006/relationships/hyperlink" Target="http://grants.nih.gov/grants/guide/notice-files/NOT-OD-14-084.html" TargetMode="External"/><Relationship Id="rId4" Type="http://schemas.openxmlformats.org/officeDocument/2006/relationships/hyperlink" Target="http://grants.nih.gov/grants/guide/notice-files/NOT-OD-14-093.html"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grants.nih.gov/grants/guide/notice-files/NOT-OD-12-152.html" TargetMode="External"/><Relationship Id="rId2" Type="http://schemas.openxmlformats.org/officeDocument/2006/relationships/slideLayout" Target="../slideLayouts/slideLayout2.xml"/><Relationship Id="rId1" Type="http://schemas.openxmlformats.org/officeDocument/2006/relationships/tags" Target="../tags/tag84.xml"/><Relationship Id="rId5" Type="http://schemas.openxmlformats.org/officeDocument/2006/relationships/image" Target="../media/image112.png"/><Relationship Id="rId4" Type="http://schemas.openxmlformats.org/officeDocument/2006/relationships/hyperlink" Target="http://grants.nih.gov/grants/closeout/faq_grants_closeout.htm" TargetMode="External"/></Relationships>
</file>

<file path=ppt/slides/_rels/slide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slideLayout" Target="../slideLayouts/slideLayout8.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2" descr="Alt=&quot;&quot;" title="&quot;&quot;"/>
          <p:cNvPicPr>
            <a:picLocks noChangeAspect="1" noChangeArrowheads="1"/>
          </p:cNvPicPr>
          <p:nvPr/>
        </p:nvPicPr>
        <p:blipFill>
          <a:blip r:embed="rId4" cstate="print"/>
          <a:srcRect/>
          <a:stretch>
            <a:fillRect/>
          </a:stretch>
        </p:blipFill>
        <p:spPr bwMode="auto">
          <a:xfrm>
            <a:off x="198438" y="228601"/>
            <a:ext cx="8793162" cy="1828799"/>
          </a:xfrm>
          <a:prstGeom prst="rect">
            <a:avLst/>
          </a:prstGeom>
          <a:noFill/>
          <a:ln w="9525">
            <a:noFill/>
            <a:miter lim="800000"/>
            <a:headEnd/>
            <a:tailEnd/>
          </a:ln>
        </p:spPr>
      </p:pic>
      <p:sp>
        <p:nvSpPr>
          <p:cNvPr id="62470" name="Rectangle 6"/>
          <p:cNvSpPr>
            <a:spLocks noGrp="1" noChangeArrowheads="1"/>
          </p:cNvSpPr>
          <p:nvPr>
            <p:ph type="ctrTitle"/>
          </p:nvPr>
        </p:nvSpPr>
        <p:spPr>
          <a:xfrm>
            <a:off x="823119" y="2667000"/>
            <a:ext cx="7543800" cy="1676400"/>
          </a:xfrm>
        </p:spPr>
        <p:txBody>
          <a:bodyPr>
            <a:normAutofit fontScale="90000"/>
          </a:bodyPr>
          <a:lstStyle/>
          <a:p>
            <a:pPr eaLnBrk="1" fontAlgn="auto" hangingPunct="1">
              <a:spcAft>
                <a:spcPts val="0"/>
              </a:spcAft>
              <a:defRPr/>
            </a:pPr>
            <a:r>
              <a:rPr lang="en-US" sz="3000" b="1" dirty="0">
                <a:solidFill>
                  <a:srgbClr val="1F497D"/>
                </a:solidFill>
              </a:rPr>
              <a:t>NIH Regional Seminar</a:t>
            </a:r>
            <a:br>
              <a:rPr lang="en-US" sz="3000" b="1" dirty="0">
                <a:solidFill>
                  <a:srgbClr val="1F497D"/>
                </a:solidFill>
              </a:rPr>
            </a:br>
            <a:r>
              <a:rPr lang="en-US" sz="2800" b="1" dirty="0"/>
              <a:t>How Does eRA Commons Fit in the Grant Process Puzzle? </a:t>
            </a:r>
            <a:br>
              <a:rPr lang="en-US" sz="3000" dirty="0">
                <a:solidFill>
                  <a:srgbClr val="1F497D"/>
                </a:solidFill>
              </a:rPr>
            </a:br>
            <a:endParaRPr lang="en-US" sz="3000" dirty="0">
              <a:solidFill>
                <a:schemeClr val="tx2"/>
              </a:solidFill>
            </a:endParaRPr>
          </a:p>
        </p:txBody>
      </p:sp>
      <p:sp>
        <p:nvSpPr>
          <p:cNvPr id="62468" name="Rectangle 4"/>
          <p:cNvSpPr>
            <a:spLocks noGrp="1" noChangeArrowheads="1"/>
          </p:cNvSpPr>
          <p:nvPr>
            <p:ph type="subTitle" idx="1"/>
          </p:nvPr>
        </p:nvSpPr>
        <p:spPr>
          <a:xfrm>
            <a:off x="1257300" y="3962400"/>
            <a:ext cx="6629400" cy="1524000"/>
          </a:xfrm>
        </p:spPr>
        <p:txBody>
          <a:bodyPr>
            <a:noAutofit/>
          </a:bodyPr>
          <a:lstStyle/>
          <a:p>
            <a:pPr eaLnBrk="1" fontAlgn="auto" hangingPunct="1">
              <a:spcAft>
                <a:spcPts val="0"/>
              </a:spcAft>
              <a:buFont typeface="Wingdings 2"/>
              <a:buNone/>
              <a:defRPr/>
            </a:pPr>
            <a:r>
              <a:rPr lang="en-US" b="0" cap="none" spc="0" dirty="0">
                <a:ea typeface="+mj-ea"/>
                <a:cs typeface="+mj-cs"/>
              </a:rPr>
              <a:t>May 2019</a:t>
            </a:r>
          </a:p>
          <a:p>
            <a:pPr eaLnBrk="1" fontAlgn="auto" hangingPunct="1">
              <a:spcAft>
                <a:spcPts val="0"/>
              </a:spcAft>
              <a:buFont typeface="Wingdings 2"/>
              <a:buNone/>
              <a:defRPr/>
            </a:pPr>
            <a:endParaRPr lang="en-US" sz="800" cap="none" spc="0" dirty="0">
              <a:ea typeface="+mj-ea"/>
              <a:cs typeface="+mj-cs"/>
            </a:endParaRPr>
          </a:p>
          <a:p>
            <a:pPr eaLnBrk="1" fontAlgn="auto" hangingPunct="1">
              <a:spcAft>
                <a:spcPts val="0"/>
              </a:spcAft>
              <a:buFont typeface="Wingdings 2"/>
              <a:buNone/>
              <a:defRPr/>
            </a:pPr>
            <a:r>
              <a:rPr lang="en-US" b="0" cap="none" spc="0" dirty="0">
                <a:ea typeface="+mj-ea"/>
                <a:cs typeface="+mj-cs"/>
              </a:rPr>
              <a:t>electronic Research Administration (eRA)</a:t>
            </a:r>
          </a:p>
          <a:p>
            <a:pPr eaLnBrk="1" fontAlgn="auto" hangingPunct="1">
              <a:spcAft>
                <a:spcPts val="0"/>
              </a:spcAft>
              <a:defRPr/>
            </a:pPr>
            <a:r>
              <a:rPr lang="en-US" b="0" cap="none" spc="0" dirty="0">
                <a:ea typeface="+mj-ea"/>
                <a:cs typeface="+mj-cs"/>
              </a:rPr>
              <a:t>OER, OD, National Institutes of Health </a:t>
            </a:r>
          </a:p>
          <a:p>
            <a:pPr eaLnBrk="1" fontAlgn="auto" hangingPunct="1">
              <a:spcAft>
                <a:spcPts val="0"/>
              </a:spcAft>
              <a:buFont typeface="Wingdings 2"/>
              <a:buNone/>
              <a:defRPr/>
            </a:pPr>
            <a:endParaRPr lang="en-US" cap="none" spc="0" dirty="0">
              <a:ea typeface="+mj-ea"/>
              <a:cs typeface="+mj-cs"/>
            </a:endParaRPr>
          </a:p>
        </p:txBody>
      </p:sp>
      <p:pic>
        <p:nvPicPr>
          <p:cNvPr id="4" name="Picture 3" descr="A logo of the Office of Extramural Research at NIH" title="NIH Logo"/>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389" y="5638800"/>
            <a:ext cx="4380953" cy="812698"/>
          </a:xfrm>
          <a:prstGeom prst="rect">
            <a:avLst/>
          </a:prstGeom>
        </p:spPr>
      </p:pic>
      <p:pic>
        <p:nvPicPr>
          <p:cNvPr id="8" name="Picture 7" descr="eRA logo stating that it is a program of the NIH" title="eRA logo"/>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1046" y="228601"/>
            <a:ext cx="985422" cy="914400"/>
          </a:xfrm>
          <a:prstGeom prst="rect">
            <a:avLst/>
          </a:prstGeom>
        </p:spPr>
      </p:pic>
      <p:pic>
        <p:nvPicPr>
          <p:cNvPr id="2" name="Picture 1" descr="&quot;&quot;" title="eRA Commons puzzle piec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266755">
            <a:off x="6536871" y="4093407"/>
            <a:ext cx="2072643" cy="2149764"/>
          </a:xfrm>
          <a:prstGeom prst="rect">
            <a:avLst/>
          </a:prstGeom>
          <a:effectLst>
            <a:outerShdw blurRad="76200" dir="18900000" sy="23000" kx="-1200000" algn="bl" rotWithShape="0">
              <a:prstClr val="black">
                <a:alpha val="20000"/>
              </a:prstClr>
            </a:outerShdw>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 Profile (PPF)</a:t>
            </a:r>
          </a:p>
        </p:txBody>
      </p:sp>
      <p:sp>
        <p:nvSpPr>
          <p:cNvPr id="3" name="Text Placeholder 2"/>
          <p:cNvSpPr>
            <a:spLocks noGrp="1"/>
          </p:cNvSpPr>
          <p:nvPr>
            <p:ph type="body" idx="1"/>
          </p:nvPr>
        </p:nvSpPr>
        <p:spPr/>
        <p:txBody>
          <a:bodyPr/>
          <a:lstStyle/>
          <a:p>
            <a:r>
              <a:rPr lang="en-US" dirty="0"/>
              <a:t>Central repository for individual user information</a:t>
            </a:r>
          </a:p>
        </p:txBody>
      </p:sp>
      <p:sp>
        <p:nvSpPr>
          <p:cNvPr id="4" name="Content Placeholder 3"/>
          <p:cNvSpPr>
            <a:spLocks noGrp="1"/>
          </p:cNvSpPr>
          <p:nvPr>
            <p:ph sz="quarter" idx="13"/>
          </p:nvPr>
        </p:nvSpPr>
        <p:spPr>
          <a:xfrm>
            <a:off x="3124200" y="685800"/>
            <a:ext cx="5638800" cy="5715000"/>
          </a:xfrm>
        </p:spPr>
        <p:txBody>
          <a:bodyPr/>
          <a:lstStyle/>
          <a:p>
            <a:r>
              <a:rPr lang="en-US" sz="2400" dirty="0"/>
              <a:t>Individual Commons users are responsible for keeping their profile information accurate</a:t>
            </a:r>
          </a:p>
          <a:p>
            <a:r>
              <a:rPr lang="en-US" sz="2400" dirty="0"/>
              <a:t>Includes information such as:</a:t>
            </a:r>
          </a:p>
          <a:p>
            <a:pPr lvl="1"/>
            <a:r>
              <a:rPr lang="en-US" sz="2000" dirty="0"/>
              <a:t>Name</a:t>
            </a:r>
          </a:p>
          <a:p>
            <a:pPr lvl="1"/>
            <a:r>
              <a:rPr lang="en-US" sz="2000" dirty="0"/>
              <a:t>Demographics (important for Trainees)</a:t>
            </a:r>
          </a:p>
          <a:p>
            <a:pPr lvl="1"/>
            <a:r>
              <a:rPr lang="en-US" sz="2000" dirty="0"/>
              <a:t>Employment history (important for COI)</a:t>
            </a:r>
          </a:p>
          <a:p>
            <a:pPr lvl="1"/>
            <a:r>
              <a:rPr lang="en-US" sz="2000" dirty="0"/>
              <a:t>Education (important for NSI &amp; ESI)</a:t>
            </a:r>
          </a:p>
          <a:p>
            <a:pPr lvl="1"/>
            <a:r>
              <a:rPr lang="en-US" sz="2000" dirty="0"/>
              <a:t>Reference Letters</a:t>
            </a:r>
          </a:p>
          <a:p>
            <a:pPr lvl="1"/>
            <a:r>
              <a:rPr lang="en-US" sz="2000" dirty="0"/>
              <a:t>Publications</a:t>
            </a:r>
          </a:p>
          <a:p>
            <a:r>
              <a:rPr lang="en-US" sz="2400" dirty="0"/>
              <a:t>Very few staff members at NIH have access to change information </a:t>
            </a:r>
          </a:p>
        </p:txBody>
      </p:sp>
      <p:pic>
        <p:nvPicPr>
          <p:cNvPr id="7" name="Picture 6" descr="Pers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77" y="3657600"/>
            <a:ext cx="1790700" cy="1790700"/>
          </a:xfrm>
          <a:prstGeom prst="rect">
            <a:avLst/>
          </a:prstGeom>
        </p:spPr>
      </p:pic>
      <p:pic>
        <p:nvPicPr>
          <p:cNvPr id="8" name="Picture 7" descr="Pers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 y="3657600"/>
            <a:ext cx="1846023" cy="1846023"/>
          </a:xfrm>
          <a:prstGeom prst="rect">
            <a:avLst/>
          </a:prstGeom>
        </p:spPr>
      </p:pic>
      <p:pic>
        <p:nvPicPr>
          <p:cNvPr id="6" name="Picture 5" descr="Perso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 y="4267200"/>
            <a:ext cx="1752600" cy="1752600"/>
          </a:xfrm>
          <a:prstGeom prst="rect">
            <a:avLst/>
          </a:prstGeom>
        </p:spPr>
      </p:pic>
    </p:spTree>
    <p:custDataLst>
      <p:tags r:id="rId1"/>
    </p:custDataLst>
    <p:extLst>
      <p:ext uri="{BB962C8B-B14F-4D97-AF65-F5344CB8AC3E}">
        <p14:creationId xmlns:p14="http://schemas.microsoft.com/office/powerpoint/2010/main" val="3370968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 Profile Screen</a:t>
            </a:r>
          </a:p>
        </p:txBody>
      </p:sp>
      <p:pic>
        <p:nvPicPr>
          <p:cNvPr id="4" name="Picture 2" title="Personal Profile Screen "/>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62000" y="1358239"/>
            <a:ext cx="7620000" cy="524427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127876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Saving Your Personal Profile</a:t>
            </a:r>
          </a:p>
        </p:txBody>
      </p:sp>
      <p:pic>
        <p:nvPicPr>
          <p:cNvPr id="3" name="Picture 2" descr="''" title="Personal Profiel screen with errors"/>
          <p:cNvPicPr>
            <a:picLocks noChangeAspect="1"/>
          </p:cNvPicPr>
          <p:nvPr/>
        </p:nvPicPr>
        <p:blipFill rotWithShape="1">
          <a:blip r:embed="rId3">
            <a:extLst>
              <a:ext uri="{28A0092B-C50C-407E-A947-70E740481C1C}">
                <a14:useLocalDpi xmlns:a14="http://schemas.microsoft.com/office/drawing/2010/main" val="0"/>
              </a:ext>
            </a:extLst>
          </a:blip>
          <a:srcRect b="28296"/>
          <a:stretch/>
        </p:blipFill>
        <p:spPr>
          <a:xfrm>
            <a:off x="2156872" y="1524000"/>
            <a:ext cx="6758528" cy="4724400"/>
          </a:xfrm>
          <a:prstGeom prst="rect">
            <a:avLst/>
          </a:prstGeom>
          <a:ln>
            <a:noFill/>
          </a:ln>
          <a:effectLst>
            <a:outerShdw blurRad="190500" algn="tl" rotWithShape="0">
              <a:srgbClr val="000000">
                <a:alpha val="70000"/>
              </a:srgbClr>
            </a:outerShdw>
          </a:effectLst>
        </p:spPr>
      </p:pic>
      <p:sp>
        <p:nvSpPr>
          <p:cNvPr id="4" name="TextBox 3"/>
          <p:cNvSpPr txBox="1"/>
          <p:nvPr/>
        </p:nvSpPr>
        <p:spPr>
          <a:xfrm>
            <a:off x="228600" y="1295400"/>
            <a:ext cx="1828800" cy="504753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285750" indent="-285750">
              <a:buFont typeface="Arial" panose="020B0604020202020204" pitchFamily="34" charset="0"/>
              <a:buChar char="•"/>
            </a:pPr>
            <a:r>
              <a:rPr lang="en-US" sz="1400" dirty="0"/>
              <a:t>The PPF will show areas that need attention. </a:t>
            </a:r>
          </a:p>
          <a:p>
            <a:endParaRPr lang="en-US" sz="1400" dirty="0"/>
          </a:p>
          <a:p>
            <a:pPr marL="285750" indent="-285750">
              <a:buFont typeface="Arial" panose="020B0604020202020204" pitchFamily="34" charset="0"/>
              <a:buChar char="•"/>
            </a:pPr>
            <a:r>
              <a:rPr lang="en-US" sz="1400" dirty="0"/>
              <a:t>No data will be saved if required information is missing.</a:t>
            </a:r>
          </a:p>
          <a:p>
            <a:endParaRPr lang="en-US" sz="1400" dirty="0"/>
          </a:p>
          <a:p>
            <a:pPr marL="285750" indent="-285750">
              <a:buFont typeface="Arial" panose="020B0604020202020204" pitchFamily="34" charset="0"/>
              <a:buChar char="•"/>
            </a:pPr>
            <a:r>
              <a:rPr lang="en-US" sz="1400" dirty="0"/>
              <a:t>Do not navigate away from page until all required information is completed. </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b="1" dirty="0"/>
              <a:t>Leaving the page before all required information is completed, means changes will be lost.</a:t>
            </a:r>
          </a:p>
        </p:txBody>
      </p:sp>
    </p:spTree>
    <p:custDataLst>
      <p:tags r:id="rId1"/>
    </p:custDataLst>
    <p:extLst>
      <p:ext uri="{BB962C8B-B14F-4D97-AF65-F5344CB8AC3E}">
        <p14:creationId xmlns:p14="http://schemas.microsoft.com/office/powerpoint/2010/main" val="4175938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 Profile Information is used to…</a:t>
            </a:r>
          </a:p>
        </p:txBody>
      </p:sp>
      <p:sp>
        <p:nvSpPr>
          <p:cNvPr id="3" name="Content Placeholder 2"/>
          <p:cNvSpPr>
            <a:spLocks noGrp="1"/>
          </p:cNvSpPr>
          <p:nvPr>
            <p:ph sz="quarter" idx="13"/>
          </p:nvPr>
        </p:nvSpPr>
        <p:spPr>
          <a:xfrm>
            <a:off x="301752" y="1527048"/>
            <a:ext cx="8503920" cy="4873752"/>
          </a:xfrm>
        </p:spPr>
        <p:txBody>
          <a:bodyPr/>
          <a:lstStyle/>
          <a:p>
            <a:r>
              <a:rPr lang="en-US" dirty="0"/>
              <a:t>Verify information submitted in grant applications</a:t>
            </a:r>
          </a:p>
          <a:p>
            <a:r>
              <a:rPr lang="en-US" dirty="0"/>
              <a:t>Send you agency notifications</a:t>
            </a:r>
          </a:p>
          <a:p>
            <a:r>
              <a:rPr lang="en-US" dirty="0"/>
              <a:t>Complete aggregate reporting</a:t>
            </a:r>
          </a:p>
          <a:p>
            <a:r>
              <a:rPr lang="en-US" dirty="0"/>
              <a:t>Determine eligibility for New Investigator and Early Stage Investigator (ESI) status</a:t>
            </a:r>
          </a:p>
          <a:p>
            <a:r>
              <a:rPr lang="en-US" dirty="0"/>
              <a:t>Determine a reviewer’s eligibility for the Continuous Submission application submission policy</a:t>
            </a:r>
          </a:p>
          <a:p>
            <a:pPr marL="0" indent="0">
              <a:buNone/>
            </a:pPr>
            <a:endParaRPr lang="en-US" dirty="0"/>
          </a:p>
        </p:txBody>
      </p:sp>
      <p:pic>
        <p:nvPicPr>
          <p:cNvPr id="5" name="Picture 4" descr="Thumbns Up stickm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98" y="4800600"/>
            <a:ext cx="1828800" cy="1828800"/>
          </a:xfrm>
          <a:prstGeom prst="rect">
            <a:avLst/>
          </a:prstGeom>
        </p:spPr>
      </p:pic>
    </p:spTree>
    <p:custDataLst>
      <p:tags r:id="rId1"/>
    </p:custDataLst>
    <p:extLst>
      <p:ext uri="{BB962C8B-B14F-4D97-AF65-F5344CB8AC3E}">
        <p14:creationId xmlns:p14="http://schemas.microsoft.com/office/powerpoint/2010/main" val="99876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ORCID ID</a:t>
            </a:r>
          </a:p>
        </p:txBody>
      </p:sp>
      <p:sp>
        <p:nvSpPr>
          <p:cNvPr id="5" name="TextBox 4"/>
          <p:cNvSpPr txBox="1"/>
          <p:nvPr/>
        </p:nvSpPr>
        <p:spPr>
          <a:xfrm>
            <a:off x="4114800" y="1589544"/>
            <a:ext cx="4611583"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a:t>ORCID ID (</a:t>
            </a:r>
            <a:r>
              <a:rPr lang="en-US" sz="2400" i="1" dirty="0"/>
              <a:t>Open Researcher and Contributor ID)</a:t>
            </a:r>
            <a:endParaRPr lang="en-US" sz="2400" dirty="0"/>
          </a:p>
          <a:p>
            <a:pPr marL="285750" indent="-285750">
              <a:buFont typeface="Arial" panose="020B0604020202020204" pitchFamily="34" charset="0"/>
              <a:buChar char="•"/>
            </a:pPr>
            <a:r>
              <a:rPr lang="en-US" sz="2400" dirty="0"/>
              <a:t>a personal digital identifier that distinguishes every researcher</a:t>
            </a:r>
          </a:p>
          <a:p>
            <a:pPr marL="285750" indent="-285750">
              <a:buFont typeface="Arial" panose="020B0604020202020204" pitchFamily="34" charset="0"/>
              <a:buChar char="•"/>
            </a:pPr>
            <a:r>
              <a:rPr lang="en-US" sz="2400" dirty="0"/>
              <a:t>a new link to access </a:t>
            </a:r>
            <a:r>
              <a:rPr lang="en-US" sz="2400" u="sng" dirty="0">
                <a:hlinkClick r:id="rId4"/>
              </a:rPr>
              <a:t>ORCID.org</a:t>
            </a:r>
            <a:r>
              <a:rPr lang="en-US" sz="2400" dirty="0"/>
              <a:t> added to the Personal Profile.</a:t>
            </a:r>
          </a:p>
        </p:txBody>
      </p:sp>
      <p:sp>
        <p:nvSpPr>
          <p:cNvPr id="7" name="TextBox 6"/>
          <p:cNvSpPr txBox="1"/>
          <p:nvPr/>
        </p:nvSpPr>
        <p:spPr>
          <a:xfrm>
            <a:off x="1219200" y="5200471"/>
            <a:ext cx="6934200" cy="1200329"/>
          </a:xfrm>
          <a:prstGeom prst="rect">
            <a:avLst/>
          </a:prstGeom>
          <a:noFill/>
        </p:spPr>
        <p:txBody>
          <a:bodyPr wrap="square" rtlCol="0">
            <a:spAutoFit/>
          </a:bodyPr>
          <a:lstStyle/>
          <a:p>
            <a:pPr algn="ctr"/>
            <a:r>
              <a:rPr lang="en-US" sz="2400" dirty="0"/>
              <a:t>Allows principal investigators to create an ORCID ID to link to their Commons account, so that their publications can be linked to their grants. </a:t>
            </a:r>
          </a:p>
        </p:txBody>
      </p:sp>
      <p:grpSp>
        <p:nvGrpSpPr>
          <p:cNvPr id="6" name="Group 5" title="personal profile user details showing ORCID ID link"/>
          <p:cNvGrpSpPr/>
          <p:nvPr/>
        </p:nvGrpSpPr>
        <p:grpSpPr>
          <a:xfrm>
            <a:off x="301626" y="1076127"/>
            <a:ext cx="3593970" cy="4105473"/>
            <a:chOff x="301626" y="1076127"/>
            <a:chExt cx="3593970" cy="4105473"/>
          </a:xfrm>
        </p:grpSpPr>
        <p:pic>
          <p:nvPicPr>
            <p:cNvPr id="3" name="Picture 2" titl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626" y="1076127"/>
              <a:ext cx="3593970" cy="4105473"/>
            </a:xfrm>
            <a:prstGeom prst="rect">
              <a:avLst/>
            </a:prstGeom>
            <a:ln>
              <a:noFill/>
            </a:ln>
            <a:effectLst>
              <a:outerShdw blurRad="190500" algn="tl" rotWithShape="0">
                <a:srgbClr val="000000">
                  <a:alpha val="70000"/>
                </a:srgbClr>
              </a:outerShdw>
            </a:effectLst>
          </p:spPr>
        </p:pic>
        <p:sp>
          <p:nvSpPr>
            <p:cNvPr id="8" name="Rounded Rectangle 7"/>
            <p:cNvSpPr/>
            <p:nvPr/>
          </p:nvSpPr>
          <p:spPr>
            <a:xfrm>
              <a:off x="340461" y="4290060"/>
              <a:ext cx="3545739" cy="586740"/>
            </a:xfrm>
            <a:prstGeom prst="roundRect">
              <a:avLst/>
            </a:prstGeom>
            <a:noFill/>
            <a:ln w="38100">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1197492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ORCID </a:t>
            </a:r>
            <a:r>
              <a:rPr lang="en-US" dirty="0" err="1"/>
              <a:t>iD</a:t>
            </a:r>
            <a:r>
              <a:rPr lang="en-US" dirty="0"/>
              <a:t> Requirement</a:t>
            </a:r>
          </a:p>
        </p:txBody>
      </p:sp>
      <p:sp>
        <p:nvSpPr>
          <p:cNvPr id="5" name="TextBox 4"/>
          <p:cNvSpPr txBox="1"/>
          <p:nvPr/>
        </p:nvSpPr>
        <p:spPr>
          <a:xfrm>
            <a:off x="152400" y="1600200"/>
            <a:ext cx="8763000" cy="415498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mn-ea"/>
                <a:cs typeface="+mn-cs"/>
              </a:rPr>
              <a:t>The requirement, starting October 2019, will be for: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itchFamily="34"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mn-ea"/>
                <a:cs typeface="+mn-cs"/>
              </a:rPr>
              <a:t>T03, T15, T32, T34, T35, T37, T42, T90/R90, TL1, TL4, TU2, K12/KL2, R25, R38, RL5, RL9</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rial" pitchFamily="34"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mn-ea"/>
                <a:cs typeface="+mn-cs"/>
              </a:rPr>
              <a:t>At the time of appointment, the xTrain system will check whether appointees have ORCID </a:t>
            </a:r>
            <a:r>
              <a:rPr kumimoji="0" lang="en-US" sz="2400" b="0" i="0" u="none" strike="noStrike" kern="1200" cap="none" spc="0" normalizeH="0" baseline="0" noProof="0" dirty="0" err="1">
                <a:ln>
                  <a:noFill/>
                </a:ln>
                <a:solidFill>
                  <a:prstClr val="black"/>
                </a:solidFill>
                <a:effectLst/>
                <a:uLnTx/>
                <a:uFillTx/>
                <a:latin typeface="Arial" pitchFamily="34" charset="0"/>
                <a:ea typeface="+mn-ea"/>
                <a:cs typeface="+mn-cs"/>
              </a:rPr>
              <a:t>iDs</a:t>
            </a:r>
            <a:r>
              <a:rPr kumimoji="0" lang="en-US" sz="2400" b="0" i="0" u="none" strike="noStrike" kern="1200" cap="none" spc="0" normalizeH="0" baseline="0" noProof="0" dirty="0">
                <a:ln>
                  <a:noFill/>
                </a:ln>
                <a:solidFill>
                  <a:prstClr val="black"/>
                </a:solidFill>
                <a:effectLst/>
                <a:uLnTx/>
                <a:uFillTx/>
                <a:latin typeface="Arial" pitchFamily="34" charset="0"/>
                <a:ea typeface="+mn-ea"/>
                <a:cs typeface="+mn-cs"/>
              </a:rPr>
              <a:t> and appointments will be not be accepted for agency review unless an ORCID </a:t>
            </a:r>
            <a:r>
              <a:rPr kumimoji="0" lang="en-US" sz="2400" b="0" i="0" u="none" strike="noStrike" kern="1200" cap="none" spc="0" normalizeH="0" baseline="0" noProof="0" dirty="0" err="1">
                <a:ln>
                  <a:noFill/>
                </a:ln>
                <a:solidFill>
                  <a:prstClr val="black"/>
                </a:solidFill>
                <a:effectLst/>
                <a:uLnTx/>
                <a:uFillTx/>
                <a:latin typeface="Arial" pitchFamily="34" charset="0"/>
                <a:ea typeface="+mn-ea"/>
                <a:cs typeface="+mn-cs"/>
              </a:rPr>
              <a:t>iD</a:t>
            </a:r>
            <a:r>
              <a:rPr kumimoji="0" lang="en-US" sz="2400" b="0" i="0" u="none" strike="noStrike" kern="1200" cap="none" spc="0" normalizeH="0" baseline="0" noProof="0" dirty="0">
                <a:ln>
                  <a:noFill/>
                </a:ln>
                <a:solidFill>
                  <a:prstClr val="black"/>
                </a:solidFill>
                <a:effectLst/>
                <a:uLnTx/>
                <a:uFillTx/>
                <a:latin typeface="Arial" pitchFamily="34" charset="0"/>
                <a:ea typeface="+mn-ea"/>
                <a:cs typeface="+mn-cs"/>
              </a:rPr>
              <a:t> is linked to the individual's eRA Commons Personal Profile. </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rial" pitchFamily="34"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mn-ea"/>
                <a:cs typeface="+mn-cs"/>
              </a:rPr>
              <a:t>See Guide Notice </a:t>
            </a:r>
            <a:r>
              <a:rPr kumimoji="0" lang="en-US" sz="2400" b="0" i="0" u="none" strike="noStrike" kern="1200" cap="none" spc="0" normalizeH="0" baseline="0" noProof="0" dirty="0">
                <a:ln>
                  <a:noFill/>
                </a:ln>
                <a:solidFill>
                  <a:prstClr val="black"/>
                </a:solidFill>
                <a:effectLst/>
                <a:uLnTx/>
                <a:uFillTx/>
                <a:latin typeface="Arial" pitchFamily="34" charset="0"/>
                <a:ea typeface="+mn-ea"/>
                <a:cs typeface="+mn-cs"/>
                <a:hlinkClick r:id="rId4"/>
              </a:rPr>
              <a:t>NOT-OD-19-109</a:t>
            </a:r>
            <a:endParaRPr kumimoji="0" lang="en-US" sz="24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4" name="Action Button: Home 5" descr="Home Button - takes you back to the &quot;unpuzzle&quot;">
            <a:hlinkClick r:id="rId5" action="ppaction://hlinksldjump" highlightClick="1"/>
            <a:extLst>
              <a:ext uri="{FF2B5EF4-FFF2-40B4-BE49-F238E27FC236}">
                <a16:creationId xmlns:a16="http://schemas.microsoft.com/office/drawing/2014/main" id="{21480908-B33A-44C1-89B1-B685B39170D3}"/>
              </a:ext>
            </a:extLst>
          </p:cNvPr>
          <p:cNvSpPr/>
          <p:nvPr/>
        </p:nvSpPr>
        <p:spPr>
          <a:xfrm>
            <a:off x="8014430" y="5774955"/>
            <a:ext cx="818596" cy="533400"/>
          </a:xfrm>
          <a:prstGeom prst="actionButtonHome">
            <a:avLst/>
          </a:prstGeom>
          <a:scene3d>
            <a:camera prst="orthographicFront" fov="0">
              <a:rot lat="0" lon="0" rev="0"/>
            </a:camera>
            <a:lightRig rig="soft" dir="b">
              <a:rot lat="0" lon="0" rev="0"/>
            </a:lightRig>
          </a:scene3d>
          <a:sp3d prstMaterial="dkEdge">
            <a:bevelT w="63500" h="63500"/>
            <a:contourClr>
              <a:schemeClr val="accent3"/>
            </a:contourClr>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760461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14400"/>
            <a:ext cx="2514600" cy="1295400"/>
          </a:xfrm>
        </p:spPr>
        <p:txBody>
          <a:bodyPr/>
          <a:lstStyle/>
          <a:p>
            <a:r>
              <a:rPr lang="en-US" dirty="0"/>
              <a:t>Institution Profile  (IPF)</a:t>
            </a:r>
          </a:p>
        </p:txBody>
      </p:sp>
      <p:sp>
        <p:nvSpPr>
          <p:cNvPr id="3" name="Text Placeholder 2"/>
          <p:cNvSpPr>
            <a:spLocks noGrp="1"/>
          </p:cNvSpPr>
          <p:nvPr>
            <p:ph type="body" idx="1"/>
          </p:nvPr>
        </p:nvSpPr>
        <p:spPr/>
        <p:txBody>
          <a:bodyPr/>
          <a:lstStyle/>
          <a:p>
            <a:r>
              <a:rPr lang="en-US" dirty="0"/>
              <a:t>Central repository for registered organization information </a:t>
            </a:r>
          </a:p>
        </p:txBody>
      </p:sp>
      <p:sp>
        <p:nvSpPr>
          <p:cNvPr id="4" name="Content Placeholder 3"/>
          <p:cNvSpPr>
            <a:spLocks noGrp="1"/>
          </p:cNvSpPr>
          <p:nvPr>
            <p:ph sz="quarter" idx="13"/>
          </p:nvPr>
        </p:nvSpPr>
        <p:spPr/>
        <p:txBody>
          <a:bodyPr/>
          <a:lstStyle/>
          <a:p>
            <a:r>
              <a:rPr lang="en-US" dirty="0"/>
              <a:t>Each organization establishes and maintains their organization’s profile data</a:t>
            </a:r>
          </a:p>
          <a:p>
            <a:r>
              <a:rPr lang="en-US" dirty="0"/>
              <a:t>Depending on their role, users can view and/or update Institution Profile information</a:t>
            </a:r>
          </a:p>
          <a:p>
            <a:pPr lvl="1"/>
            <a:r>
              <a:rPr lang="en-US" dirty="0"/>
              <a:t>Only SOs can edit IPF information</a:t>
            </a:r>
          </a:p>
          <a:p>
            <a:pPr lvl="1"/>
            <a:r>
              <a:rPr lang="en-US" dirty="0"/>
              <a:t>IPF displayed as a read-only page for users affiliated to the institution</a:t>
            </a:r>
          </a:p>
          <a:p>
            <a:pPr lvl="1"/>
            <a:r>
              <a:rPr lang="en-US" dirty="0"/>
              <a:t>Includes two sections: Basic and Assurances &amp; Certifications</a:t>
            </a:r>
          </a:p>
        </p:txBody>
      </p:sp>
      <p:pic>
        <p:nvPicPr>
          <p:cNvPr id="7" name="Picture 6" descr="Institution" titl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267" y="3974307"/>
            <a:ext cx="2773067" cy="2502693"/>
          </a:xfrm>
          <a:prstGeom prst="rect">
            <a:avLst/>
          </a:prstGeom>
        </p:spPr>
      </p:pic>
    </p:spTree>
    <p:custDataLst>
      <p:tags r:id="rId1"/>
    </p:custDataLst>
    <p:extLst>
      <p:ext uri="{BB962C8B-B14F-4D97-AF65-F5344CB8AC3E}">
        <p14:creationId xmlns:p14="http://schemas.microsoft.com/office/powerpoint/2010/main" val="168361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IPF Basic Information</a:t>
            </a:r>
          </a:p>
        </p:txBody>
      </p:sp>
      <p:sp>
        <p:nvSpPr>
          <p:cNvPr id="3" name="Content Placeholder 2"/>
          <p:cNvSpPr>
            <a:spLocks noGrp="1"/>
          </p:cNvSpPr>
          <p:nvPr>
            <p:ph sz="quarter" idx="13"/>
          </p:nvPr>
        </p:nvSpPr>
        <p:spPr>
          <a:xfrm>
            <a:off x="301752" y="1447800"/>
            <a:ext cx="8503920" cy="4572000"/>
          </a:xfrm>
        </p:spPr>
        <p:txBody>
          <a:bodyPr/>
          <a:lstStyle/>
          <a:p>
            <a:pPr marL="0" indent="0">
              <a:buNone/>
            </a:pPr>
            <a:r>
              <a:rPr lang="en-US" dirty="0"/>
              <a:t>Basic: general information about the institution</a:t>
            </a:r>
          </a:p>
          <a:p>
            <a:pPr lvl="1"/>
            <a:r>
              <a:rPr lang="en-US" dirty="0"/>
              <a:t>Name, address, Institution Contact information, list of Signing Officials, etc.</a:t>
            </a:r>
          </a:p>
          <a:p>
            <a:pPr marL="0" indent="0">
              <a:buNone/>
            </a:pPr>
            <a:endParaRPr lang="en-US" dirty="0"/>
          </a:p>
        </p:txBody>
      </p:sp>
      <p:pic>
        <p:nvPicPr>
          <p:cNvPr id="2050" name="Picture 2" title="IPF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667000" y="2361203"/>
            <a:ext cx="5867399" cy="422562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Rounded Rectangle 3" descr="&quot;&quot;" title="&quot;&quot;"/>
          <p:cNvSpPr/>
          <p:nvPr/>
        </p:nvSpPr>
        <p:spPr>
          <a:xfrm>
            <a:off x="2692167" y="5105400"/>
            <a:ext cx="1066800" cy="304800"/>
          </a:xfrm>
          <a:prstGeom prst="round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title="Text box with arrow"/>
          <p:cNvGrpSpPr/>
          <p:nvPr/>
        </p:nvGrpSpPr>
        <p:grpSpPr>
          <a:xfrm>
            <a:off x="287463" y="4657635"/>
            <a:ext cx="2404704" cy="1200329"/>
            <a:chOff x="287463" y="4657635"/>
            <a:chExt cx="2404704" cy="1200329"/>
          </a:xfrm>
        </p:grpSpPr>
        <p:sp>
          <p:nvSpPr>
            <p:cNvPr id="15" name="Text Box 4" descr="SAM Registration Expiration&#10;" title="Tetx box"/>
            <p:cNvSpPr txBox="1">
              <a:spLocks noChangeArrowheads="1"/>
            </p:cNvSpPr>
            <p:nvPr/>
          </p:nvSpPr>
          <p:spPr bwMode="auto">
            <a:xfrm>
              <a:off x="287463" y="4657635"/>
              <a:ext cx="2009876" cy="1200329"/>
            </a:xfrm>
            <a:prstGeom prst="rect">
              <a:avLst/>
            </a:prstGeom>
            <a:solidFill>
              <a:srgbClr val="FFFFCC"/>
            </a:solidFill>
            <a:ln w="12700">
              <a:solidFill>
                <a:srgbClr val="C00000"/>
              </a:solidFill>
              <a:miter lim="800000"/>
              <a:headEnd/>
              <a:tailEnd/>
            </a:ln>
          </p:spPr>
          <p:txBody>
            <a:bodyPr wrap="square">
              <a:spAutoFit/>
            </a:bodyPr>
            <a:lstStyle/>
            <a:p>
              <a:pPr>
                <a:spcBef>
                  <a:spcPct val="50000"/>
                </a:spcBef>
              </a:pPr>
              <a:r>
                <a:rPr lang="en-US" sz="2400" dirty="0">
                  <a:solidFill>
                    <a:schemeClr val="accent2"/>
                  </a:solidFill>
                  <a:latin typeface="+mn-lt"/>
                </a:rPr>
                <a:t>SAM Registration Expiration</a:t>
              </a:r>
            </a:p>
          </p:txBody>
        </p:sp>
        <p:sp>
          <p:nvSpPr>
            <p:cNvPr id="16" name="Line 5"/>
            <p:cNvSpPr>
              <a:spLocks noChangeShapeType="1"/>
            </p:cNvSpPr>
            <p:nvPr/>
          </p:nvSpPr>
          <p:spPr bwMode="auto">
            <a:xfrm flipV="1">
              <a:off x="2321288" y="5257800"/>
              <a:ext cx="370879" cy="1"/>
            </a:xfrm>
            <a:prstGeom prst="line">
              <a:avLst/>
            </a:prstGeom>
            <a:noFill/>
            <a:ln w="38100">
              <a:solidFill>
                <a:srgbClr val="CC3300"/>
              </a:solidFill>
              <a:round/>
              <a:headEnd/>
              <a:tailEnd type="triangle" w="med" len="med"/>
            </a:ln>
          </p:spPr>
          <p:txBody>
            <a:bodyPr/>
            <a:lstStyle/>
            <a:p>
              <a:endParaRPr lang="en-US"/>
            </a:p>
          </p:txBody>
        </p:sp>
      </p:grpSp>
    </p:spTree>
    <p:custDataLst>
      <p:tags r:id="rId1"/>
    </p:custDataLst>
    <p:extLst>
      <p:ext uri="{BB962C8B-B14F-4D97-AF65-F5344CB8AC3E}">
        <p14:creationId xmlns:p14="http://schemas.microsoft.com/office/powerpoint/2010/main" val="1062781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IPF Assurances and Certifications</a:t>
            </a:r>
          </a:p>
        </p:txBody>
      </p:sp>
      <p:sp>
        <p:nvSpPr>
          <p:cNvPr id="3" name="Content Placeholder 2"/>
          <p:cNvSpPr>
            <a:spLocks noGrp="1"/>
          </p:cNvSpPr>
          <p:nvPr>
            <p:ph sz="quarter" idx="13"/>
          </p:nvPr>
        </p:nvSpPr>
        <p:spPr/>
        <p:txBody>
          <a:bodyPr/>
          <a:lstStyle/>
          <a:p>
            <a:pPr marL="0" indent="0">
              <a:buNone/>
            </a:pPr>
            <a:r>
              <a:rPr lang="en-US" dirty="0"/>
              <a:t>Assurances and Certifications: data elements that comprise assurance/certification information about an institution</a:t>
            </a:r>
          </a:p>
          <a:p>
            <a:pPr lvl="1"/>
            <a:r>
              <a:rPr lang="en-US" dirty="0"/>
              <a:t>List of certifications </a:t>
            </a:r>
            <a:br>
              <a:rPr lang="en-US" dirty="0"/>
            </a:br>
            <a:r>
              <a:rPr lang="en-US" dirty="0"/>
              <a:t>(e.g., Financial Conflict of </a:t>
            </a:r>
            <a:br>
              <a:rPr lang="en-US" dirty="0"/>
            </a:br>
            <a:r>
              <a:rPr lang="en-US" dirty="0"/>
              <a:t>Interest, Human Subjects </a:t>
            </a:r>
            <a:br>
              <a:rPr lang="en-US" dirty="0"/>
            </a:br>
            <a:r>
              <a:rPr lang="en-US" dirty="0"/>
              <a:t>Research, Vertebrate </a:t>
            </a:r>
            <a:br>
              <a:rPr lang="en-US" dirty="0"/>
            </a:br>
            <a:r>
              <a:rPr lang="en-US" dirty="0"/>
              <a:t>Animals, etc.)</a:t>
            </a:r>
          </a:p>
          <a:p>
            <a:endParaRPr lang="en-US" dirty="0"/>
          </a:p>
        </p:txBody>
      </p:sp>
      <p:pic>
        <p:nvPicPr>
          <p:cNvPr id="1026" name="Picture 2" title="IPF Assurances"/>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91000" y="2438401"/>
            <a:ext cx="4773344" cy="358891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1705513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IPF Institution Contacts</a:t>
            </a:r>
          </a:p>
        </p:txBody>
      </p:sp>
      <p:sp>
        <p:nvSpPr>
          <p:cNvPr id="3" name="Content Placeholder 2"/>
          <p:cNvSpPr>
            <a:spLocks noGrp="1"/>
          </p:cNvSpPr>
          <p:nvPr>
            <p:ph sz="quarter" idx="13"/>
          </p:nvPr>
        </p:nvSpPr>
        <p:spPr>
          <a:xfrm>
            <a:off x="301752" y="1447800"/>
            <a:ext cx="2593848" cy="4572000"/>
          </a:xfrm>
        </p:spPr>
        <p:txBody>
          <a:bodyPr/>
          <a:lstStyle/>
          <a:p>
            <a:pPr marL="0" indent="0">
              <a:buNone/>
            </a:pPr>
            <a:r>
              <a:rPr lang="en-US" dirty="0"/>
              <a:t>Newer</a:t>
            </a:r>
          </a:p>
          <a:p>
            <a:pPr marL="0" indent="0">
              <a:buNone/>
            </a:pPr>
            <a:r>
              <a:rPr lang="en-US" dirty="0"/>
              <a:t>Contact </a:t>
            </a:r>
          </a:p>
          <a:p>
            <a:pPr marL="0" indent="0">
              <a:buNone/>
            </a:pPr>
            <a:r>
              <a:rPr lang="en-US" dirty="0"/>
              <a:t>Fields:</a:t>
            </a:r>
          </a:p>
          <a:p>
            <a:r>
              <a:rPr lang="en-US" sz="2000" dirty="0">
                <a:solidFill>
                  <a:srgbClr val="336699"/>
                </a:solidFill>
              </a:rPr>
              <a:t>Closeout Correspondence</a:t>
            </a:r>
          </a:p>
          <a:p>
            <a:r>
              <a:rPr lang="en-US" sz="2000" dirty="0">
                <a:solidFill>
                  <a:srgbClr val="336699"/>
                </a:solidFill>
              </a:rPr>
              <a:t>FCOI Correspondence</a:t>
            </a:r>
          </a:p>
        </p:txBody>
      </p:sp>
      <p:grpSp>
        <p:nvGrpSpPr>
          <p:cNvPr id="4" name="Group 3" descr="Show closeout and FCOI contact information" title="IPF screen"/>
          <p:cNvGrpSpPr/>
          <p:nvPr/>
        </p:nvGrpSpPr>
        <p:grpSpPr>
          <a:xfrm>
            <a:off x="2580358" y="1524000"/>
            <a:ext cx="6290622" cy="4530428"/>
            <a:chOff x="2580358" y="1524000"/>
            <a:chExt cx="6290622" cy="4530428"/>
          </a:xfrm>
        </p:grpSpPr>
        <p:pic>
          <p:nvPicPr>
            <p:cNvPr id="2050" name="Picture 2" descr="Basic Information form" title="IPF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80358" y="1524000"/>
              <a:ext cx="6290622" cy="453042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3" name="Rounded Rectangle 12"/>
            <p:cNvSpPr/>
            <p:nvPr/>
          </p:nvSpPr>
          <p:spPr>
            <a:xfrm>
              <a:off x="4035424" y="4343400"/>
              <a:ext cx="2136775" cy="685800"/>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454714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Un-Puzzle Masters</a:t>
            </a:r>
          </a:p>
        </p:txBody>
      </p:sp>
      <p:sp>
        <p:nvSpPr>
          <p:cNvPr id="3" name="Content Placeholder 2"/>
          <p:cNvSpPr>
            <a:spLocks noGrp="1"/>
          </p:cNvSpPr>
          <p:nvPr>
            <p:ph sz="quarter" idx="13"/>
          </p:nvPr>
        </p:nvSpPr>
        <p:spPr>
          <a:xfrm>
            <a:off x="301625" y="1447800"/>
            <a:ext cx="8534400" cy="3276600"/>
          </a:xfrm>
        </p:spPr>
        <p:txBody>
          <a:bodyPr/>
          <a:lstStyle/>
          <a:p>
            <a:r>
              <a:rPr lang="en-US" sz="2400" dirty="0"/>
              <a:t>Scarlett Gibb</a:t>
            </a:r>
          </a:p>
          <a:p>
            <a:pPr lvl="1"/>
            <a:r>
              <a:rPr lang="en-US" sz="1900" dirty="0"/>
              <a:t>eRA Customer Relationship Manager, eRA Commons</a:t>
            </a:r>
          </a:p>
          <a:p>
            <a:pPr marL="274638" lvl="1" indent="0">
              <a:buNone/>
            </a:pPr>
            <a:endParaRPr lang="en-US" sz="1900" dirty="0"/>
          </a:p>
          <a:p>
            <a:r>
              <a:rPr lang="en-US" sz="2400" dirty="0"/>
              <a:t>Joe Schumaker</a:t>
            </a:r>
          </a:p>
          <a:p>
            <a:pPr lvl="1"/>
            <a:r>
              <a:rPr lang="en-US" sz="1900" dirty="0"/>
              <a:t>eRA Communications and Outreach</a:t>
            </a:r>
          </a:p>
          <a:p>
            <a:endParaRPr lang="en-US" sz="2400" dirty="0"/>
          </a:p>
        </p:txBody>
      </p:sp>
    </p:spTree>
    <p:custDataLst>
      <p:tags r:id="rId1"/>
    </p:custDataLst>
    <p:extLst>
      <p:ext uri="{BB962C8B-B14F-4D97-AF65-F5344CB8AC3E}">
        <p14:creationId xmlns:p14="http://schemas.microsoft.com/office/powerpoint/2010/main" val="2483557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IPF SOs &amp; TTOs</a:t>
            </a:r>
          </a:p>
        </p:txBody>
      </p:sp>
      <p:sp>
        <p:nvSpPr>
          <p:cNvPr id="3" name="Content Placeholder 2"/>
          <p:cNvSpPr>
            <a:spLocks noGrp="1"/>
          </p:cNvSpPr>
          <p:nvPr>
            <p:ph sz="quarter" idx="13"/>
          </p:nvPr>
        </p:nvSpPr>
        <p:spPr>
          <a:xfrm>
            <a:off x="6846964" y="1469655"/>
            <a:ext cx="2136648" cy="4572000"/>
          </a:xfrm>
        </p:spPr>
        <p:txBody>
          <a:bodyPr/>
          <a:lstStyle/>
          <a:p>
            <a:pPr marL="0" indent="0">
              <a:buNone/>
            </a:pPr>
            <a:r>
              <a:rPr lang="en-US" sz="2000" dirty="0"/>
              <a:t>Signing </a:t>
            </a:r>
          </a:p>
          <a:p>
            <a:pPr marL="0" indent="0">
              <a:buNone/>
            </a:pPr>
            <a:r>
              <a:rPr lang="en-US" sz="2000" dirty="0"/>
              <a:t>Officials</a:t>
            </a:r>
          </a:p>
          <a:p>
            <a:pPr marL="0" indent="0">
              <a:buNone/>
            </a:pPr>
            <a:r>
              <a:rPr lang="en-US" sz="2000" dirty="0"/>
              <a:t>&amp; </a:t>
            </a:r>
          </a:p>
          <a:p>
            <a:pPr marL="0" indent="0">
              <a:buNone/>
            </a:pPr>
            <a:r>
              <a:rPr lang="en-US" sz="2000" dirty="0"/>
              <a:t>Technology Transfer Officers</a:t>
            </a:r>
          </a:p>
          <a:p>
            <a:pPr marL="0" indent="0">
              <a:buNone/>
            </a:pPr>
            <a:r>
              <a:rPr lang="en-US" sz="2000" dirty="0"/>
              <a:t>(TTO)</a:t>
            </a:r>
          </a:p>
        </p:txBody>
      </p:sp>
      <p:pic>
        <p:nvPicPr>
          <p:cNvPr id="3074" name="Picture 2" title="IPF list of Signing Officials"/>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01625" y="1524000"/>
            <a:ext cx="6545339" cy="4876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ounded Rectangle 4" title="Rounded rectangle"/>
          <p:cNvSpPr/>
          <p:nvPr/>
        </p:nvSpPr>
        <p:spPr>
          <a:xfrm>
            <a:off x="1600200" y="4114800"/>
            <a:ext cx="4953000" cy="2286000"/>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ction Button: Home 5" descr="Home Button - takes you back to the &quot;unpuzzle&quot;">
            <a:hlinkClick r:id="rId4" action="ppaction://hlinksldjump" highlightClick="1"/>
          </p:cNvPr>
          <p:cNvSpPr/>
          <p:nvPr/>
        </p:nvSpPr>
        <p:spPr>
          <a:xfrm>
            <a:off x="8014430" y="5774955"/>
            <a:ext cx="818596" cy="533400"/>
          </a:xfrm>
          <a:prstGeom prst="actionButtonHome">
            <a:avLst/>
          </a:prstGeom>
          <a:scene3d>
            <a:camera prst="orthographicFront" fov="0">
              <a:rot lat="0" lon="0" rev="0"/>
            </a:camera>
            <a:lightRig rig="soft" dir="b">
              <a:rot lat="0" lon="0" rev="0"/>
            </a:lightRig>
          </a:scene3d>
          <a:sp3d prstMaterial="dkEdge">
            <a:bevelT w="63500" h="63500"/>
            <a:contourClr>
              <a:schemeClr val="accent3"/>
            </a:contourClr>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539754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What is the RPPR?</a:t>
            </a:r>
          </a:p>
        </p:txBody>
      </p:sp>
      <p:sp>
        <p:nvSpPr>
          <p:cNvPr id="13" name="Content Placeholder 12"/>
          <p:cNvSpPr>
            <a:spLocks noGrp="1"/>
          </p:cNvSpPr>
          <p:nvPr>
            <p:ph sz="quarter" idx="13"/>
          </p:nvPr>
        </p:nvSpPr>
        <p:spPr>
          <a:xfrm>
            <a:off x="316865" y="1524000"/>
            <a:ext cx="8503920" cy="4572000"/>
          </a:xfrm>
        </p:spPr>
        <p:txBody>
          <a:bodyPr/>
          <a:lstStyle/>
          <a:p>
            <a:r>
              <a:rPr lang="en-US" dirty="0"/>
              <a:t>RPPR is the </a:t>
            </a:r>
            <a:r>
              <a:rPr lang="en-US" sz="3200" dirty="0">
                <a:solidFill>
                  <a:srgbClr val="CC3300"/>
                </a:solidFill>
              </a:rPr>
              <a:t>R</a:t>
            </a:r>
            <a:r>
              <a:rPr lang="en-US" dirty="0"/>
              <a:t>esearch </a:t>
            </a:r>
            <a:r>
              <a:rPr lang="en-US" sz="3200" dirty="0">
                <a:solidFill>
                  <a:srgbClr val="CC3300"/>
                </a:solidFill>
              </a:rPr>
              <a:t>P</a:t>
            </a:r>
            <a:r>
              <a:rPr lang="en-US" dirty="0"/>
              <a:t>erformance </a:t>
            </a:r>
            <a:r>
              <a:rPr lang="en-US" sz="3200" dirty="0">
                <a:solidFill>
                  <a:srgbClr val="CC3300"/>
                </a:solidFill>
              </a:rPr>
              <a:t>P</a:t>
            </a:r>
            <a:r>
              <a:rPr lang="en-US" dirty="0"/>
              <a:t>rogress </a:t>
            </a:r>
            <a:r>
              <a:rPr lang="en-US" sz="3200" dirty="0">
                <a:solidFill>
                  <a:srgbClr val="CC3300"/>
                </a:solidFill>
              </a:rPr>
              <a:t>R</a:t>
            </a:r>
            <a:r>
              <a:rPr lang="en-US" dirty="0"/>
              <a:t>eport</a:t>
            </a:r>
          </a:p>
          <a:p>
            <a:r>
              <a:rPr lang="en-US" dirty="0"/>
              <a:t>A federally mandated report format used across all agencies that provide research grants and contracts</a:t>
            </a:r>
          </a:p>
          <a:p>
            <a:r>
              <a:rPr lang="en-US" dirty="0"/>
              <a:t>Used to document grantee accomplishments and compliance with the terms of the award</a:t>
            </a:r>
          </a:p>
          <a:p>
            <a:r>
              <a:rPr lang="en-US" dirty="0"/>
              <a:t>Describes the scientific progress, identifies significant changes, reports on personnel, and describes plans for subsequent budget period or year (annual reports only)</a:t>
            </a:r>
          </a:p>
          <a:p>
            <a:endParaRPr lang="en-US" dirty="0"/>
          </a:p>
        </p:txBody>
      </p:sp>
    </p:spTree>
    <p:custDataLst>
      <p:tags r:id="rId1"/>
    </p:custDataLst>
    <p:extLst>
      <p:ext uri="{BB962C8B-B14F-4D97-AF65-F5344CB8AC3E}">
        <p14:creationId xmlns:p14="http://schemas.microsoft.com/office/powerpoint/2010/main" val="132869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RPPR Data Entry</a:t>
            </a:r>
          </a:p>
        </p:txBody>
      </p:sp>
      <p:sp>
        <p:nvSpPr>
          <p:cNvPr id="3" name="Content Placeholder 2"/>
          <p:cNvSpPr>
            <a:spLocks noGrp="1"/>
          </p:cNvSpPr>
          <p:nvPr>
            <p:ph sz="quarter" idx="13"/>
          </p:nvPr>
        </p:nvSpPr>
        <p:spPr>
          <a:xfrm>
            <a:off x="152400" y="1527048"/>
            <a:ext cx="6477000" cy="4797552"/>
          </a:xfrm>
        </p:spPr>
        <p:txBody>
          <a:bodyPr/>
          <a:lstStyle/>
          <a:p>
            <a:r>
              <a:rPr lang="en-US" sz="1800" dirty="0"/>
              <a:t>Initiation of RPPR by</a:t>
            </a:r>
          </a:p>
          <a:p>
            <a:pPr lvl="1"/>
            <a:r>
              <a:rPr lang="en-US" sz="1600" dirty="0"/>
              <a:t>Principal Investigator</a:t>
            </a:r>
          </a:p>
          <a:p>
            <a:pPr lvl="1"/>
            <a:r>
              <a:rPr lang="en-US" sz="1600" dirty="0"/>
              <a:t>ASST with the RPPR Delegation</a:t>
            </a:r>
          </a:p>
          <a:p>
            <a:r>
              <a:rPr lang="en-US" sz="1800" dirty="0"/>
              <a:t>RPPR sections (Annual)</a:t>
            </a:r>
          </a:p>
          <a:p>
            <a:pPr marL="731838" lvl="1" indent="-457200">
              <a:buFont typeface="+mj-lt"/>
              <a:buAutoNum type="alphaUcPeriod"/>
            </a:pPr>
            <a:r>
              <a:rPr lang="en-US" sz="1600" dirty="0"/>
              <a:t>Cover Page </a:t>
            </a:r>
          </a:p>
          <a:p>
            <a:pPr marL="731838" lvl="1" indent="-457200">
              <a:buFont typeface="+mj-lt"/>
              <a:buAutoNum type="alphaUcPeriod"/>
            </a:pPr>
            <a:r>
              <a:rPr lang="en-US" sz="1600" dirty="0"/>
              <a:t>Accomplishments </a:t>
            </a:r>
          </a:p>
          <a:p>
            <a:pPr marL="731838" lvl="1" indent="-457200">
              <a:buFont typeface="+mj-lt"/>
              <a:buAutoNum type="alphaUcPeriod"/>
            </a:pPr>
            <a:r>
              <a:rPr lang="en-US" sz="1600" dirty="0"/>
              <a:t>Products </a:t>
            </a:r>
          </a:p>
          <a:p>
            <a:pPr marL="731838" lvl="1" indent="-457200">
              <a:buFont typeface="+mj-lt"/>
              <a:buAutoNum type="alphaUcPeriod"/>
            </a:pPr>
            <a:r>
              <a:rPr lang="en-US" sz="1600" dirty="0"/>
              <a:t>Participants</a:t>
            </a:r>
          </a:p>
          <a:p>
            <a:pPr marL="731838" lvl="1" indent="-457200">
              <a:buFont typeface="+mj-lt"/>
              <a:buAutoNum type="alphaUcPeriod"/>
            </a:pPr>
            <a:r>
              <a:rPr lang="en-US" sz="1600" dirty="0"/>
              <a:t>Impact </a:t>
            </a:r>
          </a:p>
          <a:p>
            <a:pPr marL="731838" lvl="1" indent="-457200">
              <a:buFont typeface="+mj-lt"/>
              <a:buAutoNum type="alphaUcPeriod"/>
            </a:pPr>
            <a:r>
              <a:rPr lang="en-US" sz="1600" dirty="0"/>
              <a:t>Changes</a:t>
            </a:r>
          </a:p>
          <a:p>
            <a:pPr marL="731838" lvl="1" indent="-457200">
              <a:buFont typeface="+mj-lt"/>
              <a:buAutoNum type="alphaUcPeriod"/>
            </a:pPr>
            <a:r>
              <a:rPr lang="en-US" sz="1600" dirty="0"/>
              <a:t>Special Reporting </a:t>
            </a:r>
          </a:p>
          <a:p>
            <a:pPr marL="731838" lvl="1" indent="-457200">
              <a:buFont typeface="+mj-lt"/>
              <a:buAutoNum type="alphaUcPeriod"/>
            </a:pPr>
            <a:r>
              <a:rPr lang="en-US" sz="1600" dirty="0"/>
              <a:t>Budget (non-SNAP)</a:t>
            </a:r>
          </a:p>
          <a:p>
            <a:r>
              <a:rPr lang="en-US" sz="1800" dirty="0"/>
              <a:t>Watch for character limits in data entry fields</a:t>
            </a:r>
          </a:p>
          <a:p>
            <a:r>
              <a:rPr lang="en-US" sz="1800" dirty="0"/>
              <a:t>Ensure uploads are in PDF format</a:t>
            </a:r>
          </a:p>
          <a:p>
            <a:r>
              <a:rPr lang="en-US" sz="1800" dirty="0"/>
              <a:t>When completing data tables remember to click ‘Add/New’</a:t>
            </a:r>
          </a:p>
        </p:txBody>
      </p:sp>
      <p:sp>
        <p:nvSpPr>
          <p:cNvPr id="6" name="Content Placeholder 2"/>
          <p:cNvSpPr txBox="1">
            <a:spLocks/>
          </p:cNvSpPr>
          <p:nvPr/>
        </p:nvSpPr>
        <p:spPr bwMode="auto">
          <a:xfrm>
            <a:off x="4648200" y="2441448"/>
            <a:ext cx="4114800" cy="281635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a:lstStyle>
          <a:p>
            <a:r>
              <a:rPr lang="en-US" sz="1800" dirty="0"/>
              <a:t>RPPR sections (Interim &amp; Final)</a:t>
            </a:r>
          </a:p>
          <a:p>
            <a:pPr marL="731838" lvl="1" indent="-457200">
              <a:buFont typeface="+mj-lt"/>
              <a:buAutoNum type="alphaUcPeriod"/>
            </a:pPr>
            <a:r>
              <a:rPr lang="en-US" sz="1600" dirty="0"/>
              <a:t>Cover Page </a:t>
            </a:r>
          </a:p>
          <a:p>
            <a:pPr marL="731838" lvl="1" indent="-457200">
              <a:buFont typeface="+mj-lt"/>
              <a:buAutoNum type="alphaUcPeriod"/>
            </a:pPr>
            <a:r>
              <a:rPr lang="en-US" sz="1600" dirty="0"/>
              <a:t>Accomplishments </a:t>
            </a:r>
          </a:p>
          <a:p>
            <a:pPr marL="731838" lvl="1" indent="-457200">
              <a:buFont typeface="+mj-lt"/>
              <a:buAutoNum type="alphaUcPeriod"/>
            </a:pPr>
            <a:r>
              <a:rPr lang="en-US" sz="1600" dirty="0"/>
              <a:t>Products </a:t>
            </a:r>
          </a:p>
          <a:p>
            <a:pPr marL="731838" lvl="1" indent="-457200">
              <a:buFont typeface="+mj-lt"/>
              <a:buAutoNum type="alphaUcPeriod"/>
            </a:pPr>
            <a:r>
              <a:rPr lang="en-US" sz="1600" dirty="0"/>
              <a:t>Participants (only section D.1)</a:t>
            </a:r>
          </a:p>
          <a:p>
            <a:pPr marL="731838" lvl="1" indent="-457200">
              <a:buFont typeface="+mj-lt"/>
              <a:buAutoNum type="alphaUcPeriod"/>
            </a:pPr>
            <a:r>
              <a:rPr lang="en-US" sz="1600" dirty="0"/>
              <a:t>Impact </a:t>
            </a:r>
          </a:p>
          <a:p>
            <a:pPr marL="731838" lvl="1" indent="-457200">
              <a:buFont typeface="+mj-lt"/>
              <a:buAutoNum type="alphaUcPeriod" startAt="7"/>
            </a:pPr>
            <a:r>
              <a:rPr lang="en-US" sz="1600" dirty="0"/>
              <a:t>Special Reporting </a:t>
            </a:r>
          </a:p>
          <a:p>
            <a:pPr marL="731838" lvl="1" indent="-457200">
              <a:buFont typeface="+mj-lt"/>
              <a:buAutoNum type="alphaUcPeriod" startAt="9"/>
            </a:pPr>
            <a:r>
              <a:rPr lang="en-US" sz="1600" dirty="0"/>
              <a:t>Outcomes</a:t>
            </a:r>
          </a:p>
        </p:txBody>
      </p:sp>
    </p:spTree>
    <p:custDataLst>
      <p:tags r:id="rId1"/>
    </p:custDataLst>
    <p:extLst>
      <p:ext uri="{BB962C8B-B14F-4D97-AF65-F5344CB8AC3E}">
        <p14:creationId xmlns:p14="http://schemas.microsoft.com/office/powerpoint/2010/main" val="1536474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RPPR Budgets</a:t>
            </a:r>
          </a:p>
        </p:txBody>
      </p:sp>
      <p:sp>
        <p:nvSpPr>
          <p:cNvPr id="3" name="Content Placeholder 2"/>
          <p:cNvSpPr>
            <a:spLocks noGrp="1"/>
          </p:cNvSpPr>
          <p:nvPr>
            <p:ph sz="quarter" idx="13"/>
          </p:nvPr>
        </p:nvSpPr>
        <p:spPr/>
        <p:txBody>
          <a:bodyPr/>
          <a:lstStyle/>
          <a:p>
            <a:pPr marL="0" lvl="0" indent="0">
              <a:buClr>
                <a:srgbClr val="4F81BD"/>
              </a:buClr>
              <a:buNone/>
            </a:pPr>
            <a:r>
              <a:rPr lang="en-US" dirty="0">
                <a:solidFill>
                  <a:prstClr val="black"/>
                </a:solidFill>
              </a:rPr>
              <a:t>Submitting progress reports with budgets</a:t>
            </a:r>
          </a:p>
          <a:p>
            <a:pPr lvl="1">
              <a:buClr>
                <a:srgbClr val="C0504D"/>
              </a:buClr>
            </a:pPr>
            <a:r>
              <a:rPr lang="en-US" sz="2300" dirty="0">
                <a:solidFill>
                  <a:srgbClr val="1F497D"/>
                </a:solidFill>
              </a:rPr>
              <a:t>R&amp;R budget and PHS 398 budgets are now available for Non-SNAP RPPR.</a:t>
            </a:r>
          </a:p>
          <a:p>
            <a:pPr lvl="1">
              <a:buClr>
                <a:srgbClr val="C0504D"/>
              </a:buClr>
            </a:pPr>
            <a:r>
              <a:rPr lang="en-US" sz="2300" dirty="0">
                <a:solidFill>
                  <a:srgbClr val="1F497D"/>
                </a:solidFill>
              </a:rPr>
              <a:t>If presented with an option of budget forms, the type that was submitted with the application should be used.</a:t>
            </a:r>
          </a:p>
          <a:p>
            <a:pPr lvl="2">
              <a:buClr>
                <a:srgbClr val="C0504D"/>
              </a:buClr>
            </a:pPr>
            <a:r>
              <a:rPr lang="en-US" sz="2100" dirty="0">
                <a:solidFill>
                  <a:srgbClr val="1F497D"/>
                </a:solidFill>
              </a:rPr>
              <a:t>PHS 398 Budget is available only on training grants.</a:t>
            </a:r>
          </a:p>
          <a:p>
            <a:pPr lvl="1">
              <a:buClr>
                <a:srgbClr val="C0504D"/>
              </a:buClr>
            </a:pPr>
            <a:r>
              <a:rPr lang="en-US" sz="2300" dirty="0">
                <a:solidFill>
                  <a:srgbClr val="1F497D"/>
                </a:solidFill>
              </a:rPr>
              <a:t>Help for R&amp;R Budget and PHS 398 Budget forms can be found in the SF424 R&amp;R User Guides.</a:t>
            </a:r>
            <a:endParaRPr lang="en-US" dirty="0">
              <a:solidFill>
                <a:srgbClr val="1F497D"/>
              </a:solidFill>
            </a:endParaRPr>
          </a:p>
          <a:p>
            <a:endParaRPr lang="en-US" dirty="0"/>
          </a:p>
        </p:txBody>
      </p:sp>
    </p:spTree>
    <p:custDataLst>
      <p:tags r:id="rId1"/>
    </p:custDataLst>
    <p:extLst>
      <p:ext uri="{BB962C8B-B14F-4D97-AF65-F5344CB8AC3E}">
        <p14:creationId xmlns:p14="http://schemas.microsoft.com/office/powerpoint/2010/main" val="2781783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RPPR &amp; Human Subjects System (HSS)</a:t>
            </a:r>
          </a:p>
        </p:txBody>
      </p:sp>
      <p:sp>
        <p:nvSpPr>
          <p:cNvPr id="3" name="Content Placeholder 2"/>
          <p:cNvSpPr>
            <a:spLocks noGrp="1"/>
          </p:cNvSpPr>
          <p:nvPr>
            <p:ph sz="quarter" idx="13"/>
          </p:nvPr>
        </p:nvSpPr>
        <p:spPr>
          <a:xfrm>
            <a:off x="152400" y="1527048"/>
            <a:ext cx="8839200" cy="4797552"/>
          </a:xfrm>
        </p:spPr>
        <p:txBody>
          <a:bodyPr/>
          <a:lstStyle/>
          <a:p>
            <a:r>
              <a:rPr lang="en-US" sz="2800" dirty="0"/>
              <a:t>HSS is the electronic system to manage human subjects and clinical trials information. </a:t>
            </a:r>
          </a:p>
          <a:p>
            <a:r>
              <a:rPr lang="en-US" sz="2800" dirty="0"/>
              <a:t>Allows principal investigators and signing officials to access and update all the human subjects and clinical trials data associated with their grants in one place. </a:t>
            </a:r>
          </a:p>
          <a:p>
            <a:pPr lvl="1"/>
            <a:r>
              <a:rPr lang="en-US" sz="1800" dirty="0"/>
              <a:t>update participant information</a:t>
            </a:r>
          </a:p>
          <a:p>
            <a:pPr lvl="1"/>
            <a:r>
              <a:rPr lang="en-US" sz="1800" dirty="0"/>
              <a:t>enrollment information</a:t>
            </a:r>
          </a:p>
          <a:p>
            <a:pPr lvl="1"/>
            <a:r>
              <a:rPr lang="en-US" sz="1800" dirty="0"/>
              <a:t>inform NIH of ClinicalTrials.gov registration</a:t>
            </a:r>
          </a:p>
          <a:p>
            <a:pPr lvl="1"/>
            <a:r>
              <a:rPr lang="en-US" sz="1800" dirty="0"/>
              <a:t>and revise other human subjects-related information as necessary, just-in-time for award or after a grant award is made. </a:t>
            </a:r>
          </a:p>
        </p:txBody>
      </p:sp>
    </p:spTree>
    <p:custDataLst>
      <p:tags r:id="rId1"/>
    </p:custDataLst>
    <p:extLst>
      <p:ext uri="{BB962C8B-B14F-4D97-AF65-F5344CB8AC3E}">
        <p14:creationId xmlns:p14="http://schemas.microsoft.com/office/powerpoint/2010/main" val="3660603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RPPR &amp; Accessing HSS</a:t>
            </a:r>
          </a:p>
        </p:txBody>
      </p:sp>
      <p:sp>
        <p:nvSpPr>
          <p:cNvPr id="3" name="Content Placeholder 2"/>
          <p:cNvSpPr>
            <a:spLocks noGrp="1"/>
          </p:cNvSpPr>
          <p:nvPr>
            <p:ph sz="quarter" idx="13"/>
          </p:nvPr>
        </p:nvSpPr>
        <p:spPr>
          <a:xfrm>
            <a:off x="152400" y="1527048"/>
            <a:ext cx="8839200" cy="4797552"/>
          </a:xfrm>
        </p:spPr>
        <p:txBody>
          <a:bodyPr/>
          <a:lstStyle/>
          <a:p>
            <a:r>
              <a:rPr lang="en-US" sz="2400" dirty="0"/>
              <a:t>The most common use of the Human Subjects System is for updates needed to the RPPR</a:t>
            </a:r>
          </a:p>
          <a:p>
            <a:r>
              <a:rPr lang="en-US" sz="2400" dirty="0"/>
              <a:t>You will find the Human Subjects link in Section G.4.b Inclusion Enrollment Data of the RPPR</a:t>
            </a:r>
          </a:p>
          <a:p>
            <a:r>
              <a:rPr lang="en-US" sz="2400" dirty="0"/>
              <a:t>The human subjects link is visible only for NIH applications and grants involving human subjects. </a:t>
            </a:r>
          </a:p>
          <a:p>
            <a:endParaRPr lang="en-US" sz="2400" dirty="0"/>
          </a:p>
        </p:txBody>
      </p:sp>
      <p:pic>
        <p:nvPicPr>
          <p:cNvPr id="4" name="Picture 3" descr="&quot;&quot;" title="Inclusion Enrollment Data Human Subjects Lin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624" y="4390568"/>
            <a:ext cx="8534401" cy="1629231"/>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407061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HSCT &amp; RPPRs</a:t>
            </a:r>
          </a:p>
        </p:txBody>
      </p:sp>
      <p:sp>
        <p:nvSpPr>
          <p:cNvPr id="3" name="Content Placeholder 2"/>
          <p:cNvSpPr>
            <a:spLocks noGrp="1"/>
          </p:cNvSpPr>
          <p:nvPr>
            <p:ph sz="quarter" idx="13"/>
          </p:nvPr>
        </p:nvSpPr>
        <p:spPr>
          <a:xfrm>
            <a:off x="152400" y="1527048"/>
            <a:ext cx="5562600" cy="4797552"/>
          </a:xfrm>
        </p:spPr>
        <p:txBody>
          <a:bodyPr/>
          <a:lstStyle/>
          <a:p>
            <a:r>
              <a:rPr lang="en-US" sz="1800" dirty="0"/>
              <a:t>Due to the addition of the Human Subjects Clinical Trials (HSCT) form for applications involving human subject research, the content and the format of the RPPR has changed. </a:t>
            </a:r>
          </a:p>
          <a:p>
            <a:pPr marL="0" indent="0">
              <a:buNone/>
            </a:pPr>
            <a:endParaRPr lang="en-US" sz="1800" dirty="0"/>
          </a:p>
          <a:p>
            <a:r>
              <a:rPr lang="en-US" sz="1800" dirty="0"/>
              <a:t>You will find the study record summary in Section G.4.b. and complete individual study records later in the RPPR pdf.</a:t>
            </a:r>
          </a:p>
          <a:p>
            <a:endParaRPr lang="en-US" sz="1800" dirty="0"/>
          </a:p>
          <a:p>
            <a:pPr marL="0" indent="0">
              <a:buNone/>
            </a:pPr>
            <a:r>
              <a:rPr lang="en-US" sz="1800" dirty="0"/>
              <a:t>Section 6 for Clinical Trials.  </a:t>
            </a:r>
          </a:p>
          <a:p>
            <a:r>
              <a:rPr lang="en-US" sz="1800" dirty="0"/>
              <a:t>The Clinical Trial Milestone Plan (Section 6 of the HSCT form) is required to be filled out by grantees who are conducting clinical trials and who submitted their last competing application on January 25, 2018 or later, otherwise the RPPR will trigger an error. </a:t>
            </a:r>
          </a:p>
          <a:p>
            <a:endParaRPr lang="en-US" sz="1800" dirty="0"/>
          </a:p>
        </p:txBody>
      </p:sp>
      <p:pic>
        <p:nvPicPr>
          <p:cNvPr id="5" name="Picture 4" descr="Section 6 of the HSCT form, Milestone plan">
            <a:extLst>
              <a:ext uri="{FF2B5EF4-FFF2-40B4-BE49-F238E27FC236}">
                <a16:creationId xmlns:a16="http://schemas.microsoft.com/office/drawing/2014/main" id="{D6D8D09A-0024-4411-AE85-8883602922CA}"/>
              </a:ext>
            </a:extLst>
          </p:cNvPr>
          <p:cNvPicPr>
            <a:picLocks noChangeAspect="1"/>
          </p:cNvPicPr>
          <p:nvPr/>
        </p:nvPicPr>
        <p:blipFill rotWithShape="1">
          <a:blip r:embed="rId3"/>
          <a:srcRect r="24811"/>
          <a:stretch/>
        </p:blipFill>
        <p:spPr>
          <a:xfrm>
            <a:off x="5715000" y="1905000"/>
            <a:ext cx="3037715" cy="3803101"/>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3555498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Multi-Year RPPR</a:t>
            </a:r>
          </a:p>
        </p:txBody>
      </p:sp>
      <p:sp>
        <p:nvSpPr>
          <p:cNvPr id="3" name="Content Placeholder 2"/>
          <p:cNvSpPr>
            <a:spLocks noGrp="1"/>
          </p:cNvSpPr>
          <p:nvPr>
            <p:ph sz="quarter" idx="13"/>
          </p:nvPr>
        </p:nvSpPr>
        <p:spPr>
          <a:ln>
            <a:noFill/>
          </a:ln>
        </p:spPr>
        <p:txBody>
          <a:bodyPr/>
          <a:lstStyle/>
          <a:p>
            <a:pPr marL="0" lvl="0" indent="0">
              <a:buClr>
                <a:srgbClr val="4F81BD"/>
              </a:buClr>
              <a:buNone/>
            </a:pPr>
            <a:r>
              <a:rPr lang="en-US" dirty="0">
                <a:solidFill>
                  <a:prstClr val="black"/>
                </a:solidFill>
              </a:rPr>
              <a:t>MYRPPR</a:t>
            </a:r>
          </a:p>
          <a:p>
            <a:pPr lvl="1">
              <a:buClr>
                <a:srgbClr val="C0504D"/>
              </a:buClr>
            </a:pPr>
            <a:r>
              <a:rPr lang="en-US" sz="2300" dirty="0">
                <a:solidFill>
                  <a:srgbClr val="1F497D"/>
                </a:solidFill>
              </a:rPr>
              <a:t>Multi Year Progress Reports now use RPPR format</a:t>
            </a:r>
          </a:p>
          <a:p>
            <a:pPr lvl="1">
              <a:buClr>
                <a:srgbClr val="C0504D"/>
              </a:buClr>
            </a:pPr>
            <a:r>
              <a:rPr lang="en-US" sz="2300" dirty="0">
                <a:solidFill>
                  <a:srgbClr val="1F497D"/>
                </a:solidFill>
              </a:rPr>
              <a:t>Link available under the Action Column in Status</a:t>
            </a:r>
          </a:p>
          <a:p>
            <a:endParaRPr lang="en-US" dirty="0"/>
          </a:p>
        </p:txBody>
      </p:sp>
      <p:pic>
        <p:nvPicPr>
          <p:cNvPr id="4" name="Picture 3" title="PI Status screen showing Multi-year RP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568" y="2667000"/>
            <a:ext cx="8110865" cy="4147818"/>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890383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Complex, Multi-Project RPPR</a:t>
            </a:r>
          </a:p>
        </p:txBody>
      </p:sp>
      <p:sp>
        <p:nvSpPr>
          <p:cNvPr id="3" name="Content Placeholder 2"/>
          <p:cNvSpPr>
            <a:spLocks noGrp="1"/>
          </p:cNvSpPr>
          <p:nvPr>
            <p:ph sz="quarter" idx="13"/>
          </p:nvPr>
        </p:nvSpPr>
        <p:spPr/>
        <p:txBody>
          <a:bodyPr/>
          <a:lstStyle/>
          <a:p>
            <a:pPr marL="0" lvl="0" indent="0">
              <a:buClr>
                <a:srgbClr val="4F81BD"/>
              </a:buClr>
              <a:buNone/>
            </a:pPr>
            <a:r>
              <a:rPr lang="en-US" dirty="0">
                <a:solidFill>
                  <a:prstClr val="black"/>
                </a:solidFill>
              </a:rPr>
              <a:t>Submitting progress reports for complex, multi-project grants</a:t>
            </a:r>
          </a:p>
          <a:p>
            <a:pPr lvl="1">
              <a:buClr>
                <a:srgbClr val="C0504D"/>
              </a:buClr>
            </a:pPr>
            <a:r>
              <a:rPr lang="en-US" sz="2300" dirty="0">
                <a:solidFill>
                  <a:srgbClr val="1F497D"/>
                </a:solidFill>
              </a:rPr>
              <a:t>After RPPR is initiated, PI will need to identify if RPPR should contain components.</a:t>
            </a:r>
          </a:p>
          <a:p>
            <a:pPr lvl="1">
              <a:buClr>
                <a:srgbClr val="C0504D"/>
              </a:buClr>
            </a:pPr>
            <a:r>
              <a:rPr lang="en-US" sz="2300" dirty="0">
                <a:solidFill>
                  <a:srgbClr val="1F497D"/>
                </a:solidFill>
              </a:rPr>
              <a:t>RPPR should have the same structure as the originally submitted application.</a:t>
            </a:r>
          </a:p>
          <a:p>
            <a:pPr lvl="1">
              <a:buClr>
                <a:srgbClr val="C0504D"/>
              </a:buClr>
            </a:pPr>
            <a:r>
              <a:rPr lang="en-US" sz="2300" dirty="0">
                <a:solidFill>
                  <a:srgbClr val="1F497D"/>
                </a:solidFill>
              </a:rPr>
              <a:t>Some sections are not available on Overall component (i.e. Budget)</a:t>
            </a:r>
          </a:p>
          <a:p>
            <a:pPr lvl="1">
              <a:buClr>
                <a:srgbClr val="C0504D"/>
              </a:buClr>
            </a:pPr>
            <a:r>
              <a:rPr lang="en-US" dirty="0">
                <a:solidFill>
                  <a:srgbClr val="1F497D"/>
                </a:solidFill>
              </a:rPr>
              <a:t>Some sections are not available on component level (i.e. Participants and Publications are reported on Overall)</a:t>
            </a:r>
          </a:p>
          <a:p>
            <a:endParaRPr lang="en-US" dirty="0"/>
          </a:p>
        </p:txBody>
      </p:sp>
      <p:sp>
        <p:nvSpPr>
          <p:cNvPr id="4" name="Action Button: Home 3" descr="Home Button - takes you back to the &quot;unpuzzle&quot;">
            <a:hlinkClick r:id="rId3" action="ppaction://hlinksldjump" highlightClick="1"/>
          </p:cNvPr>
          <p:cNvSpPr/>
          <p:nvPr/>
        </p:nvSpPr>
        <p:spPr>
          <a:xfrm>
            <a:off x="8014430" y="5774955"/>
            <a:ext cx="818596" cy="533400"/>
          </a:xfrm>
          <a:prstGeom prst="actionButtonHome">
            <a:avLst/>
          </a:prstGeom>
          <a:scene3d>
            <a:camera prst="orthographicFront" fov="0">
              <a:rot lat="0" lon="0" rev="0"/>
            </a:camera>
            <a:lightRig rig="soft" dir="b">
              <a:rot lat="0" lon="0" rev="0"/>
            </a:lightRig>
          </a:scene3d>
          <a:sp3d prstMaterial="dkEdge">
            <a:bevelT w="63500" h="63500"/>
            <a:contourClr>
              <a:schemeClr val="accent3"/>
            </a:contourClr>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280369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eRA</a:t>
            </a:r>
            <a:r>
              <a:rPr lang="en-US" dirty="0"/>
              <a:t> Commons Roles</a:t>
            </a:r>
          </a:p>
        </p:txBody>
      </p:sp>
      <p:sp>
        <p:nvSpPr>
          <p:cNvPr id="3" name="Content Placeholder 2"/>
          <p:cNvSpPr>
            <a:spLocks noGrp="1"/>
          </p:cNvSpPr>
          <p:nvPr>
            <p:ph sz="quarter" idx="13"/>
          </p:nvPr>
        </p:nvSpPr>
        <p:spPr>
          <a:xfrm>
            <a:off x="301752" y="1447800"/>
            <a:ext cx="8503920" cy="4873752"/>
          </a:xfrm>
        </p:spPr>
        <p:txBody>
          <a:bodyPr/>
          <a:lstStyle/>
          <a:p>
            <a:r>
              <a:rPr lang="en-US" dirty="0"/>
              <a:t>The functions that a user can perform in the Commons are based on the role(s) assigned to his or her Commons account</a:t>
            </a:r>
            <a:br>
              <a:rPr lang="en-US" dirty="0"/>
            </a:br>
            <a:endParaRPr lang="en-US" dirty="0"/>
          </a:p>
          <a:p>
            <a:r>
              <a:rPr lang="en-US" dirty="0"/>
              <a:t>Full, printable list of eRA Commons roles with descriptions: </a:t>
            </a:r>
          </a:p>
          <a:p>
            <a:pPr lvl="1"/>
            <a:r>
              <a:rPr lang="en-US" sz="2300" u="sng" dirty="0">
                <a:hlinkClick r:id="rId3"/>
              </a:rPr>
              <a:t>https://era.nih.gov/files/eRA-Commons-Roles-10-2019.pdf</a:t>
            </a:r>
            <a:endParaRPr lang="en-US" sz="2300" dirty="0"/>
          </a:p>
        </p:txBody>
      </p:sp>
    </p:spTree>
    <p:custDataLst>
      <p:tags r:id="rId1"/>
    </p:custDataLst>
    <p:extLst>
      <p:ext uri="{BB962C8B-B14F-4D97-AF65-F5344CB8AC3E}">
        <p14:creationId xmlns:p14="http://schemas.microsoft.com/office/powerpoint/2010/main" val="3844644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1752" y="228600"/>
            <a:ext cx="8534400" cy="758952"/>
          </a:xfrm>
        </p:spPr>
        <p:txBody>
          <a:bodyPr/>
          <a:lstStyle/>
          <a:p>
            <a:r>
              <a:rPr lang="en-US" dirty="0"/>
              <a:t>The Grants Puzzle</a:t>
            </a:r>
          </a:p>
        </p:txBody>
      </p:sp>
      <p:pic>
        <p:nvPicPr>
          <p:cNvPr id="5" name="Picture 4" descr="&quot;&quot;" hidden="1" title="The Grant Puzzel with eRA Commons at cent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2452" y="1219200"/>
            <a:ext cx="5001801" cy="5001801"/>
          </a:xfrm>
          <a:prstGeom prst="rect">
            <a:avLst/>
          </a:prstGeom>
        </p:spPr>
      </p:pic>
      <p:pic>
        <p:nvPicPr>
          <p:cNvPr id="6" name="Picture 5" descr="''" title="Federal Funding Agencies puzzle piec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762000"/>
            <a:ext cx="2079114" cy="2070592"/>
          </a:xfrm>
          <a:prstGeom prst="rect">
            <a:avLst/>
          </a:prstGeom>
        </p:spPr>
      </p:pic>
      <p:pic>
        <p:nvPicPr>
          <p:cNvPr id="7" name="Picture 6" descr="''" title="Applicants and grantees puzzle piec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00538">
            <a:off x="3266509" y="976900"/>
            <a:ext cx="2726705" cy="1525251"/>
          </a:xfrm>
          <a:prstGeom prst="rect">
            <a:avLst/>
          </a:prstGeom>
        </p:spPr>
      </p:pic>
      <p:pic>
        <p:nvPicPr>
          <p:cNvPr id="8" name="Picture 7" descr="''" title="Application Tracking puzzle piec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81800" y="457200"/>
            <a:ext cx="1993904" cy="2002426"/>
          </a:xfrm>
          <a:prstGeom prst="rect">
            <a:avLst/>
          </a:prstGeom>
        </p:spPr>
      </p:pic>
      <p:pic>
        <p:nvPicPr>
          <p:cNvPr id="9" name="Picture 8" descr="''" title="Roles and responsibilities puzzle piec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9165" y="2652405"/>
            <a:ext cx="2402910" cy="1883132"/>
          </a:xfrm>
          <a:prstGeom prst="rect">
            <a:avLst/>
          </a:prstGeom>
        </p:spPr>
      </p:pic>
      <p:pic>
        <p:nvPicPr>
          <p:cNvPr id="10" name="Picture 9" descr="''" hidden="1" title="''"/>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66509" y="2484077"/>
            <a:ext cx="2684102" cy="2786352"/>
          </a:xfrm>
          <a:prstGeom prst="rect">
            <a:avLst/>
          </a:prstGeom>
        </p:spPr>
      </p:pic>
      <p:pic>
        <p:nvPicPr>
          <p:cNvPr id="11" name="Picture 10" descr="''" title="Award Monitoring puzzle piece"/>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10962" y="2486623"/>
            <a:ext cx="2215449" cy="2090635"/>
          </a:xfrm>
          <a:prstGeom prst="rect">
            <a:avLst/>
          </a:prstGeom>
        </p:spPr>
      </p:pic>
      <p:pic>
        <p:nvPicPr>
          <p:cNvPr id="12" name="Picture 11" descr="''" title="The x files puzzle piece"/>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3614551">
            <a:off x="509642" y="4369548"/>
            <a:ext cx="2266574" cy="2258052"/>
          </a:xfrm>
          <a:prstGeom prst="rect">
            <a:avLst/>
          </a:prstGeom>
        </p:spPr>
      </p:pic>
      <p:pic>
        <p:nvPicPr>
          <p:cNvPr id="13" name="Picture 12" descr="''" title="Closeout puzzle piece"/>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64620" y="4924420"/>
            <a:ext cx="2845999" cy="1738275"/>
          </a:xfrm>
          <a:prstGeom prst="rect">
            <a:avLst/>
          </a:prstGeom>
        </p:spPr>
      </p:pic>
      <p:pic>
        <p:nvPicPr>
          <p:cNvPr id="14" name="Picture 13" descr="''" title="Reporting puzzle piece"/>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8825045">
            <a:off x="6378778" y="4388464"/>
            <a:ext cx="2292138" cy="2164322"/>
          </a:xfrm>
          <a:prstGeom prst="rect">
            <a:avLst/>
          </a:prstGeom>
        </p:spPr>
      </p:pic>
      <p:pic>
        <p:nvPicPr>
          <p:cNvPr id="15" name="Picture 14" titl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03120" y="1216152"/>
            <a:ext cx="1695670" cy="2189886"/>
          </a:xfrm>
          <a:prstGeom prst="rect">
            <a:avLst/>
          </a:prstGeom>
        </p:spPr>
      </p:pic>
      <p:pic>
        <p:nvPicPr>
          <p:cNvPr id="16" name="Picture 15" title="''"/>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251301" y="1219200"/>
            <a:ext cx="2684102" cy="1687150"/>
          </a:xfrm>
          <a:prstGeom prst="rect">
            <a:avLst/>
          </a:prstGeom>
        </p:spPr>
      </p:pic>
      <p:pic>
        <p:nvPicPr>
          <p:cNvPr id="17" name="Picture 16" title="''"/>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398583" y="1222248"/>
            <a:ext cx="1695670" cy="2189886"/>
          </a:xfrm>
          <a:prstGeom prst="rect">
            <a:avLst/>
          </a:prstGeom>
        </p:spPr>
      </p:pic>
      <p:pic>
        <p:nvPicPr>
          <p:cNvPr id="18" name="Picture 17" title="''"/>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92452" y="2867381"/>
            <a:ext cx="1687150" cy="1687150"/>
          </a:xfrm>
          <a:prstGeom prst="rect">
            <a:avLst/>
          </a:prstGeom>
        </p:spPr>
      </p:pic>
      <p:pic>
        <p:nvPicPr>
          <p:cNvPr id="19" name="Picture 18" title="''"/>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407103" y="2872771"/>
            <a:ext cx="1687150" cy="1687150"/>
          </a:xfrm>
          <a:prstGeom prst="rect">
            <a:avLst/>
          </a:prstGeom>
        </p:spPr>
      </p:pic>
      <p:pic>
        <p:nvPicPr>
          <p:cNvPr id="20" name="Picture 19" title="''"/>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095500" y="4031115"/>
            <a:ext cx="1687150" cy="2189886"/>
          </a:xfrm>
          <a:prstGeom prst="rect">
            <a:avLst/>
          </a:prstGeom>
        </p:spPr>
      </p:pic>
      <p:pic>
        <p:nvPicPr>
          <p:cNvPr id="21" name="Picture 20" title="''"/>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256038" y="4524465"/>
            <a:ext cx="2684102" cy="1687150"/>
          </a:xfrm>
          <a:prstGeom prst="rect">
            <a:avLst/>
          </a:prstGeom>
        </p:spPr>
      </p:pic>
      <p:pic>
        <p:nvPicPr>
          <p:cNvPr id="22" name="Picture 21" title="''"/>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407103" y="4031115"/>
            <a:ext cx="1687150" cy="2189886"/>
          </a:xfrm>
          <a:prstGeom prst="rect">
            <a:avLst/>
          </a:prstGeom>
        </p:spPr>
      </p:pic>
      <p:pic>
        <p:nvPicPr>
          <p:cNvPr id="23" name="Picture 22" title="''"/>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251301" y="2368305"/>
            <a:ext cx="2684102" cy="2709663"/>
          </a:xfrm>
          <a:prstGeom prst="rect">
            <a:avLst/>
          </a:prstGeom>
        </p:spPr>
      </p:pic>
      <p:sp>
        <p:nvSpPr>
          <p:cNvPr id="2" name="TextBox 1"/>
          <p:cNvSpPr txBox="1"/>
          <p:nvPr/>
        </p:nvSpPr>
        <p:spPr>
          <a:xfrm rot="19932276">
            <a:off x="3388959" y="154083"/>
            <a:ext cx="990271" cy="400110"/>
          </a:xfrm>
          <a:prstGeom prst="rect">
            <a:avLst/>
          </a:prstGeom>
          <a:noFill/>
        </p:spPr>
        <p:txBody>
          <a:bodyPr wrap="none" rtlCol="0">
            <a:spAutoFit/>
          </a:bodyPr>
          <a:lstStyle/>
          <a:p>
            <a:r>
              <a:rPr lang="en-US" sz="2000" b="1" dirty="0">
                <a:solidFill>
                  <a:srgbClr val="FF0000"/>
                </a:solidFill>
                <a:latin typeface="Tempus Sans ITC" panose="04020404030D07020202" pitchFamily="82" charset="0"/>
              </a:rPr>
              <a:t>normal</a:t>
            </a:r>
          </a:p>
        </p:txBody>
      </p:sp>
      <p:sp>
        <p:nvSpPr>
          <p:cNvPr id="3" name="TextBox 2"/>
          <p:cNvSpPr txBox="1"/>
          <p:nvPr/>
        </p:nvSpPr>
        <p:spPr>
          <a:xfrm>
            <a:off x="3499914" y="545068"/>
            <a:ext cx="293670" cy="369332"/>
          </a:xfrm>
          <a:prstGeom prst="rect">
            <a:avLst/>
          </a:prstGeom>
          <a:noFill/>
        </p:spPr>
        <p:txBody>
          <a:bodyPr wrap="none" rtlCol="0">
            <a:spAutoFit/>
          </a:bodyPr>
          <a:lstStyle/>
          <a:p>
            <a:r>
              <a:rPr lang="en-US" dirty="0">
                <a:solidFill>
                  <a:srgbClr val="FF0000"/>
                </a:solidFill>
              </a:rPr>
              <a:t>^</a:t>
            </a:r>
          </a:p>
        </p:txBody>
      </p:sp>
    </p:spTree>
    <p:custDataLst>
      <p:tags r:id="rId1"/>
    </p:custDataLst>
    <p:extLst>
      <p:ext uri="{BB962C8B-B14F-4D97-AF65-F5344CB8AC3E}">
        <p14:creationId xmlns:p14="http://schemas.microsoft.com/office/powerpoint/2010/main" val="3932268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38889E-6 2.96296E-6 L 0.12795 0.07129 " pathEditMode="relative" rAng="0" ptsTypes="AA">
                                      <p:cBhvr>
                                        <p:cTn id="6" dur="500" fill="hold"/>
                                        <p:tgtEl>
                                          <p:spTgt spid="6"/>
                                        </p:tgtEl>
                                        <p:attrNameLst>
                                          <p:attrName>ppt_x</p:attrName>
                                          <p:attrName>ppt_y</p:attrName>
                                        </p:attrNameLst>
                                      </p:cBhvr>
                                      <p:rCtr x="6389" y="3565"/>
                                    </p:animMotion>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0"/>
                                          </p:stCondLst>
                                        </p:cTn>
                                        <p:tgtEl>
                                          <p:spTgt spid="15"/>
                                        </p:tgtEl>
                                        <p:attrNameLst>
                                          <p:attrName>style.visibility</p:attrName>
                                        </p:attrNameLst>
                                      </p:cBhvr>
                                      <p:to>
                                        <p:strVal val="visible"/>
                                      </p:to>
                                    </p:set>
                                  </p:childTnLst>
                                </p:cTn>
                              </p:par>
                            </p:childTnLst>
                          </p:cTn>
                        </p:par>
                        <p:par>
                          <p:cTn id="10" fill="hold">
                            <p:stCondLst>
                              <p:cond delay="500"/>
                            </p:stCondLst>
                            <p:childTnLst>
                              <p:par>
                                <p:cTn id="11" presetID="1" presetClass="exit" presetSubtype="0" fill="hold" nodeType="afterEffect">
                                  <p:stCondLst>
                                    <p:cond delay="0"/>
                                  </p:stCondLst>
                                  <p:childTnLst>
                                    <p:set>
                                      <p:cBhvr>
                                        <p:cTn id="12" dur="1" fill="hold">
                                          <p:stCondLst>
                                            <p:cond delay="0"/>
                                          </p:stCondLst>
                                        </p:cTn>
                                        <p:tgtEl>
                                          <p:spTgt spid="6"/>
                                        </p:tgtEl>
                                        <p:attrNameLst>
                                          <p:attrName>style.visibility</p:attrName>
                                        </p:attrNameLst>
                                      </p:cBhvr>
                                      <p:to>
                                        <p:strVal val="hidden"/>
                                      </p:to>
                                    </p:set>
                                  </p:childTnLst>
                                </p:cTn>
                              </p:par>
                            </p:childTnLst>
                          </p:cTn>
                        </p:par>
                        <p:par>
                          <p:cTn id="13" fill="hold">
                            <p:stCondLst>
                              <p:cond delay="500"/>
                            </p:stCondLst>
                            <p:childTnLst>
                              <p:par>
                                <p:cTn id="14" presetID="42" presetClass="path" presetSubtype="0" accel="50000" decel="50000" fill="hold" nodeType="afterEffect">
                                  <p:stCondLst>
                                    <p:cond delay="0"/>
                                  </p:stCondLst>
                                  <p:childTnLst>
                                    <p:animMotion origin="layout" path="M 0 -2.22222E-6 L -0.00625 0.04653 " pathEditMode="relative" rAng="0" ptsTypes="AA">
                                      <p:cBhvr>
                                        <p:cTn id="15" dur="500" fill="hold"/>
                                        <p:tgtEl>
                                          <p:spTgt spid="7"/>
                                        </p:tgtEl>
                                        <p:attrNameLst>
                                          <p:attrName>ppt_x</p:attrName>
                                          <p:attrName>ppt_y</p:attrName>
                                        </p:attrNameLst>
                                      </p:cBhvr>
                                      <p:rCtr x="-313" y="2315"/>
                                    </p:animMotion>
                                  </p:childTnLst>
                                </p:cTn>
                              </p:par>
                            </p:childTnLst>
                          </p:cTn>
                        </p:par>
                        <p:par>
                          <p:cTn id="16" fill="hold">
                            <p:stCondLst>
                              <p:cond delay="1000"/>
                            </p:stCondLst>
                            <p:childTnLst>
                              <p:par>
                                <p:cTn id="17" presetID="1"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par>
                          <p:cTn id="19" fill="hold">
                            <p:stCondLst>
                              <p:cond delay="1000"/>
                            </p:stCondLst>
                            <p:childTnLst>
                              <p:par>
                                <p:cTn id="20" presetID="1" presetClass="exit" presetSubtype="0" fill="hold" nodeType="afterEffect">
                                  <p:stCondLst>
                                    <p:cond delay="0"/>
                                  </p:stCondLst>
                                  <p:childTnLst>
                                    <p:set>
                                      <p:cBhvr>
                                        <p:cTn id="21" dur="1" fill="hold">
                                          <p:stCondLst>
                                            <p:cond delay="0"/>
                                          </p:stCondLst>
                                        </p:cTn>
                                        <p:tgtEl>
                                          <p:spTgt spid="7"/>
                                        </p:tgtEl>
                                        <p:attrNameLst>
                                          <p:attrName>style.visibility</p:attrName>
                                        </p:attrNameLst>
                                      </p:cBhvr>
                                      <p:to>
                                        <p:strVal val="hidden"/>
                                      </p:to>
                                    </p:set>
                                  </p:childTnLst>
                                </p:cTn>
                              </p:par>
                            </p:childTnLst>
                          </p:cTn>
                        </p:par>
                        <p:par>
                          <p:cTn id="22" fill="hold">
                            <p:stCondLst>
                              <p:cond delay="1000"/>
                            </p:stCondLst>
                            <p:childTnLst>
                              <p:par>
                                <p:cTn id="23" presetID="42" presetClass="path" presetSubtype="0" accel="50000" decel="50000" fill="hold" nodeType="afterEffect">
                                  <p:stCondLst>
                                    <p:cond delay="0"/>
                                  </p:stCondLst>
                                  <p:childTnLst>
                                    <p:animMotion origin="layout" path="M -4.44444E-6 2.77556E-17 L -0.15902 0.12083 " pathEditMode="relative" rAng="0" ptsTypes="AA">
                                      <p:cBhvr>
                                        <p:cTn id="24" dur="500" fill="hold"/>
                                        <p:tgtEl>
                                          <p:spTgt spid="8"/>
                                        </p:tgtEl>
                                        <p:attrNameLst>
                                          <p:attrName>ppt_x</p:attrName>
                                          <p:attrName>ppt_y</p:attrName>
                                        </p:attrNameLst>
                                      </p:cBhvr>
                                      <p:rCtr x="-7951" y="6042"/>
                                    </p:animMotion>
                                  </p:childTnLst>
                                </p:cTn>
                              </p:par>
                            </p:childTnLst>
                          </p:cTn>
                        </p:par>
                        <p:par>
                          <p:cTn id="25" fill="hold">
                            <p:stCondLst>
                              <p:cond delay="1500"/>
                            </p:stCondLst>
                            <p:childTnLst>
                              <p:par>
                                <p:cTn id="26" presetID="1" presetClass="entr" presetSubtype="0"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childTnLst>
                          </p:cTn>
                        </p:par>
                        <p:par>
                          <p:cTn id="28" fill="hold">
                            <p:stCondLst>
                              <p:cond delay="1500"/>
                            </p:stCondLst>
                            <p:childTnLst>
                              <p:par>
                                <p:cTn id="29" presetID="1" presetClass="exit" presetSubtype="0" fill="hold" nodeType="afterEffect">
                                  <p:stCondLst>
                                    <p:cond delay="0"/>
                                  </p:stCondLst>
                                  <p:childTnLst>
                                    <p:set>
                                      <p:cBhvr>
                                        <p:cTn id="30" dur="1" fill="hold">
                                          <p:stCondLst>
                                            <p:cond delay="0"/>
                                          </p:stCondLst>
                                        </p:cTn>
                                        <p:tgtEl>
                                          <p:spTgt spid="8"/>
                                        </p:tgtEl>
                                        <p:attrNameLst>
                                          <p:attrName>style.visibility</p:attrName>
                                        </p:attrNameLst>
                                      </p:cBhvr>
                                      <p:to>
                                        <p:strVal val="hidden"/>
                                      </p:to>
                                    </p:set>
                                  </p:childTnLst>
                                </p:cTn>
                              </p:par>
                            </p:childTnLst>
                          </p:cTn>
                        </p:par>
                        <p:par>
                          <p:cTn id="31" fill="hold">
                            <p:stCondLst>
                              <p:cond delay="1500"/>
                            </p:stCondLst>
                            <p:childTnLst>
                              <p:par>
                                <p:cTn id="32" presetID="42" presetClass="path" presetSubtype="0" accel="50000" decel="50000" fill="hold" nodeType="afterEffect">
                                  <p:stCondLst>
                                    <p:cond delay="0"/>
                                  </p:stCondLst>
                                  <p:childTnLst>
                                    <p:animMotion origin="layout" path="M 4.72222E-6 -4.07407E-6 L 0.17586 0.00926 " pathEditMode="relative" rAng="0" ptsTypes="AA">
                                      <p:cBhvr>
                                        <p:cTn id="33" dur="500" fill="hold"/>
                                        <p:tgtEl>
                                          <p:spTgt spid="9"/>
                                        </p:tgtEl>
                                        <p:attrNameLst>
                                          <p:attrName>ppt_x</p:attrName>
                                          <p:attrName>ppt_y</p:attrName>
                                        </p:attrNameLst>
                                      </p:cBhvr>
                                      <p:rCtr x="8785" y="463"/>
                                    </p:animMotion>
                                  </p:childTnLst>
                                </p:cTn>
                              </p:par>
                            </p:childTnLst>
                          </p:cTn>
                        </p:par>
                        <p:par>
                          <p:cTn id="34" fill="hold">
                            <p:stCondLst>
                              <p:cond delay="2000"/>
                            </p:stCondLst>
                            <p:childTnLst>
                              <p:par>
                                <p:cTn id="35" presetID="1" presetClass="entr" presetSubtype="0"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par>
                          <p:cTn id="37" fill="hold">
                            <p:stCondLst>
                              <p:cond delay="2000"/>
                            </p:stCondLst>
                            <p:childTnLst>
                              <p:par>
                                <p:cTn id="38" presetID="1" presetClass="exit" presetSubtype="0" fill="hold" nodeType="afterEffect">
                                  <p:stCondLst>
                                    <p:cond delay="0"/>
                                  </p:stCondLst>
                                  <p:childTnLst>
                                    <p:set>
                                      <p:cBhvr>
                                        <p:cTn id="39" dur="1" fill="hold">
                                          <p:stCondLst>
                                            <p:cond delay="0"/>
                                          </p:stCondLst>
                                        </p:cTn>
                                        <p:tgtEl>
                                          <p:spTgt spid="9"/>
                                        </p:tgtEl>
                                        <p:attrNameLst>
                                          <p:attrName>style.visibility</p:attrName>
                                        </p:attrNameLst>
                                      </p:cBhvr>
                                      <p:to>
                                        <p:strVal val="hidden"/>
                                      </p:to>
                                    </p:set>
                                  </p:childTnLst>
                                </p:cTn>
                              </p:par>
                            </p:childTnLst>
                          </p:cTn>
                        </p:par>
                        <p:par>
                          <p:cTn id="40" fill="hold">
                            <p:stCondLst>
                              <p:cond delay="2000"/>
                            </p:stCondLst>
                            <p:childTnLst>
                              <p:par>
                                <p:cTn id="41" presetID="42" presetClass="path" presetSubtype="0" accel="50000" decel="50000" fill="hold" nodeType="afterEffect">
                                  <p:stCondLst>
                                    <p:cond delay="0"/>
                                  </p:stCondLst>
                                  <p:childTnLst>
                                    <p:animMotion origin="layout" path="M 2.77778E-6 -4.81481E-6 L -0.1441 0.01829 " pathEditMode="relative" rAng="0" ptsTypes="AA">
                                      <p:cBhvr>
                                        <p:cTn id="42" dur="500" fill="hold"/>
                                        <p:tgtEl>
                                          <p:spTgt spid="11"/>
                                        </p:tgtEl>
                                        <p:attrNameLst>
                                          <p:attrName>ppt_x</p:attrName>
                                          <p:attrName>ppt_y</p:attrName>
                                        </p:attrNameLst>
                                      </p:cBhvr>
                                      <p:rCtr x="-7205" y="903"/>
                                    </p:animMotion>
                                  </p:childTnLst>
                                </p:cTn>
                              </p:par>
                            </p:childTnLst>
                          </p:cTn>
                        </p:par>
                        <p:par>
                          <p:cTn id="43" fill="hold">
                            <p:stCondLst>
                              <p:cond delay="2500"/>
                            </p:stCondLst>
                            <p:childTnLst>
                              <p:par>
                                <p:cTn id="44" presetID="1" presetClass="entr" presetSubtype="0" fill="hold" nodeType="afterEffect">
                                  <p:stCondLst>
                                    <p:cond delay="0"/>
                                  </p:stCondLst>
                                  <p:childTnLst>
                                    <p:set>
                                      <p:cBhvr>
                                        <p:cTn id="45" dur="1" fill="hold">
                                          <p:stCondLst>
                                            <p:cond delay="0"/>
                                          </p:stCondLst>
                                        </p:cTn>
                                        <p:tgtEl>
                                          <p:spTgt spid="19"/>
                                        </p:tgtEl>
                                        <p:attrNameLst>
                                          <p:attrName>style.visibility</p:attrName>
                                        </p:attrNameLst>
                                      </p:cBhvr>
                                      <p:to>
                                        <p:strVal val="visible"/>
                                      </p:to>
                                    </p:set>
                                  </p:childTnLst>
                                </p:cTn>
                              </p:par>
                            </p:childTnLst>
                          </p:cTn>
                        </p:par>
                        <p:par>
                          <p:cTn id="46" fill="hold">
                            <p:stCondLst>
                              <p:cond delay="2500"/>
                            </p:stCondLst>
                            <p:childTnLst>
                              <p:par>
                                <p:cTn id="47" presetID="1" presetClass="exit" presetSubtype="0" fill="hold" nodeType="afterEffect">
                                  <p:stCondLst>
                                    <p:cond delay="0"/>
                                  </p:stCondLst>
                                  <p:childTnLst>
                                    <p:set>
                                      <p:cBhvr>
                                        <p:cTn id="48" dur="1" fill="hold">
                                          <p:stCondLst>
                                            <p:cond delay="0"/>
                                          </p:stCondLst>
                                        </p:cTn>
                                        <p:tgtEl>
                                          <p:spTgt spid="11"/>
                                        </p:tgtEl>
                                        <p:attrNameLst>
                                          <p:attrName>style.visibility</p:attrName>
                                        </p:attrNameLst>
                                      </p:cBhvr>
                                      <p:to>
                                        <p:strVal val="hidden"/>
                                      </p:to>
                                    </p:set>
                                  </p:childTnLst>
                                </p:cTn>
                              </p:par>
                            </p:childTnLst>
                          </p:cTn>
                        </p:par>
                        <p:par>
                          <p:cTn id="49" fill="hold">
                            <p:stCondLst>
                              <p:cond delay="2500"/>
                            </p:stCondLst>
                            <p:childTnLst>
                              <p:par>
                                <p:cTn id="50" presetID="42" presetClass="path" presetSubtype="0" accel="50000" decel="50000" fill="hold" nodeType="afterEffect">
                                  <p:stCondLst>
                                    <p:cond delay="0"/>
                                  </p:stCondLst>
                                  <p:childTnLst>
                                    <p:animMotion origin="layout" path="M 2.5E-6 -3.7037E-7 L 0.14531 -0.05718 " pathEditMode="relative" rAng="0" ptsTypes="AA">
                                      <p:cBhvr>
                                        <p:cTn id="51" dur="500" fill="hold"/>
                                        <p:tgtEl>
                                          <p:spTgt spid="12"/>
                                        </p:tgtEl>
                                        <p:attrNameLst>
                                          <p:attrName>ppt_x</p:attrName>
                                          <p:attrName>ppt_y</p:attrName>
                                        </p:attrNameLst>
                                      </p:cBhvr>
                                      <p:rCtr x="7257" y="-2870"/>
                                    </p:animMotion>
                                  </p:childTnLst>
                                </p:cTn>
                              </p:par>
                            </p:childTnLst>
                          </p:cTn>
                        </p:par>
                        <p:par>
                          <p:cTn id="52" fill="hold">
                            <p:stCondLst>
                              <p:cond delay="3000"/>
                            </p:stCondLst>
                            <p:childTnLst>
                              <p:par>
                                <p:cTn id="53" presetID="1" presetClass="entr" presetSubtype="0" fill="hold" nodeType="after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par>
                          <p:cTn id="55" fill="hold">
                            <p:stCondLst>
                              <p:cond delay="3000"/>
                            </p:stCondLst>
                            <p:childTnLst>
                              <p:par>
                                <p:cTn id="56" presetID="1" presetClass="exit" presetSubtype="0" fill="hold" nodeType="afterEffect">
                                  <p:stCondLst>
                                    <p:cond delay="0"/>
                                  </p:stCondLst>
                                  <p:childTnLst>
                                    <p:set>
                                      <p:cBhvr>
                                        <p:cTn id="57" dur="1" fill="hold">
                                          <p:stCondLst>
                                            <p:cond delay="0"/>
                                          </p:stCondLst>
                                        </p:cTn>
                                        <p:tgtEl>
                                          <p:spTgt spid="12"/>
                                        </p:tgtEl>
                                        <p:attrNameLst>
                                          <p:attrName>style.visibility</p:attrName>
                                        </p:attrNameLst>
                                      </p:cBhvr>
                                      <p:to>
                                        <p:strVal val="hidden"/>
                                      </p:to>
                                    </p:set>
                                  </p:childTnLst>
                                </p:cTn>
                              </p:par>
                            </p:childTnLst>
                          </p:cTn>
                        </p:par>
                        <p:par>
                          <p:cTn id="58" fill="hold">
                            <p:stCondLst>
                              <p:cond delay="3000"/>
                            </p:stCondLst>
                            <p:childTnLst>
                              <p:par>
                                <p:cTn id="59" presetID="42" presetClass="path" presetSubtype="0" accel="50000" decel="50000" fill="hold" nodeType="afterEffect">
                                  <p:stCondLst>
                                    <p:cond delay="0"/>
                                  </p:stCondLst>
                                  <p:childTnLst>
                                    <p:animMotion origin="layout" path="M -2.5E-6 4.07407E-6 L -0.00156 -0.0669 " pathEditMode="relative" rAng="0" ptsTypes="AA">
                                      <p:cBhvr>
                                        <p:cTn id="60" dur="500" fill="hold"/>
                                        <p:tgtEl>
                                          <p:spTgt spid="13"/>
                                        </p:tgtEl>
                                        <p:attrNameLst>
                                          <p:attrName>ppt_x</p:attrName>
                                          <p:attrName>ppt_y</p:attrName>
                                        </p:attrNameLst>
                                      </p:cBhvr>
                                      <p:rCtr x="-87" y="-3356"/>
                                    </p:animMotion>
                                  </p:childTnLst>
                                </p:cTn>
                              </p:par>
                            </p:childTnLst>
                          </p:cTn>
                        </p:par>
                        <p:par>
                          <p:cTn id="61" fill="hold">
                            <p:stCondLst>
                              <p:cond delay="3500"/>
                            </p:stCondLst>
                            <p:childTnLst>
                              <p:par>
                                <p:cTn id="62" presetID="1" presetClass="entr" presetSubtype="0" fill="hold" nodeType="afterEffect">
                                  <p:stCondLst>
                                    <p:cond delay="0"/>
                                  </p:stCondLst>
                                  <p:childTnLst>
                                    <p:set>
                                      <p:cBhvr>
                                        <p:cTn id="63" dur="1" fill="hold">
                                          <p:stCondLst>
                                            <p:cond delay="0"/>
                                          </p:stCondLst>
                                        </p:cTn>
                                        <p:tgtEl>
                                          <p:spTgt spid="21"/>
                                        </p:tgtEl>
                                        <p:attrNameLst>
                                          <p:attrName>style.visibility</p:attrName>
                                        </p:attrNameLst>
                                      </p:cBhvr>
                                      <p:to>
                                        <p:strVal val="visible"/>
                                      </p:to>
                                    </p:set>
                                  </p:childTnLst>
                                </p:cTn>
                              </p:par>
                            </p:childTnLst>
                          </p:cTn>
                        </p:par>
                        <p:par>
                          <p:cTn id="64" fill="hold">
                            <p:stCondLst>
                              <p:cond delay="3500"/>
                            </p:stCondLst>
                            <p:childTnLst>
                              <p:par>
                                <p:cTn id="65" presetID="1" presetClass="exit" presetSubtype="0" fill="hold" nodeType="afterEffect">
                                  <p:stCondLst>
                                    <p:cond delay="0"/>
                                  </p:stCondLst>
                                  <p:childTnLst>
                                    <p:set>
                                      <p:cBhvr>
                                        <p:cTn id="66" dur="1" fill="hold">
                                          <p:stCondLst>
                                            <p:cond delay="0"/>
                                          </p:stCondLst>
                                        </p:cTn>
                                        <p:tgtEl>
                                          <p:spTgt spid="13"/>
                                        </p:tgtEl>
                                        <p:attrNameLst>
                                          <p:attrName>style.visibility</p:attrName>
                                        </p:attrNameLst>
                                      </p:cBhvr>
                                      <p:to>
                                        <p:strVal val="hidden"/>
                                      </p:to>
                                    </p:set>
                                  </p:childTnLst>
                                </p:cTn>
                              </p:par>
                            </p:childTnLst>
                          </p:cTn>
                        </p:par>
                        <p:par>
                          <p:cTn id="67" fill="hold">
                            <p:stCondLst>
                              <p:cond delay="3500"/>
                            </p:stCondLst>
                            <p:childTnLst>
                              <p:par>
                                <p:cTn id="68" presetID="42" presetClass="path" presetSubtype="0" accel="50000" decel="50000" fill="hold" nodeType="afterEffect">
                                  <p:stCondLst>
                                    <p:cond delay="0"/>
                                  </p:stCondLst>
                                  <p:childTnLst>
                                    <p:animMotion origin="layout" path="M 3.33333E-6 4.81481E-6 L -0.12292 -0.07547 " pathEditMode="relative" rAng="0" ptsTypes="AA">
                                      <p:cBhvr>
                                        <p:cTn id="69" dur="500" fill="hold"/>
                                        <p:tgtEl>
                                          <p:spTgt spid="14"/>
                                        </p:tgtEl>
                                        <p:attrNameLst>
                                          <p:attrName>ppt_x</p:attrName>
                                          <p:attrName>ppt_y</p:attrName>
                                        </p:attrNameLst>
                                      </p:cBhvr>
                                      <p:rCtr x="-6146" y="-3773"/>
                                    </p:animMotion>
                                  </p:childTnLst>
                                </p:cTn>
                              </p:par>
                            </p:childTnLst>
                          </p:cTn>
                        </p:par>
                        <p:par>
                          <p:cTn id="70" fill="hold">
                            <p:stCondLst>
                              <p:cond delay="4000"/>
                            </p:stCondLst>
                            <p:childTnLst>
                              <p:par>
                                <p:cTn id="71" presetID="1" presetClass="entr" presetSubtype="0" fill="hold" nodeType="afterEffect">
                                  <p:stCondLst>
                                    <p:cond delay="0"/>
                                  </p:stCondLst>
                                  <p:childTnLst>
                                    <p:set>
                                      <p:cBhvr>
                                        <p:cTn id="72" dur="1" fill="hold">
                                          <p:stCondLst>
                                            <p:cond delay="0"/>
                                          </p:stCondLst>
                                        </p:cTn>
                                        <p:tgtEl>
                                          <p:spTgt spid="22"/>
                                        </p:tgtEl>
                                        <p:attrNameLst>
                                          <p:attrName>style.visibility</p:attrName>
                                        </p:attrNameLst>
                                      </p:cBhvr>
                                      <p:to>
                                        <p:strVal val="visible"/>
                                      </p:to>
                                    </p:set>
                                  </p:childTnLst>
                                </p:cTn>
                              </p:par>
                            </p:childTnLst>
                          </p:cTn>
                        </p:par>
                        <p:par>
                          <p:cTn id="73" fill="hold">
                            <p:stCondLst>
                              <p:cond delay="4000"/>
                            </p:stCondLst>
                            <p:childTnLst>
                              <p:par>
                                <p:cTn id="74" presetID="1" presetClass="exit" presetSubtype="0" fill="hold" nodeType="afterEffect">
                                  <p:stCondLst>
                                    <p:cond delay="0"/>
                                  </p:stCondLst>
                                  <p:childTnLst>
                                    <p:set>
                                      <p:cBhvr>
                                        <p:cTn id="75" dur="1" fill="hold">
                                          <p:stCondLst>
                                            <p:cond delay="0"/>
                                          </p:stCondLst>
                                        </p:cTn>
                                        <p:tgtEl>
                                          <p:spTgt spid="14"/>
                                        </p:tgtEl>
                                        <p:attrNameLst>
                                          <p:attrName>style.visibility</p:attrName>
                                        </p:attrNameLst>
                                      </p:cBhvr>
                                      <p:to>
                                        <p:strVal val="hidden"/>
                                      </p:to>
                                    </p:set>
                                  </p:childTnLst>
                                </p:cTn>
                              </p:par>
                            </p:childTnLst>
                          </p:cTn>
                        </p:par>
                        <p:par>
                          <p:cTn id="76" fill="hold">
                            <p:stCondLst>
                              <p:cond delay="4000"/>
                            </p:stCondLst>
                            <p:childTnLst>
                              <p:par>
                                <p:cTn id="77" presetID="53" presetClass="entr" presetSubtype="16" fill="hold" nodeType="afterEffect">
                                  <p:stCondLst>
                                    <p:cond delay="1000"/>
                                  </p:stCondLst>
                                  <p:childTnLst>
                                    <p:set>
                                      <p:cBhvr>
                                        <p:cTn id="78" dur="1" fill="hold">
                                          <p:stCondLst>
                                            <p:cond delay="0"/>
                                          </p:stCondLst>
                                        </p:cTn>
                                        <p:tgtEl>
                                          <p:spTgt spid="23"/>
                                        </p:tgtEl>
                                        <p:attrNameLst>
                                          <p:attrName>style.visibility</p:attrName>
                                        </p:attrNameLst>
                                      </p:cBhvr>
                                      <p:to>
                                        <p:strVal val="visible"/>
                                      </p:to>
                                    </p:set>
                                    <p:anim calcmode="lin" valueType="num">
                                      <p:cBhvr>
                                        <p:cTn id="79" dur="1000" fill="hold"/>
                                        <p:tgtEl>
                                          <p:spTgt spid="23"/>
                                        </p:tgtEl>
                                        <p:attrNameLst>
                                          <p:attrName>ppt_w</p:attrName>
                                        </p:attrNameLst>
                                      </p:cBhvr>
                                      <p:tavLst>
                                        <p:tav tm="0">
                                          <p:val>
                                            <p:fltVal val="0"/>
                                          </p:val>
                                        </p:tav>
                                        <p:tav tm="100000">
                                          <p:val>
                                            <p:strVal val="#ppt_w"/>
                                          </p:val>
                                        </p:tav>
                                      </p:tavLst>
                                    </p:anim>
                                    <p:anim calcmode="lin" valueType="num">
                                      <p:cBhvr>
                                        <p:cTn id="80" dur="1000" fill="hold"/>
                                        <p:tgtEl>
                                          <p:spTgt spid="23"/>
                                        </p:tgtEl>
                                        <p:attrNameLst>
                                          <p:attrName>ppt_h</p:attrName>
                                        </p:attrNameLst>
                                      </p:cBhvr>
                                      <p:tavLst>
                                        <p:tav tm="0">
                                          <p:val>
                                            <p:fltVal val="0"/>
                                          </p:val>
                                        </p:tav>
                                        <p:tav tm="100000">
                                          <p:val>
                                            <p:strVal val="#ppt_h"/>
                                          </p:val>
                                        </p:tav>
                                      </p:tavLst>
                                    </p:anim>
                                    <p:animEffect transition="in" filter="fade">
                                      <p:cBhvr>
                                        <p:cTn id="81"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Signing Official (SO)</a:t>
            </a:r>
          </a:p>
        </p:txBody>
      </p:sp>
      <p:sp>
        <p:nvSpPr>
          <p:cNvPr id="3" name="Content Placeholder 2"/>
          <p:cNvSpPr>
            <a:spLocks noGrp="1"/>
          </p:cNvSpPr>
          <p:nvPr>
            <p:ph sz="quarter" idx="13"/>
          </p:nvPr>
        </p:nvSpPr>
        <p:spPr>
          <a:xfrm>
            <a:off x="301752" y="1527048"/>
            <a:ext cx="8503920" cy="4873752"/>
          </a:xfrm>
        </p:spPr>
        <p:txBody>
          <a:bodyPr/>
          <a:lstStyle/>
          <a:p>
            <a:pPr marL="0" indent="0">
              <a:buNone/>
            </a:pPr>
            <a:r>
              <a:rPr lang="en-US" sz="2800" dirty="0"/>
              <a:t>During Commons registration, an applicant organization designates a Signing Official (SO) </a:t>
            </a:r>
          </a:p>
          <a:p>
            <a:pPr lvl="1"/>
            <a:r>
              <a:rPr lang="en-US" sz="2400" dirty="0"/>
              <a:t>SO has authority to legally bind the organization in grants administration matters </a:t>
            </a:r>
          </a:p>
          <a:p>
            <a:pPr lvl="1"/>
            <a:r>
              <a:rPr lang="en-US" sz="2400" dirty="0"/>
              <a:t>Equivalent to the Authorized Organization Representative (AOR) in Grants.gov</a:t>
            </a:r>
          </a:p>
          <a:p>
            <a:pPr lvl="1"/>
            <a:r>
              <a:rPr lang="en-US" sz="2400" dirty="0"/>
              <a:t>SO is responsible for:</a:t>
            </a:r>
          </a:p>
          <a:p>
            <a:pPr lvl="2"/>
            <a:r>
              <a:rPr lang="en-US" dirty="0"/>
              <a:t>maintaining institutional information</a:t>
            </a:r>
          </a:p>
          <a:p>
            <a:pPr lvl="2"/>
            <a:r>
              <a:rPr lang="en-US" dirty="0"/>
              <a:t>submitting documents that require signature </a:t>
            </a:r>
            <a:br>
              <a:rPr lang="en-US" dirty="0"/>
            </a:br>
            <a:r>
              <a:rPr lang="en-US" dirty="0"/>
              <a:t>authority to act on behalf of the organization</a:t>
            </a:r>
          </a:p>
          <a:p>
            <a:pPr lvl="2"/>
            <a:r>
              <a:rPr lang="en-US" dirty="0"/>
              <a:t>managing accounts</a:t>
            </a:r>
          </a:p>
          <a:p>
            <a:pPr lvl="2"/>
            <a:endParaRPr lang="en-US" dirty="0"/>
          </a:p>
        </p:txBody>
      </p:sp>
      <p:pic>
        <p:nvPicPr>
          <p:cNvPr id="5" name="Picture 4" descr="Stickman contrac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3200" y="4572000"/>
            <a:ext cx="2416628" cy="2114550"/>
          </a:xfrm>
          <a:prstGeom prst="rect">
            <a:avLst/>
          </a:prstGeom>
        </p:spPr>
      </p:pic>
    </p:spTree>
    <p:custDataLst>
      <p:tags r:id="rId1"/>
    </p:custDataLst>
    <p:extLst>
      <p:ext uri="{BB962C8B-B14F-4D97-AF65-F5344CB8AC3E}">
        <p14:creationId xmlns:p14="http://schemas.microsoft.com/office/powerpoint/2010/main" val="1283208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Signing Official (SO) &amp; Managing Accounts</a:t>
            </a:r>
          </a:p>
        </p:txBody>
      </p:sp>
      <p:sp>
        <p:nvSpPr>
          <p:cNvPr id="3" name="Content Placeholder 2" descr="&quot;&quot;" title="Items of Interest Link"/>
          <p:cNvSpPr>
            <a:spLocks noGrp="1"/>
          </p:cNvSpPr>
          <p:nvPr>
            <p:ph sz="quarter" idx="13"/>
          </p:nvPr>
        </p:nvSpPr>
        <p:spPr>
          <a:xfrm>
            <a:off x="301752" y="1527048"/>
            <a:ext cx="8503920" cy="4873752"/>
          </a:xfrm>
        </p:spPr>
        <p:txBody>
          <a:bodyPr/>
          <a:lstStyle/>
          <a:p>
            <a:pPr marL="0" indent="0">
              <a:buNone/>
            </a:pPr>
            <a:r>
              <a:rPr lang="en-US" sz="2400" dirty="0"/>
              <a:t>Signing Officials (and Account Administrators) have a responsibility to ensure duplicate accounts are not created for users.</a:t>
            </a:r>
          </a:p>
          <a:p>
            <a:pPr lvl="1"/>
            <a:r>
              <a:rPr lang="en-US" sz="2400" dirty="0"/>
              <a:t>Users with Scientific roles should only have one (1) eRA Commons account for their entire career</a:t>
            </a:r>
          </a:p>
          <a:p>
            <a:pPr lvl="2"/>
            <a:r>
              <a:rPr lang="en-US" dirty="0"/>
              <a:t>NIH needs to track funded researchers</a:t>
            </a:r>
          </a:p>
          <a:p>
            <a:pPr lvl="2"/>
            <a:r>
              <a:rPr lang="en-US" dirty="0"/>
              <a:t>Used for reviewers to determine Continuous Submission status</a:t>
            </a:r>
          </a:p>
          <a:p>
            <a:pPr lvl="2"/>
            <a:r>
              <a:rPr lang="en-US" dirty="0"/>
              <a:t>Used to determine New/Early Stage Investigator status</a:t>
            </a:r>
          </a:p>
          <a:p>
            <a:pPr lvl="1"/>
            <a:r>
              <a:rPr lang="en-US" sz="2400" dirty="0"/>
              <a:t>Before creating new accounts, search across all eRA Commons accounts using AMS</a:t>
            </a:r>
          </a:p>
          <a:p>
            <a:pPr lvl="1"/>
            <a:r>
              <a:rPr lang="en-US" sz="2400" dirty="0"/>
              <a:t>For more information, see:</a:t>
            </a:r>
          </a:p>
          <a:p>
            <a:pPr lvl="2"/>
            <a:r>
              <a:rPr lang="en-US" dirty="0">
                <a:hlinkClick r:id="rId4" tooltip="eRA Items of Interest October 2017"/>
              </a:rPr>
              <a:t>https://era.nih.gov/news_and_events/era-item-Oct2017.htm</a:t>
            </a:r>
            <a:endParaRPr lang="en-US" dirty="0"/>
          </a:p>
        </p:txBody>
      </p:sp>
    </p:spTree>
    <p:custDataLst>
      <p:tags r:id="rId1"/>
    </p:custDataLst>
    <p:extLst>
      <p:ext uri="{BB962C8B-B14F-4D97-AF65-F5344CB8AC3E}">
        <p14:creationId xmlns:p14="http://schemas.microsoft.com/office/powerpoint/2010/main" val="3640155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Account Tips</a:t>
            </a:r>
          </a:p>
        </p:txBody>
      </p:sp>
      <p:sp>
        <p:nvSpPr>
          <p:cNvPr id="3" name="Content Placeholder 2"/>
          <p:cNvSpPr>
            <a:spLocks noGrp="1"/>
          </p:cNvSpPr>
          <p:nvPr>
            <p:ph sz="quarter" idx="13"/>
          </p:nvPr>
        </p:nvSpPr>
        <p:spPr/>
        <p:txBody>
          <a:bodyPr/>
          <a:lstStyle/>
          <a:p>
            <a:r>
              <a:rPr lang="en-US" dirty="0"/>
              <a:t>Designate more than one Signing Official</a:t>
            </a:r>
          </a:p>
          <a:p>
            <a:pPr lvl="1"/>
            <a:r>
              <a:rPr lang="en-US" dirty="0"/>
              <a:t>Certain Commons actions can only be taken by users with the SO role and you will want a back-up</a:t>
            </a:r>
            <a:br>
              <a:rPr lang="en-US" dirty="0"/>
            </a:br>
            <a:endParaRPr lang="en-US" dirty="0"/>
          </a:p>
          <a:p>
            <a:r>
              <a:rPr lang="en-US" dirty="0"/>
              <a:t>Administrators should always check to see if a user already has a Commons account before creating a new account with a scientific role</a:t>
            </a:r>
          </a:p>
          <a:p>
            <a:pPr lvl="1"/>
            <a:r>
              <a:rPr lang="en-US" dirty="0"/>
              <a:t>Ask the person if they already have an account, or search within the Commons</a:t>
            </a:r>
          </a:p>
          <a:p>
            <a:pPr lvl="2"/>
            <a:r>
              <a:rPr lang="en-US" dirty="0"/>
              <a:t>If a user already has an account with a different organization,</a:t>
            </a:r>
            <a:br>
              <a:rPr lang="en-US" dirty="0"/>
            </a:br>
            <a:r>
              <a:rPr lang="en-US" dirty="0"/>
              <a:t> the SO should </a:t>
            </a:r>
            <a:r>
              <a:rPr lang="en-US" i="1" dirty="0"/>
              <a:t>affiliate</a:t>
            </a:r>
            <a:r>
              <a:rPr lang="en-US" dirty="0"/>
              <a:t> the existing account with the user’s </a:t>
            </a:r>
            <a:br>
              <a:rPr lang="en-US" dirty="0"/>
            </a:br>
            <a:r>
              <a:rPr lang="en-US" dirty="0"/>
              <a:t>new organization</a:t>
            </a:r>
          </a:p>
        </p:txBody>
      </p:sp>
      <p:pic>
        <p:nvPicPr>
          <p:cNvPr id="5" name="Picture 4" descr="String on finger reminder" titl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400" y="4482353"/>
            <a:ext cx="2362200" cy="2362200"/>
          </a:xfrm>
          <a:prstGeom prst="rect">
            <a:avLst/>
          </a:prstGeom>
        </p:spPr>
      </p:pic>
    </p:spTree>
    <p:custDataLst>
      <p:tags r:id="rId1"/>
    </p:custDataLst>
    <p:extLst>
      <p:ext uri="{BB962C8B-B14F-4D97-AF65-F5344CB8AC3E}">
        <p14:creationId xmlns:p14="http://schemas.microsoft.com/office/powerpoint/2010/main" val="2664752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of Roles</a:t>
            </a:r>
          </a:p>
        </p:txBody>
      </p:sp>
      <p:sp>
        <p:nvSpPr>
          <p:cNvPr id="3" name="Content Placeholder 2"/>
          <p:cNvSpPr>
            <a:spLocks noGrp="1"/>
          </p:cNvSpPr>
          <p:nvPr>
            <p:ph sz="quarter" idx="4294967295"/>
          </p:nvPr>
        </p:nvSpPr>
        <p:spPr>
          <a:xfrm>
            <a:off x="76200" y="1597269"/>
            <a:ext cx="3276600" cy="5105400"/>
          </a:xfrm>
        </p:spPr>
        <p:txBody>
          <a:bodyPr/>
          <a:lstStyle/>
          <a:p>
            <a:r>
              <a:rPr lang="en-US" sz="2400" dirty="0"/>
              <a:t>Administrative</a:t>
            </a:r>
          </a:p>
          <a:p>
            <a:pPr lvl="1"/>
            <a:r>
              <a:rPr lang="en-US" sz="2000" dirty="0"/>
              <a:t>SO – Signing Official</a:t>
            </a:r>
          </a:p>
          <a:p>
            <a:pPr lvl="1"/>
            <a:r>
              <a:rPr lang="en-US" sz="2000" dirty="0"/>
              <a:t>AO – Administrative Official</a:t>
            </a:r>
          </a:p>
          <a:p>
            <a:pPr lvl="1"/>
            <a:r>
              <a:rPr lang="en-US" sz="2000" dirty="0"/>
              <a:t>AA – Account Administrator</a:t>
            </a:r>
          </a:p>
          <a:p>
            <a:pPr lvl="1"/>
            <a:r>
              <a:rPr lang="en-US" sz="2000" dirty="0"/>
              <a:t>BO – Business Official</a:t>
            </a:r>
          </a:p>
          <a:p>
            <a:pPr lvl="1"/>
            <a:r>
              <a:rPr lang="en-US" sz="2000" dirty="0"/>
              <a:t>ASST – Assistant </a:t>
            </a:r>
          </a:p>
          <a:p>
            <a:pPr lvl="1"/>
            <a:r>
              <a:rPr lang="en-US" sz="2000" dirty="0"/>
              <a:t>ASSIST Access Maintainer Role</a:t>
            </a:r>
          </a:p>
        </p:txBody>
      </p:sp>
      <p:sp>
        <p:nvSpPr>
          <p:cNvPr id="4" name="Content Placeholder 3"/>
          <p:cNvSpPr>
            <a:spLocks noGrp="1"/>
          </p:cNvSpPr>
          <p:nvPr>
            <p:ph sz="quarter" idx="4294967295"/>
          </p:nvPr>
        </p:nvSpPr>
        <p:spPr>
          <a:xfrm>
            <a:off x="3011424" y="1601285"/>
            <a:ext cx="3273552" cy="5101384"/>
          </a:xfrm>
        </p:spPr>
        <p:txBody>
          <a:bodyPr/>
          <a:lstStyle/>
          <a:p>
            <a:r>
              <a:rPr lang="en-US" sz="2400" dirty="0"/>
              <a:t>Scientific</a:t>
            </a:r>
          </a:p>
          <a:p>
            <a:pPr lvl="1"/>
            <a:r>
              <a:rPr lang="en-US" sz="2000" dirty="0"/>
              <a:t>Graduate Student</a:t>
            </a:r>
          </a:p>
          <a:p>
            <a:pPr lvl="1"/>
            <a:r>
              <a:rPr lang="en-US" sz="2000" dirty="0"/>
              <a:t>IAR – Internet Assisted Review</a:t>
            </a:r>
          </a:p>
          <a:p>
            <a:pPr lvl="1"/>
            <a:r>
              <a:rPr lang="en-US" sz="2000" dirty="0"/>
              <a:t>PI - Principal Investigator</a:t>
            </a:r>
          </a:p>
          <a:p>
            <a:pPr lvl="1"/>
            <a:r>
              <a:rPr lang="en-US" sz="2000" dirty="0"/>
              <a:t>Post-Doc </a:t>
            </a:r>
          </a:p>
          <a:p>
            <a:pPr lvl="1"/>
            <a:r>
              <a:rPr lang="en-US" sz="2000" dirty="0"/>
              <a:t>Project Personnel</a:t>
            </a:r>
          </a:p>
          <a:p>
            <a:pPr lvl="1"/>
            <a:r>
              <a:rPr lang="en-US" sz="2000" dirty="0"/>
              <a:t>Scientist</a:t>
            </a:r>
          </a:p>
          <a:p>
            <a:pPr lvl="1"/>
            <a:r>
              <a:rPr lang="en-US" sz="2000" dirty="0"/>
              <a:t>Sponsor</a:t>
            </a:r>
          </a:p>
          <a:p>
            <a:pPr lvl="1"/>
            <a:r>
              <a:rPr lang="en-US" sz="2000" dirty="0"/>
              <a:t>Trainee</a:t>
            </a:r>
          </a:p>
          <a:p>
            <a:pPr lvl="1"/>
            <a:r>
              <a:rPr lang="en-US" sz="2000" dirty="0"/>
              <a:t>Undergraduate</a:t>
            </a:r>
          </a:p>
          <a:p>
            <a:pPr lvl="1"/>
            <a:endParaRPr lang="en-US" sz="2000" dirty="0"/>
          </a:p>
          <a:p>
            <a:pPr lvl="1"/>
            <a:endParaRPr lang="en-US" sz="2000" dirty="0"/>
          </a:p>
        </p:txBody>
      </p:sp>
      <p:sp>
        <p:nvSpPr>
          <p:cNvPr id="12" name="Content Placeholder 2"/>
          <p:cNvSpPr txBox="1">
            <a:spLocks/>
          </p:cNvSpPr>
          <p:nvPr/>
        </p:nvSpPr>
        <p:spPr>
          <a:xfrm>
            <a:off x="5943600" y="1600200"/>
            <a:ext cx="3273552" cy="5105400"/>
          </a:xfrm>
          <a:prstGeom prst="rect">
            <a:avLst/>
          </a:prstGeom>
        </p:spPr>
        <p:txBody>
          <a:bodyPr/>
          <a:lst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a:lstStyle>
          <a:p>
            <a:pPr marL="273050" marR="0" lvl="0" indent="-273050" algn="l" defTabSz="914400" rtl="0" eaLnBrk="0" fontAlgn="base" latinLnBrk="0" hangingPunct="0">
              <a:lnSpc>
                <a:spcPct val="100000"/>
              </a:lnSpc>
              <a:spcBef>
                <a:spcPct val="20000"/>
              </a:spcBef>
              <a:spcAft>
                <a:spcPct val="0"/>
              </a:spcAft>
              <a:buClr>
                <a:srgbClr val="4F81BD"/>
              </a:buClr>
              <a:buSzPct val="85000"/>
              <a:buFont typeface="Wingdings 2" pitchFamily="18" charset="2"/>
              <a:buChar char=""/>
              <a:tabLst/>
              <a:defRPr/>
            </a:pPr>
            <a:r>
              <a:rPr kumimoji="0" lang="en-US" sz="2400" b="0" i="0" u="none" strike="noStrike" kern="1200" cap="none" spc="0" normalizeH="0" baseline="0" noProof="0" dirty="0">
                <a:ln>
                  <a:noFill/>
                </a:ln>
                <a:solidFill>
                  <a:prstClr val="black"/>
                </a:solidFill>
                <a:effectLst/>
                <a:uLnTx/>
                <a:uFillTx/>
                <a:latin typeface="Georgia"/>
                <a:ea typeface="+mn-ea"/>
                <a:cs typeface="+mn-cs"/>
              </a:rPr>
              <a:t>Other</a:t>
            </a:r>
          </a:p>
          <a:p>
            <a:pPr marL="547688" marR="0" lvl="1" indent="-273050" algn="l" defTabSz="914400" rtl="0" eaLnBrk="0" fontAlgn="base" latinLnBrk="0" hangingPunct="0">
              <a:lnSpc>
                <a:spcPct val="100000"/>
              </a:lnSpc>
              <a:spcBef>
                <a:spcPct val="20000"/>
              </a:spcBef>
              <a:spcAft>
                <a:spcPct val="0"/>
              </a:spcAft>
              <a:buClr>
                <a:srgbClr val="C0504D"/>
              </a:buClr>
              <a:buSzPct val="70000"/>
              <a:buFont typeface="Wingdings" pitchFamily="2" charset="2"/>
              <a:buChar char=""/>
              <a:tabLst/>
              <a:defRPr/>
            </a:pPr>
            <a:r>
              <a:rPr kumimoji="0" lang="en-US" sz="2000" b="0" i="0" u="none" strike="noStrike" kern="1200" cap="none" spc="0" normalizeH="0" baseline="0" noProof="0" dirty="0">
                <a:ln>
                  <a:noFill/>
                </a:ln>
                <a:solidFill>
                  <a:srgbClr val="1F497D"/>
                </a:solidFill>
                <a:effectLst/>
                <a:uLnTx/>
                <a:uFillTx/>
                <a:latin typeface="Georgia"/>
                <a:ea typeface="+mn-ea"/>
                <a:cs typeface="+mn-cs"/>
              </a:rPr>
              <a:t>FCOI (Financial Conflict of Interest)</a:t>
            </a:r>
          </a:p>
          <a:p>
            <a:pPr marL="547688" marR="0" lvl="1" indent="-273050" algn="l" defTabSz="914400" rtl="0" eaLnBrk="0" fontAlgn="base" latinLnBrk="0" hangingPunct="0">
              <a:lnSpc>
                <a:spcPct val="100000"/>
              </a:lnSpc>
              <a:spcBef>
                <a:spcPct val="20000"/>
              </a:spcBef>
              <a:spcAft>
                <a:spcPct val="0"/>
              </a:spcAft>
              <a:buClr>
                <a:srgbClr val="C0504D"/>
              </a:buClr>
              <a:buSzPct val="70000"/>
              <a:buFont typeface="Wingdings" pitchFamily="2" charset="2"/>
              <a:buChar char=""/>
              <a:tabLst/>
              <a:defRPr/>
            </a:pPr>
            <a:r>
              <a:rPr kumimoji="0" lang="en-US" sz="2000" b="0" i="0" u="none" strike="noStrike" kern="1200" cap="none" spc="0" normalizeH="0" baseline="0" noProof="0" dirty="0">
                <a:ln>
                  <a:noFill/>
                </a:ln>
                <a:solidFill>
                  <a:srgbClr val="1F497D"/>
                </a:solidFill>
                <a:effectLst/>
                <a:uLnTx/>
                <a:uFillTx/>
                <a:latin typeface="Georgia"/>
                <a:ea typeface="+mn-ea"/>
                <a:cs typeface="+mn-cs"/>
              </a:rPr>
              <a:t>FCOI_ASST </a:t>
            </a:r>
          </a:p>
          <a:p>
            <a:pPr marL="547688" marR="0" lvl="1" indent="-273050" algn="l" defTabSz="914400" rtl="0" eaLnBrk="0" fontAlgn="base" latinLnBrk="0" hangingPunct="0">
              <a:lnSpc>
                <a:spcPct val="100000"/>
              </a:lnSpc>
              <a:spcBef>
                <a:spcPct val="20000"/>
              </a:spcBef>
              <a:spcAft>
                <a:spcPct val="0"/>
              </a:spcAft>
              <a:buClr>
                <a:srgbClr val="C0504D"/>
              </a:buClr>
              <a:buSzPct val="70000"/>
              <a:buFont typeface="Wingdings" pitchFamily="2" charset="2"/>
              <a:buChar char=""/>
              <a:tabLst/>
              <a:defRPr/>
            </a:pPr>
            <a:r>
              <a:rPr kumimoji="0" lang="en-US" sz="2000" b="0" i="0" u="none" strike="noStrike" kern="1200" cap="none" spc="0" normalizeH="0" baseline="0" noProof="0" dirty="0">
                <a:ln>
                  <a:noFill/>
                </a:ln>
                <a:solidFill>
                  <a:srgbClr val="1F497D"/>
                </a:solidFill>
                <a:effectLst/>
                <a:uLnTx/>
                <a:uFillTx/>
                <a:latin typeface="Georgia"/>
                <a:ea typeface="+mn-ea"/>
                <a:cs typeface="+mn-cs"/>
              </a:rPr>
              <a:t>FCOI_VIEW</a:t>
            </a:r>
          </a:p>
          <a:p>
            <a:pPr marL="547688" marR="0" lvl="1" indent="-273050" algn="l" defTabSz="914400" rtl="0" eaLnBrk="0" fontAlgn="base" latinLnBrk="0" hangingPunct="0">
              <a:lnSpc>
                <a:spcPct val="100000"/>
              </a:lnSpc>
              <a:spcBef>
                <a:spcPct val="20000"/>
              </a:spcBef>
              <a:spcAft>
                <a:spcPct val="0"/>
              </a:spcAft>
              <a:buClr>
                <a:srgbClr val="C0504D"/>
              </a:buClr>
              <a:buSzPct val="70000"/>
              <a:buFont typeface="Wingdings" pitchFamily="2" charset="2"/>
              <a:buChar char=""/>
              <a:tabLst/>
              <a:defRPr/>
            </a:pPr>
            <a:r>
              <a:rPr kumimoji="0" lang="en-US" sz="2000" b="0" i="0" u="none" strike="noStrike" kern="1200" cap="none" spc="0" normalizeH="0" baseline="0" noProof="0" dirty="0">
                <a:ln>
                  <a:noFill/>
                </a:ln>
                <a:solidFill>
                  <a:srgbClr val="1F497D"/>
                </a:solidFill>
                <a:effectLst/>
                <a:uLnTx/>
                <a:uFillTx/>
                <a:latin typeface="Georgia"/>
                <a:ea typeface="+mn-ea"/>
                <a:cs typeface="+mn-cs"/>
              </a:rPr>
              <a:t>FSR (Financial Status Reporter)</a:t>
            </a:r>
          </a:p>
          <a:p>
            <a:pPr marL="547688" marR="0" lvl="1" indent="-273050" algn="l" defTabSz="914400" rtl="0" eaLnBrk="0" fontAlgn="base" latinLnBrk="0" hangingPunct="0">
              <a:lnSpc>
                <a:spcPct val="100000"/>
              </a:lnSpc>
              <a:spcBef>
                <a:spcPct val="20000"/>
              </a:spcBef>
              <a:spcAft>
                <a:spcPct val="0"/>
              </a:spcAft>
              <a:buClr>
                <a:srgbClr val="C0504D"/>
              </a:buClr>
              <a:buSzPct val="70000"/>
              <a:buFont typeface="Wingdings" pitchFamily="2" charset="2"/>
              <a:buChar char=""/>
              <a:tabLst/>
              <a:defRPr/>
            </a:pPr>
            <a:r>
              <a:rPr kumimoji="0" lang="en-US" sz="2000" b="0" i="0" u="none" strike="noStrike" kern="1200" cap="none" spc="0" normalizeH="0" baseline="0" noProof="0" dirty="0">
                <a:ln>
                  <a:noFill/>
                </a:ln>
                <a:solidFill>
                  <a:srgbClr val="1F497D"/>
                </a:solidFill>
                <a:effectLst/>
                <a:uLnTx/>
                <a:uFillTx/>
                <a:latin typeface="Georgia"/>
                <a:ea typeface="+mn-ea"/>
                <a:cs typeface="+mn-cs"/>
              </a:rPr>
              <a:t>PACR (Public Access Compliance Role)</a:t>
            </a:r>
          </a:p>
          <a:p>
            <a:pPr marL="547688" marR="0" lvl="1" indent="-273050" algn="l" defTabSz="914400" rtl="0" eaLnBrk="0" fontAlgn="base" latinLnBrk="0" hangingPunct="0">
              <a:lnSpc>
                <a:spcPct val="100000"/>
              </a:lnSpc>
              <a:spcBef>
                <a:spcPct val="20000"/>
              </a:spcBef>
              <a:spcAft>
                <a:spcPct val="0"/>
              </a:spcAft>
              <a:buClr>
                <a:srgbClr val="C0504D"/>
              </a:buClr>
              <a:buSzPct val="70000"/>
              <a:buFont typeface="Wingdings" pitchFamily="2" charset="2"/>
              <a:buChar char=""/>
              <a:tabLst/>
              <a:defRPr/>
            </a:pPr>
            <a:r>
              <a:rPr kumimoji="0" lang="en-US" sz="2000" b="0" i="0" u="none" strike="noStrike" kern="1200" cap="none" spc="0" normalizeH="0" baseline="0" noProof="0" dirty="0">
                <a:ln>
                  <a:noFill/>
                </a:ln>
                <a:solidFill>
                  <a:srgbClr val="1F497D"/>
                </a:solidFill>
                <a:effectLst/>
                <a:uLnTx/>
                <a:uFillTx/>
                <a:latin typeface="Georgia"/>
                <a:ea typeface="+mn-ea"/>
                <a:cs typeface="+mn-cs"/>
              </a:rPr>
              <a:t>OLAW (Reporting Animal Welfare)</a:t>
            </a:r>
          </a:p>
          <a:p>
            <a:pPr lvl="1">
              <a:buClr>
                <a:srgbClr val="C0504D"/>
              </a:buClr>
            </a:pPr>
            <a:r>
              <a:rPr lang="en-US" sz="2000" dirty="0"/>
              <a:t>SBIR CAP*</a:t>
            </a:r>
          </a:p>
          <a:p>
            <a:pPr marL="274638" marR="0" lvl="1" indent="0" algn="l" defTabSz="914400" rtl="0" eaLnBrk="0" fontAlgn="base" latinLnBrk="0" hangingPunct="0">
              <a:lnSpc>
                <a:spcPct val="100000"/>
              </a:lnSpc>
              <a:spcBef>
                <a:spcPct val="20000"/>
              </a:spcBef>
              <a:spcAft>
                <a:spcPct val="0"/>
              </a:spcAft>
              <a:buClr>
                <a:srgbClr val="C0504D"/>
              </a:buClr>
              <a:buSzPct val="70000"/>
              <a:buNone/>
              <a:tabLst/>
              <a:defRPr/>
            </a:pPr>
            <a:endParaRPr kumimoji="0" lang="en-US" sz="2000" b="0" i="0" u="none" strike="noStrike" kern="1200" cap="none" spc="0" normalizeH="0" baseline="0" noProof="0" dirty="0">
              <a:ln>
                <a:noFill/>
              </a:ln>
              <a:solidFill>
                <a:srgbClr val="1F497D"/>
              </a:solidFill>
              <a:effectLst/>
              <a:uLnTx/>
              <a:uFillTx/>
              <a:latin typeface="Georgia"/>
              <a:ea typeface="+mn-ea"/>
              <a:cs typeface="+mn-cs"/>
            </a:endParaRPr>
          </a:p>
        </p:txBody>
      </p:sp>
      <p:grpSp>
        <p:nvGrpSpPr>
          <p:cNvPr id="13" name="Group 12" descr="Roles stickmen " title="image"/>
          <p:cNvGrpSpPr/>
          <p:nvPr/>
        </p:nvGrpSpPr>
        <p:grpSpPr>
          <a:xfrm>
            <a:off x="6705600" y="0"/>
            <a:ext cx="2307180" cy="1752600"/>
            <a:chOff x="4495800" y="1298910"/>
            <a:chExt cx="2696848" cy="2286000"/>
          </a:xfrm>
        </p:grpSpPr>
        <p:pic>
          <p:nvPicPr>
            <p:cNvPr id="14" name="Picture 13" descr="roles stickm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1298910"/>
              <a:ext cx="2696848" cy="2286000"/>
            </a:xfrm>
            <a:prstGeom prst="rect">
              <a:avLst/>
            </a:prstGeom>
          </p:spPr>
        </p:pic>
        <p:sp>
          <p:nvSpPr>
            <p:cNvPr id="15" name="TextBox 14"/>
            <p:cNvSpPr txBox="1"/>
            <p:nvPr/>
          </p:nvSpPr>
          <p:spPr>
            <a:xfrm rot="20193527">
              <a:off x="4604186" y="1668124"/>
              <a:ext cx="407484"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itchFamily="34" charset="0"/>
                  <a:ea typeface="+mn-ea"/>
                  <a:cs typeface="+mn-cs"/>
                </a:rPr>
                <a:t>SO</a:t>
              </a:r>
            </a:p>
          </p:txBody>
        </p:sp>
        <p:sp>
          <p:nvSpPr>
            <p:cNvPr id="16" name="TextBox 15"/>
            <p:cNvSpPr txBox="1"/>
            <p:nvPr/>
          </p:nvSpPr>
          <p:spPr>
            <a:xfrm rot="1641832">
              <a:off x="6530148" y="1668123"/>
              <a:ext cx="415498"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itchFamily="34" charset="0"/>
                  <a:ea typeface="+mn-ea"/>
                  <a:cs typeface="+mn-cs"/>
                </a:rPr>
                <a:t>AO</a:t>
              </a:r>
            </a:p>
          </p:txBody>
        </p:sp>
        <p:sp>
          <p:nvSpPr>
            <p:cNvPr id="17" name="TextBox 16"/>
            <p:cNvSpPr txBox="1"/>
            <p:nvPr/>
          </p:nvSpPr>
          <p:spPr>
            <a:xfrm rot="21423966">
              <a:off x="5441562" y="1428307"/>
              <a:ext cx="330540"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itchFamily="34" charset="0"/>
                  <a:ea typeface="+mn-ea"/>
                  <a:cs typeface="+mn-cs"/>
                </a:rPr>
                <a:t>PI</a:t>
              </a:r>
            </a:p>
          </p:txBody>
        </p:sp>
        <p:sp>
          <p:nvSpPr>
            <p:cNvPr id="18" name="TextBox 17"/>
            <p:cNvSpPr txBox="1"/>
            <p:nvPr/>
          </p:nvSpPr>
          <p:spPr>
            <a:xfrm rot="20544353">
              <a:off x="4987408" y="1532213"/>
              <a:ext cx="449162"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itchFamily="34" charset="0"/>
                  <a:ea typeface="+mn-ea"/>
                  <a:cs typeface="+mn-cs"/>
                </a:rPr>
                <a:t>IAR</a:t>
              </a:r>
            </a:p>
          </p:txBody>
        </p:sp>
        <p:sp>
          <p:nvSpPr>
            <p:cNvPr id="19" name="TextBox 18"/>
            <p:cNvSpPr txBox="1"/>
            <p:nvPr/>
          </p:nvSpPr>
          <p:spPr>
            <a:xfrm rot="281189">
              <a:off x="5709371" y="1436146"/>
              <a:ext cx="405880"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itchFamily="34" charset="0"/>
                  <a:ea typeface="+mn-ea"/>
                  <a:cs typeface="+mn-cs"/>
                </a:rPr>
                <a:t>AA</a:t>
              </a:r>
            </a:p>
          </p:txBody>
        </p:sp>
        <p:sp>
          <p:nvSpPr>
            <p:cNvPr id="20" name="TextBox 19"/>
            <p:cNvSpPr txBox="1"/>
            <p:nvPr/>
          </p:nvSpPr>
          <p:spPr>
            <a:xfrm rot="1007231">
              <a:off x="6084067" y="1508171"/>
              <a:ext cx="492443"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itchFamily="34" charset="0"/>
                  <a:ea typeface="+mn-ea"/>
                  <a:cs typeface="+mn-cs"/>
                </a:rPr>
                <a:t>FSR</a:t>
              </a:r>
            </a:p>
          </p:txBody>
        </p:sp>
      </p:grpSp>
      <p:sp>
        <p:nvSpPr>
          <p:cNvPr id="21" name="TextBox 20">
            <a:extLst>
              <a:ext uri="{FF2B5EF4-FFF2-40B4-BE49-F238E27FC236}">
                <a16:creationId xmlns:a16="http://schemas.microsoft.com/office/drawing/2014/main" id="{4A4D4287-F67B-445E-9715-7F964A01111D}"/>
              </a:ext>
            </a:extLst>
          </p:cNvPr>
          <p:cNvSpPr txBox="1"/>
          <p:nvPr/>
        </p:nvSpPr>
        <p:spPr>
          <a:xfrm>
            <a:off x="152400" y="6141403"/>
            <a:ext cx="8860380"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mn-cs"/>
              </a:rPr>
              <a:t>*New! For the  </a:t>
            </a:r>
            <a:r>
              <a:rPr kumimoji="0" lang="en-US" sz="1400" b="0" i="0" u="sng" strike="noStrike" kern="1200" cap="none" spc="0" normalizeH="0" baseline="0" noProof="0" dirty="0">
                <a:ln>
                  <a:noFill/>
                </a:ln>
                <a:solidFill>
                  <a:prstClr val="black"/>
                </a:solidFill>
                <a:effectLst/>
                <a:uLnTx/>
                <a:uFillTx/>
                <a:latin typeface="Arial" pitchFamily="34" charset="0"/>
                <a:ea typeface="+mn-ea"/>
                <a:cs typeface="+mn-cs"/>
                <a:hlinkClick r:id="rId4"/>
              </a:rPr>
              <a:t>Small Business Innovation Research (SBIR) Commercialization Accelerator Program</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mn-cs"/>
              </a:rPr>
              <a:t>.</a:t>
            </a:r>
            <a:r>
              <a:rPr kumimoji="0" lang="en-US" sz="1400" b="0" i="0" u="none" strike="noStrike" kern="1200" cap="none" spc="0" normalizeH="0" baseline="0" noProof="0" dirty="0">
                <a:ln>
                  <a:noFill/>
                </a:ln>
                <a:solidFill>
                  <a:srgbClr val="FFC000"/>
                </a:solidFill>
                <a:effectLst/>
                <a:uLnTx/>
                <a:uFillTx/>
                <a:latin typeface="Arial" pitchFamily="34"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mn-cs"/>
              </a:rPr>
              <a:t>Permits access to the SBIR CAP tab in Commons to initiate, complete, and submit tracking forms.</a:t>
            </a:r>
          </a:p>
        </p:txBody>
      </p:sp>
    </p:spTree>
    <p:custDataLst>
      <p:tags r:id="rId1"/>
    </p:custDataLst>
    <p:extLst>
      <p:ext uri="{BB962C8B-B14F-4D97-AF65-F5344CB8AC3E}">
        <p14:creationId xmlns:p14="http://schemas.microsoft.com/office/powerpoint/2010/main" val="7021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Delegations</a:t>
            </a:r>
            <a:br>
              <a:rPr lang="en-US" dirty="0"/>
            </a:br>
            <a:r>
              <a:rPr lang="en-US" dirty="0"/>
              <a:t>Summary</a:t>
            </a:r>
          </a:p>
        </p:txBody>
      </p:sp>
      <p:sp>
        <p:nvSpPr>
          <p:cNvPr id="3" name="Text Placeholder 2"/>
          <p:cNvSpPr>
            <a:spLocks noGrp="1"/>
          </p:cNvSpPr>
          <p:nvPr>
            <p:ph type="body" idx="1"/>
          </p:nvPr>
        </p:nvSpPr>
        <p:spPr/>
        <p:txBody>
          <a:bodyPr/>
          <a:lstStyle/>
          <a:p>
            <a:r>
              <a:rPr lang="en-US" dirty="0" err="1"/>
              <a:t>eRA</a:t>
            </a:r>
            <a:r>
              <a:rPr lang="en-US" dirty="0"/>
              <a:t> Commons allows users to give other users permission to do specific actions on their behalf</a:t>
            </a:r>
          </a:p>
        </p:txBody>
      </p:sp>
      <p:sp>
        <p:nvSpPr>
          <p:cNvPr id="4" name="Content Placeholder 3"/>
          <p:cNvSpPr>
            <a:spLocks noGrp="1"/>
          </p:cNvSpPr>
          <p:nvPr>
            <p:ph sz="quarter" idx="13"/>
          </p:nvPr>
        </p:nvSpPr>
        <p:spPr/>
        <p:txBody>
          <a:bodyPr/>
          <a:lstStyle/>
          <a:p>
            <a:pPr marL="514350" indent="-514350">
              <a:buFont typeface="+mj-lt"/>
              <a:buAutoNum type="arabicPeriod"/>
            </a:pPr>
            <a:r>
              <a:rPr lang="en-US" dirty="0"/>
              <a:t>Progress Report </a:t>
            </a:r>
            <a:r>
              <a:rPr lang="en-US" sz="2000" dirty="0"/>
              <a:t>(SO, AO, AA to PI)</a:t>
            </a:r>
          </a:p>
          <a:p>
            <a:pPr marL="514350" indent="-514350">
              <a:buFont typeface="+mj-lt"/>
              <a:buAutoNum type="arabicPeriod"/>
            </a:pPr>
            <a:r>
              <a:rPr lang="en-US" dirty="0"/>
              <a:t>Progress Report </a:t>
            </a:r>
            <a:r>
              <a:rPr lang="en-US" sz="2000" dirty="0"/>
              <a:t>(PI to ASST)</a:t>
            </a:r>
          </a:p>
          <a:p>
            <a:pPr marL="514350" indent="-514350">
              <a:buFont typeface="+mj-lt"/>
              <a:buAutoNum type="arabicPeriod"/>
            </a:pPr>
            <a:r>
              <a:rPr lang="en-US" dirty="0"/>
              <a:t>Sponsor</a:t>
            </a:r>
          </a:p>
          <a:p>
            <a:pPr marL="514350" indent="-514350">
              <a:buFont typeface="+mj-lt"/>
              <a:buAutoNum type="arabicPeriod"/>
            </a:pPr>
            <a:r>
              <a:rPr lang="en-US" dirty="0"/>
              <a:t>Status</a:t>
            </a:r>
          </a:p>
          <a:p>
            <a:pPr marL="514350" indent="-514350">
              <a:buFont typeface="+mj-lt"/>
              <a:buAutoNum type="arabicPeriod"/>
            </a:pPr>
            <a:r>
              <a:rPr lang="en-US" dirty="0"/>
              <a:t>Personal Profile</a:t>
            </a:r>
          </a:p>
          <a:p>
            <a:pPr marL="514350" indent="-514350">
              <a:buFont typeface="+mj-lt"/>
              <a:buAutoNum type="arabicPeriod"/>
            </a:pPr>
            <a:r>
              <a:rPr lang="en-US" dirty="0"/>
              <a:t>Submit</a:t>
            </a:r>
          </a:p>
          <a:p>
            <a:pPr marL="514350" indent="-514350">
              <a:buFont typeface="+mj-lt"/>
              <a:buAutoNum type="arabicPeriod"/>
            </a:pPr>
            <a:r>
              <a:rPr lang="en-US" dirty="0"/>
              <a:t>xTrain</a:t>
            </a:r>
          </a:p>
        </p:txBody>
      </p:sp>
      <p:pic>
        <p:nvPicPr>
          <p:cNvPr id="6" name="Picture 5" descr="Stickman with key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3043825"/>
            <a:ext cx="2857500" cy="3810000"/>
          </a:xfrm>
          <a:prstGeom prst="rect">
            <a:avLst/>
          </a:prstGeom>
        </p:spPr>
      </p:pic>
    </p:spTree>
    <p:custDataLst>
      <p:tags r:id="rId1"/>
    </p:custDataLst>
    <p:extLst>
      <p:ext uri="{BB962C8B-B14F-4D97-AF65-F5344CB8AC3E}">
        <p14:creationId xmlns:p14="http://schemas.microsoft.com/office/powerpoint/2010/main" val="1933457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0"/>
            <a:ext cx="8534400" cy="758825"/>
          </a:xfrm>
        </p:spPr>
        <p:txBody>
          <a:bodyPr/>
          <a:lstStyle/>
          <a:p>
            <a:r>
              <a:rPr lang="en-US" dirty="0"/>
              <a:t>Delegations Chart</a:t>
            </a:r>
          </a:p>
        </p:txBody>
      </p:sp>
      <p:graphicFrame>
        <p:nvGraphicFramePr>
          <p:cNvPr id="4" name="Content Placeholder 3" title="Delgations"/>
          <p:cNvGraphicFramePr>
            <a:graphicFrameLocks noGrp="1"/>
          </p:cNvGraphicFramePr>
          <p:nvPr>
            <p:ph sz="quarter" idx="13"/>
            <p:extLst/>
          </p:nvPr>
        </p:nvGraphicFramePr>
        <p:xfrm>
          <a:off x="149225" y="838200"/>
          <a:ext cx="8839200" cy="5292040"/>
        </p:xfrm>
        <a:graphic>
          <a:graphicData uri="http://schemas.openxmlformats.org/drawingml/2006/table">
            <a:tbl>
              <a:tblPr firstRow="1" bandRow="1">
                <a:tableStyleId>{5C22544A-7EE6-4342-B048-85BDC9FD1C3A}</a:tableStyleId>
              </a:tblPr>
              <a:tblGrid>
                <a:gridCol w="1679575">
                  <a:extLst>
                    <a:ext uri="{9D8B030D-6E8A-4147-A177-3AD203B41FA5}">
                      <a16:colId xmlns:a16="http://schemas.microsoft.com/office/drawing/2014/main" val="20000"/>
                    </a:ext>
                  </a:extLst>
                </a:gridCol>
                <a:gridCol w="1729382">
                  <a:extLst>
                    <a:ext uri="{9D8B030D-6E8A-4147-A177-3AD203B41FA5}">
                      <a16:colId xmlns:a16="http://schemas.microsoft.com/office/drawing/2014/main" val="20001"/>
                    </a:ext>
                  </a:extLst>
                </a:gridCol>
                <a:gridCol w="1504825">
                  <a:extLst>
                    <a:ext uri="{9D8B030D-6E8A-4147-A177-3AD203B41FA5}">
                      <a16:colId xmlns:a16="http://schemas.microsoft.com/office/drawing/2014/main" val="20002"/>
                    </a:ext>
                  </a:extLst>
                </a:gridCol>
                <a:gridCol w="3925418">
                  <a:extLst>
                    <a:ext uri="{9D8B030D-6E8A-4147-A177-3AD203B41FA5}">
                      <a16:colId xmlns:a16="http://schemas.microsoft.com/office/drawing/2014/main" val="20003"/>
                    </a:ext>
                  </a:extLst>
                </a:gridCol>
              </a:tblGrid>
              <a:tr h="537160">
                <a:tc>
                  <a:txBody>
                    <a:bodyPr/>
                    <a:lstStyle/>
                    <a:p>
                      <a:pPr algn="ctr"/>
                      <a:r>
                        <a:rPr lang="en-US" sz="1400" baseline="0" dirty="0">
                          <a:latin typeface="Arial" panose="020B0604020202020204" pitchFamily="34" charset="0"/>
                          <a:cs typeface="Arial" panose="020B0604020202020204" pitchFamily="34" charset="0"/>
                        </a:rPr>
                        <a:t>Type (Name)</a:t>
                      </a:r>
                      <a:endParaRPr lang="en-US" sz="1400" dirty="0">
                        <a:latin typeface="Arial" panose="020B0604020202020204" pitchFamily="34" charset="0"/>
                        <a:cs typeface="Arial" panose="020B0604020202020204" pitchFamily="34" charset="0"/>
                      </a:endParaRPr>
                    </a:p>
                  </a:txBody>
                  <a:tcPr anchor="ctr"/>
                </a:tc>
                <a:tc>
                  <a:txBody>
                    <a:bodyPr/>
                    <a:lstStyle/>
                    <a:p>
                      <a:pPr algn="ctr"/>
                      <a:r>
                        <a:rPr lang="en-US" sz="1400" dirty="0">
                          <a:latin typeface="Arial" panose="020B0604020202020204" pitchFamily="34" charset="0"/>
                          <a:cs typeface="Arial" panose="020B0604020202020204" pitchFamily="34" charset="0"/>
                        </a:rPr>
                        <a:t>By</a:t>
                      </a:r>
                    </a:p>
                  </a:txBody>
                  <a:tcPr anchor="ctr"/>
                </a:tc>
                <a:tc>
                  <a:txBody>
                    <a:bodyPr/>
                    <a:lstStyle/>
                    <a:p>
                      <a:pPr algn="ctr"/>
                      <a:r>
                        <a:rPr lang="en-US" sz="1400" dirty="0">
                          <a:latin typeface="Arial" panose="020B0604020202020204" pitchFamily="34" charset="0"/>
                          <a:cs typeface="Arial" panose="020B0604020202020204" pitchFamily="34" charset="0"/>
                        </a:rPr>
                        <a:t>To</a:t>
                      </a:r>
                    </a:p>
                  </a:txBody>
                  <a:tcPr anchor="ctr"/>
                </a:tc>
                <a:tc>
                  <a:txBody>
                    <a:bodyPr/>
                    <a:lstStyle/>
                    <a:p>
                      <a:pPr algn="ctr"/>
                      <a:r>
                        <a:rPr lang="en-US" sz="1400" dirty="0">
                          <a:latin typeface="Arial" panose="020B0604020202020204" pitchFamily="34" charset="0"/>
                          <a:cs typeface="Arial" panose="020B0604020202020204" pitchFamily="34" charset="0"/>
                        </a:rPr>
                        <a:t>What it</a:t>
                      </a:r>
                      <a:r>
                        <a:rPr lang="en-US" sz="1400" baseline="0" dirty="0">
                          <a:latin typeface="Arial" panose="020B0604020202020204" pitchFamily="34" charset="0"/>
                          <a:cs typeface="Arial" panose="020B0604020202020204" pitchFamily="34" charset="0"/>
                        </a:rPr>
                        <a:t> does</a:t>
                      </a:r>
                      <a:endParaRPr 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0"/>
                  </a:ext>
                </a:extLst>
              </a:tr>
              <a:tr h="609358">
                <a:tc>
                  <a:txBody>
                    <a:bodyPr/>
                    <a:lstStyle/>
                    <a:p>
                      <a:pPr algn="l"/>
                      <a:r>
                        <a:rPr lang="en-US" sz="1400" dirty="0">
                          <a:latin typeface="Arial" panose="020B0604020202020204" pitchFamily="34" charset="0"/>
                          <a:cs typeface="Arial" panose="020B0604020202020204" pitchFamily="34" charset="0"/>
                        </a:rPr>
                        <a:t>Progress Report</a:t>
                      </a:r>
                    </a:p>
                  </a:txBody>
                  <a:tcPr anchor="ctr"/>
                </a:tc>
                <a:tc>
                  <a:txBody>
                    <a:bodyPr/>
                    <a:lstStyle/>
                    <a:p>
                      <a:pPr algn="l"/>
                      <a:r>
                        <a:rPr lang="en-US" sz="1400" dirty="0">
                          <a:latin typeface="Arial" panose="020B0604020202020204" pitchFamily="34" charset="0"/>
                          <a:cs typeface="Arial" panose="020B0604020202020204" pitchFamily="34" charset="0"/>
                        </a:rPr>
                        <a:t>SO, AA, AO</a:t>
                      </a:r>
                    </a:p>
                  </a:txBody>
                  <a:tcPr anchor="ctr"/>
                </a:tc>
                <a:tc>
                  <a:txBody>
                    <a:bodyPr/>
                    <a:lstStyle/>
                    <a:p>
                      <a:pPr algn="l"/>
                      <a:r>
                        <a:rPr lang="en-US" sz="1400" dirty="0">
                          <a:latin typeface="Arial" panose="020B0604020202020204" pitchFamily="34" charset="0"/>
                          <a:cs typeface="Arial" panose="020B0604020202020204" pitchFamily="34" charset="0"/>
                        </a:rPr>
                        <a:t>PI on behalf </a:t>
                      </a:r>
                    </a:p>
                    <a:p>
                      <a:pPr algn="l"/>
                      <a:r>
                        <a:rPr lang="en-US" sz="1400" dirty="0">
                          <a:latin typeface="Arial" panose="020B0604020202020204" pitchFamily="34" charset="0"/>
                          <a:cs typeface="Arial" panose="020B0604020202020204" pitchFamily="34" charset="0"/>
                        </a:rPr>
                        <a:t>of a PI</a:t>
                      </a:r>
                    </a:p>
                  </a:txBody>
                  <a:tcPr anchor="ctr"/>
                </a:tc>
                <a:tc>
                  <a:txBody>
                    <a:bodyPr/>
                    <a:lstStyle/>
                    <a:p>
                      <a:pPr algn="l"/>
                      <a:r>
                        <a:rPr lang="en-US" sz="1400" dirty="0">
                          <a:solidFill>
                            <a:schemeClr val="tx1">
                              <a:lumMod val="95000"/>
                              <a:lumOff val="5000"/>
                            </a:schemeClr>
                          </a:solidFill>
                          <a:latin typeface="Arial" panose="020B0604020202020204" pitchFamily="34" charset="0"/>
                          <a:cs typeface="Arial" panose="020B0604020202020204" pitchFamily="34" charset="0"/>
                        </a:rPr>
                        <a:t>Enables the delegated PI</a:t>
                      </a:r>
                      <a:r>
                        <a:rPr lang="en-US" sz="1400" baseline="0" dirty="0">
                          <a:solidFill>
                            <a:schemeClr val="tx1">
                              <a:lumMod val="95000"/>
                              <a:lumOff val="5000"/>
                            </a:schemeClr>
                          </a:solidFill>
                          <a:latin typeface="Arial" panose="020B0604020202020204" pitchFamily="34" charset="0"/>
                          <a:cs typeface="Arial" panose="020B0604020202020204" pitchFamily="34" charset="0"/>
                        </a:rPr>
                        <a:t> to work on progress reports of another PI – includes Interim and Final RPPR, and HSS requests</a:t>
                      </a:r>
                      <a:endParaRPr lang="en-US" sz="1400" dirty="0">
                        <a:solidFill>
                          <a:schemeClr val="tx1">
                            <a:lumMod val="95000"/>
                            <a:lumOff val="5000"/>
                          </a:schemeClr>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1"/>
                  </a:ext>
                </a:extLst>
              </a:tr>
              <a:tr h="5334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Progress Report</a:t>
                      </a:r>
                    </a:p>
                  </a:txBody>
                  <a:tcPr anchor="ctr"/>
                </a:tc>
                <a:tc>
                  <a:txBody>
                    <a:bodyPr/>
                    <a:lstStyle/>
                    <a:p>
                      <a:pPr algn="l"/>
                      <a:r>
                        <a:rPr lang="en-US" sz="1400" dirty="0">
                          <a:latin typeface="Arial" panose="020B0604020202020204" pitchFamily="34" charset="0"/>
                          <a:cs typeface="Arial" panose="020B0604020202020204" pitchFamily="34" charset="0"/>
                        </a:rPr>
                        <a:t>PI</a:t>
                      </a:r>
                    </a:p>
                  </a:txBody>
                  <a:tcPr anchor="ctr"/>
                </a:tc>
                <a:tc>
                  <a:txBody>
                    <a:bodyPr/>
                    <a:lstStyle/>
                    <a:p>
                      <a:pPr algn="l"/>
                      <a:r>
                        <a:rPr lang="en-US" sz="1400" dirty="0">
                          <a:latin typeface="Arial" panose="020B0604020202020204" pitchFamily="34" charset="0"/>
                          <a:cs typeface="Arial" panose="020B0604020202020204" pitchFamily="34" charset="0"/>
                        </a:rPr>
                        <a:t>User within</a:t>
                      </a:r>
                    </a:p>
                    <a:p>
                      <a:pPr algn="l"/>
                      <a:r>
                        <a:rPr lang="en-US" sz="1400" dirty="0">
                          <a:latin typeface="Arial" panose="020B0604020202020204" pitchFamily="34" charset="0"/>
                          <a:cs typeface="Arial" panose="020B0604020202020204" pitchFamily="34" charset="0"/>
                        </a:rPr>
                        <a:t>Institution with ASST or AO role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lumMod val="95000"/>
                              <a:lumOff val="5000"/>
                            </a:schemeClr>
                          </a:solidFill>
                          <a:effectLst/>
                          <a:latin typeface="Arial" panose="020B0604020202020204" pitchFamily="34" charset="0"/>
                          <a:ea typeface="+mn-ea"/>
                          <a:cs typeface="Arial" panose="020B0604020202020204" pitchFamily="34" charset="0"/>
                        </a:rPr>
                        <a:t>Enables the authorized user to work on progress reports for the PI</a:t>
                      </a:r>
                      <a:r>
                        <a:rPr lang="en-US" sz="1400" baseline="0" dirty="0">
                          <a:solidFill>
                            <a:schemeClr val="tx1">
                              <a:lumMod val="95000"/>
                              <a:lumOff val="5000"/>
                            </a:schemeClr>
                          </a:solidFill>
                          <a:latin typeface="Arial" panose="020B0604020202020204" pitchFamily="34" charset="0"/>
                          <a:cs typeface="Arial" panose="020B0604020202020204" pitchFamily="34" charset="0"/>
                        </a:rPr>
                        <a:t> – includes Interim and Final RPPR, and HSS requests</a:t>
                      </a:r>
                      <a:endParaRPr lang="en-US" sz="1400" dirty="0">
                        <a:solidFill>
                          <a:schemeClr val="tx1">
                            <a:lumMod val="95000"/>
                            <a:lumOff val="5000"/>
                          </a:schemeClr>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2"/>
                  </a:ext>
                </a:extLst>
              </a:tr>
              <a:tr h="685800">
                <a:tc>
                  <a:txBody>
                    <a:bodyPr/>
                    <a:lstStyle/>
                    <a:p>
                      <a:pPr algn="l"/>
                      <a:r>
                        <a:rPr lang="en-US" sz="1400" dirty="0">
                          <a:latin typeface="Arial" panose="020B0604020202020204" pitchFamily="34" charset="0"/>
                          <a:cs typeface="Arial" panose="020B0604020202020204" pitchFamily="34" charset="0"/>
                        </a:rPr>
                        <a:t>Sponsor</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SO, AA </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(on behalf</a:t>
                      </a:r>
                      <a:r>
                        <a:rPr lang="en-US" sz="1400" baseline="0" dirty="0">
                          <a:latin typeface="Arial" panose="020B0604020202020204" pitchFamily="34" charset="0"/>
                          <a:cs typeface="Arial" panose="020B0604020202020204" pitchFamily="34" charset="0"/>
                        </a:rPr>
                        <a:t>  of Sponsor)</a:t>
                      </a:r>
                      <a:endParaRPr lang="en-US" sz="1400" dirty="0">
                        <a:latin typeface="Arial" panose="020B0604020202020204" pitchFamily="34" charset="0"/>
                        <a:cs typeface="Arial" panose="020B0604020202020204" pitchFamily="34" charset="0"/>
                      </a:endParaRPr>
                    </a:p>
                  </a:txBody>
                  <a:tcPr anchor="ctr"/>
                </a:tc>
                <a:tc>
                  <a:txBody>
                    <a:bodyPr/>
                    <a:lstStyle/>
                    <a:p>
                      <a:pPr algn="l"/>
                      <a:r>
                        <a:rPr lang="en-US" sz="1400" dirty="0">
                          <a:latin typeface="Arial" panose="020B0604020202020204" pitchFamily="34" charset="0"/>
                          <a:cs typeface="Arial" panose="020B0604020202020204" pitchFamily="34" charset="0"/>
                        </a:rPr>
                        <a:t>ASST</a:t>
                      </a:r>
                    </a:p>
                  </a:txBody>
                  <a:tcPr anchor="ctr"/>
                </a:tc>
                <a:tc>
                  <a:txBody>
                    <a:bodyPr/>
                    <a:lstStyle/>
                    <a:p>
                      <a:pPr algn="l"/>
                      <a:r>
                        <a:rPr lang="en-US" sz="1400" b="0" i="0" kern="1200" dirty="0">
                          <a:solidFill>
                            <a:schemeClr val="dk1"/>
                          </a:solidFill>
                          <a:effectLst/>
                          <a:latin typeface="Arial" panose="020B0604020202020204" pitchFamily="34" charset="0"/>
                          <a:ea typeface="+mn-ea"/>
                          <a:cs typeface="Arial" panose="020B0604020202020204" pitchFamily="34" charset="0"/>
                        </a:rPr>
                        <a:t>Allows the ASST to access the xTrain module</a:t>
                      </a:r>
                      <a:endParaRPr 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3"/>
                  </a:ext>
                </a:extLst>
              </a:tr>
              <a:tr h="457200">
                <a:tc>
                  <a:txBody>
                    <a:bodyPr/>
                    <a:lstStyle/>
                    <a:p>
                      <a:pPr algn="l"/>
                      <a:r>
                        <a:rPr lang="en-US" sz="1400" dirty="0">
                          <a:latin typeface="Arial" panose="020B0604020202020204" pitchFamily="34" charset="0"/>
                          <a:cs typeface="Arial" panose="020B0604020202020204" pitchFamily="34" charset="0"/>
                        </a:rPr>
                        <a:t>Status</a:t>
                      </a:r>
                    </a:p>
                  </a:txBody>
                  <a:tcPr anchor="ctr"/>
                </a:tc>
                <a:tc>
                  <a:txBody>
                    <a:bodyPr/>
                    <a:lstStyle/>
                    <a:p>
                      <a:pPr algn="l"/>
                      <a:r>
                        <a:rPr lang="en-US" sz="1400" dirty="0">
                          <a:latin typeface="Arial" panose="020B0604020202020204" pitchFamily="34" charset="0"/>
                          <a:cs typeface="Arial" panose="020B0604020202020204" pitchFamily="34" charset="0"/>
                        </a:rPr>
                        <a:t>PI</a:t>
                      </a:r>
                    </a:p>
                  </a:txBody>
                  <a:tcPr anchor="ctr"/>
                </a:tc>
                <a:tc>
                  <a:txBody>
                    <a:bodyPr/>
                    <a:lstStyle/>
                    <a:p>
                      <a:pPr algn="l"/>
                      <a:r>
                        <a:rPr lang="en-US" sz="1400" dirty="0">
                          <a:latin typeface="Arial" panose="020B0604020202020204" pitchFamily="34" charset="0"/>
                          <a:cs typeface="Arial" panose="020B0604020202020204" pitchFamily="34" charset="0"/>
                        </a:rPr>
                        <a:t>ASST</a:t>
                      </a:r>
                    </a:p>
                  </a:txBody>
                  <a:tcPr anchor="ctr"/>
                </a:tc>
                <a:tc>
                  <a:txBody>
                    <a:bodyPr/>
                    <a:lstStyle/>
                    <a:p>
                      <a:pPr algn="l"/>
                      <a:r>
                        <a:rPr lang="en-US" sz="1400" b="0" i="0" kern="1200" dirty="0">
                          <a:solidFill>
                            <a:schemeClr val="dk1"/>
                          </a:solidFill>
                          <a:effectLst/>
                          <a:latin typeface="Arial" panose="020B0604020202020204" pitchFamily="34" charset="0"/>
                          <a:ea typeface="+mn-ea"/>
                          <a:cs typeface="Arial" panose="020B0604020202020204" pitchFamily="34" charset="0"/>
                        </a:rPr>
                        <a:t>Allows the ASST to work with the Status module</a:t>
                      </a:r>
                      <a:endParaRPr 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4"/>
                  </a:ext>
                </a:extLst>
              </a:tr>
              <a:tr h="605840">
                <a:tc>
                  <a:txBody>
                    <a:bodyPr/>
                    <a:lstStyle/>
                    <a:p>
                      <a:pPr algn="l"/>
                      <a:r>
                        <a:rPr lang="en-US" sz="1400" dirty="0">
                          <a:latin typeface="Arial" panose="020B0604020202020204" pitchFamily="34" charset="0"/>
                          <a:cs typeface="Arial" panose="020B0604020202020204" pitchFamily="34" charset="0"/>
                        </a:rPr>
                        <a:t>PPF</a:t>
                      </a:r>
                    </a:p>
                  </a:txBody>
                  <a:tcPr anchor="ctr"/>
                </a:tc>
                <a:tc>
                  <a:txBody>
                    <a:bodyPr/>
                    <a:lstStyle/>
                    <a:p>
                      <a:pPr algn="l"/>
                      <a:r>
                        <a:rPr lang="en-US" sz="1400" dirty="0">
                          <a:latin typeface="Arial" panose="020B0604020202020204" pitchFamily="34" charset="0"/>
                          <a:cs typeface="Arial" panose="020B0604020202020204" pitchFamily="34" charset="0"/>
                        </a:rPr>
                        <a:t>All Users</a:t>
                      </a:r>
                    </a:p>
                  </a:txBody>
                  <a:tcPr anchor="ctr"/>
                </a:tc>
                <a:tc>
                  <a:txBody>
                    <a:bodyPr/>
                    <a:lstStyle/>
                    <a:p>
                      <a:pPr algn="l"/>
                      <a:r>
                        <a:rPr lang="en-US" sz="1400" dirty="0">
                          <a:latin typeface="Arial" panose="020B0604020202020204" pitchFamily="34" charset="0"/>
                          <a:cs typeface="Arial" panose="020B0604020202020204" pitchFamily="34" charset="0"/>
                        </a:rPr>
                        <a:t>User</a:t>
                      </a:r>
                      <a:r>
                        <a:rPr lang="en-US" sz="1400" baseline="0" dirty="0">
                          <a:latin typeface="Arial" panose="020B0604020202020204" pitchFamily="34" charset="0"/>
                          <a:cs typeface="Arial" panose="020B0604020202020204" pitchFamily="34" charset="0"/>
                        </a:rPr>
                        <a:t> within Institution</a:t>
                      </a:r>
                      <a:endParaRPr lang="en-US" sz="1400" dirty="0">
                        <a:latin typeface="Arial" panose="020B0604020202020204" pitchFamily="34" charset="0"/>
                        <a:cs typeface="Arial" panose="020B0604020202020204" pitchFamily="34" charset="0"/>
                      </a:endParaRPr>
                    </a:p>
                  </a:txBody>
                  <a:tcPr anchor="ctr"/>
                </a:tc>
                <a:tc>
                  <a:txBody>
                    <a:bodyPr/>
                    <a:lstStyle/>
                    <a:p>
                      <a:pPr algn="l"/>
                      <a:r>
                        <a:rPr lang="en-US" sz="1400" b="0" i="0" kern="1200" dirty="0">
                          <a:solidFill>
                            <a:schemeClr val="dk1"/>
                          </a:solidFill>
                          <a:effectLst/>
                          <a:latin typeface="Arial" panose="020B0604020202020204" pitchFamily="34" charset="0"/>
                          <a:ea typeface="+mn-ea"/>
                          <a:cs typeface="Arial" panose="020B0604020202020204" pitchFamily="34" charset="0"/>
                        </a:rPr>
                        <a:t>Enables another user to edit someone else's personal profile</a:t>
                      </a:r>
                      <a:endParaRPr 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5"/>
                  </a:ext>
                </a:extLst>
              </a:tr>
              <a:tr h="609600">
                <a:tc>
                  <a:txBody>
                    <a:bodyPr/>
                    <a:lstStyle/>
                    <a:p>
                      <a:pPr algn="l"/>
                      <a:r>
                        <a:rPr lang="en-US" sz="1400" dirty="0">
                          <a:latin typeface="Arial" panose="020B0604020202020204" pitchFamily="34" charset="0"/>
                          <a:cs typeface="Arial" panose="020B0604020202020204" pitchFamily="34" charset="0"/>
                        </a:rPr>
                        <a:t>Submit</a:t>
                      </a:r>
                    </a:p>
                  </a:txBody>
                  <a:tcPr anchor="ctr"/>
                </a:tc>
                <a:tc>
                  <a:txBody>
                    <a:bodyPr/>
                    <a:lstStyle/>
                    <a:p>
                      <a:pPr algn="l"/>
                      <a:r>
                        <a:rPr lang="en-US" sz="1400" dirty="0">
                          <a:latin typeface="Arial" panose="020B0604020202020204" pitchFamily="34" charset="0"/>
                          <a:cs typeface="Arial" panose="020B0604020202020204" pitchFamily="34" charset="0"/>
                        </a:rPr>
                        <a:t>SO</a:t>
                      </a:r>
                    </a:p>
                  </a:txBody>
                  <a:tcPr anchor="ctr"/>
                </a:tc>
                <a:tc>
                  <a:txBody>
                    <a:bodyPr/>
                    <a:lstStyle/>
                    <a:p>
                      <a:pPr algn="l"/>
                      <a:r>
                        <a:rPr lang="en-US" sz="1400" dirty="0">
                          <a:latin typeface="Arial" panose="020B0604020202020204" pitchFamily="34" charset="0"/>
                          <a:cs typeface="Arial" panose="020B0604020202020204" pitchFamily="34" charset="0"/>
                        </a:rPr>
                        <a:t>PI</a:t>
                      </a:r>
                    </a:p>
                  </a:txBody>
                  <a:tcPr anchor="ctr"/>
                </a:tc>
                <a:tc>
                  <a:txBody>
                    <a:bodyPr/>
                    <a:lstStyle/>
                    <a:p>
                      <a:pPr algn="l"/>
                      <a:r>
                        <a:rPr lang="en-US" sz="1400" dirty="0">
                          <a:solidFill>
                            <a:schemeClr val="tx1">
                              <a:lumMod val="95000"/>
                              <a:lumOff val="5000"/>
                            </a:schemeClr>
                          </a:solidFill>
                          <a:effectLst/>
                          <a:latin typeface="Arial" panose="020B0604020202020204" pitchFamily="34" charset="0"/>
                          <a:cs typeface="Arial" panose="020B0604020202020204" pitchFamily="34" charset="0"/>
                        </a:rPr>
                        <a:t>Enables the PI to submit RPPR and MYPR reports – now needed for PI if they are to submit Interim</a:t>
                      </a:r>
                      <a:r>
                        <a:rPr lang="en-US" sz="1400" baseline="0" dirty="0">
                          <a:solidFill>
                            <a:schemeClr val="tx1">
                              <a:lumMod val="95000"/>
                              <a:lumOff val="5000"/>
                            </a:schemeClr>
                          </a:solidFill>
                          <a:effectLst/>
                          <a:latin typeface="Arial" panose="020B0604020202020204" pitchFamily="34" charset="0"/>
                          <a:cs typeface="Arial" panose="020B0604020202020204" pitchFamily="34" charset="0"/>
                        </a:rPr>
                        <a:t> RPPR,</a:t>
                      </a:r>
                      <a:r>
                        <a:rPr lang="en-US" sz="1400" dirty="0">
                          <a:solidFill>
                            <a:schemeClr val="tx1">
                              <a:lumMod val="95000"/>
                              <a:lumOff val="5000"/>
                            </a:schemeClr>
                          </a:solidFill>
                          <a:effectLst/>
                          <a:latin typeface="Arial" panose="020B0604020202020204" pitchFamily="34" charset="0"/>
                          <a:cs typeface="Arial" panose="020B0604020202020204" pitchFamily="34" charset="0"/>
                        </a:rPr>
                        <a:t> Final RPPR, and HSS Data</a:t>
                      </a:r>
                    </a:p>
                  </a:txBody>
                  <a:tcPr marL="47625" marR="47625" marT="47625" marB="47625" anchor="ctr"/>
                </a:tc>
                <a:extLst>
                  <a:ext uri="{0D108BD9-81ED-4DB2-BD59-A6C34878D82A}">
                    <a16:rowId xmlns:a16="http://schemas.microsoft.com/office/drawing/2014/main" val="10006"/>
                  </a:ext>
                </a:extLst>
              </a:tr>
              <a:tr h="700990">
                <a:tc>
                  <a:txBody>
                    <a:bodyPr/>
                    <a:lstStyle/>
                    <a:p>
                      <a:pPr algn="l"/>
                      <a:r>
                        <a:rPr lang="en-US" sz="1400" dirty="0">
                          <a:latin typeface="Arial" panose="020B0604020202020204" pitchFamily="34" charset="0"/>
                          <a:cs typeface="Arial" panose="020B0604020202020204" pitchFamily="34" charset="0"/>
                        </a:rPr>
                        <a:t>xTrain</a:t>
                      </a:r>
                    </a:p>
                  </a:txBody>
                  <a:tcPr anchor="ctr"/>
                </a:tc>
                <a:tc>
                  <a:txBody>
                    <a:bodyPr/>
                    <a:lstStyle/>
                    <a:p>
                      <a:pPr algn="l"/>
                      <a:r>
                        <a:rPr lang="en-US" sz="1400" dirty="0">
                          <a:latin typeface="Arial" panose="020B0604020202020204" pitchFamily="34" charset="0"/>
                          <a:cs typeface="Arial" panose="020B0604020202020204" pitchFamily="34" charset="0"/>
                        </a:rPr>
                        <a:t>PI, Sponsor</a:t>
                      </a:r>
                    </a:p>
                  </a:txBody>
                  <a:tcPr anchor="ctr"/>
                </a:tc>
                <a:tc>
                  <a:txBody>
                    <a:bodyPr/>
                    <a:lstStyle/>
                    <a:p>
                      <a:pPr algn="l"/>
                      <a:r>
                        <a:rPr lang="en-US" sz="1400" dirty="0">
                          <a:latin typeface="Arial" panose="020B0604020202020204" pitchFamily="34" charset="0"/>
                          <a:cs typeface="Arial" panose="020B0604020202020204" pitchFamily="34" charset="0"/>
                        </a:rPr>
                        <a:t>ASST</a:t>
                      </a:r>
                    </a:p>
                  </a:txBody>
                  <a:tcPr anchor="ctr"/>
                </a:tc>
                <a:tc>
                  <a:txBody>
                    <a:bodyPr/>
                    <a:lstStyle/>
                    <a:p>
                      <a:pPr algn="l"/>
                      <a:r>
                        <a:rPr lang="en-US" sz="1400" b="0" i="0" kern="1200" dirty="0">
                          <a:solidFill>
                            <a:schemeClr val="tx1">
                              <a:lumMod val="95000"/>
                              <a:lumOff val="5000"/>
                            </a:schemeClr>
                          </a:solidFill>
                          <a:effectLst/>
                          <a:latin typeface="Arial" panose="020B0604020202020204" pitchFamily="34" charset="0"/>
                          <a:ea typeface="+mn-ea"/>
                          <a:cs typeface="Arial" panose="020B0604020202020204" pitchFamily="34" charset="0"/>
                        </a:rPr>
                        <a:t>Enables the ASST to work with the xTrain module </a:t>
                      </a:r>
                      <a:r>
                        <a:rPr lang="en-US" sz="1400" b="0" i="1" kern="1200" dirty="0">
                          <a:solidFill>
                            <a:schemeClr val="tx1">
                              <a:lumMod val="95000"/>
                              <a:lumOff val="5000"/>
                            </a:schemeClr>
                          </a:solidFill>
                          <a:effectLst/>
                          <a:latin typeface="Arial" panose="020B0604020202020204" pitchFamily="34" charset="0"/>
                          <a:ea typeface="+mn-ea"/>
                          <a:cs typeface="Arial" panose="020B0604020202020204" pitchFamily="34" charset="0"/>
                        </a:rPr>
                        <a:t>and xTRACT</a:t>
                      </a:r>
                      <a:endParaRPr lang="en-US" sz="1400" i="1" dirty="0">
                        <a:solidFill>
                          <a:schemeClr val="tx1">
                            <a:lumMod val="95000"/>
                            <a:lumOff val="5000"/>
                          </a:schemeClr>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7"/>
                  </a:ext>
                </a:extLst>
              </a:tr>
            </a:tbl>
          </a:graphicData>
        </a:graphic>
      </p:graphicFrame>
      <p:pic>
        <p:nvPicPr>
          <p:cNvPr id="5" name="Picture 4" descr="Stickman with key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9600" y="27432"/>
            <a:ext cx="971549" cy="1295399"/>
          </a:xfrm>
          <a:prstGeom prst="rect">
            <a:avLst/>
          </a:prstGeom>
        </p:spPr>
      </p:pic>
      <p:sp>
        <p:nvSpPr>
          <p:cNvPr id="6" name="Action Button: Home 3" descr="Home Button - takes you back to the &quot;unpuzzle&quot;">
            <a:hlinkClick r:id="rId5" action="ppaction://hlinksldjump" highlightClick="1"/>
            <a:extLst>
              <a:ext uri="{FF2B5EF4-FFF2-40B4-BE49-F238E27FC236}">
                <a16:creationId xmlns:a16="http://schemas.microsoft.com/office/drawing/2014/main" id="{62F8B445-7013-4A01-AE07-017BAF72C7EC}"/>
              </a:ext>
            </a:extLst>
          </p:cNvPr>
          <p:cNvSpPr/>
          <p:nvPr/>
        </p:nvSpPr>
        <p:spPr>
          <a:xfrm>
            <a:off x="8014430" y="6019800"/>
            <a:ext cx="818596" cy="533400"/>
          </a:xfrm>
          <a:prstGeom prst="actionButtonHome">
            <a:avLst/>
          </a:prstGeom>
          <a:scene3d>
            <a:camera prst="orthographicFront" fov="0">
              <a:rot lat="0" lon="0" rev="0"/>
            </a:camera>
            <a:lightRig rig="soft" dir="b">
              <a:rot lat="0" lon="0" rev="0"/>
            </a:lightRig>
          </a:scene3d>
          <a:sp3d prstMaterial="dkEdge">
            <a:bevelT w="63500" h="63500"/>
            <a:contourClr>
              <a:schemeClr val="accent3"/>
            </a:contourClr>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794214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3 variations of RPPR</a:t>
            </a:r>
          </a:p>
        </p:txBody>
      </p:sp>
      <p:sp>
        <p:nvSpPr>
          <p:cNvPr id="6" name="TextBox 5"/>
          <p:cNvSpPr txBox="1"/>
          <p:nvPr/>
        </p:nvSpPr>
        <p:spPr>
          <a:xfrm>
            <a:off x="873125" y="1524000"/>
            <a:ext cx="7391400" cy="461665"/>
          </a:xfrm>
          <a:prstGeom prst="rect">
            <a:avLst/>
          </a:prstGeom>
          <a:noFill/>
        </p:spPr>
        <p:txBody>
          <a:bodyPr wrap="square" numCol="1"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mn-ea"/>
                <a:cs typeface="+mn-cs"/>
              </a:rPr>
              <a:t>Annual RPPR 	Interim RPPR	Final RPPR</a:t>
            </a:r>
          </a:p>
        </p:txBody>
      </p:sp>
      <p:graphicFrame>
        <p:nvGraphicFramePr>
          <p:cNvPr id="2" name="Table 1" title="RPPRs, How, When, Who"/>
          <p:cNvGraphicFramePr>
            <a:graphicFrameLocks noGrp="1"/>
          </p:cNvGraphicFramePr>
          <p:nvPr>
            <p:extLst/>
          </p:nvPr>
        </p:nvGraphicFramePr>
        <p:xfrm>
          <a:off x="152402" y="2057400"/>
          <a:ext cx="8839198" cy="4610699"/>
        </p:xfrm>
        <a:graphic>
          <a:graphicData uri="http://schemas.openxmlformats.org/drawingml/2006/table">
            <a:tbl>
              <a:tblPr firstRow="1" firstCol="1" bandRow="1">
                <a:tableStyleId>{21E4AEA4-8DFA-4A89-87EB-49C32662AFE0}</a:tableStyleId>
              </a:tblPr>
              <a:tblGrid>
                <a:gridCol w="602833">
                  <a:extLst>
                    <a:ext uri="{9D8B030D-6E8A-4147-A177-3AD203B41FA5}">
                      <a16:colId xmlns:a16="http://schemas.microsoft.com/office/drawing/2014/main" val="20000"/>
                    </a:ext>
                  </a:extLst>
                </a:gridCol>
                <a:gridCol w="1163239">
                  <a:extLst>
                    <a:ext uri="{9D8B030D-6E8A-4147-A177-3AD203B41FA5}">
                      <a16:colId xmlns:a16="http://schemas.microsoft.com/office/drawing/2014/main" val="20001"/>
                    </a:ext>
                  </a:extLst>
                </a:gridCol>
                <a:gridCol w="1272845">
                  <a:extLst>
                    <a:ext uri="{9D8B030D-6E8A-4147-A177-3AD203B41FA5}">
                      <a16:colId xmlns:a16="http://schemas.microsoft.com/office/drawing/2014/main" val="20002"/>
                    </a:ext>
                  </a:extLst>
                </a:gridCol>
                <a:gridCol w="1271078">
                  <a:extLst>
                    <a:ext uri="{9D8B030D-6E8A-4147-A177-3AD203B41FA5}">
                      <a16:colId xmlns:a16="http://schemas.microsoft.com/office/drawing/2014/main" val="20003"/>
                    </a:ext>
                  </a:extLst>
                </a:gridCol>
                <a:gridCol w="883919">
                  <a:extLst>
                    <a:ext uri="{9D8B030D-6E8A-4147-A177-3AD203B41FA5}">
                      <a16:colId xmlns:a16="http://schemas.microsoft.com/office/drawing/2014/main" val="20004"/>
                    </a:ext>
                  </a:extLst>
                </a:gridCol>
                <a:gridCol w="1161470">
                  <a:extLst>
                    <a:ext uri="{9D8B030D-6E8A-4147-A177-3AD203B41FA5}">
                      <a16:colId xmlns:a16="http://schemas.microsoft.com/office/drawing/2014/main" val="20005"/>
                    </a:ext>
                  </a:extLst>
                </a:gridCol>
                <a:gridCol w="1104900">
                  <a:extLst>
                    <a:ext uri="{9D8B030D-6E8A-4147-A177-3AD203B41FA5}">
                      <a16:colId xmlns:a16="http://schemas.microsoft.com/office/drawing/2014/main" val="20006"/>
                    </a:ext>
                  </a:extLst>
                </a:gridCol>
                <a:gridCol w="1378914">
                  <a:extLst>
                    <a:ext uri="{9D8B030D-6E8A-4147-A177-3AD203B41FA5}">
                      <a16:colId xmlns:a16="http://schemas.microsoft.com/office/drawing/2014/main" val="20007"/>
                    </a:ext>
                  </a:extLst>
                </a:gridCol>
              </a:tblGrid>
              <a:tr h="568478">
                <a:tc>
                  <a:txBody>
                    <a:bodyPr/>
                    <a:lstStyle/>
                    <a:p>
                      <a:pPr marL="0" marR="0" algn="ctr">
                        <a:lnSpc>
                          <a:spcPct val="107000"/>
                        </a:lnSpc>
                        <a:spcBef>
                          <a:spcPts val="0"/>
                        </a:spcBef>
                        <a:spcAft>
                          <a:spcPts val="0"/>
                        </a:spcAft>
                      </a:pPr>
                      <a:r>
                        <a:rPr lang="en-US" sz="1100" dirty="0">
                          <a:effectLst/>
                        </a:rPr>
                        <a:t>RPPR Type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198" marR="72198" marT="18206" marB="18206" anchor="ctr"/>
                </a:tc>
                <a:tc>
                  <a:txBody>
                    <a:bodyPr/>
                    <a:lstStyle/>
                    <a:p>
                      <a:pPr marL="0" marR="0" algn="ctr">
                        <a:lnSpc>
                          <a:spcPct val="107000"/>
                        </a:lnSpc>
                        <a:spcBef>
                          <a:spcPts val="0"/>
                        </a:spcBef>
                        <a:spcAft>
                          <a:spcPts val="0"/>
                        </a:spcAft>
                      </a:pPr>
                      <a:r>
                        <a:rPr lang="en-US" sz="1100">
                          <a:effectLst/>
                        </a:rPr>
                        <a:t>How to Access RPPR Link</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198" marR="72198" marT="18206" marB="18206" anchor="ctr"/>
                </a:tc>
                <a:tc>
                  <a:txBody>
                    <a:bodyPr/>
                    <a:lstStyle/>
                    <a:p>
                      <a:pPr marL="0" marR="0" algn="ctr">
                        <a:lnSpc>
                          <a:spcPct val="107000"/>
                        </a:lnSpc>
                        <a:spcBef>
                          <a:spcPts val="0"/>
                        </a:spcBef>
                        <a:spcAft>
                          <a:spcPts val="0"/>
                        </a:spcAft>
                      </a:pPr>
                      <a:r>
                        <a:rPr lang="en-US" sz="1100">
                          <a:effectLst/>
                        </a:rPr>
                        <a:t>When Does the Link Appear?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198" marR="72198" marT="18206" marB="18206" anchor="ctr"/>
                </a:tc>
                <a:tc>
                  <a:txBody>
                    <a:bodyPr/>
                    <a:lstStyle/>
                    <a:p>
                      <a:pPr marL="0" marR="0" algn="ctr">
                        <a:lnSpc>
                          <a:spcPct val="107000"/>
                        </a:lnSpc>
                        <a:spcBef>
                          <a:spcPts val="0"/>
                        </a:spcBef>
                        <a:spcAft>
                          <a:spcPts val="0"/>
                        </a:spcAft>
                      </a:pPr>
                      <a:r>
                        <a:rPr lang="en-US" sz="1100">
                          <a:effectLst/>
                        </a:rPr>
                        <a:t>When is the RPPR Due?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198" marR="72198" marT="18206" marB="18206" anchor="ctr"/>
                </a:tc>
                <a:tc>
                  <a:txBody>
                    <a:bodyPr/>
                    <a:lstStyle/>
                    <a:p>
                      <a:pPr marL="0" marR="0" algn="ctr">
                        <a:lnSpc>
                          <a:spcPct val="107000"/>
                        </a:lnSpc>
                        <a:spcBef>
                          <a:spcPts val="0"/>
                        </a:spcBef>
                        <a:spcAft>
                          <a:spcPts val="0"/>
                        </a:spcAft>
                      </a:pPr>
                      <a:r>
                        <a:rPr lang="en-US" sz="1100">
                          <a:effectLst/>
                        </a:rPr>
                        <a:t>Who Can Initiate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198" marR="72198" marT="18206" marB="18206" anchor="ctr"/>
                </a:tc>
                <a:tc>
                  <a:txBody>
                    <a:bodyPr/>
                    <a:lstStyle/>
                    <a:p>
                      <a:pPr marL="0" marR="0" algn="ctr">
                        <a:lnSpc>
                          <a:spcPct val="107000"/>
                        </a:lnSpc>
                        <a:spcBef>
                          <a:spcPts val="0"/>
                        </a:spcBef>
                        <a:spcAft>
                          <a:spcPts val="0"/>
                        </a:spcAft>
                      </a:pPr>
                      <a:r>
                        <a:rPr lang="en-US" sz="1100">
                          <a:effectLst/>
                        </a:rPr>
                        <a:t>Who Can Edit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198" marR="72198" marT="18206" marB="18206" anchor="ctr"/>
                </a:tc>
                <a:tc>
                  <a:txBody>
                    <a:bodyPr/>
                    <a:lstStyle/>
                    <a:p>
                      <a:pPr marL="0" marR="0" algn="ctr">
                        <a:lnSpc>
                          <a:spcPct val="107000"/>
                        </a:lnSpc>
                        <a:spcBef>
                          <a:spcPts val="0"/>
                        </a:spcBef>
                        <a:spcAft>
                          <a:spcPts val="0"/>
                        </a:spcAft>
                      </a:pPr>
                      <a:r>
                        <a:rPr lang="en-US" sz="1100">
                          <a:effectLst/>
                        </a:rPr>
                        <a:t>Who Routes to the SO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198" marR="72198" marT="18206" marB="18206" anchor="ctr"/>
                </a:tc>
                <a:tc>
                  <a:txBody>
                    <a:bodyPr/>
                    <a:lstStyle/>
                    <a:p>
                      <a:pPr marL="0" marR="0" algn="ctr">
                        <a:lnSpc>
                          <a:spcPct val="107000"/>
                        </a:lnSpc>
                        <a:spcBef>
                          <a:spcPts val="0"/>
                        </a:spcBef>
                        <a:spcAft>
                          <a:spcPts val="0"/>
                        </a:spcAft>
                      </a:pPr>
                      <a:r>
                        <a:rPr lang="en-US" sz="1100">
                          <a:effectLst/>
                        </a:rPr>
                        <a:t>Who Submits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198" marR="72198" marT="18206" marB="18206" anchor="ctr"/>
                </a:tc>
                <a:extLst>
                  <a:ext uri="{0D108BD9-81ED-4DB2-BD59-A6C34878D82A}">
                    <a16:rowId xmlns:a16="http://schemas.microsoft.com/office/drawing/2014/main" val="10000"/>
                  </a:ext>
                </a:extLst>
              </a:tr>
              <a:tr h="1450983">
                <a:tc>
                  <a:txBody>
                    <a:bodyPr/>
                    <a:lstStyle/>
                    <a:p>
                      <a:pPr marL="0" marR="0" algn="ctr">
                        <a:lnSpc>
                          <a:spcPct val="107000"/>
                        </a:lnSpc>
                        <a:spcBef>
                          <a:spcPts val="0"/>
                        </a:spcBef>
                        <a:spcAft>
                          <a:spcPts val="0"/>
                        </a:spcAft>
                      </a:pPr>
                      <a:r>
                        <a:rPr lang="en-US" sz="1000" dirty="0">
                          <a:effectLst/>
                        </a:rPr>
                        <a:t>Annual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803" marR="67803" marT="0" marB="0" vert="vert270" anchor="ctr"/>
                </a:tc>
                <a:tc>
                  <a:txBody>
                    <a:bodyPr/>
                    <a:lstStyle/>
                    <a:p>
                      <a:pPr marL="0" marR="0" algn="ctr">
                        <a:lnSpc>
                          <a:spcPct val="107000"/>
                        </a:lnSpc>
                        <a:spcBef>
                          <a:spcPts val="0"/>
                        </a:spcBef>
                        <a:spcAft>
                          <a:spcPts val="0"/>
                        </a:spcAft>
                      </a:pPr>
                      <a:r>
                        <a:rPr lang="en-US" sz="1000">
                          <a:effectLst/>
                        </a:rPr>
                        <a:t>Status Search Results Screen </a:t>
                      </a:r>
                      <a:endParaRPr lang="en-US" sz="1100">
                        <a:effectLst/>
                      </a:endParaRPr>
                    </a:p>
                    <a:p>
                      <a:pPr marL="0" marR="0" algn="ctr">
                        <a:lnSpc>
                          <a:spcPct val="107000"/>
                        </a:lnSpc>
                        <a:spcBef>
                          <a:spcPts val="0"/>
                        </a:spcBef>
                        <a:spcAft>
                          <a:spcPts val="0"/>
                        </a:spcAft>
                      </a:pPr>
                      <a:r>
                        <a:rPr lang="en-US" sz="1000">
                          <a:effectLst/>
                        </a:rPr>
                        <a:t>or</a:t>
                      </a:r>
                      <a:endParaRPr lang="en-US" sz="1100">
                        <a:effectLst/>
                      </a:endParaRPr>
                    </a:p>
                    <a:p>
                      <a:pPr marL="0" marR="0" algn="ctr">
                        <a:lnSpc>
                          <a:spcPct val="107000"/>
                        </a:lnSpc>
                        <a:spcBef>
                          <a:spcPts val="0"/>
                        </a:spcBef>
                        <a:spcAft>
                          <a:spcPts val="0"/>
                        </a:spcAft>
                      </a:pPr>
                      <a:r>
                        <a:rPr lang="en-US" sz="1000">
                          <a:effectLst/>
                        </a:rPr>
                        <a:t>RPPR tab</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7803" marR="67803" marT="0" marB="0" anchor="ctr"/>
                </a:tc>
                <a:tc>
                  <a:txBody>
                    <a:bodyPr/>
                    <a:lstStyle/>
                    <a:p>
                      <a:pPr marL="0" marR="0" algn="ctr">
                        <a:lnSpc>
                          <a:spcPct val="107000"/>
                        </a:lnSpc>
                        <a:spcBef>
                          <a:spcPts val="0"/>
                        </a:spcBef>
                        <a:spcAft>
                          <a:spcPts val="0"/>
                        </a:spcAft>
                      </a:pPr>
                      <a:r>
                        <a:rPr lang="en-US" sz="1000">
                          <a:effectLst/>
                        </a:rPr>
                        <a:t>1 day after the project segment end date</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7803" marR="67803" marT="0" marB="0" anchor="ctr"/>
                </a:tc>
                <a:tc>
                  <a:txBody>
                    <a:bodyPr/>
                    <a:lstStyle/>
                    <a:p>
                      <a:pPr marL="0" marR="0" algn="ctr">
                        <a:lnSpc>
                          <a:spcPct val="107000"/>
                        </a:lnSpc>
                        <a:spcBef>
                          <a:spcPts val="0"/>
                        </a:spcBef>
                        <a:spcAft>
                          <a:spcPts val="0"/>
                        </a:spcAft>
                      </a:pPr>
                      <a:r>
                        <a:rPr lang="en-US" sz="1000">
                          <a:effectLst/>
                        </a:rPr>
                        <a:t>SNAP Awards due within 45 days of the next budget period start date</a:t>
                      </a:r>
                      <a:endParaRPr lang="en-US" sz="1100">
                        <a:effectLst/>
                      </a:endParaRPr>
                    </a:p>
                    <a:p>
                      <a:pPr marL="0" marR="0" algn="ctr">
                        <a:lnSpc>
                          <a:spcPct val="107000"/>
                        </a:lnSpc>
                        <a:spcBef>
                          <a:spcPts val="0"/>
                        </a:spcBef>
                        <a:spcAft>
                          <a:spcPts val="0"/>
                        </a:spcAft>
                      </a:pPr>
                      <a:r>
                        <a:rPr lang="en-US" sz="1000">
                          <a:effectLst/>
                        </a:rPr>
                        <a:t> </a:t>
                      </a:r>
                      <a:endParaRPr lang="en-US" sz="1100">
                        <a:effectLst/>
                      </a:endParaRPr>
                    </a:p>
                    <a:p>
                      <a:pPr marL="0" marR="0" algn="ctr">
                        <a:lnSpc>
                          <a:spcPct val="107000"/>
                        </a:lnSpc>
                        <a:spcBef>
                          <a:spcPts val="0"/>
                        </a:spcBef>
                        <a:spcAft>
                          <a:spcPts val="0"/>
                        </a:spcAft>
                      </a:pPr>
                      <a:r>
                        <a:rPr lang="en-US" sz="1000">
                          <a:effectLst/>
                        </a:rPr>
                        <a:t>Non-SNAP due within 60 days of the next budget period start date</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7803" marR="67803" marT="0" marB="0" anchor="ctr"/>
                </a:tc>
                <a:tc>
                  <a:txBody>
                    <a:bodyPr/>
                    <a:lstStyle/>
                    <a:p>
                      <a:pPr marL="0" marR="0" algn="ctr">
                        <a:lnSpc>
                          <a:spcPct val="107000"/>
                        </a:lnSpc>
                        <a:spcBef>
                          <a:spcPts val="0"/>
                        </a:spcBef>
                        <a:spcAft>
                          <a:spcPts val="0"/>
                        </a:spcAft>
                      </a:pPr>
                      <a:r>
                        <a:rPr lang="en-US" sz="1000">
                          <a:effectLst/>
                        </a:rPr>
                        <a:t>Principal Investigator</a:t>
                      </a:r>
                      <a:endParaRPr lang="en-US" sz="1100">
                        <a:effectLst/>
                      </a:endParaRPr>
                    </a:p>
                    <a:p>
                      <a:pPr marL="0" marR="0" algn="ctr">
                        <a:lnSpc>
                          <a:spcPct val="107000"/>
                        </a:lnSpc>
                        <a:spcBef>
                          <a:spcPts val="0"/>
                        </a:spcBef>
                        <a:spcAft>
                          <a:spcPts val="0"/>
                        </a:spcAft>
                      </a:pPr>
                      <a:r>
                        <a:rPr lang="en-US" sz="1000">
                          <a:effectLst/>
                        </a:rPr>
                        <a:t>Or</a:t>
                      </a:r>
                      <a:endParaRPr lang="en-US" sz="1100">
                        <a:effectLst/>
                      </a:endParaRPr>
                    </a:p>
                    <a:p>
                      <a:pPr marL="0" marR="0" algn="ctr">
                        <a:lnSpc>
                          <a:spcPct val="107000"/>
                        </a:lnSpc>
                        <a:spcBef>
                          <a:spcPts val="0"/>
                        </a:spcBef>
                        <a:spcAft>
                          <a:spcPts val="0"/>
                        </a:spcAft>
                      </a:pPr>
                      <a:r>
                        <a:rPr lang="en-US" sz="1000">
                          <a:effectLst/>
                        </a:rPr>
                        <a:t>User within Institution with the ASST Role*</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7803" marR="67803" marT="0" marB="0" anchor="ctr"/>
                </a:tc>
                <a:tc>
                  <a:txBody>
                    <a:bodyPr/>
                    <a:lstStyle/>
                    <a:p>
                      <a:pPr marL="0" marR="0" algn="ctr">
                        <a:lnSpc>
                          <a:spcPct val="107000"/>
                        </a:lnSpc>
                        <a:spcBef>
                          <a:spcPts val="0"/>
                        </a:spcBef>
                        <a:spcAft>
                          <a:spcPts val="0"/>
                        </a:spcAft>
                      </a:pPr>
                      <a:r>
                        <a:rPr lang="en-US" sz="1000">
                          <a:effectLst/>
                        </a:rPr>
                        <a:t>Signing Official</a:t>
                      </a:r>
                      <a:endParaRPr lang="en-US" sz="1100">
                        <a:effectLst/>
                      </a:endParaRPr>
                    </a:p>
                    <a:p>
                      <a:pPr marL="0" marR="0" algn="ctr">
                        <a:lnSpc>
                          <a:spcPct val="107000"/>
                        </a:lnSpc>
                        <a:spcBef>
                          <a:spcPts val="0"/>
                        </a:spcBef>
                        <a:spcAft>
                          <a:spcPts val="0"/>
                        </a:spcAft>
                      </a:pPr>
                      <a:r>
                        <a:rPr lang="en-US" sz="1000">
                          <a:effectLst/>
                        </a:rPr>
                        <a:t>Or </a:t>
                      </a:r>
                      <a:endParaRPr lang="en-US" sz="1100">
                        <a:effectLst/>
                      </a:endParaRPr>
                    </a:p>
                    <a:p>
                      <a:pPr marL="0" marR="0" algn="ctr">
                        <a:lnSpc>
                          <a:spcPct val="107000"/>
                        </a:lnSpc>
                        <a:spcBef>
                          <a:spcPts val="0"/>
                        </a:spcBef>
                        <a:spcAft>
                          <a:spcPts val="0"/>
                        </a:spcAft>
                      </a:pPr>
                      <a:r>
                        <a:rPr lang="en-US" sz="1000">
                          <a:effectLst/>
                        </a:rPr>
                        <a:t>Principal Investigator</a:t>
                      </a:r>
                      <a:endParaRPr lang="en-US" sz="1100">
                        <a:effectLst/>
                      </a:endParaRPr>
                    </a:p>
                    <a:p>
                      <a:pPr marL="0" marR="0" algn="ctr">
                        <a:lnSpc>
                          <a:spcPct val="107000"/>
                        </a:lnSpc>
                        <a:spcBef>
                          <a:spcPts val="0"/>
                        </a:spcBef>
                        <a:spcAft>
                          <a:spcPts val="0"/>
                        </a:spcAft>
                      </a:pPr>
                      <a:r>
                        <a:rPr lang="en-US" sz="1000">
                          <a:effectLst/>
                        </a:rPr>
                        <a:t>Or</a:t>
                      </a:r>
                      <a:endParaRPr lang="en-US" sz="1100">
                        <a:effectLst/>
                      </a:endParaRPr>
                    </a:p>
                    <a:p>
                      <a:pPr marL="0" marR="0" algn="ctr">
                        <a:lnSpc>
                          <a:spcPct val="107000"/>
                        </a:lnSpc>
                        <a:spcBef>
                          <a:spcPts val="0"/>
                        </a:spcBef>
                        <a:spcAft>
                          <a:spcPts val="0"/>
                        </a:spcAft>
                      </a:pPr>
                      <a:r>
                        <a:rPr lang="en-US" sz="1000">
                          <a:effectLst/>
                        </a:rPr>
                        <a:t>User within Institution with the ASST Role*</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7803" marR="67803" marT="0" marB="0" anchor="ctr"/>
                </a:tc>
                <a:tc>
                  <a:txBody>
                    <a:bodyPr/>
                    <a:lstStyle/>
                    <a:p>
                      <a:pPr marL="0" marR="0" algn="ctr">
                        <a:lnSpc>
                          <a:spcPct val="107000"/>
                        </a:lnSpc>
                        <a:spcBef>
                          <a:spcPts val="0"/>
                        </a:spcBef>
                        <a:spcAft>
                          <a:spcPts val="0"/>
                        </a:spcAft>
                      </a:pPr>
                      <a:r>
                        <a:rPr lang="en-US" sz="1000">
                          <a:effectLst/>
                        </a:rPr>
                        <a:t>Principal Investigator</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7803" marR="67803" marT="0" marB="0" anchor="ctr"/>
                </a:tc>
                <a:tc>
                  <a:txBody>
                    <a:bodyPr/>
                    <a:lstStyle/>
                    <a:p>
                      <a:pPr marL="0" marR="0" algn="ctr">
                        <a:lnSpc>
                          <a:spcPct val="107000"/>
                        </a:lnSpc>
                        <a:spcBef>
                          <a:spcPts val="0"/>
                        </a:spcBef>
                        <a:spcAft>
                          <a:spcPts val="0"/>
                        </a:spcAft>
                      </a:pPr>
                      <a:r>
                        <a:rPr lang="en-US" sz="1000">
                          <a:effectLst/>
                        </a:rPr>
                        <a:t>Signing Official</a:t>
                      </a:r>
                      <a:endParaRPr lang="en-US" sz="1100">
                        <a:effectLst/>
                      </a:endParaRPr>
                    </a:p>
                    <a:p>
                      <a:pPr marL="0" marR="0" algn="ctr">
                        <a:lnSpc>
                          <a:spcPct val="107000"/>
                        </a:lnSpc>
                        <a:spcBef>
                          <a:spcPts val="0"/>
                        </a:spcBef>
                        <a:spcAft>
                          <a:spcPts val="0"/>
                        </a:spcAft>
                      </a:pPr>
                      <a:r>
                        <a:rPr lang="en-US" sz="1000">
                          <a:effectLst/>
                        </a:rPr>
                        <a:t>Or</a:t>
                      </a:r>
                      <a:endParaRPr lang="en-US" sz="1100">
                        <a:effectLst/>
                      </a:endParaRPr>
                    </a:p>
                    <a:p>
                      <a:pPr marL="0" marR="0" algn="ctr">
                        <a:lnSpc>
                          <a:spcPct val="107000"/>
                        </a:lnSpc>
                        <a:spcBef>
                          <a:spcPts val="0"/>
                        </a:spcBef>
                        <a:spcAft>
                          <a:spcPts val="0"/>
                        </a:spcAft>
                      </a:pPr>
                      <a:r>
                        <a:rPr lang="en-US" sz="1000">
                          <a:effectLst/>
                        </a:rPr>
                        <a:t>Principal Investigator if assigned the Submit Delegation</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7803" marR="67803" marT="0" marB="0" anchor="ctr"/>
                </a:tc>
                <a:extLst>
                  <a:ext uri="{0D108BD9-81ED-4DB2-BD59-A6C34878D82A}">
                    <a16:rowId xmlns:a16="http://schemas.microsoft.com/office/drawing/2014/main" val="10001"/>
                  </a:ext>
                </a:extLst>
              </a:tr>
              <a:tr h="1289763">
                <a:tc>
                  <a:txBody>
                    <a:bodyPr/>
                    <a:lstStyle/>
                    <a:p>
                      <a:pPr marL="0" marR="0" algn="ctr">
                        <a:lnSpc>
                          <a:spcPct val="107000"/>
                        </a:lnSpc>
                        <a:spcBef>
                          <a:spcPts val="0"/>
                        </a:spcBef>
                        <a:spcAft>
                          <a:spcPts val="0"/>
                        </a:spcAft>
                      </a:pPr>
                      <a:r>
                        <a:rPr lang="en-US" sz="1000" dirty="0">
                          <a:effectLst/>
                        </a:rPr>
                        <a:t>Interim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803" marR="67803" marT="0" marB="0" vert="vert270" anchor="ctr"/>
                </a:tc>
                <a:tc>
                  <a:txBody>
                    <a:bodyPr/>
                    <a:lstStyle/>
                    <a:p>
                      <a:pPr marL="0" marR="0" algn="ctr">
                        <a:lnSpc>
                          <a:spcPct val="107000"/>
                        </a:lnSpc>
                        <a:spcBef>
                          <a:spcPts val="0"/>
                        </a:spcBef>
                        <a:spcAft>
                          <a:spcPts val="0"/>
                        </a:spcAft>
                      </a:pPr>
                      <a:r>
                        <a:rPr lang="en-US" sz="1000">
                          <a:effectLst/>
                        </a:rPr>
                        <a:t>Status Search Results Screen</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7803" marR="67803" marT="0" marB="0" anchor="ctr"/>
                </a:tc>
                <a:tc>
                  <a:txBody>
                    <a:bodyPr/>
                    <a:lstStyle/>
                    <a:p>
                      <a:pPr marL="0" marR="0" algn="ctr">
                        <a:lnSpc>
                          <a:spcPct val="107000"/>
                        </a:lnSpc>
                        <a:spcBef>
                          <a:spcPts val="0"/>
                        </a:spcBef>
                        <a:spcAft>
                          <a:spcPts val="0"/>
                        </a:spcAft>
                      </a:pPr>
                      <a:r>
                        <a:rPr lang="en-US" sz="1000">
                          <a:effectLst/>
                        </a:rPr>
                        <a:t>Once the grant becomes eligible for submission of a Type 2 application, and the grant is not in Closeout</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7803" marR="67803" marT="0" marB="0" anchor="ctr"/>
                </a:tc>
                <a:tc>
                  <a:txBody>
                    <a:bodyPr/>
                    <a:lstStyle/>
                    <a:p>
                      <a:pPr marL="0" marR="0" algn="ctr">
                        <a:lnSpc>
                          <a:spcPct val="107000"/>
                        </a:lnSpc>
                        <a:spcBef>
                          <a:spcPts val="0"/>
                        </a:spcBef>
                        <a:spcAft>
                          <a:spcPts val="0"/>
                        </a:spcAft>
                      </a:pPr>
                      <a:r>
                        <a:rPr lang="en-US" sz="1000">
                          <a:effectLst/>
                        </a:rPr>
                        <a:t>120 days from period of performance end date for the competitive segment</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7803" marR="67803" marT="0" marB="0" anchor="ctr"/>
                </a:tc>
                <a:tc>
                  <a:txBody>
                    <a:bodyPr/>
                    <a:lstStyle/>
                    <a:p>
                      <a:pPr marL="0" marR="0" algn="ctr">
                        <a:lnSpc>
                          <a:spcPct val="107000"/>
                        </a:lnSpc>
                        <a:spcBef>
                          <a:spcPts val="0"/>
                        </a:spcBef>
                        <a:spcAft>
                          <a:spcPts val="0"/>
                        </a:spcAft>
                      </a:pPr>
                      <a:r>
                        <a:rPr lang="en-US" sz="1000">
                          <a:effectLst/>
                        </a:rPr>
                        <a:t>Signing Official or Principal Investigator</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7803" marR="67803" marT="0" marB="0" anchor="ctr"/>
                </a:tc>
                <a:tc>
                  <a:txBody>
                    <a:bodyPr/>
                    <a:lstStyle/>
                    <a:p>
                      <a:pPr marL="0" marR="0" algn="ctr">
                        <a:lnSpc>
                          <a:spcPct val="107000"/>
                        </a:lnSpc>
                        <a:spcBef>
                          <a:spcPts val="0"/>
                        </a:spcBef>
                        <a:spcAft>
                          <a:spcPts val="0"/>
                        </a:spcAft>
                      </a:pPr>
                      <a:r>
                        <a:rPr lang="en-US" sz="1000">
                          <a:effectLst/>
                        </a:rPr>
                        <a:t>Signing Official</a:t>
                      </a:r>
                      <a:endParaRPr lang="en-US" sz="1100">
                        <a:effectLst/>
                      </a:endParaRPr>
                    </a:p>
                    <a:p>
                      <a:pPr marL="0" marR="0" algn="ctr">
                        <a:lnSpc>
                          <a:spcPct val="107000"/>
                        </a:lnSpc>
                        <a:spcBef>
                          <a:spcPts val="0"/>
                        </a:spcBef>
                        <a:spcAft>
                          <a:spcPts val="0"/>
                        </a:spcAft>
                      </a:pPr>
                      <a:r>
                        <a:rPr lang="en-US" sz="1000">
                          <a:effectLst/>
                        </a:rPr>
                        <a:t>Or</a:t>
                      </a:r>
                      <a:endParaRPr lang="en-US" sz="1100">
                        <a:effectLst/>
                      </a:endParaRPr>
                    </a:p>
                    <a:p>
                      <a:pPr marL="0" marR="0" algn="ctr">
                        <a:lnSpc>
                          <a:spcPct val="107000"/>
                        </a:lnSpc>
                        <a:spcBef>
                          <a:spcPts val="0"/>
                        </a:spcBef>
                        <a:spcAft>
                          <a:spcPts val="0"/>
                        </a:spcAft>
                      </a:pPr>
                      <a:r>
                        <a:rPr lang="en-US" sz="1000">
                          <a:effectLst/>
                        </a:rPr>
                        <a:t>Principal Investigator</a:t>
                      </a:r>
                      <a:endParaRPr lang="en-US" sz="1100">
                        <a:effectLst/>
                      </a:endParaRPr>
                    </a:p>
                    <a:p>
                      <a:pPr marL="0" marR="0" algn="ctr">
                        <a:lnSpc>
                          <a:spcPct val="107000"/>
                        </a:lnSpc>
                        <a:spcBef>
                          <a:spcPts val="0"/>
                        </a:spcBef>
                        <a:spcAft>
                          <a:spcPts val="0"/>
                        </a:spcAft>
                      </a:pPr>
                      <a:r>
                        <a:rPr lang="en-US" sz="1000">
                          <a:effectLst/>
                        </a:rPr>
                        <a:t>Or</a:t>
                      </a:r>
                      <a:endParaRPr lang="en-US" sz="1100">
                        <a:effectLst/>
                      </a:endParaRPr>
                    </a:p>
                    <a:p>
                      <a:pPr marL="0" marR="0" algn="ctr">
                        <a:lnSpc>
                          <a:spcPct val="107000"/>
                        </a:lnSpc>
                        <a:spcBef>
                          <a:spcPts val="0"/>
                        </a:spcBef>
                        <a:spcAft>
                          <a:spcPts val="0"/>
                        </a:spcAft>
                      </a:pPr>
                      <a:r>
                        <a:rPr lang="en-US" sz="1000">
                          <a:effectLst/>
                        </a:rPr>
                        <a:t>User within Institution with the ASST Role*</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7803" marR="67803" marT="0" marB="0" anchor="ctr"/>
                </a:tc>
                <a:tc>
                  <a:txBody>
                    <a:bodyPr/>
                    <a:lstStyle/>
                    <a:p>
                      <a:pPr marL="0" marR="0" algn="ctr">
                        <a:lnSpc>
                          <a:spcPct val="107000"/>
                        </a:lnSpc>
                        <a:spcBef>
                          <a:spcPts val="0"/>
                        </a:spcBef>
                        <a:spcAft>
                          <a:spcPts val="0"/>
                        </a:spcAft>
                      </a:pPr>
                      <a:r>
                        <a:rPr lang="en-US" sz="1000">
                          <a:effectLst/>
                        </a:rPr>
                        <a:t>Principal Investigator</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7803" marR="67803" marT="0" marB="0" anchor="ctr"/>
                </a:tc>
                <a:tc>
                  <a:txBody>
                    <a:bodyPr/>
                    <a:lstStyle/>
                    <a:p>
                      <a:pPr marL="0" marR="0" algn="ctr">
                        <a:lnSpc>
                          <a:spcPct val="107000"/>
                        </a:lnSpc>
                        <a:spcBef>
                          <a:spcPts val="0"/>
                        </a:spcBef>
                        <a:spcAft>
                          <a:spcPts val="0"/>
                        </a:spcAft>
                      </a:pPr>
                      <a:r>
                        <a:rPr lang="en-US" sz="1000">
                          <a:effectLst/>
                        </a:rPr>
                        <a:t>Signing Official</a:t>
                      </a:r>
                      <a:endParaRPr lang="en-US" sz="1100">
                        <a:effectLst/>
                      </a:endParaRPr>
                    </a:p>
                    <a:p>
                      <a:pPr marL="0" marR="0" algn="ctr">
                        <a:lnSpc>
                          <a:spcPct val="107000"/>
                        </a:lnSpc>
                        <a:spcBef>
                          <a:spcPts val="0"/>
                        </a:spcBef>
                        <a:spcAft>
                          <a:spcPts val="0"/>
                        </a:spcAft>
                      </a:pPr>
                      <a:r>
                        <a:rPr lang="en-US" sz="1000">
                          <a:effectLst/>
                        </a:rPr>
                        <a:t>Or</a:t>
                      </a:r>
                      <a:endParaRPr lang="en-US" sz="1100">
                        <a:effectLst/>
                      </a:endParaRPr>
                    </a:p>
                    <a:p>
                      <a:pPr marL="0" marR="0" algn="ctr">
                        <a:lnSpc>
                          <a:spcPct val="107000"/>
                        </a:lnSpc>
                        <a:spcBef>
                          <a:spcPts val="0"/>
                        </a:spcBef>
                        <a:spcAft>
                          <a:spcPts val="0"/>
                        </a:spcAft>
                      </a:pPr>
                      <a:r>
                        <a:rPr lang="en-US" sz="1000">
                          <a:effectLst/>
                        </a:rPr>
                        <a:t>Principal Investigator if assigned the Submit Delegation</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7803" marR="67803" marT="0" marB="0" anchor="ctr"/>
                </a:tc>
                <a:extLst>
                  <a:ext uri="{0D108BD9-81ED-4DB2-BD59-A6C34878D82A}">
                    <a16:rowId xmlns:a16="http://schemas.microsoft.com/office/drawing/2014/main" val="10002"/>
                  </a:ext>
                </a:extLst>
              </a:tr>
              <a:tr h="1289763">
                <a:tc>
                  <a:txBody>
                    <a:bodyPr/>
                    <a:lstStyle/>
                    <a:p>
                      <a:pPr marL="0" marR="0" algn="ctr">
                        <a:lnSpc>
                          <a:spcPct val="107000"/>
                        </a:lnSpc>
                        <a:spcBef>
                          <a:spcPts val="0"/>
                        </a:spcBef>
                        <a:spcAft>
                          <a:spcPts val="0"/>
                        </a:spcAft>
                      </a:pPr>
                      <a:r>
                        <a:rPr lang="en-US" sz="1000" dirty="0">
                          <a:effectLst/>
                        </a:rPr>
                        <a:t>Final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803" marR="67803" marT="0" marB="0" vert="vert270" anchor="ctr"/>
                </a:tc>
                <a:tc>
                  <a:txBody>
                    <a:bodyPr/>
                    <a:lstStyle/>
                    <a:p>
                      <a:pPr marL="0" marR="0" algn="ctr">
                        <a:lnSpc>
                          <a:spcPct val="107000"/>
                        </a:lnSpc>
                        <a:spcBef>
                          <a:spcPts val="0"/>
                        </a:spcBef>
                        <a:spcAft>
                          <a:spcPts val="0"/>
                        </a:spcAft>
                      </a:pPr>
                      <a:r>
                        <a:rPr lang="en-US" sz="1000">
                          <a:effectLst/>
                        </a:rPr>
                        <a:t>Closeout Status Screen</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7803" marR="67803" marT="0" marB="0" anchor="ctr"/>
                </a:tc>
                <a:tc>
                  <a:txBody>
                    <a:bodyPr/>
                    <a:lstStyle/>
                    <a:p>
                      <a:pPr marL="0" marR="0" algn="ctr">
                        <a:lnSpc>
                          <a:spcPct val="107000"/>
                        </a:lnSpc>
                        <a:spcBef>
                          <a:spcPts val="0"/>
                        </a:spcBef>
                        <a:spcAft>
                          <a:spcPts val="0"/>
                        </a:spcAft>
                      </a:pPr>
                      <a:r>
                        <a:rPr lang="en-US" sz="1000">
                          <a:effectLst/>
                        </a:rPr>
                        <a:t>Once the grant becomes eligible for closeout</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7803" marR="67803" marT="0" marB="0" anchor="ctr"/>
                </a:tc>
                <a:tc>
                  <a:txBody>
                    <a:bodyPr/>
                    <a:lstStyle/>
                    <a:p>
                      <a:pPr marL="0" marR="0" algn="ctr">
                        <a:lnSpc>
                          <a:spcPct val="107000"/>
                        </a:lnSpc>
                        <a:spcBef>
                          <a:spcPts val="0"/>
                        </a:spcBef>
                        <a:spcAft>
                          <a:spcPts val="0"/>
                        </a:spcAft>
                      </a:pPr>
                      <a:r>
                        <a:rPr lang="en-US" sz="1000">
                          <a:effectLst/>
                        </a:rPr>
                        <a:t>120 days from period of project end date</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7803" marR="67803" marT="0" marB="0" anchor="ctr"/>
                </a:tc>
                <a:tc>
                  <a:txBody>
                    <a:bodyPr/>
                    <a:lstStyle/>
                    <a:p>
                      <a:pPr marL="0" marR="0" algn="ctr">
                        <a:lnSpc>
                          <a:spcPct val="107000"/>
                        </a:lnSpc>
                        <a:spcBef>
                          <a:spcPts val="0"/>
                        </a:spcBef>
                        <a:spcAft>
                          <a:spcPts val="0"/>
                        </a:spcAft>
                      </a:pPr>
                      <a:r>
                        <a:rPr lang="en-US" sz="1000">
                          <a:effectLst/>
                        </a:rPr>
                        <a:t>Signing Official or Principal Investigator</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7803" marR="67803" marT="0" marB="0" anchor="ctr"/>
                </a:tc>
                <a:tc>
                  <a:txBody>
                    <a:bodyPr/>
                    <a:lstStyle/>
                    <a:p>
                      <a:pPr marL="0" marR="0" algn="ctr">
                        <a:lnSpc>
                          <a:spcPct val="107000"/>
                        </a:lnSpc>
                        <a:spcBef>
                          <a:spcPts val="0"/>
                        </a:spcBef>
                        <a:spcAft>
                          <a:spcPts val="0"/>
                        </a:spcAft>
                      </a:pPr>
                      <a:r>
                        <a:rPr lang="en-US" sz="1000">
                          <a:effectLst/>
                        </a:rPr>
                        <a:t>Signing Official</a:t>
                      </a:r>
                      <a:endParaRPr lang="en-US" sz="1100">
                        <a:effectLst/>
                      </a:endParaRPr>
                    </a:p>
                    <a:p>
                      <a:pPr marL="0" marR="0" algn="ctr">
                        <a:lnSpc>
                          <a:spcPct val="107000"/>
                        </a:lnSpc>
                        <a:spcBef>
                          <a:spcPts val="0"/>
                        </a:spcBef>
                        <a:spcAft>
                          <a:spcPts val="0"/>
                        </a:spcAft>
                      </a:pPr>
                      <a:r>
                        <a:rPr lang="en-US" sz="1000">
                          <a:effectLst/>
                        </a:rPr>
                        <a:t>Or</a:t>
                      </a:r>
                      <a:endParaRPr lang="en-US" sz="1100">
                        <a:effectLst/>
                      </a:endParaRPr>
                    </a:p>
                    <a:p>
                      <a:pPr marL="0" marR="0" algn="ctr">
                        <a:lnSpc>
                          <a:spcPct val="107000"/>
                        </a:lnSpc>
                        <a:spcBef>
                          <a:spcPts val="0"/>
                        </a:spcBef>
                        <a:spcAft>
                          <a:spcPts val="0"/>
                        </a:spcAft>
                      </a:pPr>
                      <a:r>
                        <a:rPr lang="en-US" sz="1000">
                          <a:effectLst/>
                        </a:rPr>
                        <a:t>Principal Investigator</a:t>
                      </a:r>
                      <a:endParaRPr lang="en-US" sz="1100">
                        <a:effectLst/>
                      </a:endParaRPr>
                    </a:p>
                    <a:p>
                      <a:pPr marL="0" marR="0" algn="ctr">
                        <a:lnSpc>
                          <a:spcPct val="107000"/>
                        </a:lnSpc>
                        <a:spcBef>
                          <a:spcPts val="0"/>
                        </a:spcBef>
                        <a:spcAft>
                          <a:spcPts val="0"/>
                        </a:spcAft>
                      </a:pPr>
                      <a:r>
                        <a:rPr lang="en-US" sz="1000">
                          <a:effectLst/>
                        </a:rPr>
                        <a:t>Or</a:t>
                      </a:r>
                      <a:endParaRPr lang="en-US" sz="1100">
                        <a:effectLst/>
                      </a:endParaRPr>
                    </a:p>
                    <a:p>
                      <a:pPr marL="0" marR="0" algn="ctr">
                        <a:lnSpc>
                          <a:spcPct val="107000"/>
                        </a:lnSpc>
                        <a:spcBef>
                          <a:spcPts val="0"/>
                        </a:spcBef>
                        <a:spcAft>
                          <a:spcPts val="0"/>
                        </a:spcAft>
                      </a:pPr>
                      <a:r>
                        <a:rPr lang="en-US" sz="1000">
                          <a:effectLst/>
                        </a:rPr>
                        <a:t>User within Institution with the ASST Role*</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7803" marR="67803" marT="0" marB="0" anchor="ctr"/>
                </a:tc>
                <a:tc>
                  <a:txBody>
                    <a:bodyPr/>
                    <a:lstStyle/>
                    <a:p>
                      <a:pPr marL="0" marR="0" algn="ctr">
                        <a:lnSpc>
                          <a:spcPct val="107000"/>
                        </a:lnSpc>
                        <a:spcBef>
                          <a:spcPts val="0"/>
                        </a:spcBef>
                        <a:spcAft>
                          <a:spcPts val="0"/>
                        </a:spcAft>
                      </a:pPr>
                      <a:r>
                        <a:rPr lang="en-US" sz="1000">
                          <a:effectLst/>
                        </a:rPr>
                        <a:t>Principal Investigator</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7803" marR="67803" marT="0" marB="0" anchor="ctr"/>
                </a:tc>
                <a:tc>
                  <a:txBody>
                    <a:bodyPr/>
                    <a:lstStyle/>
                    <a:p>
                      <a:pPr marL="0" marR="0" algn="ctr">
                        <a:lnSpc>
                          <a:spcPct val="107000"/>
                        </a:lnSpc>
                        <a:spcBef>
                          <a:spcPts val="0"/>
                        </a:spcBef>
                        <a:spcAft>
                          <a:spcPts val="0"/>
                        </a:spcAft>
                      </a:pPr>
                      <a:r>
                        <a:rPr lang="en-US" sz="1000" dirty="0">
                          <a:effectLst/>
                        </a:rPr>
                        <a:t>Signing Official</a:t>
                      </a:r>
                      <a:endParaRPr lang="en-US" sz="1100" dirty="0">
                        <a:effectLst/>
                      </a:endParaRPr>
                    </a:p>
                    <a:p>
                      <a:pPr marL="0" marR="0" algn="ctr">
                        <a:lnSpc>
                          <a:spcPct val="107000"/>
                        </a:lnSpc>
                        <a:spcBef>
                          <a:spcPts val="0"/>
                        </a:spcBef>
                        <a:spcAft>
                          <a:spcPts val="0"/>
                        </a:spcAft>
                      </a:pPr>
                      <a:r>
                        <a:rPr lang="en-US" sz="1000" dirty="0">
                          <a:effectLst/>
                        </a:rPr>
                        <a:t>Or</a:t>
                      </a:r>
                      <a:endParaRPr lang="en-US" sz="1100" dirty="0">
                        <a:effectLst/>
                      </a:endParaRPr>
                    </a:p>
                    <a:p>
                      <a:pPr marL="0" marR="0" algn="ctr">
                        <a:lnSpc>
                          <a:spcPct val="107000"/>
                        </a:lnSpc>
                        <a:spcBef>
                          <a:spcPts val="0"/>
                        </a:spcBef>
                        <a:spcAft>
                          <a:spcPts val="0"/>
                        </a:spcAft>
                      </a:pPr>
                      <a:r>
                        <a:rPr lang="en-US" sz="1000" dirty="0">
                          <a:effectLst/>
                        </a:rPr>
                        <a:t>Principal Investigator if assigned the Submit Delegation</a:t>
                      </a:r>
                      <a:endParaRPr lang="en-US" sz="1100" dirty="0">
                        <a:effectLst/>
                        <a:latin typeface="Arial" panose="020B0604020202020204" pitchFamily="34" charset="0"/>
                        <a:ea typeface="Calibri" panose="020F0502020204030204" pitchFamily="34" charset="0"/>
                        <a:cs typeface="Arial" panose="020B0604020202020204" pitchFamily="34" charset="0"/>
                      </a:endParaRPr>
                    </a:p>
                  </a:txBody>
                  <a:tcPr marL="67803" marR="67803" marT="0" marB="0" anchor="ctr"/>
                </a:tc>
                <a:extLst>
                  <a:ext uri="{0D108BD9-81ED-4DB2-BD59-A6C34878D82A}">
                    <a16:rowId xmlns:a16="http://schemas.microsoft.com/office/drawing/2014/main" val="10003"/>
                  </a:ext>
                </a:extLst>
              </a:tr>
            </a:tbl>
          </a:graphicData>
        </a:graphic>
      </p:graphicFrame>
    </p:spTree>
    <p:custDataLst>
      <p:tags r:id="rId1"/>
    </p:custDataLst>
    <p:extLst>
      <p:ext uri="{BB962C8B-B14F-4D97-AF65-F5344CB8AC3E}">
        <p14:creationId xmlns:p14="http://schemas.microsoft.com/office/powerpoint/2010/main" val="3689233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Interim RPPR Scenarios</a:t>
            </a:r>
          </a:p>
        </p:txBody>
      </p:sp>
      <p:sp>
        <p:nvSpPr>
          <p:cNvPr id="6" name="Content Placeholder 5"/>
          <p:cNvSpPr>
            <a:spLocks noGrp="1"/>
          </p:cNvSpPr>
          <p:nvPr>
            <p:ph sz="quarter" idx="13"/>
          </p:nvPr>
        </p:nvSpPr>
        <p:spPr/>
        <p:txBody>
          <a:bodyPr/>
          <a:lstStyle/>
          <a:p>
            <a:r>
              <a:rPr lang="en-US" sz="2300" dirty="0"/>
              <a:t>Since a renewal application is competitive, there is no guarantee it will be funded. Therefor the following scenarios should be noted:</a:t>
            </a:r>
          </a:p>
          <a:p>
            <a:pPr lvl="1"/>
            <a:endParaRPr lang="en-US" sz="1800" dirty="0"/>
          </a:p>
        </p:txBody>
      </p:sp>
      <p:graphicFrame>
        <p:nvGraphicFramePr>
          <p:cNvPr id="4" name="Table 3" title="IRPPR Scenarios"/>
          <p:cNvGraphicFramePr>
            <a:graphicFrameLocks noGrp="1"/>
          </p:cNvGraphicFramePr>
          <p:nvPr>
            <p:extLst/>
          </p:nvPr>
        </p:nvGraphicFramePr>
        <p:xfrm>
          <a:off x="685801" y="2895599"/>
          <a:ext cx="8119743" cy="3237934"/>
        </p:xfrm>
        <a:graphic>
          <a:graphicData uri="http://schemas.openxmlformats.org/drawingml/2006/table">
            <a:tbl>
              <a:tblPr firstRow="1" firstCol="1" bandRow="1">
                <a:tableStyleId>{5C22544A-7EE6-4342-B048-85BDC9FD1C3A}</a:tableStyleId>
              </a:tblPr>
              <a:tblGrid>
                <a:gridCol w="2133599">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3014344">
                  <a:extLst>
                    <a:ext uri="{9D8B030D-6E8A-4147-A177-3AD203B41FA5}">
                      <a16:colId xmlns:a16="http://schemas.microsoft.com/office/drawing/2014/main" val="20002"/>
                    </a:ext>
                  </a:extLst>
                </a:gridCol>
              </a:tblGrid>
              <a:tr h="571840">
                <a:tc>
                  <a:txBody>
                    <a:bodyPr/>
                    <a:lstStyle/>
                    <a:p>
                      <a:pPr marL="0" marR="0" algn="ctr">
                        <a:spcBef>
                          <a:spcPts val="0"/>
                        </a:spcBef>
                        <a:spcAft>
                          <a:spcPts val="0"/>
                        </a:spcAft>
                      </a:pPr>
                      <a:r>
                        <a:rPr lang="en-US" sz="1400" dirty="0">
                          <a:effectLst/>
                        </a:rPr>
                        <a:t>Completing Renewal Application</a:t>
                      </a:r>
                    </a:p>
                    <a:p>
                      <a:pPr marL="0" marR="0" algn="ctr">
                        <a:spcBef>
                          <a:spcPts val="0"/>
                        </a:spcBef>
                        <a:spcAft>
                          <a:spcPts val="0"/>
                        </a:spcAft>
                      </a:pPr>
                      <a:r>
                        <a:rPr lang="en-US" sz="1400" dirty="0">
                          <a:effectLst/>
                        </a:rPr>
                        <a:t>Status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nchor="ctr"/>
                </a:tc>
                <a:tc gridSpan="2">
                  <a:txBody>
                    <a:bodyPr/>
                    <a:lstStyle/>
                    <a:p>
                      <a:pPr marL="0" marR="0" algn="ctr">
                        <a:spcBef>
                          <a:spcPts val="0"/>
                        </a:spcBef>
                        <a:spcAft>
                          <a:spcPts val="0"/>
                        </a:spcAft>
                      </a:pPr>
                      <a:r>
                        <a:rPr lang="en-US" sz="1400" dirty="0">
                          <a:effectLst/>
                        </a:rPr>
                        <a:t>Action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nchor="ctr"/>
                </a:tc>
                <a:tc hMerge="1">
                  <a:txBody>
                    <a:bodyPr/>
                    <a:lstStyle/>
                    <a:p>
                      <a:endParaRPr lang="en-US"/>
                    </a:p>
                  </a:txBody>
                  <a:tcPr/>
                </a:tc>
                <a:extLst>
                  <a:ext uri="{0D108BD9-81ED-4DB2-BD59-A6C34878D82A}">
                    <a16:rowId xmlns:a16="http://schemas.microsoft.com/office/drawing/2014/main" val="10000"/>
                  </a:ext>
                </a:extLst>
              </a:tr>
              <a:tr h="789685">
                <a:tc>
                  <a:txBody>
                    <a:bodyPr/>
                    <a:lstStyle/>
                    <a:p>
                      <a:pPr marL="0" marR="0" algn="ctr">
                        <a:spcBef>
                          <a:spcPts val="0"/>
                        </a:spcBef>
                        <a:spcAft>
                          <a:spcPts val="0"/>
                        </a:spcAft>
                      </a:pPr>
                      <a:r>
                        <a:rPr lang="en-US" sz="1400" dirty="0">
                          <a:effectLst/>
                        </a:rPr>
                        <a:t>Not submitting a Competing Renewal application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nchor="ctr"/>
                </a:tc>
                <a:tc gridSpan="2">
                  <a:txBody>
                    <a:bodyPr/>
                    <a:lstStyle/>
                    <a:p>
                      <a:pPr marL="0" marR="0">
                        <a:spcBef>
                          <a:spcPts val="0"/>
                        </a:spcBef>
                        <a:spcAft>
                          <a:spcPts val="0"/>
                        </a:spcAft>
                      </a:pPr>
                      <a:r>
                        <a:rPr lang="en-US" sz="1400" dirty="0">
                          <a:effectLst/>
                        </a:rPr>
                        <a:t>Submit a Final RPPR no later than 120 days from the project period end date</a:t>
                      </a:r>
                    </a:p>
                    <a:p>
                      <a:pPr marL="0" marR="0">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tc>
                <a:tc hMerge="1">
                  <a:txBody>
                    <a:bodyPr/>
                    <a:lstStyle/>
                    <a:p>
                      <a:endParaRPr lang="en-US"/>
                    </a:p>
                  </a:txBody>
                  <a:tcPr/>
                </a:tc>
                <a:extLst>
                  <a:ext uri="{0D108BD9-81ED-4DB2-BD59-A6C34878D82A}">
                    <a16:rowId xmlns:a16="http://schemas.microsoft.com/office/drawing/2014/main" val="10001"/>
                  </a:ext>
                </a:extLst>
              </a:tr>
              <a:tr h="381227">
                <a:tc rowSpan="3">
                  <a:txBody>
                    <a:bodyPr/>
                    <a:lstStyle/>
                    <a:p>
                      <a:pPr marL="0" marR="0" algn="ctr">
                        <a:spcBef>
                          <a:spcPts val="0"/>
                        </a:spcBef>
                        <a:spcAft>
                          <a:spcPts val="0"/>
                        </a:spcAft>
                      </a:pPr>
                      <a:r>
                        <a:rPr lang="en-US" sz="1400" dirty="0">
                          <a:effectLst/>
                        </a:rPr>
                        <a:t>Submitting a Competing Renewal application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nchor="ctr"/>
                </a:tc>
                <a:tc gridSpan="2">
                  <a:txBody>
                    <a:bodyPr/>
                    <a:lstStyle/>
                    <a:p>
                      <a:pPr marL="0" marR="0">
                        <a:spcBef>
                          <a:spcPts val="0"/>
                        </a:spcBef>
                        <a:spcAft>
                          <a:spcPts val="0"/>
                        </a:spcAft>
                      </a:pPr>
                      <a:r>
                        <a:rPr lang="en-US" sz="1400" dirty="0">
                          <a:effectLst/>
                        </a:rPr>
                        <a:t>Submit an Interim RPPR no later than 120 days from the project period end date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tc>
                <a:tc hMerge="1">
                  <a:txBody>
                    <a:bodyPr/>
                    <a:lstStyle/>
                    <a:p>
                      <a:endParaRPr lang="en-US"/>
                    </a:p>
                  </a:txBody>
                  <a:tcPr/>
                </a:tc>
                <a:extLst>
                  <a:ext uri="{0D108BD9-81ED-4DB2-BD59-A6C34878D82A}">
                    <a16:rowId xmlns:a16="http://schemas.microsoft.com/office/drawing/2014/main" val="10002"/>
                  </a:ext>
                </a:extLst>
              </a:tr>
              <a:tr h="345362">
                <a:tc vMerge="1">
                  <a:txBody>
                    <a:bodyPr/>
                    <a:lstStyle/>
                    <a:p>
                      <a:endParaRPr lang="en-US"/>
                    </a:p>
                  </a:txBody>
                  <a:tcPr/>
                </a:tc>
                <a:tc>
                  <a:txBody>
                    <a:bodyPr/>
                    <a:lstStyle/>
                    <a:p>
                      <a:pPr marL="0" marR="0" algn="ctr">
                        <a:spcBef>
                          <a:spcPts val="0"/>
                        </a:spcBef>
                        <a:spcAft>
                          <a:spcPts val="0"/>
                        </a:spcAft>
                      </a:pPr>
                      <a:r>
                        <a:rPr lang="en-US" sz="1400" dirty="0">
                          <a:effectLst/>
                        </a:rPr>
                        <a:t>Funded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nchor="ctr"/>
                </a:tc>
                <a:tc>
                  <a:txBody>
                    <a:bodyPr/>
                    <a:lstStyle/>
                    <a:p>
                      <a:pPr marL="0" marR="0" algn="ctr">
                        <a:spcBef>
                          <a:spcPts val="0"/>
                        </a:spcBef>
                        <a:spcAft>
                          <a:spcPts val="0"/>
                        </a:spcAft>
                      </a:pPr>
                      <a:r>
                        <a:rPr lang="en-US" sz="1400" dirty="0">
                          <a:effectLst/>
                        </a:rPr>
                        <a:t>Not Funded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nchor="ctr"/>
                </a:tc>
                <a:extLst>
                  <a:ext uri="{0D108BD9-81ED-4DB2-BD59-A6C34878D82A}">
                    <a16:rowId xmlns:a16="http://schemas.microsoft.com/office/drawing/2014/main" val="10003"/>
                  </a:ext>
                </a:extLst>
              </a:tr>
              <a:tr h="1036087">
                <a:tc vMerge="1">
                  <a:txBody>
                    <a:bodyPr/>
                    <a:lstStyle/>
                    <a:p>
                      <a:endParaRPr lang="en-US"/>
                    </a:p>
                  </a:txBody>
                  <a:tcPr/>
                </a:tc>
                <a:tc>
                  <a:txBody>
                    <a:bodyPr/>
                    <a:lstStyle/>
                    <a:p>
                      <a:pPr marL="0" marR="0">
                        <a:spcBef>
                          <a:spcPts val="0"/>
                        </a:spcBef>
                        <a:spcAft>
                          <a:spcPts val="0"/>
                        </a:spcAft>
                      </a:pPr>
                      <a:r>
                        <a:rPr lang="en-US" sz="1400" dirty="0">
                          <a:effectLst/>
                        </a:rPr>
                        <a:t>The Interim RPPR is accepted as the annual RPPR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tc>
                <a:tc>
                  <a:txBody>
                    <a:bodyPr/>
                    <a:lstStyle/>
                    <a:p>
                      <a:pPr marL="0" marR="0">
                        <a:spcBef>
                          <a:spcPts val="0"/>
                        </a:spcBef>
                        <a:spcAft>
                          <a:spcPts val="0"/>
                        </a:spcAft>
                      </a:pPr>
                      <a:r>
                        <a:rPr lang="en-US" sz="1400" dirty="0">
                          <a:effectLst/>
                        </a:rPr>
                        <a:t>The Interim RPPR is accepted as the Final RPPR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tc>
                <a:extLst>
                  <a:ext uri="{0D108BD9-81ED-4DB2-BD59-A6C34878D82A}">
                    <a16:rowId xmlns:a16="http://schemas.microsoft.com/office/drawing/2014/main" val="10004"/>
                  </a:ext>
                </a:extLst>
              </a:tr>
            </a:tbl>
          </a:graphicData>
        </a:graphic>
      </p:graphicFrame>
    </p:spTree>
    <p:custDataLst>
      <p:tags r:id="rId1"/>
    </p:custDataLst>
    <p:extLst>
      <p:ext uri="{BB962C8B-B14F-4D97-AF65-F5344CB8AC3E}">
        <p14:creationId xmlns:p14="http://schemas.microsoft.com/office/powerpoint/2010/main" val="2959761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07848"/>
            <a:ext cx="8534400" cy="758952"/>
          </a:xfrm>
        </p:spPr>
        <p:txBody>
          <a:bodyPr>
            <a:noAutofit/>
          </a:bodyPr>
          <a:lstStyle/>
          <a:p>
            <a:r>
              <a:rPr lang="en-US" sz="2800" dirty="0"/>
              <a:t>I-RPPR vs F-RPPR</a:t>
            </a:r>
            <a:br>
              <a:rPr lang="en-US" sz="2800" dirty="0"/>
            </a:br>
            <a:r>
              <a:rPr lang="en-US" sz="2800" dirty="0"/>
              <a:t>(Interim vs Final RPPR)</a:t>
            </a:r>
          </a:p>
        </p:txBody>
      </p:sp>
      <p:sp>
        <p:nvSpPr>
          <p:cNvPr id="6" name="Content Placeholder 5"/>
          <p:cNvSpPr>
            <a:spLocks noGrp="1"/>
          </p:cNvSpPr>
          <p:nvPr>
            <p:ph sz="quarter" idx="13"/>
          </p:nvPr>
        </p:nvSpPr>
        <p:spPr/>
        <p:txBody>
          <a:bodyPr/>
          <a:lstStyle/>
          <a:p>
            <a:r>
              <a:rPr lang="en-US" dirty="0"/>
              <a:t>I-RPPR</a:t>
            </a:r>
          </a:p>
          <a:p>
            <a:pPr lvl="1"/>
            <a:r>
              <a:rPr lang="en-US" sz="1800" dirty="0"/>
              <a:t>The Interim RPPR link will made available to the SO and the PI in the Status screen when a grant is eligible for submission of a Competing Renewal application.</a:t>
            </a:r>
          </a:p>
          <a:p>
            <a:pPr lvl="1"/>
            <a:r>
              <a:rPr lang="en-US" sz="1800" dirty="0"/>
              <a:t>Only Section D.1 of </a:t>
            </a:r>
            <a:r>
              <a:rPr lang="en-US" sz="1800" i="1" dirty="0"/>
              <a:t>Participants</a:t>
            </a:r>
            <a:r>
              <a:rPr lang="en-US" sz="1800" dirty="0"/>
              <a:t> is required</a:t>
            </a:r>
          </a:p>
          <a:p>
            <a:pPr lvl="1"/>
            <a:r>
              <a:rPr lang="en-US" sz="1800" dirty="0"/>
              <a:t>Sections F: </a:t>
            </a:r>
            <a:r>
              <a:rPr lang="en-US" sz="1800" i="1" dirty="0"/>
              <a:t>Changes</a:t>
            </a:r>
            <a:r>
              <a:rPr lang="en-US" sz="1800" dirty="0"/>
              <a:t> and Section H: </a:t>
            </a:r>
            <a:r>
              <a:rPr lang="en-US" sz="1800" i="1" dirty="0"/>
              <a:t>Budget</a:t>
            </a:r>
            <a:r>
              <a:rPr lang="en-US" sz="1800" dirty="0"/>
              <a:t> are not part of the Interim RPPR</a:t>
            </a:r>
          </a:p>
          <a:p>
            <a:pPr lvl="1"/>
            <a:r>
              <a:rPr lang="en-US" sz="1800" dirty="0"/>
              <a:t>Section I: Outcomes is new. Section I is required for the Interim RPPR</a:t>
            </a:r>
          </a:p>
          <a:p>
            <a:pPr lvl="1"/>
            <a:endParaRPr lang="en-US" sz="1800" dirty="0"/>
          </a:p>
        </p:txBody>
      </p:sp>
      <p:sp>
        <p:nvSpPr>
          <p:cNvPr id="3" name="Content Placeholder 2"/>
          <p:cNvSpPr>
            <a:spLocks noGrp="1"/>
          </p:cNvSpPr>
          <p:nvPr>
            <p:ph sz="quarter" idx="14"/>
          </p:nvPr>
        </p:nvSpPr>
        <p:spPr/>
        <p:txBody>
          <a:bodyPr/>
          <a:lstStyle/>
          <a:p>
            <a:r>
              <a:rPr lang="en-US" dirty="0"/>
              <a:t>F-RPPR</a:t>
            </a:r>
          </a:p>
          <a:p>
            <a:pPr lvl="1"/>
            <a:r>
              <a:rPr lang="en-US" sz="1800" dirty="0"/>
              <a:t>The Final RPPR is only available as part of the Closeout process and the Process Final RPPR link only appears on the Closeout Status screen. </a:t>
            </a:r>
          </a:p>
          <a:p>
            <a:pPr lvl="1"/>
            <a:r>
              <a:rPr lang="en-US" sz="1800" dirty="0"/>
              <a:t>Only Section D.1 of </a:t>
            </a:r>
            <a:r>
              <a:rPr lang="en-US" sz="1800" i="1" dirty="0"/>
              <a:t>Participants</a:t>
            </a:r>
            <a:r>
              <a:rPr lang="en-US" sz="1800" dirty="0"/>
              <a:t> is required</a:t>
            </a:r>
          </a:p>
          <a:p>
            <a:pPr lvl="1"/>
            <a:r>
              <a:rPr lang="en-US" sz="1800" dirty="0"/>
              <a:t>Sections F: </a:t>
            </a:r>
            <a:r>
              <a:rPr lang="en-US" sz="1800" i="1" dirty="0"/>
              <a:t>Changes</a:t>
            </a:r>
            <a:r>
              <a:rPr lang="en-US" sz="1800" dirty="0"/>
              <a:t> and Section H: </a:t>
            </a:r>
            <a:r>
              <a:rPr lang="en-US" sz="1800" i="1" dirty="0"/>
              <a:t>Budget</a:t>
            </a:r>
            <a:r>
              <a:rPr lang="en-US" sz="1800" dirty="0"/>
              <a:t> are not part of the Final RPPR</a:t>
            </a:r>
          </a:p>
          <a:p>
            <a:pPr lvl="1"/>
            <a:r>
              <a:rPr lang="en-US" sz="1800" dirty="0"/>
              <a:t>Section I: Outcomes is new. Section I is required for the Final RPPR</a:t>
            </a:r>
          </a:p>
          <a:p>
            <a:pPr lvl="1"/>
            <a:endParaRPr lang="en-US" sz="1800" dirty="0"/>
          </a:p>
          <a:p>
            <a:pPr lvl="1"/>
            <a:endParaRPr lang="en-US" dirty="0"/>
          </a:p>
          <a:p>
            <a:pPr lvl="1"/>
            <a:endParaRPr lang="en-US" dirty="0"/>
          </a:p>
        </p:txBody>
      </p:sp>
    </p:spTree>
    <p:custDataLst>
      <p:tags r:id="rId1"/>
    </p:custDataLst>
    <p:extLst>
      <p:ext uri="{BB962C8B-B14F-4D97-AF65-F5344CB8AC3E}">
        <p14:creationId xmlns:p14="http://schemas.microsoft.com/office/powerpoint/2010/main" val="837246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361" y="195353"/>
            <a:ext cx="8534400" cy="348131"/>
          </a:xfrm>
        </p:spPr>
        <p:txBody>
          <a:bodyPr>
            <a:noAutofit/>
          </a:bodyPr>
          <a:lstStyle/>
          <a:p>
            <a:r>
              <a:rPr lang="en-US" sz="2000" dirty="0"/>
              <a:t>Outcomes</a:t>
            </a:r>
          </a:p>
        </p:txBody>
      </p:sp>
      <p:pic>
        <p:nvPicPr>
          <p:cNvPr id="3" name="Picture 2" descr="Section I: Outcomes" title="FRPPR Screen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022831"/>
            <a:ext cx="8077200" cy="4693405"/>
          </a:xfrm>
          <a:prstGeom prst="rect">
            <a:avLst/>
          </a:prstGeom>
        </p:spPr>
      </p:pic>
      <p:sp>
        <p:nvSpPr>
          <p:cNvPr id="24" name="Oval 8" title="&quot;&quot;"/>
          <p:cNvSpPr>
            <a:spLocks noChangeArrowheads="1"/>
          </p:cNvSpPr>
          <p:nvPr/>
        </p:nvSpPr>
        <p:spPr bwMode="auto">
          <a:xfrm>
            <a:off x="5257800" y="1219200"/>
            <a:ext cx="762000" cy="272569"/>
          </a:xfrm>
          <a:prstGeom prst="roundRect">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 name="Text Box 7" descr="Information in Outcomes will be publically available. It should be written as a high level and in plain language. &#10;" title="text box"/>
          <p:cNvSpPr txBox="1">
            <a:spLocks noChangeArrowheads="1"/>
          </p:cNvSpPr>
          <p:nvPr/>
        </p:nvSpPr>
        <p:spPr bwMode="auto">
          <a:xfrm>
            <a:off x="990600" y="4114800"/>
            <a:ext cx="6751864" cy="707886"/>
          </a:xfrm>
          <a:prstGeom prst="rect">
            <a:avLst/>
          </a:prstGeom>
          <a:solidFill>
            <a:srgbClr val="FFFFCC"/>
          </a:solidFill>
          <a:ln w="9525">
            <a:solidFill>
              <a:srgbClr val="C00000"/>
            </a:solidFill>
            <a:miter lim="800000"/>
            <a:headEnd/>
            <a:tailEnd/>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kern="0" dirty="0">
                <a:solidFill>
                  <a:srgbClr val="C00000"/>
                </a:solidFill>
                <a:latin typeface="Tahoma"/>
              </a:rPr>
              <a:t>Information</a:t>
            </a:r>
            <a:r>
              <a:rPr kumimoji="0" lang="en-US" sz="2000" b="0" i="0" u="none" strike="noStrike" kern="0" cap="none" spc="0" normalizeH="0" baseline="0" noProof="0" dirty="0">
                <a:ln>
                  <a:noFill/>
                </a:ln>
                <a:solidFill>
                  <a:srgbClr val="C00000"/>
                </a:solidFill>
                <a:effectLst/>
                <a:uLnTx/>
                <a:uFillTx/>
                <a:latin typeface="Tahoma"/>
              </a:rPr>
              <a:t> in Outcomes</a:t>
            </a:r>
            <a:r>
              <a:rPr kumimoji="0" lang="en-US" sz="2000" b="0" i="0" u="none" strike="noStrike" kern="0" cap="none" spc="0" normalizeH="0" noProof="0" dirty="0">
                <a:ln>
                  <a:noFill/>
                </a:ln>
                <a:solidFill>
                  <a:srgbClr val="C00000"/>
                </a:solidFill>
                <a:effectLst/>
                <a:uLnTx/>
                <a:uFillTx/>
                <a:latin typeface="Tahoma"/>
              </a:rPr>
              <a:t> will be publically available. It should be written as a high level and in plain language. </a:t>
            </a:r>
            <a:endParaRPr kumimoji="0" lang="en-US" sz="2000" b="0" i="0" u="none" strike="noStrike" kern="0" cap="none" spc="0" normalizeH="0" baseline="0" noProof="0" dirty="0">
              <a:ln>
                <a:noFill/>
              </a:ln>
              <a:solidFill>
                <a:srgbClr val="C00000"/>
              </a:solidFill>
              <a:effectLst/>
              <a:uLnTx/>
              <a:uFillTx/>
              <a:latin typeface="Tahoma"/>
            </a:endParaRPr>
          </a:p>
        </p:txBody>
      </p:sp>
    </p:spTree>
    <p:custDataLst>
      <p:tags r:id="rId1"/>
    </p:custDataLst>
    <p:extLst>
      <p:ext uri="{BB962C8B-B14F-4D97-AF65-F5344CB8AC3E}">
        <p14:creationId xmlns:p14="http://schemas.microsoft.com/office/powerpoint/2010/main" val="2566655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International Stout Day - revealed pictu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8222" y="838200"/>
            <a:ext cx="5385265" cy="5385265"/>
          </a:xfrm>
          <a:prstGeom prst="rect">
            <a:avLst/>
          </a:prstGeom>
        </p:spPr>
      </p:pic>
      <p:sp>
        <p:nvSpPr>
          <p:cNvPr id="4" name="Title 3"/>
          <p:cNvSpPr>
            <a:spLocks noGrp="1"/>
          </p:cNvSpPr>
          <p:nvPr>
            <p:ph type="title"/>
          </p:nvPr>
        </p:nvSpPr>
        <p:spPr>
          <a:xfrm>
            <a:off x="304800" y="143050"/>
            <a:ext cx="8534400" cy="596713"/>
          </a:xfrm>
        </p:spPr>
        <p:txBody>
          <a:bodyPr>
            <a:normAutofit/>
          </a:bodyPr>
          <a:lstStyle/>
          <a:p>
            <a:r>
              <a:rPr lang="en-US" dirty="0"/>
              <a:t>Our Un-Puzzle</a:t>
            </a:r>
          </a:p>
        </p:txBody>
      </p:sp>
      <p:pic>
        <p:nvPicPr>
          <p:cNvPr id="3" name="Commons Overview" title="Commons Overview">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9509" y="841375"/>
            <a:ext cx="1598913" cy="1359337"/>
          </a:xfrm>
          <a:prstGeom prst="rect">
            <a:avLst/>
          </a:prstGeom>
          <a:effectLst/>
        </p:spPr>
      </p:pic>
      <p:pic>
        <p:nvPicPr>
          <p:cNvPr id="5" name="Just in Time" descr="Just in Time puzzle piece ">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25567" y="841375"/>
            <a:ext cx="1359337" cy="1598913"/>
          </a:xfrm>
          <a:prstGeom prst="rect">
            <a:avLst/>
          </a:prstGeom>
        </p:spPr>
      </p:pic>
      <p:pic>
        <p:nvPicPr>
          <p:cNvPr id="6" name="Personal Profile" descr="Personal Profile puzzle piece">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27881" y="841375"/>
            <a:ext cx="1838490" cy="1359337"/>
          </a:xfrm>
          <a:prstGeom prst="rect">
            <a:avLst/>
          </a:prstGeom>
        </p:spPr>
      </p:pic>
      <p:pic>
        <p:nvPicPr>
          <p:cNvPr id="7" name="Institution Profile" descr="Our &quot;un-puzzle&quot; showing the components we are going to discuss">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05529" y="841375"/>
            <a:ext cx="1359336" cy="1598913"/>
          </a:xfrm>
          <a:prstGeom prst="rect">
            <a:avLst/>
          </a:prstGeom>
        </p:spPr>
      </p:pic>
      <p:pic>
        <p:nvPicPr>
          <p:cNvPr id="8" name="Annual RPPR" descr="Annual RPPR puzzle piece">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85900" y="1943898"/>
            <a:ext cx="1359337" cy="1843698"/>
          </a:xfrm>
          <a:prstGeom prst="rect">
            <a:avLst/>
          </a:prstGeom>
        </p:spPr>
      </p:pic>
      <p:pic>
        <p:nvPicPr>
          <p:cNvPr id="9" name="Roles &amp; Deleg" descr="Roles and Delegations puzzle piece">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990675" y="2186301"/>
            <a:ext cx="1838490" cy="1598913"/>
          </a:xfrm>
          <a:prstGeom prst="rect">
            <a:avLst/>
          </a:prstGeom>
        </p:spPr>
      </p:pic>
      <p:pic>
        <p:nvPicPr>
          <p:cNvPr id="10" name="I-RPPR &amp; F-RPPR" descr="I-RPPR and F-RPPR puzzle piece">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572000" y="1941435"/>
            <a:ext cx="1359337" cy="1838490"/>
          </a:xfrm>
          <a:prstGeom prst="rect">
            <a:avLst/>
          </a:prstGeom>
        </p:spPr>
      </p:pic>
      <p:pic>
        <p:nvPicPr>
          <p:cNvPr id="11" name="Prior Approval" descr="Prior Approval puzzle piece">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667990" y="2181012"/>
            <a:ext cx="1598913" cy="1359337"/>
          </a:xfrm>
          <a:prstGeom prst="rect">
            <a:avLst/>
          </a:prstGeom>
        </p:spPr>
      </p:pic>
      <p:pic>
        <p:nvPicPr>
          <p:cNvPr id="12" name="xTRACT" descr="xTRACT puzzle piece">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885900" y="3528582"/>
            <a:ext cx="1598913" cy="1359337"/>
          </a:xfrm>
          <a:prstGeom prst="rect">
            <a:avLst/>
          </a:prstGeom>
        </p:spPr>
      </p:pic>
      <p:pic>
        <p:nvPicPr>
          <p:cNvPr id="13" name="xTrain" descr="xTrain puzzle piece">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230940" y="3528860"/>
            <a:ext cx="1359337" cy="1359337"/>
          </a:xfrm>
          <a:prstGeom prst="rect">
            <a:avLst/>
          </a:prstGeom>
        </p:spPr>
      </p:pic>
      <p:pic>
        <p:nvPicPr>
          <p:cNvPr id="14" name="Publications" descr="Publications puzzle piece">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332564" y="3525021"/>
            <a:ext cx="1838490" cy="1359337"/>
          </a:xfrm>
          <a:prstGeom prst="rect">
            <a:avLst/>
          </a:prstGeom>
        </p:spPr>
      </p:pic>
      <p:pic>
        <p:nvPicPr>
          <p:cNvPr id="15" name="Closeout" descr="Closeout puzzle piece">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906451" y="3292334"/>
            <a:ext cx="1359337" cy="1838490"/>
          </a:xfrm>
          <a:prstGeom prst="rect">
            <a:avLst/>
          </a:prstGeom>
        </p:spPr>
      </p:pic>
      <p:pic>
        <p:nvPicPr>
          <p:cNvPr id="16" name="Admin Supps" descr="Admin Supps puzzle piece">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885899" y="4631971"/>
            <a:ext cx="1598913" cy="1598913"/>
          </a:xfrm>
          <a:prstGeom prst="rect">
            <a:avLst/>
          </a:prstGeom>
        </p:spPr>
      </p:pic>
      <p:pic>
        <p:nvPicPr>
          <p:cNvPr id="17" name="NCE" descr="No Cost Extension puzzle piece">
            <a:hlinkClick r:id="rId30"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3232693" y="4634353"/>
            <a:ext cx="1359336" cy="1598913"/>
          </a:xfrm>
          <a:prstGeom prst="rect">
            <a:avLst/>
          </a:prstGeom>
        </p:spPr>
      </p:pic>
      <p:pic>
        <p:nvPicPr>
          <p:cNvPr id="18" name="ESI" descr="Early Stage Investigator puzzle piece">
            <a:hlinkClick r:id="rId32" action="ppaction://hlinksldjump"/>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4324175" y="4631971"/>
            <a:ext cx="1838490" cy="1598913"/>
          </a:xfrm>
          <a:prstGeom prst="rect">
            <a:avLst/>
          </a:prstGeom>
        </p:spPr>
      </p:pic>
      <p:pic>
        <p:nvPicPr>
          <p:cNvPr id="19" name="Detailed Status" descr="Detailed Status puzzle piece">
            <a:hlinkClick r:id="rId34" action="ppaction://hlinksldjump"/>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5905529" y="4873047"/>
            <a:ext cx="1359337" cy="1359337"/>
          </a:xfrm>
          <a:prstGeom prst="rect">
            <a:avLst/>
          </a:prstGeom>
        </p:spPr>
      </p:pic>
      <p:pic>
        <p:nvPicPr>
          <p:cNvPr id="21" name="Graphic 20" descr="End">
            <a:hlinkClick r:id="rId36" action="ppaction://hlinksldjump"/>
            <a:extLst>
              <a:ext uri="{FF2B5EF4-FFF2-40B4-BE49-F238E27FC236}">
                <a16:creationId xmlns:a16="http://schemas.microsoft.com/office/drawing/2014/main" id="{C21352E4-2523-4FFA-9C60-432B240EB390}"/>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8108241" y="5762054"/>
            <a:ext cx="567736" cy="567736"/>
          </a:xfrm>
          <a:prstGeom prst="rect">
            <a:avLst/>
          </a:prstGeom>
        </p:spPr>
      </p:pic>
    </p:spTree>
    <p:custDataLst>
      <p:tags r:id="rId1"/>
    </p:custDataLst>
    <p:extLst>
      <p:ext uri="{BB962C8B-B14F-4D97-AF65-F5344CB8AC3E}">
        <p14:creationId xmlns:p14="http://schemas.microsoft.com/office/powerpoint/2010/main" val="34238511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45" presetClass="exit" presetSubtype="0" fill="hold" nodeType="clickEffect">
                                  <p:stCondLst>
                                    <p:cond delay="0"/>
                                  </p:stCondLst>
                                  <p:childTnLst>
                                    <p:animEffect transition="out" filter="fade">
                                      <p:cBhvr>
                                        <p:cTn id="6" dur="1000"/>
                                        <p:tgtEl>
                                          <p:spTgt spid="3"/>
                                        </p:tgtEl>
                                      </p:cBhvr>
                                    </p:animEffect>
                                    <p:anim calcmode="lin" valueType="num">
                                      <p:cBhvr>
                                        <p:cTn id="7" dur="1000"/>
                                        <p:tgtEl>
                                          <p:spTgt spid="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1000"/>
                                        <p:tgtEl>
                                          <p:spTgt spid="3"/>
                                        </p:tgtEl>
                                        <p:attrNameLst>
                                          <p:attrName>ppt_h</p:attrName>
                                        </p:attrNameLst>
                                      </p:cBhvr>
                                      <p:tavLst>
                                        <p:tav tm="0">
                                          <p:val>
                                            <p:strVal val="ppt_h"/>
                                          </p:val>
                                        </p:tav>
                                        <p:tav tm="100000">
                                          <p:val>
                                            <p:strVal val="ppt_h"/>
                                          </p:val>
                                        </p:tav>
                                      </p:tavLst>
                                    </p:anim>
                                    <p:set>
                                      <p:cBhvr>
                                        <p:cTn id="9" dur="1" fill="hold">
                                          <p:stCondLst>
                                            <p:cond delay="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31" presetClass="exit" presetSubtype="0" fill="hold" nodeType="clickEffect">
                                  <p:stCondLst>
                                    <p:cond delay="0"/>
                                  </p:stCondLst>
                                  <p:childTnLst>
                                    <p:anim calcmode="lin" valueType="num">
                                      <p:cBhvr>
                                        <p:cTn id="14" dur="1000"/>
                                        <p:tgtEl>
                                          <p:spTgt spid="5"/>
                                        </p:tgtEl>
                                        <p:attrNameLst>
                                          <p:attrName>ppt_w</p:attrName>
                                        </p:attrNameLst>
                                      </p:cBhvr>
                                      <p:tavLst>
                                        <p:tav tm="0">
                                          <p:val>
                                            <p:strVal val="ppt_w"/>
                                          </p:val>
                                        </p:tav>
                                        <p:tav tm="100000">
                                          <p:val>
                                            <p:fltVal val="0"/>
                                          </p:val>
                                        </p:tav>
                                      </p:tavLst>
                                    </p:anim>
                                    <p:anim calcmode="lin" valueType="num">
                                      <p:cBhvr>
                                        <p:cTn id="15" dur="1000"/>
                                        <p:tgtEl>
                                          <p:spTgt spid="5"/>
                                        </p:tgtEl>
                                        <p:attrNameLst>
                                          <p:attrName>ppt_h</p:attrName>
                                        </p:attrNameLst>
                                      </p:cBhvr>
                                      <p:tavLst>
                                        <p:tav tm="0">
                                          <p:val>
                                            <p:strVal val="ppt_h"/>
                                          </p:val>
                                        </p:tav>
                                        <p:tav tm="100000">
                                          <p:val>
                                            <p:fltVal val="0"/>
                                          </p:val>
                                        </p:tav>
                                      </p:tavLst>
                                    </p:anim>
                                    <p:anim calcmode="lin" valueType="num">
                                      <p:cBhvr>
                                        <p:cTn id="16" dur="1000"/>
                                        <p:tgtEl>
                                          <p:spTgt spid="5"/>
                                        </p:tgtEl>
                                        <p:attrNameLst>
                                          <p:attrName>style.rotation</p:attrName>
                                        </p:attrNameLst>
                                      </p:cBhvr>
                                      <p:tavLst>
                                        <p:tav tm="0">
                                          <p:val>
                                            <p:fltVal val="0"/>
                                          </p:val>
                                        </p:tav>
                                        <p:tav tm="100000">
                                          <p:val>
                                            <p:fltVal val="90"/>
                                          </p:val>
                                        </p:tav>
                                      </p:tavLst>
                                    </p:anim>
                                    <p:animEffect transition="out" filter="fade">
                                      <p:cBhvr>
                                        <p:cTn id="17" dur="1000"/>
                                        <p:tgtEl>
                                          <p:spTgt spid="5"/>
                                        </p:tgtEl>
                                      </p:cBhvr>
                                    </p:animEffect>
                                    <p:set>
                                      <p:cBhvr>
                                        <p:cTn id="18"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9" restart="whenNotActive" fill="hold" evtFilter="cancelBubble" nodeType="interactiveSeq">
                <p:stCondLst>
                  <p:cond evt="onClick" delay="0">
                    <p:tgtEl>
                      <p:spTgt spid="6"/>
                    </p:tgtEl>
                  </p:cond>
                </p:stCondLst>
                <p:endSync evt="end" delay="0">
                  <p:rtn val="all"/>
                </p:endSync>
                <p:childTnLst>
                  <p:par>
                    <p:cTn id="20" fill="hold">
                      <p:stCondLst>
                        <p:cond delay="0"/>
                      </p:stCondLst>
                      <p:childTnLst>
                        <p:par>
                          <p:cTn id="21" fill="hold">
                            <p:stCondLst>
                              <p:cond delay="0"/>
                            </p:stCondLst>
                            <p:childTnLst>
                              <p:par>
                                <p:cTn id="22" presetID="42" presetClass="exit" presetSubtype="0" fill="hold" nodeType="clickEffect">
                                  <p:stCondLst>
                                    <p:cond delay="0"/>
                                  </p:stCondLst>
                                  <p:childTnLst>
                                    <p:animEffect transition="out" filter="fade">
                                      <p:cBhvr>
                                        <p:cTn id="23" dur="1000"/>
                                        <p:tgtEl>
                                          <p:spTgt spid="6"/>
                                        </p:tgtEl>
                                      </p:cBhvr>
                                    </p:animEffect>
                                    <p:anim calcmode="lin" valueType="num">
                                      <p:cBhvr>
                                        <p:cTn id="24" dur="1000"/>
                                        <p:tgtEl>
                                          <p:spTgt spid="6"/>
                                        </p:tgtEl>
                                        <p:attrNameLst>
                                          <p:attrName>ppt_x</p:attrName>
                                        </p:attrNameLst>
                                      </p:cBhvr>
                                      <p:tavLst>
                                        <p:tav tm="0">
                                          <p:val>
                                            <p:strVal val="ppt_x"/>
                                          </p:val>
                                        </p:tav>
                                        <p:tav tm="100000">
                                          <p:val>
                                            <p:strVal val="ppt_x"/>
                                          </p:val>
                                        </p:tav>
                                      </p:tavLst>
                                    </p:anim>
                                    <p:anim calcmode="lin" valueType="num">
                                      <p:cBhvr>
                                        <p:cTn id="25" dur="1000"/>
                                        <p:tgtEl>
                                          <p:spTgt spid="6"/>
                                        </p:tgtEl>
                                        <p:attrNameLst>
                                          <p:attrName>ppt_y</p:attrName>
                                        </p:attrNameLst>
                                      </p:cBhvr>
                                      <p:tavLst>
                                        <p:tav tm="0">
                                          <p:val>
                                            <p:strVal val="ppt_y"/>
                                          </p:val>
                                        </p:tav>
                                        <p:tav tm="100000">
                                          <p:val>
                                            <p:strVal val="ppt_y+.1"/>
                                          </p:val>
                                        </p:tav>
                                      </p:tavLst>
                                    </p:anim>
                                    <p:set>
                                      <p:cBhvr>
                                        <p:cTn id="26"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7" restart="whenNotActive" fill="hold" evtFilter="cancelBubble" nodeType="interactiveSeq">
                <p:stCondLst>
                  <p:cond evt="onClick" delay="0">
                    <p:tgtEl>
                      <p:spTgt spid="7"/>
                    </p:tgtEl>
                  </p:cond>
                </p:stCondLst>
                <p:endSync evt="end" delay="0">
                  <p:rtn val="all"/>
                </p:endSync>
                <p:childTnLst>
                  <p:par>
                    <p:cTn id="28" fill="hold">
                      <p:stCondLst>
                        <p:cond delay="0"/>
                      </p:stCondLst>
                      <p:childTnLst>
                        <p:par>
                          <p:cTn id="29" fill="hold">
                            <p:stCondLst>
                              <p:cond delay="0"/>
                            </p:stCondLst>
                            <p:childTnLst>
                              <p:par>
                                <p:cTn id="30" presetID="53" presetClass="exit" presetSubtype="32" fill="hold" nodeType="clickEffect">
                                  <p:stCondLst>
                                    <p:cond delay="0"/>
                                  </p:stCondLst>
                                  <p:childTnLst>
                                    <p:anim calcmode="lin" valueType="num">
                                      <p:cBhvr>
                                        <p:cTn id="31" dur="1000"/>
                                        <p:tgtEl>
                                          <p:spTgt spid="7"/>
                                        </p:tgtEl>
                                        <p:attrNameLst>
                                          <p:attrName>ppt_w</p:attrName>
                                        </p:attrNameLst>
                                      </p:cBhvr>
                                      <p:tavLst>
                                        <p:tav tm="0">
                                          <p:val>
                                            <p:strVal val="ppt_w"/>
                                          </p:val>
                                        </p:tav>
                                        <p:tav tm="100000">
                                          <p:val>
                                            <p:fltVal val="0"/>
                                          </p:val>
                                        </p:tav>
                                      </p:tavLst>
                                    </p:anim>
                                    <p:anim calcmode="lin" valueType="num">
                                      <p:cBhvr>
                                        <p:cTn id="32" dur="1000"/>
                                        <p:tgtEl>
                                          <p:spTgt spid="7"/>
                                        </p:tgtEl>
                                        <p:attrNameLst>
                                          <p:attrName>ppt_h</p:attrName>
                                        </p:attrNameLst>
                                      </p:cBhvr>
                                      <p:tavLst>
                                        <p:tav tm="0">
                                          <p:val>
                                            <p:strVal val="ppt_h"/>
                                          </p:val>
                                        </p:tav>
                                        <p:tav tm="100000">
                                          <p:val>
                                            <p:fltVal val="0"/>
                                          </p:val>
                                        </p:tav>
                                      </p:tavLst>
                                    </p:anim>
                                    <p:animEffect transition="out" filter="fade">
                                      <p:cBhvr>
                                        <p:cTn id="33" dur="1000"/>
                                        <p:tgtEl>
                                          <p:spTgt spid="7"/>
                                        </p:tgtEl>
                                      </p:cBhvr>
                                    </p:animEffect>
                                    <p:set>
                                      <p:cBhvr>
                                        <p:cTn id="34"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5" restart="whenNotActive" fill="hold" evtFilter="cancelBubble" nodeType="interactiveSeq">
                <p:stCondLst>
                  <p:cond evt="onClick" delay="0">
                    <p:tgtEl>
                      <p:spTgt spid="8"/>
                    </p:tgtEl>
                  </p:cond>
                </p:stCondLst>
                <p:endSync evt="end" delay="0">
                  <p:rtn val="all"/>
                </p:endSync>
                <p:childTnLst>
                  <p:par>
                    <p:cTn id="36" fill="hold">
                      <p:stCondLst>
                        <p:cond delay="0"/>
                      </p:stCondLst>
                      <p:childTnLst>
                        <p:par>
                          <p:cTn id="37" fill="hold">
                            <p:stCondLst>
                              <p:cond delay="0"/>
                            </p:stCondLst>
                            <p:childTnLst>
                              <p:par>
                                <p:cTn id="38" presetID="16" presetClass="exit" presetSubtype="21" fill="hold" nodeType="clickEffect">
                                  <p:stCondLst>
                                    <p:cond delay="0"/>
                                  </p:stCondLst>
                                  <p:childTnLst>
                                    <p:animEffect transition="out" filter="barn(inVertical)">
                                      <p:cBhvr>
                                        <p:cTn id="39" dur="1000"/>
                                        <p:tgtEl>
                                          <p:spTgt spid="8"/>
                                        </p:tgtEl>
                                      </p:cBhvr>
                                    </p:animEffect>
                                    <p:set>
                                      <p:cBhvr>
                                        <p:cTn id="40"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1" restart="whenNotActive" fill="hold" evtFilter="cancelBubble" nodeType="interactiveSeq">
                <p:stCondLst>
                  <p:cond evt="onClick" delay="0">
                    <p:tgtEl>
                      <p:spTgt spid="9"/>
                    </p:tgtEl>
                  </p:cond>
                </p:stCondLst>
                <p:endSync evt="end" delay="0">
                  <p:rtn val="all"/>
                </p:endSync>
                <p:childTnLst>
                  <p:par>
                    <p:cTn id="42" fill="hold">
                      <p:stCondLst>
                        <p:cond delay="0"/>
                      </p:stCondLst>
                      <p:childTnLst>
                        <p:par>
                          <p:cTn id="43" fill="hold">
                            <p:stCondLst>
                              <p:cond delay="0"/>
                            </p:stCondLst>
                            <p:childTnLst>
                              <p:par>
                                <p:cTn id="44" presetID="6" presetClass="exit" presetSubtype="16" fill="hold" nodeType="clickEffect">
                                  <p:stCondLst>
                                    <p:cond delay="0"/>
                                  </p:stCondLst>
                                  <p:childTnLst>
                                    <p:animEffect transition="out" filter="circle(in)">
                                      <p:cBhvr>
                                        <p:cTn id="45" dur="1000"/>
                                        <p:tgtEl>
                                          <p:spTgt spid="9"/>
                                        </p:tgtEl>
                                      </p:cBhvr>
                                    </p:animEffect>
                                    <p:set>
                                      <p:cBhvr>
                                        <p:cTn id="46"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7" restart="whenNotActive" fill="hold" evtFilter="cancelBubble" nodeType="interactiveSeq">
                <p:stCondLst>
                  <p:cond evt="onClick" delay="0">
                    <p:tgtEl>
                      <p:spTgt spid="10"/>
                    </p:tgtEl>
                  </p:cond>
                </p:stCondLst>
                <p:endSync evt="end" delay="0">
                  <p:rtn val="all"/>
                </p:endSync>
                <p:childTnLst>
                  <p:par>
                    <p:cTn id="48" fill="hold">
                      <p:stCondLst>
                        <p:cond delay="0"/>
                      </p:stCondLst>
                      <p:childTnLst>
                        <p:par>
                          <p:cTn id="49" fill="hold">
                            <p:stCondLst>
                              <p:cond delay="0"/>
                            </p:stCondLst>
                            <p:childTnLst>
                              <p:par>
                                <p:cTn id="50" presetID="21" presetClass="exit" presetSubtype="1" fill="hold" nodeType="clickEffect">
                                  <p:stCondLst>
                                    <p:cond delay="0"/>
                                  </p:stCondLst>
                                  <p:childTnLst>
                                    <p:animEffect transition="out" filter="wheel(1)">
                                      <p:cBhvr>
                                        <p:cTn id="51" dur="1000"/>
                                        <p:tgtEl>
                                          <p:spTgt spid="10"/>
                                        </p:tgtEl>
                                      </p:cBhvr>
                                    </p:animEffect>
                                    <p:set>
                                      <p:cBhvr>
                                        <p:cTn id="52"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3" restart="whenNotActive" fill="hold" evtFilter="cancelBubble" nodeType="interactiveSeq">
                <p:stCondLst>
                  <p:cond evt="onClick" delay="0">
                    <p:tgtEl>
                      <p:spTgt spid="11"/>
                    </p:tgtEl>
                  </p:cond>
                </p:stCondLst>
                <p:endSync evt="end" delay="0">
                  <p:rtn val="all"/>
                </p:endSync>
                <p:childTnLst>
                  <p:par>
                    <p:cTn id="54" fill="hold">
                      <p:stCondLst>
                        <p:cond delay="0"/>
                      </p:stCondLst>
                      <p:childTnLst>
                        <p:par>
                          <p:cTn id="55" fill="hold">
                            <p:stCondLst>
                              <p:cond delay="0"/>
                            </p:stCondLst>
                            <p:childTnLst>
                              <p:par>
                                <p:cTn id="56" presetID="21" presetClass="exit" presetSubtype="1" fill="hold" nodeType="clickEffect">
                                  <p:stCondLst>
                                    <p:cond delay="0"/>
                                  </p:stCondLst>
                                  <p:childTnLst>
                                    <p:animEffect transition="out" filter="wheel(1)">
                                      <p:cBhvr>
                                        <p:cTn id="57" dur="1000"/>
                                        <p:tgtEl>
                                          <p:spTgt spid="11"/>
                                        </p:tgtEl>
                                      </p:cBhvr>
                                    </p:animEffect>
                                    <p:set>
                                      <p:cBhvr>
                                        <p:cTn id="58"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31" presetClass="exit" presetSubtype="0" fill="hold" nodeType="clickEffect">
                                  <p:stCondLst>
                                    <p:cond delay="0"/>
                                  </p:stCondLst>
                                  <p:childTnLst>
                                    <p:anim calcmode="lin" valueType="num">
                                      <p:cBhvr>
                                        <p:cTn id="63" dur="1000"/>
                                        <p:tgtEl>
                                          <p:spTgt spid="12"/>
                                        </p:tgtEl>
                                        <p:attrNameLst>
                                          <p:attrName>ppt_w</p:attrName>
                                        </p:attrNameLst>
                                      </p:cBhvr>
                                      <p:tavLst>
                                        <p:tav tm="0">
                                          <p:val>
                                            <p:strVal val="ppt_w"/>
                                          </p:val>
                                        </p:tav>
                                        <p:tav tm="100000">
                                          <p:val>
                                            <p:fltVal val="0"/>
                                          </p:val>
                                        </p:tav>
                                      </p:tavLst>
                                    </p:anim>
                                    <p:anim calcmode="lin" valueType="num">
                                      <p:cBhvr>
                                        <p:cTn id="64" dur="1000"/>
                                        <p:tgtEl>
                                          <p:spTgt spid="12"/>
                                        </p:tgtEl>
                                        <p:attrNameLst>
                                          <p:attrName>ppt_h</p:attrName>
                                        </p:attrNameLst>
                                      </p:cBhvr>
                                      <p:tavLst>
                                        <p:tav tm="0">
                                          <p:val>
                                            <p:strVal val="ppt_h"/>
                                          </p:val>
                                        </p:tav>
                                        <p:tav tm="100000">
                                          <p:val>
                                            <p:fltVal val="0"/>
                                          </p:val>
                                        </p:tav>
                                      </p:tavLst>
                                    </p:anim>
                                    <p:anim calcmode="lin" valueType="num">
                                      <p:cBhvr>
                                        <p:cTn id="65" dur="1000"/>
                                        <p:tgtEl>
                                          <p:spTgt spid="12"/>
                                        </p:tgtEl>
                                        <p:attrNameLst>
                                          <p:attrName>style.rotation</p:attrName>
                                        </p:attrNameLst>
                                      </p:cBhvr>
                                      <p:tavLst>
                                        <p:tav tm="0">
                                          <p:val>
                                            <p:fltVal val="0"/>
                                          </p:val>
                                        </p:tav>
                                        <p:tav tm="100000">
                                          <p:val>
                                            <p:fltVal val="90"/>
                                          </p:val>
                                        </p:tav>
                                      </p:tavLst>
                                    </p:anim>
                                    <p:animEffect transition="out" filter="fade">
                                      <p:cBhvr>
                                        <p:cTn id="66" dur="1000"/>
                                        <p:tgtEl>
                                          <p:spTgt spid="12"/>
                                        </p:tgtEl>
                                      </p:cBhvr>
                                    </p:animEffect>
                                    <p:set>
                                      <p:cBhvr>
                                        <p:cTn id="67"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8" restart="whenNotActive" fill="hold" evtFilter="cancelBubble" nodeType="interactiveSeq">
                <p:stCondLst>
                  <p:cond evt="onClick" delay="0">
                    <p:tgtEl>
                      <p:spTgt spid="13"/>
                    </p:tgtEl>
                  </p:cond>
                </p:stCondLst>
                <p:endSync evt="end" delay="0">
                  <p:rtn val="all"/>
                </p:endSync>
                <p:childTnLst>
                  <p:par>
                    <p:cTn id="69" fill="hold">
                      <p:stCondLst>
                        <p:cond delay="0"/>
                      </p:stCondLst>
                      <p:childTnLst>
                        <p:par>
                          <p:cTn id="70" fill="hold">
                            <p:stCondLst>
                              <p:cond delay="0"/>
                            </p:stCondLst>
                            <p:childTnLst>
                              <p:par>
                                <p:cTn id="71" presetID="53" presetClass="exit" presetSubtype="32" fill="hold" nodeType="clickEffect">
                                  <p:stCondLst>
                                    <p:cond delay="0"/>
                                  </p:stCondLst>
                                  <p:childTnLst>
                                    <p:anim calcmode="lin" valueType="num">
                                      <p:cBhvr>
                                        <p:cTn id="72" dur="1000"/>
                                        <p:tgtEl>
                                          <p:spTgt spid="13"/>
                                        </p:tgtEl>
                                        <p:attrNameLst>
                                          <p:attrName>ppt_w</p:attrName>
                                        </p:attrNameLst>
                                      </p:cBhvr>
                                      <p:tavLst>
                                        <p:tav tm="0">
                                          <p:val>
                                            <p:strVal val="ppt_w"/>
                                          </p:val>
                                        </p:tav>
                                        <p:tav tm="100000">
                                          <p:val>
                                            <p:fltVal val="0"/>
                                          </p:val>
                                        </p:tav>
                                      </p:tavLst>
                                    </p:anim>
                                    <p:anim calcmode="lin" valueType="num">
                                      <p:cBhvr>
                                        <p:cTn id="73" dur="1000"/>
                                        <p:tgtEl>
                                          <p:spTgt spid="13"/>
                                        </p:tgtEl>
                                        <p:attrNameLst>
                                          <p:attrName>ppt_h</p:attrName>
                                        </p:attrNameLst>
                                      </p:cBhvr>
                                      <p:tavLst>
                                        <p:tav tm="0">
                                          <p:val>
                                            <p:strVal val="ppt_h"/>
                                          </p:val>
                                        </p:tav>
                                        <p:tav tm="100000">
                                          <p:val>
                                            <p:fltVal val="0"/>
                                          </p:val>
                                        </p:tav>
                                      </p:tavLst>
                                    </p:anim>
                                    <p:animEffect transition="out" filter="fade">
                                      <p:cBhvr>
                                        <p:cTn id="74" dur="1000"/>
                                        <p:tgtEl>
                                          <p:spTgt spid="13"/>
                                        </p:tgtEl>
                                      </p:cBhvr>
                                    </p:animEffect>
                                    <p:set>
                                      <p:cBhvr>
                                        <p:cTn id="75"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76" restart="whenNotActive" fill="hold" evtFilter="cancelBubble" nodeType="interactiveSeq">
                <p:stCondLst>
                  <p:cond evt="onClick" delay="0">
                    <p:tgtEl>
                      <p:spTgt spid="14"/>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nodeType="clickEffect">
                                  <p:stCondLst>
                                    <p:cond delay="0"/>
                                  </p:stCondLst>
                                  <p:childTnLst>
                                    <p:animEffect transition="out" filter="fade">
                                      <p:cBhvr>
                                        <p:cTn id="80" dur="1000"/>
                                        <p:tgtEl>
                                          <p:spTgt spid="14"/>
                                        </p:tgtEl>
                                      </p:cBhvr>
                                    </p:animEffect>
                                    <p:set>
                                      <p:cBhvr>
                                        <p:cTn id="81"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82" restart="whenNotActive" fill="hold" evtFilter="cancelBubble" nodeType="interactiveSeq">
                <p:stCondLst>
                  <p:cond evt="onClick" delay="0">
                    <p:tgtEl>
                      <p:spTgt spid="15"/>
                    </p:tgtEl>
                  </p:cond>
                </p:stCondLst>
                <p:endSync evt="end" delay="0">
                  <p:rtn val="all"/>
                </p:endSync>
                <p:childTnLst>
                  <p:par>
                    <p:cTn id="83" fill="hold">
                      <p:stCondLst>
                        <p:cond delay="0"/>
                      </p:stCondLst>
                      <p:childTnLst>
                        <p:par>
                          <p:cTn id="84" fill="hold">
                            <p:stCondLst>
                              <p:cond delay="0"/>
                            </p:stCondLst>
                            <p:childTnLst>
                              <p:par>
                                <p:cTn id="85" presetID="42" presetClass="exit" presetSubtype="0" fill="hold" nodeType="clickEffect">
                                  <p:stCondLst>
                                    <p:cond delay="0"/>
                                  </p:stCondLst>
                                  <p:childTnLst>
                                    <p:animEffect transition="out" filter="fade">
                                      <p:cBhvr>
                                        <p:cTn id="86" dur="1000"/>
                                        <p:tgtEl>
                                          <p:spTgt spid="15"/>
                                        </p:tgtEl>
                                      </p:cBhvr>
                                    </p:animEffect>
                                    <p:anim calcmode="lin" valueType="num">
                                      <p:cBhvr>
                                        <p:cTn id="87" dur="1000"/>
                                        <p:tgtEl>
                                          <p:spTgt spid="15"/>
                                        </p:tgtEl>
                                        <p:attrNameLst>
                                          <p:attrName>ppt_x</p:attrName>
                                        </p:attrNameLst>
                                      </p:cBhvr>
                                      <p:tavLst>
                                        <p:tav tm="0">
                                          <p:val>
                                            <p:strVal val="ppt_x"/>
                                          </p:val>
                                        </p:tav>
                                        <p:tav tm="100000">
                                          <p:val>
                                            <p:strVal val="ppt_x"/>
                                          </p:val>
                                        </p:tav>
                                      </p:tavLst>
                                    </p:anim>
                                    <p:anim calcmode="lin" valueType="num">
                                      <p:cBhvr>
                                        <p:cTn id="88" dur="1000"/>
                                        <p:tgtEl>
                                          <p:spTgt spid="15"/>
                                        </p:tgtEl>
                                        <p:attrNameLst>
                                          <p:attrName>ppt_y</p:attrName>
                                        </p:attrNameLst>
                                      </p:cBhvr>
                                      <p:tavLst>
                                        <p:tav tm="0">
                                          <p:val>
                                            <p:strVal val="ppt_y"/>
                                          </p:val>
                                        </p:tav>
                                        <p:tav tm="100000">
                                          <p:val>
                                            <p:strVal val="ppt_y+.1"/>
                                          </p:val>
                                        </p:tav>
                                      </p:tavLst>
                                    </p:anim>
                                    <p:set>
                                      <p:cBhvr>
                                        <p:cTn id="89"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90" restart="whenNotActive" fill="hold" evtFilter="cancelBubble" nodeType="interactiveSeq">
                <p:stCondLst>
                  <p:cond evt="onClick" delay="0">
                    <p:tgtEl>
                      <p:spTgt spid="17"/>
                    </p:tgtEl>
                  </p:cond>
                </p:stCondLst>
                <p:endSync evt="end" delay="0">
                  <p:rtn val="all"/>
                </p:endSync>
                <p:childTnLst>
                  <p:par>
                    <p:cTn id="91" fill="hold">
                      <p:stCondLst>
                        <p:cond delay="0"/>
                      </p:stCondLst>
                      <p:childTnLst>
                        <p:par>
                          <p:cTn id="92" fill="hold">
                            <p:stCondLst>
                              <p:cond delay="0"/>
                            </p:stCondLst>
                            <p:childTnLst>
                              <p:par>
                                <p:cTn id="93" presetID="42" presetClass="exit" presetSubtype="0" fill="hold" nodeType="clickEffect">
                                  <p:stCondLst>
                                    <p:cond delay="0"/>
                                  </p:stCondLst>
                                  <p:childTnLst>
                                    <p:animEffect transition="out" filter="fade">
                                      <p:cBhvr>
                                        <p:cTn id="94" dur="1000"/>
                                        <p:tgtEl>
                                          <p:spTgt spid="17"/>
                                        </p:tgtEl>
                                      </p:cBhvr>
                                    </p:animEffect>
                                    <p:anim calcmode="lin" valueType="num">
                                      <p:cBhvr>
                                        <p:cTn id="95" dur="1000"/>
                                        <p:tgtEl>
                                          <p:spTgt spid="17"/>
                                        </p:tgtEl>
                                        <p:attrNameLst>
                                          <p:attrName>ppt_x</p:attrName>
                                        </p:attrNameLst>
                                      </p:cBhvr>
                                      <p:tavLst>
                                        <p:tav tm="0">
                                          <p:val>
                                            <p:strVal val="ppt_x"/>
                                          </p:val>
                                        </p:tav>
                                        <p:tav tm="100000">
                                          <p:val>
                                            <p:strVal val="ppt_x"/>
                                          </p:val>
                                        </p:tav>
                                      </p:tavLst>
                                    </p:anim>
                                    <p:anim calcmode="lin" valueType="num">
                                      <p:cBhvr>
                                        <p:cTn id="96" dur="1000"/>
                                        <p:tgtEl>
                                          <p:spTgt spid="17"/>
                                        </p:tgtEl>
                                        <p:attrNameLst>
                                          <p:attrName>ppt_y</p:attrName>
                                        </p:attrNameLst>
                                      </p:cBhvr>
                                      <p:tavLst>
                                        <p:tav tm="0">
                                          <p:val>
                                            <p:strVal val="ppt_y"/>
                                          </p:val>
                                        </p:tav>
                                        <p:tav tm="100000">
                                          <p:val>
                                            <p:strVal val="ppt_y+.1"/>
                                          </p:val>
                                        </p:tav>
                                      </p:tavLst>
                                    </p:anim>
                                    <p:set>
                                      <p:cBhvr>
                                        <p:cTn id="97"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98" restart="whenNotActive" fill="hold" evtFilter="cancelBubble" nodeType="interactiveSeq">
                <p:stCondLst>
                  <p:cond evt="onClick" delay="0">
                    <p:tgtEl>
                      <p:spTgt spid="18"/>
                    </p:tgtEl>
                  </p:cond>
                </p:stCondLst>
                <p:endSync evt="end" delay="0">
                  <p:rtn val="all"/>
                </p:endSync>
                <p:childTnLst>
                  <p:par>
                    <p:cTn id="99" fill="hold">
                      <p:stCondLst>
                        <p:cond delay="0"/>
                      </p:stCondLst>
                      <p:childTnLst>
                        <p:par>
                          <p:cTn id="100" fill="hold">
                            <p:stCondLst>
                              <p:cond delay="0"/>
                            </p:stCondLst>
                            <p:childTnLst>
                              <p:par>
                                <p:cTn id="101" presetID="16" presetClass="exit" presetSubtype="37" fill="hold" nodeType="clickEffect">
                                  <p:stCondLst>
                                    <p:cond delay="0"/>
                                  </p:stCondLst>
                                  <p:childTnLst>
                                    <p:animEffect transition="out" filter="barn(outVertical)">
                                      <p:cBhvr>
                                        <p:cTn id="102" dur="1000"/>
                                        <p:tgtEl>
                                          <p:spTgt spid="18"/>
                                        </p:tgtEl>
                                      </p:cBhvr>
                                    </p:animEffect>
                                    <p:set>
                                      <p:cBhvr>
                                        <p:cTn id="103"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04" restart="whenNotActive" fill="hold" evtFilter="cancelBubble" nodeType="interactiveSeq">
                <p:stCondLst>
                  <p:cond evt="onClick" delay="0">
                    <p:tgtEl>
                      <p:spTgt spid="19"/>
                    </p:tgtEl>
                  </p:cond>
                </p:stCondLst>
                <p:endSync evt="end" delay="0">
                  <p:rtn val="all"/>
                </p:endSync>
                <p:childTnLst>
                  <p:par>
                    <p:cTn id="105" fill="hold">
                      <p:stCondLst>
                        <p:cond delay="0"/>
                      </p:stCondLst>
                      <p:childTnLst>
                        <p:par>
                          <p:cTn id="106" fill="hold">
                            <p:stCondLst>
                              <p:cond delay="0"/>
                            </p:stCondLst>
                            <p:childTnLst>
                              <p:par>
                                <p:cTn id="107" presetID="21" presetClass="exit" presetSubtype="8" fill="hold" nodeType="clickEffect">
                                  <p:stCondLst>
                                    <p:cond delay="0"/>
                                  </p:stCondLst>
                                  <p:childTnLst>
                                    <p:animEffect transition="out" filter="wheel(8)">
                                      <p:cBhvr>
                                        <p:cTn id="108" dur="1000"/>
                                        <p:tgtEl>
                                          <p:spTgt spid="19"/>
                                        </p:tgtEl>
                                      </p:cBhvr>
                                    </p:animEffect>
                                    <p:set>
                                      <p:cBhvr>
                                        <p:cTn id="109"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10" restart="whenNotActive" fill="hold" evtFilter="cancelBubble" nodeType="interactiveSeq">
                <p:stCondLst>
                  <p:cond evt="onClick" delay="0">
                    <p:tgtEl>
                      <p:spTgt spid="16"/>
                    </p:tgtEl>
                  </p:cond>
                </p:stCondLst>
                <p:endSync evt="end" delay="0">
                  <p:rtn val="all"/>
                </p:endSync>
                <p:childTnLst>
                  <p:par>
                    <p:cTn id="111" fill="hold">
                      <p:stCondLst>
                        <p:cond delay="0"/>
                      </p:stCondLst>
                      <p:childTnLst>
                        <p:par>
                          <p:cTn id="112" fill="hold">
                            <p:stCondLst>
                              <p:cond delay="0"/>
                            </p:stCondLst>
                            <p:childTnLst>
                              <p:par>
                                <p:cTn id="113" presetID="42" presetClass="exit" presetSubtype="0" fill="hold" nodeType="clickEffect">
                                  <p:stCondLst>
                                    <p:cond delay="0"/>
                                  </p:stCondLst>
                                  <p:childTnLst>
                                    <p:animEffect transition="out" filter="fade">
                                      <p:cBhvr>
                                        <p:cTn id="114" dur="1000"/>
                                        <p:tgtEl>
                                          <p:spTgt spid="16"/>
                                        </p:tgtEl>
                                      </p:cBhvr>
                                    </p:animEffect>
                                    <p:anim calcmode="lin" valueType="num">
                                      <p:cBhvr>
                                        <p:cTn id="115" dur="1000"/>
                                        <p:tgtEl>
                                          <p:spTgt spid="16"/>
                                        </p:tgtEl>
                                        <p:attrNameLst>
                                          <p:attrName>ppt_x</p:attrName>
                                        </p:attrNameLst>
                                      </p:cBhvr>
                                      <p:tavLst>
                                        <p:tav tm="0">
                                          <p:val>
                                            <p:strVal val="ppt_x"/>
                                          </p:val>
                                        </p:tav>
                                        <p:tav tm="100000">
                                          <p:val>
                                            <p:strVal val="ppt_x"/>
                                          </p:val>
                                        </p:tav>
                                      </p:tavLst>
                                    </p:anim>
                                    <p:anim calcmode="lin" valueType="num">
                                      <p:cBhvr>
                                        <p:cTn id="116" dur="1000"/>
                                        <p:tgtEl>
                                          <p:spTgt spid="16"/>
                                        </p:tgtEl>
                                        <p:attrNameLst>
                                          <p:attrName>ppt_y</p:attrName>
                                        </p:attrNameLst>
                                      </p:cBhvr>
                                      <p:tavLst>
                                        <p:tav tm="0">
                                          <p:val>
                                            <p:strVal val="ppt_y"/>
                                          </p:val>
                                        </p:tav>
                                        <p:tav tm="100000">
                                          <p:val>
                                            <p:strVal val="ppt_y+.1"/>
                                          </p:val>
                                        </p:tav>
                                      </p:tavLst>
                                    </p:anim>
                                    <p:set>
                                      <p:cBhvr>
                                        <p:cTn id="117"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307975"/>
            <a:ext cx="8534400" cy="530225"/>
          </a:xfrm>
        </p:spPr>
        <p:txBody>
          <a:bodyPr>
            <a:noAutofit/>
          </a:bodyPr>
          <a:lstStyle/>
          <a:p>
            <a:r>
              <a:rPr lang="en-US" sz="2800" dirty="0"/>
              <a:t>Outcomes Requirements</a:t>
            </a:r>
          </a:p>
        </p:txBody>
      </p:sp>
      <p:sp>
        <p:nvSpPr>
          <p:cNvPr id="6" name="Content Placeholder 5"/>
          <p:cNvSpPr>
            <a:spLocks noGrp="1"/>
          </p:cNvSpPr>
          <p:nvPr>
            <p:ph sz="quarter" idx="13"/>
          </p:nvPr>
        </p:nvSpPr>
        <p:spPr/>
        <p:txBody>
          <a:bodyPr/>
          <a:lstStyle/>
          <a:p>
            <a:pPr marL="342900" indent="-342900">
              <a:buFont typeface="Arial" panose="020B0604020202020204" pitchFamily="34" charset="0"/>
              <a:buChar char="•"/>
            </a:pPr>
            <a:r>
              <a:rPr lang="en-US" sz="2000" dirty="0"/>
              <a:t>Outcomes are specifically designed to be made publicly available by the agency (analogous to the abstract in the competing application)</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Reporting in the Outcomes section is limited (by the federal-wide RPPR format) to 8,000 characters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The Outcomes should provide a concise summary of the findings of the award written in lay language for the general public</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In an effort to increase transparency NIH will make the Outcomes data available in </a:t>
            </a:r>
            <a:r>
              <a:rPr lang="en-US" sz="2000" dirty="0" err="1"/>
              <a:t>RePORTER</a:t>
            </a:r>
            <a:endParaRPr lang="en-US" sz="2000" dirty="0"/>
          </a:p>
        </p:txBody>
      </p:sp>
      <p:sp>
        <p:nvSpPr>
          <p:cNvPr id="4" name="Action Button: Home 3" descr="Home Button - takes you back to the &quot;unpuzzle&quot;">
            <a:hlinkClick r:id="rId3" action="ppaction://hlinksldjump" highlightClick="1"/>
          </p:cNvPr>
          <p:cNvSpPr/>
          <p:nvPr/>
        </p:nvSpPr>
        <p:spPr>
          <a:xfrm>
            <a:off x="8014430" y="5774955"/>
            <a:ext cx="818596" cy="533400"/>
          </a:xfrm>
          <a:prstGeom prst="actionButtonHome">
            <a:avLst/>
          </a:prstGeom>
          <a:scene3d>
            <a:camera prst="orthographicFront" fov="0">
              <a:rot lat="0" lon="0" rev="0"/>
            </a:camera>
            <a:lightRig rig="soft" dir="b">
              <a:rot lat="0" lon="0" rev="0"/>
            </a:lightRig>
          </a:scene3d>
          <a:sp3d prstMaterial="dkEdge">
            <a:bevelT w="63500" h="63500"/>
            <a:contourClr>
              <a:schemeClr val="accent3"/>
            </a:contourClr>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738524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quot;&quot;" title="Prior Approval Tab in eRA Commons"/>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52400" y="225579"/>
            <a:ext cx="8839200" cy="3364226"/>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3352799" y="228600"/>
            <a:ext cx="5483225" cy="492987"/>
          </a:xfrm>
        </p:spPr>
        <p:txBody>
          <a:bodyPr>
            <a:noAutofit/>
          </a:bodyPr>
          <a:lstStyle/>
          <a:p>
            <a:pPr algn="l"/>
            <a:r>
              <a:rPr lang="en-US" sz="2400" dirty="0">
                <a:solidFill>
                  <a:schemeClr val="tx1"/>
                </a:solidFill>
              </a:rPr>
              <a:t>Managing the Prior Approval Options</a:t>
            </a:r>
          </a:p>
        </p:txBody>
      </p:sp>
      <p:sp>
        <p:nvSpPr>
          <p:cNvPr id="5" name="TextBox 4"/>
          <p:cNvSpPr txBox="1"/>
          <p:nvPr/>
        </p:nvSpPr>
        <p:spPr>
          <a:xfrm>
            <a:off x="381000" y="3733800"/>
            <a:ext cx="8455024" cy="369332"/>
          </a:xfrm>
          <a:prstGeom prst="rect">
            <a:avLst/>
          </a:prstGeom>
          <a:noFill/>
        </p:spPr>
        <p:txBody>
          <a:bodyPr wrap="square" rtlCol="0">
            <a:spAutoFit/>
          </a:bodyPr>
          <a:lstStyle/>
          <a:p>
            <a:r>
              <a:rPr lang="en-US" dirty="0">
                <a:latin typeface="+mn-lt"/>
              </a:rPr>
              <a:t>The Prior Approval tab provides one way to manage you’re application or award.</a:t>
            </a:r>
          </a:p>
        </p:txBody>
      </p:sp>
      <p:sp>
        <p:nvSpPr>
          <p:cNvPr id="6" name="Text Placeholder 2"/>
          <p:cNvSpPr txBox="1">
            <a:spLocks/>
          </p:cNvSpPr>
          <p:nvPr/>
        </p:nvSpPr>
        <p:spPr>
          <a:xfrm>
            <a:off x="380999" y="4103133"/>
            <a:ext cx="8455025" cy="697467"/>
          </a:xfrm>
          <a:prstGeom prst="rect">
            <a:avLst/>
          </a:prstGeom>
        </p:spPr>
        <p:txBody>
          <a:bodyPr/>
          <a:lst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a:lstStyle>
          <a:p>
            <a:pPr marL="0" indent="0">
              <a:buNone/>
            </a:pPr>
            <a:r>
              <a:rPr lang="en-US" sz="1800" dirty="0"/>
              <a:t>Prior Approval is the process in which an applicant or grantee must have written approval by an authorized official to undertake a certain activity.</a:t>
            </a:r>
          </a:p>
          <a:p>
            <a:endParaRPr lang="en-US" sz="1800" dirty="0"/>
          </a:p>
        </p:txBody>
      </p:sp>
      <p:sp>
        <p:nvSpPr>
          <p:cNvPr id="7" name="Content Placeholder 3"/>
          <p:cNvSpPr txBox="1">
            <a:spLocks/>
          </p:cNvSpPr>
          <p:nvPr/>
        </p:nvSpPr>
        <p:spPr bwMode="auto">
          <a:xfrm>
            <a:off x="380998" y="4724399"/>
            <a:ext cx="8455026" cy="182880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a:lstStyle>
          <a:p>
            <a:pPr marL="0" indent="0">
              <a:buFont typeface="Wingdings 2" pitchFamily="18" charset="2"/>
              <a:buNone/>
            </a:pPr>
            <a:r>
              <a:rPr lang="en-US" sz="1800" dirty="0"/>
              <a:t>eRA now supports four activities for Prior Approval Requests.</a:t>
            </a:r>
          </a:p>
          <a:p>
            <a:pPr lvl="1"/>
            <a:r>
              <a:rPr lang="en-US" sz="1600" dirty="0"/>
              <a:t>Request for No Cost Extension (NCE)</a:t>
            </a:r>
          </a:p>
          <a:p>
            <a:pPr lvl="1"/>
            <a:r>
              <a:rPr lang="en-US" sz="1600" dirty="0"/>
              <a:t>Request for withdrawal of an application</a:t>
            </a:r>
          </a:p>
          <a:p>
            <a:pPr lvl="1"/>
            <a:r>
              <a:rPr lang="en-US" sz="1600" dirty="0"/>
              <a:t>Carryover</a:t>
            </a:r>
          </a:p>
          <a:p>
            <a:pPr lvl="1"/>
            <a:r>
              <a:rPr lang="en-US" sz="1600" dirty="0"/>
              <a:t>Request for Change of PD/PI</a:t>
            </a:r>
          </a:p>
          <a:p>
            <a:pPr marL="0" indent="0">
              <a:buFont typeface="Wingdings 2" pitchFamily="18" charset="2"/>
              <a:buNone/>
            </a:pPr>
            <a:endParaRPr lang="en-US" sz="1800" dirty="0"/>
          </a:p>
        </p:txBody>
      </p:sp>
      <p:sp>
        <p:nvSpPr>
          <p:cNvPr id="8" name="Action Button: Home 7" descr="Home Button - takes you back to the &quot;unpuzzle&quot;">
            <a:hlinkClick r:id="rId4" action="ppaction://hlinksldjump" highlightClick="1"/>
          </p:cNvPr>
          <p:cNvSpPr/>
          <p:nvPr/>
        </p:nvSpPr>
        <p:spPr>
          <a:xfrm>
            <a:off x="8014430" y="5774955"/>
            <a:ext cx="818596" cy="533400"/>
          </a:xfrm>
          <a:prstGeom prst="actionButtonHome">
            <a:avLst/>
          </a:prstGeom>
          <a:scene3d>
            <a:camera prst="orthographicFront" fov="0">
              <a:rot lat="0" lon="0" rev="0"/>
            </a:camera>
            <a:lightRig rig="soft" dir="b">
              <a:rot lat="0" lon="0" rev="0"/>
            </a:lightRig>
          </a:scene3d>
          <a:sp3d prstMaterial="dkEdge">
            <a:bevelT w="63500" h="63500"/>
            <a:contourClr>
              <a:schemeClr val="accent3"/>
            </a:contourClr>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201117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What is xTRACT?</a:t>
            </a:r>
          </a:p>
        </p:txBody>
      </p:sp>
      <p:sp>
        <p:nvSpPr>
          <p:cNvPr id="6" name="Content Placeholder 5"/>
          <p:cNvSpPr>
            <a:spLocks noGrp="1"/>
          </p:cNvSpPr>
          <p:nvPr>
            <p:ph sz="quarter" idx="13"/>
          </p:nvPr>
        </p:nvSpPr>
        <p:spPr/>
        <p:txBody>
          <a:bodyPr/>
          <a:lstStyle/>
          <a:p>
            <a:pPr defTabSz="685800" fontAlgn="auto">
              <a:spcBef>
                <a:spcPts val="0"/>
              </a:spcBef>
              <a:spcAft>
                <a:spcPts val="0"/>
              </a:spcAft>
              <a:defRPr/>
            </a:pPr>
            <a:r>
              <a:rPr lang="en-US" sz="2000" dirty="0">
                <a:solidFill>
                  <a:srgbClr val="1F497D">
                    <a:lumMod val="75000"/>
                  </a:srgbClr>
                </a:solidFill>
              </a:rPr>
              <a:t>The E</a:t>
            </a:r>
            <a:r>
              <a:rPr lang="en-US" sz="2000" dirty="0">
                <a:solidFill>
                  <a:srgbClr val="FF0000"/>
                </a:solidFill>
              </a:rPr>
              <a:t>x</a:t>
            </a:r>
            <a:r>
              <a:rPr lang="en-US" sz="2000" dirty="0">
                <a:solidFill>
                  <a:srgbClr val="1F497D">
                    <a:lumMod val="75000"/>
                  </a:srgbClr>
                </a:solidFill>
              </a:rPr>
              <a:t>tramural </a:t>
            </a:r>
            <a:r>
              <a:rPr lang="en-US" sz="2000" dirty="0">
                <a:solidFill>
                  <a:srgbClr val="FF0000"/>
                </a:solidFill>
              </a:rPr>
              <a:t>T</a:t>
            </a:r>
            <a:r>
              <a:rPr lang="en-US" sz="2000" dirty="0">
                <a:solidFill>
                  <a:srgbClr val="1F497D">
                    <a:lumMod val="75000"/>
                  </a:srgbClr>
                </a:solidFill>
              </a:rPr>
              <a:t>rainee </a:t>
            </a:r>
            <a:r>
              <a:rPr lang="en-US" sz="2000" dirty="0">
                <a:solidFill>
                  <a:srgbClr val="FF0000"/>
                </a:solidFill>
              </a:rPr>
              <a:t>R</a:t>
            </a:r>
            <a:r>
              <a:rPr lang="en-US" sz="2000" dirty="0">
                <a:solidFill>
                  <a:srgbClr val="1F497D">
                    <a:lumMod val="75000"/>
                  </a:srgbClr>
                </a:solidFill>
              </a:rPr>
              <a:t>eporting </a:t>
            </a:r>
            <a:r>
              <a:rPr lang="en-US" sz="2000" dirty="0">
                <a:solidFill>
                  <a:srgbClr val="FF0000"/>
                </a:solidFill>
              </a:rPr>
              <a:t>A</a:t>
            </a:r>
            <a:r>
              <a:rPr lang="en-US" sz="2000" dirty="0">
                <a:solidFill>
                  <a:srgbClr val="1F497D">
                    <a:lumMod val="75000"/>
                  </a:srgbClr>
                </a:solidFill>
              </a:rPr>
              <a:t>nd </a:t>
            </a:r>
            <a:r>
              <a:rPr lang="en-US" sz="2000" dirty="0">
                <a:solidFill>
                  <a:srgbClr val="FF0000"/>
                </a:solidFill>
              </a:rPr>
              <a:t>C</a:t>
            </a:r>
            <a:r>
              <a:rPr lang="en-US" sz="2000" dirty="0">
                <a:solidFill>
                  <a:srgbClr val="1F497D">
                    <a:lumMod val="75000"/>
                  </a:srgbClr>
                </a:solidFill>
              </a:rPr>
              <a:t>areer </a:t>
            </a:r>
            <a:r>
              <a:rPr lang="en-US" sz="2000" dirty="0">
                <a:solidFill>
                  <a:srgbClr val="FF0000"/>
                </a:solidFill>
              </a:rPr>
              <a:t>T</a:t>
            </a:r>
            <a:r>
              <a:rPr lang="en-US" sz="2000" dirty="0">
                <a:solidFill>
                  <a:srgbClr val="1F497D">
                    <a:lumMod val="75000"/>
                  </a:srgbClr>
                </a:solidFill>
              </a:rPr>
              <a:t>racking (xTRACT) system is a module in the eRA Commons that allows applicants, grantees, and assistants to create research training tables for NIH progress reports and institutional training grant applications.</a:t>
            </a:r>
          </a:p>
          <a:p>
            <a:pPr defTabSz="685800" fontAlgn="auto">
              <a:spcBef>
                <a:spcPts val="0"/>
              </a:spcBef>
              <a:spcAft>
                <a:spcPts val="0"/>
              </a:spcAft>
              <a:defRPr/>
            </a:pPr>
            <a:endParaRPr lang="en-US" sz="2000" dirty="0">
              <a:solidFill>
                <a:srgbClr val="1F497D">
                  <a:lumMod val="75000"/>
                </a:srgbClr>
              </a:solidFill>
            </a:endParaRPr>
          </a:p>
          <a:p>
            <a:pPr defTabSz="685800" fontAlgn="auto">
              <a:spcBef>
                <a:spcPts val="0"/>
              </a:spcBef>
              <a:spcAft>
                <a:spcPts val="0"/>
              </a:spcAft>
              <a:defRPr/>
            </a:pPr>
            <a:r>
              <a:rPr lang="en-US" sz="2000" dirty="0">
                <a:solidFill>
                  <a:srgbClr val="1F497D">
                    <a:lumMod val="75000"/>
                  </a:srgbClr>
                </a:solidFill>
              </a:rPr>
              <a:t>Because xTRACT is integrated with eRA Commons, some training data will be prepopulated in the system, including trainee names, selected characteristics, institutions, grant numbers, and subsequent NIH and other HHS awards.</a:t>
            </a:r>
          </a:p>
          <a:p>
            <a:pPr marL="171450" indent="-171450" defTabSz="685800" fontAlgn="auto">
              <a:spcBef>
                <a:spcPts val="0"/>
              </a:spcBef>
              <a:spcAft>
                <a:spcPts val="0"/>
              </a:spcAft>
              <a:buFont typeface="Arial" pitchFamily="34" charset="0"/>
              <a:buChar char="•"/>
              <a:defRPr/>
            </a:pPr>
            <a:endParaRPr lang="en-US" sz="2000" dirty="0">
              <a:solidFill>
                <a:srgbClr val="1F497D">
                  <a:lumMod val="75000"/>
                </a:srgbClr>
              </a:solidFill>
            </a:endParaRPr>
          </a:p>
          <a:p>
            <a:pPr defTabSz="685800" fontAlgn="auto">
              <a:spcBef>
                <a:spcPts val="0"/>
              </a:spcBef>
              <a:spcAft>
                <a:spcPts val="0"/>
              </a:spcAft>
              <a:defRPr/>
            </a:pPr>
            <a:r>
              <a:rPr lang="en-US" sz="2000" dirty="0">
                <a:solidFill>
                  <a:srgbClr val="1F497D">
                    <a:lumMod val="75000"/>
                  </a:srgbClr>
                </a:solidFill>
              </a:rPr>
              <a:t>In addition, xTRACT allows institutions to create profiles for participating faculty that do not require access to eRA Commons, create institutional programs, and non-NIH funding sources; which can be retrieved for future use.</a:t>
            </a:r>
          </a:p>
          <a:p>
            <a:pPr marL="0" indent="0">
              <a:buNone/>
            </a:pPr>
            <a:endParaRPr lang="en-US" sz="2000" dirty="0"/>
          </a:p>
        </p:txBody>
      </p:sp>
    </p:spTree>
    <p:custDataLst>
      <p:tags r:id="rId1"/>
    </p:custDataLst>
    <p:extLst>
      <p:ext uri="{BB962C8B-B14F-4D97-AF65-F5344CB8AC3E}">
        <p14:creationId xmlns:p14="http://schemas.microsoft.com/office/powerpoint/2010/main" val="2887795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title="Guide Notice for the use of xTRACT"/>
          <p:cNvSpPr>
            <a:spLocks noGrp="1"/>
          </p:cNvSpPr>
          <p:nvPr>
            <p:ph type="subTitle" idx="1"/>
          </p:nvPr>
        </p:nvSpPr>
        <p:spPr>
          <a:xfrm>
            <a:off x="304800" y="2590800"/>
            <a:ext cx="8610600" cy="3886200"/>
          </a:xfrm>
        </p:spPr>
        <p:txBody>
          <a:bodyPr/>
          <a:lstStyle/>
          <a:p>
            <a:pPr marL="285750" indent="-285750" algn="l" defTabSz="685800" fontAlgn="auto">
              <a:spcBef>
                <a:spcPts val="0"/>
              </a:spcBef>
              <a:spcAft>
                <a:spcPts val="0"/>
              </a:spcAft>
              <a:buFont typeface="Arial" panose="020B0604020202020204" pitchFamily="34" charset="0"/>
              <a:buChar char="•"/>
              <a:defRPr/>
            </a:pPr>
            <a:r>
              <a:rPr lang="en-US" sz="1800" b="0" cap="none" dirty="0">
                <a:solidFill>
                  <a:srgbClr val="1F497D">
                    <a:lumMod val="75000"/>
                  </a:srgbClr>
                </a:solidFill>
              </a:rPr>
              <a:t>Current Notice Number: NOT-OD-19-108 </a:t>
            </a:r>
            <a:r>
              <a:rPr lang="en-US" sz="1400" b="0" cap="none" dirty="0">
                <a:solidFill>
                  <a:srgbClr val="1F497D">
                    <a:lumMod val="75000"/>
                  </a:srgbClr>
                </a:solidFill>
              </a:rPr>
              <a:t>(</a:t>
            </a:r>
            <a:r>
              <a:rPr lang="en-US" sz="1400" b="0" cap="none" dirty="0">
                <a:solidFill>
                  <a:srgbClr val="1F497D">
                    <a:lumMod val="75000"/>
                  </a:srgbClr>
                </a:solidFill>
                <a:hlinkClick r:id="rId3"/>
              </a:rPr>
              <a:t>https://grants.nih.gov/grants/guide/notice-files/NOT-OD-19-108.html</a:t>
            </a:r>
            <a:r>
              <a:rPr lang="en-US" sz="1400" b="0" cap="none" dirty="0">
                <a:solidFill>
                  <a:srgbClr val="1F497D">
                    <a:lumMod val="75000"/>
                  </a:srgbClr>
                </a:solidFill>
              </a:rPr>
              <a:t>)  </a:t>
            </a:r>
          </a:p>
          <a:p>
            <a:pPr algn="l" defTabSz="685800" fontAlgn="auto">
              <a:spcBef>
                <a:spcPts val="0"/>
              </a:spcBef>
              <a:spcAft>
                <a:spcPts val="0"/>
              </a:spcAft>
              <a:defRPr/>
            </a:pPr>
            <a:endParaRPr lang="en-US" sz="1800" b="0" cap="none" dirty="0">
              <a:solidFill>
                <a:srgbClr val="1F497D">
                  <a:lumMod val="75000"/>
                </a:srgbClr>
              </a:solidFill>
            </a:endParaRPr>
          </a:p>
          <a:p>
            <a:pPr marL="285750" indent="-285750" algn="l" defTabSz="685800" fontAlgn="auto">
              <a:spcBef>
                <a:spcPts val="0"/>
              </a:spcBef>
              <a:spcAft>
                <a:spcPts val="0"/>
              </a:spcAft>
              <a:buFont typeface="Arial" panose="020B0604020202020204" pitchFamily="34" charset="0"/>
              <a:buChar char="•"/>
              <a:defRPr/>
            </a:pPr>
            <a:r>
              <a:rPr lang="en-US" sz="1800" b="0" cap="none" dirty="0">
                <a:solidFill>
                  <a:srgbClr val="1F497D">
                    <a:lumMod val="75000"/>
                  </a:srgbClr>
                </a:solidFill>
              </a:rPr>
              <a:t>Beginning with RPPRs due on or after October 1, 2019 and applications submitted for due dates on or after January 25, 2020, NIH and AHRQ anticipate that they will mandate that required training data tables submitted with T32, TL1, T90/R90, and T15 applications and progress reports be created via the xTRACT system.  </a:t>
            </a:r>
          </a:p>
          <a:p>
            <a:pPr algn="l" defTabSz="685800" fontAlgn="auto">
              <a:spcBef>
                <a:spcPts val="0"/>
              </a:spcBef>
              <a:spcAft>
                <a:spcPts val="0"/>
              </a:spcAft>
              <a:defRPr/>
            </a:pPr>
            <a:endParaRPr lang="en-US" sz="1800" b="0" cap="none" dirty="0">
              <a:solidFill>
                <a:srgbClr val="1F497D">
                  <a:lumMod val="75000"/>
                </a:srgbClr>
              </a:solidFill>
            </a:endParaRPr>
          </a:p>
          <a:p>
            <a:pPr marL="285750" indent="-285750" algn="l" defTabSz="685800" fontAlgn="auto">
              <a:spcBef>
                <a:spcPts val="0"/>
              </a:spcBef>
              <a:spcAft>
                <a:spcPts val="0"/>
              </a:spcAft>
              <a:buFont typeface="Arial" panose="020B0604020202020204" pitchFamily="34" charset="0"/>
              <a:buChar char="•"/>
              <a:defRPr/>
            </a:pPr>
            <a:r>
              <a:rPr lang="en-US" sz="1800" b="0" cap="none" dirty="0">
                <a:solidFill>
                  <a:srgbClr val="1F497D">
                    <a:lumMod val="75000"/>
                  </a:srgbClr>
                </a:solidFill>
              </a:rPr>
              <a:t>System validations in Grants.gov and the RPPR module will check to ensure that tables were created via xTRACT, and applications and RPPRs that are not in compliance will be rejected. </a:t>
            </a:r>
          </a:p>
          <a:p>
            <a:pPr algn="l"/>
            <a:endParaRPr lang="en-US" sz="1800" b="0" cap="none" dirty="0"/>
          </a:p>
        </p:txBody>
      </p:sp>
      <p:sp>
        <p:nvSpPr>
          <p:cNvPr id="2" name="Title 1"/>
          <p:cNvSpPr>
            <a:spLocks noGrp="1"/>
          </p:cNvSpPr>
          <p:nvPr>
            <p:ph type="ctrTitle"/>
          </p:nvPr>
        </p:nvSpPr>
        <p:spPr/>
        <p:txBody>
          <a:bodyPr>
            <a:normAutofit/>
          </a:bodyPr>
          <a:lstStyle/>
          <a:p>
            <a:r>
              <a:rPr lang="en-US" sz="3300" dirty="0"/>
              <a:t> Notice of Transition to the </a:t>
            </a:r>
            <a:r>
              <a:rPr lang="en-US" sz="3300" dirty="0" err="1"/>
              <a:t>xTRACT</a:t>
            </a:r>
            <a:r>
              <a:rPr lang="en-US" sz="3300" dirty="0"/>
              <a:t> System for Preparing Research Training Data Tables</a:t>
            </a:r>
            <a:endParaRPr lang="en-US" dirty="0"/>
          </a:p>
        </p:txBody>
      </p:sp>
      <p:sp>
        <p:nvSpPr>
          <p:cNvPr id="4" name="Action Button: Home 3" descr="Home Button - takes you back to the &quot;unpuzzle&quot;">
            <a:hlinkClick r:id="rId4" action="ppaction://hlinksldjump" highlightClick="1"/>
            <a:extLst>
              <a:ext uri="{FF2B5EF4-FFF2-40B4-BE49-F238E27FC236}">
                <a16:creationId xmlns:a16="http://schemas.microsoft.com/office/drawing/2014/main" id="{4CC77471-9FFD-4E88-AAC4-9833BA317B3D}"/>
              </a:ext>
            </a:extLst>
          </p:cNvPr>
          <p:cNvSpPr/>
          <p:nvPr/>
        </p:nvSpPr>
        <p:spPr>
          <a:xfrm>
            <a:off x="8229600" y="6210300"/>
            <a:ext cx="818596" cy="533400"/>
          </a:xfrm>
          <a:prstGeom prst="actionButtonHome">
            <a:avLst/>
          </a:prstGeom>
          <a:scene3d>
            <a:camera prst="orthographicFront" fov="0">
              <a:rot lat="0" lon="0" rev="0"/>
            </a:camera>
            <a:lightRig rig="soft" dir="b">
              <a:rot lat="0" lon="0" rev="0"/>
            </a:lightRig>
          </a:scene3d>
          <a:sp3d prstMaterial="dkEdge">
            <a:bevelT w="63500" h="63500"/>
            <a:contourClr>
              <a:schemeClr val="accent3"/>
            </a:contourClr>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558762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 is xTrain?</a:t>
            </a:r>
          </a:p>
        </p:txBody>
      </p:sp>
      <p:sp>
        <p:nvSpPr>
          <p:cNvPr id="5" name="Content Placeholder 4"/>
          <p:cNvSpPr>
            <a:spLocks noGrp="1"/>
          </p:cNvSpPr>
          <p:nvPr>
            <p:ph sz="quarter" idx="13"/>
          </p:nvPr>
        </p:nvSpPr>
        <p:spPr>
          <a:xfrm>
            <a:off x="301625" y="1524000"/>
            <a:ext cx="8503920" cy="4572000"/>
          </a:xfrm>
        </p:spPr>
        <p:txBody>
          <a:bodyPr/>
          <a:lstStyle/>
          <a:p>
            <a:pPr defTabSz="685800" fontAlgn="auto">
              <a:spcBef>
                <a:spcPts val="0"/>
              </a:spcBef>
              <a:spcAft>
                <a:spcPts val="0"/>
              </a:spcAft>
              <a:defRPr/>
            </a:pPr>
            <a:r>
              <a:rPr lang="en-US" sz="2000" dirty="0">
                <a:solidFill>
                  <a:srgbClr val="1F497D">
                    <a:lumMod val="75000"/>
                  </a:srgbClr>
                </a:solidFill>
              </a:rPr>
              <a:t>xTrain is an application that allows program directors and/or principal investigators (PD/PI), university administrators, and trainees to electronically prepare and submit PHS 2271 Statement of Appointment Forms (2271) and PHS 416-7 Termination Notices (TN) associated with institutional research training grants, institutional career development awards, individual fellowships, and research education awards. </a:t>
            </a:r>
          </a:p>
          <a:p>
            <a:pPr marL="214313" indent="-214313" defTabSz="685800" fontAlgn="auto">
              <a:spcBef>
                <a:spcPts val="0"/>
              </a:spcBef>
              <a:spcAft>
                <a:spcPts val="0"/>
              </a:spcAft>
              <a:buFont typeface="Arial" panose="020B0604020202020204" pitchFamily="34" charset="0"/>
              <a:buChar char="•"/>
              <a:defRPr/>
            </a:pPr>
            <a:endParaRPr lang="en-US" sz="2000" dirty="0">
              <a:solidFill>
                <a:srgbClr val="1F497D">
                  <a:lumMod val="75000"/>
                </a:srgbClr>
              </a:solidFill>
            </a:endParaRPr>
          </a:p>
          <a:p>
            <a:pPr defTabSz="685800" fontAlgn="auto">
              <a:spcBef>
                <a:spcPts val="0"/>
              </a:spcBef>
              <a:spcAft>
                <a:spcPts val="0"/>
              </a:spcAft>
              <a:defRPr/>
            </a:pPr>
            <a:r>
              <a:rPr lang="en-US" sz="2000" dirty="0">
                <a:solidFill>
                  <a:srgbClr val="1F497D">
                    <a:lumMod val="75000"/>
                  </a:srgbClr>
                </a:solidFill>
              </a:rPr>
              <a:t>Agency staff also uses xTrain to review and process the appointments and termination notices that are submitted electronically</a:t>
            </a:r>
          </a:p>
          <a:p>
            <a:pPr marL="0" indent="0" defTabSz="685800" fontAlgn="auto">
              <a:spcBef>
                <a:spcPts val="0"/>
              </a:spcBef>
              <a:spcAft>
                <a:spcPts val="0"/>
              </a:spcAft>
              <a:buNone/>
              <a:defRPr/>
            </a:pPr>
            <a:endParaRPr lang="en-US" sz="2000" dirty="0">
              <a:solidFill>
                <a:srgbClr val="1F497D">
                  <a:lumMod val="75000"/>
                </a:srgbClr>
              </a:solidFill>
            </a:endParaRPr>
          </a:p>
          <a:p>
            <a:pPr defTabSz="685800" fontAlgn="auto">
              <a:spcBef>
                <a:spcPts val="0"/>
              </a:spcBef>
              <a:spcAft>
                <a:spcPts val="0"/>
              </a:spcAft>
              <a:defRPr/>
            </a:pPr>
            <a:r>
              <a:rPr lang="en-US" sz="2000" dirty="0">
                <a:solidFill>
                  <a:srgbClr val="1F497D">
                    <a:lumMod val="75000"/>
                  </a:srgbClr>
                </a:solidFill>
              </a:rPr>
              <a:t>And recall that xTrain requires the ORCID </a:t>
            </a:r>
            <a:r>
              <a:rPr lang="en-US" sz="2000" dirty="0" err="1">
                <a:solidFill>
                  <a:srgbClr val="1F497D">
                    <a:lumMod val="75000"/>
                  </a:srgbClr>
                </a:solidFill>
              </a:rPr>
              <a:t>iD</a:t>
            </a:r>
            <a:r>
              <a:rPr lang="en-US" sz="2000" dirty="0">
                <a:solidFill>
                  <a:srgbClr val="1F497D">
                    <a:lumMod val="75000"/>
                  </a:srgbClr>
                </a:solidFill>
              </a:rPr>
              <a:t> for appointments starting October 2019</a:t>
            </a:r>
            <a:endParaRPr lang="en-US" sz="2000" dirty="0"/>
          </a:p>
        </p:txBody>
      </p:sp>
    </p:spTree>
    <p:custDataLst>
      <p:tags r:id="rId1"/>
    </p:custDataLst>
    <p:extLst>
      <p:ext uri="{BB962C8B-B14F-4D97-AF65-F5344CB8AC3E}">
        <p14:creationId xmlns:p14="http://schemas.microsoft.com/office/powerpoint/2010/main" val="1192390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par>
                          <p:cTn id="18" fill="hold">
                            <p:stCondLst>
                              <p:cond delay="500"/>
                            </p:stCondLst>
                            <p:childTnLst>
                              <p:par>
                                <p:cTn id="19" presetID="32" presetClass="emph" presetSubtype="0" fill="hold" nodeType="afterEffect">
                                  <p:stCondLst>
                                    <p:cond delay="0"/>
                                  </p:stCondLst>
                                  <p:childTnLst>
                                    <p:animRot by="120000">
                                      <p:cBhvr>
                                        <p:cTn id="20" dur="100" fill="hold">
                                          <p:stCondLst>
                                            <p:cond delay="0"/>
                                          </p:stCondLst>
                                        </p:cTn>
                                        <p:tgtEl>
                                          <p:spTgt spid="5">
                                            <p:txEl>
                                              <p:pRg st="4" end="4"/>
                                            </p:txEl>
                                          </p:spTgt>
                                        </p:tgtEl>
                                        <p:attrNameLst>
                                          <p:attrName>r</p:attrName>
                                        </p:attrNameLst>
                                      </p:cBhvr>
                                    </p:animRot>
                                    <p:animRot by="-240000">
                                      <p:cBhvr>
                                        <p:cTn id="21" dur="200" fill="hold">
                                          <p:stCondLst>
                                            <p:cond delay="200"/>
                                          </p:stCondLst>
                                        </p:cTn>
                                        <p:tgtEl>
                                          <p:spTgt spid="5">
                                            <p:txEl>
                                              <p:pRg st="4" end="4"/>
                                            </p:txEl>
                                          </p:spTgt>
                                        </p:tgtEl>
                                        <p:attrNameLst>
                                          <p:attrName>r</p:attrName>
                                        </p:attrNameLst>
                                      </p:cBhvr>
                                    </p:animRot>
                                    <p:animRot by="240000">
                                      <p:cBhvr>
                                        <p:cTn id="22" dur="200" fill="hold">
                                          <p:stCondLst>
                                            <p:cond delay="400"/>
                                          </p:stCondLst>
                                        </p:cTn>
                                        <p:tgtEl>
                                          <p:spTgt spid="5">
                                            <p:txEl>
                                              <p:pRg st="4" end="4"/>
                                            </p:txEl>
                                          </p:spTgt>
                                        </p:tgtEl>
                                        <p:attrNameLst>
                                          <p:attrName>r</p:attrName>
                                        </p:attrNameLst>
                                      </p:cBhvr>
                                    </p:animRot>
                                    <p:animRot by="-240000">
                                      <p:cBhvr>
                                        <p:cTn id="23" dur="200" fill="hold">
                                          <p:stCondLst>
                                            <p:cond delay="600"/>
                                          </p:stCondLst>
                                        </p:cTn>
                                        <p:tgtEl>
                                          <p:spTgt spid="5">
                                            <p:txEl>
                                              <p:pRg st="4" end="4"/>
                                            </p:txEl>
                                          </p:spTgt>
                                        </p:tgtEl>
                                        <p:attrNameLst>
                                          <p:attrName>r</p:attrName>
                                        </p:attrNameLst>
                                      </p:cBhvr>
                                    </p:animRot>
                                    <p:animRot by="120000">
                                      <p:cBhvr>
                                        <p:cTn id="24" dur="200" fill="hold">
                                          <p:stCondLst>
                                            <p:cond delay="800"/>
                                          </p:stCondLst>
                                        </p:cTn>
                                        <p:tgtEl>
                                          <p:spTgt spid="5">
                                            <p:txEl>
                                              <p:pRg st="4" end="4"/>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Line 16" descr="&quot;"/>
          <p:cNvSpPr>
            <a:spLocks noChangeShapeType="1"/>
          </p:cNvSpPr>
          <p:nvPr/>
        </p:nvSpPr>
        <p:spPr bwMode="auto">
          <a:xfrm>
            <a:off x="2209800" y="2656349"/>
            <a:ext cx="4432938" cy="20816"/>
          </a:xfrm>
          <a:prstGeom prst="line">
            <a:avLst/>
          </a:prstGeom>
          <a:noFill/>
          <a:ln w="127000">
            <a:solidFill>
              <a:srgbClr val="808080"/>
            </a:solidFill>
            <a:round/>
            <a:headEnd/>
            <a:tailEnd type="triangle" w="med" len="med"/>
          </a:ln>
        </p:spPr>
        <p:txBody>
          <a:bodyPr/>
          <a:lstStyle/>
          <a:p>
            <a:pPr defTabSz="685800" fontAlgn="auto">
              <a:spcBef>
                <a:spcPts val="0"/>
              </a:spcBef>
              <a:spcAft>
                <a:spcPts val="0"/>
              </a:spcAft>
              <a:defRPr/>
            </a:pPr>
            <a:endParaRPr lang="en-US" sz="1350">
              <a:solidFill>
                <a:prstClr val="black"/>
              </a:solidFill>
              <a:latin typeface="Georgia"/>
            </a:endParaRPr>
          </a:p>
        </p:txBody>
      </p:sp>
      <p:sp>
        <p:nvSpPr>
          <p:cNvPr id="3" name="Rounded Rectangle 2"/>
          <p:cNvSpPr/>
          <p:nvPr/>
        </p:nvSpPr>
        <p:spPr>
          <a:xfrm>
            <a:off x="203449" y="4519358"/>
            <a:ext cx="1802535" cy="847920"/>
          </a:xfrm>
          <a:prstGeom prst="roundRect">
            <a:avLst/>
          </a:prstGeom>
          <a:solidFill>
            <a:schemeClr val="bg1"/>
          </a:solid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1350" dirty="0">
                <a:solidFill>
                  <a:prstClr val="black"/>
                </a:solidFill>
                <a:latin typeface="Georgia"/>
              </a:rPr>
              <a:t>Routing captures the user’s electronic signature.</a:t>
            </a:r>
          </a:p>
        </p:txBody>
      </p:sp>
      <p:sp>
        <p:nvSpPr>
          <p:cNvPr id="16" name="Text Box 18"/>
          <p:cNvSpPr txBox="1">
            <a:spLocks noChangeArrowheads="1"/>
          </p:cNvSpPr>
          <p:nvPr/>
        </p:nvSpPr>
        <p:spPr bwMode="auto">
          <a:xfrm>
            <a:off x="6370094" y="5643518"/>
            <a:ext cx="1237149" cy="300082"/>
          </a:xfrm>
          <a:prstGeom prst="rect">
            <a:avLst/>
          </a:prstGeom>
          <a:noFill/>
          <a:ln w="9525">
            <a:noFill/>
            <a:miter lim="800000"/>
            <a:headEnd/>
            <a:tailEnd/>
          </a:ln>
        </p:spPr>
        <p:txBody>
          <a:bodyPr wrap="square">
            <a:spAutoFit/>
          </a:bodyPr>
          <a:lstStyle/>
          <a:p>
            <a:pPr algn="ctr" defTabSz="685800" fontAlgn="auto">
              <a:spcBef>
                <a:spcPts val="0"/>
              </a:spcBef>
              <a:spcAft>
                <a:spcPts val="0"/>
              </a:spcAft>
              <a:defRPr/>
            </a:pPr>
            <a:r>
              <a:rPr lang="en-US" sz="1350" dirty="0">
                <a:solidFill>
                  <a:prstClr val="black"/>
                </a:solidFill>
                <a:latin typeface="Georgia"/>
              </a:rPr>
              <a:t>Agency</a:t>
            </a:r>
          </a:p>
        </p:txBody>
      </p:sp>
      <p:grpSp>
        <p:nvGrpSpPr>
          <p:cNvPr id="23" name="Group 11" descr="&quot;"/>
          <p:cNvGrpSpPr>
            <a:grpSpLocks/>
          </p:cNvGrpSpPr>
          <p:nvPr/>
        </p:nvGrpSpPr>
        <p:grpSpPr bwMode="auto">
          <a:xfrm>
            <a:off x="5997108" y="4416670"/>
            <a:ext cx="1882618" cy="1243311"/>
            <a:chOff x="864" y="2672"/>
            <a:chExt cx="1872" cy="1240"/>
          </a:xfrm>
        </p:grpSpPr>
        <p:pic>
          <p:nvPicPr>
            <p:cNvPr id="27" name="Picture 12" descr="&quot;"/>
            <p:cNvPicPr>
              <a:picLocks noChangeAspect="1" noChangeArrowheads="1"/>
            </p:cNvPicPr>
            <p:nvPr/>
          </p:nvPicPr>
          <p:blipFill>
            <a:blip r:embed="rId3" cstate="print"/>
            <a:srcRect/>
            <a:stretch>
              <a:fillRect/>
            </a:stretch>
          </p:blipFill>
          <p:spPr bwMode="auto">
            <a:xfrm>
              <a:off x="864" y="2672"/>
              <a:ext cx="1872" cy="1240"/>
            </a:xfrm>
            <a:prstGeom prst="rect">
              <a:avLst/>
            </a:prstGeom>
            <a:noFill/>
            <a:ln w="9525">
              <a:noFill/>
              <a:miter lim="800000"/>
              <a:headEnd/>
              <a:tailEnd/>
            </a:ln>
          </p:spPr>
        </p:pic>
        <p:sp>
          <p:nvSpPr>
            <p:cNvPr id="28" name="Oval 13" descr="&quot;"/>
            <p:cNvSpPr>
              <a:spLocks noChangeArrowheads="1"/>
            </p:cNvSpPr>
            <p:nvPr/>
          </p:nvSpPr>
          <p:spPr bwMode="auto">
            <a:xfrm>
              <a:off x="1680" y="2784"/>
              <a:ext cx="336" cy="336"/>
            </a:xfrm>
            <a:prstGeom prst="ellipse">
              <a:avLst/>
            </a:prstGeom>
            <a:solidFill>
              <a:schemeClr val="bg1"/>
            </a:solidFill>
            <a:ln w="9525">
              <a:solidFill>
                <a:schemeClr val="tx1"/>
              </a:solidFill>
              <a:round/>
              <a:headEnd/>
              <a:tailEnd/>
            </a:ln>
          </p:spPr>
          <p:txBody>
            <a:bodyPr wrap="none" anchor="ctr"/>
            <a:lstStyle/>
            <a:p>
              <a:pPr defTabSz="685800" fontAlgn="auto">
                <a:spcBef>
                  <a:spcPts val="0"/>
                </a:spcBef>
                <a:spcAft>
                  <a:spcPts val="0"/>
                </a:spcAft>
                <a:defRPr/>
              </a:pPr>
              <a:endParaRPr lang="en-US" sz="1350">
                <a:solidFill>
                  <a:prstClr val="black"/>
                </a:solidFill>
                <a:latin typeface="Georgia"/>
              </a:endParaRPr>
            </a:p>
          </p:txBody>
        </p:sp>
        <p:pic>
          <p:nvPicPr>
            <p:cNvPr id="29" name="Picture 14" descr="&quot;"/>
            <p:cNvPicPr>
              <a:picLocks noChangeAspect="1" noChangeArrowheads="1"/>
            </p:cNvPicPr>
            <p:nvPr/>
          </p:nvPicPr>
          <p:blipFill>
            <a:blip r:embed="rId4" cstate="print"/>
            <a:srcRect/>
            <a:stretch>
              <a:fillRect/>
            </a:stretch>
          </p:blipFill>
          <p:spPr bwMode="auto">
            <a:xfrm>
              <a:off x="1728" y="2832"/>
              <a:ext cx="240" cy="234"/>
            </a:xfrm>
            <a:prstGeom prst="rect">
              <a:avLst/>
            </a:prstGeom>
            <a:noFill/>
            <a:ln w="9525">
              <a:noFill/>
              <a:miter lim="800000"/>
              <a:headEnd/>
              <a:tailEnd/>
            </a:ln>
          </p:spPr>
        </p:pic>
      </p:grpSp>
      <p:sp>
        <p:nvSpPr>
          <p:cNvPr id="10" name="Line 20" descr="&quot;"/>
          <p:cNvSpPr>
            <a:spLocks noChangeShapeType="1"/>
          </p:cNvSpPr>
          <p:nvPr/>
        </p:nvSpPr>
        <p:spPr bwMode="auto">
          <a:xfrm flipV="1">
            <a:off x="3739245" y="4953000"/>
            <a:ext cx="2257863" cy="0"/>
          </a:xfrm>
          <a:prstGeom prst="line">
            <a:avLst/>
          </a:prstGeom>
          <a:noFill/>
          <a:ln w="127000">
            <a:solidFill>
              <a:srgbClr val="808080"/>
            </a:solidFill>
            <a:round/>
            <a:headEnd/>
            <a:tailEnd type="triangle" w="med" len="med"/>
          </a:ln>
        </p:spPr>
        <p:txBody>
          <a:bodyPr/>
          <a:lstStyle/>
          <a:p>
            <a:pPr defTabSz="685800" fontAlgn="auto">
              <a:spcBef>
                <a:spcPts val="0"/>
              </a:spcBef>
              <a:spcAft>
                <a:spcPts val="0"/>
              </a:spcAft>
              <a:defRPr/>
            </a:pPr>
            <a:endParaRPr lang="en-US" sz="1350">
              <a:solidFill>
                <a:prstClr val="black"/>
              </a:solidFill>
              <a:latin typeface="Georgia"/>
            </a:endParaRPr>
          </a:p>
        </p:txBody>
      </p:sp>
      <p:sp>
        <p:nvSpPr>
          <p:cNvPr id="24" name="Text Box 19"/>
          <p:cNvSpPr txBox="1">
            <a:spLocks noChangeArrowheads="1"/>
          </p:cNvSpPr>
          <p:nvPr/>
        </p:nvSpPr>
        <p:spPr bwMode="auto">
          <a:xfrm>
            <a:off x="4095911" y="4587082"/>
            <a:ext cx="1273179" cy="784830"/>
          </a:xfrm>
          <a:prstGeom prst="rect">
            <a:avLst/>
          </a:prstGeom>
          <a:solidFill>
            <a:srgbClr val="CCFFFF"/>
          </a:solidFill>
          <a:ln w="9525">
            <a:solidFill>
              <a:schemeClr val="tx1"/>
            </a:solidFill>
            <a:miter lim="800000"/>
            <a:headEnd/>
            <a:tailEnd/>
          </a:ln>
        </p:spPr>
        <p:txBody>
          <a:bodyPr wrap="square">
            <a:spAutoFit/>
          </a:bodyPr>
          <a:lstStyle/>
          <a:p>
            <a:pPr algn="ctr" defTabSz="685800" fontAlgn="auto">
              <a:spcBef>
                <a:spcPts val="0"/>
              </a:spcBef>
              <a:spcAft>
                <a:spcPts val="0"/>
              </a:spcAft>
              <a:defRPr/>
            </a:pPr>
            <a:r>
              <a:rPr lang="en-US" sz="1500" dirty="0">
                <a:solidFill>
                  <a:prstClr val="black"/>
                </a:solidFill>
                <a:latin typeface="Georgia"/>
              </a:rPr>
              <a:t>BO routes form to Agency</a:t>
            </a:r>
          </a:p>
        </p:txBody>
      </p:sp>
      <p:sp>
        <p:nvSpPr>
          <p:cNvPr id="17" name="Text Box 25"/>
          <p:cNvSpPr txBox="1">
            <a:spLocks noChangeArrowheads="1"/>
          </p:cNvSpPr>
          <p:nvPr/>
        </p:nvSpPr>
        <p:spPr bwMode="auto">
          <a:xfrm>
            <a:off x="1953481" y="5530783"/>
            <a:ext cx="717512" cy="300082"/>
          </a:xfrm>
          <a:prstGeom prst="rect">
            <a:avLst/>
          </a:prstGeom>
          <a:noFill/>
          <a:ln w="9525">
            <a:noFill/>
            <a:miter lim="800000"/>
            <a:headEnd/>
            <a:tailEnd/>
          </a:ln>
        </p:spPr>
        <p:txBody>
          <a:bodyPr wrap="square">
            <a:spAutoFit/>
          </a:bodyPr>
          <a:lstStyle/>
          <a:p>
            <a:pPr algn="ctr" defTabSz="685800" fontAlgn="auto">
              <a:spcBef>
                <a:spcPts val="0"/>
              </a:spcBef>
              <a:spcAft>
                <a:spcPts val="0"/>
              </a:spcAft>
              <a:defRPr/>
            </a:pPr>
            <a:r>
              <a:rPr lang="en-US" sz="1350" dirty="0">
                <a:solidFill>
                  <a:prstClr val="black"/>
                </a:solidFill>
                <a:latin typeface="Georgia"/>
              </a:rPr>
              <a:t>BO</a:t>
            </a:r>
          </a:p>
        </p:txBody>
      </p:sp>
      <p:pic>
        <p:nvPicPr>
          <p:cNvPr id="25" name="Picture 24" descr="&quot;"/>
          <p:cNvPicPr>
            <a:picLocks noChangeAspect="1" noChangeArrowheads="1"/>
          </p:cNvPicPr>
          <p:nvPr/>
        </p:nvPicPr>
        <p:blipFill>
          <a:blip r:embed="rId5" cstate="print"/>
          <a:srcRect/>
          <a:stretch>
            <a:fillRect/>
          </a:stretch>
        </p:blipFill>
        <p:spPr bwMode="auto">
          <a:xfrm>
            <a:off x="2420292" y="4702317"/>
            <a:ext cx="1318953" cy="1165083"/>
          </a:xfrm>
          <a:prstGeom prst="rect">
            <a:avLst/>
          </a:prstGeom>
          <a:noFill/>
          <a:ln w="9525">
            <a:noFill/>
            <a:miter lim="800000"/>
            <a:headEnd/>
            <a:tailEnd/>
          </a:ln>
        </p:spPr>
      </p:pic>
      <p:sp>
        <p:nvSpPr>
          <p:cNvPr id="15" name="Line 16" descr="&quot;"/>
          <p:cNvSpPr>
            <a:spLocks noChangeShapeType="1"/>
          </p:cNvSpPr>
          <p:nvPr/>
        </p:nvSpPr>
        <p:spPr bwMode="auto">
          <a:xfrm>
            <a:off x="1872196" y="3276600"/>
            <a:ext cx="724991" cy="1463630"/>
          </a:xfrm>
          <a:prstGeom prst="line">
            <a:avLst/>
          </a:prstGeom>
          <a:noFill/>
          <a:ln w="127000">
            <a:solidFill>
              <a:srgbClr val="808080"/>
            </a:solidFill>
            <a:round/>
            <a:headEnd/>
            <a:tailEnd type="triangle" w="med" len="med"/>
          </a:ln>
        </p:spPr>
        <p:txBody>
          <a:bodyPr/>
          <a:lstStyle/>
          <a:p>
            <a:pPr defTabSz="685800" fontAlgn="auto">
              <a:spcBef>
                <a:spcPts val="0"/>
              </a:spcBef>
              <a:spcAft>
                <a:spcPts val="0"/>
              </a:spcAft>
              <a:defRPr/>
            </a:pPr>
            <a:endParaRPr lang="en-US" sz="1350">
              <a:solidFill>
                <a:prstClr val="black"/>
              </a:solidFill>
              <a:latin typeface="Georgia"/>
            </a:endParaRPr>
          </a:p>
        </p:txBody>
      </p:sp>
      <p:sp>
        <p:nvSpPr>
          <p:cNvPr id="26" name="Text Box 15"/>
          <p:cNvSpPr txBox="1">
            <a:spLocks noChangeArrowheads="1"/>
          </p:cNvSpPr>
          <p:nvPr/>
        </p:nvSpPr>
        <p:spPr bwMode="auto">
          <a:xfrm>
            <a:off x="776620" y="3757967"/>
            <a:ext cx="2234630" cy="553998"/>
          </a:xfrm>
          <a:prstGeom prst="rect">
            <a:avLst/>
          </a:prstGeom>
          <a:solidFill>
            <a:srgbClr val="DDDDDD"/>
          </a:solidFill>
          <a:ln w="9525">
            <a:solidFill>
              <a:schemeClr val="tx1">
                <a:lumMod val="85000"/>
                <a:lumOff val="15000"/>
              </a:schemeClr>
            </a:solidFill>
            <a:miter lim="800000"/>
            <a:headEnd/>
            <a:tailEnd/>
          </a:ln>
        </p:spPr>
        <p:txBody>
          <a:bodyPr wrap="square">
            <a:spAutoFit/>
          </a:bodyPr>
          <a:lstStyle/>
          <a:p>
            <a:pPr algn="ctr" defTabSz="685800" fontAlgn="auto">
              <a:spcBef>
                <a:spcPts val="0"/>
              </a:spcBef>
              <a:spcAft>
                <a:spcPts val="0"/>
              </a:spcAft>
              <a:defRPr/>
            </a:pPr>
            <a:r>
              <a:rPr lang="en-US" sz="1500" dirty="0">
                <a:solidFill>
                  <a:prstClr val="black"/>
                </a:solidFill>
                <a:latin typeface="Georgia"/>
              </a:rPr>
              <a:t>PD/PI reviews form and routes it to BO</a:t>
            </a:r>
          </a:p>
        </p:txBody>
      </p:sp>
      <p:sp>
        <p:nvSpPr>
          <p:cNvPr id="22" name="Text Box 9"/>
          <p:cNvSpPr txBox="1">
            <a:spLocks noChangeArrowheads="1"/>
          </p:cNvSpPr>
          <p:nvPr/>
        </p:nvSpPr>
        <p:spPr bwMode="auto">
          <a:xfrm>
            <a:off x="3466570" y="3351752"/>
            <a:ext cx="2679892" cy="784830"/>
          </a:xfrm>
          <a:prstGeom prst="rect">
            <a:avLst/>
          </a:prstGeom>
          <a:solidFill>
            <a:srgbClr val="FFFFCC"/>
          </a:solidFill>
          <a:ln w="9525">
            <a:solidFill>
              <a:schemeClr val="tx1"/>
            </a:solidFill>
            <a:miter lim="800000"/>
            <a:headEnd/>
            <a:tailEnd/>
          </a:ln>
        </p:spPr>
        <p:txBody>
          <a:bodyPr wrap="square">
            <a:spAutoFit/>
          </a:bodyPr>
          <a:lstStyle/>
          <a:p>
            <a:pPr algn="ctr" defTabSz="685800" fontAlgn="auto">
              <a:spcBef>
                <a:spcPts val="0"/>
              </a:spcBef>
              <a:spcAft>
                <a:spcPts val="0"/>
              </a:spcAft>
              <a:defRPr/>
            </a:pPr>
            <a:r>
              <a:rPr lang="en-US" sz="1500" dirty="0">
                <a:solidFill>
                  <a:prstClr val="black"/>
                </a:solidFill>
                <a:latin typeface="Georgia"/>
              </a:rPr>
              <a:t>Trainee fills out required information and routes the form back to PD/PI</a:t>
            </a:r>
          </a:p>
        </p:txBody>
      </p:sp>
      <p:sp>
        <p:nvSpPr>
          <p:cNvPr id="14" name="trainee"/>
          <p:cNvSpPr txBox="1">
            <a:spLocks noChangeArrowheads="1"/>
          </p:cNvSpPr>
          <p:nvPr/>
        </p:nvSpPr>
        <p:spPr bwMode="auto">
          <a:xfrm>
            <a:off x="7650050" y="2773779"/>
            <a:ext cx="1314450" cy="300082"/>
          </a:xfrm>
          <a:prstGeom prst="rect">
            <a:avLst/>
          </a:prstGeom>
          <a:noFill/>
          <a:ln w="9525">
            <a:noFill/>
            <a:miter lim="800000"/>
            <a:headEnd/>
            <a:tailEnd/>
          </a:ln>
        </p:spPr>
        <p:txBody>
          <a:bodyPr>
            <a:spAutoFit/>
          </a:bodyPr>
          <a:lstStyle/>
          <a:p>
            <a:pPr algn="ctr" defTabSz="685800" fontAlgn="auto">
              <a:spcBef>
                <a:spcPts val="0"/>
              </a:spcBef>
              <a:spcAft>
                <a:spcPts val="0"/>
              </a:spcAft>
              <a:defRPr/>
            </a:pPr>
            <a:r>
              <a:rPr lang="en-US" sz="1350" dirty="0">
                <a:solidFill>
                  <a:prstClr val="black"/>
                </a:solidFill>
                <a:latin typeface="Georgia"/>
              </a:rPr>
              <a:t>TRAINEE</a:t>
            </a:r>
          </a:p>
        </p:txBody>
      </p:sp>
      <p:pic>
        <p:nvPicPr>
          <p:cNvPr id="19" name="Picture 5" title="&quot;"/>
          <p:cNvPicPr>
            <a:picLocks noChangeAspect="1" noChangeArrowheads="1"/>
          </p:cNvPicPr>
          <p:nvPr/>
        </p:nvPicPr>
        <p:blipFill>
          <a:blip r:embed="rId6" cstate="print"/>
          <a:srcRect/>
          <a:stretch>
            <a:fillRect/>
          </a:stretch>
        </p:blipFill>
        <p:spPr bwMode="auto">
          <a:xfrm>
            <a:off x="6750155" y="1905000"/>
            <a:ext cx="1153104" cy="1130663"/>
          </a:xfrm>
          <a:prstGeom prst="rect">
            <a:avLst/>
          </a:prstGeom>
          <a:noFill/>
          <a:ln w="9525">
            <a:noFill/>
            <a:miter lim="800000"/>
            <a:headEnd/>
            <a:tailEnd/>
          </a:ln>
        </p:spPr>
      </p:pic>
      <p:sp>
        <p:nvSpPr>
          <p:cNvPr id="21" name="Text Box 8"/>
          <p:cNvSpPr txBox="1">
            <a:spLocks noChangeArrowheads="1"/>
          </p:cNvSpPr>
          <p:nvPr/>
        </p:nvSpPr>
        <p:spPr bwMode="auto">
          <a:xfrm>
            <a:off x="3028026" y="2143412"/>
            <a:ext cx="2938753" cy="784830"/>
          </a:xfrm>
          <a:prstGeom prst="rect">
            <a:avLst/>
          </a:prstGeom>
          <a:solidFill>
            <a:srgbClr val="DDDDDD"/>
          </a:solidFill>
          <a:ln w="9525">
            <a:solidFill>
              <a:schemeClr val="tx1"/>
            </a:solidFill>
            <a:miter lim="800000"/>
            <a:headEnd/>
            <a:tailEnd/>
          </a:ln>
        </p:spPr>
        <p:txBody>
          <a:bodyPr wrap="square">
            <a:spAutoFit/>
          </a:bodyPr>
          <a:lstStyle/>
          <a:p>
            <a:pPr algn="ctr" defTabSz="685800" fontAlgn="auto">
              <a:spcBef>
                <a:spcPts val="0"/>
              </a:spcBef>
              <a:spcAft>
                <a:spcPts val="0"/>
              </a:spcAft>
              <a:defRPr/>
            </a:pPr>
            <a:r>
              <a:rPr lang="en-US" sz="1500" dirty="0">
                <a:solidFill>
                  <a:prstClr val="black"/>
                </a:solidFill>
                <a:latin typeface="Georgia"/>
              </a:rPr>
              <a:t>PD/PI or ASST completes and routes form to the Trainee for electronic signature.</a:t>
            </a:r>
          </a:p>
        </p:txBody>
      </p:sp>
      <p:pic>
        <p:nvPicPr>
          <p:cNvPr id="20" name="Picture 6" descr="Program Director/Principal Investigator (PD/PI; PI Role) icon"/>
          <p:cNvPicPr>
            <a:picLocks noChangeAspect="1" noChangeArrowheads="1"/>
          </p:cNvPicPr>
          <p:nvPr/>
        </p:nvPicPr>
        <p:blipFill>
          <a:blip r:embed="rId7" cstate="print"/>
          <a:srcRect/>
          <a:stretch>
            <a:fillRect/>
          </a:stretch>
        </p:blipFill>
        <p:spPr bwMode="auto">
          <a:xfrm>
            <a:off x="1303044" y="1981200"/>
            <a:ext cx="1290938" cy="1164040"/>
          </a:xfrm>
          <a:prstGeom prst="rect">
            <a:avLst/>
          </a:prstGeom>
          <a:noFill/>
          <a:ln w="9525">
            <a:noFill/>
            <a:miter lim="800000"/>
            <a:headEnd/>
            <a:tailEnd/>
          </a:ln>
        </p:spPr>
      </p:pic>
      <p:sp>
        <p:nvSpPr>
          <p:cNvPr id="13" name="PD/PI or ASST" title="&quot;"/>
          <p:cNvSpPr txBox="1">
            <a:spLocks noChangeArrowheads="1"/>
          </p:cNvSpPr>
          <p:nvPr/>
        </p:nvSpPr>
        <p:spPr bwMode="auto">
          <a:xfrm>
            <a:off x="150946" y="2020320"/>
            <a:ext cx="1721251" cy="300082"/>
          </a:xfrm>
          <a:prstGeom prst="rect">
            <a:avLst/>
          </a:prstGeom>
          <a:noFill/>
          <a:ln w="9525">
            <a:noFill/>
            <a:miter lim="800000"/>
            <a:headEnd/>
            <a:tailEnd/>
          </a:ln>
        </p:spPr>
        <p:txBody>
          <a:bodyPr wrap="square">
            <a:spAutoFit/>
          </a:bodyPr>
          <a:lstStyle/>
          <a:p>
            <a:pPr algn="ctr" defTabSz="685800" fontAlgn="auto">
              <a:spcBef>
                <a:spcPts val="0"/>
              </a:spcBef>
              <a:spcAft>
                <a:spcPts val="0"/>
              </a:spcAft>
              <a:defRPr/>
            </a:pPr>
            <a:r>
              <a:rPr lang="en-US" sz="1350" dirty="0">
                <a:solidFill>
                  <a:prstClr val="black"/>
                </a:solidFill>
                <a:latin typeface="Georgia"/>
              </a:rPr>
              <a:t>PD/PI or ASST</a:t>
            </a:r>
          </a:p>
        </p:txBody>
      </p:sp>
      <p:sp>
        <p:nvSpPr>
          <p:cNvPr id="5" name="Title 4"/>
          <p:cNvSpPr>
            <a:spLocks noGrp="1"/>
          </p:cNvSpPr>
          <p:nvPr>
            <p:ph type="title"/>
          </p:nvPr>
        </p:nvSpPr>
        <p:spPr/>
        <p:txBody>
          <a:bodyPr/>
          <a:lstStyle/>
          <a:p>
            <a:r>
              <a:rPr lang="en-US" dirty="0"/>
              <a:t>Example Work Flow in xTrain</a:t>
            </a:r>
          </a:p>
        </p:txBody>
      </p:sp>
      <p:sp>
        <p:nvSpPr>
          <p:cNvPr id="36" name="Line 16" descr="&quot;"/>
          <p:cNvSpPr>
            <a:spLocks noChangeShapeType="1"/>
          </p:cNvSpPr>
          <p:nvPr/>
        </p:nvSpPr>
        <p:spPr bwMode="auto">
          <a:xfrm flipH="1">
            <a:off x="6200282" y="3083791"/>
            <a:ext cx="1038718" cy="627021"/>
          </a:xfrm>
          <a:prstGeom prst="line">
            <a:avLst/>
          </a:prstGeom>
          <a:noFill/>
          <a:ln w="127000">
            <a:solidFill>
              <a:srgbClr val="808080"/>
            </a:solidFill>
            <a:round/>
            <a:headEnd/>
            <a:tailEnd type="triangle" w="med" len="med"/>
          </a:ln>
        </p:spPr>
        <p:txBody>
          <a:bodyPr/>
          <a:lstStyle/>
          <a:p>
            <a:pPr defTabSz="685800" fontAlgn="auto">
              <a:spcBef>
                <a:spcPts val="0"/>
              </a:spcBef>
              <a:spcAft>
                <a:spcPts val="0"/>
              </a:spcAft>
              <a:defRPr/>
            </a:pPr>
            <a:endParaRPr lang="en-US" sz="1350">
              <a:solidFill>
                <a:prstClr val="black"/>
              </a:solidFill>
              <a:latin typeface="Georgia"/>
            </a:endParaRPr>
          </a:p>
        </p:txBody>
      </p:sp>
      <p:sp>
        <p:nvSpPr>
          <p:cNvPr id="37" name="Line 20" descr="&quot;"/>
          <p:cNvSpPr>
            <a:spLocks noChangeShapeType="1"/>
          </p:cNvSpPr>
          <p:nvPr/>
        </p:nvSpPr>
        <p:spPr bwMode="auto">
          <a:xfrm flipH="1" flipV="1">
            <a:off x="2285999" y="3083791"/>
            <a:ext cx="1126749" cy="627020"/>
          </a:xfrm>
          <a:prstGeom prst="line">
            <a:avLst/>
          </a:prstGeom>
          <a:noFill/>
          <a:ln w="127000">
            <a:solidFill>
              <a:srgbClr val="808080"/>
            </a:solidFill>
            <a:round/>
            <a:headEnd/>
            <a:tailEnd type="triangle" w="med" len="med"/>
          </a:ln>
        </p:spPr>
        <p:txBody>
          <a:bodyPr/>
          <a:lstStyle/>
          <a:p>
            <a:pPr defTabSz="685800" fontAlgn="auto">
              <a:spcBef>
                <a:spcPts val="0"/>
              </a:spcBef>
              <a:spcAft>
                <a:spcPts val="0"/>
              </a:spcAft>
              <a:defRPr/>
            </a:pPr>
            <a:endParaRPr lang="en-US" sz="1350">
              <a:solidFill>
                <a:prstClr val="black"/>
              </a:solidFill>
              <a:latin typeface="Georgia"/>
            </a:endParaRPr>
          </a:p>
        </p:txBody>
      </p:sp>
      <p:sp>
        <p:nvSpPr>
          <p:cNvPr id="30" name="Action Button: Home 29" descr="Home Button - takes you back to the &quot;unpuzzle&quot;">
            <a:hlinkClick r:id="rId8" action="ppaction://hlinksldjump" highlightClick="1"/>
          </p:cNvPr>
          <p:cNvSpPr/>
          <p:nvPr/>
        </p:nvSpPr>
        <p:spPr>
          <a:xfrm>
            <a:off x="8014430" y="5774955"/>
            <a:ext cx="818596" cy="533400"/>
          </a:xfrm>
          <a:prstGeom prst="actionButtonHome">
            <a:avLst/>
          </a:prstGeom>
          <a:scene3d>
            <a:camera prst="orthographicFront" fov="0">
              <a:rot lat="0" lon="0" rev="0"/>
            </a:camera>
            <a:lightRig rig="soft" dir="b">
              <a:rot lat="0" lon="0" rev="0"/>
            </a:lightRig>
          </a:scene3d>
          <a:sp3d prstMaterial="dkEdge">
            <a:bevelT w="63500" h="63500"/>
            <a:contourClr>
              <a:schemeClr val="accent3"/>
            </a:contourClr>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82035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Progress Report Additional Materials (PRAM)</a:t>
            </a:r>
          </a:p>
        </p:txBody>
      </p:sp>
      <p:sp>
        <p:nvSpPr>
          <p:cNvPr id="3" name="Content Placeholder 2"/>
          <p:cNvSpPr>
            <a:spLocks noGrp="1"/>
          </p:cNvSpPr>
          <p:nvPr>
            <p:ph sz="quarter" idx="13"/>
          </p:nvPr>
        </p:nvSpPr>
        <p:spPr>
          <a:xfrm>
            <a:off x="301752" y="1527048"/>
            <a:ext cx="8503920" cy="4721352"/>
          </a:xfrm>
        </p:spPr>
        <p:txBody>
          <a:bodyPr/>
          <a:lstStyle/>
          <a:p>
            <a:r>
              <a:rPr lang="en-US" dirty="0"/>
              <a:t>The PRAM feature provides a means for the grantee to enter, review, route, and submit information to agency following the submission of an RPPR.</a:t>
            </a:r>
          </a:p>
          <a:p>
            <a:pPr lvl="1"/>
            <a:r>
              <a:rPr lang="en-US" dirty="0"/>
              <a:t>Public Access (PA) PRAM - Generated automatically after an RPPR is submitted with publications that are not compliant with Public Access Policy</a:t>
            </a:r>
          </a:p>
          <a:p>
            <a:pPr lvl="1"/>
            <a:r>
              <a:rPr lang="en-US" dirty="0"/>
              <a:t>Agency Requested PRAM – Only available if requested by the Grants Management Specialist (GMS)</a:t>
            </a:r>
          </a:p>
          <a:p>
            <a:pPr lvl="1"/>
            <a:endParaRPr lang="en-US" dirty="0"/>
          </a:p>
          <a:p>
            <a:r>
              <a:rPr lang="en-US" sz="2000" dirty="0"/>
              <a:t>PD/PI can enter the PRAM, but can only submit it if they are delegated with Submit Progress Report authority. Otherwise, only the SO can submit the PRAM to Agency.</a:t>
            </a:r>
          </a:p>
          <a:p>
            <a:pPr marL="274638" lvl="1" indent="0">
              <a:buNone/>
            </a:pPr>
            <a:endParaRPr lang="en-US" dirty="0"/>
          </a:p>
          <a:p>
            <a:pPr marL="274638" lvl="1" indent="0">
              <a:buNone/>
            </a:pPr>
            <a:endParaRPr lang="en-US" dirty="0"/>
          </a:p>
          <a:p>
            <a:pPr lvl="1"/>
            <a:endParaRPr lang="en-US" dirty="0"/>
          </a:p>
          <a:p>
            <a:endParaRPr lang="en-US" dirty="0"/>
          </a:p>
        </p:txBody>
      </p:sp>
    </p:spTree>
    <p:custDataLst>
      <p:tags r:id="rId1"/>
    </p:custDataLst>
    <p:extLst>
      <p:ext uri="{BB962C8B-B14F-4D97-AF65-F5344CB8AC3E}">
        <p14:creationId xmlns:p14="http://schemas.microsoft.com/office/powerpoint/2010/main" val="916163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sz="2800" dirty="0"/>
              <a:t>Accessing PRAM</a:t>
            </a:r>
          </a:p>
        </p:txBody>
      </p:sp>
      <p:pic>
        <p:nvPicPr>
          <p:cNvPr id="1026" name="Picture 2" title="PRAM upload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84197" y="3352801"/>
            <a:ext cx="7483729" cy="3429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4" name="Group 3" descr="showing PRAM link" title="Status Screen"/>
          <p:cNvGrpSpPr/>
          <p:nvPr/>
        </p:nvGrpSpPr>
        <p:grpSpPr>
          <a:xfrm>
            <a:off x="228599" y="990600"/>
            <a:ext cx="8396111" cy="2286000"/>
            <a:chOff x="228599" y="990600"/>
            <a:chExt cx="8396111" cy="2286000"/>
          </a:xfrm>
        </p:grpSpPr>
        <p:pic>
          <p:nvPicPr>
            <p:cNvPr id="1027" name="Picture 3" descr="&quot;&quot;" title="Agency Requested PRAM Link"/>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28599" y="990600"/>
              <a:ext cx="8396111" cy="228599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Oval 2" title="oval"/>
            <p:cNvSpPr/>
            <p:nvPr/>
          </p:nvSpPr>
          <p:spPr>
            <a:xfrm>
              <a:off x="6858000" y="2895600"/>
              <a:ext cx="1600200" cy="381000"/>
            </a:xfrm>
            <a:prstGeom prst="ellipse">
              <a:avLst/>
            </a:prstGeom>
            <a:noFill/>
            <a:ln w="38100">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spTree>
    <p:custDataLst>
      <p:tags r:id="rId1"/>
    </p:custDataLst>
    <p:extLst>
      <p:ext uri="{BB962C8B-B14F-4D97-AF65-F5344CB8AC3E}">
        <p14:creationId xmlns:p14="http://schemas.microsoft.com/office/powerpoint/2010/main" val="624295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Format for PA PRAM</a:t>
            </a:r>
          </a:p>
        </p:txBody>
      </p:sp>
      <p:sp>
        <p:nvSpPr>
          <p:cNvPr id="7" name="Content Placeholder 2"/>
          <p:cNvSpPr>
            <a:spLocks noGrp="1"/>
          </p:cNvSpPr>
          <p:nvPr>
            <p:ph sz="quarter" idx="13"/>
          </p:nvPr>
        </p:nvSpPr>
        <p:spPr>
          <a:xfrm>
            <a:off x="301752" y="1527048"/>
            <a:ext cx="8503920" cy="4572000"/>
          </a:xfrm>
        </p:spPr>
        <p:txBody>
          <a:bodyPr/>
          <a:lstStyle/>
          <a:p>
            <a:pPr marL="0" lvl="0" indent="0">
              <a:buClr>
                <a:srgbClr val="4F81BD"/>
              </a:buClr>
              <a:buNone/>
            </a:pPr>
            <a:r>
              <a:rPr lang="en-US" dirty="0">
                <a:solidFill>
                  <a:prstClr val="black"/>
                </a:solidFill>
              </a:rPr>
              <a:t>Public Access (PA) PRAM will require an attachment.</a:t>
            </a:r>
          </a:p>
          <a:p>
            <a:pPr lvl="1">
              <a:buClr>
                <a:srgbClr val="C0504D"/>
              </a:buClr>
            </a:pPr>
            <a:r>
              <a:rPr lang="en-US" sz="2300" dirty="0">
                <a:solidFill>
                  <a:srgbClr val="1F497D"/>
                </a:solidFill>
              </a:rPr>
              <a:t>The PA PRAM will no longer contain a free form text box.</a:t>
            </a:r>
          </a:p>
          <a:p>
            <a:pPr lvl="1">
              <a:buClr>
                <a:srgbClr val="C0504D"/>
              </a:buClr>
            </a:pPr>
            <a:r>
              <a:rPr lang="en-US" sz="2300" dirty="0">
                <a:solidFill>
                  <a:srgbClr val="1F497D"/>
                </a:solidFill>
              </a:rPr>
              <a:t>Using My NCBI the institution will need to generate a PDF of their reported publications showing their compliance.</a:t>
            </a:r>
          </a:p>
          <a:p>
            <a:pPr lvl="1">
              <a:buClr>
                <a:srgbClr val="C0504D"/>
              </a:buClr>
            </a:pPr>
            <a:r>
              <a:rPr lang="en-US" sz="2300" dirty="0">
                <a:solidFill>
                  <a:srgbClr val="1F497D"/>
                </a:solidFill>
              </a:rPr>
              <a:t>For instructions on generating the report please see: </a:t>
            </a:r>
          </a:p>
          <a:p>
            <a:pPr marL="549275" lvl="2" indent="0">
              <a:buClr>
                <a:srgbClr val="C0504D"/>
              </a:buClr>
              <a:buNone/>
            </a:pPr>
            <a:r>
              <a:rPr lang="en-US" sz="1800" dirty="0">
                <a:hlinkClick r:id="rId3" tooltip="Instructions on generating PRAM Report"/>
              </a:rPr>
              <a:t>http://www.nlm.nih.gov/pubs/techbull/nd12/nd12_myncbi_pdf.html</a:t>
            </a:r>
            <a:endParaRPr lang="en-US" sz="1800" dirty="0"/>
          </a:p>
        </p:txBody>
      </p:sp>
    </p:spTree>
    <p:custDataLst>
      <p:tags r:id="rId1"/>
    </p:custDataLst>
    <p:extLst>
      <p:ext uri="{BB962C8B-B14F-4D97-AF65-F5344CB8AC3E}">
        <p14:creationId xmlns:p14="http://schemas.microsoft.com/office/powerpoint/2010/main" val="74401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RPPR Publications</a:t>
            </a:r>
          </a:p>
        </p:txBody>
      </p:sp>
      <p:sp>
        <p:nvSpPr>
          <p:cNvPr id="7" name="Content Placeholder 2"/>
          <p:cNvSpPr>
            <a:spLocks noGrp="1"/>
          </p:cNvSpPr>
          <p:nvPr>
            <p:ph sz="quarter" idx="13"/>
          </p:nvPr>
        </p:nvSpPr>
        <p:spPr>
          <a:xfrm>
            <a:off x="762000" y="1527048"/>
            <a:ext cx="8043671" cy="4572000"/>
          </a:xfrm>
        </p:spPr>
        <p:txBody>
          <a:bodyPr/>
          <a:lstStyle/>
          <a:p>
            <a:r>
              <a:rPr lang="en-US" sz="2900" dirty="0"/>
              <a:t>When selecting/deselecting publications for RPPR submissions</a:t>
            </a:r>
          </a:p>
          <a:p>
            <a:pPr lvl="1"/>
            <a:r>
              <a:rPr lang="en-US" sz="2000" dirty="0"/>
              <a:t>Users will see a gold lock icon next to those publications added to their grant into NIHMS.</a:t>
            </a:r>
          </a:p>
          <a:p>
            <a:pPr lvl="1"/>
            <a:r>
              <a:rPr lang="en-US" sz="2000" dirty="0"/>
              <a:t>Users see a silver lock icon for publications that have been reported on a previous RPPR.</a:t>
            </a:r>
          </a:p>
          <a:p>
            <a:pPr lvl="1"/>
            <a:r>
              <a:rPr lang="en-US" sz="2000" dirty="0"/>
              <a:t> Neither can be removed on the RPPR, both need manual intervention.</a:t>
            </a:r>
          </a:p>
          <a:p>
            <a:pPr lvl="1"/>
            <a:r>
              <a:rPr lang="en-US" sz="2000" dirty="0"/>
              <a:t> To delete a publication with a gold lock, users will need to contact the NIHMS help desk through their web form, which is accessible at </a:t>
            </a:r>
            <a:r>
              <a:rPr lang="en-US" sz="2000" u="sng" dirty="0">
                <a:hlinkClick r:id="rId3" tooltip="Follow link"/>
              </a:rPr>
              <a:t>http://www.nihms.nih.gov/</a:t>
            </a:r>
            <a:r>
              <a:rPr lang="en-US" sz="2000" dirty="0"/>
              <a:t>. </a:t>
            </a:r>
          </a:p>
          <a:p>
            <a:pPr lvl="1"/>
            <a:r>
              <a:rPr lang="en-US" sz="2000" dirty="0"/>
              <a:t>To delete a publication with a silver lock please contact the </a:t>
            </a:r>
            <a:r>
              <a:rPr lang="en-US" sz="2000" u="sng" dirty="0">
                <a:hlinkClick r:id="rId4"/>
              </a:rPr>
              <a:t>PublicAccess@nih.gov</a:t>
            </a:r>
            <a:r>
              <a:rPr lang="en-US" sz="2000" dirty="0"/>
              <a:t> </a:t>
            </a:r>
          </a:p>
        </p:txBody>
      </p:sp>
      <p:pic>
        <p:nvPicPr>
          <p:cNvPr id="3" name="Picture 2" title="Silver Lock"/>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487" y="3733800"/>
            <a:ext cx="617996" cy="969231"/>
          </a:xfrm>
          <a:prstGeom prst="rect">
            <a:avLst/>
          </a:prstGeom>
          <a:effectLst>
            <a:outerShdw blurRad="76200" dir="18900000" sy="23000" kx="-1200000" algn="bl" rotWithShape="0">
              <a:prstClr val="black">
                <a:alpha val="20000"/>
              </a:prstClr>
            </a:outerShdw>
          </a:effectLst>
        </p:spPr>
      </p:pic>
      <p:pic>
        <p:nvPicPr>
          <p:cNvPr id="4" name="Picture 3" title="Gold Lock"/>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6487" y="2464792"/>
            <a:ext cx="617996" cy="969231"/>
          </a:xfrm>
          <a:prstGeom prst="rect">
            <a:avLst/>
          </a:prstGeom>
          <a:effectLst>
            <a:outerShdw blurRad="76200" dir="18900000" sy="23000" kx="-1200000" algn="bl" rotWithShape="0">
              <a:prstClr val="black">
                <a:alpha val="20000"/>
              </a:prstClr>
            </a:outerShdw>
          </a:effectLst>
        </p:spPr>
      </p:pic>
      <p:sp>
        <p:nvSpPr>
          <p:cNvPr id="6" name="Action Button: Home 5" descr="Home Button - takes you back to the &quot;unpuzzle&quot;">
            <a:hlinkClick r:id="rId7" action="ppaction://hlinksldjump" highlightClick="1"/>
          </p:cNvPr>
          <p:cNvSpPr/>
          <p:nvPr/>
        </p:nvSpPr>
        <p:spPr>
          <a:xfrm>
            <a:off x="8014430" y="5774955"/>
            <a:ext cx="818596" cy="533400"/>
          </a:xfrm>
          <a:prstGeom prst="actionButtonHome">
            <a:avLst/>
          </a:prstGeom>
          <a:scene3d>
            <a:camera prst="orthographicFront" fov="0">
              <a:rot lat="0" lon="0" rev="0"/>
            </a:camera>
            <a:lightRig rig="soft" dir="b">
              <a:rot lat="0" lon="0" rev="0"/>
            </a:lightRig>
          </a:scene3d>
          <a:sp3d prstMaterial="dkEdge">
            <a:bevelT w="63500" h="63500"/>
            <a:contourClr>
              <a:schemeClr val="accent3"/>
            </a:contourClr>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206698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title="eRA Puzzle and most of the component module name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1630" y="1791650"/>
            <a:ext cx="4526128" cy="4532950"/>
          </a:xfrm>
          <a:prstGeom prst="rect">
            <a:avLst/>
          </a:prstGeom>
        </p:spPr>
      </p:pic>
      <p:sp>
        <p:nvSpPr>
          <p:cNvPr id="2" name="Title 1"/>
          <p:cNvSpPr>
            <a:spLocks noGrp="1"/>
          </p:cNvSpPr>
          <p:nvPr>
            <p:ph type="title"/>
          </p:nvPr>
        </p:nvSpPr>
        <p:spPr>
          <a:xfrm>
            <a:off x="301752" y="0"/>
            <a:ext cx="8534400" cy="758952"/>
          </a:xfrm>
        </p:spPr>
        <p:txBody>
          <a:bodyPr/>
          <a:lstStyle/>
          <a:p>
            <a:r>
              <a:rPr lang="en-US" dirty="0"/>
              <a:t>What Does eRA Commons Do?</a:t>
            </a:r>
          </a:p>
        </p:txBody>
      </p:sp>
      <p:sp>
        <p:nvSpPr>
          <p:cNvPr id="6" name="Content Placeholder 2"/>
          <p:cNvSpPr txBox="1">
            <a:spLocks/>
          </p:cNvSpPr>
          <p:nvPr/>
        </p:nvSpPr>
        <p:spPr>
          <a:xfrm>
            <a:off x="301752" y="685800"/>
            <a:ext cx="8503920" cy="1052214"/>
          </a:xfrm>
          <a:prstGeom prst="rect">
            <a:avLst/>
          </a:prstGeom>
        </p:spPr>
        <p:txBody>
          <a:bodyPr/>
          <a:lst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a:lstStyle>
          <a:p>
            <a:pPr marL="0" indent="0">
              <a:buFont typeface="Wingdings 2" pitchFamily="18" charset="2"/>
              <a:buNone/>
            </a:pPr>
            <a:r>
              <a:rPr lang="en-US" sz="2000" dirty="0"/>
              <a:t>The eRA Commons is an online interface where grant applicants, grantees and federal staff can access and share administrative information related to grant applications and awarded research grants.</a:t>
            </a:r>
          </a:p>
        </p:txBody>
      </p:sp>
      <p:sp>
        <p:nvSpPr>
          <p:cNvPr id="9" name="Text Box 6"/>
          <p:cNvSpPr txBox="1">
            <a:spLocks noChangeArrowheads="1"/>
          </p:cNvSpPr>
          <p:nvPr/>
        </p:nvSpPr>
        <p:spPr bwMode="auto">
          <a:xfrm rot="19105282">
            <a:off x="2117049" y="2079079"/>
            <a:ext cx="1181734" cy="276999"/>
          </a:xfrm>
          <a:prstGeom prst="rect">
            <a:avLst/>
          </a:prstGeom>
          <a:noFill/>
          <a:ln w="9525">
            <a:noFill/>
            <a:miter lim="800000"/>
            <a:headEnd/>
            <a:tailEnd/>
          </a:ln>
        </p:spPr>
        <p:txBody>
          <a:bodyPr wrap="none">
            <a:spAutoFit/>
          </a:bodyPr>
          <a:lstStyle/>
          <a:p>
            <a:r>
              <a:rPr lang="en-US" sz="1200" b="1" dirty="0">
                <a:solidFill>
                  <a:srgbClr val="CC3300"/>
                </a:solidFill>
                <a:latin typeface="Georgia" pitchFamily="18" charset="0"/>
              </a:rPr>
              <a:t>Applications</a:t>
            </a:r>
          </a:p>
        </p:txBody>
      </p:sp>
      <p:sp>
        <p:nvSpPr>
          <p:cNvPr id="10" name="Text Box 7"/>
          <p:cNvSpPr txBox="1">
            <a:spLocks noChangeArrowheads="1"/>
          </p:cNvSpPr>
          <p:nvPr/>
        </p:nvSpPr>
        <p:spPr bwMode="auto">
          <a:xfrm>
            <a:off x="4954398" y="4706472"/>
            <a:ext cx="1276311" cy="400110"/>
          </a:xfrm>
          <a:prstGeom prst="rect">
            <a:avLst/>
          </a:prstGeom>
          <a:noFill/>
          <a:ln w="9525">
            <a:noFill/>
            <a:miter lim="800000"/>
            <a:headEnd/>
            <a:tailEnd/>
          </a:ln>
        </p:spPr>
        <p:txBody>
          <a:bodyPr wrap="none">
            <a:spAutoFit/>
          </a:bodyPr>
          <a:lstStyle/>
          <a:p>
            <a:r>
              <a:rPr lang="en-US" sz="1000" b="1" dirty="0">
                <a:solidFill>
                  <a:srgbClr val="CC3300"/>
                </a:solidFill>
                <a:latin typeface="Georgia" pitchFamily="18" charset="0"/>
              </a:rPr>
              <a:t>Post-award </a:t>
            </a:r>
          </a:p>
          <a:p>
            <a:r>
              <a:rPr lang="en-US" sz="1000" b="1" dirty="0">
                <a:solidFill>
                  <a:srgbClr val="CC3300"/>
                </a:solidFill>
                <a:latin typeface="Georgia" pitchFamily="18" charset="0"/>
              </a:rPr>
              <a:t>Correspondence</a:t>
            </a:r>
          </a:p>
        </p:txBody>
      </p:sp>
      <p:sp>
        <p:nvSpPr>
          <p:cNvPr id="11" name="Text Box 8"/>
          <p:cNvSpPr txBox="1">
            <a:spLocks noChangeArrowheads="1"/>
          </p:cNvSpPr>
          <p:nvPr/>
        </p:nvSpPr>
        <p:spPr bwMode="auto">
          <a:xfrm rot="2254921">
            <a:off x="5990145" y="5560289"/>
            <a:ext cx="963725" cy="400110"/>
          </a:xfrm>
          <a:prstGeom prst="rect">
            <a:avLst/>
          </a:prstGeom>
          <a:noFill/>
          <a:ln w="9525">
            <a:noFill/>
            <a:miter lim="800000"/>
            <a:headEnd/>
            <a:tailEnd/>
          </a:ln>
        </p:spPr>
        <p:txBody>
          <a:bodyPr wrap="none">
            <a:spAutoFit/>
          </a:bodyPr>
          <a:lstStyle/>
          <a:p>
            <a:r>
              <a:rPr lang="en-US" sz="1000" b="1" dirty="0">
                <a:solidFill>
                  <a:srgbClr val="CC3300"/>
                </a:solidFill>
                <a:latin typeface="Georgia" pitchFamily="18" charset="0"/>
              </a:rPr>
              <a:t>Review </a:t>
            </a:r>
          </a:p>
          <a:p>
            <a:r>
              <a:rPr lang="en-US" sz="1000" b="1" dirty="0">
                <a:solidFill>
                  <a:srgbClr val="CC3300"/>
                </a:solidFill>
                <a:latin typeface="Georgia" pitchFamily="18" charset="0"/>
              </a:rPr>
              <a:t>Assignment</a:t>
            </a:r>
          </a:p>
        </p:txBody>
      </p:sp>
      <p:sp>
        <p:nvSpPr>
          <p:cNvPr id="12" name="Text Box 9"/>
          <p:cNvSpPr txBox="1">
            <a:spLocks noChangeArrowheads="1"/>
          </p:cNvSpPr>
          <p:nvPr/>
        </p:nvSpPr>
        <p:spPr bwMode="auto">
          <a:xfrm>
            <a:off x="6110395" y="2936505"/>
            <a:ext cx="736099" cy="400110"/>
          </a:xfrm>
          <a:prstGeom prst="rect">
            <a:avLst/>
          </a:prstGeom>
          <a:noFill/>
          <a:ln w="9525">
            <a:noFill/>
            <a:miter lim="800000"/>
            <a:headEnd/>
            <a:tailEnd/>
          </a:ln>
        </p:spPr>
        <p:txBody>
          <a:bodyPr wrap="none">
            <a:spAutoFit/>
          </a:bodyPr>
          <a:lstStyle/>
          <a:p>
            <a:pPr algn="r"/>
            <a:r>
              <a:rPr lang="en-US" sz="1000" b="1" dirty="0">
                <a:solidFill>
                  <a:srgbClr val="CC3300"/>
                </a:solidFill>
                <a:latin typeface="Georgia" pitchFamily="18" charset="0"/>
              </a:rPr>
              <a:t>Priority </a:t>
            </a:r>
          </a:p>
          <a:p>
            <a:pPr algn="r"/>
            <a:r>
              <a:rPr lang="en-US" sz="1000" b="1" dirty="0">
                <a:solidFill>
                  <a:srgbClr val="CC3300"/>
                </a:solidFill>
                <a:latin typeface="Georgia" pitchFamily="18" charset="0"/>
              </a:rPr>
              <a:t>Score</a:t>
            </a:r>
          </a:p>
        </p:txBody>
      </p:sp>
      <p:sp>
        <p:nvSpPr>
          <p:cNvPr id="13" name="Text Box 10"/>
          <p:cNvSpPr txBox="1">
            <a:spLocks noChangeArrowheads="1"/>
          </p:cNvSpPr>
          <p:nvPr/>
        </p:nvSpPr>
        <p:spPr bwMode="auto">
          <a:xfrm>
            <a:off x="4952411" y="2883713"/>
            <a:ext cx="998991" cy="461665"/>
          </a:xfrm>
          <a:prstGeom prst="rect">
            <a:avLst/>
          </a:prstGeom>
          <a:noFill/>
          <a:ln w="9525">
            <a:noFill/>
            <a:miter lim="800000"/>
            <a:headEnd/>
            <a:tailEnd/>
          </a:ln>
        </p:spPr>
        <p:txBody>
          <a:bodyPr wrap="none">
            <a:spAutoFit/>
          </a:bodyPr>
          <a:lstStyle/>
          <a:p>
            <a:pPr algn="ctr"/>
            <a:r>
              <a:rPr lang="en-US" sz="1200" b="1" dirty="0">
                <a:solidFill>
                  <a:srgbClr val="CC3300"/>
                </a:solidFill>
                <a:latin typeface="Georgia" pitchFamily="18" charset="0"/>
              </a:rPr>
              <a:t>Summary </a:t>
            </a:r>
          </a:p>
          <a:p>
            <a:pPr algn="ctr"/>
            <a:r>
              <a:rPr lang="en-US" sz="1200" b="1" dirty="0">
                <a:solidFill>
                  <a:srgbClr val="CC3300"/>
                </a:solidFill>
                <a:latin typeface="Georgia" pitchFamily="18" charset="0"/>
              </a:rPr>
              <a:t>Statement</a:t>
            </a:r>
          </a:p>
        </p:txBody>
      </p:sp>
      <p:sp>
        <p:nvSpPr>
          <p:cNvPr id="14" name="Text Box 11"/>
          <p:cNvSpPr txBox="1">
            <a:spLocks noChangeArrowheads="1"/>
          </p:cNvSpPr>
          <p:nvPr/>
        </p:nvSpPr>
        <p:spPr bwMode="auto">
          <a:xfrm>
            <a:off x="6019800" y="3697069"/>
            <a:ext cx="736099" cy="646331"/>
          </a:xfrm>
          <a:prstGeom prst="rect">
            <a:avLst/>
          </a:prstGeom>
          <a:noFill/>
          <a:ln w="9525">
            <a:noFill/>
            <a:miter lim="800000"/>
            <a:headEnd/>
            <a:tailEnd/>
          </a:ln>
        </p:spPr>
        <p:txBody>
          <a:bodyPr wrap="none">
            <a:spAutoFit/>
          </a:bodyPr>
          <a:lstStyle/>
          <a:p>
            <a:pPr algn="r"/>
            <a:r>
              <a:rPr lang="en-US" sz="1200" b="1" dirty="0">
                <a:solidFill>
                  <a:srgbClr val="CC3300"/>
                </a:solidFill>
                <a:latin typeface="Georgia" pitchFamily="18" charset="0"/>
              </a:rPr>
              <a:t>Notice </a:t>
            </a:r>
          </a:p>
          <a:p>
            <a:pPr algn="r"/>
            <a:r>
              <a:rPr lang="en-US" sz="1200" b="1" dirty="0">
                <a:solidFill>
                  <a:srgbClr val="CC3300"/>
                </a:solidFill>
                <a:latin typeface="Georgia" pitchFamily="18" charset="0"/>
              </a:rPr>
              <a:t>of </a:t>
            </a:r>
          </a:p>
          <a:p>
            <a:pPr algn="r"/>
            <a:r>
              <a:rPr lang="en-US" sz="1200" b="1" dirty="0">
                <a:solidFill>
                  <a:srgbClr val="CC3300"/>
                </a:solidFill>
                <a:latin typeface="Georgia" pitchFamily="18" charset="0"/>
              </a:rPr>
              <a:t>Award</a:t>
            </a:r>
          </a:p>
        </p:txBody>
      </p:sp>
      <p:sp>
        <p:nvSpPr>
          <p:cNvPr id="15" name="Text Box 12"/>
          <p:cNvSpPr txBox="1">
            <a:spLocks noChangeArrowheads="1"/>
          </p:cNvSpPr>
          <p:nvPr/>
        </p:nvSpPr>
        <p:spPr bwMode="auto">
          <a:xfrm>
            <a:off x="3124200" y="2971800"/>
            <a:ext cx="1088760" cy="276999"/>
          </a:xfrm>
          <a:prstGeom prst="rect">
            <a:avLst/>
          </a:prstGeom>
          <a:noFill/>
          <a:ln w="9525">
            <a:noFill/>
            <a:miter lim="800000"/>
            <a:headEnd/>
            <a:tailEnd/>
          </a:ln>
        </p:spPr>
        <p:txBody>
          <a:bodyPr wrap="none">
            <a:spAutoFit/>
          </a:bodyPr>
          <a:lstStyle/>
          <a:p>
            <a:r>
              <a:rPr lang="en-US" sz="1200" b="1" dirty="0">
                <a:solidFill>
                  <a:srgbClr val="CC3300"/>
                </a:solidFill>
                <a:latin typeface="Georgia" pitchFamily="18" charset="0"/>
              </a:rPr>
              <a:t>Assurances</a:t>
            </a:r>
          </a:p>
        </p:txBody>
      </p:sp>
      <p:sp>
        <p:nvSpPr>
          <p:cNvPr id="16" name="Text Box 13"/>
          <p:cNvSpPr txBox="1">
            <a:spLocks noChangeArrowheads="1"/>
          </p:cNvSpPr>
          <p:nvPr/>
        </p:nvSpPr>
        <p:spPr bwMode="auto">
          <a:xfrm rot="19017127">
            <a:off x="2096121" y="3900506"/>
            <a:ext cx="1265090" cy="276999"/>
          </a:xfrm>
          <a:prstGeom prst="rect">
            <a:avLst/>
          </a:prstGeom>
          <a:noFill/>
          <a:ln w="9525">
            <a:noFill/>
            <a:miter lim="800000"/>
            <a:headEnd/>
            <a:tailEnd/>
          </a:ln>
        </p:spPr>
        <p:txBody>
          <a:bodyPr wrap="none">
            <a:spAutoFit/>
          </a:bodyPr>
          <a:lstStyle/>
          <a:p>
            <a:r>
              <a:rPr lang="en-US" sz="1200" b="1" dirty="0">
                <a:solidFill>
                  <a:srgbClr val="CC3300"/>
                </a:solidFill>
                <a:latin typeface="Georgia" pitchFamily="18" charset="0"/>
              </a:rPr>
              <a:t>Certifications</a:t>
            </a:r>
          </a:p>
        </p:txBody>
      </p:sp>
      <p:sp>
        <p:nvSpPr>
          <p:cNvPr id="17" name="Text Box 14"/>
          <p:cNvSpPr txBox="1">
            <a:spLocks noChangeArrowheads="1"/>
          </p:cNvSpPr>
          <p:nvPr/>
        </p:nvSpPr>
        <p:spPr bwMode="auto">
          <a:xfrm>
            <a:off x="3207556" y="2013540"/>
            <a:ext cx="922047" cy="461665"/>
          </a:xfrm>
          <a:prstGeom prst="rect">
            <a:avLst/>
          </a:prstGeom>
          <a:noFill/>
          <a:ln w="9525">
            <a:noFill/>
            <a:miter lim="800000"/>
            <a:headEnd/>
            <a:tailEnd/>
          </a:ln>
        </p:spPr>
        <p:txBody>
          <a:bodyPr wrap="none">
            <a:spAutoFit/>
          </a:bodyPr>
          <a:lstStyle/>
          <a:p>
            <a:r>
              <a:rPr lang="en-US" sz="1200" b="1" dirty="0">
                <a:solidFill>
                  <a:srgbClr val="CC3300"/>
                </a:solidFill>
                <a:latin typeface="Georgia" pitchFamily="18" charset="0"/>
              </a:rPr>
              <a:t>Progress </a:t>
            </a:r>
          </a:p>
          <a:p>
            <a:r>
              <a:rPr lang="en-US" sz="1200" b="1" dirty="0">
                <a:solidFill>
                  <a:srgbClr val="CC3300"/>
                </a:solidFill>
                <a:latin typeface="Georgia" pitchFamily="18" charset="0"/>
              </a:rPr>
              <a:t>Reports</a:t>
            </a:r>
          </a:p>
        </p:txBody>
      </p:sp>
      <p:sp>
        <p:nvSpPr>
          <p:cNvPr id="18" name="Text Box 15"/>
          <p:cNvSpPr txBox="1">
            <a:spLocks noChangeArrowheads="1"/>
          </p:cNvSpPr>
          <p:nvPr/>
        </p:nvSpPr>
        <p:spPr bwMode="auto">
          <a:xfrm>
            <a:off x="2209800" y="4716201"/>
            <a:ext cx="899605" cy="430887"/>
          </a:xfrm>
          <a:prstGeom prst="rect">
            <a:avLst/>
          </a:prstGeom>
          <a:noFill/>
          <a:ln w="9525">
            <a:noFill/>
            <a:miter lim="800000"/>
            <a:headEnd/>
            <a:tailEnd/>
          </a:ln>
        </p:spPr>
        <p:txBody>
          <a:bodyPr wrap="none">
            <a:spAutoFit/>
          </a:bodyPr>
          <a:lstStyle/>
          <a:p>
            <a:r>
              <a:rPr lang="en-US" sz="1050" b="1" dirty="0">
                <a:solidFill>
                  <a:srgbClr val="CC3300"/>
                </a:solidFill>
                <a:latin typeface="Georgia" pitchFamily="18" charset="0"/>
              </a:rPr>
              <a:t>Financial </a:t>
            </a:r>
          </a:p>
          <a:p>
            <a:r>
              <a:rPr lang="en-US" sz="1050" b="1" dirty="0">
                <a:solidFill>
                  <a:srgbClr val="CC3300"/>
                </a:solidFill>
                <a:latin typeface="Georgia" pitchFamily="18" charset="0"/>
              </a:rPr>
              <a:t>Reports</a:t>
            </a:r>
          </a:p>
        </p:txBody>
      </p:sp>
      <p:sp>
        <p:nvSpPr>
          <p:cNvPr id="19" name="Text Box 16"/>
          <p:cNvSpPr txBox="1">
            <a:spLocks noChangeArrowheads="1"/>
          </p:cNvSpPr>
          <p:nvPr/>
        </p:nvSpPr>
        <p:spPr bwMode="auto">
          <a:xfrm>
            <a:off x="3226700" y="4801222"/>
            <a:ext cx="997389" cy="461665"/>
          </a:xfrm>
          <a:prstGeom prst="rect">
            <a:avLst/>
          </a:prstGeom>
          <a:noFill/>
          <a:ln w="9525">
            <a:noFill/>
            <a:miter lim="800000"/>
            <a:headEnd/>
            <a:tailEnd/>
          </a:ln>
        </p:spPr>
        <p:txBody>
          <a:bodyPr wrap="none">
            <a:spAutoFit/>
          </a:bodyPr>
          <a:lstStyle/>
          <a:p>
            <a:r>
              <a:rPr lang="en-US" sz="1200" b="1" dirty="0">
                <a:solidFill>
                  <a:srgbClr val="CC3300"/>
                </a:solidFill>
                <a:latin typeface="Georgia" pitchFamily="18" charset="0"/>
              </a:rPr>
              <a:t>Invention </a:t>
            </a:r>
          </a:p>
          <a:p>
            <a:r>
              <a:rPr lang="en-US" sz="1200" b="1" dirty="0">
                <a:solidFill>
                  <a:srgbClr val="CC3300"/>
                </a:solidFill>
                <a:latin typeface="Georgia" pitchFamily="18" charset="0"/>
              </a:rPr>
              <a:t>Reports</a:t>
            </a:r>
          </a:p>
        </p:txBody>
      </p:sp>
      <p:sp>
        <p:nvSpPr>
          <p:cNvPr id="20" name="Text Box 17"/>
          <p:cNvSpPr txBox="1">
            <a:spLocks noChangeArrowheads="1"/>
          </p:cNvSpPr>
          <p:nvPr/>
        </p:nvSpPr>
        <p:spPr bwMode="auto">
          <a:xfrm>
            <a:off x="2282142" y="2922801"/>
            <a:ext cx="764953" cy="461665"/>
          </a:xfrm>
          <a:prstGeom prst="rect">
            <a:avLst/>
          </a:prstGeom>
          <a:noFill/>
          <a:ln w="9525">
            <a:noFill/>
            <a:miter lim="800000"/>
            <a:headEnd/>
            <a:tailEnd/>
          </a:ln>
        </p:spPr>
        <p:txBody>
          <a:bodyPr wrap="none">
            <a:spAutoFit/>
          </a:bodyPr>
          <a:lstStyle/>
          <a:p>
            <a:r>
              <a:rPr lang="en-US" sz="1200" b="1" dirty="0">
                <a:solidFill>
                  <a:srgbClr val="CC3300"/>
                </a:solidFill>
                <a:latin typeface="Georgia" pitchFamily="18" charset="0"/>
              </a:rPr>
              <a:t>Profile </a:t>
            </a:r>
          </a:p>
          <a:p>
            <a:r>
              <a:rPr lang="en-US" sz="1200" b="1" dirty="0">
                <a:solidFill>
                  <a:srgbClr val="CC3300"/>
                </a:solidFill>
                <a:latin typeface="Georgia" pitchFamily="18" charset="0"/>
              </a:rPr>
              <a:t>Data</a:t>
            </a:r>
          </a:p>
        </p:txBody>
      </p:sp>
      <p:sp>
        <p:nvSpPr>
          <p:cNvPr id="21" name="Text Box 18"/>
          <p:cNvSpPr txBox="1">
            <a:spLocks noChangeArrowheads="1"/>
          </p:cNvSpPr>
          <p:nvPr/>
        </p:nvSpPr>
        <p:spPr bwMode="auto">
          <a:xfrm rot="19466293">
            <a:off x="5965083" y="2126990"/>
            <a:ext cx="1063112" cy="430887"/>
          </a:xfrm>
          <a:prstGeom prst="rect">
            <a:avLst/>
          </a:prstGeom>
          <a:noFill/>
          <a:ln w="9525">
            <a:noFill/>
            <a:miter lim="800000"/>
            <a:headEnd/>
            <a:tailEnd/>
          </a:ln>
        </p:spPr>
        <p:txBody>
          <a:bodyPr wrap="none">
            <a:spAutoFit/>
          </a:bodyPr>
          <a:lstStyle/>
          <a:p>
            <a:r>
              <a:rPr lang="en-US" sz="1050" b="1" dirty="0">
                <a:solidFill>
                  <a:srgbClr val="CC3300"/>
                </a:solidFill>
                <a:latin typeface="Georgia" pitchFamily="18" charset="0"/>
              </a:rPr>
              <a:t>Application </a:t>
            </a:r>
          </a:p>
          <a:p>
            <a:r>
              <a:rPr lang="en-US" sz="1050" b="1" dirty="0">
                <a:solidFill>
                  <a:srgbClr val="CC3300"/>
                </a:solidFill>
                <a:latin typeface="Georgia" pitchFamily="18" charset="0"/>
              </a:rPr>
              <a:t>Image</a:t>
            </a:r>
          </a:p>
        </p:txBody>
      </p:sp>
      <p:sp>
        <p:nvSpPr>
          <p:cNvPr id="22" name="Text Box 19"/>
          <p:cNvSpPr txBox="1">
            <a:spLocks noChangeArrowheads="1"/>
          </p:cNvSpPr>
          <p:nvPr/>
        </p:nvSpPr>
        <p:spPr bwMode="auto">
          <a:xfrm>
            <a:off x="4952411" y="2035640"/>
            <a:ext cx="1058303" cy="415498"/>
          </a:xfrm>
          <a:prstGeom prst="rect">
            <a:avLst/>
          </a:prstGeom>
          <a:noFill/>
          <a:ln w="9525">
            <a:noFill/>
            <a:miter lim="800000"/>
            <a:headEnd/>
            <a:tailEnd/>
          </a:ln>
        </p:spPr>
        <p:txBody>
          <a:bodyPr wrap="none">
            <a:spAutoFit/>
          </a:bodyPr>
          <a:lstStyle/>
          <a:p>
            <a:r>
              <a:rPr lang="en-US" sz="1050" b="1" dirty="0" err="1">
                <a:solidFill>
                  <a:srgbClr val="CC3300"/>
                </a:solidFill>
                <a:latin typeface="Georgia" pitchFamily="18" charset="0"/>
              </a:rPr>
              <a:t>eSub</a:t>
            </a:r>
            <a:r>
              <a:rPr lang="en-US" sz="1050" b="1" dirty="0">
                <a:solidFill>
                  <a:srgbClr val="CC3300"/>
                </a:solidFill>
                <a:latin typeface="Georgia" pitchFamily="18" charset="0"/>
              </a:rPr>
              <a:t> Errors </a:t>
            </a:r>
          </a:p>
          <a:p>
            <a:r>
              <a:rPr lang="en-US" sz="1050" b="1" dirty="0">
                <a:solidFill>
                  <a:srgbClr val="CC3300"/>
                </a:solidFill>
                <a:latin typeface="Georgia" pitchFamily="18" charset="0"/>
              </a:rPr>
              <a:t>Warnings</a:t>
            </a:r>
          </a:p>
        </p:txBody>
      </p:sp>
      <p:sp>
        <p:nvSpPr>
          <p:cNvPr id="23" name="Text Box 20"/>
          <p:cNvSpPr txBox="1">
            <a:spLocks noChangeArrowheads="1"/>
          </p:cNvSpPr>
          <p:nvPr/>
        </p:nvSpPr>
        <p:spPr bwMode="auto">
          <a:xfrm>
            <a:off x="3146482" y="5606390"/>
            <a:ext cx="1170513" cy="415498"/>
          </a:xfrm>
          <a:prstGeom prst="rect">
            <a:avLst/>
          </a:prstGeom>
          <a:noFill/>
          <a:ln w="9525">
            <a:noFill/>
            <a:miter lim="800000"/>
            <a:headEnd/>
            <a:tailEnd/>
          </a:ln>
        </p:spPr>
        <p:txBody>
          <a:bodyPr wrap="none">
            <a:spAutoFit/>
          </a:bodyPr>
          <a:lstStyle/>
          <a:p>
            <a:r>
              <a:rPr lang="en-US" sz="1050" b="1" dirty="0">
                <a:solidFill>
                  <a:srgbClr val="CC3300"/>
                </a:solidFill>
                <a:latin typeface="Georgia" pitchFamily="18" charset="0"/>
              </a:rPr>
              <a:t>Training </a:t>
            </a:r>
          </a:p>
          <a:p>
            <a:r>
              <a:rPr lang="en-US" sz="1050" b="1" dirty="0">
                <a:solidFill>
                  <a:srgbClr val="CC3300"/>
                </a:solidFill>
                <a:latin typeface="Georgia" pitchFamily="18" charset="0"/>
              </a:rPr>
              <a:t>Appointments</a:t>
            </a:r>
          </a:p>
        </p:txBody>
      </p:sp>
      <p:sp>
        <p:nvSpPr>
          <p:cNvPr id="24" name="Text Box 20"/>
          <p:cNvSpPr txBox="1">
            <a:spLocks noChangeArrowheads="1"/>
          </p:cNvSpPr>
          <p:nvPr/>
        </p:nvSpPr>
        <p:spPr bwMode="auto">
          <a:xfrm>
            <a:off x="2274056" y="5371607"/>
            <a:ext cx="909223" cy="461665"/>
          </a:xfrm>
          <a:prstGeom prst="rect">
            <a:avLst/>
          </a:prstGeom>
          <a:noFill/>
          <a:ln w="9525">
            <a:noFill/>
            <a:miter lim="800000"/>
            <a:headEnd/>
            <a:tailEnd/>
          </a:ln>
        </p:spPr>
        <p:txBody>
          <a:bodyPr wrap="none">
            <a:spAutoFit/>
          </a:bodyPr>
          <a:lstStyle/>
          <a:p>
            <a:r>
              <a:rPr lang="en-US" sz="1200" b="1" dirty="0">
                <a:solidFill>
                  <a:srgbClr val="CC3300"/>
                </a:solidFill>
                <a:latin typeface="Georgia" pitchFamily="18" charset="0"/>
              </a:rPr>
              <a:t>Training </a:t>
            </a:r>
          </a:p>
          <a:p>
            <a:r>
              <a:rPr lang="en-US" sz="1200" b="1" dirty="0">
                <a:solidFill>
                  <a:srgbClr val="CC3300"/>
                </a:solidFill>
                <a:latin typeface="Georgia" pitchFamily="18" charset="0"/>
              </a:rPr>
              <a:t>Tables</a:t>
            </a:r>
          </a:p>
        </p:txBody>
      </p:sp>
      <p:sp>
        <p:nvSpPr>
          <p:cNvPr id="25" name="Text Box 20"/>
          <p:cNvSpPr txBox="1">
            <a:spLocks noChangeArrowheads="1"/>
          </p:cNvSpPr>
          <p:nvPr/>
        </p:nvSpPr>
        <p:spPr bwMode="auto">
          <a:xfrm>
            <a:off x="4953000" y="5702026"/>
            <a:ext cx="1013419" cy="430887"/>
          </a:xfrm>
          <a:prstGeom prst="rect">
            <a:avLst/>
          </a:prstGeom>
          <a:noFill/>
          <a:ln w="9525">
            <a:noFill/>
            <a:miter lim="800000"/>
            <a:headEnd/>
            <a:tailEnd/>
          </a:ln>
        </p:spPr>
        <p:txBody>
          <a:bodyPr wrap="none">
            <a:spAutoFit/>
          </a:bodyPr>
          <a:lstStyle/>
          <a:p>
            <a:r>
              <a:rPr lang="en-US" sz="1100" b="1" dirty="0">
                <a:solidFill>
                  <a:srgbClr val="CC3300"/>
                </a:solidFill>
                <a:latin typeface="Georgia" pitchFamily="18" charset="0"/>
              </a:rPr>
              <a:t>HSS Data / </a:t>
            </a:r>
          </a:p>
          <a:p>
            <a:r>
              <a:rPr lang="en-US" sz="1100" b="1" dirty="0">
                <a:solidFill>
                  <a:srgbClr val="CC3300"/>
                </a:solidFill>
                <a:latin typeface="Georgia" pitchFamily="18" charset="0"/>
              </a:rPr>
              <a:t>Integration</a:t>
            </a:r>
          </a:p>
        </p:txBody>
      </p:sp>
      <p:sp>
        <p:nvSpPr>
          <p:cNvPr id="26" name="Text Box 20"/>
          <p:cNvSpPr txBox="1">
            <a:spLocks noChangeArrowheads="1"/>
          </p:cNvSpPr>
          <p:nvPr/>
        </p:nvSpPr>
        <p:spPr bwMode="auto">
          <a:xfrm>
            <a:off x="4064635" y="1821404"/>
            <a:ext cx="978153" cy="276999"/>
          </a:xfrm>
          <a:prstGeom prst="rect">
            <a:avLst/>
          </a:prstGeom>
          <a:noFill/>
          <a:ln w="9525">
            <a:noFill/>
            <a:miter lim="800000"/>
            <a:headEnd/>
            <a:tailEnd/>
          </a:ln>
        </p:spPr>
        <p:txBody>
          <a:bodyPr wrap="none">
            <a:spAutoFit/>
          </a:bodyPr>
          <a:lstStyle/>
          <a:p>
            <a:r>
              <a:rPr lang="en-US" sz="1200" b="1" dirty="0">
                <a:solidFill>
                  <a:srgbClr val="CC3300"/>
                </a:solidFill>
                <a:latin typeface="Georgia" pitchFamily="18" charset="0"/>
              </a:rPr>
              <a:t>ORCID ID</a:t>
            </a:r>
          </a:p>
        </p:txBody>
      </p:sp>
      <p:sp>
        <p:nvSpPr>
          <p:cNvPr id="31" name="Text Box 15"/>
          <p:cNvSpPr txBox="1">
            <a:spLocks noChangeArrowheads="1"/>
          </p:cNvSpPr>
          <p:nvPr/>
        </p:nvSpPr>
        <p:spPr bwMode="auto">
          <a:xfrm>
            <a:off x="4025361" y="2668716"/>
            <a:ext cx="1056700" cy="415498"/>
          </a:xfrm>
          <a:prstGeom prst="rect">
            <a:avLst/>
          </a:prstGeom>
          <a:noFill/>
          <a:ln w="9525">
            <a:noFill/>
            <a:miter lim="800000"/>
            <a:headEnd/>
            <a:tailEnd/>
          </a:ln>
        </p:spPr>
        <p:txBody>
          <a:bodyPr wrap="none">
            <a:spAutoFit/>
          </a:bodyPr>
          <a:lstStyle/>
          <a:p>
            <a:pPr algn="ctr"/>
            <a:r>
              <a:rPr lang="en-US" sz="1050" b="1" dirty="0">
                <a:solidFill>
                  <a:srgbClr val="CC3300"/>
                </a:solidFill>
                <a:latin typeface="Georgia" pitchFamily="18" charset="0"/>
              </a:rPr>
              <a:t>Institutional</a:t>
            </a:r>
          </a:p>
          <a:p>
            <a:pPr algn="ctr"/>
            <a:r>
              <a:rPr lang="en-US" sz="1050" b="1" dirty="0">
                <a:solidFill>
                  <a:srgbClr val="CC3300"/>
                </a:solidFill>
                <a:latin typeface="Georgia" pitchFamily="18" charset="0"/>
              </a:rPr>
              <a:t>Profile</a:t>
            </a:r>
          </a:p>
        </p:txBody>
      </p:sp>
      <p:sp>
        <p:nvSpPr>
          <p:cNvPr id="32" name="Text Box 15"/>
          <p:cNvSpPr txBox="1">
            <a:spLocks noChangeArrowheads="1"/>
          </p:cNvSpPr>
          <p:nvPr/>
        </p:nvSpPr>
        <p:spPr bwMode="auto">
          <a:xfrm>
            <a:off x="3079957" y="3810000"/>
            <a:ext cx="822661" cy="415498"/>
          </a:xfrm>
          <a:prstGeom prst="rect">
            <a:avLst/>
          </a:prstGeom>
          <a:noFill/>
          <a:ln w="9525">
            <a:noFill/>
            <a:miter lim="800000"/>
            <a:headEnd/>
            <a:tailEnd/>
          </a:ln>
        </p:spPr>
        <p:txBody>
          <a:bodyPr wrap="none">
            <a:spAutoFit/>
          </a:bodyPr>
          <a:lstStyle/>
          <a:p>
            <a:pPr algn="ctr"/>
            <a:r>
              <a:rPr lang="en-US" sz="1050" b="1" dirty="0">
                <a:solidFill>
                  <a:srgbClr val="CC3300"/>
                </a:solidFill>
                <a:latin typeface="Georgia" pitchFamily="18" charset="0"/>
              </a:rPr>
              <a:t>Prior</a:t>
            </a:r>
          </a:p>
          <a:p>
            <a:pPr algn="ctr"/>
            <a:r>
              <a:rPr lang="en-US" sz="1050" b="1" dirty="0">
                <a:solidFill>
                  <a:srgbClr val="CC3300"/>
                </a:solidFill>
                <a:latin typeface="Georgia" pitchFamily="18" charset="0"/>
              </a:rPr>
              <a:t>Approval</a:t>
            </a:r>
          </a:p>
        </p:txBody>
      </p:sp>
      <p:sp>
        <p:nvSpPr>
          <p:cNvPr id="33" name="Text Box 10"/>
          <p:cNvSpPr txBox="1">
            <a:spLocks noChangeArrowheads="1"/>
          </p:cNvSpPr>
          <p:nvPr/>
        </p:nvSpPr>
        <p:spPr bwMode="auto">
          <a:xfrm>
            <a:off x="4328329" y="4968082"/>
            <a:ext cx="450764" cy="276999"/>
          </a:xfrm>
          <a:prstGeom prst="rect">
            <a:avLst/>
          </a:prstGeom>
          <a:noFill/>
          <a:ln w="9525">
            <a:noFill/>
            <a:miter lim="800000"/>
            <a:headEnd/>
            <a:tailEnd/>
          </a:ln>
        </p:spPr>
        <p:txBody>
          <a:bodyPr wrap="none">
            <a:spAutoFit/>
          </a:bodyPr>
          <a:lstStyle/>
          <a:p>
            <a:pPr algn="ctr"/>
            <a:r>
              <a:rPr lang="en-US" sz="1200" b="1" dirty="0">
                <a:solidFill>
                  <a:srgbClr val="CC3300"/>
                </a:solidFill>
                <a:latin typeface="Georgia" pitchFamily="18" charset="0"/>
              </a:rPr>
              <a:t>JIT</a:t>
            </a:r>
          </a:p>
        </p:txBody>
      </p:sp>
      <p:sp>
        <p:nvSpPr>
          <p:cNvPr id="34" name="Text Box 11"/>
          <p:cNvSpPr txBox="1">
            <a:spLocks noChangeArrowheads="1"/>
          </p:cNvSpPr>
          <p:nvPr/>
        </p:nvSpPr>
        <p:spPr bwMode="auto">
          <a:xfrm>
            <a:off x="3983685" y="3911367"/>
            <a:ext cx="1095172" cy="461665"/>
          </a:xfrm>
          <a:prstGeom prst="rect">
            <a:avLst/>
          </a:prstGeom>
          <a:noFill/>
          <a:ln w="9525">
            <a:noFill/>
            <a:miter lim="800000"/>
            <a:headEnd/>
            <a:tailEnd/>
          </a:ln>
        </p:spPr>
        <p:txBody>
          <a:bodyPr wrap="none">
            <a:spAutoFit/>
          </a:bodyPr>
          <a:lstStyle/>
          <a:p>
            <a:pPr algn="ctr"/>
            <a:r>
              <a:rPr lang="en-US" sz="1200" b="1" dirty="0">
                <a:solidFill>
                  <a:srgbClr val="CC3300"/>
                </a:solidFill>
                <a:latin typeface="Georgia" pitchFamily="18" charset="0"/>
              </a:rPr>
              <a:t>Publication</a:t>
            </a:r>
          </a:p>
          <a:p>
            <a:pPr algn="ctr"/>
            <a:r>
              <a:rPr lang="en-US" sz="1200" b="1" dirty="0">
                <a:solidFill>
                  <a:srgbClr val="CC3300"/>
                </a:solidFill>
                <a:latin typeface="Georgia" pitchFamily="18" charset="0"/>
              </a:rPr>
              <a:t>Data</a:t>
            </a:r>
          </a:p>
        </p:txBody>
      </p:sp>
      <p:sp>
        <p:nvSpPr>
          <p:cNvPr id="35" name="Text Box 10"/>
          <p:cNvSpPr txBox="1">
            <a:spLocks noChangeArrowheads="1"/>
          </p:cNvSpPr>
          <p:nvPr/>
        </p:nvSpPr>
        <p:spPr bwMode="auto">
          <a:xfrm>
            <a:off x="6290534" y="4801222"/>
            <a:ext cx="535724" cy="276999"/>
          </a:xfrm>
          <a:prstGeom prst="rect">
            <a:avLst/>
          </a:prstGeom>
          <a:noFill/>
          <a:ln w="9525">
            <a:noFill/>
            <a:miter lim="800000"/>
            <a:headEnd/>
            <a:tailEnd/>
          </a:ln>
        </p:spPr>
        <p:txBody>
          <a:bodyPr wrap="none">
            <a:spAutoFit/>
          </a:bodyPr>
          <a:lstStyle/>
          <a:p>
            <a:pPr algn="ctr"/>
            <a:r>
              <a:rPr lang="en-US" sz="1200" b="1" dirty="0">
                <a:solidFill>
                  <a:srgbClr val="CC3300"/>
                </a:solidFill>
                <a:latin typeface="Georgia" pitchFamily="18" charset="0"/>
              </a:rPr>
              <a:t>NCE</a:t>
            </a:r>
          </a:p>
        </p:txBody>
      </p:sp>
      <p:sp>
        <p:nvSpPr>
          <p:cNvPr id="36" name="Text Box 18"/>
          <p:cNvSpPr txBox="1">
            <a:spLocks noChangeArrowheads="1"/>
          </p:cNvSpPr>
          <p:nvPr/>
        </p:nvSpPr>
        <p:spPr bwMode="auto">
          <a:xfrm rot="19466293">
            <a:off x="5222428" y="3721421"/>
            <a:ext cx="888385" cy="415498"/>
          </a:xfrm>
          <a:prstGeom prst="rect">
            <a:avLst/>
          </a:prstGeom>
          <a:noFill/>
          <a:ln w="9525">
            <a:noFill/>
            <a:miter lim="800000"/>
            <a:headEnd/>
            <a:tailEnd/>
          </a:ln>
        </p:spPr>
        <p:txBody>
          <a:bodyPr wrap="none">
            <a:spAutoFit/>
          </a:bodyPr>
          <a:lstStyle/>
          <a:p>
            <a:r>
              <a:rPr lang="en-US" sz="1000" b="1" dirty="0">
                <a:solidFill>
                  <a:srgbClr val="CC3300"/>
                </a:solidFill>
                <a:latin typeface="Georgia" pitchFamily="18" charset="0"/>
              </a:rPr>
              <a:t>Reference</a:t>
            </a:r>
          </a:p>
          <a:p>
            <a:r>
              <a:rPr lang="en-US" sz="1000" b="1" dirty="0">
                <a:solidFill>
                  <a:srgbClr val="CC3300"/>
                </a:solidFill>
                <a:latin typeface="Georgia" pitchFamily="18" charset="0"/>
              </a:rPr>
              <a:t>Letter</a:t>
            </a:r>
          </a:p>
        </p:txBody>
      </p:sp>
      <p:sp>
        <p:nvSpPr>
          <p:cNvPr id="37" name="Text Box 15"/>
          <p:cNvSpPr txBox="1">
            <a:spLocks noChangeArrowheads="1"/>
          </p:cNvSpPr>
          <p:nvPr/>
        </p:nvSpPr>
        <p:spPr bwMode="auto">
          <a:xfrm>
            <a:off x="4045661" y="5962738"/>
            <a:ext cx="1021433" cy="369332"/>
          </a:xfrm>
          <a:prstGeom prst="rect">
            <a:avLst/>
          </a:prstGeom>
          <a:noFill/>
          <a:ln w="9525">
            <a:noFill/>
            <a:miter lim="800000"/>
            <a:headEnd/>
            <a:tailEnd/>
          </a:ln>
        </p:spPr>
        <p:txBody>
          <a:bodyPr wrap="none">
            <a:spAutoFit/>
          </a:bodyPr>
          <a:lstStyle/>
          <a:p>
            <a:pPr algn="ctr"/>
            <a:r>
              <a:rPr lang="en-US" sz="900" b="1" dirty="0">
                <a:solidFill>
                  <a:srgbClr val="CC3300"/>
                </a:solidFill>
                <a:latin typeface="Georgia" pitchFamily="18" charset="0"/>
              </a:rPr>
              <a:t>Relinquishing</a:t>
            </a:r>
          </a:p>
          <a:p>
            <a:pPr algn="ctr"/>
            <a:r>
              <a:rPr lang="en-US" sz="900" b="1" dirty="0">
                <a:solidFill>
                  <a:srgbClr val="CC3300"/>
                </a:solidFill>
                <a:latin typeface="Georgia" pitchFamily="18" charset="0"/>
              </a:rPr>
              <a:t>Statement</a:t>
            </a:r>
          </a:p>
        </p:txBody>
      </p:sp>
      <p:pic>
        <p:nvPicPr>
          <p:cNvPr id="38" name="Picture 37" descr="''" title="Commons Landing p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747" y="1791651"/>
            <a:ext cx="8014507" cy="4532950"/>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647302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Closeout</a:t>
            </a:r>
          </a:p>
        </p:txBody>
      </p:sp>
      <p:sp>
        <p:nvSpPr>
          <p:cNvPr id="3" name="Text Placeholder 2"/>
          <p:cNvSpPr>
            <a:spLocks noGrp="1"/>
          </p:cNvSpPr>
          <p:nvPr>
            <p:ph type="body" idx="1"/>
          </p:nvPr>
        </p:nvSpPr>
        <p:spPr/>
        <p:txBody>
          <a:bodyPr/>
          <a:lstStyle/>
          <a:p>
            <a:r>
              <a:rPr lang="en-US" dirty="0"/>
              <a:t>Electronically submit required Closeout documents for grants in Closeout status</a:t>
            </a:r>
          </a:p>
        </p:txBody>
      </p:sp>
      <p:sp>
        <p:nvSpPr>
          <p:cNvPr id="4" name="Content Placeholder 3"/>
          <p:cNvSpPr>
            <a:spLocks noGrp="1"/>
          </p:cNvSpPr>
          <p:nvPr>
            <p:ph sz="quarter" idx="13"/>
          </p:nvPr>
        </p:nvSpPr>
        <p:spPr>
          <a:xfrm>
            <a:off x="3124200" y="685800"/>
            <a:ext cx="5638800" cy="5638800"/>
          </a:xfrm>
        </p:spPr>
        <p:txBody>
          <a:bodyPr/>
          <a:lstStyle/>
          <a:p>
            <a:pPr eaLnBrk="1" hangingPunct="1"/>
            <a:r>
              <a:rPr lang="en-US" sz="2800" dirty="0"/>
              <a:t>Closeout items for NIH include*:</a:t>
            </a:r>
          </a:p>
          <a:p>
            <a:pPr lvl="1" eaLnBrk="1" hangingPunct="1"/>
            <a:r>
              <a:rPr lang="en-US" sz="2400" dirty="0"/>
              <a:t>Final Research Performance Progress Report (F-RPPR)</a:t>
            </a:r>
          </a:p>
          <a:p>
            <a:pPr lvl="1" eaLnBrk="1" hangingPunct="1"/>
            <a:r>
              <a:rPr lang="en-US" sz="2400" dirty="0"/>
              <a:t>Federal Financial Report (FFR)</a:t>
            </a:r>
          </a:p>
          <a:p>
            <a:pPr lvl="1" eaLnBrk="1" hangingPunct="1"/>
            <a:r>
              <a:rPr lang="en-US" sz="2400" dirty="0"/>
              <a:t>Final Invention Statement</a:t>
            </a:r>
          </a:p>
          <a:p>
            <a:pPr eaLnBrk="1" hangingPunct="1"/>
            <a:r>
              <a:rPr lang="en-US" sz="2800" dirty="0"/>
              <a:t>NIH automatically marks the grant “ready for close out,” making the link appear in Commons  when:</a:t>
            </a:r>
          </a:p>
          <a:p>
            <a:pPr lvl="1" eaLnBrk="1" hangingPunct="1"/>
            <a:r>
              <a:rPr lang="en-US" sz="2400" dirty="0"/>
              <a:t>The project period end date has passed, and</a:t>
            </a:r>
          </a:p>
          <a:p>
            <a:pPr lvl="1" eaLnBrk="1" hangingPunct="1"/>
            <a:r>
              <a:rPr lang="en-US" sz="2400" dirty="0"/>
              <a:t>No Typ2 application has been submitted</a:t>
            </a:r>
          </a:p>
          <a:p>
            <a:endParaRPr lang="en-US" dirty="0"/>
          </a:p>
        </p:txBody>
      </p:sp>
      <p:pic>
        <p:nvPicPr>
          <p:cNvPr id="5" name="Picture 4" titl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495" y="4473765"/>
            <a:ext cx="2198762" cy="16510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6" name="TextBox 5">
            <a:extLst>
              <a:ext uri="{FF2B5EF4-FFF2-40B4-BE49-F238E27FC236}">
                <a16:creationId xmlns:a16="http://schemas.microsoft.com/office/drawing/2014/main" id="{982163C6-23C9-46E0-A2F8-47CE03AEB0B9}"/>
              </a:ext>
            </a:extLst>
          </p:cNvPr>
          <p:cNvSpPr txBox="1"/>
          <p:nvPr/>
        </p:nvSpPr>
        <p:spPr>
          <a:xfrm>
            <a:off x="1778833" y="6400800"/>
            <a:ext cx="5532284" cy="369332"/>
          </a:xfrm>
          <a:prstGeom prst="rect">
            <a:avLst/>
          </a:prstGeom>
          <a:noFill/>
        </p:spPr>
        <p:txBody>
          <a:bodyPr wrap="none" rtlCol="0">
            <a:spAutoFit/>
          </a:bodyPr>
          <a:lstStyle/>
          <a:p>
            <a:r>
              <a:rPr lang="en-US" dirty="0"/>
              <a:t>*Agency partners may require additional information</a:t>
            </a:r>
          </a:p>
        </p:txBody>
      </p:sp>
    </p:spTree>
    <p:custDataLst>
      <p:tags r:id="rId1"/>
    </p:custDataLst>
    <p:extLst>
      <p:ext uri="{BB962C8B-B14F-4D97-AF65-F5344CB8AC3E}">
        <p14:creationId xmlns:p14="http://schemas.microsoft.com/office/powerpoint/2010/main" val="1772457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152401"/>
            <a:ext cx="8534400" cy="990600"/>
          </a:xfrm>
        </p:spPr>
        <p:txBody>
          <a:bodyPr>
            <a:normAutofit fontScale="90000"/>
          </a:bodyPr>
          <a:lstStyle/>
          <a:p>
            <a:r>
              <a:rPr lang="en-US" dirty="0"/>
              <a:t>New Closeout Search screen provides </a:t>
            </a:r>
            <a:br>
              <a:rPr lang="en-US" dirty="0"/>
            </a:br>
            <a:r>
              <a:rPr lang="en-US" dirty="0"/>
              <a:t>additional search criteria</a:t>
            </a:r>
          </a:p>
        </p:txBody>
      </p:sp>
      <p:grpSp>
        <p:nvGrpSpPr>
          <p:cNvPr id="5" name="Group 4" descr="Closeout options" title="SO Status search"/>
          <p:cNvGrpSpPr/>
          <p:nvPr/>
        </p:nvGrpSpPr>
        <p:grpSpPr>
          <a:xfrm>
            <a:off x="190500" y="1569063"/>
            <a:ext cx="8763000" cy="4315974"/>
            <a:chOff x="190500" y="1569063"/>
            <a:chExt cx="8763000" cy="4315974"/>
          </a:xfrm>
        </p:grpSpPr>
        <p:pic>
          <p:nvPicPr>
            <p:cNvPr id="4" name="Picture 6" title="SO Search Screen Closeout"/>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0500" y="1569063"/>
              <a:ext cx="8763000" cy="4315974"/>
            </a:xfrm>
            <a:prstGeom prst="rect">
              <a:avLst/>
            </a:prstGeom>
            <a:noFill/>
            <a:ln w="9525">
              <a:noFill/>
              <a:miter lim="800000"/>
              <a:headEnd/>
              <a:tailEnd/>
            </a:ln>
          </p:spPr>
        </p:pic>
        <p:sp>
          <p:nvSpPr>
            <p:cNvPr id="3" name="Rounded Rectangle 2"/>
            <p:cNvSpPr/>
            <p:nvPr/>
          </p:nvSpPr>
          <p:spPr>
            <a:xfrm>
              <a:off x="2743200" y="4495800"/>
              <a:ext cx="2286000" cy="838200"/>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1814824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307975"/>
            <a:ext cx="8534400" cy="758825"/>
          </a:xfrm>
        </p:spPr>
        <p:txBody>
          <a:bodyPr>
            <a:normAutofit fontScale="90000"/>
          </a:bodyPr>
          <a:lstStyle/>
          <a:p>
            <a:r>
              <a:rPr lang="en-US" dirty="0"/>
              <a:t>Final Report Additional Materials</a:t>
            </a:r>
            <a:br>
              <a:rPr lang="en-US" dirty="0"/>
            </a:br>
            <a:r>
              <a:rPr lang="en-US" dirty="0"/>
              <a:t>(FRAM) </a:t>
            </a:r>
          </a:p>
        </p:txBody>
      </p:sp>
      <p:grpSp>
        <p:nvGrpSpPr>
          <p:cNvPr id="3" name="Group 2" descr="Showing FRAM Request and FRAM Update Link" title="Closeout screen"/>
          <p:cNvGrpSpPr/>
          <p:nvPr/>
        </p:nvGrpSpPr>
        <p:grpSpPr>
          <a:xfrm>
            <a:off x="170563" y="1752600"/>
            <a:ext cx="8821037" cy="2623226"/>
            <a:chOff x="170563" y="1752600"/>
            <a:chExt cx="8821037" cy="2623226"/>
          </a:xfrm>
        </p:grpSpPr>
        <p:pic>
          <p:nvPicPr>
            <p:cNvPr id="20" name="Picture 19" title="Clouseout screen with FRAM Reques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563" y="1752600"/>
              <a:ext cx="8821037" cy="2623226"/>
            </a:xfrm>
            <a:prstGeom prst="rect">
              <a:avLst/>
            </a:prstGeom>
          </p:spPr>
        </p:pic>
        <p:sp>
          <p:nvSpPr>
            <p:cNvPr id="21" name="Rounded Rectangle 20" title="rounded rectangle"/>
            <p:cNvSpPr/>
            <p:nvPr/>
          </p:nvSpPr>
          <p:spPr>
            <a:xfrm>
              <a:off x="3581400" y="3729370"/>
              <a:ext cx="685800" cy="237460"/>
            </a:xfrm>
            <a:prstGeom prst="round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title="rounded rectangle"/>
            <p:cNvSpPr/>
            <p:nvPr/>
          </p:nvSpPr>
          <p:spPr>
            <a:xfrm>
              <a:off x="6705600" y="3682092"/>
              <a:ext cx="685801" cy="237460"/>
            </a:xfrm>
            <a:prstGeom prst="round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p:cNvSpPr txBox="1"/>
          <p:nvPr/>
        </p:nvSpPr>
        <p:spPr>
          <a:xfrm>
            <a:off x="457200" y="4478930"/>
            <a:ext cx="7342716" cy="923330"/>
          </a:xfrm>
          <a:prstGeom prst="rect">
            <a:avLst/>
          </a:prstGeom>
          <a:noFill/>
        </p:spPr>
        <p:txBody>
          <a:bodyPr wrap="none" rtlCol="0">
            <a:spAutoFit/>
          </a:bodyPr>
          <a:lstStyle/>
          <a:p>
            <a:pPr marL="285750" indent="-285750">
              <a:buFont typeface="Arial" panose="020B0604020202020204" pitchFamily="34" charset="0"/>
              <a:buChar char="•"/>
            </a:pPr>
            <a:r>
              <a:rPr lang="en-US" dirty="0"/>
              <a:t>Awarding IC sets status to FRAM Requested</a:t>
            </a:r>
          </a:p>
          <a:p>
            <a:pPr marL="285750" indent="-285750">
              <a:buFont typeface="Arial" panose="020B0604020202020204" pitchFamily="34" charset="0"/>
              <a:buChar char="•"/>
            </a:pPr>
            <a:r>
              <a:rPr lang="en-US" dirty="0"/>
              <a:t>Awarding IC triggers email for requested information to the SO &amp; PI</a:t>
            </a:r>
          </a:p>
          <a:p>
            <a:pPr marL="285750" indent="-285750">
              <a:buFont typeface="Arial" panose="020B0604020202020204" pitchFamily="34" charset="0"/>
              <a:buChar char="•"/>
            </a:pPr>
            <a:r>
              <a:rPr lang="en-US" dirty="0"/>
              <a:t>The FRAM Update link appears in Action column</a:t>
            </a:r>
          </a:p>
        </p:txBody>
      </p:sp>
      <p:sp>
        <p:nvSpPr>
          <p:cNvPr id="24" name="TextBox 23"/>
          <p:cNvSpPr txBox="1"/>
          <p:nvPr/>
        </p:nvSpPr>
        <p:spPr>
          <a:xfrm>
            <a:off x="1558996" y="1447800"/>
            <a:ext cx="6026009" cy="400110"/>
          </a:xfrm>
          <a:prstGeom prst="rect">
            <a:avLst/>
          </a:prstGeom>
          <a:noFill/>
        </p:spPr>
        <p:txBody>
          <a:bodyPr wrap="none" rtlCol="0">
            <a:spAutoFit/>
          </a:bodyPr>
          <a:lstStyle/>
          <a:p>
            <a:r>
              <a:rPr lang="en-US" sz="2000" b="1" dirty="0">
                <a:solidFill>
                  <a:srgbClr val="FF0000"/>
                </a:solidFill>
              </a:rPr>
              <a:t>FRAM works in same manner as PRAM in RPPR</a:t>
            </a:r>
          </a:p>
        </p:txBody>
      </p:sp>
    </p:spTree>
    <p:custDataLst>
      <p:tags r:id="rId1"/>
    </p:custDataLst>
    <p:extLst>
      <p:ext uri="{BB962C8B-B14F-4D97-AF65-F5344CB8AC3E}">
        <p14:creationId xmlns:p14="http://schemas.microsoft.com/office/powerpoint/2010/main" val="3604415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Status screen showing IRAM link"/>
          <p:cNvPicPr>
            <a:picLocks noChangeAspect="1"/>
          </p:cNvPicPr>
          <p:nvPr/>
        </p:nvPicPr>
        <p:blipFill rotWithShape="1">
          <a:blip r:embed="rId3">
            <a:extLst>
              <a:ext uri="{28A0092B-C50C-407E-A947-70E740481C1C}">
                <a14:useLocalDpi xmlns:a14="http://schemas.microsoft.com/office/drawing/2010/main" val="0"/>
              </a:ext>
            </a:extLst>
          </a:blip>
          <a:srcRect b="43986"/>
          <a:stretch/>
        </p:blipFill>
        <p:spPr>
          <a:xfrm>
            <a:off x="245313" y="1828800"/>
            <a:ext cx="8590712" cy="3361583"/>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a:xfrm>
            <a:off x="301625" y="307975"/>
            <a:ext cx="8534400" cy="758825"/>
          </a:xfrm>
        </p:spPr>
        <p:txBody>
          <a:bodyPr>
            <a:normAutofit fontScale="90000"/>
          </a:bodyPr>
          <a:lstStyle/>
          <a:p>
            <a:r>
              <a:rPr lang="en-US" dirty="0"/>
              <a:t>Interim Report Additional Materials</a:t>
            </a:r>
            <a:br>
              <a:rPr lang="en-US" dirty="0"/>
            </a:br>
            <a:r>
              <a:rPr lang="en-US" dirty="0"/>
              <a:t>(IRAM) Link</a:t>
            </a:r>
          </a:p>
        </p:txBody>
      </p:sp>
      <p:sp>
        <p:nvSpPr>
          <p:cNvPr id="23" name="TextBox 22"/>
          <p:cNvSpPr txBox="1"/>
          <p:nvPr/>
        </p:nvSpPr>
        <p:spPr>
          <a:xfrm>
            <a:off x="304800" y="5401270"/>
            <a:ext cx="7342716" cy="923330"/>
          </a:xfrm>
          <a:prstGeom prst="rect">
            <a:avLst/>
          </a:prstGeom>
          <a:noFill/>
        </p:spPr>
        <p:txBody>
          <a:bodyPr wrap="none" rtlCol="0">
            <a:spAutoFit/>
          </a:bodyPr>
          <a:lstStyle/>
          <a:p>
            <a:pPr marL="285750" indent="-285750">
              <a:buFont typeface="Arial" panose="020B0604020202020204" pitchFamily="34" charset="0"/>
              <a:buChar char="•"/>
            </a:pPr>
            <a:r>
              <a:rPr lang="en-US" dirty="0"/>
              <a:t>Awarding IC sets status to IRAM Requested</a:t>
            </a:r>
          </a:p>
          <a:p>
            <a:pPr marL="285750" indent="-285750">
              <a:buFont typeface="Arial" panose="020B0604020202020204" pitchFamily="34" charset="0"/>
              <a:buChar char="•"/>
            </a:pPr>
            <a:r>
              <a:rPr lang="en-US" dirty="0"/>
              <a:t>Awarding IC triggers email for requested information to the SO &amp; PI</a:t>
            </a:r>
          </a:p>
          <a:p>
            <a:pPr marL="285750" indent="-285750">
              <a:buFont typeface="Arial" panose="020B0604020202020204" pitchFamily="34" charset="0"/>
              <a:buChar char="•"/>
            </a:pPr>
            <a:r>
              <a:rPr lang="en-US" dirty="0"/>
              <a:t>The IRAM Update link appears in Action column</a:t>
            </a:r>
          </a:p>
        </p:txBody>
      </p:sp>
      <p:sp>
        <p:nvSpPr>
          <p:cNvPr id="24" name="TextBox 23"/>
          <p:cNvSpPr txBox="1"/>
          <p:nvPr/>
        </p:nvSpPr>
        <p:spPr>
          <a:xfrm>
            <a:off x="1284345" y="1352490"/>
            <a:ext cx="6351419" cy="400110"/>
          </a:xfrm>
          <a:prstGeom prst="rect">
            <a:avLst/>
          </a:prstGeom>
          <a:noFill/>
        </p:spPr>
        <p:txBody>
          <a:bodyPr wrap="none" rtlCol="0">
            <a:spAutoFit/>
          </a:bodyPr>
          <a:lstStyle/>
          <a:p>
            <a:r>
              <a:rPr lang="en-US" sz="2000" b="1" dirty="0">
                <a:solidFill>
                  <a:srgbClr val="FF0000"/>
                </a:solidFill>
              </a:rPr>
              <a:t>IRAM works in same manner as PRAM in for RPPR</a:t>
            </a:r>
          </a:p>
        </p:txBody>
      </p:sp>
      <p:sp>
        <p:nvSpPr>
          <p:cNvPr id="6" name="Action Button: Home 5" descr="Home Button - takes you back to the &quot;unpuzzle&quot;">
            <a:hlinkClick r:id="rId4" action="ppaction://hlinksldjump" highlightClick="1"/>
          </p:cNvPr>
          <p:cNvSpPr/>
          <p:nvPr/>
        </p:nvSpPr>
        <p:spPr>
          <a:xfrm>
            <a:off x="8014430" y="5774955"/>
            <a:ext cx="818596" cy="533400"/>
          </a:xfrm>
          <a:prstGeom prst="actionButtonHome">
            <a:avLst/>
          </a:prstGeom>
          <a:scene3d>
            <a:camera prst="orthographicFront" fov="0">
              <a:rot lat="0" lon="0" rev="0"/>
            </a:camera>
            <a:lightRig rig="soft" dir="b">
              <a:rot lat="0" lon="0" rev="0"/>
            </a:lightRig>
          </a:scene3d>
          <a:sp3d prstMaterial="dkEdge">
            <a:bevelT w="63500" h="63500"/>
            <a:contourClr>
              <a:schemeClr val="accent3"/>
            </a:contourClr>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817826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Are Admin </a:t>
            </a:r>
            <a:r>
              <a:rPr lang="en-US" dirty="0" err="1"/>
              <a:t>Supps</a:t>
            </a:r>
            <a:r>
              <a:rPr lang="en-US" dirty="0"/>
              <a:t>?</a:t>
            </a:r>
          </a:p>
        </p:txBody>
      </p:sp>
      <p:pic>
        <p:nvPicPr>
          <p:cNvPr id="8" name="Picture 7" descr="''" title="eRA Commons landing page showing Admin Supp navigation tab"/>
          <p:cNvPicPr>
            <a:picLocks noChangeAspect="1"/>
          </p:cNvPicPr>
          <p:nvPr/>
        </p:nvPicPr>
        <p:blipFill rotWithShape="1">
          <a:blip r:embed="rId3">
            <a:extLst>
              <a:ext uri="{28A0092B-C50C-407E-A947-70E740481C1C}">
                <a14:useLocalDpi xmlns:a14="http://schemas.microsoft.com/office/drawing/2010/main" val="0"/>
              </a:ext>
            </a:extLst>
          </a:blip>
          <a:srcRect b="61787"/>
          <a:stretch/>
        </p:blipFill>
        <p:spPr>
          <a:xfrm>
            <a:off x="111125" y="4038600"/>
            <a:ext cx="8915400" cy="1926885"/>
          </a:xfrm>
          <a:prstGeom prst="rect">
            <a:avLst/>
          </a:prstGeom>
          <a:ln>
            <a:noFill/>
          </a:ln>
          <a:effectLst>
            <a:outerShdw blurRad="190500" algn="tl" rotWithShape="0">
              <a:srgbClr val="000000">
                <a:alpha val="70000"/>
              </a:srgbClr>
            </a:outerShdw>
          </a:effectLst>
        </p:spPr>
      </p:pic>
      <p:sp>
        <p:nvSpPr>
          <p:cNvPr id="9" name="Rounded Rectangle 8" title="rounded rectangle"/>
          <p:cNvSpPr/>
          <p:nvPr/>
        </p:nvSpPr>
        <p:spPr>
          <a:xfrm>
            <a:off x="4419600" y="5021616"/>
            <a:ext cx="685800" cy="314035"/>
          </a:xfrm>
          <a:prstGeom prst="roundRect">
            <a:avLst/>
          </a:prstGeom>
          <a:noFill/>
          <a:ln w="38100">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p:cNvSpPr>
            <a:spLocks noGrp="1"/>
          </p:cNvSpPr>
          <p:nvPr>
            <p:ph sz="quarter" idx="13"/>
          </p:nvPr>
        </p:nvSpPr>
        <p:spPr>
          <a:xfrm>
            <a:off x="316865" y="1600200"/>
            <a:ext cx="8503920" cy="4572000"/>
          </a:xfrm>
        </p:spPr>
        <p:txBody>
          <a:bodyPr/>
          <a:lstStyle/>
          <a:p>
            <a:pPr marL="0" indent="0">
              <a:buNone/>
            </a:pPr>
            <a:r>
              <a:rPr lang="en-US" sz="2000" dirty="0"/>
              <a:t>A request for additional funds during a current project period to provide for an increase in costs due to unforeseen circumstances.</a:t>
            </a:r>
          </a:p>
          <a:p>
            <a:r>
              <a:rPr lang="en-US" sz="1800" dirty="0"/>
              <a:t>Requested additional costs must be within the scope of the peer reviewed and approved project</a:t>
            </a:r>
          </a:p>
          <a:p>
            <a:r>
              <a:rPr lang="en-US" sz="1800" dirty="0"/>
              <a:t>Streamlined eRA Commons process</a:t>
            </a:r>
            <a:endParaRPr lang="en-US" sz="1800" baseline="30000" dirty="0"/>
          </a:p>
          <a:p>
            <a:pPr lvl="1"/>
            <a:r>
              <a:rPr lang="en-US" sz="1800" dirty="0"/>
              <a:t>Commons pre-populates much of the data needed for request from awarded grant</a:t>
            </a:r>
          </a:p>
          <a:p>
            <a:endParaRPr lang="en-US" dirty="0"/>
          </a:p>
        </p:txBody>
      </p:sp>
    </p:spTree>
    <p:custDataLst>
      <p:tags r:id="rId1"/>
    </p:custDataLst>
    <p:extLst>
      <p:ext uri="{BB962C8B-B14F-4D97-AF65-F5344CB8AC3E}">
        <p14:creationId xmlns:p14="http://schemas.microsoft.com/office/powerpoint/2010/main" val="1113490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Admin. Supplement Changes Coming</a:t>
            </a:r>
          </a:p>
        </p:txBody>
      </p:sp>
      <p:sp>
        <p:nvSpPr>
          <p:cNvPr id="3" name="Content Placeholder 2"/>
          <p:cNvSpPr>
            <a:spLocks noGrp="1"/>
          </p:cNvSpPr>
          <p:nvPr>
            <p:ph sz="quarter" idx="13"/>
          </p:nvPr>
        </p:nvSpPr>
        <p:spPr/>
        <p:txBody>
          <a:bodyPr/>
          <a:lstStyle/>
          <a:p>
            <a:r>
              <a:rPr lang="en-US" sz="2400" dirty="0"/>
              <a:t>eRA will soon* allow the electronic submission of administrative supplements for complex (multi-project) applications</a:t>
            </a:r>
          </a:p>
          <a:p>
            <a:r>
              <a:rPr lang="en-US" sz="2400" dirty="0"/>
              <a:t>The submission would work very similarly to a single project activity code</a:t>
            </a:r>
          </a:p>
          <a:p>
            <a:r>
              <a:rPr lang="en-US" sz="2400" dirty="0"/>
              <a:t>Eventually we see this process as a requirement for all administrative supplements.</a:t>
            </a:r>
          </a:p>
          <a:p>
            <a:pPr marL="0" indent="0">
              <a:buNone/>
            </a:pPr>
            <a:endParaRPr lang="en-US" sz="2400" dirty="0"/>
          </a:p>
          <a:p>
            <a:pPr marL="0" indent="0">
              <a:buNone/>
            </a:pPr>
            <a:endParaRPr lang="en-US" sz="2400" dirty="0"/>
          </a:p>
          <a:p>
            <a:pPr marL="0" indent="0">
              <a:buNone/>
            </a:pPr>
            <a:endParaRPr lang="en-US" sz="2400" dirty="0"/>
          </a:p>
          <a:p>
            <a:pPr marL="0" indent="0">
              <a:buNone/>
            </a:pPr>
            <a:r>
              <a:rPr lang="en-US" sz="2400" dirty="0"/>
              <a:t>*as of the development of this presentation</a:t>
            </a:r>
          </a:p>
          <a:p>
            <a:endParaRPr lang="en-US" dirty="0"/>
          </a:p>
        </p:txBody>
      </p:sp>
      <p:sp>
        <p:nvSpPr>
          <p:cNvPr id="4" name="Action Button: Home 6" descr="Home Button - takes you back to the &quot;unpuzzle&quot;">
            <a:hlinkClick r:id="rId3" action="ppaction://hlinksldjump" highlightClick="1"/>
            <a:extLst>
              <a:ext uri="{FF2B5EF4-FFF2-40B4-BE49-F238E27FC236}">
                <a16:creationId xmlns:a16="http://schemas.microsoft.com/office/drawing/2014/main" id="{78DE09A8-AEBB-445D-92F1-0C4838A7E390}"/>
              </a:ext>
            </a:extLst>
          </p:cNvPr>
          <p:cNvSpPr/>
          <p:nvPr/>
        </p:nvSpPr>
        <p:spPr>
          <a:xfrm>
            <a:off x="8014430" y="5774955"/>
            <a:ext cx="818596" cy="533400"/>
          </a:xfrm>
          <a:prstGeom prst="actionButtonHome">
            <a:avLst/>
          </a:prstGeom>
          <a:scene3d>
            <a:camera prst="orthographicFront" fov="0">
              <a:rot lat="0" lon="0" rev="0"/>
            </a:camera>
            <a:lightRig rig="soft" dir="b">
              <a:rot lat="0" lon="0" rev="0"/>
            </a:lightRig>
          </a:scene3d>
          <a:sp3d prstMaterial="dkEdge">
            <a:bevelT w="63500" h="63500"/>
            <a:contourClr>
              <a:schemeClr val="accent3"/>
            </a:contourClr>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014038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quot;&quot;" title="Prior Approval Tab in eRA Commons"/>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52400" y="225579"/>
            <a:ext cx="8839200" cy="3364226"/>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3276599" y="228600"/>
            <a:ext cx="5559425" cy="492987"/>
          </a:xfrm>
        </p:spPr>
        <p:txBody>
          <a:bodyPr>
            <a:noAutofit/>
          </a:bodyPr>
          <a:lstStyle/>
          <a:p>
            <a:pPr algn="l"/>
            <a:r>
              <a:rPr lang="en-US" sz="2400" dirty="0"/>
              <a:t>Prior Approval – NCE</a:t>
            </a:r>
          </a:p>
        </p:txBody>
      </p:sp>
      <p:sp>
        <p:nvSpPr>
          <p:cNvPr id="6" name="Content Placeholder 2"/>
          <p:cNvSpPr txBox="1">
            <a:spLocks/>
          </p:cNvSpPr>
          <p:nvPr/>
        </p:nvSpPr>
        <p:spPr bwMode="auto">
          <a:xfrm>
            <a:off x="152400" y="4026539"/>
            <a:ext cx="8839200" cy="222186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a:lstStyle>
          <a:p>
            <a:r>
              <a:rPr lang="en-US" sz="2000" dirty="0">
                <a:solidFill>
                  <a:srgbClr val="000000"/>
                </a:solidFill>
                <a:latin typeface="Arial" panose="020B0604020202020204" pitchFamily="34" charset="0"/>
                <a:cs typeface="Arial" panose="020B0604020202020204" pitchFamily="34" charset="0"/>
              </a:rPr>
              <a:t>No-Cost Extension (NCE)</a:t>
            </a:r>
          </a:p>
          <a:p>
            <a:pPr lvl="1"/>
            <a:r>
              <a:rPr lang="en-US" sz="1800" dirty="0">
                <a:solidFill>
                  <a:srgbClr val="000000"/>
                </a:solidFill>
                <a:latin typeface="Arial" panose="020B0604020202020204" pitchFamily="34" charset="0"/>
                <a:cs typeface="Arial" panose="020B0604020202020204" pitchFamily="34" charset="0"/>
              </a:rPr>
              <a:t>An extension of time to a project period and/or budget period to complete the work of the grant under that period, without additional Federal funds or competition</a:t>
            </a:r>
          </a:p>
          <a:p>
            <a:pPr marL="274638" lvl="1" indent="0">
              <a:buFont typeface="Wingdings" pitchFamily="2" charset="2"/>
              <a:buNone/>
            </a:pPr>
            <a:endParaRPr lang="en-US" sz="1800" dirty="0"/>
          </a:p>
        </p:txBody>
      </p:sp>
    </p:spTree>
    <p:custDataLst>
      <p:tags r:id="rId1"/>
    </p:custDataLst>
    <p:extLst>
      <p:ext uri="{BB962C8B-B14F-4D97-AF65-F5344CB8AC3E}">
        <p14:creationId xmlns:p14="http://schemas.microsoft.com/office/powerpoint/2010/main" val="1714025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Prior Approval – No Cost Extension: When?</a:t>
            </a:r>
          </a:p>
        </p:txBody>
      </p:sp>
      <p:sp>
        <p:nvSpPr>
          <p:cNvPr id="3" name="Content Placeholder 2"/>
          <p:cNvSpPr>
            <a:spLocks noGrp="1"/>
          </p:cNvSpPr>
          <p:nvPr>
            <p:ph sz="quarter" idx="13"/>
          </p:nvPr>
        </p:nvSpPr>
        <p:spPr>
          <a:xfrm>
            <a:off x="301625" y="1524000"/>
            <a:ext cx="8503920" cy="4724400"/>
          </a:xfrm>
        </p:spPr>
        <p:txBody>
          <a:bodyPr/>
          <a:lstStyle/>
          <a:p>
            <a:r>
              <a:rPr lang="en-US" sz="2400" dirty="0">
                <a:solidFill>
                  <a:srgbClr val="000000"/>
                </a:solidFill>
                <a:latin typeface="Arial" panose="020B0604020202020204" pitchFamily="34" charset="0"/>
                <a:cs typeface="Arial" panose="020B0604020202020204" pitchFamily="34" charset="0"/>
              </a:rPr>
              <a:t>When is a grant eligible for a NCE through Prior Approval?</a:t>
            </a:r>
          </a:p>
          <a:p>
            <a:endParaRPr lang="en-US" sz="2400" dirty="0">
              <a:solidFill>
                <a:srgbClr val="000000"/>
              </a:solidFill>
              <a:latin typeface="Arial" panose="020B0604020202020204" pitchFamily="34" charset="0"/>
              <a:cs typeface="Arial" panose="020B0604020202020204" pitchFamily="34" charset="0"/>
            </a:endParaRPr>
          </a:p>
          <a:p>
            <a:pPr lvl="1"/>
            <a:r>
              <a:rPr lang="en-US" sz="2000" dirty="0">
                <a:solidFill>
                  <a:srgbClr val="000000"/>
                </a:solidFill>
                <a:latin typeface="Arial" panose="020B0604020202020204" pitchFamily="34" charset="0"/>
                <a:cs typeface="Arial" panose="020B0604020202020204" pitchFamily="34" charset="0"/>
              </a:rPr>
              <a:t>When you have already used a NCE under expanded authority and you are within 90 days of the project end date.</a:t>
            </a:r>
          </a:p>
          <a:p>
            <a:pPr lvl="1"/>
            <a:endParaRPr lang="en-US" sz="2000" dirty="0">
              <a:solidFill>
                <a:srgbClr val="000000"/>
              </a:solidFill>
              <a:latin typeface="Arial" panose="020B0604020202020204" pitchFamily="34" charset="0"/>
              <a:cs typeface="Arial" panose="020B0604020202020204" pitchFamily="34" charset="0"/>
            </a:endParaRPr>
          </a:p>
          <a:p>
            <a:pPr lvl="1"/>
            <a:r>
              <a:rPr lang="en-US" sz="2000" dirty="0">
                <a:solidFill>
                  <a:srgbClr val="000000"/>
                </a:solidFill>
                <a:latin typeface="Arial" panose="020B0604020202020204" pitchFamily="34" charset="0"/>
                <a:cs typeface="Arial" panose="020B0604020202020204" pitchFamily="34" charset="0"/>
              </a:rPr>
              <a:t>When you are not under expanded authority and you are within 90 days of the project end date.</a:t>
            </a:r>
          </a:p>
          <a:p>
            <a:pPr lvl="1"/>
            <a:endParaRPr lang="en-US" sz="2000" dirty="0">
              <a:solidFill>
                <a:srgbClr val="000000"/>
              </a:solidFill>
              <a:latin typeface="Arial" panose="020B0604020202020204" pitchFamily="34" charset="0"/>
              <a:cs typeface="Arial" panose="020B0604020202020204" pitchFamily="34" charset="0"/>
            </a:endParaRPr>
          </a:p>
          <a:p>
            <a:pPr lvl="1"/>
            <a:r>
              <a:rPr lang="en-US" sz="2000" dirty="0">
                <a:solidFill>
                  <a:srgbClr val="000000"/>
                </a:solidFill>
                <a:latin typeface="Arial" panose="020B0604020202020204" pitchFamily="34" charset="0"/>
                <a:cs typeface="Arial" panose="020B0604020202020204" pitchFamily="34" charset="0"/>
              </a:rPr>
              <a:t>When the project end date has expired and has not been closed or has not entered unilateral closeout, whichever comes first.</a:t>
            </a:r>
          </a:p>
          <a:p>
            <a:pPr marL="274638" lvl="1" indent="0">
              <a:buNone/>
            </a:pPr>
            <a:endParaRPr lang="en-US" dirty="0"/>
          </a:p>
        </p:txBody>
      </p:sp>
    </p:spTree>
    <p:custDataLst>
      <p:tags r:id="rId1"/>
    </p:custDataLst>
    <p:extLst>
      <p:ext uri="{BB962C8B-B14F-4D97-AF65-F5344CB8AC3E}">
        <p14:creationId xmlns:p14="http://schemas.microsoft.com/office/powerpoint/2010/main" val="286518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NCE Another Way</a:t>
            </a:r>
          </a:p>
        </p:txBody>
      </p:sp>
      <p:sp>
        <p:nvSpPr>
          <p:cNvPr id="3" name="Content Placeholder 2"/>
          <p:cNvSpPr>
            <a:spLocks noGrp="1"/>
          </p:cNvSpPr>
          <p:nvPr>
            <p:ph sz="quarter" idx="13"/>
          </p:nvPr>
        </p:nvSpPr>
        <p:spPr/>
        <p:txBody>
          <a:bodyPr/>
          <a:lstStyle/>
          <a:p>
            <a:r>
              <a:rPr lang="en-US" dirty="0"/>
              <a:t>Extension link appears in the SO Status Search Results Screen</a:t>
            </a:r>
          </a:p>
          <a:p>
            <a:endParaRPr lang="en-US" dirty="0"/>
          </a:p>
        </p:txBody>
      </p:sp>
      <p:pic>
        <p:nvPicPr>
          <p:cNvPr id="4" name="Picture 6" title="Extenstion Link in Status Screen"/>
          <p:cNvPicPr>
            <a:picLocks noChangeAspect="1" noChangeArrowheads="1"/>
          </p:cNvPicPr>
          <p:nvPr/>
        </p:nvPicPr>
        <p:blipFill rotWithShape="1">
          <a:blip r:embed="rId3">
            <a:extLst>
              <a:ext uri="{28A0092B-C50C-407E-A947-70E740481C1C}">
                <a14:useLocalDpi xmlns:a14="http://schemas.microsoft.com/office/drawing/2010/main" val="0"/>
              </a:ext>
            </a:extLst>
          </a:blip>
          <a:srcRect b="31749"/>
          <a:stretch/>
        </p:blipFill>
        <p:spPr bwMode="auto">
          <a:xfrm>
            <a:off x="260697" y="2514600"/>
            <a:ext cx="8702071" cy="3581400"/>
          </a:xfrm>
          <a:prstGeom prst="rect">
            <a:avLst/>
          </a:prstGeom>
          <a:ln>
            <a:noFill/>
          </a:ln>
          <a:effectLst>
            <a:outerShdw blurRad="190500" algn="tl" rotWithShape="0">
              <a:srgbClr val="000000">
                <a:alpha val="70000"/>
              </a:srgbClr>
            </a:outerShdw>
          </a:effectLst>
        </p:spPr>
      </p:pic>
      <p:sp>
        <p:nvSpPr>
          <p:cNvPr id="5" name="Rounded Rectangle 4" title="rounded rectangle"/>
          <p:cNvSpPr/>
          <p:nvPr/>
        </p:nvSpPr>
        <p:spPr>
          <a:xfrm>
            <a:off x="7239000" y="5456616"/>
            <a:ext cx="685800" cy="314035"/>
          </a:xfrm>
          <a:prstGeom prst="roundRect">
            <a:avLst/>
          </a:prstGeom>
          <a:noFill/>
          <a:ln w="38100">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181465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Extension Screen</a:t>
            </a:r>
          </a:p>
        </p:txBody>
      </p:sp>
      <p:pic>
        <p:nvPicPr>
          <p:cNvPr id="4" name="Picture 7" descr="Not Cost externsio screen, select number of months" title="NCE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7200" y="2817770"/>
            <a:ext cx="8034837" cy="2456805"/>
          </a:xfrm>
          <a:prstGeom prst="rect">
            <a:avLst/>
          </a:prstGeom>
          <a:noFill/>
          <a:ln w="9525">
            <a:solidFill>
              <a:srgbClr val="000000"/>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3" name="Group 2" title="Text box with arrow"/>
          <p:cNvGrpSpPr/>
          <p:nvPr/>
        </p:nvGrpSpPr>
        <p:grpSpPr>
          <a:xfrm>
            <a:off x="5410200" y="4191000"/>
            <a:ext cx="3352800" cy="707886"/>
            <a:chOff x="5410200" y="4191000"/>
            <a:chExt cx="3352800" cy="707886"/>
          </a:xfrm>
        </p:grpSpPr>
        <p:sp>
          <p:nvSpPr>
            <p:cNvPr id="7" name="Text Box 4" descr="New calculated project end date&#10;" title="Text box"/>
            <p:cNvSpPr txBox="1">
              <a:spLocks noChangeArrowheads="1"/>
            </p:cNvSpPr>
            <p:nvPr/>
          </p:nvSpPr>
          <p:spPr bwMode="auto">
            <a:xfrm>
              <a:off x="6629400" y="4191000"/>
              <a:ext cx="2133600" cy="707886"/>
            </a:xfrm>
            <a:prstGeom prst="rect">
              <a:avLst/>
            </a:prstGeom>
            <a:solidFill>
              <a:srgbClr val="FFFFCC"/>
            </a:solidFill>
            <a:ln w="12700">
              <a:solidFill>
                <a:srgbClr val="C00000"/>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lang="en-US" sz="2000" kern="0" dirty="0">
                  <a:solidFill>
                    <a:srgbClr val="C00000"/>
                  </a:solidFill>
                </a:rPr>
                <a:t>New calculated project end date</a:t>
              </a:r>
            </a:p>
          </p:txBody>
        </p:sp>
        <p:cxnSp>
          <p:nvCxnSpPr>
            <p:cNvPr id="18" name="Straight Arrow Connector 17" title="arrow to new date"/>
            <p:cNvCxnSpPr/>
            <p:nvPr/>
          </p:nvCxnSpPr>
          <p:spPr>
            <a:xfrm flipH="1">
              <a:off x="5410200" y="4648200"/>
              <a:ext cx="1219201" cy="76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6" name="Group 5" descr="Choose an extension of 1 to 12 months.&#10;" title="text box"/>
          <p:cNvGrpSpPr/>
          <p:nvPr/>
        </p:nvGrpSpPr>
        <p:grpSpPr>
          <a:xfrm>
            <a:off x="437408" y="1981200"/>
            <a:ext cx="3657600" cy="2362200"/>
            <a:chOff x="437408" y="1981200"/>
            <a:chExt cx="3657600" cy="2362200"/>
          </a:xfrm>
        </p:grpSpPr>
        <p:sp>
          <p:nvSpPr>
            <p:cNvPr id="5" name="Text Box 4"/>
            <p:cNvSpPr txBox="1">
              <a:spLocks noChangeArrowheads="1"/>
            </p:cNvSpPr>
            <p:nvPr/>
          </p:nvSpPr>
          <p:spPr bwMode="auto">
            <a:xfrm>
              <a:off x="437408" y="1981200"/>
              <a:ext cx="3657600" cy="707886"/>
            </a:xfrm>
            <a:prstGeom prst="rect">
              <a:avLst/>
            </a:prstGeom>
            <a:solidFill>
              <a:srgbClr val="FFFFCC"/>
            </a:solidFill>
            <a:ln w="12700">
              <a:solidFill>
                <a:srgbClr val="C00000"/>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lang="en-US" sz="2000" kern="0" dirty="0">
                  <a:solidFill>
                    <a:srgbClr val="C00000"/>
                  </a:solidFill>
                </a:rPr>
                <a:t>Choose an extension of 1 to 12 months.</a:t>
              </a:r>
            </a:p>
          </p:txBody>
        </p:sp>
        <p:cxnSp>
          <p:nvCxnSpPr>
            <p:cNvPr id="21" name="Straight Arrow Connector 20" title="arrow to number of months"/>
            <p:cNvCxnSpPr/>
            <p:nvPr/>
          </p:nvCxnSpPr>
          <p:spPr>
            <a:xfrm>
              <a:off x="2857995" y="2689086"/>
              <a:ext cx="0" cy="165431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4287253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533400"/>
            <a:ext cx="8801100" cy="1524000"/>
          </a:xfrm>
        </p:spPr>
        <p:txBody>
          <a:bodyPr>
            <a:noAutofit/>
          </a:bodyPr>
          <a:lstStyle/>
          <a:p>
            <a:r>
              <a:rPr lang="en-US" sz="5400" dirty="0"/>
              <a:t>eRA Partners</a:t>
            </a:r>
            <a:br>
              <a:rPr lang="en-US" sz="4400" dirty="0"/>
            </a:br>
            <a:r>
              <a:rPr lang="en-US" sz="2800" dirty="0"/>
              <a:t>eRA Commons is used by more agencies than just NIH</a:t>
            </a:r>
          </a:p>
        </p:txBody>
      </p:sp>
      <p:pic>
        <p:nvPicPr>
          <p:cNvPr id="5" name="Picture 4" descr="&quot;&quot;" title="AHRQ Logo"/>
          <p:cNvPicPr>
            <a:picLocks noChangeAspect="1"/>
          </p:cNvPicPr>
          <p:nvPr/>
        </p:nvPicPr>
        <p:blipFill>
          <a:blip r:embed="rId3"/>
          <a:stretch>
            <a:fillRect/>
          </a:stretch>
        </p:blipFill>
        <p:spPr>
          <a:xfrm>
            <a:off x="190500" y="2486025"/>
            <a:ext cx="2857500" cy="1628775"/>
          </a:xfrm>
          <a:prstGeom prst="rect">
            <a:avLst/>
          </a:prstGeom>
        </p:spPr>
      </p:pic>
      <p:pic>
        <p:nvPicPr>
          <p:cNvPr id="6" name="Picture 5" descr="&quot;&quot;" title="CDC logo"/>
          <p:cNvPicPr>
            <a:picLocks noChangeAspect="1"/>
          </p:cNvPicPr>
          <p:nvPr/>
        </p:nvPicPr>
        <p:blipFill>
          <a:blip r:embed="rId4"/>
          <a:stretch>
            <a:fillRect/>
          </a:stretch>
        </p:blipFill>
        <p:spPr>
          <a:xfrm>
            <a:off x="304800" y="4313302"/>
            <a:ext cx="2514600" cy="1898228"/>
          </a:xfrm>
          <a:prstGeom prst="rect">
            <a:avLst/>
          </a:prstGeom>
        </p:spPr>
      </p:pic>
      <p:pic>
        <p:nvPicPr>
          <p:cNvPr id="8" name="Picture 7" descr="&quot;&quot;" title="FDA Logo"/>
          <p:cNvPicPr>
            <a:picLocks noChangeAspect="1"/>
          </p:cNvPicPr>
          <p:nvPr/>
        </p:nvPicPr>
        <p:blipFill>
          <a:blip r:embed="rId5"/>
          <a:stretch>
            <a:fillRect/>
          </a:stretch>
        </p:blipFill>
        <p:spPr>
          <a:xfrm>
            <a:off x="6200273" y="4503309"/>
            <a:ext cx="2391855" cy="1271669"/>
          </a:xfrm>
          <a:prstGeom prst="rect">
            <a:avLst/>
          </a:prstGeom>
        </p:spPr>
      </p:pic>
      <p:pic>
        <p:nvPicPr>
          <p:cNvPr id="1032" name="Picture 8" descr="home"/>
          <p:cNvPicPr>
            <a:picLocks noChangeAspect="1" noChangeArrowheads="1"/>
          </p:cNvPicPr>
          <p:nvPr/>
        </p:nvPicPr>
        <p:blipFill rotWithShape="1">
          <a:blip r:embed="rId6">
            <a:extLst>
              <a:ext uri="{28A0092B-C50C-407E-A947-70E740481C1C}">
                <a14:useLocalDpi xmlns:a14="http://schemas.microsoft.com/office/drawing/2010/main" val="0"/>
              </a:ext>
            </a:extLst>
          </a:blip>
          <a:srcRect r="39740" b="14840"/>
          <a:stretch/>
        </p:blipFill>
        <p:spPr bwMode="auto">
          <a:xfrm>
            <a:off x="6019799" y="2971800"/>
            <a:ext cx="2752802" cy="101046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VA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25057" y="3172232"/>
            <a:ext cx="1966912" cy="196691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33034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NCE</a:t>
            </a:r>
          </a:p>
        </p:txBody>
      </p:sp>
      <p:sp>
        <p:nvSpPr>
          <p:cNvPr id="3" name="Text Placeholder 2"/>
          <p:cNvSpPr>
            <a:spLocks noGrp="1"/>
          </p:cNvSpPr>
          <p:nvPr>
            <p:ph type="body" idx="1"/>
          </p:nvPr>
        </p:nvSpPr>
        <p:spPr/>
        <p:txBody>
          <a:bodyPr/>
          <a:lstStyle/>
          <a:p>
            <a:r>
              <a:rPr lang="en-US" dirty="0"/>
              <a:t>Electronically submit a notification to exercise one-time authority to extend without funds the final budget period of a project period of a grant.</a:t>
            </a:r>
          </a:p>
        </p:txBody>
      </p:sp>
      <p:sp>
        <p:nvSpPr>
          <p:cNvPr id="4" name="Content Placeholder 3"/>
          <p:cNvSpPr>
            <a:spLocks noGrp="1"/>
          </p:cNvSpPr>
          <p:nvPr>
            <p:ph sz="quarter" idx="13"/>
          </p:nvPr>
        </p:nvSpPr>
        <p:spPr/>
        <p:txBody>
          <a:bodyPr/>
          <a:lstStyle/>
          <a:p>
            <a:r>
              <a:rPr lang="en-US" dirty="0"/>
              <a:t>Only SOs can submit the NCE notification</a:t>
            </a:r>
          </a:p>
          <a:p>
            <a:r>
              <a:rPr lang="en-US" dirty="0"/>
              <a:t>May be submitted no earlier than 90 days before end of project and no later than project end date</a:t>
            </a:r>
          </a:p>
          <a:p>
            <a:r>
              <a:rPr lang="en-US" dirty="0"/>
              <a:t>Can request extension of 1-12 months, in one-month increments</a:t>
            </a:r>
          </a:p>
          <a:p>
            <a:r>
              <a:rPr lang="en-US" dirty="0"/>
              <a:t>E-mail notification sent to NIH Grants Management staff when SO processes the extension</a:t>
            </a:r>
          </a:p>
        </p:txBody>
      </p:sp>
    </p:spTree>
    <p:custDataLst>
      <p:tags r:id="rId1"/>
    </p:custDataLst>
    <p:extLst>
      <p:ext uri="{BB962C8B-B14F-4D97-AF65-F5344CB8AC3E}">
        <p14:creationId xmlns:p14="http://schemas.microsoft.com/office/powerpoint/2010/main" val="4004938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Expanded Authority – You Get Just One</a:t>
            </a:r>
            <a:endParaRPr lang="en-US" dirty="0"/>
          </a:p>
        </p:txBody>
      </p:sp>
      <p:sp>
        <p:nvSpPr>
          <p:cNvPr id="8" name="Content Placeholder 7"/>
          <p:cNvSpPr>
            <a:spLocks noGrp="1"/>
          </p:cNvSpPr>
          <p:nvPr>
            <p:ph sz="quarter" idx="13"/>
          </p:nvPr>
        </p:nvSpPr>
        <p:spPr/>
        <p:txBody>
          <a:bodyPr/>
          <a:lstStyle/>
          <a:p>
            <a:r>
              <a:rPr lang="en-US" dirty="0"/>
              <a:t>No Cost Extension (NCE) part of ‘expanded authorities’</a:t>
            </a:r>
          </a:p>
          <a:p>
            <a:r>
              <a:rPr lang="en-US" dirty="0"/>
              <a:t>Can only extend once without express approval</a:t>
            </a:r>
          </a:p>
          <a:p>
            <a:r>
              <a:rPr lang="en-US" dirty="0"/>
              <a:t>Increasing trend of extending in the middle of the project period (i.e. end of year 2 of 5 year grant)</a:t>
            </a:r>
          </a:p>
          <a:p>
            <a:pPr lvl="1"/>
            <a:r>
              <a:rPr lang="en-US" dirty="0"/>
              <a:t>If this is done, the Extension link will NOT appear 90 days from end of project end-date</a:t>
            </a:r>
          </a:p>
          <a:p>
            <a:pPr lvl="1"/>
            <a:r>
              <a:rPr lang="en-US" dirty="0"/>
              <a:t>If in need of an NCE, submit Prior Approval NCE request</a:t>
            </a:r>
          </a:p>
          <a:p>
            <a:r>
              <a:rPr lang="en-US" dirty="0"/>
              <a:t>See June’s 2015 eRA Items of Interest for more:</a:t>
            </a:r>
          </a:p>
          <a:p>
            <a:pPr lvl="1"/>
            <a:r>
              <a:rPr lang="en-US" sz="1600" dirty="0">
                <a:hlinkClick r:id="rId3" tooltip="June 2015 Items of Interest"/>
              </a:rPr>
              <a:t>https://era.nih.gov/news_and_events/era_item_June_2015.htm#expanded</a:t>
            </a:r>
            <a:endParaRPr lang="en-US" sz="1600" dirty="0"/>
          </a:p>
        </p:txBody>
      </p:sp>
      <p:sp>
        <p:nvSpPr>
          <p:cNvPr id="4" name="Action Button: Home 3" descr="Home Button - takes you back to the &quot;unpuzzle&quot;">
            <a:hlinkClick r:id="rId4" action="ppaction://hlinksldjump" highlightClick="1"/>
          </p:cNvPr>
          <p:cNvSpPr/>
          <p:nvPr/>
        </p:nvSpPr>
        <p:spPr>
          <a:xfrm>
            <a:off x="8014430" y="5774955"/>
            <a:ext cx="818596" cy="533400"/>
          </a:xfrm>
          <a:prstGeom prst="actionButtonHome">
            <a:avLst/>
          </a:prstGeom>
          <a:scene3d>
            <a:camera prst="orthographicFront" fov="0">
              <a:rot lat="0" lon="0" rev="0"/>
            </a:camera>
            <a:lightRig rig="soft" dir="b">
              <a:rot lat="0" lon="0" rev="0"/>
            </a:lightRig>
          </a:scene3d>
          <a:sp3d prstMaterial="dkEdge">
            <a:bevelT w="63500" h="63500"/>
            <a:contourClr>
              <a:schemeClr val="accent3"/>
            </a:contourClr>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824872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Personal Profile &amp; ESI Extension</a:t>
            </a:r>
            <a:endParaRPr lang="en-US" dirty="0"/>
          </a:p>
        </p:txBody>
      </p:sp>
      <p:sp>
        <p:nvSpPr>
          <p:cNvPr id="6" name="Content Placeholder 5"/>
          <p:cNvSpPr>
            <a:spLocks noGrp="1"/>
          </p:cNvSpPr>
          <p:nvPr>
            <p:ph sz="quarter" idx="13"/>
          </p:nvPr>
        </p:nvSpPr>
        <p:spPr>
          <a:xfrm>
            <a:off x="301752" y="1527048"/>
            <a:ext cx="8503920" cy="5026152"/>
          </a:xfrm>
        </p:spPr>
        <p:txBody>
          <a:bodyPr/>
          <a:lstStyle/>
          <a:p>
            <a:pPr marL="0" indent="0">
              <a:buNone/>
            </a:pPr>
            <a:r>
              <a:rPr lang="en-US" sz="3200" dirty="0"/>
              <a:t>PD/PI’s with ESI status can request for extension of their ESI period for various reasons, including medical concerns, disability, extended periods of clinical training, natural disasters, active duty military service etc. All these requests will be reviewed on a case by case basis.</a:t>
            </a:r>
          </a:p>
          <a:p>
            <a:endParaRPr lang="en-US" sz="3200" dirty="0"/>
          </a:p>
        </p:txBody>
      </p:sp>
      <p:pic>
        <p:nvPicPr>
          <p:cNvPr id="3" name="Picture 2" titl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0992" y="115914"/>
            <a:ext cx="1185033" cy="1242325"/>
          </a:xfrm>
          <a:prstGeom prst="rect">
            <a:avLst/>
          </a:prstGeom>
        </p:spPr>
      </p:pic>
    </p:spTree>
    <p:custDataLst>
      <p:tags r:id="rId1"/>
    </p:custDataLst>
    <p:extLst>
      <p:ext uri="{BB962C8B-B14F-4D97-AF65-F5344CB8AC3E}">
        <p14:creationId xmlns:p14="http://schemas.microsoft.com/office/powerpoint/2010/main" val="1950991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ESI Extension Under Education</a:t>
            </a:r>
          </a:p>
        </p:txBody>
      </p:sp>
      <p:pic>
        <p:nvPicPr>
          <p:cNvPr id="5" name="Picture 4" descr="New ESI Extension Request button when in edit mode" title="ESI under educa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1002805"/>
            <a:ext cx="5330825" cy="5505520"/>
          </a:xfrm>
          <a:prstGeom prst="rect">
            <a:avLst/>
          </a:prstGeom>
          <a:ln>
            <a:noFill/>
          </a:ln>
          <a:effectLst>
            <a:outerShdw blurRad="190500" algn="tl" rotWithShape="0">
              <a:srgbClr val="000000">
                <a:alpha val="70000"/>
              </a:srgbClr>
            </a:outerShdw>
          </a:effectLst>
        </p:spPr>
      </p:pic>
      <p:sp>
        <p:nvSpPr>
          <p:cNvPr id="6" name="TextBox 5"/>
          <p:cNvSpPr txBox="1"/>
          <p:nvPr/>
        </p:nvSpPr>
        <p:spPr>
          <a:xfrm>
            <a:off x="301625" y="1307842"/>
            <a:ext cx="3051175" cy="5016758"/>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marL="285750" indent="-285750">
              <a:buFont typeface="Arial" panose="020B0604020202020204" pitchFamily="34" charset="0"/>
              <a:buChar char="•"/>
            </a:pPr>
            <a:r>
              <a:rPr lang="en-US" sz="2000" dirty="0"/>
              <a:t>ESI Extension Link will be available</a:t>
            </a:r>
          </a:p>
          <a:p>
            <a:endParaRPr lang="en-US" sz="2000" dirty="0"/>
          </a:p>
          <a:p>
            <a:pPr marL="285750" indent="-285750">
              <a:buFont typeface="Arial" panose="020B0604020202020204" pitchFamily="34" charset="0"/>
              <a:buChar char="•"/>
            </a:pPr>
            <a:r>
              <a:rPr lang="en-US" sz="2000" dirty="0"/>
              <a:t>Following link opens ESI Extension Request form</a:t>
            </a:r>
          </a:p>
          <a:p>
            <a:endParaRPr lang="en-US" sz="2000" dirty="0"/>
          </a:p>
          <a:p>
            <a:pPr marL="285750" indent="-285750">
              <a:buFont typeface="Arial" panose="020B0604020202020204" pitchFamily="34" charset="0"/>
              <a:buChar char="•"/>
            </a:pPr>
            <a:r>
              <a:rPr lang="en-US" sz="2000" dirty="0"/>
              <a:t>PI completes the information and submits for approval.</a:t>
            </a:r>
          </a:p>
          <a:p>
            <a:endParaRPr lang="en-US" sz="2000" dirty="0"/>
          </a:p>
          <a:p>
            <a:pPr marL="285750" indent="-285750">
              <a:buFont typeface="Arial" panose="020B0604020202020204" pitchFamily="34" charset="0"/>
              <a:buChar char="•"/>
            </a:pPr>
            <a:r>
              <a:rPr lang="en-US" sz="2000" dirty="0"/>
              <a:t>The PPF displays the date the extension request was submitted. </a:t>
            </a:r>
          </a:p>
          <a:p>
            <a:endParaRPr lang="en-US" sz="2000" dirty="0"/>
          </a:p>
        </p:txBody>
      </p:sp>
    </p:spTree>
    <p:custDataLst>
      <p:tags r:id="rId1"/>
    </p:custDataLst>
    <p:extLst>
      <p:ext uri="{BB962C8B-B14F-4D97-AF65-F5344CB8AC3E}">
        <p14:creationId xmlns:p14="http://schemas.microsoft.com/office/powerpoint/2010/main" val="479341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ESI Extension Screen</a:t>
            </a:r>
          </a:p>
        </p:txBody>
      </p:sp>
      <p:pic>
        <p:nvPicPr>
          <p:cNvPr id="5" name="Picture 4" descr="ESI Status Request scre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0" y="1363701"/>
            <a:ext cx="5407025" cy="5113299"/>
          </a:xfrm>
          <a:prstGeom prst="rect">
            <a:avLst/>
          </a:prstGeom>
          <a:ln>
            <a:noFill/>
          </a:ln>
          <a:effectLst>
            <a:outerShdw blurRad="190500" algn="tl" rotWithShape="0">
              <a:srgbClr val="000000">
                <a:alpha val="70000"/>
              </a:srgbClr>
            </a:outerShdw>
          </a:effectLst>
        </p:spPr>
      </p:pic>
      <p:sp>
        <p:nvSpPr>
          <p:cNvPr id="6" name="TextBox 5"/>
          <p:cNvSpPr txBox="1"/>
          <p:nvPr/>
        </p:nvSpPr>
        <p:spPr>
          <a:xfrm>
            <a:off x="279254" y="1398687"/>
            <a:ext cx="3051175" cy="5078313"/>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marL="285750" indent="-285750">
              <a:buFont typeface="Arial" panose="020B0604020202020204" pitchFamily="34" charset="0"/>
              <a:buChar char="•"/>
            </a:pPr>
            <a:r>
              <a:rPr lang="en-US" dirty="0"/>
              <a:t>The number of months for the extension can be requested</a:t>
            </a:r>
          </a:p>
          <a:p>
            <a:endParaRPr lang="en-US" dirty="0"/>
          </a:p>
          <a:p>
            <a:pPr marL="285750" indent="-285750">
              <a:buFont typeface="Arial" panose="020B0604020202020204" pitchFamily="34" charset="0"/>
              <a:buChar char="•"/>
            </a:pPr>
            <a:r>
              <a:rPr lang="en-US" dirty="0"/>
              <a:t>If the reason for the request is the birth of a child, complete the requested information</a:t>
            </a:r>
          </a:p>
          <a:p>
            <a:endParaRPr lang="en-US" dirty="0"/>
          </a:p>
          <a:p>
            <a:pPr marL="285750" indent="-285750">
              <a:buFont typeface="Arial" panose="020B0604020202020204" pitchFamily="34" charset="0"/>
              <a:buChar char="•"/>
            </a:pPr>
            <a:r>
              <a:rPr lang="en-US" dirty="0"/>
              <a:t>The Add Hiatus button permits the selection of additional reasons for the request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Supporting documentation can be uploaded</a:t>
            </a:r>
          </a:p>
          <a:p>
            <a:endParaRPr lang="en-US" dirty="0"/>
          </a:p>
        </p:txBody>
      </p:sp>
      <p:sp>
        <p:nvSpPr>
          <p:cNvPr id="7" name="Action Button: Home 6" descr="Home Button - takes you back to the &quot;unpuzzle&quot;">
            <a:hlinkClick r:id="rId4" action="ppaction://hlinksldjump" highlightClick="1"/>
          </p:cNvPr>
          <p:cNvSpPr/>
          <p:nvPr/>
        </p:nvSpPr>
        <p:spPr>
          <a:xfrm>
            <a:off x="7772400" y="5867400"/>
            <a:ext cx="818596" cy="533400"/>
          </a:xfrm>
          <a:prstGeom prst="actionButtonHome">
            <a:avLst/>
          </a:prstGeom>
          <a:scene3d>
            <a:camera prst="orthographicFront" fov="0">
              <a:rot lat="0" lon="0" rev="0"/>
            </a:camera>
            <a:lightRig rig="soft" dir="b">
              <a:rot lat="0" lon="0" rev="0"/>
            </a:lightRig>
          </a:scene3d>
          <a:sp3d prstMaterial="dkEdge">
            <a:bevelT w="63500" h="63500"/>
            <a:contourClr>
              <a:schemeClr val="accent3"/>
            </a:contourClr>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81148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Status to Track the Application</a:t>
            </a:r>
          </a:p>
        </p:txBody>
      </p:sp>
      <p:pic>
        <p:nvPicPr>
          <p:cNvPr id="3" name="Picture 2" descr="''" title="eRA Commons Landing page showing status navigation tab"/>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624" y="1497602"/>
            <a:ext cx="8534401" cy="4826998"/>
          </a:xfrm>
          <a:prstGeom prst="rect">
            <a:avLst/>
          </a:prstGeom>
          <a:ln>
            <a:noFill/>
          </a:ln>
          <a:effectLst>
            <a:outerShdw blurRad="190500" algn="tl" rotWithShape="0">
              <a:srgbClr val="000000">
                <a:alpha val="70000"/>
              </a:srgbClr>
            </a:outerShdw>
          </a:effectLst>
        </p:spPr>
      </p:pic>
      <p:sp>
        <p:nvSpPr>
          <p:cNvPr id="4" name="Rounded Rectangle 3" title="''"/>
          <p:cNvSpPr/>
          <p:nvPr/>
        </p:nvSpPr>
        <p:spPr>
          <a:xfrm>
            <a:off x="2286000" y="2438400"/>
            <a:ext cx="533400" cy="304800"/>
          </a:xfrm>
          <a:prstGeom prst="round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563901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 Status vs SO Status</a:t>
            </a:r>
          </a:p>
        </p:txBody>
      </p:sp>
      <p:grpSp>
        <p:nvGrpSpPr>
          <p:cNvPr id="3" name="Group 2" descr="PI Search screen with description" title="PI Search Screen"/>
          <p:cNvGrpSpPr/>
          <p:nvPr/>
        </p:nvGrpSpPr>
        <p:grpSpPr>
          <a:xfrm>
            <a:off x="301625" y="1316415"/>
            <a:ext cx="8732487" cy="3352592"/>
            <a:chOff x="301625" y="1316415"/>
            <a:chExt cx="8732487" cy="3352592"/>
          </a:xfrm>
        </p:grpSpPr>
        <p:pic>
          <p:nvPicPr>
            <p:cNvPr id="4" name="Picture 3" title="PI Search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01625" y="1378359"/>
              <a:ext cx="4651375" cy="3290648"/>
            </a:xfrm>
            <a:prstGeom prst="rect">
              <a:avLst/>
            </a:prstGeom>
            <a:noFill/>
            <a:ln w="3810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8" name="Line 6" title="&quot;&quot;"/>
            <p:cNvSpPr>
              <a:spLocks noChangeShapeType="1"/>
            </p:cNvSpPr>
            <p:nvPr/>
          </p:nvSpPr>
          <p:spPr bwMode="auto">
            <a:xfrm flipH="1">
              <a:off x="3345581" y="2164080"/>
              <a:ext cx="1828800" cy="228600"/>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 name="Text Box 4"/>
            <p:cNvSpPr txBox="1">
              <a:spLocks noChangeArrowheads="1"/>
            </p:cNvSpPr>
            <p:nvPr/>
          </p:nvSpPr>
          <p:spPr bwMode="auto">
            <a:xfrm>
              <a:off x="5071712" y="1316415"/>
              <a:ext cx="3962400" cy="1569660"/>
            </a:xfrm>
            <a:prstGeom prst="rect">
              <a:avLst/>
            </a:prstGeom>
            <a:solidFill>
              <a:srgbClr val="FFFFCC"/>
            </a:solidFill>
            <a:ln w="9525">
              <a:solidFill>
                <a:srgbClr val="C00000"/>
              </a:solidFill>
              <a:miter lim="800000"/>
              <a:headEnd/>
              <a:tailEnd/>
            </a:ln>
          </p:spPr>
          <p:txBody>
            <a:bodyPr wrap="square">
              <a:spAutoFit/>
            </a:bodyPr>
            <a:lstStyle/>
            <a:p>
              <a:pPr>
                <a:defRPr/>
              </a:pPr>
              <a:r>
                <a:rPr lang="en-US" sz="2400" dirty="0">
                  <a:solidFill>
                    <a:schemeClr val="accent2"/>
                  </a:solidFill>
                  <a:latin typeface="+mn-lt"/>
                </a:rPr>
                <a:t>Principal Investigators can view their </a:t>
              </a:r>
              <a:r>
                <a:rPr lang="en-US" sz="2400" i="1" dirty="0">
                  <a:solidFill>
                    <a:schemeClr val="accent2"/>
                  </a:solidFill>
                  <a:latin typeface="+mn-lt"/>
                </a:rPr>
                <a:t>Recent/Pending </a:t>
              </a:r>
              <a:r>
                <a:rPr lang="en-US" sz="2400" i="1" dirty="0" err="1">
                  <a:solidFill>
                    <a:schemeClr val="accent2"/>
                  </a:solidFill>
                  <a:latin typeface="+mn-lt"/>
                </a:rPr>
                <a:t>eSubmissions</a:t>
              </a:r>
              <a:r>
                <a:rPr lang="en-US" sz="2400" i="1" dirty="0">
                  <a:solidFill>
                    <a:schemeClr val="accent2"/>
                  </a:solidFill>
                  <a:latin typeface="+mn-lt"/>
                </a:rPr>
                <a:t> </a:t>
              </a:r>
              <a:r>
                <a:rPr lang="en-US" sz="2400" dirty="0">
                  <a:solidFill>
                    <a:schemeClr val="accent2"/>
                  </a:solidFill>
                  <a:latin typeface="+mn-lt"/>
                </a:rPr>
                <a:t>or </a:t>
              </a:r>
              <a:r>
                <a:rPr lang="en-US" sz="2400" i="1" dirty="0">
                  <a:solidFill>
                    <a:schemeClr val="accent2"/>
                  </a:solidFill>
                  <a:latin typeface="+mn-lt"/>
                </a:rPr>
                <a:t>List of Applications/Grants</a:t>
              </a:r>
              <a:r>
                <a:rPr lang="en-US" sz="2400" dirty="0">
                  <a:solidFill>
                    <a:schemeClr val="accent2"/>
                  </a:solidFill>
                  <a:latin typeface="+mn-lt"/>
                </a:rPr>
                <a:t>.</a:t>
              </a:r>
            </a:p>
          </p:txBody>
        </p:sp>
      </p:grpSp>
      <p:grpSp>
        <p:nvGrpSpPr>
          <p:cNvPr id="10" name="Group 9" descr="SO Search Screen with desciption, more search options because they manage all grants/award for their institution." title="SO Search Screen"/>
          <p:cNvGrpSpPr/>
          <p:nvPr/>
        </p:nvGrpSpPr>
        <p:grpSpPr>
          <a:xfrm>
            <a:off x="798095" y="2944536"/>
            <a:ext cx="8248737" cy="3532464"/>
            <a:chOff x="798095" y="2944536"/>
            <a:chExt cx="8248737" cy="3532464"/>
          </a:xfrm>
        </p:grpSpPr>
        <p:pic>
          <p:nvPicPr>
            <p:cNvPr id="6" name="Picture 3" title="SO Search Screen"/>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200399" y="2944536"/>
              <a:ext cx="5846433" cy="3532464"/>
            </a:xfrm>
            <a:prstGeom prst="rect">
              <a:avLst/>
            </a:prstGeom>
            <a:noFill/>
            <a:ln w="1905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9" name="Line 6" title="&quot;&quot;"/>
            <p:cNvSpPr>
              <a:spLocks noChangeShapeType="1"/>
            </p:cNvSpPr>
            <p:nvPr/>
          </p:nvSpPr>
          <p:spPr bwMode="auto">
            <a:xfrm flipV="1">
              <a:off x="2990248" y="4114800"/>
              <a:ext cx="355333" cy="639761"/>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 name="Text Box 6"/>
            <p:cNvSpPr txBox="1">
              <a:spLocks noChangeArrowheads="1"/>
            </p:cNvSpPr>
            <p:nvPr/>
          </p:nvSpPr>
          <p:spPr bwMode="auto">
            <a:xfrm>
              <a:off x="798095" y="4754562"/>
              <a:ext cx="3429000" cy="1570038"/>
            </a:xfrm>
            <a:prstGeom prst="rect">
              <a:avLst/>
            </a:prstGeom>
            <a:solidFill>
              <a:srgbClr val="FFFFCC"/>
            </a:solidFill>
            <a:ln w="9525">
              <a:solidFill>
                <a:srgbClr val="C00000"/>
              </a:solidFill>
              <a:miter lim="800000"/>
              <a:headEnd/>
              <a:tailEnd/>
            </a:ln>
          </p:spPr>
          <p:txBody>
            <a:bodyPr wrap="square">
              <a:spAutoFit/>
            </a:bodyPr>
            <a:lstStyle/>
            <a:p>
              <a:pPr algn="ctr">
                <a:defRPr/>
              </a:pPr>
              <a:r>
                <a:rPr lang="en-US" sz="2400" dirty="0">
                  <a:solidFill>
                    <a:schemeClr val="accent2"/>
                  </a:solidFill>
                  <a:latin typeface="+mn-lt"/>
                </a:rPr>
                <a:t>Signing Officials can search/view all submissions for their institution.</a:t>
              </a:r>
            </a:p>
          </p:txBody>
        </p:sp>
      </p:grpSp>
    </p:spTree>
    <p:custDataLst>
      <p:tags r:id="rId1"/>
    </p:custDataLst>
    <p:extLst>
      <p:ext uri="{BB962C8B-B14F-4D97-AF65-F5344CB8AC3E}">
        <p14:creationId xmlns:p14="http://schemas.microsoft.com/office/powerpoint/2010/main" val="3748270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231775"/>
            <a:ext cx="8534400" cy="758825"/>
          </a:xfrm>
        </p:spPr>
        <p:txBody>
          <a:bodyPr/>
          <a:lstStyle/>
          <a:p>
            <a:r>
              <a:rPr lang="en-US" dirty="0"/>
              <a:t>Status Result from General Search </a:t>
            </a:r>
            <a:r>
              <a:rPr lang="en-US"/>
              <a:t>for PI</a:t>
            </a:r>
            <a:endParaRPr lang="en-US" dirty="0"/>
          </a:p>
        </p:txBody>
      </p:sp>
      <p:grpSp>
        <p:nvGrpSpPr>
          <p:cNvPr id="3" name="Group 2" descr="Show list of applications grants grouped into families for a PI" title="PI Search Results Screen"/>
          <p:cNvGrpSpPr/>
          <p:nvPr/>
        </p:nvGrpSpPr>
        <p:grpSpPr>
          <a:xfrm>
            <a:off x="1148668" y="1324168"/>
            <a:ext cx="6846664" cy="5386009"/>
            <a:chOff x="1148668" y="1324168"/>
            <a:chExt cx="6846664" cy="5386009"/>
          </a:xfrm>
        </p:grpSpPr>
        <p:pic>
          <p:nvPicPr>
            <p:cNvPr id="5" name="Picture 4" title="PI Search Results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71600" y="1324168"/>
              <a:ext cx="6492139" cy="5124063"/>
            </a:xfrm>
            <a:prstGeom prst="rect">
              <a:avLst/>
            </a:prstGeom>
            <a:ln>
              <a:solidFill>
                <a:schemeClr val="accent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Line 6" title="&quot;&quot;"/>
            <p:cNvSpPr>
              <a:spLocks noChangeShapeType="1"/>
            </p:cNvSpPr>
            <p:nvPr/>
          </p:nvSpPr>
          <p:spPr bwMode="auto">
            <a:xfrm flipV="1">
              <a:off x="1371600" y="3886200"/>
              <a:ext cx="533399" cy="1254317"/>
            </a:xfrm>
            <a:prstGeom prst="line">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 name="Text Box 3"/>
            <p:cNvSpPr txBox="1">
              <a:spLocks noChangeArrowheads="1"/>
            </p:cNvSpPr>
            <p:nvPr/>
          </p:nvSpPr>
          <p:spPr bwMode="auto">
            <a:xfrm>
              <a:off x="1148668" y="5140517"/>
              <a:ext cx="6846664" cy="1569660"/>
            </a:xfrm>
            <a:prstGeom prst="rect">
              <a:avLst/>
            </a:prstGeom>
            <a:solidFill>
              <a:srgbClr val="FFFFCC"/>
            </a:solidFill>
            <a:ln w="9525">
              <a:solidFill>
                <a:schemeClr val="accent1"/>
              </a:solidFill>
              <a:miter lim="800000"/>
              <a:headEnd/>
              <a:tailEnd/>
            </a:ln>
          </p:spPr>
          <p:txBody>
            <a:bodyPr wrap="square">
              <a:spAutoFit/>
            </a:bodyPr>
            <a:lstStyle/>
            <a:p>
              <a:pPr>
                <a:defRPr/>
              </a:pPr>
              <a:r>
                <a:rPr lang="en-US" sz="2400" dirty="0">
                  <a:solidFill>
                    <a:schemeClr val="accent2"/>
                  </a:solidFill>
                  <a:latin typeface="+mn-lt"/>
                  <a:cs typeface="Arial" charset="0"/>
                </a:rPr>
                <a:t>Click anywhere in the blue to get to more information, then select the </a:t>
              </a:r>
              <a:r>
                <a:rPr lang="en-US" sz="2400" i="1" dirty="0">
                  <a:solidFill>
                    <a:schemeClr val="accent2"/>
                  </a:solidFill>
                  <a:latin typeface="+mn-lt"/>
                  <a:cs typeface="Arial" charset="0"/>
                </a:rPr>
                <a:t>Application ID</a:t>
              </a:r>
              <a:r>
                <a:rPr lang="en-US" sz="2400" dirty="0">
                  <a:solidFill>
                    <a:schemeClr val="accent2"/>
                  </a:solidFill>
                  <a:latin typeface="+mn-lt"/>
                  <a:cs typeface="Arial" charset="0"/>
                </a:rPr>
                <a:t> link to view detailed status information for that particular application.</a:t>
              </a:r>
            </a:p>
          </p:txBody>
        </p:sp>
      </p:grpSp>
    </p:spTree>
    <p:custDataLst>
      <p:tags r:id="rId1"/>
    </p:custDataLst>
    <p:extLst>
      <p:ext uri="{BB962C8B-B14F-4D97-AF65-F5344CB8AC3E}">
        <p14:creationId xmlns:p14="http://schemas.microsoft.com/office/powerpoint/2010/main" val="968672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Status Result from General Search for SO</a:t>
            </a:r>
          </a:p>
        </p:txBody>
      </p:sp>
      <p:grpSp>
        <p:nvGrpSpPr>
          <p:cNvPr id="3" name="Group 2" descr="Shows results of a  general search by an SO with links to actions and application details" title="SO Search Result"/>
          <p:cNvGrpSpPr/>
          <p:nvPr/>
        </p:nvGrpSpPr>
        <p:grpSpPr>
          <a:xfrm>
            <a:off x="426556" y="1559140"/>
            <a:ext cx="8395491" cy="4917860"/>
            <a:chOff x="426556" y="1559140"/>
            <a:chExt cx="8395491" cy="4917860"/>
          </a:xfrm>
        </p:grpSpPr>
        <p:pic>
          <p:nvPicPr>
            <p:cNvPr id="5" name="Picture 4" title="Status Result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26556" y="1559140"/>
              <a:ext cx="8395491" cy="49178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Oval 5" title="&quot;&quot;"/>
            <p:cNvSpPr>
              <a:spLocks noChangeArrowheads="1"/>
            </p:cNvSpPr>
            <p:nvPr/>
          </p:nvSpPr>
          <p:spPr bwMode="auto">
            <a:xfrm>
              <a:off x="457200" y="3810000"/>
              <a:ext cx="1170692" cy="3048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 name="Line 6" title="&quot;&quot;"/>
            <p:cNvSpPr>
              <a:spLocks noChangeShapeType="1"/>
            </p:cNvSpPr>
            <p:nvPr/>
          </p:nvSpPr>
          <p:spPr bwMode="auto">
            <a:xfrm flipH="1" flipV="1">
              <a:off x="1163356" y="4114800"/>
              <a:ext cx="929072" cy="10668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 name="Text Box 3"/>
            <p:cNvSpPr txBox="1">
              <a:spLocks noChangeArrowheads="1"/>
            </p:cNvSpPr>
            <p:nvPr/>
          </p:nvSpPr>
          <p:spPr bwMode="auto">
            <a:xfrm>
              <a:off x="1230536" y="5140517"/>
              <a:ext cx="6846664" cy="830997"/>
            </a:xfrm>
            <a:prstGeom prst="rect">
              <a:avLst/>
            </a:prstGeom>
            <a:solidFill>
              <a:srgbClr val="FFFFCC"/>
            </a:solidFill>
            <a:ln w="9525">
              <a:solidFill>
                <a:srgbClr val="FF0000"/>
              </a:solidFill>
              <a:miter lim="800000"/>
              <a:headEnd/>
              <a:tailEnd/>
            </a:ln>
          </p:spPr>
          <p:txBody>
            <a:bodyPr wrap="square">
              <a:spAutoFit/>
            </a:bodyPr>
            <a:lstStyle/>
            <a:p>
              <a:pPr>
                <a:defRPr/>
              </a:pPr>
              <a:r>
                <a:rPr lang="en-US" sz="2400" dirty="0">
                  <a:solidFill>
                    <a:schemeClr val="accent2"/>
                  </a:solidFill>
                  <a:latin typeface="+mn-lt"/>
                  <a:cs typeface="Arial" charset="0"/>
                </a:rPr>
                <a:t>Select the </a:t>
              </a:r>
              <a:r>
                <a:rPr lang="en-US" sz="2400" i="1" dirty="0">
                  <a:solidFill>
                    <a:schemeClr val="accent2"/>
                  </a:solidFill>
                  <a:latin typeface="+mn-lt"/>
                  <a:cs typeface="Arial" charset="0"/>
                </a:rPr>
                <a:t>Application ID</a:t>
              </a:r>
              <a:r>
                <a:rPr lang="en-US" sz="2400" dirty="0">
                  <a:solidFill>
                    <a:schemeClr val="accent2"/>
                  </a:solidFill>
                  <a:latin typeface="+mn-lt"/>
                  <a:cs typeface="Arial" charset="0"/>
                </a:rPr>
                <a:t> link to view detailed status information for that particular application.</a:t>
              </a:r>
            </a:p>
          </p:txBody>
        </p:sp>
      </p:grpSp>
    </p:spTree>
    <p:custDataLst>
      <p:tags r:id="rId1"/>
    </p:custDataLst>
    <p:extLst>
      <p:ext uri="{BB962C8B-B14F-4D97-AF65-F5344CB8AC3E}">
        <p14:creationId xmlns:p14="http://schemas.microsoft.com/office/powerpoint/2010/main" val="250575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Detailed Status Information Screen</a:t>
            </a:r>
          </a:p>
        </p:txBody>
      </p:sp>
      <p:pic>
        <p:nvPicPr>
          <p:cNvPr id="5" name="Picture 4" descr="Show new layout and design of the status information screen with warnings section, contact, text filter and control buttons" title="New status information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92018" y="1559140"/>
            <a:ext cx="7864566" cy="4917860"/>
          </a:xfrm>
          <a:prstGeom prst="rect">
            <a:avLst/>
          </a:prstGeom>
          <a:noFill/>
          <a:ln w="1905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4" name="Text Box 3"/>
          <p:cNvSpPr txBox="1">
            <a:spLocks noChangeArrowheads="1"/>
          </p:cNvSpPr>
          <p:nvPr/>
        </p:nvSpPr>
        <p:spPr bwMode="auto">
          <a:xfrm>
            <a:off x="718457" y="1143620"/>
            <a:ext cx="1948543" cy="338554"/>
          </a:xfrm>
          <a:prstGeom prst="rect">
            <a:avLst/>
          </a:prstGeom>
          <a:solidFill>
            <a:srgbClr val="FFFFCC"/>
          </a:solidFill>
          <a:ln w="9525">
            <a:solidFill>
              <a:srgbClr val="C00000"/>
            </a:solidFill>
            <a:miter lim="800000"/>
            <a:headEnd/>
            <a:tailEnd/>
          </a:ln>
        </p:spPr>
        <p:txBody>
          <a:bodyPr wrap="square">
            <a:spAutoFit/>
          </a:bodyPr>
          <a:lstStyle/>
          <a:p>
            <a:pPr>
              <a:defRPr/>
            </a:pPr>
            <a:r>
              <a:rPr lang="en-US" sz="1600" dirty="0">
                <a:solidFill>
                  <a:schemeClr val="accent2"/>
                </a:solidFill>
                <a:latin typeface="+mn-lt"/>
                <a:cs typeface="Arial" charset="0"/>
              </a:rPr>
              <a:t>Provides warnings</a:t>
            </a:r>
          </a:p>
        </p:txBody>
      </p:sp>
      <p:sp>
        <p:nvSpPr>
          <p:cNvPr id="12" name="Text Box 3"/>
          <p:cNvSpPr txBox="1">
            <a:spLocks noChangeArrowheads="1"/>
          </p:cNvSpPr>
          <p:nvPr/>
        </p:nvSpPr>
        <p:spPr bwMode="auto">
          <a:xfrm>
            <a:off x="6432484" y="1452113"/>
            <a:ext cx="1773332" cy="338554"/>
          </a:xfrm>
          <a:prstGeom prst="rect">
            <a:avLst/>
          </a:prstGeom>
          <a:solidFill>
            <a:srgbClr val="FFFFCC"/>
          </a:solidFill>
          <a:ln w="9525">
            <a:solidFill>
              <a:srgbClr val="C00000"/>
            </a:solidFill>
            <a:miter lim="800000"/>
            <a:headEnd/>
            <a:tailEnd/>
          </a:ln>
        </p:spPr>
        <p:txBody>
          <a:bodyPr wrap="square">
            <a:spAutoFit/>
          </a:bodyPr>
          <a:lstStyle/>
          <a:p>
            <a:pPr algn="ctr">
              <a:defRPr/>
            </a:pPr>
            <a:r>
              <a:rPr lang="en-US" sz="1600" dirty="0">
                <a:solidFill>
                  <a:schemeClr val="accent2"/>
                </a:solidFill>
                <a:latin typeface="+mn-lt"/>
                <a:cs typeface="Arial" charset="0"/>
              </a:rPr>
              <a:t>Control Buttons</a:t>
            </a:r>
          </a:p>
        </p:txBody>
      </p:sp>
      <p:sp>
        <p:nvSpPr>
          <p:cNvPr id="3" name="Rounded Rectangle 2" descr="&quot;&quot;" title="&quot;&quot;"/>
          <p:cNvSpPr/>
          <p:nvPr/>
        </p:nvSpPr>
        <p:spPr>
          <a:xfrm>
            <a:off x="762000" y="1559140"/>
            <a:ext cx="1905000" cy="1565060"/>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descr="&quot;&quot;" title="&quot;&quot;"/>
          <p:cNvSpPr/>
          <p:nvPr/>
        </p:nvSpPr>
        <p:spPr>
          <a:xfrm>
            <a:off x="2716580" y="1863252"/>
            <a:ext cx="1905000" cy="359573"/>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Box 3"/>
          <p:cNvSpPr txBox="1">
            <a:spLocks noChangeArrowheads="1"/>
          </p:cNvSpPr>
          <p:nvPr/>
        </p:nvSpPr>
        <p:spPr bwMode="auto">
          <a:xfrm>
            <a:off x="4701920" y="1873761"/>
            <a:ext cx="1125529" cy="338554"/>
          </a:xfrm>
          <a:prstGeom prst="rect">
            <a:avLst/>
          </a:prstGeom>
          <a:solidFill>
            <a:srgbClr val="FFFFCC"/>
          </a:solidFill>
          <a:ln w="9525">
            <a:solidFill>
              <a:srgbClr val="C00000"/>
            </a:solidFill>
            <a:miter lim="800000"/>
            <a:headEnd/>
            <a:tailEnd/>
          </a:ln>
        </p:spPr>
        <p:txBody>
          <a:bodyPr wrap="square">
            <a:spAutoFit/>
          </a:bodyPr>
          <a:lstStyle/>
          <a:p>
            <a:pPr>
              <a:defRPr/>
            </a:pPr>
            <a:r>
              <a:rPr lang="en-US" sz="1600" dirty="0">
                <a:solidFill>
                  <a:schemeClr val="accent2"/>
                </a:solidFill>
                <a:latin typeface="+mn-lt"/>
                <a:cs typeface="Arial" charset="0"/>
              </a:rPr>
              <a:t>Text Filter</a:t>
            </a:r>
          </a:p>
        </p:txBody>
      </p:sp>
      <p:sp>
        <p:nvSpPr>
          <p:cNvPr id="14" name="Rounded Rectangle 13" descr="&quot;&quot;" title="&quot;&quot;"/>
          <p:cNvSpPr/>
          <p:nvPr/>
        </p:nvSpPr>
        <p:spPr>
          <a:xfrm>
            <a:off x="6366650" y="1863252"/>
            <a:ext cx="1905000" cy="359573"/>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descr="&quot;&quot;" title="&quot;&quot;"/>
          <p:cNvSpPr/>
          <p:nvPr/>
        </p:nvSpPr>
        <p:spPr>
          <a:xfrm>
            <a:off x="762000" y="3177637"/>
            <a:ext cx="1905000" cy="3215959"/>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Box 3"/>
          <p:cNvSpPr txBox="1">
            <a:spLocks noChangeArrowheads="1"/>
          </p:cNvSpPr>
          <p:nvPr/>
        </p:nvSpPr>
        <p:spPr bwMode="auto">
          <a:xfrm>
            <a:off x="990600" y="6150330"/>
            <a:ext cx="1447800" cy="338554"/>
          </a:xfrm>
          <a:prstGeom prst="rect">
            <a:avLst/>
          </a:prstGeom>
          <a:solidFill>
            <a:srgbClr val="FFFFCC"/>
          </a:solidFill>
          <a:ln w="9525">
            <a:solidFill>
              <a:srgbClr val="C00000"/>
            </a:solidFill>
            <a:miter lim="800000"/>
            <a:headEnd/>
            <a:tailEnd/>
          </a:ln>
        </p:spPr>
        <p:txBody>
          <a:bodyPr wrap="square">
            <a:spAutoFit/>
          </a:bodyPr>
          <a:lstStyle/>
          <a:p>
            <a:pPr>
              <a:defRPr/>
            </a:pPr>
            <a:r>
              <a:rPr lang="en-US" sz="1600" dirty="0">
                <a:solidFill>
                  <a:schemeClr val="accent2"/>
                </a:solidFill>
                <a:latin typeface="+mn-lt"/>
                <a:cs typeface="Arial" charset="0"/>
              </a:rPr>
              <a:t>eRA Contacts</a:t>
            </a:r>
          </a:p>
        </p:txBody>
      </p:sp>
    </p:spTree>
    <p:custDataLst>
      <p:tags r:id="rId1"/>
    </p:custDataLst>
    <p:extLst>
      <p:ext uri="{BB962C8B-B14F-4D97-AF65-F5344CB8AC3E}">
        <p14:creationId xmlns:p14="http://schemas.microsoft.com/office/powerpoint/2010/main" val="3937971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3" grpId="0" animBg="1"/>
      <p:bldP spid="13" grpId="0" animBg="1"/>
      <p:bldP spid="11" grpId="0" animBg="1"/>
      <p:bldP spid="14" grpId="0" animBg="1"/>
      <p:bldP spid="15"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Role of Grants.gov</a:t>
            </a:r>
          </a:p>
        </p:txBody>
      </p:sp>
      <p:sp>
        <p:nvSpPr>
          <p:cNvPr id="3" name="Content Placeholder 2"/>
          <p:cNvSpPr>
            <a:spLocks noGrp="1"/>
          </p:cNvSpPr>
          <p:nvPr>
            <p:ph sz="quarter" idx="13"/>
          </p:nvPr>
        </p:nvSpPr>
        <p:spPr>
          <a:xfrm>
            <a:off x="301625" y="1524000"/>
            <a:ext cx="8503920" cy="1447800"/>
          </a:xfrm>
        </p:spPr>
        <p:txBody>
          <a:bodyPr/>
          <a:lstStyle/>
          <a:p>
            <a:pPr marL="0" indent="0">
              <a:buNone/>
            </a:pPr>
            <a:r>
              <a:rPr lang="en-US" sz="2000" dirty="0"/>
              <a:t>There are many agencies within the federal government that have grant programs; from the Department of Education, to the Department of Defense; from Health and Human Services (HHS), to the Nuclear Regulatory Commission. </a:t>
            </a:r>
          </a:p>
        </p:txBody>
      </p:sp>
      <p:pic>
        <p:nvPicPr>
          <p:cNvPr id="4" name="Picture 3" descr="''" title="Grants/gov funnel"/>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2198" y="2875764"/>
            <a:ext cx="2879802" cy="3448836"/>
          </a:xfrm>
          <a:prstGeom prst="rect">
            <a:avLst/>
          </a:prstGeom>
        </p:spPr>
      </p:pic>
      <p:sp>
        <p:nvSpPr>
          <p:cNvPr id="5" name="Content Placeholder 2"/>
          <p:cNvSpPr txBox="1">
            <a:spLocks/>
          </p:cNvSpPr>
          <p:nvPr/>
        </p:nvSpPr>
        <p:spPr bwMode="auto">
          <a:xfrm>
            <a:off x="301625" y="2971800"/>
            <a:ext cx="461772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a:lstStyle>
          <a:p>
            <a:pPr marL="0" indent="0">
              <a:buFont typeface="Wingdings 2" pitchFamily="18" charset="2"/>
              <a:buNone/>
            </a:pPr>
            <a:r>
              <a:rPr lang="en-US" sz="2000" dirty="0"/>
              <a:t>Regardless of the agency, all applications are funneled through Grants.gov for initial validation. </a:t>
            </a:r>
          </a:p>
        </p:txBody>
      </p:sp>
      <p:sp>
        <p:nvSpPr>
          <p:cNvPr id="6" name="Content Placeholder 2"/>
          <p:cNvSpPr txBox="1">
            <a:spLocks/>
          </p:cNvSpPr>
          <p:nvPr/>
        </p:nvSpPr>
        <p:spPr bwMode="auto">
          <a:xfrm>
            <a:off x="301625" y="4114800"/>
            <a:ext cx="461772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a:lstStyle>
          <a:p>
            <a:pPr marL="0" indent="0">
              <a:buFont typeface="Wingdings 2" pitchFamily="18" charset="2"/>
              <a:buNone/>
            </a:pPr>
            <a:r>
              <a:rPr lang="en-US" sz="2000" dirty="0"/>
              <a:t>In the case of NIH opportunities, applications are passed from Grants.gov to eRA Commons. </a:t>
            </a:r>
          </a:p>
        </p:txBody>
      </p:sp>
      <p:pic>
        <p:nvPicPr>
          <p:cNvPr id="8" name="Picture 7" descr="''" title="NIH Tab"/>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7000" y="2514374"/>
            <a:ext cx="527170" cy="323924"/>
          </a:xfrm>
          <a:prstGeom prst="rect">
            <a:avLst/>
          </a:prstGeom>
        </p:spPr>
      </p:pic>
      <p:pic>
        <p:nvPicPr>
          <p:cNvPr id="9" name="Picture 8" descr="''" title="CDC tab"/>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47186" y="3057414"/>
            <a:ext cx="527170" cy="323924"/>
          </a:xfrm>
          <a:prstGeom prst="rect">
            <a:avLst/>
          </a:prstGeom>
        </p:spPr>
      </p:pic>
      <p:pic>
        <p:nvPicPr>
          <p:cNvPr id="10" name="Picture 9" descr="''" title="D O D tab"/>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49170" y="2593133"/>
            <a:ext cx="527170" cy="323924"/>
          </a:xfrm>
          <a:prstGeom prst="rect">
            <a:avLst/>
          </a:prstGeom>
        </p:spPr>
      </p:pic>
      <p:pic>
        <p:nvPicPr>
          <p:cNvPr id="11" name="Picture 10" descr="''" title="E D tab"/>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44770" y="2551840"/>
            <a:ext cx="527170" cy="323924"/>
          </a:xfrm>
          <a:prstGeom prst="rect">
            <a:avLst/>
          </a:prstGeom>
        </p:spPr>
      </p:pic>
      <p:pic>
        <p:nvPicPr>
          <p:cNvPr id="12" name="Picture 11" descr="''" title="F D A tab"/>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63366" y="2702552"/>
            <a:ext cx="527170" cy="323924"/>
          </a:xfrm>
          <a:prstGeom prst="rect">
            <a:avLst/>
          </a:prstGeom>
        </p:spPr>
      </p:pic>
      <p:pic>
        <p:nvPicPr>
          <p:cNvPr id="13" name="Picture 12" descr="''" title="N S F Tab"/>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26951" y="3352578"/>
            <a:ext cx="527170" cy="323924"/>
          </a:xfrm>
          <a:prstGeom prst="rect">
            <a:avLst/>
          </a:prstGeom>
        </p:spPr>
      </p:pic>
      <p:pic>
        <p:nvPicPr>
          <p:cNvPr id="14" name="Picture 13" titl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8514" y="5257800"/>
            <a:ext cx="527170" cy="323924"/>
          </a:xfrm>
          <a:prstGeom prst="rect">
            <a:avLst/>
          </a:prstGeom>
        </p:spPr>
      </p:pic>
      <p:pic>
        <p:nvPicPr>
          <p:cNvPr id="16" name="Picture 15" title="''"/>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85149" y="5130567"/>
            <a:ext cx="703486" cy="535046"/>
          </a:xfrm>
          <a:prstGeom prst="rect">
            <a:avLst/>
          </a:prstGeom>
        </p:spPr>
      </p:pic>
      <p:pic>
        <p:nvPicPr>
          <p:cNvPr id="15" name="Picture 14" title="eRA Commons  hub surrounded by User computers"/>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90600" y="5105400"/>
            <a:ext cx="2362200" cy="1518985"/>
          </a:xfrm>
          <a:prstGeom prst="rect">
            <a:avLst/>
          </a:prstGeom>
        </p:spPr>
      </p:pic>
      <p:pic>
        <p:nvPicPr>
          <p:cNvPr id="7" name="Picture 6" title="''"/>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740866" y="3379046"/>
            <a:ext cx="2442386" cy="312110"/>
          </a:xfrm>
          <a:prstGeom prst="rect">
            <a:avLst/>
          </a:prstGeom>
        </p:spPr>
      </p:pic>
      <p:sp>
        <p:nvSpPr>
          <p:cNvPr id="17" name="Action Button: Home 16" descr="Home Button - takes you back to the &quot;unpuzzle&quot;">
            <a:hlinkClick r:id="rId14" action="ppaction://hlinksldjump" highlightClick="1"/>
          </p:cNvPr>
          <p:cNvSpPr/>
          <p:nvPr/>
        </p:nvSpPr>
        <p:spPr>
          <a:xfrm>
            <a:off x="8014430" y="5774955"/>
            <a:ext cx="818596" cy="533400"/>
          </a:xfrm>
          <a:prstGeom prst="actionButtonHome">
            <a:avLst/>
          </a:prstGeom>
          <a:scene3d>
            <a:camera prst="orthographicFront" fov="0">
              <a:rot lat="0" lon="0" rev="0"/>
            </a:camera>
            <a:lightRig rig="soft" dir="b">
              <a:rot lat="0" lon="0" rev="0"/>
            </a:lightRig>
          </a:scene3d>
          <a:sp3d prstMaterial="dkEdge">
            <a:bevelT w="63500" h="63500"/>
            <a:contourClr>
              <a:schemeClr val="accent3"/>
            </a:contourClr>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715078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50" presetClass="path" presetSubtype="0" accel="50000" decel="50000" fill="hold" nodeType="afterEffect">
                                  <p:stCondLst>
                                    <p:cond delay="0"/>
                                  </p:stCondLst>
                                  <p:childTnLst>
                                    <p:animMotion origin="layout" path="M -1.66667E-6 -4.44444E-6 L 0.09427 -4.44444E-6 C 0.13646 -4.44444E-6 0.18854 0.00649 0.18854 0.01181 L 0.18854 0.02362 " pathEditMode="relative" rAng="0" ptsTypes="AAAA">
                                      <p:cBhvr>
                                        <p:cTn id="10" dur="1000" fill="hold"/>
                                        <p:tgtEl>
                                          <p:spTgt spid="9"/>
                                        </p:tgtEl>
                                        <p:attrNameLst>
                                          <p:attrName>ppt_x</p:attrName>
                                          <p:attrName>ppt_y</p:attrName>
                                        </p:attrNameLst>
                                      </p:cBhvr>
                                      <p:rCtr x="9427" y="1181"/>
                                    </p:animMotion>
                                  </p:childTnLst>
                                </p:cTn>
                              </p:par>
                            </p:childTnLst>
                          </p:cTn>
                        </p:par>
                        <p:par>
                          <p:cTn id="11" fill="hold">
                            <p:stCondLst>
                              <p:cond delay="1500"/>
                            </p:stCondLst>
                            <p:childTnLst>
                              <p:par>
                                <p:cTn id="12" presetID="10" presetClass="exit" presetSubtype="0" fill="hold" nodeType="afterEffect">
                                  <p:stCondLst>
                                    <p:cond delay="0"/>
                                  </p:stCondLst>
                                  <p:childTnLst>
                                    <p:animEffect transition="out" filter="fade">
                                      <p:cBhvr>
                                        <p:cTn id="13" dur="200"/>
                                        <p:tgtEl>
                                          <p:spTgt spid="9"/>
                                        </p:tgtEl>
                                      </p:cBhvr>
                                    </p:animEffect>
                                    <p:set>
                                      <p:cBhvr>
                                        <p:cTn id="14" dur="1" fill="hold">
                                          <p:stCondLst>
                                            <p:cond delay="199"/>
                                          </p:stCondLst>
                                        </p:cTn>
                                        <p:tgtEl>
                                          <p:spTgt spid="9"/>
                                        </p:tgtEl>
                                        <p:attrNameLst>
                                          <p:attrName>style.visibility</p:attrName>
                                        </p:attrNameLst>
                                      </p:cBhvr>
                                      <p:to>
                                        <p:strVal val="hidden"/>
                                      </p:to>
                                    </p:set>
                                  </p:childTnLst>
                                </p:cTn>
                              </p:par>
                            </p:childTnLst>
                          </p:cTn>
                        </p:par>
                        <p:par>
                          <p:cTn id="15" fill="hold">
                            <p:stCondLst>
                              <p:cond delay="1700"/>
                            </p:stCondLst>
                            <p:childTnLst>
                              <p:par>
                                <p:cTn id="16" presetID="0" presetClass="path" presetSubtype="0" accel="50000" decel="50000" fill="hold" nodeType="afterEffect">
                                  <p:stCondLst>
                                    <p:cond delay="0"/>
                                  </p:stCondLst>
                                  <p:childTnLst>
                                    <p:animMotion origin="layout" path="M -3.88889E-6 -0.00023 L -3.88889E-6 -3.7037E-7 C 0.01563 -0.00208 0.01042 -0.00185 0.0349 -0.00023 C 0.03612 -3.7037E-7 0.03698 0.00046 0.03785 0.00093 C 0.04011 0.00162 0.04549 0.00278 0.0474 0.00417 C 0.05539 0.01042 0.04514 0.00301 0.05313 0.00718 C 0.06042 0.01157 0.05157 0.00787 0.05868 0.01042 C 0.05973 0.01181 0.06042 0.01296 0.06164 0.01389 C 0.0625 0.01435 0.06355 0.01435 0.06441 0.01482 C 0.0665 0.0162 0.06823 0.01782 0.07014 0.01921 L 0.07014 0.01944 C 0.07101 0.02037 0.07223 0.0213 0.07309 0.02245 C 0.07431 0.02454 0.07483 0.02755 0.07691 0.02894 L 0.07969 0.03102 C 0.08091 0.0331 0.08282 0.03495 0.08351 0.0375 C 0.08507 0.04306 0.08386 0.03982 0.0882 0.04722 C 0.0882 0.04745 0.09202 0.0537 0.09202 0.05394 L 0.0948 0.05579 C 0.09653 0.05857 0.09723 0.06019 0.09966 0.06227 C 0.10139 0.06389 0.10521 0.06667 0.10521 0.0669 L 0.10903 0.07315 C 0.10973 0.07407 0.11007 0.07569 0.11094 0.07639 L 0.11389 0.07847 C 0.1165 0.0875 0.11459 0.0831 0.11962 0.09144 C 0.12014 0.09259 0.12101 0.09352 0.12136 0.09491 L 0.12257 0.09815 L 0.12257 0.09838 " pathEditMode="relative" rAng="0" ptsTypes="AAAAAAAAAAAAAAAAAAAAAAAAAAA">
                                      <p:cBhvr>
                                        <p:cTn id="17" dur="1000" fill="hold"/>
                                        <p:tgtEl>
                                          <p:spTgt spid="10"/>
                                        </p:tgtEl>
                                        <p:attrNameLst>
                                          <p:attrName>ppt_x</p:attrName>
                                          <p:attrName>ppt_y</p:attrName>
                                        </p:attrNameLst>
                                      </p:cBhvr>
                                      <p:rCtr x="6128" y="4861"/>
                                    </p:animMotion>
                                  </p:childTnLst>
                                </p:cTn>
                              </p:par>
                            </p:childTnLst>
                          </p:cTn>
                        </p:par>
                        <p:par>
                          <p:cTn id="18" fill="hold">
                            <p:stCondLst>
                              <p:cond delay="2700"/>
                            </p:stCondLst>
                            <p:childTnLst>
                              <p:par>
                                <p:cTn id="19" presetID="10" presetClass="exit" presetSubtype="0" fill="hold" nodeType="afterEffect">
                                  <p:stCondLst>
                                    <p:cond delay="0"/>
                                  </p:stCondLst>
                                  <p:childTnLst>
                                    <p:animEffect transition="out" filter="fade">
                                      <p:cBhvr>
                                        <p:cTn id="20" dur="200"/>
                                        <p:tgtEl>
                                          <p:spTgt spid="10"/>
                                        </p:tgtEl>
                                      </p:cBhvr>
                                    </p:animEffect>
                                    <p:set>
                                      <p:cBhvr>
                                        <p:cTn id="21" dur="1" fill="hold">
                                          <p:stCondLst>
                                            <p:cond delay="199"/>
                                          </p:stCondLst>
                                        </p:cTn>
                                        <p:tgtEl>
                                          <p:spTgt spid="10"/>
                                        </p:tgtEl>
                                        <p:attrNameLst>
                                          <p:attrName>style.visibility</p:attrName>
                                        </p:attrNameLst>
                                      </p:cBhvr>
                                      <p:to>
                                        <p:strVal val="hidden"/>
                                      </p:to>
                                    </p:set>
                                  </p:childTnLst>
                                </p:cTn>
                              </p:par>
                            </p:childTnLst>
                          </p:cTn>
                        </p:par>
                        <p:par>
                          <p:cTn id="22" fill="hold">
                            <p:stCondLst>
                              <p:cond delay="2900"/>
                            </p:stCondLst>
                            <p:childTnLst>
                              <p:par>
                                <p:cTn id="23" presetID="0" presetClass="path" presetSubtype="0" accel="50000" decel="50000" fill="hold" nodeType="afterEffect">
                                  <p:stCondLst>
                                    <p:cond delay="0"/>
                                  </p:stCondLst>
                                  <p:childTnLst>
                                    <p:animMotion origin="layout" path="M -5.55556E-7 -1.85185E-6 L -5.55556E-7 0.00023 C -0.00417 0.00046 -0.00903 0.00093 -0.01319 0.00232 C -0.02604 0.00695 -0.01198 0.00301 -0.02326 0.00602 C -0.03108 0.01296 -0.02118 0.00463 -0.02882 0.00972 C -0.03611 0.01435 -0.02726 0.01019 -0.03437 0.01343 C -0.03542 0.01459 -0.03611 0.01597 -0.03715 0.0169 C -0.03802 0.01783 -0.03924 0.01736 -0.03993 0.01829 C -0.04149 0.02037 -0.04236 0.02315 -0.04358 0.02546 C -0.04427 0.02685 -0.04514 0.02778 -0.04549 0.02917 C -0.04583 0.03056 -0.04583 0.03171 -0.04635 0.03287 C -0.04705 0.03426 -0.04826 0.03542 -0.04913 0.03658 C -0.05243 0.05 -0.04722 0.02963 -0.05191 0.04398 C -0.05278 0.0463 -0.05312 0.04884 -0.05382 0.05116 L -0.05555 0.0588 L -0.05746 0.06621 L -0.05833 0.06991 C -0.05868 0.07384 -0.05885 0.07801 -0.0592 0.08195 C -0.06024 0.09259 -0.06042 0.0838 -0.06111 0.09676 C -0.06128 0.09908 -0.06111 0.10162 -0.06111 0.1044 L -0.06285 0.10162 " pathEditMode="relative" rAng="0" ptsTypes="AAAAAAAAAAAAAAAAAAAAA">
                                      <p:cBhvr>
                                        <p:cTn id="24" dur="1000" fill="hold"/>
                                        <p:tgtEl>
                                          <p:spTgt spid="11"/>
                                        </p:tgtEl>
                                        <p:attrNameLst>
                                          <p:attrName>ppt_x</p:attrName>
                                          <p:attrName>ppt_y</p:attrName>
                                        </p:attrNameLst>
                                      </p:cBhvr>
                                      <p:rCtr x="-3142" y="5208"/>
                                    </p:animMotion>
                                  </p:childTnLst>
                                </p:cTn>
                              </p:par>
                            </p:childTnLst>
                          </p:cTn>
                        </p:par>
                        <p:par>
                          <p:cTn id="25" fill="hold">
                            <p:stCondLst>
                              <p:cond delay="3900"/>
                            </p:stCondLst>
                            <p:childTnLst>
                              <p:par>
                                <p:cTn id="26" presetID="10" presetClass="exit" presetSubtype="0" fill="hold" nodeType="afterEffect">
                                  <p:stCondLst>
                                    <p:cond delay="0"/>
                                  </p:stCondLst>
                                  <p:childTnLst>
                                    <p:animEffect transition="out" filter="fade">
                                      <p:cBhvr>
                                        <p:cTn id="27" dur="200"/>
                                        <p:tgtEl>
                                          <p:spTgt spid="11"/>
                                        </p:tgtEl>
                                      </p:cBhvr>
                                    </p:animEffect>
                                    <p:set>
                                      <p:cBhvr>
                                        <p:cTn id="28" dur="1" fill="hold">
                                          <p:stCondLst>
                                            <p:cond delay="199"/>
                                          </p:stCondLst>
                                        </p:cTn>
                                        <p:tgtEl>
                                          <p:spTgt spid="11"/>
                                        </p:tgtEl>
                                        <p:attrNameLst>
                                          <p:attrName>style.visibility</p:attrName>
                                        </p:attrNameLst>
                                      </p:cBhvr>
                                      <p:to>
                                        <p:strVal val="hidden"/>
                                      </p:to>
                                    </p:set>
                                  </p:childTnLst>
                                </p:cTn>
                              </p:par>
                            </p:childTnLst>
                          </p:cTn>
                        </p:par>
                        <p:par>
                          <p:cTn id="29" fill="hold">
                            <p:stCondLst>
                              <p:cond delay="4100"/>
                            </p:stCondLst>
                            <p:childTnLst>
                              <p:par>
                                <p:cTn id="30" presetID="0" presetClass="path" presetSubtype="0" accel="50000" decel="50000" fill="hold" nodeType="afterEffect">
                                  <p:stCondLst>
                                    <p:cond delay="0"/>
                                  </p:stCondLst>
                                  <p:childTnLst>
                                    <p:animMotion origin="layout" path="M -2.77778E-7 -2.59259E-6 L -2.77778E-7 -2.59259E-6 L -0.06354 0.00093 C -0.06632 0.00093 -0.0691 0.00162 -0.0717 0.00209 C -0.07274 0.00232 -0.07361 0.00301 -0.07483 0.00324 C -0.07621 0.00394 -0.07795 0.00394 -0.07969 0.0044 C -0.08073 0.00463 -0.0816 0.00533 -0.08281 0.00556 C -0.08715 0.00695 -0.08941 0.00648 -0.09375 0.00903 C -0.09965 0.01227 -0.09653 0.01088 -0.10399 0.01366 C -0.10486 0.01412 -0.10608 0.01412 -0.10694 0.01482 C -0.10799 0.01574 -0.10885 0.01644 -0.11007 0.01713 C -0.11198 0.01806 -0.11424 0.01806 -0.11597 0.01945 C -0.11701 0.02037 -0.11788 0.02107 -0.11892 0.02176 C -0.12083 0.02269 -0.12326 0.02269 -0.125 0.02408 C -0.12691 0.02547 -0.12951 0.02685 -0.13108 0.02871 C -0.13212 0.02986 -0.13299 0.03125 -0.13403 0.03218 C -0.13594 0.0338 -0.13819 0.03519 -0.1401 0.03704 L -0.14323 0.03912 C -0.14549 0.04676 -0.14236 0.03935 -0.14722 0.04375 C -0.14809 0.04468 -0.14844 0.04607 -0.14931 0.04722 C -0.15017 0.04885 -0.15121 0.05023 -0.15226 0.05185 C -0.15295 0.05301 -0.15347 0.05417 -0.15417 0.05533 C -0.15521 0.05672 -0.15625 0.05764 -0.15729 0.0588 L -0.15937 0.06574 C -0.16146 0.07338 -0.16024 0.06806 -0.16024 0.08218 L -0.16024 0.08241 " pathEditMode="relative" rAng="0" ptsTypes="AAAAAAAAAAAAAAAAAAAAAAAAAA">
                                      <p:cBhvr>
                                        <p:cTn id="31" dur="1000" fill="hold"/>
                                        <p:tgtEl>
                                          <p:spTgt spid="12"/>
                                        </p:tgtEl>
                                        <p:attrNameLst>
                                          <p:attrName>ppt_x</p:attrName>
                                          <p:attrName>ppt_y</p:attrName>
                                        </p:attrNameLst>
                                      </p:cBhvr>
                                      <p:rCtr x="-8038" y="4120"/>
                                    </p:animMotion>
                                  </p:childTnLst>
                                </p:cTn>
                              </p:par>
                            </p:childTnLst>
                          </p:cTn>
                        </p:par>
                        <p:par>
                          <p:cTn id="32" fill="hold">
                            <p:stCondLst>
                              <p:cond delay="5100"/>
                            </p:stCondLst>
                            <p:childTnLst>
                              <p:par>
                                <p:cTn id="33" presetID="10" presetClass="exit" presetSubtype="0" fill="hold" nodeType="afterEffect">
                                  <p:stCondLst>
                                    <p:cond delay="0"/>
                                  </p:stCondLst>
                                  <p:childTnLst>
                                    <p:animEffect transition="out" filter="fade">
                                      <p:cBhvr>
                                        <p:cTn id="34" dur="200"/>
                                        <p:tgtEl>
                                          <p:spTgt spid="12"/>
                                        </p:tgtEl>
                                      </p:cBhvr>
                                    </p:animEffect>
                                    <p:set>
                                      <p:cBhvr>
                                        <p:cTn id="35" dur="1" fill="hold">
                                          <p:stCondLst>
                                            <p:cond delay="199"/>
                                          </p:stCondLst>
                                        </p:cTn>
                                        <p:tgtEl>
                                          <p:spTgt spid="12"/>
                                        </p:tgtEl>
                                        <p:attrNameLst>
                                          <p:attrName>style.visibility</p:attrName>
                                        </p:attrNameLst>
                                      </p:cBhvr>
                                      <p:to>
                                        <p:strVal val="hidden"/>
                                      </p:to>
                                    </p:set>
                                  </p:childTnLst>
                                </p:cTn>
                              </p:par>
                            </p:childTnLst>
                          </p:cTn>
                        </p:par>
                        <p:par>
                          <p:cTn id="36" fill="hold">
                            <p:stCondLst>
                              <p:cond delay="5300"/>
                            </p:stCondLst>
                            <p:childTnLst>
                              <p:par>
                                <p:cTn id="37" presetID="37" presetClass="path" presetSubtype="0" accel="50000" decel="50000" fill="hold" nodeType="afterEffect">
                                  <p:stCondLst>
                                    <p:cond delay="0"/>
                                  </p:stCondLst>
                                  <p:childTnLst>
                                    <p:animMotion origin="layout" path="M 2.77778E-7 -1.11022E-16 L -0.04931 -0.05926 C -0.05972 -0.07245 -0.075 -0.07917 -0.09115 -0.07917 C -0.10955 -0.07917 -0.12413 -0.07245 -0.13455 -0.05926 L -0.18333 -1.11022E-16 " pathEditMode="relative" rAng="0" ptsTypes="AAAAA">
                                      <p:cBhvr>
                                        <p:cTn id="38" dur="1000" fill="hold"/>
                                        <p:tgtEl>
                                          <p:spTgt spid="13"/>
                                        </p:tgtEl>
                                        <p:attrNameLst>
                                          <p:attrName>ppt_x</p:attrName>
                                          <p:attrName>ppt_y</p:attrName>
                                        </p:attrNameLst>
                                      </p:cBhvr>
                                      <p:rCtr x="-9167" y="-3958"/>
                                    </p:animMotion>
                                  </p:childTnLst>
                                </p:cTn>
                              </p:par>
                            </p:childTnLst>
                          </p:cTn>
                        </p:par>
                        <p:par>
                          <p:cTn id="39" fill="hold">
                            <p:stCondLst>
                              <p:cond delay="6300"/>
                            </p:stCondLst>
                            <p:childTnLst>
                              <p:par>
                                <p:cTn id="40" presetID="10" presetClass="exit" presetSubtype="0" fill="hold" nodeType="afterEffect">
                                  <p:stCondLst>
                                    <p:cond delay="0"/>
                                  </p:stCondLst>
                                  <p:childTnLst>
                                    <p:animEffect transition="out" filter="fade">
                                      <p:cBhvr>
                                        <p:cTn id="41" dur="200"/>
                                        <p:tgtEl>
                                          <p:spTgt spid="13"/>
                                        </p:tgtEl>
                                      </p:cBhvr>
                                    </p:animEffect>
                                    <p:set>
                                      <p:cBhvr>
                                        <p:cTn id="42" dur="1" fill="hold">
                                          <p:stCondLst>
                                            <p:cond delay="199"/>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childTnLst>
                          </p:cTn>
                        </p:par>
                        <p:par>
                          <p:cTn id="48" fill="hold">
                            <p:stCondLst>
                              <p:cond delay="500"/>
                            </p:stCondLst>
                            <p:childTnLst>
                              <p:par>
                                <p:cTn id="49" presetID="10" presetClass="entr" presetSubtype="0" fill="hold"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childTnLst>
                          </p:cTn>
                        </p:par>
                        <p:par>
                          <p:cTn id="52" fill="hold">
                            <p:stCondLst>
                              <p:cond delay="1000"/>
                            </p:stCondLst>
                            <p:childTnLst>
                              <p:par>
                                <p:cTn id="53" presetID="42" presetClass="path" presetSubtype="0" accel="50000" decel="50000" fill="hold" nodeType="afterEffect">
                                  <p:stCondLst>
                                    <p:cond delay="0"/>
                                  </p:stCondLst>
                                  <p:childTnLst>
                                    <p:animMotion origin="layout" path="M -2.77778E-6 2.22222E-6 L 0.02118 0.10972 " pathEditMode="relative" rAng="0" ptsTypes="AA">
                                      <p:cBhvr>
                                        <p:cTn id="54" dur="500" fill="hold"/>
                                        <p:tgtEl>
                                          <p:spTgt spid="8"/>
                                        </p:tgtEl>
                                        <p:attrNameLst>
                                          <p:attrName>ppt_x</p:attrName>
                                          <p:attrName>ppt_y</p:attrName>
                                        </p:attrNameLst>
                                      </p:cBhvr>
                                      <p:rCtr x="1059" y="5486"/>
                                    </p:animMotion>
                                  </p:childTnLst>
                                </p:cTn>
                              </p:par>
                              <p:par>
                                <p:cTn id="55" presetID="10" presetClass="exit" presetSubtype="0" fill="hold" nodeType="withEffect">
                                  <p:stCondLst>
                                    <p:cond delay="500"/>
                                  </p:stCondLst>
                                  <p:childTnLst>
                                    <p:animEffect transition="out" filter="fade">
                                      <p:cBhvr>
                                        <p:cTn id="56" dur="500"/>
                                        <p:tgtEl>
                                          <p:spTgt spid="8"/>
                                        </p:tgtEl>
                                      </p:cBhvr>
                                    </p:animEffect>
                                    <p:set>
                                      <p:cBhvr>
                                        <p:cTn id="57" dur="1" fill="hold">
                                          <p:stCondLst>
                                            <p:cond delay="499"/>
                                          </p:stCondLst>
                                        </p:cTn>
                                        <p:tgtEl>
                                          <p:spTgt spid="8"/>
                                        </p:tgtEl>
                                        <p:attrNameLst>
                                          <p:attrName>style.visibility</p:attrName>
                                        </p:attrNameLst>
                                      </p:cBhvr>
                                      <p:to>
                                        <p:strVal val="hidden"/>
                                      </p:to>
                                    </p:set>
                                  </p:childTnLst>
                                </p:cTn>
                              </p:par>
                            </p:childTnLst>
                          </p:cTn>
                        </p:par>
                        <p:par>
                          <p:cTn id="58" fill="hold">
                            <p:stCondLst>
                              <p:cond delay="2000"/>
                            </p:stCondLst>
                            <p:childTnLst>
                              <p:par>
                                <p:cTn id="59" presetID="10" presetClass="entr" presetSubtype="0" fill="hold" nodeType="after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500"/>
                                        <p:tgtEl>
                                          <p:spTgt spid="14"/>
                                        </p:tgtEl>
                                      </p:cBhvr>
                                    </p:animEffect>
                                  </p:childTnLst>
                                </p:cTn>
                              </p:par>
                              <p:par>
                                <p:cTn id="62" presetID="42" presetClass="path" presetSubtype="0" accel="50000" decel="50000" fill="hold" nodeType="withEffect">
                                  <p:stCondLst>
                                    <p:cond delay="0"/>
                                  </p:stCondLst>
                                  <p:childTnLst>
                                    <p:animMotion origin="layout" path="M -1.38889E-6 2.22222E-6 L -0.00087 0.13194 " pathEditMode="relative" rAng="0" ptsTypes="AA">
                                      <p:cBhvr>
                                        <p:cTn id="63" dur="500" fill="hold"/>
                                        <p:tgtEl>
                                          <p:spTgt spid="14"/>
                                        </p:tgtEl>
                                        <p:attrNameLst>
                                          <p:attrName>ppt_x</p:attrName>
                                          <p:attrName>ppt_y</p:attrName>
                                        </p:attrNameLst>
                                      </p:cBhvr>
                                      <p:rCtr x="-52" y="6597"/>
                                    </p:animMotion>
                                  </p:childTnLst>
                                </p:cTn>
                              </p:par>
                            </p:childTnLst>
                          </p:cTn>
                        </p:par>
                        <p:par>
                          <p:cTn id="64" fill="hold">
                            <p:stCondLst>
                              <p:cond delay="2500"/>
                            </p:stCondLst>
                            <p:childTnLst>
                              <p:par>
                                <p:cTn id="65" presetID="42" presetClass="path" presetSubtype="0" accel="50000" decel="50000" fill="hold" nodeType="afterEffect">
                                  <p:stCondLst>
                                    <p:cond delay="0"/>
                                  </p:stCondLst>
                                  <p:childTnLst>
                                    <p:animMotion origin="layout" path="M -0.00087 0.13194 L -0.52587 0.03819 " pathEditMode="relative" rAng="0" ptsTypes="AA">
                                      <p:cBhvr>
                                        <p:cTn id="66" dur="2000" fill="hold"/>
                                        <p:tgtEl>
                                          <p:spTgt spid="14"/>
                                        </p:tgtEl>
                                        <p:attrNameLst>
                                          <p:attrName>ppt_x</p:attrName>
                                          <p:attrName>ppt_y</p:attrName>
                                        </p:attrNameLst>
                                      </p:cBhvr>
                                      <p:rCtr x="-26250" y="-4699"/>
                                    </p:animMotion>
                                  </p:childTnLst>
                                </p:cTn>
                              </p:par>
                            </p:childTnLst>
                          </p:cTn>
                        </p:par>
                        <p:par>
                          <p:cTn id="67" fill="hold">
                            <p:stCondLst>
                              <p:cond delay="4500"/>
                            </p:stCondLst>
                            <p:childTnLst>
                              <p:par>
                                <p:cTn id="68" presetID="10" presetClass="exit" presetSubtype="0" fill="hold" nodeType="afterEffect">
                                  <p:stCondLst>
                                    <p:cond delay="0"/>
                                  </p:stCondLst>
                                  <p:childTnLst>
                                    <p:animEffect transition="out" filter="fade">
                                      <p:cBhvr>
                                        <p:cTn id="69" dur="2000"/>
                                        <p:tgtEl>
                                          <p:spTgt spid="14"/>
                                        </p:tgtEl>
                                      </p:cBhvr>
                                    </p:animEffect>
                                    <p:set>
                                      <p:cBhvr>
                                        <p:cTn id="70"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342230"/>
            <a:ext cx="8534400" cy="758825"/>
          </a:xfrm>
        </p:spPr>
        <p:txBody>
          <a:bodyPr>
            <a:normAutofit fontScale="90000"/>
          </a:bodyPr>
          <a:lstStyle/>
          <a:p>
            <a:r>
              <a:rPr lang="en-US" dirty="0"/>
              <a:t>Detailed Status Information Screen</a:t>
            </a:r>
            <a:br>
              <a:rPr lang="en-US" dirty="0"/>
            </a:br>
            <a:r>
              <a:rPr lang="en-US" dirty="0"/>
              <a:t>Provides Access to…</a:t>
            </a:r>
          </a:p>
        </p:txBody>
      </p:sp>
      <p:sp>
        <p:nvSpPr>
          <p:cNvPr id="6" name="Content Placeholder 5"/>
          <p:cNvSpPr>
            <a:spLocks noGrp="1"/>
          </p:cNvSpPr>
          <p:nvPr>
            <p:ph sz="quarter" idx="13"/>
          </p:nvPr>
        </p:nvSpPr>
        <p:spPr/>
        <p:txBody>
          <a:bodyPr/>
          <a:lstStyle/>
          <a:p>
            <a:r>
              <a:rPr lang="en-US" sz="2400" dirty="0"/>
              <a:t>Check the Application Image </a:t>
            </a:r>
          </a:p>
          <a:p>
            <a:r>
              <a:rPr lang="en-US" sz="2400" dirty="0"/>
              <a:t>Check Review Information and IC Assignments</a:t>
            </a:r>
          </a:p>
          <a:p>
            <a:r>
              <a:rPr lang="en-US" sz="2400" dirty="0"/>
              <a:t>Check Review Outcomes </a:t>
            </a:r>
          </a:p>
          <a:p>
            <a:pPr lvl="1"/>
            <a:r>
              <a:rPr lang="en-US" sz="2000" dirty="0"/>
              <a:t>Summary Statement</a:t>
            </a:r>
          </a:p>
          <a:p>
            <a:pPr lvl="1"/>
            <a:r>
              <a:rPr lang="en-US" sz="2000" dirty="0"/>
              <a:t>Impact Score</a:t>
            </a:r>
          </a:p>
          <a:p>
            <a:pPr lvl="1"/>
            <a:r>
              <a:rPr lang="en-US" sz="2000" dirty="0"/>
              <a:t>Percentile Score </a:t>
            </a:r>
          </a:p>
          <a:p>
            <a:r>
              <a:rPr lang="en-US" sz="2400" dirty="0"/>
              <a:t>Verify NI &amp; ESI status at time of application submission</a:t>
            </a:r>
          </a:p>
          <a:p>
            <a:r>
              <a:rPr lang="en-US" sz="2400" dirty="0"/>
              <a:t>Check Reference Letters for Application</a:t>
            </a:r>
          </a:p>
          <a:p>
            <a:r>
              <a:rPr lang="en-US" sz="2400" dirty="0"/>
              <a:t>The Notice of Award</a:t>
            </a:r>
          </a:p>
          <a:p>
            <a:r>
              <a:rPr lang="en-US" sz="2400" dirty="0"/>
              <a:t>Just-in-Time Documents</a:t>
            </a:r>
          </a:p>
        </p:txBody>
      </p:sp>
      <p:grpSp>
        <p:nvGrpSpPr>
          <p:cNvPr id="17" name="Group 16" title="''"/>
          <p:cNvGrpSpPr/>
          <p:nvPr/>
        </p:nvGrpSpPr>
        <p:grpSpPr>
          <a:xfrm>
            <a:off x="3352800" y="2895600"/>
            <a:ext cx="2895600" cy="1036260"/>
            <a:chOff x="3352800" y="2895600"/>
            <a:chExt cx="2895600" cy="1036260"/>
          </a:xfrm>
          <a:effectLst>
            <a:outerShdw blurRad="50800" dist="38100" dir="2700000" algn="tl" rotWithShape="0">
              <a:prstClr val="black">
                <a:alpha val="40000"/>
              </a:prstClr>
            </a:outerShdw>
          </a:effectLst>
        </p:grpSpPr>
        <p:sp>
          <p:nvSpPr>
            <p:cNvPr id="9" name="Right Brace 8"/>
            <p:cNvSpPr/>
            <p:nvPr/>
          </p:nvSpPr>
          <p:spPr>
            <a:xfrm>
              <a:off x="3352800" y="2895600"/>
              <a:ext cx="381000" cy="1036260"/>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p:cNvSpPr txBox="1"/>
            <p:nvPr/>
          </p:nvSpPr>
          <p:spPr>
            <a:xfrm>
              <a:off x="3810000" y="2996967"/>
              <a:ext cx="2438400" cy="830997"/>
            </a:xfrm>
            <a:prstGeom prst="rect">
              <a:avLst/>
            </a:prstGeom>
            <a:solidFill>
              <a:srgbClr val="FFFFCC"/>
            </a:solidFill>
            <a:ln>
              <a:solidFill>
                <a:srgbClr val="FF0000"/>
              </a:solidFill>
            </a:ln>
          </p:spPr>
          <p:txBody>
            <a:bodyPr wrap="square" rtlCol="0">
              <a:spAutoFit/>
            </a:bodyPr>
            <a:lstStyle/>
            <a:p>
              <a:pPr algn="ctr"/>
              <a:r>
                <a:rPr lang="en-US" sz="2400" dirty="0">
                  <a:solidFill>
                    <a:srgbClr val="FF0000"/>
                  </a:solidFill>
                </a:rPr>
                <a:t>Only visible only to PD/PI</a:t>
              </a:r>
            </a:p>
          </p:txBody>
        </p:sp>
      </p:grpSp>
      <p:sp>
        <p:nvSpPr>
          <p:cNvPr id="7" name="Action Button: Home 6" descr="Home Button - takes you back to the &quot;unpuzzle&quot;">
            <a:hlinkClick r:id="rId3" action="ppaction://hlinksldjump" highlightClick="1"/>
          </p:cNvPr>
          <p:cNvSpPr/>
          <p:nvPr/>
        </p:nvSpPr>
        <p:spPr>
          <a:xfrm>
            <a:off x="7978560" y="5715000"/>
            <a:ext cx="818596" cy="533400"/>
          </a:xfrm>
          <a:prstGeom prst="actionButtonHome">
            <a:avLst/>
          </a:prstGeom>
          <a:scene3d>
            <a:camera prst="orthographicFront" fov="0">
              <a:rot lat="0" lon="0" rev="0"/>
            </a:camera>
            <a:lightRig rig="soft" dir="b">
              <a:rot lat="0" lon="0" rev="0"/>
            </a:lightRig>
          </a:scene3d>
          <a:sp3d prstMaterial="dkEdge">
            <a:bevelT w="63500" h="63500"/>
            <a:contourClr>
              <a:schemeClr val="accent3"/>
            </a:contourClr>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146710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p:nvPr>
        </p:nvSpPr>
        <p:spPr/>
        <p:txBody>
          <a:bodyPr/>
          <a:lstStyle/>
          <a:p>
            <a:r>
              <a:rPr lang="en-US" dirty="0"/>
              <a:t>Thank you</a:t>
            </a:r>
          </a:p>
        </p:txBody>
      </p:sp>
      <p:pic>
        <p:nvPicPr>
          <p:cNvPr id="4" name="Picture 3" title="thank you"/>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1524000"/>
            <a:ext cx="3571875" cy="3810000"/>
          </a:xfrm>
          <a:prstGeom prst="rect">
            <a:avLst/>
          </a:prstGeom>
        </p:spPr>
      </p:pic>
    </p:spTree>
    <p:custDataLst>
      <p:tags r:id="rId1"/>
    </p:custDataLst>
    <p:extLst>
      <p:ext uri="{BB962C8B-B14F-4D97-AF65-F5344CB8AC3E}">
        <p14:creationId xmlns:p14="http://schemas.microsoft.com/office/powerpoint/2010/main" val="3468516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 Help</a:t>
            </a:r>
          </a:p>
        </p:txBody>
      </p:sp>
      <p:sp>
        <p:nvSpPr>
          <p:cNvPr id="3" name="Text Placeholder 2"/>
          <p:cNvSpPr>
            <a:spLocks noGrp="1"/>
          </p:cNvSpPr>
          <p:nvPr>
            <p:ph type="body" idx="1"/>
          </p:nvPr>
        </p:nvSpPr>
        <p:spPr/>
        <p:txBody>
          <a:bodyPr/>
          <a:lstStyle/>
          <a:p>
            <a:r>
              <a:rPr lang="en-US" dirty="0"/>
              <a:t>Service Desks</a:t>
            </a:r>
          </a:p>
          <a:p>
            <a:r>
              <a:rPr lang="en-US" dirty="0"/>
              <a:t>On-line resources &amp;Web sites</a:t>
            </a:r>
          </a:p>
        </p:txBody>
      </p:sp>
      <p:pic>
        <p:nvPicPr>
          <p:cNvPr id="4" name="Picture 3" tit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8217" y="3429000"/>
            <a:ext cx="2547566" cy="2835346"/>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282687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Service Desks</a:t>
            </a:r>
          </a:p>
        </p:txBody>
      </p:sp>
      <p:sp>
        <p:nvSpPr>
          <p:cNvPr id="2" name="Text Placeholder 1"/>
          <p:cNvSpPr>
            <a:spLocks noGrp="1"/>
          </p:cNvSpPr>
          <p:nvPr>
            <p:ph type="body" idx="1"/>
          </p:nvPr>
        </p:nvSpPr>
        <p:spPr/>
        <p:txBody>
          <a:bodyPr/>
          <a:lstStyle/>
          <a:p>
            <a:r>
              <a:rPr lang="en-US" dirty="0"/>
              <a:t>eRA Commons </a:t>
            </a:r>
          </a:p>
          <a:p>
            <a:r>
              <a:rPr lang="en-US" dirty="0"/>
              <a:t>Service Desk</a:t>
            </a:r>
          </a:p>
        </p:txBody>
      </p:sp>
      <p:sp>
        <p:nvSpPr>
          <p:cNvPr id="5" name="Content Placeholder 4"/>
          <p:cNvSpPr>
            <a:spLocks noGrp="1"/>
          </p:cNvSpPr>
          <p:nvPr>
            <p:ph sz="quarter" idx="13"/>
          </p:nvPr>
        </p:nvSpPr>
        <p:spPr/>
        <p:txBody>
          <a:bodyPr/>
          <a:lstStyle/>
          <a:p>
            <a:r>
              <a:rPr lang="en-US" sz="2500" dirty="0"/>
              <a:t>Web: </a:t>
            </a:r>
          </a:p>
          <a:p>
            <a:pPr marL="274638" lvl="1" indent="0">
              <a:buNone/>
            </a:pPr>
            <a:r>
              <a:rPr lang="en-US" sz="2000" dirty="0">
                <a:hlinkClick r:id="rId3"/>
              </a:rPr>
              <a:t>https://grants.nih.gov/support/index.html</a:t>
            </a:r>
            <a:endParaRPr lang="en-US" sz="2000" dirty="0"/>
          </a:p>
          <a:p>
            <a:pPr marL="274638" lvl="1" indent="0">
              <a:buNone/>
            </a:pPr>
            <a:r>
              <a:rPr lang="en-US" sz="2500" dirty="0">
                <a:solidFill>
                  <a:schemeClr val="tx1"/>
                </a:solidFill>
              </a:rPr>
              <a:t>Phone: 1-866-504-9552</a:t>
            </a:r>
          </a:p>
          <a:p>
            <a:r>
              <a:rPr lang="en-US" sz="2500" dirty="0"/>
              <a:t>Hours : Mon-Fri, 7a.m. to 8 p.m. ET</a:t>
            </a:r>
          </a:p>
        </p:txBody>
      </p:sp>
      <p:sp>
        <p:nvSpPr>
          <p:cNvPr id="3" name="Text Placeholder 2"/>
          <p:cNvSpPr>
            <a:spLocks noGrp="1"/>
          </p:cNvSpPr>
          <p:nvPr>
            <p:ph type="body" sz="half" idx="2"/>
          </p:nvPr>
        </p:nvSpPr>
        <p:spPr/>
        <p:txBody>
          <a:bodyPr/>
          <a:lstStyle/>
          <a:p>
            <a:r>
              <a:rPr lang="en-US" dirty="0"/>
              <a:t>Grants.gov Contact </a:t>
            </a:r>
            <a:br>
              <a:rPr lang="en-US" dirty="0"/>
            </a:br>
            <a:r>
              <a:rPr lang="en-US" dirty="0"/>
              <a:t>Center</a:t>
            </a:r>
          </a:p>
        </p:txBody>
      </p:sp>
      <p:sp>
        <p:nvSpPr>
          <p:cNvPr id="6" name="Content Placeholder 5"/>
          <p:cNvSpPr>
            <a:spLocks noGrp="1"/>
          </p:cNvSpPr>
          <p:nvPr>
            <p:ph sz="quarter" idx="14"/>
          </p:nvPr>
        </p:nvSpPr>
        <p:spPr>
          <a:xfrm>
            <a:off x="4648200" y="2286000"/>
            <a:ext cx="4191000" cy="3931920"/>
          </a:xfrm>
        </p:spPr>
        <p:txBody>
          <a:bodyPr/>
          <a:lstStyle/>
          <a:p>
            <a:r>
              <a:rPr lang="en-US" sz="2500" dirty="0"/>
              <a:t>Toll-free: 1-800-518-4726</a:t>
            </a:r>
          </a:p>
          <a:p>
            <a:r>
              <a:rPr lang="en-US" sz="2500" dirty="0"/>
              <a:t>Hours : 24x7  (Except Federal Holidays)</a:t>
            </a:r>
          </a:p>
          <a:p>
            <a:r>
              <a:rPr lang="en-US" sz="2500" dirty="0"/>
              <a:t>Email : support@grants.gov</a:t>
            </a:r>
          </a:p>
          <a:p>
            <a:r>
              <a:rPr lang="en-US" sz="2500" dirty="0"/>
              <a:t>Help Resources: </a:t>
            </a:r>
            <a:r>
              <a:rPr lang="en-US" sz="1800" dirty="0">
                <a:hlinkClick r:id="rId4"/>
              </a:rPr>
              <a:t>https://www.grants.gov/web/grants/support.html</a:t>
            </a:r>
            <a:endParaRPr lang="en-US" sz="1800" dirty="0"/>
          </a:p>
        </p:txBody>
      </p:sp>
    </p:spTree>
    <p:custDataLst>
      <p:tags r:id="rId1"/>
    </p:custDataLst>
    <p:extLst>
      <p:ext uri="{BB962C8B-B14F-4D97-AF65-F5344CB8AC3E}">
        <p14:creationId xmlns:p14="http://schemas.microsoft.com/office/powerpoint/2010/main" val="99235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 Sites</a:t>
            </a:r>
          </a:p>
        </p:txBody>
      </p:sp>
      <p:sp>
        <p:nvSpPr>
          <p:cNvPr id="3" name="Content Placeholder 2"/>
          <p:cNvSpPr>
            <a:spLocks noGrp="1"/>
          </p:cNvSpPr>
          <p:nvPr>
            <p:ph sz="quarter" idx="13"/>
          </p:nvPr>
        </p:nvSpPr>
        <p:spPr/>
        <p:txBody>
          <a:bodyPr/>
          <a:lstStyle/>
          <a:p>
            <a:r>
              <a:rPr lang="en-US" dirty="0">
                <a:hlinkClick r:id="rId3"/>
              </a:rPr>
              <a:t>eRA Commons</a:t>
            </a:r>
            <a:r>
              <a:rPr lang="en-US" dirty="0"/>
              <a:t>: </a:t>
            </a:r>
          </a:p>
          <a:p>
            <a:pPr marL="274638" lvl="1" indent="0">
              <a:buNone/>
            </a:pPr>
            <a:r>
              <a:rPr lang="en-US" sz="2000" dirty="0">
                <a:solidFill>
                  <a:schemeClr val="tx1"/>
                </a:solidFill>
              </a:rPr>
              <a:t>https://public.era.nih.gov/commons/     </a:t>
            </a:r>
            <a:endParaRPr lang="en-US" sz="3200" dirty="0">
              <a:solidFill>
                <a:schemeClr val="tx1"/>
              </a:solidFill>
            </a:endParaRPr>
          </a:p>
          <a:p>
            <a:r>
              <a:rPr lang="en-US" dirty="0">
                <a:hlinkClick r:id="rId4"/>
              </a:rPr>
              <a:t>Electronic Research Administration</a:t>
            </a:r>
            <a:r>
              <a:rPr lang="en-US" dirty="0"/>
              <a:t>: </a:t>
            </a:r>
          </a:p>
          <a:p>
            <a:pPr marL="0" indent="0">
              <a:buNone/>
            </a:pPr>
            <a:r>
              <a:rPr lang="en-US" sz="2000" dirty="0"/>
              <a:t>     http://era.nih.gov/ </a:t>
            </a:r>
            <a:endParaRPr lang="en-US" dirty="0"/>
          </a:p>
          <a:p>
            <a:r>
              <a:rPr lang="en-US" dirty="0">
                <a:hlinkClick r:id="rId5"/>
              </a:rPr>
              <a:t>How to Apply – Application  Guide</a:t>
            </a:r>
            <a:r>
              <a:rPr lang="en-US" dirty="0"/>
              <a:t>: </a:t>
            </a:r>
            <a:r>
              <a:rPr lang="en-US" sz="2000" dirty="0"/>
              <a:t>http://grants.nih.gov/grants/how-to-apply-application-guide.htm </a:t>
            </a:r>
          </a:p>
          <a:p>
            <a:r>
              <a:rPr lang="en-US" dirty="0">
                <a:hlinkClick r:id="rId6"/>
              </a:rPr>
              <a:t>NIH About Grants</a:t>
            </a:r>
            <a:r>
              <a:rPr lang="en-US" dirty="0"/>
              <a:t>: </a:t>
            </a:r>
          </a:p>
          <a:p>
            <a:pPr marL="0" indent="0">
              <a:buNone/>
            </a:pPr>
            <a:r>
              <a:rPr lang="en-US" sz="2000" dirty="0"/>
              <a:t>     http://grants.nih.gov/grants/oer.htm </a:t>
            </a:r>
          </a:p>
          <a:p>
            <a:endParaRPr lang="en-US" dirty="0"/>
          </a:p>
        </p:txBody>
      </p:sp>
      <p:pic>
        <p:nvPicPr>
          <p:cNvPr id="5" name="Picture 5" descr="www_surfing_hg_cl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5638800"/>
            <a:ext cx="403860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55448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Additional Resources </a:t>
            </a:r>
            <a:br>
              <a:rPr lang="en-US" dirty="0"/>
            </a:br>
            <a:r>
              <a:rPr lang="en-US" dirty="0"/>
              <a:t>&amp;</a:t>
            </a:r>
            <a:br>
              <a:rPr lang="en-US" dirty="0"/>
            </a:br>
            <a:r>
              <a:rPr lang="en-US" dirty="0"/>
              <a:t>Information</a:t>
            </a:r>
          </a:p>
        </p:txBody>
      </p:sp>
      <p:pic>
        <p:nvPicPr>
          <p:cNvPr id="6" name="Picture 5" tit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9840" y="2895600"/>
            <a:ext cx="4697345" cy="3207221"/>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4045371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Terminology Check</a:t>
            </a:r>
          </a:p>
        </p:txBody>
      </p:sp>
      <p:sp>
        <p:nvSpPr>
          <p:cNvPr id="3" name="Content Placeholder 2"/>
          <p:cNvSpPr>
            <a:spLocks noGrp="1"/>
          </p:cNvSpPr>
          <p:nvPr>
            <p:ph sz="quarter" idx="13"/>
          </p:nvPr>
        </p:nvSpPr>
        <p:spPr>
          <a:xfrm>
            <a:off x="301752" y="1295400"/>
            <a:ext cx="8503920" cy="5257800"/>
          </a:xfrm>
        </p:spPr>
        <p:txBody>
          <a:bodyPr/>
          <a:lstStyle/>
          <a:p>
            <a:r>
              <a:rPr lang="en-US" sz="1600" dirty="0"/>
              <a:t>New Investigator</a:t>
            </a:r>
          </a:p>
          <a:p>
            <a:pPr lvl="1"/>
            <a:r>
              <a:rPr lang="en-US" sz="1600" dirty="0"/>
              <a:t>A PD/PI who has not previously competed successfully as a PD/PI for a substantial independent research award. </a:t>
            </a:r>
          </a:p>
          <a:p>
            <a:pPr lvl="2"/>
            <a:r>
              <a:rPr lang="en-US" sz="1400" dirty="0"/>
              <a:t>See: </a:t>
            </a:r>
            <a:r>
              <a:rPr lang="en-US" sz="1400" dirty="0">
                <a:hlinkClick r:id="rId3" tooltip="New Investigator information"/>
              </a:rPr>
              <a:t>https://grants.nih.gov/grants/new_investigators/index.htm</a:t>
            </a:r>
            <a:endParaRPr lang="en-US" sz="1400" dirty="0"/>
          </a:p>
          <a:p>
            <a:r>
              <a:rPr lang="en-US" sz="1600" dirty="0"/>
              <a:t>Early Stage Investigator (ESI)</a:t>
            </a:r>
          </a:p>
          <a:p>
            <a:pPr lvl="1"/>
            <a:r>
              <a:rPr lang="en-US" sz="1600" dirty="0"/>
              <a:t>An individual who has completed their terminal research degree or end of post-graduate clinical training, whichever date is later, within the past 10 years and who has not previously competed successfully as PD/PI for a substantial NIH independent research award. </a:t>
            </a:r>
          </a:p>
          <a:p>
            <a:pPr lvl="2"/>
            <a:r>
              <a:rPr lang="en-US" sz="1400" dirty="0"/>
              <a:t>See: </a:t>
            </a:r>
            <a:r>
              <a:rPr lang="en-US" sz="1400" dirty="0">
                <a:hlinkClick r:id="rId4"/>
              </a:rPr>
              <a:t>https://grants.nih.gov/policy/early-investigators/index.htm</a:t>
            </a:r>
            <a:r>
              <a:rPr lang="en-US" sz="1400" dirty="0"/>
              <a:t> </a:t>
            </a:r>
          </a:p>
          <a:p>
            <a:r>
              <a:rPr lang="en-US" sz="1600" dirty="0"/>
              <a:t>Continuous Submission</a:t>
            </a:r>
          </a:p>
          <a:p>
            <a:pPr lvl="1"/>
            <a:r>
              <a:rPr lang="en-US" sz="1600" dirty="0"/>
              <a:t>As a way of recognizing their service to NIH, reviewers with substantial review service are permitted to submit their research grant applications (R01, R21, or R34) on a continuous basis and to have those applications undergo initial peer review in a timely manner.</a:t>
            </a:r>
          </a:p>
          <a:p>
            <a:pPr lvl="2"/>
            <a:r>
              <a:rPr lang="en-US" sz="1400" dirty="0"/>
              <a:t>See: </a:t>
            </a:r>
            <a:r>
              <a:rPr lang="en-US" sz="1400" dirty="0">
                <a:hlinkClick r:id="rId5" tooltip="!Continiuos Submission Information"/>
              </a:rPr>
              <a:t>https://grants.nih.gov/grants/peer/continuous_submission.htm</a:t>
            </a:r>
            <a:endParaRPr lang="en-US" sz="1400" dirty="0"/>
          </a:p>
        </p:txBody>
      </p:sp>
      <p:pic>
        <p:nvPicPr>
          <p:cNvPr id="7" name="Picture 6" descr="Questioning stickma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00" y="152400"/>
            <a:ext cx="1495425" cy="1709057"/>
          </a:xfrm>
          <a:prstGeom prst="rect">
            <a:avLst/>
          </a:prstGeom>
        </p:spPr>
      </p:pic>
    </p:spTree>
    <p:custDataLst>
      <p:tags r:id="rId1"/>
    </p:custDataLst>
    <p:extLst>
      <p:ext uri="{BB962C8B-B14F-4D97-AF65-F5344CB8AC3E}">
        <p14:creationId xmlns:p14="http://schemas.microsoft.com/office/powerpoint/2010/main" val="4102085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Reference Letter Resources</a:t>
            </a:r>
          </a:p>
        </p:txBody>
      </p:sp>
      <p:sp>
        <p:nvSpPr>
          <p:cNvPr id="3" name="Content Placeholder 2" descr="FAQs &amp; Referene Letter video" title="Reference Letter Resources"/>
          <p:cNvSpPr>
            <a:spLocks noGrp="1"/>
          </p:cNvSpPr>
          <p:nvPr>
            <p:ph sz="quarter" idx="13"/>
          </p:nvPr>
        </p:nvSpPr>
        <p:spPr/>
        <p:txBody>
          <a:bodyPr/>
          <a:lstStyle/>
          <a:p>
            <a:r>
              <a:rPr lang="en-US" dirty="0"/>
              <a:t>Frequently Asked Questions</a:t>
            </a:r>
          </a:p>
          <a:p>
            <a:pPr marL="274638" lvl="1" indent="0">
              <a:buNone/>
            </a:pPr>
            <a:r>
              <a:rPr lang="en-US" sz="1500" dirty="0">
                <a:hlinkClick r:id="rId3" tooltip="FAQs"/>
              </a:rPr>
              <a:t>http://grants.nih.gov/grants/ElectronicReceipt/faq_full.htm</a:t>
            </a:r>
            <a:endParaRPr lang="en-US" sz="1500" dirty="0"/>
          </a:p>
          <a:p>
            <a:r>
              <a:rPr lang="en-US" dirty="0"/>
              <a:t>Submitting Reference Letters through eRA Commons (video)</a:t>
            </a:r>
          </a:p>
          <a:p>
            <a:pPr marL="274638" lvl="1" indent="0">
              <a:buNone/>
            </a:pPr>
            <a:r>
              <a:rPr lang="en-US" sz="1500" dirty="0">
                <a:hlinkClick r:id="rId4" tooltip="Submitting Reference Letters through eRA Commons "/>
              </a:rPr>
              <a:t>https://era.nih.gov/era-training/era-videos.htm#refletters </a:t>
            </a:r>
            <a:endParaRPr lang="en-US" sz="1500" dirty="0"/>
          </a:p>
        </p:txBody>
      </p:sp>
      <p:pic>
        <p:nvPicPr>
          <p:cNvPr id="5" name="Picture 4" title="&quot;&quo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7602" y="4343400"/>
            <a:ext cx="1656398" cy="2819400"/>
          </a:xfrm>
          <a:prstGeom prst="rect">
            <a:avLst/>
          </a:prstGeom>
        </p:spPr>
      </p:pic>
    </p:spTree>
    <p:custDataLst>
      <p:tags r:id="rId1"/>
    </p:custDataLst>
    <p:extLst>
      <p:ext uri="{BB962C8B-B14F-4D97-AF65-F5344CB8AC3E}">
        <p14:creationId xmlns:p14="http://schemas.microsoft.com/office/powerpoint/2010/main" val="2409099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eRA Commons Roles Resources</a:t>
            </a:r>
          </a:p>
        </p:txBody>
      </p:sp>
      <p:sp>
        <p:nvSpPr>
          <p:cNvPr id="3" name="Content Placeholder 2"/>
          <p:cNvSpPr>
            <a:spLocks noGrp="1"/>
          </p:cNvSpPr>
          <p:nvPr>
            <p:ph sz="quarter" idx="13"/>
          </p:nvPr>
        </p:nvSpPr>
        <p:spPr/>
        <p:txBody>
          <a:bodyPr/>
          <a:lstStyle/>
          <a:p>
            <a:r>
              <a:rPr lang="en-US" dirty="0"/>
              <a:t>Four Tutorial Videos on Registration and Account Creation</a:t>
            </a:r>
          </a:p>
          <a:p>
            <a:pPr lvl="1"/>
            <a:r>
              <a:rPr lang="en-US" dirty="0"/>
              <a:t>Institutional Registration: How to Register an Institution</a:t>
            </a:r>
            <a:endParaRPr lang="en-US" dirty="0">
              <a:solidFill>
                <a:srgbClr val="00B050"/>
              </a:solidFill>
            </a:endParaRPr>
          </a:p>
          <a:p>
            <a:pPr lvl="1"/>
            <a:r>
              <a:rPr lang="en-US" dirty="0"/>
              <a:t>How Signing Officials (SOs) Create Accounts</a:t>
            </a:r>
          </a:p>
          <a:p>
            <a:pPr lvl="1"/>
            <a:r>
              <a:rPr lang="en-US" dirty="0"/>
              <a:t>How Trainees Get Accounts</a:t>
            </a:r>
          </a:p>
          <a:p>
            <a:pPr marL="274638" lvl="1" indent="0">
              <a:buNone/>
            </a:pPr>
            <a:endParaRPr lang="en-US" dirty="0"/>
          </a:p>
          <a:p>
            <a:pPr marL="274638" lvl="1" indent="0">
              <a:buNone/>
            </a:pPr>
            <a:r>
              <a:rPr lang="en-US" dirty="0"/>
              <a:t>Access all the eRA Videos at:</a:t>
            </a:r>
          </a:p>
          <a:p>
            <a:pPr marL="274638" lvl="1" indent="0">
              <a:buNone/>
            </a:pPr>
            <a:r>
              <a:rPr lang="en-US" dirty="0">
                <a:hlinkClick r:id="rId3"/>
              </a:rPr>
              <a:t>https://era.nih.gov/era-training/era-videos.htm</a:t>
            </a:r>
            <a:endParaRPr lang="en-US" dirty="0"/>
          </a:p>
        </p:txBody>
      </p:sp>
      <p:pic>
        <p:nvPicPr>
          <p:cNvPr id="5" name="Picture 4" descr="reminder string on finger" title="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1400" y="4482353"/>
            <a:ext cx="2362200" cy="2362200"/>
          </a:xfrm>
          <a:prstGeom prst="rect">
            <a:avLst/>
          </a:prstGeom>
        </p:spPr>
      </p:pic>
    </p:spTree>
    <p:custDataLst>
      <p:tags r:id="rId1"/>
    </p:custDataLst>
    <p:extLst>
      <p:ext uri="{BB962C8B-B14F-4D97-AF65-F5344CB8AC3E}">
        <p14:creationId xmlns:p14="http://schemas.microsoft.com/office/powerpoint/2010/main" val="3563977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Prior Approval Resources</a:t>
            </a:r>
          </a:p>
        </p:txBody>
      </p:sp>
      <p:sp>
        <p:nvSpPr>
          <p:cNvPr id="3" name="Content Placeholder 2"/>
          <p:cNvSpPr>
            <a:spLocks noGrp="1"/>
          </p:cNvSpPr>
          <p:nvPr>
            <p:ph sz="quarter" idx="13"/>
          </p:nvPr>
        </p:nvSpPr>
        <p:spPr>
          <a:xfrm>
            <a:off x="301625" y="1628900"/>
            <a:ext cx="8503920" cy="5076700"/>
          </a:xfrm>
        </p:spPr>
        <p:txBody>
          <a:bodyPr/>
          <a:lstStyle/>
          <a:p>
            <a:r>
              <a:rPr lang="en-US" dirty="0"/>
              <a:t>NIH eRA Items of Interest Articles</a:t>
            </a:r>
          </a:p>
          <a:p>
            <a:pPr lvl="1"/>
            <a:r>
              <a:rPr lang="en-US" sz="1800" dirty="0">
                <a:hlinkClick r:id="rId3" tooltip="NIH eRA Items of Interest Articles February 2017"/>
              </a:rPr>
              <a:t>https://era.nih.gov/news_and_events/era_item_February_2017.htm</a:t>
            </a:r>
            <a:endParaRPr lang="en-US" sz="1800" dirty="0"/>
          </a:p>
          <a:p>
            <a:pPr marL="274638" lvl="1" indent="0">
              <a:buNone/>
            </a:pPr>
            <a:endParaRPr lang="en-US" dirty="0"/>
          </a:p>
          <a:p>
            <a:r>
              <a:rPr lang="en-US" dirty="0"/>
              <a:t>Video Tutorials</a:t>
            </a:r>
          </a:p>
          <a:p>
            <a:pPr lvl="1"/>
            <a:r>
              <a:rPr lang="en-US" dirty="0"/>
              <a:t>Withdrawal of an Application</a:t>
            </a:r>
          </a:p>
          <a:p>
            <a:pPr lvl="1"/>
            <a:r>
              <a:rPr lang="en-US" dirty="0"/>
              <a:t>Change of PD/PI</a:t>
            </a:r>
          </a:p>
          <a:p>
            <a:pPr lvl="1"/>
            <a:r>
              <a:rPr lang="en-US" dirty="0"/>
              <a:t>No-Cost Extension</a:t>
            </a:r>
          </a:p>
          <a:p>
            <a:pPr lvl="1"/>
            <a:r>
              <a:rPr lang="en-US" dirty="0"/>
              <a:t>Carryover</a:t>
            </a:r>
          </a:p>
          <a:p>
            <a:pPr marL="274638" lvl="1" indent="0">
              <a:buNone/>
            </a:pPr>
            <a:r>
              <a:rPr lang="en-US" sz="2400" dirty="0">
                <a:hlinkClick r:id="rId4"/>
              </a:rPr>
              <a:t>https://era.nih.gov/era-training/era-videos.htm</a:t>
            </a:r>
            <a:endParaRPr lang="en-US" dirty="0"/>
          </a:p>
        </p:txBody>
      </p:sp>
      <p:pic>
        <p:nvPicPr>
          <p:cNvPr id="5" name="Picture 4" title="&quot;&quo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9825" y="5653277"/>
            <a:ext cx="2391776" cy="1309498"/>
          </a:xfrm>
          <a:prstGeom prst="rect">
            <a:avLst/>
          </a:prstGeom>
        </p:spPr>
      </p:pic>
    </p:spTree>
    <p:custDataLst>
      <p:tags r:id="rId1"/>
    </p:custDataLst>
    <p:extLst>
      <p:ext uri="{BB962C8B-B14F-4D97-AF65-F5344CB8AC3E}">
        <p14:creationId xmlns:p14="http://schemas.microsoft.com/office/powerpoint/2010/main" val="3676481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JIT Link (SO View)</a:t>
            </a:r>
          </a:p>
        </p:txBody>
      </p:sp>
      <p:pic>
        <p:nvPicPr>
          <p:cNvPr id="6" name="Picture 5" title="Status Results - Just in Time search"/>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524000"/>
            <a:ext cx="8077200" cy="5098539"/>
          </a:xfrm>
          <a:prstGeom prst="rect">
            <a:avLst/>
          </a:prstGeom>
          <a:ln>
            <a:solidFill>
              <a:schemeClr val="accent1"/>
            </a:solidFill>
          </a:ln>
        </p:spPr>
      </p:pic>
      <p:grpSp>
        <p:nvGrpSpPr>
          <p:cNvPr id="3" name="Group 2" descr="Select JIT link" title="Text box"/>
          <p:cNvGrpSpPr/>
          <p:nvPr/>
        </p:nvGrpSpPr>
        <p:grpSpPr>
          <a:xfrm>
            <a:off x="4419600" y="3733800"/>
            <a:ext cx="2971800" cy="2819400"/>
            <a:chOff x="4419600" y="3733800"/>
            <a:chExt cx="2971800" cy="2819400"/>
          </a:xfrm>
        </p:grpSpPr>
        <p:sp>
          <p:nvSpPr>
            <p:cNvPr id="7" name="Rounded Rectangle 6" title="rounded rectangle"/>
            <p:cNvSpPr/>
            <p:nvPr/>
          </p:nvSpPr>
          <p:spPr>
            <a:xfrm>
              <a:off x="7162800" y="4495800"/>
              <a:ext cx="228600" cy="2057400"/>
            </a:xfrm>
            <a:prstGeom prst="round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title="arrow"/>
            <p:cNvCxnSpPr/>
            <p:nvPr/>
          </p:nvCxnSpPr>
          <p:spPr>
            <a:xfrm>
              <a:off x="6096000" y="4195465"/>
              <a:ext cx="1066800" cy="83373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 Box 7"/>
            <p:cNvSpPr txBox="1">
              <a:spLocks noChangeArrowheads="1"/>
            </p:cNvSpPr>
            <p:nvPr/>
          </p:nvSpPr>
          <p:spPr bwMode="auto">
            <a:xfrm>
              <a:off x="4419600" y="3733800"/>
              <a:ext cx="2146742" cy="461665"/>
            </a:xfrm>
            <a:prstGeom prst="rect">
              <a:avLst/>
            </a:prstGeom>
            <a:solidFill>
              <a:srgbClr val="FFFFCC"/>
            </a:solidFill>
            <a:ln w="9525">
              <a:solidFill>
                <a:srgbClr val="C00000"/>
              </a:solid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Tahoma"/>
                  <a:cs typeface="Arial" charset="0"/>
                </a:rPr>
                <a:t>Select </a:t>
              </a:r>
              <a:r>
                <a:rPr kumimoji="0" lang="en-US" sz="2400" b="1" i="1" u="none" strike="noStrike" kern="0" cap="none" spc="0" normalizeH="0" baseline="0" noProof="0" dirty="0">
                  <a:ln>
                    <a:noFill/>
                  </a:ln>
                  <a:solidFill>
                    <a:srgbClr val="C00000"/>
                  </a:solidFill>
                  <a:effectLst/>
                  <a:uLnTx/>
                  <a:uFillTx/>
                  <a:latin typeface="Tahoma"/>
                  <a:cs typeface="Arial" charset="0"/>
                </a:rPr>
                <a:t>JIT</a:t>
              </a:r>
              <a:r>
                <a:rPr kumimoji="0" lang="en-US" sz="2400" b="0" i="0" u="none" strike="noStrike" kern="0" cap="none" spc="0" normalizeH="0" baseline="0" noProof="0" dirty="0">
                  <a:ln>
                    <a:noFill/>
                  </a:ln>
                  <a:solidFill>
                    <a:srgbClr val="C00000"/>
                  </a:solidFill>
                  <a:effectLst/>
                  <a:uLnTx/>
                  <a:uFillTx/>
                  <a:latin typeface="Tahoma"/>
                  <a:cs typeface="Arial" charset="0"/>
                </a:rPr>
                <a:t> link</a:t>
              </a:r>
            </a:p>
          </p:txBody>
        </p:sp>
      </p:grpSp>
      <p:pic>
        <p:nvPicPr>
          <p:cNvPr id="4" name="Picture 3">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228600"/>
            <a:ext cx="3126527" cy="20760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2199811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Admin. Supplement Requests Resources</a:t>
            </a:r>
          </a:p>
        </p:txBody>
      </p:sp>
      <p:sp>
        <p:nvSpPr>
          <p:cNvPr id="3" name="Content Placeholder 2"/>
          <p:cNvSpPr>
            <a:spLocks noGrp="1"/>
          </p:cNvSpPr>
          <p:nvPr>
            <p:ph sz="quarter" idx="13"/>
          </p:nvPr>
        </p:nvSpPr>
        <p:spPr/>
        <p:txBody>
          <a:bodyPr/>
          <a:lstStyle/>
          <a:p>
            <a:pPr marL="0" indent="0">
              <a:buNone/>
            </a:pPr>
            <a:r>
              <a:rPr lang="en-US" dirty="0"/>
              <a:t>Resources:</a:t>
            </a:r>
          </a:p>
          <a:p>
            <a:pPr lvl="1"/>
            <a:r>
              <a:rPr lang="en-US" dirty="0"/>
              <a:t>Administrative Supplement Web Page</a:t>
            </a:r>
          </a:p>
          <a:p>
            <a:pPr marL="593725" lvl="2" indent="0">
              <a:buNone/>
            </a:pPr>
            <a:r>
              <a:rPr lang="en-US" dirty="0">
                <a:hlinkClick r:id="rId3"/>
              </a:rPr>
              <a:t>https://grants.nih.gov/grants/administrative-supplements.htm</a:t>
            </a:r>
            <a:endParaRPr lang="en-US" dirty="0"/>
          </a:p>
          <a:p>
            <a:pPr marL="593725" lvl="2" indent="0">
              <a:buNone/>
            </a:pPr>
            <a:endParaRPr lang="en-US" dirty="0"/>
          </a:p>
          <a:p>
            <a:pPr lvl="1"/>
            <a:r>
              <a:rPr lang="en-US" dirty="0"/>
              <a:t>Administrative Supplements (Type 3s) Frequently Asked Questions</a:t>
            </a:r>
          </a:p>
          <a:p>
            <a:pPr marL="593725" lvl="2" indent="0">
              <a:buNone/>
            </a:pPr>
            <a:r>
              <a:rPr lang="en-US" dirty="0">
                <a:hlinkClick r:id="rId4"/>
              </a:rPr>
              <a:t>https://era.nih.gov/faqs.htm#XVIII</a:t>
            </a:r>
            <a:endParaRPr lang="en-US" dirty="0"/>
          </a:p>
        </p:txBody>
      </p:sp>
      <p:pic>
        <p:nvPicPr>
          <p:cNvPr id="5" name="Picture 4" title="Stickman on mous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6043" y="4302369"/>
            <a:ext cx="1522095" cy="2590800"/>
          </a:xfrm>
          <a:prstGeom prst="rect">
            <a:avLst/>
          </a:prstGeom>
        </p:spPr>
      </p:pic>
    </p:spTree>
    <p:custDataLst>
      <p:tags r:id="rId1"/>
    </p:custDataLst>
    <p:extLst>
      <p:ext uri="{BB962C8B-B14F-4D97-AF65-F5344CB8AC3E}">
        <p14:creationId xmlns:p14="http://schemas.microsoft.com/office/powerpoint/2010/main" val="1619885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1"/>
            <a:ext cx="8534400" cy="533400"/>
          </a:xfrm>
        </p:spPr>
        <p:txBody>
          <a:bodyPr>
            <a:normAutofit fontScale="90000"/>
          </a:bodyPr>
          <a:lstStyle/>
          <a:p>
            <a:r>
              <a:rPr lang="en-US" dirty="0"/>
              <a:t>Project Outcomes Resources</a:t>
            </a:r>
          </a:p>
        </p:txBody>
      </p:sp>
      <p:sp>
        <p:nvSpPr>
          <p:cNvPr id="3" name="Content Placeholder 2"/>
          <p:cNvSpPr>
            <a:spLocks noGrp="1"/>
          </p:cNvSpPr>
          <p:nvPr>
            <p:ph sz="quarter" idx="13"/>
          </p:nvPr>
        </p:nvSpPr>
        <p:spPr>
          <a:xfrm>
            <a:off x="152400" y="1371600"/>
            <a:ext cx="8839200" cy="4572000"/>
          </a:xfrm>
        </p:spPr>
        <p:txBody>
          <a:bodyPr/>
          <a:lstStyle/>
          <a:p>
            <a:pPr marL="0" indent="0">
              <a:buNone/>
            </a:pPr>
            <a:r>
              <a:rPr lang="en-US" sz="2000" dirty="0"/>
              <a:t>There has been some confusion as to what constitutes an effective Project Outcome.</a:t>
            </a:r>
          </a:p>
          <a:p>
            <a:r>
              <a:rPr lang="en-US" sz="2000" dirty="0"/>
              <a:t>Please see the following resources for more information</a:t>
            </a:r>
          </a:p>
          <a:p>
            <a:pPr lvl="1"/>
            <a:r>
              <a:rPr lang="en-US" sz="1800" dirty="0"/>
              <a:t>Sample Project Outcomes Summary – RPPR</a:t>
            </a:r>
          </a:p>
          <a:p>
            <a:pPr lvl="2"/>
            <a:r>
              <a:rPr lang="en-US" sz="1600" dirty="0">
                <a:hlinkClick r:id="rId3"/>
              </a:rPr>
              <a:t>https://grants.nih.gov/grants/rppr/sample_project_outcomes_RPPR.htm</a:t>
            </a:r>
            <a:endParaRPr lang="en-US" sz="1600" dirty="0"/>
          </a:p>
          <a:p>
            <a:r>
              <a:rPr lang="en-US" sz="2000" dirty="0"/>
              <a:t>Items of Interest, November 2017</a:t>
            </a:r>
          </a:p>
          <a:p>
            <a:pPr lvl="1"/>
            <a:r>
              <a:rPr lang="en-US" sz="2000" dirty="0"/>
              <a:t>Technical Jargon? Not for Project Outcomes</a:t>
            </a:r>
          </a:p>
          <a:p>
            <a:pPr lvl="2"/>
            <a:r>
              <a:rPr lang="en-US" sz="1800" dirty="0">
                <a:hlinkClick r:id="rId4"/>
              </a:rPr>
              <a:t>https://era.nih.gov/news-and-events/era-item-Nov2017.htm</a:t>
            </a:r>
            <a:endParaRPr lang="en-US" sz="2000" dirty="0"/>
          </a:p>
        </p:txBody>
      </p:sp>
      <p:pic>
        <p:nvPicPr>
          <p:cNvPr id="6" name="Picture 5" title="&quot;&quo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7000" y="4171950"/>
            <a:ext cx="3810000" cy="2152650"/>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046098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FFR Related Policy Notices</a:t>
            </a:r>
          </a:p>
        </p:txBody>
      </p:sp>
      <p:sp>
        <p:nvSpPr>
          <p:cNvPr id="3" name="Content Placeholder 2"/>
          <p:cNvSpPr>
            <a:spLocks noGrp="1"/>
          </p:cNvSpPr>
          <p:nvPr>
            <p:ph sz="quarter" idx="13"/>
          </p:nvPr>
        </p:nvSpPr>
        <p:spPr>
          <a:xfrm>
            <a:off x="301625" y="1524000"/>
            <a:ext cx="8503920" cy="4876800"/>
          </a:xfrm>
        </p:spPr>
        <p:txBody>
          <a:bodyPr/>
          <a:lstStyle/>
          <a:p>
            <a:r>
              <a:rPr lang="en-US" sz="2000" dirty="0"/>
              <a:t>NOT-OD-14-103</a:t>
            </a:r>
          </a:p>
          <a:p>
            <a:pPr lvl="1"/>
            <a:r>
              <a:rPr lang="en-US" sz="1800" dirty="0"/>
              <a:t>Revised Timeline for Administrative Changes to NIH Domestic Awards to Transition to Payment Management System Subaccounts</a:t>
            </a:r>
          </a:p>
          <a:p>
            <a:pPr marL="274638" lvl="1" indent="0">
              <a:buNone/>
            </a:pPr>
            <a:r>
              <a:rPr lang="en-US" sz="1800" dirty="0">
                <a:hlinkClick r:id="rId3" tooltip="NOT-OD-14-093"/>
              </a:rPr>
              <a:t>http://</a:t>
            </a:r>
            <a:r>
              <a:rPr lang="en-US" sz="1800" dirty="0">
                <a:hlinkClick r:id="rId3" tooltip="NOT-OD-14-103"/>
              </a:rPr>
              <a:t>grants.nih.gov/grants/guide/notice-files/NOT-OD-14-103.html </a:t>
            </a:r>
            <a:endParaRPr lang="en-US" sz="1800" dirty="0"/>
          </a:p>
          <a:p>
            <a:pPr marL="274638" lvl="1" indent="0">
              <a:buNone/>
            </a:pPr>
            <a:r>
              <a:rPr lang="en-US" sz="1800" dirty="0"/>
              <a:t> </a:t>
            </a:r>
          </a:p>
          <a:p>
            <a:r>
              <a:rPr lang="en-US" sz="2000" dirty="0"/>
              <a:t>NOT-OD-14-093</a:t>
            </a:r>
            <a:endParaRPr lang="en-US" sz="2000" dirty="0">
              <a:hlinkClick r:id="rId4" tooltip="'Closeout Guide Notice - Domestic Awards"/>
            </a:endParaRPr>
          </a:p>
          <a:p>
            <a:pPr lvl="1"/>
            <a:r>
              <a:rPr lang="en-US" sz="1800" dirty="0"/>
              <a:t>Administrative Changes to NIH Domestic Awards Transition to Payment Management System Subaccounts</a:t>
            </a:r>
          </a:p>
          <a:p>
            <a:pPr marL="274638" lvl="1" indent="0">
              <a:buNone/>
            </a:pPr>
            <a:r>
              <a:rPr lang="en-US" sz="1800" dirty="0">
                <a:hlinkClick r:id="rId4" tooltip="'Closeout Guide Notice - Domestic Awards"/>
              </a:rPr>
              <a:t>http://grants.nih.gov/grants/guide/notice-files/NOT-OD-14-093.html</a:t>
            </a:r>
            <a:endParaRPr lang="en-US" sz="1800" dirty="0"/>
          </a:p>
          <a:p>
            <a:pPr marL="274638" lvl="1" indent="0">
              <a:buNone/>
            </a:pPr>
            <a:r>
              <a:rPr lang="en-US" sz="1800" dirty="0"/>
              <a:t> </a:t>
            </a:r>
          </a:p>
          <a:p>
            <a:r>
              <a:rPr lang="en-US" sz="2000" dirty="0"/>
              <a:t>NOT-OD-14-084</a:t>
            </a:r>
            <a:endParaRPr lang="en-US" sz="2000" dirty="0">
              <a:hlinkClick r:id="rId5" tooltip="&quot;Closeout Guide Notice - Unilateral"/>
            </a:endParaRPr>
          </a:p>
          <a:p>
            <a:pPr lvl="1"/>
            <a:r>
              <a:rPr lang="en-US" sz="1800" dirty="0"/>
              <a:t>NIH Updating Grant Closeout Policies and Procedures to Align with New HHS Requirements </a:t>
            </a:r>
          </a:p>
          <a:p>
            <a:pPr marL="274638" lvl="1" indent="0">
              <a:buNone/>
            </a:pPr>
            <a:r>
              <a:rPr lang="en-US" sz="1800" dirty="0">
                <a:hlinkClick r:id="rId5" tooltip="&quot;Closeout Guide Notice - Unilateral"/>
              </a:rPr>
              <a:t>http://grants.nih.gov/grants/guide/notice-files/NOT-OD-14-084.html</a:t>
            </a:r>
            <a:endParaRPr lang="en-US" sz="1800" dirty="0"/>
          </a:p>
          <a:p>
            <a:pPr lvl="1"/>
            <a:endParaRPr lang="en-US" sz="1800" dirty="0"/>
          </a:p>
        </p:txBody>
      </p:sp>
      <p:pic>
        <p:nvPicPr>
          <p:cNvPr id="5" name="Picture 4" title="gavel and keyboar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3200" y="0"/>
            <a:ext cx="2819400" cy="1543622"/>
          </a:xfrm>
          <a:prstGeom prst="rect">
            <a:avLst/>
          </a:prstGeom>
        </p:spPr>
      </p:pic>
    </p:spTree>
    <p:custDataLst>
      <p:tags r:id="rId1"/>
    </p:custDataLst>
    <p:extLst>
      <p:ext uri="{BB962C8B-B14F-4D97-AF65-F5344CB8AC3E}">
        <p14:creationId xmlns:p14="http://schemas.microsoft.com/office/powerpoint/2010/main" val="2294303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Closeout Resources</a:t>
            </a:r>
          </a:p>
        </p:txBody>
      </p:sp>
      <p:sp>
        <p:nvSpPr>
          <p:cNvPr id="3" name="Content Placeholder 2"/>
          <p:cNvSpPr>
            <a:spLocks noGrp="1"/>
          </p:cNvSpPr>
          <p:nvPr>
            <p:ph sz="quarter" idx="13"/>
          </p:nvPr>
        </p:nvSpPr>
        <p:spPr/>
        <p:txBody>
          <a:bodyPr/>
          <a:lstStyle/>
          <a:p>
            <a:r>
              <a:rPr lang="en-US" dirty="0"/>
              <a:t>Guide Notice NOT-OD-14-084</a:t>
            </a:r>
            <a:endParaRPr lang="en-US" dirty="0">
              <a:hlinkClick r:id="rId3"/>
            </a:endParaRPr>
          </a:p>
          <a:p>
            <a:pPr lvl="1"/>
            <a:r>
              <a:rPr lang="en-US" dirty="0"/>
              <a:t>NIH Updating Grant Closeout Policies and Procedures to Align with New HHS Requirements</a:t>
            </a:r>
          </a:p>
          <a:p>
            <a:pPr marL="274638" lvl="1" indent="0">
              <a:buNone/>
            </a:pPr>
            <a:r>
              <a:rPr lang="en-US" sz="2000" dirty="0">
                <a:hlinkClick r:id="rId3" tooltip="Guide Notice NOT-OD-14-084"/>
              </a:rPr>
              <a:t>http://grants.nih.gov/grants/guide/notice-files/NOT-OD-12-152.html</a:t>
            </a:r>
            <a:endParaRPr lang="en-US" sz="2000" dirty="0">
              <a:hlinkClick r:id="rId3"/>
            </a:endParaRPr>
          </a:p>
          <a:p>
            <a:pPr marL="274638" lvl="1" indent="0">
              <a:buNone/>
            </a:pPr>
            <a:endParaRPr lang="en-US" dirty="0">
              <a:hlinkClick r:id="rId3"/>
            </a:endParaRPr>
          </a:p>
          <a:p>
            <a:r>
              <a:rPr lang="en-US" dirty="0"/>
              <a:t>Closeout FAQs</a:t>
            </a:r>
          </a:p>
          <a:p>
            <a:pPr lvl="1"/>
            <a:r>
              <a:rPr lang="en-US" sz="2000" dirty="0">
                <a:hlinkClick r:id="rId4" tooltip="Closeout FAQs"/>
              </a:rPr>
              <a:t>http://grants.nih.gov/grants/closeout/faq_grants_closeout.htm</a:t>
            </a:r>
            <a:endParaRPr lang="en-US" sz="2000" dirty="0"/>
          </a:p>
        </p:txBody>
      </p:sp>
      <p:pic>
        <p:nvPicPr>
          <p:cNvPr id="5" name="Picture 4" title="&quot;&quo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8400" y="5293995"/>
            <a:ext cx="3048000" cy="1668780"/>
          </a:xfrm>
          <a:prstGeom prst="rect">
            <a:avLst/>
          </a:prstGeom>
        </p:spPr>
      </p:pic>
    </p:spTree>
    <p:custDataLst>
      <p:tags r:id="rId1"/>
    </p:custDataLst>
    <p:extLst>
      <p:ext uri="{BB962C8B-B14F-4D97-AF65-F5344CB8AC3E}">
        <p14:creationId xmlns:p14="http://schemas.microsoft.com/office/powerpoint/2010/main" val="3900367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Just-In-Time (JIT)</a:t>
            </a:r>
          </a:p>
        </p:txBody>
      </p:sp>
      <p:sp>
        <p:nvSpPr>
          <p:cNvPr id="3" name="Text Placeholder 2"/>
          <p:cNvSpPr>
            <a:spLocks noGrp="1"/>
          </p:cNvSpPr>
          <p:nvPr>
            <p:ph type="body" idx="1"/>
          </p:nvPr>
        </p:nvSpPr>
        <p:spPr/>
        <p:txBody>
          <a:bodyPr/>
          <a:lstStyle/>
          <a:p>
            <a:r>
              <a:rPr lang="en-US" dirty="0"/>
              <a:t>Allows an applicant organization to submit additional grant application information after the completion of the peer review, and prior to funding. </a:t>
            </a:r>
          </a:p>
          <a:p>
            <a:endParaRPr lang="en-US" dirty="0"/>
          </a:p>
        </p:txBody>
      </p:sp>
      <p:sp>
        <p:nvSpPr>
          <p:cNvPr id="4" name="Content Placeholder 3"/>
          <p:cNvSpPr>
            <a:spLocks noGrp="1"/>
          </p:cNvSpPr>
          <p:nvPr>
            <p:ph sz="quarter" idx="13"/>
          </p:nvPr>
        </p:nvSpPr>
        <p:spPr/>
        <p:txBody>
          <a:bodyPr/>
          <a:lstStyle/>
          <a:p>
            <a:pPr marL="0" indent="0">
              <a:buNone/>
            </a:pPr>
            <a:r>
              <a:rPr lang="en-US" dirty="0"/>
              <a:t>Applicants should never submit JIT info until specifically requested to do so by NIH. A JIT link or request from NIH are not indications that a grant award will be made.</a:t>
            </a:r>
          </a:p>
          <a:p>
            <a:pPr lvl="1"/>
            <a:r>
              <a:rPr lang="en-US" dirty="0"/>
              <a:t>Other Support File, Budget Upload, Other Upload, Institutional Review Board (IRB) Date, Human Subject Education</a:t>
            </a:r>
          </a:p>
          <a:p>
            <a:pPr lvl="1"/>
            <a:r>
              <a:rPr lang="en-US" dirty="0"/>
              <a:t>PD/PI can save info in Commons, but only SO can submit JIT info to NIH</a:t>
            </a:r>
          </a:p>
          <a:p>
            <a:pPr lvl="1"/>
            <a:r>
              <a:rPr lang="en-US" dirty="0"/>
              <a:t>Must be PDF format</a:t>
            </a:r>
          </a:p>
          <a:p>
            <a:endParaRPr lang="en-US" dirty="0"/>
          </a:p>
        </p:txBody>
      </p:sp>
      <p:sp>
        <p:nvSpPr>
          <p:cNvPr id="5" name="Action Button: Home 4" descr="Home Button - takes you back to the &quot;unpuzzle&quot;">
            <a:hlinkClick r:id="rId3" action="ppaction://hlinksldjump" highlightClick="1"/>
          </p:cNvPr>
          <p:cNvSpPr/>
          <p:nvPr/>
        </p:nvSpPr>
        <p:spPr>
          <a:xfrm>
            <a:off x="8014430" y="5774955"/>
            <a:ext cx="818596" cy="533400"/>
          </a:xfrm>
          <a:prstGeom prst="actionButtonHome">
            <a:avLst/>
          </a:prstGeom>
          <a:scene3d>
            <a:camera prst="orthographicFront" fov="0">
              <a:rot lat="0" lon="0" rev="0"/>
            </a:camera>
            <a:lightRig rig="soft" dir="b">
              <a:rot lat="0" lon="0" rev="0"/>
            </a:lightRig>
          </a:scene3d>
          <a:sp3d prstMaterial="dkEdge">
            <a:bevelT w="63500" h="63500"/>
            <a:contourClr>
              <a:schemeClr val="accent3"/>
            </a:contourClr>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993077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DESIGN_ID_PROCESSDIAGRAM" val="iujUFsWO"/>
  <p:tag name="ARTICULATE_DESIGN_ID_1_PROCESSDIAGRAM" val="VdiXatn7"/>
  <p:tag name="ARTICULATE_SLIDE_COUNT" val="80"/>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rocessDiagra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698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shade val="75000"/>
                <a:satMod val="200000"/>
              </a:schemeClr>
            </a:gs>
            <a:gs pos="45000">
              <a:schemeClr val="phClr">
                <a:tint val="93000"/>
                <a:satMod val="200000"/>
              </a:schemeClr>
            </a:gs>
            <a:gs pos="100000">
              <a:schemeClr val="phClr">
                <a:tint val="75000"/>
                <a:satMod val="200000"/>
              </a:schemeClr>
            </a:gs>
          </a:gsLst>
          <a:lin ang="16200000" scaled="1"/>
        </a:gradFill>
        <a:blipFill>
          <a:blip xmlns:r="http://schemas.openxmlformats.org/officeDocument/2006/relationships" r:embed="rId1">
            <a:duotone>
              <a:schemeClr val="phClr">
                <a:shade val="70000"/>
                <a:satMod val="115000"/>
              </a:schemeClr>
              <a:schemeClr val="phClr">
                <a:tint val="85000"/>
              </a:schemeClr>
            </a:duotone>
          </a:blip>
          <a:tile tx="0" ty="0" sx="85000" sy="85000" flip="none"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813932BB50E0F40A2A420C0FA0699AE" ma:contentTypeVersion="0" ma:contentTypeDescription="Create a new document." ma:contentTypeScope="" ma:versionID="1ba8b3d26b8bb2e7d5ab090592e7f65e">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57DAA70-C3F4-4123-B315-B54B2E6FBDE6}">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F66B62C6-D87B-42A2-A1A1-04880FF3DC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D2F279A0-1B72-4A0F-A7CA-0934D0E5A71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ProcessDiagram</Template>
  <TotalTime>0</TotalTime>
  <Words>4792</Words>
  <Application>Microsoft Office PowerPoint</Application>
  <PresentationFormat>On-screen Show (4:3)</PresentationFormat>
  <Paragraphs>660</Paragraphs>
  <Slides>83</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83</vt:i4>
      </vt:variant>
    </vt:vector>
  </HeadingPairs>
  <TitlesOfParts>
    <vt:vector size="91" baseType="lpstr">
      <vt:lpstr>Arial</vt:lpstr>
      <vt:lpstr>Calibri</vt:lpstr>
      <vt:lpstr>Georgia</vt:lpstr>
      <vt:lpstr>Tahoma</vt:lpstr>
      <vt:lpstr>Tempus Sans ITC</vt:lpstr>
      <vt:lpstr>Wingdings</vt:lpstr>
      <vt:lpstr>Wingdings 2</vt:lpstr>
      <vt:lpstr>ProcessDiagram</vt:lpstr>
      <vt:lpstr>NIH Regional Seminar How Does eRA Commons Fit in the Grant Process Puzzle?  </vt:lpstr>
      <vt:lpstr>Your Un-Puzzle Masters</vt:lpstr>
      <vt:lpstr>The Grants Puzzle</vt:lpstr>
      <vt:lpstr>Our Un-Puzzle</vt:lpstr>
      <vt:lpstr>What Does eRA Commons Do?</vt:lpstr>
      <vt:lpstr>eRA Partners eRA Commons is used by more agencies than just NIH</vt:lpstr>
      <vt:lpstr>What is the Role of Grants.gov</vt:lpstr>
      <vt:lpstr>JIT Link (SO View)</vt:lpstr>
      <vt:lpstr>Just-In-Time (JIT)</vt:lpstr>
      <vt:lpstr>Personal Profile (PPF)</vt:lpstr>
      <vt:lpstr>Personal Profile Screen</vt:lpstr>
      <vt:lpstr>Saving Your Personal Profile</vt:lpstr>
      <vt:lpstr>Personal Profile Information is used to…</vt:lpstr>
      <vt:lpstr>ORCID ID</vt:lpstr>
      <vt:lpstr>ORCID iD Requirement</vt:lpstr>
      <vt:lpstr>Institution Profile  (IPF)</vt:lpstr>
      <vt:lpstr>IPF Basic Information</vt:lpstr>
      <vt:lpstr>IPF Assurances and Certifications</vt:lpstr>
      <vt:lpstr>IPF Institution Contacts</vt:lpstr>
      <vt:lpstr>IPF SOs &amp; TTOs</vt:lpstr>
      <vt:lpstr>What is the RPPR?</vt:lpstr>
      <vt:lpstr>RPPR Data Entry</vt:lpstr>
      <vt:lpstr>RPPR Budgets</vt:lpstr>
      <vt:lpstr>RPPR &amp; Human Subjects System (HSS)</vt:lpstr>
      <vt:lpstr>RPPR &amp; Accessing HSS</vt:lpstr>
      <vt:lpstr>New! HSCT &amp; RPPRs</vt:lpstr>
      <vt:lpstr>Multi-Year RPPR</vt:lpstr>
      <vt:lpstr>Complex, Multi-Project RPPR</vt:lpstr>
      <vt:lpstr>eRA Commons Roles</vt:lpstr>
      <vt:lpstr>Signing Official (SO)</vt:lpstr>
      <vt:lpstr>Signing Official (SO) &amp; Managing Accounts</vt:lpstr>
      <vt:lpstr>Account Tips</vt:lpstr>
      <vt:lpstr>Summary of Roles</vt:lpstr>
      <vt:lpstr>Delegations Summary</vt:lpstr>
      <vt:lpstr>Delegations Chart</vt:lpstr>
      <vt:lpstr>The 3 variations of RPPR</vt:lpstr>
      <vt:lpstr>Interim RPPR Scenarios</vt:lpstr>
      <vt:lpstr>I-RPPR vs F-RPPR (Interim vs Final RPPR)</vt:lpstr>
      <vt:lpstr>Outcomes</vt:lpstr>
      <vt:lpstr>Outcomes Requirements</vt:lpstr>
      <vt:lpstr>Managing the Prior Approval Options</vt:lpstr>
      <vt:lpstr>What is xTRACT?</vt:lpstr>
      <vt:lpstr> Notice of Transition to the xTRACT System for Preparing Research Training Data Tables</vt:lpstr>
      <vt:lpstr>What is xTrain?</vt:lpstr>
      <vt:lpstr>Example Work Flow in xTrain</vt:lpstr>
      <vt:lpstr>Progress Report Additional Materials (PRAM)</vt:lpstr>
      <vt:lpstr>Accessing PRAM</vt:lpstr>
      <vt:lpstr>Format for PA PRAM</vt:lpstr>
      <vt:lpstr>RPPR Publications</vt:lpstr>
      <vt:lpstr>Closeout</vt:lpstr>
      <vt:lpstr>New Closeout Search screen provides  additional search criteria</vt:lpstr>
      <vt:lpstr>Final Report Additional Materials (FRAM) </vt:lpstr>
      <vt:lpstr>Interim Report Additional Materials (IRAM) Link</vt:lpstr>
      <vt:lpstr>What Are Admin Supps?</vt:lpstr>
      <vt:lpstr>Admin. Supplement Changes Coming</vt:lpstr>
      <vt:lpstr>Prior Approval – NCE</vt:lpstr>
      <vt:lpstr>Prior Approval – No Cost Extension: When?</vt:lpstr>
      <vt:lpstr>NCE Another Way</vt:lpstr>
      <vt:lpstr>Extension Screen</vt:lpstr>
      <vt:lpstr>NCE</vt:lpstr>
      <vt:lpstr>Expanded Authority – You Get Just One</vt:lpstr>
      <vt:lpstr>Personal Profile &amp; ESI Extension</vt:lpstr>
      <vt:lpstr>ESI Extension Under Education</vt:lpstr>
      <vt:lpstr>ESI Extension Screen</vt:lpstr>
      <vt:lpstr>Using Status to Track the Application</vt:lpstr>
      <vt:lpstr>PI Status vs SO Status</vt:lpstr>
      <vt:lpstr>Status Result from General Search for PI</vt:lpstr>
      <vt:lpstr>Status Result from General Search for SO</vt:lpstr>
      <vt:lpstr>Detailed Status Information Screen</vt:lpstr>
      <vt:lpstr>Detailed Status Information Screen Provides Access to…</vt:lpstr>
      <vt:lpstr>Thank you</vt:lpstr>
      <vt:lpstr>Finding Help</vt:lpstr>
      <vt:lpstr>Service Desks</vt:lpstr>
      <vt:lpstr>Web Sites</vt:lpstr>
      <vt:lpstr>Additional Resources  &amp; Information</vt:lpstr>
      <vt:lpstr>Terminology Check</vt:lpstr>
      <vt:lpstr>Reference Letter Resources</vt:lpstr>
      <vt:lpstr>eRA Commons Roles Resources</vt:lpstr>
      <vt:lpstr>Prior Approval Resources</vt:lpstr>
      <vt:lpstr>Admin. Supplement Requests Resources</vt:lpstr>
      <vt:lpstr>Project Outcomes Resources</vt:lpstr>
      <vt:lpstr>FFR Related Policy Notices</vt:lpstr>
      <vt:lpstr>Closeout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eRA Systems and the Grants Process - 2014 NIH Regional Seminar</dc:title>
  <dc:subject>eRA Systems and the Grants Process - June 2011</dc:subject>
  <dc:creator/>
  <cp:keywords>eRA Systems and the Grants Process - June 2011</cp:keywords>
  <cp:lastModifiedBy/>
  <cp:revision>1</cp:revision>
  <dcterms:created xsi:type="dcterms:W3CDTF">2011-05-13T19:52:12Z</dcterms:created>
  <dcterms:modified xsi:type="dcterms:W3CDTF">2019-10-04T14:39:20Z</dcterms:modified>
  <cp:contentStatus>Final</cp:contentStatus>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ContentTypeId">
    <vt:lpwstr>0x010100B813932BB50E0F40A2A420C0FA0699AE</vt:lpwstr>
  </property>
  <property fmtid="{D5CDD505-2E9C-101B-9397-08002B2CF9AE}" pid="4" name="ArticulateGUID">
    <vt:lpwstr>2696980F-5071-457E-834C-247E880A185C</vt:lpwstr>
  </property>
  <property fmtid="{D5CDD505-2E9C-101B-9397-08002B2CF9AE}" pid="5" name="ArticulatePath">
    <vt:lpwstr>eRA WORKSHOP eRA Commons Admin Post Sub Oct 2017 </vt:lpwstr>
  </property>
</Properties>
</file>