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  <p:sldMasterId id="2147483681" r:id="rId4"/>
    <p:sldMasterId id="2147483686" r:id="rId5"/>
    <p:sldMasterId id="2147483696" r:id="rId6"/>
  </p:sldMasterIdLst>
  <p:notesMasterIdLst>
    <p:notesMasterId r:id="rId63"/>
  </p:notesMasterIdLst>
  <p:sldIdLst>
    <p:sldId id="256" r:id="rId7"/>
    <p:sldId id="336" r:id="rId8"/>
    <p:sldId id="374" r:id="rId9"/>
    <p:sldId id="350" r:id="rId10"/>
    <p:sldId id="353" r:id="rId11"/>
    <p:sldId id="355" r:id="rId12"/>
    <p:sldId id="369" r:id="rId13"/>
    <p:sldId id="360" r:id="rId14"/>
    <p:sldId id="351" r:id="rId15"/>
    <p:sldId id="375" r:id="rId16"/>
    <p:sldId id="349" r:id="rId17"/>
    <p:sldId id="362" r:id="rId18"/>
    <p:sldId id="363" r:id="rId19"/>
    <p:sldId id="364" r:id="rId20"/>
    <p:sldId id="365" r:id="rId21"/>
    <p:sldId id="366" r:id="rId22"/>
    <p:sldId id="372" r:id="rId23"/>
    <p:sldId id="367" r:id="rId24"/>
    <p:sldId id="376" r:id="rId25"/>
    <p:sldId id="361" r:id="rId26"/>
    <p:sldId id="419" r:id="rId27"/>
    <p:sldId id="420" r:id="rId28"/>
    <p:sldId id="421" r:id="rId29"/>
    <p:sldId id="377" r:id="rId30"/>
    <p:sldId id="412" r:id="rId31"/>
    <p:sldId id="380" r:id="rId32"/>
    <p:sldId id="381" r:id="rId33"/>
    <p:sldId id="382" r:id="rId34"/>
    <p:sldId id="383" r:id="rId35"/>
    <p:sldId id="413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415" r:id="rId48"/>
    <p:sldId id="397" r:id="rId49"/>
    <p:sldId id="398" r:id="rId50"/>
    <p:sldId id="418" r:id="rId51"/>
    <p:sldId id="399" r:id="rId52"/>
    <p:sldId id="400" r:id="rId53"/>
    <p:sldId id="416" r:id="rId54"/>
    <p:sldId id="404" r:id="rId55"/>
    <p:sldId id="405" r:id="rId56"/>
    <p:sldId id="406" r:id="rId57"/>
    <p:sldId id="417" r:id="rId58"/>
    <p:sldId id="408" r:id="rId59"/>
    <p:sldId id="409" r:id="rId60"/>
    <p:sldId id="410" r:id="rId61"/>
    <p:sldId id="411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7FECA"/>
    <a:srgbClr val="000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20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66"/>
    </p:cViewPr>
  </p:sorterViewPr>
  <p:notesViewPr>
    <p:cSldViewPr>
      <p:cViewPr varScale="1">
        <p:scale>
          <a:sx n="98" d="100"/>
          <a:sy n="98" d="100"/>
        </p:scale>
        <p:origin x="-2688" y="-102"/>
      </p:cViewPr>
      <p:guideLst>
        <p:guide orient="horz" pos="2928"/>
        <p:guide pos="2208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D5AC58-7BB2-4AAA-813B-6B6F80D9D962}" type="datetimeFigureOut">
              <a:rPr lang="en-US" smtClean="0"/>
              <a:t>8/5/2016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A1BB97-BB5B-4E47-8D9E-F842C773D2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4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98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01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79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5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46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68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8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7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7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51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5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6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6BDA-8E23-4A27-A373-8E5F3F6057C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6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BB97-BB5B-4E47-8D9E-F842C773D25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3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273300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8953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848A-8040-4C41-A1E1-95919E5D410E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1129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10194" y="6705295"/>
            <a:ext cx="458115" cy="15270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8AF2-1117-4324-9574-0C999366BA83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84D34-B7BE-4732-B35B-2CD6CB4A71BA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6B9B-E49D-4F00-AB83-68C47BBA0576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12A3-0448-48FB-98ED-E287151C357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1E9-4B2C-41B2-BF6C-57A42149FC50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F148-E73E-4D8B-B910-0CE5E3F174FD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7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D5E3-A4EB-4AC6-99A8-D02631F95FEC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83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642-9447-44D9-BE9A-3A834A51656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91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830-FD42-4C76-AE9C-69FCD2278259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5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5CA5-FFA0-48C7-A4EB-4599202DDEC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961">
            <a:off x="7396850" y="937057"/>
            <a:ext cx="364045" cy="30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5802">
            <a:off x="7673901" y="1034941"/>
            <a:ext cx="366223" cy="3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31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95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C6E9-F37E-4F88-B04E-2CF1E594B0E1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7659" y="6466013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A78-8D50-428B-A009-C5834E26A8C6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63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282D-26B6-44D3-B7EC-7AE7D64B3852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1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12A3-0448-48FB-98ED-E287151C357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6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1E9-4B2C-41B2-BF6C-57A42149FC50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43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F148-E73E-4D8B-B910-0CE5E3F174FD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95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D5E3-A4EB-4AC6-99A8-D02631F95FEC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09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642-9447-44D9-BE9A-3A834A51656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37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830-FD42-4C76-AE9C-69FCD2278259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4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5CA5-FFA0-48C7-A4EB-4599202DDEC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5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A78-8D50-428B-A009-C5834E26A8C6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60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696803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9AE8-BDD0-4D54-A4F7-78FB0F26C28D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58756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282D-26B6-44D3-B7EC-7AE7D64B3852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65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94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9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99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89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12A3-0448-48FB-98ED-E287151C357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9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1E9-4B2C-41B2-BF6C-57A42149FC50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41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F148-E73E-4D8B-B910-0CE5E3F174FD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41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D5E3-A4EB-4AC6-99A8-D02631F95FEC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15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642-9447-44D9-BE9A-3A834A51656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6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796C-2DB4-4407-AFB0-6B8A25B5118D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830-FD42-4C76-AE9C-69FCD2278259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2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5CA5-FFA0-48C7-A4EB-4599202DDEC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A78-8D50-428B-A009-C5834E26A8C6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2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282D-26B6-44D3-B7EC-7AE7D64B3852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73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64008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5575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12A3-0448-48FB-98ED-E287151C357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50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1E9-4B2C-41B2-BF6C-57A42149FC50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3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F148-E73E-4D8B-B910-0CE5E3F174FD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780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05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72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1752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D5E3-A4EB-4AC6-99A8-D02631F95FEC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07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04925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4025" y="915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83338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20788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59275" y="1009650"/>
            <a:ext cx="420688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447800"/>
            <a:ext cx="4040188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1329" y="1447800"/>
            <a:ext cx="4041775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352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301752" y="2286000"/>
            <a:ext cx="4041648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4800600" y="2286000"/>
            <a:ext cx="4038600" cy="3931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642-9447-44D9-BE9A-3A834A51656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4340225" y="1000125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63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830-FD42-4C76-AE9C-69FCD2278259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5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479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479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8085-0CBF-41A0-B583-548FEF24BCD1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4672" y="6473270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9225" y="6383338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5CA5-FFA0-48C7-A4EB-4599202DDECF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6430963"/>
            <a:ext cx="8832850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5575" y="119063"/>
            <a:ext cx="8832850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23622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A78-8D50-428B-A009-C5834E26A8C6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81000" y="64103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371600" y="30480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6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2400"/>
            <a:ext cx="8832850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61925" y="5270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282D-26B6-44D3-B7EC-7AE7D64B3852}" type="datetime1">
              <a:rPr lang="en-US" smtClean="0"/>
              <a:pPr>
                <a:defRPr/>
              </a:pPr>
              <a:t>8/5/2016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0956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2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221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2074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0221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2074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7FE7-9F20-4610-8388-18AC13C96639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66013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4C09-8879-4479-95B4-D1AE43E173C0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5280" y="6466013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4EEE-659D-46B6-B8F1-3EB5CF583253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360-DA15-425C-A08F-CF02D68AA85D}" type="datetime1">
              <a:rPr lang="en-US" smtClean="0"/>
              <a:t>8/5/2016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775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58E3-FE1D-45C6-8523-BAE23BEB72C3}" type="datetime1">
              <a:rPr lang="en-US" smtClean="0"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528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0194" y="6705295"/>
            <a:ext cx="458115" cy="15270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77784-1A32-4EB5-A180-CA6B06A33B00}" type="datetime1">
              <a:rPr lang="en-US" smtClean="0"/>
              <a:pPr>
                <a:defRPr/>
              </a:pPr>
              <a:t>8/5/2016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77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77784-1A32-4EB5-A180-CA6B06A33B00}" type="datetime1">
              <a:rPr lang="en-US" smtClean="0"/>
              <a:pPr>
                <a:defRPr/>
              </a:pPr>
              <a:t>8/5/2016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83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3843163" y="6172201"/>
            <a:ext cx="3942523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A8FF058-AD71-459A-A016-0CB261303DBC}" type="datetime4">
              <a:rPr lang="en-US" smtClean="0">
                <a:solidFill>
                  <a:prstClr val="black"/>
                </a:solidFill>
              </a:rPr>
              <a:pPr/>
              <a:t>August 5,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163" y="6492875"/>
            <a:ext cx="3942523" cy="2986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200" y="6329849"/>
            <a:ext cx="448365" cy="446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6346" y="6380728"/>
            <a:ext cx="258255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5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77784-1A32-4EB5-A180-CA6B06A33B00}" type="datetime1">
              <a:rPr lang="en-US" smtClean="0"/>
              <a:pPr>
                <a:defRPr/>
              </a:pPr>
              <a:t>8/5/2016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50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77784-1A32-4EB5-A180-CA6B06A33B00}" type="datetime1">
              <a:rPr lang="en-US" smtClean="0"/>
              <a:pPr>
                <a:defRPr/>
              </a:pPr>
              <a:t>8/5/2016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5571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112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m.era.nih.gov/cmb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ccess.nih.gov/my-bibliography-faq.htm#I.4.Deletingunwantedcitations" TargetMode="External"/><Relationship Id="rId2" Type="http://schemas.openxmlformats.org/officeDocument/2006/relationships/hyperlink" Target="http://www.nihms.nih.gov/" TargetMode="Externa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files/NOT-OD-16-082.html" TargetMode="External"/><Relationship Id="rId2" Type="http://schemas.openxmlformats.org/officeDocument/2006/relationships/hyperlink" Target="http://grants.nih.gov/grants/guide/notice-files/NOT-OD-14-129.html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3887116"/>
            <a:ext cx="8856890" cy="13743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Letters Home: </a:t>
            </a:r>
            <a:br>
              <a:rPr lang="en-US" b="1" dirty="0" smtClean="0"/>
            </a:br>
            <a:r>
              <a:rPr lang="en-US" sz="3100" b="1" dirty="0" smtClean="0"/>
              <a:t>What I Learned at Camp NIH About Application Submission &amp; eRA Commons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5494940"/>
            <a:ext cx="6248095" cy="835455"/>
          </a:xfrm>
        </p:spPr>
        <p:txBody>
          <a:bodyPr>
            <a:normAutofit/>
          </a:bodyPr>
          <a:lstStyle/>
          <a:p>
            <a:r>
              <a:rPr lang="en-US" dirty="0" smtClean="0"/>
              <a:t>Sheri Cummins &amp; Joe Schumaker</a:t>
            </a:r>
          </a:p>
          <a:p>
            <a:r>
              <a:rPr lang="en-US" sz="1400" dirty="0" smtClean="0"/>
              <a:t>August 2016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title="NIH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6260" y="-889943"/>
            <a:ext cx="5939025" cy="7990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Letter Home – submission options</a:t>
            </a:r>
            <a:endParaRPr lang="en-US" dirty="0"/>
          </a:p>
        </p:txBody>
      </p:sp>
      <p:pic>
        <p:nvPicPr>
          <p:cNvPr id="11" name="Picture 3" title="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582">
            <a:off x="-1325369" y="-397205"/>
            <a:ext cx="8135779" cy="75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 rot="21157036">
            <a:off x="896452" y="527598"/>
            <a:ext cx="409814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Dear Mom &amp; Dad,</a:t>
            </a:r>
          </a:p>
          <a:p>
            <a:endParaRPr lang="en-US" sz="2000" dirty="0" smtClean="0">
              <a:latin typeface="Kristen ITC" panose="03050502040202030202" pitchFamily="66" charset="0"/>
            </a:endParaRPr>
          </a:p>
          <a:p>
            <a:endParaRPr lang="en-US" sz="1000" dirty="0" smtClean="0">
              <a:latin typeface="Kristen ITC" panose="03050502040202030202" pitchFamily="66" charset="0"/>
            </a:endParaRPr>
          </a:p>
          <a:p>
            <a:r>
              <a:rPr lang="en-US" sz="2000" dirty="0" smtClean="0">
                <a:latin typeface="Kristen ITC" panose="03050502040202030202" pitchFamily="66" charset="0"/>
              </a:rPr>
              <a:t>Camp </a:t>
            </a:r>
            <a:r>
              <a:rPr lang="en-US" sz="2000" dirty="0">
                <a:latin typeface="Kristen ITC" panose="03050502040202030202" pitchFamily="66" charset="0"/>
              </a:rPr>
              <a:t>NIH is </a:t>
            </a:r>
            <a:r>
              <a:rPr lang="en-US" sz="2000" dirty="0" smtClean="0">
                <a:latin typeface="Kristen ITC" panose="03050502040202030202" pitchFamily="66" charset="0"/>
              </a:rPr>
              <a:t>great. I’m learning all sorts of stuff. </a:t>
            </a:r>
          </a:p>
          <a:p>
            <a:endParaRPr lang="en-US" sz="2000" dirty="0" smtClean="0">
              <a:latin typeface="Kristen ITC" panose="03050502040202030202" pitchFamily="66" charset="0"/>
            </a:endParaRPr>
          </a:p>
          <a:p>
            <a:r>
              <a:rPr lang="en-US" sz="2000" dirty="0" smtClean="0">
                <a:latin typeface="Kristen ITC" panose="03050502040202030202" pitchFamily="66" charset="0"/>
              </a:rPr>
              <a:t>You wouldn’t believe how many ways there are to submit a grant application these days. </a:t>
            </a:r>
          </a:p>
          <a:p>
            <a:endParaRPr lang="en-US" sz="2000" dirty="0">
              <a:latin typeface="Kristen ITC" panose="03050502040202030202" pitchFamily="66" charset="0"/>
            </a:endParaRPr>
          </a:p>
          <a:p>
            <a:r>
              <a:rPr lang="en-US" sz="2000" dirty="0" smtClean="0">
                <a:latin typeface="Kristen ITC" panose="03050502040202030202" pitchFamily="66" charset="0"/>
              </a:rPr>
              <a:t>ASSIST is my favorite. Even though you have to provide all the same stuff, the neat tools make the process so much easier.</a:t>
            </a:r>
            <a:endParaRPr lang="en-US" sz="1000" dirty="0">
              <a:latin typeface="Kristen ITC" panose="03050502040202030202" pitchFamily="66" charset="0"/>
            </a:endParaRPr>
          </a:p>
          <a:p>
            <a:endParaRPr lang="en-US" sz="1000" dirty="0">
              <a:latin typeface="Kristen ITC" panose="03050502040202030202" pitchFamily="66" charset="0"/>
            </a:endParaRPr>
          </a:p>
          <a:p>
            <a:r>
              <a:rPr lang="en-US" sz="2000" dirty="0" smtClean="0">
                <a:latin typeface="Kristen ITC" panose="03050502040202030202" pitchFamily="66" charset="0"/>
              </a:rPr>
              <a:t>Love,</a:t>
            </a:r>
          </a:p>
          <a:p>
            <a:r>
              <a:rPr lang="en-US" sz="2000" dirty="0">
                <a:latin typeface="Kristen ITC" panose="03050502040202030202" pitchFamily="66" charset="0"/>
              </a:rPr>
              <a:t> </a:t>
            </a:r>
            <a:r>
              <a:rPr lang="en-US" sz="2000" dirty="0" smtClean="0">
                <a:latin typeface="Kristen ITC" panose="03050502040202030202" pitchFamily="66" charset="0"/>
              </a:rPr>
              <a:t>  </a:t>
            </a:r>
            <a:r>
              <a:rPr lang="en-US" sz="2000" dirty="0" smtClean="0">
                <a:latin typeface="Kristen ITC" panose="03050502040202030202" pitchFamily="66" charset="0"/>
              </a:rPr>
              <a:t>Faith</a:t>
            </a:r>
            <a:endParaRPr lang="en-US" sz="2000" dirty="0" smtClean="0">
              <a:latin typeface="Kristen ITC" panose="03050502040202030202" pitchFamily="66" charset="0"/>
            </a:endParaRPr>
          </a:p>
          <a:p>
            <a:endParaRPr lang="en-US" sz="1000" dirty="0" smtClean="0">
              <a:latin typeface="Kristen ITC" panose="03050502040202030202" pitchFamily="66" charset="0"/>
            </a:endParaRPr>
          </a:p>
          <a:p>
            <a:r>
              <a:rPr lang="en-US" sz="1600" dirty="0" smtClean="0">
                <a:latin typeface="Kristen ITC" panose="03050502040202030202" pitchFamily="66" charset="0"/>
              </a:rPr>
              <a:t>P.S. Please send lots of chocolate!</a:t>
            </a:r>
            <a:endParaRPr lang="en-US" sz="1600" dirty="0">
              <a:latin typeface="Kristen ITC" panose="03050502040202030202" pitchFamily="66" charset="0"/>
            </a:endParaRPr>
          </a:p>
        </p:txBody>
      </p:sp>
      <p:pic>
        <p:nvPicPr>
          <p:cNvPr id="19" name="Picture 18" title="&quot;&quo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39">
            <a:off x="5139864" y="3484574"/>
            <a:ext cx="3585636" cy="2414091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476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Submission Options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33" name="Picture 2" title="submission options - ASSIST, S2S, Grants.gov downloadable forms, and Grants.gov workspa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" b="1116"/>
          <a:stretch>
            <a:fillRect/>
          </a:stretch>
        </p:blipFill>
        <p:spPr bwMode="auto">
          <a:xfrm>
            <a:off x="66923" y="1524000"/>
            <a:ext cx="9000877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416357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</a:rPr>
              <a:t>http://grants.nih.gov/grants/how-to-apply-application-guide/prepare-to-apply-and-register/choose-a-submission-option.htm</a:t>
            </a:r>
          </a:p>
        </p:txBody>
      </p:sp>
    </p:spTree>
    <p:extLst>
      <p:ext uri="{BB962C8B-B14F-4D97-AF65-F5344CB8AC3E}">
        <p14:creationId xmlns:p14="http://schemas.microsoft.com/office/powerpoint/2010/main" val="14804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7"/>
            <a:ext cx="8503920" cy="4803347"/>
          </a:xfrm>
        </p:spPr>
        <p:txBody>
          <a:bodyPr/>
          <a:lstStyle/>
          <a:p>
            <a:r>
              <a:rPr lang="en-US" dirty="0"/>
              <a:t>Managed by </a:t>
            </a:r>
            <a:r>
              <a:rPr lang="en-US" dirty="0" smtClean="0"/>
              <a:t>NIH</a:t>
            </a:r>
            <a:endParaRPr lang="en-US" dirty="0"/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Multi-user access</a:t>
            </a:r>
          </a:p>
          <a:p>
            <a:pPr lvl="1"/>
            <a:r>
              <a:rPr lang="en-US" dirty="0"/>
              <a:t>Pre-population from eRA </a:t>
            </a:r>
            <a:r>
              <a:rPr lang="en-US" dirty="0" smtClean="0"/>
              <a:t>Commons profile information</a:t>
            </a:r>
            <a:endParaRPr lang="en-US" dirty="0"/>
          </a:p>
          <a:p>
            <a:pPr lvl="1"/>
            <a:r>
              <a:rPr lang="en-US" dirty="0"/>
              <a:t>Pre-submission validations</a:t>
            </a:r>
          </a:p>
          <a:p>
            <a:pPr lvl="1"/>
            <a:r>
              <a:rPr lang="en-US" dirty="0"/>
              <a:t>Pre-submission preview in agency format</a:t>
            </a:r>
          </a:p>
          <a:p>
            <a:pPr lvl="1"/>
            <a:r>
              <a:rPr lang="en-US" dirty="0"/>
              <a:t>Tracking in a single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NIH support personnel can (securely) see what you see when troubleshooting issues</a:t>
            </a:r>
            <a:endParaRPr lang="en-US" dirty="0"/>
          </a:p>
          <a:p>
            <a:pPr lvl="1"/>
            <a:r>
              <a:rPr lang="en-US" dirty="0"/>
              <a:t>Ability to copy application data to another </a:t>
            </a:r>
            <a:r>
              <a:rPr lang="en-US" dirty="0" smtClean="0"/>
              <a:t>opportunity or to a different application package for the same opportunity</a:t>
            </a:r>
            <a:endParaRPr lang="en-US" dirty="0"/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Super handy feature during form updates!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5" name="Group 4" title="&quot;&quot;"/>
          <p:cNvGrpSpPr/>
          <p:nvPr/>
        </p:nvGrpSpPr>
        <p:grpSpPr>
          <a:xfrm>
            <a:off x="7565089" y="152400"/>
            <a:ext cx="1502711" cy="1364974"/>
            <a:chOff x="3442461" y="7384877"/>
            <a:chExt cx="2210133" cy="1911523"/>
          </a:xfrm>
        </p:grpSpPr>
        <p:pic>
          <p:nvPicPr>
            <p:cNvPr id="6" name="Picture 5" descr="computer_monitor_blue_screen_400_clr_3985.png" title="&quot;&quot;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2461" y="7384877"/>
              <a:ext cx="2210133" cy="1911523"/>
            </a:xfrm>
            <a:prstGeom prst="rect">
              <a:avLst/>
            </a:prstGeom>
          </p:spPr>
        </p:pic>
        <p:pic>
          <p:nvPicPr>
            <p:cNvPr id="7" name="Picture 2" title="Monitor with ASSIST screen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506" y="7529143"/>
              <a:ext cx="1630494" cy="1154127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49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System-to-system (S2S) </a:t>
            </a:r>
            <a:r>
              <a:rPr lang="en-US" dirty="0"/>
              <a:t>S</a:t>
            </a:r>
            <a:r>
              <a:rPr lang="en-US" dirty="0" smtClean="0"/>
              <a:t>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85732"/>
            <a:ext cx="8251794" cy="45404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Managed by institution or service provider</a:t>
            </a:r>
          </a:p>
          <a:p>
            <a:r>
              <a:rPr lang="en-US" dirty="0" smtClean="0"/>
              <a:t>Features vary by solution</a:t>
            </a:r>
          </a:p>
          <a:p>
            <a:pPr lvl="1"/>
            <a:r>
              <a:rPr lang="en-US" dirty="0" smtClean="0"/>
              <a:t>Examples of potential features</a:t>
            </a:r>
          </a:p>
          <a:p>
            <a:pPr lvl="2"/>
            <a:r>
              <a:rPr lang="en-US" dirty="0" smtClean="0"/>
              <a:t>Secure, on-line data entry</a:t>
            </a:r>
          </a:p>
          <a:p>
            <a:pPr lvl="2"/>
            <a:r>
              <a:rPr lang="en-US" dirty="0" smtClean="0"/>
              <a:t>Concurrent user support</a:t>
            </a:r>
          </a:p>
          <a:p>
            <a:pPr lvl="2"/>
            <a:r>
              <a:rPr lang="en-US" dirty="0" smtClean="0"/>
              <a:t>Integration with </a:t>
            </a:r>
            <a:r>
              <a:rPr lang="en-US" dirty="0"/>
              <a:t>institutional databases and grant </a:t>
            </a:r>
            <a:r>
              <a:rPr lang="en-US" dirty="0" smtClean="0"/>
              <a:t>systems to reduce data entry</a:t>
            </a:r>
            <a:endParaRPr lang="en-US" dirty="0"/>
          </a:p>
          <a:p>
            <a:pPr lvl="2"/>
            <a:r>
              <a:rPr lang="en-US" dirty="0"/>
              <a:t>P</a:t>
            </a:r>
            <a:r>
              <a:rPr lang="en-US" dirty="0" smtClean="0"/>
              <a:t>re-submission </a:t>
            </a:r>
            <a:r>
              <a:rPr lang="en-US" dirty="0"/>
              <a:t>verification of </a:t>
            </a:r>
            <a:r>
              <a:rPr lang="en-US" dirty="0" smtClean="0"/>
              <a:t>some NIH business </a:t>
            </a:r>
            <a:r>
              <a:rPr lang="en-US" dirty="0"/>
              <a:t>rules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re-submission </a:t>
            </a:r>
            <a:r>
              <a:rPr lang="en-US" dirty="0"/>
              <a:t>preview of assembled application image </a:t>
            </a:r>
            <a:r>
              <a:rPr lang="en-US" dirty="0" smtClean="0"/>
              <a:t>in generic or agency </a:t>
            </a:r>
            <a:r>
              <a:rPr lang="en-US" dirty="0"/>
              <a:t>format</a:t>
            </a:r>
          </a:p>
          <a:p>
            <a:pPr lvl="2"/>
            <a:r>
              <a:rPr lang="en-US" dirty="0" smtClean="0"/>
              <a:t>Visibility to eRA </a:t>
            </a:r>
            <a:r>
              <a:rPr lang="en-US" dirty="0"/>
              <a:t>Commons application status information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1066800"/>
            <a:ext cx="869614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5" name="Picture 4" descr="laptop_custom_screen_11466.png" title="&quot;&quo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6637" y="228600"/>
            <a:ext cx="1727363" cy="12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Grants.gov Downloadable </a:t>
            </a:r>
            <a:r>
              <a:rPr lang="en-US" dirty="0"/>
              <a:t>F</a:t>
            </a:r>
            <a:r>
              <a:rPr lang="en-US" dirty="0" smtClean="0"/>
              <a:t>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580474" cy="4373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Managed by Grants.gov </a:t>
            </a:r>
          </a:p>
          <a:p>
            <a:r>
              <a:rPr lang="en-US" dirty="0" smtClean="0"/>
              <a:t>No registration required until submission</a:t>
            </a:r>
          </a:p>
          <a:p>
            <a:r>
              <a:rPr lang="en-US" dirty="0" smtClean="0"/>
              <a:t>Offline data entry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ood when internet connectivity is unavailable or unreliable</a:t>
            </a:r>
          </a:p>
          <a:p>
            <a:r>
              <a:rPr lang="en-US" dirty="0" smtClean="0"/>
              <a:t>No visibility to agency errors/warnings or application image prior to submission</a:t>
            </a:r>
          </a:p>
          <a:p>
            <a:r>
              <a:rPr lang="en-US" dirty="0" smtClean="0"/>
              <a:t>Must track in multiple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14800" y="1082675"/>
            <a:ext cx="869614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5" name="Group 4" title="&quot;&quot;"/>
          <p:cNvGrpSpPr/>
          <p:nvPr/>
        </p:nvGrpSpPr>
        <p:grpSpPr>
          <a:xfrm>
            <a:off x="7536914" y="228600"/>
            <a:ext cx="1580052" cy="1146846"/>
            <a:chOff x="4431942" y="2089583"/>
            <a:chExt cx="2349858" cy="1615527"/>
          </a:xfrm>
        </p:grpSpPr>
        <p:pic>
          <p:nvPicPr>
            <p:cNvPr id="6" name="Picture 5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942" y="2089583"/>
              <a:ext cx="2349858" cy="1615527"/>
            </a:xfrm>
            <a:prstGeom prst="rect">
              <a:avLst/>
            </a:prstGeom>
          </p:spPr>
        </p:pic>
        <p:pic>
          <p:nvPicPr>
            <p:cNvPr id="7" name="Picture 4" title="&quot;&quot;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200543"/>
              <a:ext cx="1280016" cy="69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60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Grants.gov 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85732"/>
            <a:ext cx="8251794" cy="45404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Managed by Grants.gov</a:t>
            </a:r>
          </a:p>
          <a:p>
            <a:r>
              <a:rPr lang="en-US" dirty="0" smtClean="0"/>
              <a:t>Hybrid of online application management and downloadable forms</a:t>
            </a:r>
          </a:p>
          <a:p>
            <a:r>
              <a:rPr lang="en-US" dirty="0" smtClean="0"/>
              <a:t>Allows forms to be completed individually by different users</a:t>
            </a:r>
          </a:p>
          <a:p>
            <a:r>
              <a:rPr lang="en-US" dirty="0"/>
              <a:t>No visibility to agency errors/warnings or application image prior to submission</a:t>
            </a:r>
          </a:p>
          <a:p>
            <a:r>
              <a:rPr lang="en-US" dirty="0"/>
              <a:t>Must </a:t>
            </a:r>
            <a:r>
              <a:rPr lang="en-US" dirty="0" smtClean="0"/>
              <a:t>login to multiple systems to track application status (Grants.gov &amp; eRA Commons)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159586" y="1066800"/>
            <a:ext cx="869614" cy="365125"/>
          </a:xfrm>
          <a:prstGeom prst="rect">
            <a:avLst/>
          </a:prstGeom>
        </p:spPr>
        <p:txBody>
          <a:bodyPr/>
          <a:lstStyle/>
          <a:p>
            <a:fld id="{F38DF745-7D3F-47F4-83A3-874385CFAA69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pSp>
        <p:nvGrpSpPr>
          <p:cNvPr id="5" name="Group 4" title="&quot;&quot;"/>
          <p:cNvGrpSpPr/>
          <p:nvPr/>
        </p:nvGrpSpPr>
        <p:grpSpPr>
          <a:xfrm>
            <a:off x="7487748" y="228600"/>
            <a:ext cx="1580052" cy="1146846"/>
            <a:chOff x="4431942" y="2089583"/>
            <a:chExt cx="2349858" cy="1615527"/>
          </a:xfrm>
        </p:grpSpPr>
        <p:pic>
          <p:nvPicPr>
            <p:cNvPr id="6" name="Picture 5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942" y="2089583"/>
              <a:ext cx="2349858" cy="1615527"/>
            </a:xfrm>
            <a:prstGeom prst="rect">
              <a:avLst/>
            </a:prstGeom>
          </p:spPr>
        </p:pic>
        <p:pic>
          <p:nvPicPr>
            <p:cNvPr id="7" name="Picture 4" title="&quot;&quot;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200543"/>
              <a:ext cx="1280016" cy="69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97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Options for Application Types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graphicFrame>
        <p:nvGraphicFramePr>
          <p:cNvPr id="4" name="Table 3" title="table of options by applicaiton ty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55734"/>
              </p:ext>
            </p:extLst>
          </p:nvPr>
        </p:nvGraphicFramePr>
        <p:xfrm>
          <a:off x="152401" y="1524000"/>
          <a:ext cx="8839198" cy="4513592"/>
        </p:xfrm>
        <a:graphic>
          <a:graphicData uri="http://schemas.openxmlformats.org/drawingml/2006/table">
            <a:tbl>
              <a:tblPr firstRow="1" bandRow="1"/>
              <a:tblGrid>
                <a:gridCol w="2209799"/>
                <a:gridCol w="838200"/>
                <a:gridCol w="983917"/>
                <a:gridCol w="1163052"/>
                <a:gridCol w="1163052"/>
                <a:gridCol w="1163052"/>
                <a:gridCol w="1318126"/>
              </a:tblGrid>
              <a:tr h="1174899"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ASSIST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System-to-System Solution</a:t>
                      </a:r>
                      <a:r>
                        <a:rPr lang="en-US" sz="1600" baseline="30000" dirty="0" smtClean="0"/>
                        <a:t>1</a:t>
                      </a:r>
                      <a:endParaRPr lang="en-US" sz="1600" baseline="30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Grants.gov</a:t>
                      </a:r>
                      <a:r>
                        <a:rPr lang="en-US" sz="1600" baseline="0" dirty="0" smtClean="0"/>
                        <a:t> Down-loadable Forms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Grants.gov</a:t>
                      </a:r>
                      <a:r>
                        <a:rPr lang="en-US" sz="1600" baseline="0" dirty="0" smtClean="0"/>
                        <a:t> Workspace</a:t>
                      </a:r>
                      <a:endParaRPr lang="en-US" sz="1600" baseline="30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eRA Commons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rtl="0" eaLnBrk="1" hangingPunct="1"/>
                      <a:r>
                        <a:rPr lang="en-US" sz="1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Paper</a:t>
                      </a:r>
                      <a:endParaRPr lang="en-US" sz="1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12152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aseline="0" dirty="0" smtClean="0"/>
                        <a:t>Single-project (SP) </a:t>
                      </a:r>
                      <a:r>
                        <a:rPr lang="en-US" sz="1600" dirty="0" smtClean="0"/>
                        <a:t>Competing Applications 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baseline="300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12152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Multi-Project (MP)</a:t>
                      </a:r>
                    </a:p>
                    <a:p>
                      <a:r>
                        <a:rPr lang="en-US" sz="1600" dirty="0" smtClean="0"/>
                        <a:t>Competing Applications 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endParaRPr lang="en-US" sz="24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38012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500" dirty="0" smtClean="0"/>
                    </a:p>
                    <a:p>
                      <a:r>
                        <a:rPr lang="en-US" sz="1600" dirty="0" smtClean="0"/>
                        <a:t>Administrative Supplement (Admin Type 3)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ym typeface="Wingdings"/>
                        </a:rPr>
                        <a:t></a:t>
                      </a:r>
                      <a:r>
                        <a:rPr lang="en-US" sz="1600" dirty="0" smtClean="0">
                          <a:sym typeface="Wingdings"/>
                        </a:rPr>
                        <a:t>(</a:t>
                      </a:r>
                      <a:r>
                        <a:rPr lang="en-US" sz="1600" dirty="0" err="1" smtClean="0">
                          <a:sym typeface="Wingdings"/>
                        </a:rPr>
                        <a:t>SP</a:t>
                      </a:r>
                      <a:r>
                        <a:rPr lang="en-US" sz="1600" dirty="0" smtClean="0">
                          <a:sym typeface="Wingdings"/>
                        </a:rPr>
                        <a:t>)</a:t>
                      </a:r>
                      <a:endParaRPr lang="en-US" sz="1600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(SP, MP)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03077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aseline="0" dirty="0" smtClean="0"/>
                        <a:t>Successor-in-Interest (Type 6)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(SP, MP)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12152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/>
                        <a:t>Change of Institution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Type 7)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SP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Relinquishing Statement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(SP, MP)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2245" y="6024985"/>
            <a:ext cx="2137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aseline="30000" dirty="0" smtClean="0">
                <a:solidFill>
                  <a:prstClr val="black"/>
                </a:solidFill>
                <a:latin typeface="Arial" pitchFamily="34" charset="0"/>
              </a:rPr>
              <a:t>1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</a:rPr>
              <a:t>Availability varies by applicant organization and S2S</a:t>
            </a:r>
            <a:r>
              <a:rPr lang="en-US" sz="1100" baseline="300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</a:rPr>
              <a:t>solution</a:t>
            </a:r>
            <a:endParaRPr lang="en-US" sz="11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Submission Option Are Applicants Using?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More and more Grants.gov Downloadable Forms/Workspace users switching to ASSIST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5" name="Char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818180"/>
            <a:ext cx="8539765" cy="348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 title="&quot;&quot;"/>
          <p:cNvSpPr/>
          <p:nvPr/>
        </p:nvSpPr>
        <p:spPr>
          <a:xfrm>
            <a:off x="601670" y="2970885"/>
            <a:ext cx="1374345" cy="3329529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&quot;&quot;"/>
          <p:cNvSpPr/>
          <p:nvPr/>
        </p:nvSpPr>
        <p:spPr>
          <a:xfrm>
            <a:off x="7473395" y="3000866"/>
            <a:ext cx="1374345" cy="3329529"/>
          </a:xfrm>
          <a:prstGeom prst="ellipse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Application will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4000"/>
            <a:ext cx="8503920" cy="45750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Subject to the same registration requirements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Completed with the same data items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Routed through Grants.gov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Validated against the same NIH business rules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Assembled in a consistent format for review consideration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Tracked in eRA Commons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88168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srgbClr val="9BBB59">
                    <a:shade val="75000"/>
                  </a:srgbClr>
                </a:solidFill>
              </a:rPr>
              <a:t>…regardless of submission option used.</a:t>
            </a:r>
          </a:p>
        </p:txBody>
      </p:sp>
      <p:grpSp>
        <p:nvGrpSpPr>
          <p:cNvPr id="24" name="Group 23" title="scale with all options being equal"/>
          <p:cNvGrpSpPr/>
          <p:nvPr/>
        </p:nvGrpSpPr>
        <p:grpSpPr>
          <a:xfrm>
            <a:off x="2676525" y="5257800"/>
            <a:ext cx="3800475" cy="1562100"/>
            <a:chOff x="2676525" y="5105400"/>
            <a:chExt cx="3800475" cy="1562100"/>
          </a:xfrm>
        </p:grpSpPr>
        <p:pic>
          <p:nvPicPr>
            <p:cNvPr id="7" name="Picture 6" title="scal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525" y="5715000"/>
              <a:ext cx="3800475" cy="9525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4903724" y="5150004"/>
              <a:ext cx="1420876" cy="911158"/>
              <a:chOff x="4431942" y="2089583"/>
              <a:chExt cx="2349858" cy="1615527"/>
            </a:xfrm>
          </p:grpSpPr>
          <p:pic>
            <p:nvPicPr>
              <p:cNvPr id="12" name="Picture 11" title="&quot;&quot;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1942" y="2089583"/>
                <a:ext cx="2349858" cy="1615527"/>
              </a:xfrm>
              <a:prstGeom prst="rect">
                <a:avLst/>
              </a:prstGeom>
            </p:spPr>
          </p:pic>
          <p:pic>
            <p:nvPicPr>
              <p:cNvPr id="13" name="Picture 4" title="&quot;&quot;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2200543"/>
                <a:ext cx="1280016" cy="696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16" descr="laptop_custom_screen_11466.png" title="&quot;&quot;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4378" y="5257800"/>
              <a:ext cx="1257526" cy="88781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4023276" y="5105400"/>
              <a:ext cx="1134301" cy="955762"/>
              <a:chOff x="3442461" y="7384877"/>
              <a:chExt cx="2210133" cy="1911523"/>
            </a:xfrm>
          </p:grpSpPr>
          <p:pic>
            <p:nvPicPr>
              <p:cNvPr id="21" name="Picture 20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42461" y="7384877"/>
                <a:ext cx="2210133" cy="1911523"/>
              </a:xfrm>
              <a:prstGeom prst="rect">
                <a:avLst/>
              </a:prstGeom>
            </p:spPr>
          </p:pic>
          <p:pic>
            <p:nvPicPr>
              <p:cNvPr id="22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3506" y="7529143"/>
                <a:ext cx="1630494" cy="115412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508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3555" y="-875815"/>
            <a:ext cx="5939025" cy="79907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Letter Home – process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title="NIH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pic>
        <p:nvPicPr>
          <p:cNvPr id="5" name="Picture 3" title="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582">
            <a:off x="-1315613" y="-403369"/>
            <a:ext cx="8135779" cy="75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title="ice cream sunda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386">
            <a:off x="5375639" y="3487362"/>
            <a:ext cx="3417994" cy="1922621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7" name="Picture 6" title="obstacle cours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773">
            <a:off x="5120678" y="785464"/>
            <a:ext cx="3640476" cy="2425027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 rot="21209802">
            <a:off x="932611" y="651125"/>
            <a:ext cx="3978284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Dear Dad,</a:t>
            </a:r>
          </a:p>
          <a:p>
            <a:endParaRPr lang="en-US" sz="900" dirty="0" smtClean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r>
              <a:rPr lang="en-US" dirty="0">
                <a:solidFill>
                  <a:prstClr val="black"/>
                </a:solidFill>
                <a:latin typeface="Kristen ITC" panose="03050502040202030202" pitchFamily="66" charset="0"/>
              </a:rPr>
              <a:t>W</a:t>
            </a:r>
            <a:r>
              <a:rPr lang="en-US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e ran the application submission obstacle course </a:t>
            </a:r>
            <a:r>
              <a:rPr lang="en-US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Monday. </a:t>
            </a:r>
            <a:r>
              <a:rPr lang="en-US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My team was the first one to successfully submit.</a:t>
            </a:r>
          </a:p>
          <a:p>
            <a:endParaRPr lang="en-US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We had all week to complete it, but decided to start early. Boy were we glad we did.</a:t>
            </a:r>
          </a:p>
          <a:p>
            <a:endParaRPr lang="en-US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Some folks waited until the last minute thinking it would be as easy as ordering something on-line. It wasn’t!</a:t>
            </a:r>
          </a:p>
          <a:p>
            <a:endParaRPr lang="en-US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All the finishers got to make ice-cream sundaes – yum!</a:t>
            </a:r>
          </a:p>
          <a:p>
            <a:endParaRPr lang="en-US" sz="9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Nancy</a:t>
            </a:r>
            <a:endParaRPr lang="en-US" dirty="0" smtClean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endParaRPr lang="en-US" sz="1400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082" y="1742"/>
            <a:ext cx="5939025" cy="7990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Stuff Worth Writing Home About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3" title="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582">
            <a:off x="-916626" y="647007"/>
            <a:ext cx="6381763" cy="5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209802">
            <a:off x="818142" y="1960567"/>
            <a:ext cx="26008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>Registrations,</a:t>
            </a:r>
          </a:p>
          <a:p>
            <a:pPr algn="ctr"/>
            <a:endParaRPr lang="en-US" sz="2800" dirty="0" smtClean="0">
              <a:latin typeface="Kristen ITC" panose="03050502040202030202" pitchFamily="66" charset="0"/>
            </a:endParaRPr>
          </a:p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>Application Submission Options &amp;</a:t>
            </a:r>
          </a:p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/>
            </a:r>
            <a:br>
              <a:rPr lang="en-US" sz="2800" dirty="0" smtClean="0">
                <a:latin typeface="Kristen ITC" panose="03050502040202030202" pitchFamily="66" charset="0"/>
              </a:rPr>
            </a:br>
            <a:r>
              <a:rPr lang="en-US" sz="2000" dirty="0" smtClean="0">
                <a:latin typeface="Kristen ITC" panose="03050502040202030202" pitchFamily="66" charset="0"/>
              </a:rPr>
              <a:t>  </a:t>
            </a:r>
            <a:r>
              <a:rPr lang="en-US" sz="2800" dirty="0" smtClean="0">
                <a:latin typeface="Kristen ITC" panose="03050502040202030202" pitchFamily="66" charset="0"/>
              </a:rPr>
              <a:t>Application Process</a:t>
            </a:r>
          </a:p>
        </p:txBody>
      </p:sp>
      <p:pic>
        <p:nvPicPr>
          <p:cNvPr id="7" name="Picture 3" title="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582">
            <a:off x="3459613" y="543578"/>
            <a:ext cx="6381763" cy="59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209802">
            <a:off x="5022799" y="1175737"/>
            <a:ext cx="3205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/>
            </a:r>
            <a:br>
              <a:rPr lang="en-US" sz="2800" dirty="0" smtClean="0">
                <a:latin typeface="Kristen ITC" panose="03050502040202030202" pitchFamily="66" charset="0"/>
              </a:rPr>
            </a:br>
            <a:r>
              <a:rPr lang="en-US" sz="2800" dirty="0" smtClean="0">
                <a:latin typeface="Kristen ITC" panose="03050502040202030202" pitchFamily="66" charset="0"/>
              </a:rPr>
              <a:t> eRA </a:t>
            </a:r>
            <a:r>
              <a:rPr lang="en-US" sz="2800" dirty="0" smtClean="0">
                <a:latin typeface="Kristen ITC" panose="03050502040202030202" pitchFamily="66" charset="0"/>
              </a:rPr>
              <a:t>Mobile,</a:t>
            </a:r>
            <a:endParaRPr lang="en-US" sz="2800" dirty="0" smtClean="0">
              <a:latin typeface="Kristen ITC" panose="03050502040202030202" pitchFamily="66" charset="0"/>
            </a:endParaRPr>
          </a:p>
          <a:p>
            <a:pPr algn="ctr"/>
            <a:r>
              <a:rPr lang="en-US" sz="1400" dirty="0" smtClean="0">
                <a:latin typeface="Kristen ITC" panose="03050502040202030202" pitchFamily="66" charset="0"/>
              </a:rPr>
              <a:t/>
            </a:r>
            <a:br>
              <a:rPr lang="en-US" sz="1400" dirty="0" smtClean="0">
                <a:latin typeface="Kristen ITC" panose="03050502040202030202" pitchFamily="66" charset="0"/>
              </a:rPr>
            </a:br>
            <a:r>
              <a:rPr lang="en-US" sz="2800" dirty="0" smtClean="0">
                <a:latin typeface="Kristen ITC" panose="03050502040202030202" pitchFamily="66" charset="0"/>
              </a:rPr>
              <a:t>Account </a:t>
            </a:r>
            <a:r>
              <a:rPr lang="en-US" sz="2800" dirty="0" smtClean="0">
                <a:latin typeface="Kristen ITC" panose="03050502040202030202" pitchFamily="66" charset="0"/>
              </a:rPr>
              <a:t>Management,</a:t>
            </a:r>
          </a:p>
          <a:p>
            <a:pPr algn="ctr"/>
            <a:endParaRPr lang="en-US" sz="1400" dirty="0">
              <a:latin typeface="Kristen ITC" panose="03050502040202030202" pitchFamily="66" charset="0"/>
            </a:endParaRPr>
          </a:p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>Delegations,</a:t>
            </a:r>
          </a:p>
          <a:p>
            <a:pPr algn="ctr"/>
            <a:endParaRPr lang="en-US" sz="1400" dirty="0">
              <a:latin typeface="Kristen ITC" panose="03050502040202030202" pitchFamily="66" charset="0"/>
            </a:endParaRPr>
          </a:p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>RPPR for Publications, &amp;</a:t>
            </a:r>
          </a:p>
          <a:p>
            <a:pPr algn="ctr"/>
            <a:endParaRPr lang="en-US" sz="1400" dirty="0">
              <a:latin typeface="Kristen ITC" panose="03050502040202030202" pitchFamily="66" charset="0"/>
            </a:endParaRPr>
          </a:p>
          <a:p>
            <a:pPr algn="ctr"/>
            <a:r>
              <a:rPr lang="en-US" sz="2800" dirty="0" smtClean="0">
                <a:latin typeface="Kristen ITC" panose="03050502040202030202" pitchFamily="66" charset="0"/>
              </a:rPr>
              <a:t>Final RPPR</a:t>
            </a:r>
          </a:p>
        </p:txBody>
      </p:sp>
      <p:pic>
        <p:nvPicPr>
          <p:cNvPr id="9" name="Picture 8" title="NIH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Submit?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42928" y="1505014"/>
            <a:ext cx="8251794" cy="4989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You are ready to submit once you have:</a:t>
            </a:r>
            <a:br>
              <a:rPr lang="en-US" dirty="0" smtClean="0"/>
            </a:br>
            <a:endParaRPr lang="en-US" sz="11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"/>
            </a:pPr>
            <a:r>
              <a:rPr lang="en-US" dirty="0"/>
              <a:t> </a:t>
            </a:r>
            <a:r>
              <a:rPr lang="en-US" dirty="0" smtClean="0"/>
              <a:t>Verified </a:t>
            </a:r>
            <a:r>
              <a:rPr lang="en-US" dirty="0"/>
              <a:t>all required </a:t>
            </a:r>
            <a:r>
              <a:rPr lang="en-US" dirty="0" smtClean="0"/>
              <a:t>registrations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"/>
            </a:pPr>
            <a:r>
              <a:rPr lang="en-US" dirty="0" smtClean="0"/>
              <a:t> Identified a funding </a:t>
            </a:r>
            <a:r>
              <a:rPr lang="en-US" dirty="0"/>
              <a:t>opportunity </a:t>
            </a:r>
            <a:r>
              <a:rPr lang="en-US" dirty="0" smtClean="0"/>
              <a:t>announcement </a:t>
            </a:r>
            <a:br>
              <a:rPr lang="en-US" dirty="0" smtClean="0"/>
            </a:br>
            <a:r>
              <a:rPr lang="en-US" dirty="0" smtClean="0"/>
              <a:t>  and </a:t>
            </a:r>
            <a:r>
              <a:rPr lang="en-US" dirty="0"/>
              <a:t>due date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"/>
            </a:pPr>
            <a:r>
              <a:rPr lang="en-US" dirty="0" smtClean="0"/>
              <a:t> Chosen a submission method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"/>
            </a:pPr>
            <a:r>
              <a:rPr lang="en-US" dirty="0" smtClean="0"/>
              <a:t> Prepared your application </a:t>
            </a:r>
            <a:r>
              <a:rPr lang="en-US" dirty="0"/>
              <a:t>forms per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>announcement and application guide </a:t>
            </a:r>
            <a:r>
              <a:rPr lang="en-US" dirty="0" smtClean="0"/>
              <a:t>instructions </a:t>
            </a:r>
            <a:endParaRPr lang="en-US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"/>
            </a:pPr>
            <a:r>
              <a:rPr lang="en-US" dirty="0" smtClean="0"/>
              <a:t> Routed your application </a:t>
            </a:r>
            <a:r>
              <a:rPr lang="en-US" dirty="0"/>
              <a:t>to the person authorized </a:t>
            </a:r>
            <a:r>
              <a:rPr lang="en-US" dirty="0" smtClean="0"/>
              <a:t>to 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>submit (i.e.  Grants.gov user with the </a:t>
            </a:r>
            <a:r>
              <a:rPr lang="en-US" dirty="0" smtClean="0"/>
              <a:t>Authorized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>Organization Representative (</a:t>
            </a:r>
            <a:r>
              <a:rPr lang="en-US" dirty="0" err="1"/>
              <a:t>AOR</a:t>
            </a:r>
            <a:r>
              <a:rPr lang="en-US" dirty="0"/>
              <a:t>) role) </a:t>
            </a:r>
          </a:p>
        </p:txBody>
      </p:sp>
    </p:spTree>
    <p:extLst>
      <p:ext uri="{BB962C8B-B14F-4D97-AF65-F5344CB8AC3E}">
        <p14:creationId xmlns:p14="http://schemas.microsoft.com/office/powerpoint/2010/main" val="28145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Application Process – Submit</a:t>
            </a:r>
          </a:p>
        </p:txBody>
      </p:sp>
      <p:sp>
        <p:nvSpPr>
          <p:cNvPr id="29" name="Oval 28" title="start of process"/>
          <p:cNvSpPr/>
          <p:nvPr/>
        </p:nvSpPr>
        <p:spPr>
          <a:xfrm>
            <a:off x="265321" y="1839102"/>
            <a:ext cx="211190" cy="172219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Curved Connector 29" title="&quot;&quot;"/>
          <p:cNvCxnSpPr/>
          <p:nvPr/>
        </p:nvCxnSpPr>
        <p:spPr>
          <a:xfrm flipV="1">
            <a:off x="569145" y="1904190"/>
            <a:ext cx="453225" cy="3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grpSp>
        <p:nvGrpSpPr>
          <p:cNvPr id="31" name="Group 30" title="AOR submits application to Grants.gov"/>
          <p:cNvGrpSpPr/>
          <p:nvPr/>
        </p:nvGrpSpPr>
        <p:grpSpPr>
          <a:xfrm>
            <a:off x="865020" y="1138425"/>
            <a:ext cx="1756503" cy="1433751"/>
            <a:chOff x="225305" y="2863488"/>
            <a:chExt cx="1756503" cy="1433751"/>
          </a:xfrm>
        </p:grpSpPr>
        <p:pic>
          <p:nvPicPr>
            <p:cNvPr id="32" name="Picture 31" title="&quot;&quot;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05" y="2863488"/>
              <a:ext cx="1756503" cy="1433751"/>
            </a:xfrm>
            <a:prstGeom prst="rect">
              <a:avLst/>
            </a:prstGeom>
          </p:spPr>
        </p:pic>
        <p:sp>
          <p:nvSpPr>
            <p:cNvPr id="33" name="TextBox 32" title="&quot;&quot;"/>
            <p:cNvSpPr txBox="1"/>
            <p:nvPr/>
          </p:nvSpPr>
          <p:spPr>
            <a:xfrm>
              <a:off x="412077" y="3188614"/>
              <a:ext cx="15260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prstClr val="black"/>
                  </a:solidFill>
                  <a:latin typeface="Calibri"/>
                </a:rPr>
                <a:t>AOR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 submits application to Grants.gov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34" name="Curved Connector 33" title="&quot;&quot;"/>
          <p:cNvCxnSpPr>
            <a:stCxn id="32" idx="3"/>
          </p:cNvCxnSpPr>
          <p:nvPr/>
        </p:nvCxnSpPr>
        <p:spPr>
          <a:xfrm flipV="1">
            <a:off x="2621523" y="1839103"/>
            <a:ext cx="592301" cy="16198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grpSp>
        <p:nvGrpSpPr>
          <p:cNvPr id="35" name="Group 34" title="Grants.gov checks application and records status"/>
          <p:cNvGrpSpPr/>
          <p:nvPr/>
        </p:nvGrpSpPr>
        <p:grpSpPr>
          <a:xfrm>
            <a:off x="3206946" y="1169515"/>
            <a:ext cx="2287547" cy="1321805"/>
            <a:chOff x="267707" y="4979630"/>
            <a:chExt cx="1854388" cy="1023744"/>
          </a:xfrm>
        </p:grpSpPr>
        <p:pic>
          <p:nvPicPr>
            <p:cNvPr id="36" name="Picture 35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37" name="TextBox 36" title="&quot;&quot;"/>
            <p:cNvSpPr txBox="1"/>
            <p:nvPr/>
          </p:nvSpPr>
          <p:spPr>
            <a:xfrm>
              <a:off x="346531" y="5137897"/>
              <a:ext cx="1747589" cy="71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Grants.gov checks application and records status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38" name="Curved Connector 37" title="&quot;&quot;"/>
          <p:cNvCxnSpPr/>
          <p:nvPr/>
        </p:nvCxnSpPr>
        <p:spPr>
          <a:xfrm rot="16200000" flipH="1">
            <a:off x="3968163" y="2674883"/>
            <a:ext cx="585189" cy="20002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grpSp>
        <p:nvGrpSpPr>
          <p:cNvPr id="39" name="Group 38" title="AOR checks status in Grants.gov"/>
          <p:cNvGrpSpPr/>
          <p:nvPr/>
        </p:nvGrpSpPr>
        <p:grpSpPr>
          <a:xfrm>
            <a:off x="2712540" y="2859801"/>
            <a:ext cx="2935375" cy="2043608"/>
            <a:chOff x="2540041" y="4288844"/>
            <a:chExt cx="1893482" cy="1857189"/>
          </a:xfrm>
        </p:grpSpPr>
        <p:pic>
          <p:nvPicPr>
            <p:cNvPr id="40" name="Picture 39" title="&quot;&quot;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41" y="4288844"/>
              <a:ext cx="1893482" cy="1857189"/>
            </a:xfrm>
            <a:prstGeom prst="rect">
              <a:avLst/>
            </a:prstGeom>
          </p:spPr>
        </p:pic>
        <p:sp>
          <p:nvSpPr>
            <p:cNvPr id="41" name="TextBox 40" title="&quot;&quot;"/>
            <p:cNvSpPr txBox="1"/>
            <p:nvPr/>
          </p:nvSpPr>
          <p:spPr>
            <a:xfrm>
              <a:off x="2745443" y="4822765"/>
              <a:ext cx="1526075" cy="109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prstClr val="black"/>
                  </a:solidFill>
                  <a:latin typeface="Calibri"/>
                </a:rPr>
                <a:t>AOR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br>
                <a:rPr lang="en-US" b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checks status in Grants.gov</a:t>
              </a:r>
            </a:p>
            <a:p>
              <a:pPr algn="ctr"/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42" name="Curved Connector 41" title="&quot;&quot;"/>
          <p:cNvCxnSpPr/>
          <p:nvPr/>
        </p:nvCxnSpPr>
        <p:spPr>
          <a:xfrm rot="16200000" flipH="1">
            <a:off x="3962523" y="5103007"/>
            <a:ext cx="559579" cy="33639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387745" y="4715700"/>
            <a:ext cx="1210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Rejected 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with Errors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roup 43" title="Applicant corrects application errors"/>
          <p:cNvGrpSpPr/>
          <p:nvPr/>
        </p:nvGrpSpPr>
        <p:grpSpPr>
          <a:xfrm>
            <a:off x="3127650" y="5362031"/>
            <a:ext cx="2321578" cy="1025540"/>
            <a:chOff x="2501474" y="1781016"/>
            <a:chExt cx="2321578" cy="1025540"/>
          </a:xfrm>
        </p:grpSpPr>
        <p:sp>
          <p:nvSpPr>
            <p:cNvPr id="45" name="TextBox 44"/>
            <p:cNvSpPr txBox="1"/>
            <p:nvPr/>
          </p:nvSpPr>
          <p:spPr>
            <a:xfrm>
              <a:off x="2704042" y="1972501"/>
              <a:ext cx="2119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Applicant corrects application errors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6" name="Picture 45" title="&quot;&quot;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474" y="1781016"/>
              <a:ext cx="2285999" cy="1025540"/>
            </a:xfrm>
            <a:prstGeom prst="rect">
              <a:avLst/>
            </a:prstGeom>
          </p:spPr>
        </p:pic>
      </p:grpSp>
      <p:cxnSp>
        <p:nvCxnSpPr>
          <p:cNvPr id="47" name="Straight Arrow Connector 10" title="&quot;&quot;"/>
          <p:cNvCxnSpPr>
            <a:stCxn id="46" idx="1"/>
            <a:endCxn id="32" idx="2"/>
          </p:cNvCxnSpPr>
          <p:nvPr/>
        </p:nvCxnSpPr>
        <p:spPr>
          <a:xfrm rot="10800000">
            <a:off x="1743272" y="2572177"/>
            <a:ext cx="1384378" cy="3302625"/>
          </a:xfrm>
          <a:prstGeom prst="curvedConnector2">
            <a:avLst/>
          </a:prstGeom>
          <a:noFill/>
          <a:ln w="666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cxnSp>
        <p:nvCxnSpPr>
          <p:cNvPr id="48" name="Curved Connector 47" title="&quot;&quot;"/>
          <p:cNvCxnSpPr/>
          <p:nvPr/>
        </p:nvCxnSpPr>
        <p:spPr>
          <a:xfrm>
            <a:off x="5598654" y="3955582"/>
            <a:ext cx="952698" cy="7369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325932" y="3560251"/>
            <a:ext cx="1209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Validated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(No errors)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 title="application is queued for agency retrieval"/>
          <p:cNvGrpSpPr/>
          <p:nvPr/>
        </p:nvGrpSpPr>
        <p:grpSpPr>
          <a:xfrm>
            <a:off x="6535237" y="3383548"/>
            <a:ext cx="1854388" cy="1023744"/>
            <a:chOff x="267707" y="4979630"/>
            <a:chExt cx="1854388" cy="1023744"/>
          </a:xfrm>
        </p:grpSpPr>
        <p:pic>
          <p:nvPicPr>
            <p:cNvPr id="51" name="Picture 50" title="&quot;&quot;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59258" y="5056750"/>
              <a:ext cx="1747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Application queued for agency retrieval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53" name="Curved Connector 52" title="&quot;&quot;"/>
          <p:cNvCxnSpPr>
            <a:stCxn id="52" idx="3"/>
          </p:cNvCxnSpPr>
          <p:nvPr/>
        </p:nvCxnSpPr>
        <p:spPr>
          <a:xfrm>
            <a:off x="8374377" y="3922333"/>
            <a:ext cx="579984" cy="33249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pic>
        <p:nvPicPr>
          <p:cNvPr id="55" name="Picture 54" title="&quot;&quo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86" y="17498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Application Process – Track</a:t>
            </a:r>
          </a:p>
        </p:txBody>
      </p:sp>
      <p:cxnSp>
        <p:nvCxnSpPr>
          <p:cNvPr id="30" name="Curved Connector 29" title="&quot;&quot;"/>
          <p:cNvCxnSpPr/>
          <p:nvPr/>
        </p:nvCxnSpPr>
        <p:spPr>
          <a:xfrm>
            <a:off x="236941" y="1791471"/>
            <a:ext cx="808214" cy="5638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grpSp>
        <p:nvGrpSpPr>
          <p:cNvPr id="31" name="Group 30" title="eRA system downloads application"/>
          <p:cNvGrpSpPr/>
          <p:nvPr/>
        </p:nvGrpSpPr>
        <p:grpSpPr>
          <a:xfrm>
            <a:off x="1051215" y="1298261"/>
            <a:ext cx="1974307" cy="1023744"/>
            <a:chOff x="267707" y="4979630"/>
            <a:chExt cx="1974307" cy="1023744"/>
          </a:xfrm>
        </p:grpSpPr>
        <p:pic>
          <p:nvPicPr>
            <p:cNvPr id="32" name="Picture 31" title="&quot;&quot;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33" name="TextBox 32" title="&quot;&quot;"/>
            <p:cNvSpPr txBox="1"/>
            <p:nvPr/>
          </p:nvSpPr>
          <p:spPr>
            <a:xfrm>
              <a:off x="494425" y="5056750"/>
              <a:ext cx="17475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eRA system downloads application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34" name="Curved Connector 33" title="&quot;&quot;"/>
          <p:cNvCxnSpPr/>
          <p:nvPr/>
        </p:nvCxnSpPr>
        <p:spPr>
          <a:xfrm flipV="1">
            <a:off x="2879708" y="1778771"/>
            <a:ext cx="470721" cy="12700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grpSp>
        <p:nvGrpSpPr>
          <p:cNvPr id="35" name="Group 34" title="eRA checks application and  puts status in eRA Commons"/>
          <p:cNvGrpSpPr/>
          <p:nvPr/>
        </p:nvGrpSpPr>
        <p:grpSpPr>
          <a:xfrm>
            <a:off x="3347338" y="985720"/>
            <a:ext cx="2540634" cy="1321805"/>
            <a:chOff x="267707" y="4979630"/>
            <a:chExt cx="1854388" cy="1023744"/>
          </a:xfrm>
        </p:grpSpPr>
        <p:pic>
          <p:nvPicPr>
            <p:cNvPr id="36" name="Picture 35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46531" y="5137897"/>
              <a:ext cx="1747589" cy="71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eRA checks application and puts status in eRA Commons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38" name="Curved Connector 37" title="&quot;&quot;"/>
          <p:cNvCxnSpPr/>
          <p:nvPr/>
        </p:nvCxnSpPr>
        <p:spPr>
          <a:xfrm rot="16200000" flipH="1">
            <a:off x="3982292" y="2551631"/>
            <a:ext cx="585189" cy="20002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grpSp>
        <p:nvGrpSpPr>
          <p:cNvPr id="39" name="Group 38" title="applicant checks status in eRA Commons"/>
          <p:cNvGrpSpPr/>
          <p:nvPr/>
        </p:nvGrpSpPr>
        <p:grpSpPr>
          <a:xfrm>
            <a:off x="2699510" y="2736549"/>
            <a:ext cx="2935375" cy="2043608"/>
            <a:chOff x="2540041" y="4288844"/>
            <a:chExt cx="1893482" cy="1857189"/>
          </a:xfrm>
        </p:grpSpPr>
        <p:pic>
          <p:nvPicPr>
            <p:cNvPr id="40" name="Picture 39" title="&quot;&quot;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41" y="4288844"/>
              <a:ext cx="1893482" cy="185718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745443" y="4921492"/>
              <a:ext cx="1526075" cy="100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Applicant checks status in eRA Commons</a:t>
              </a:r>
            </a:p>
            <a:p>
              <a:pPr algn="ctr"/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42" name="Curved Connector 41" title="&quot;&quot;"/>
          <p:cNvCxnSpPr/>
          <p:nvPr/>
        </p:nvCxnSpPr>
        <p:spPr>
          <a:xfrm rot="16200000" flipH="1">
            <a:off x="3949493" y="4979755"/>
            <a:ext cx="559579" cy="33639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4304269" y="4592448"/>
            <a:ext cx="794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Errors 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found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4" name="Group 43" title="applicant makes corrections before deadline"/>
          <p:cNvGrpSpPr/>
          <p:nvPr/>
        </p:nvGrpSpPr>
        <p:grpSpPr>
          <a:xfrm>
            <a:off x="3114620" y="5238779"/>
            <a:ext cx="2366843" cy="1025540"/>
            <a:chOff x="2501474" y="1781016"/>
            <a:chExt cx="2366843" cy="1025540"/>
          </a:xfrm>
        </p:grpSpPr>
        <p:pic>
          <p:nvPicPr>
            <p:cNvPr id="45" name="Picture 44" title="&quot;&quot;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474" y="1781016"/>
              <a:ext cx="2285999" cy="102554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2749307" y="1881971"/>
              <a:ext cx="2119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Applicant makes corrections before deadline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47" name="Straight Arrow Connector 10" title="&quot;&quot;"/>
          <p:cNvCxnSpPr>
            <a:stCxn id="45" idx="1"/>
          </p:cNvCxnSpPr>
          <p:nvPr/>
        </p:nvCxnSpPr>
        <p:spPr>
          <a:xfrm rot="10800000">
            <a:off x="603506" y="5725609"/>
            <a:ext cx="2511115" cy="25940"/>
          </a:xfrm>
          <a:prstGeom prst="curvedConnector3">
            <a:avLst>
              <a:gd name="adj1" fmla="val 50000"/>
            </a:avLst>
          </a:prstGeom>
          <a:noFill/>
          <a:ln w="666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10658" y="4453998"/>
            <a:ext cx="2761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libri"/>
              </a:rPr>
              <a:t>AOR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submits changed/correct application to Grants.gov and begins process again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val 48" title="&quot;&quot;"/>
          <p:cNvSpPr/>
          <p:nvPr/>
        </p:nvSpPr>
        <p:spPr>
          <a:xfrm>
            <a:off x="236941" y="5624709"/>
            <a:ext cx="273717" cy="227739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0" name="Curved Connector 49" title="&quot;&quot;"/>
          <p:cNvCxnSpPr/>
          <p:nvPr/>
        </p:nvCxnSpPr>
        <p:spPr>
          <a:xfrm>
            <a:off x="5585624" y="3832330"/>
            <a:ext cx="952698" cy="7369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5247064" y="3424201"/>
            <a:ext cx="139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No errors,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Warnings OK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 title="application image generated in eRA Commons"/>
          <p:cNvGrpSpPr/>
          <p:nvPr/>
        </p:nvGrpSpPr>
        <p:grpSpPr>
          <a:xfrm>
            <a:off x="6538322" y="3130343"/>
            <a:ext cx="1959763" cy="1584873"/>
            <a:chOff x="267707" y="4979630"/>
            <a:chExt cx="1854388" cy="1299721"/>
          </a:xfrm>
        </p:grpSpPr>
        <p:pic>
          <p:nvPicPr>
            <p:cNvPr id="53" name="Picture 52" title="&quot;&quot;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359258" y="5079022"/>
              <a:ext cx="17475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Application image generated in eRA Commons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55" name="Curved Connector 54" title="&quot;&quot;"/>
          <p:cNvCxnSpPr/>
          <p:nvPr/>
        </p:nvCxnSpPr>
        <p:spPr>
          <a:xfrm>
            <a:off x="8389625" y="3795558"/>
            <a:ext cx="512216" cy="36772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pic>
        <p:nvPicPr>
          <p:cNvPr id="58" name="Picture 57" title="&quot;&quo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61" y="178592"/>
            <a:ext cx="2769253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4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  <p:bldP spid="49" grpId="0" animBg="1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939" y="36090"/>
            <a:ext cx="8534400" cy="758825"/>
          </a:xfrm>
        </p:spPr>
        <p:txBody>
          <a:bodyPr/>
          <a:lstStyle/>
          <a:p>
            <a:pPr algn="l"/>
            <a:r>
              <a:rPr lang="en-US" dirty="0"/>
              <a:t>Application Process – View</a:t>
            </a:r>
          </a:p>
        </p:txBody>
      </p:sp>
      <p:cxnSp>
        <p:nvCxnSpPr>
          <p:cNvPr id="44" name="Curved Connector 43" title="&quot;&quot;"/>
          <p:cNvCxnSpPr/>
          <p:nvPr/>
        </p:nvCxnSpPr>
        <p:spPr>
          <a:xfrm>
            <a:off x="301625" y="1611785"/>
            <a:ext cx="928346" cy="27160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grpSp>
        <p:nvGrpSpPr>
          <p:cNvPr id="45" name="Group 44" title="Happy with image in eRA Commons?"/>
          <p:cNvGrpSpPr/>
          <p:nvPr/>
        </p:nvGrpSpPr>
        <p:grpSpPr>
          <a:xfrm>
            <a:off x="1096840" y="679697"/>
            <a:ext cx="2935375" cy="1985778"/>
            <a:chOff x="2540041" y="4288844"/>
            <a:chExt cx="1893482" cy="1857189"/>
          </a:xfrm>
        </p:grpSpPr>
        <p:pic>
          <p:nvPicPr>
            <p:cNvPr id="46" name="Picture 45" title="&quot;&quot;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41" y="4288844"/>
              <a:ext cx="1893482" cy="185718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745443" y="4811425"/>
              <a:ext cx="1526075" cy="112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Happy with</a:t>
              </a:r>
              <a:br>
                <a:rPr lang="en-US" b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 image in eRA Commons?</a:t>
              </a:r>
            </a:p>
            <a:p>
              <a:pPr algn="ctr"/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48" name="Curved Connector 47" title="&quot;&quot;"/>
          <p:cNvCxnSpPr/>
          <p:nvPr/>
        </p:nvCxnSpPr>
        <p:spPr>
          <a:xfrm>
            <a:off x="3980667" y="1752814"/>
            <a:ext cx="671574" cy="12770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3835186" y="1337316"/>
            <a:ext cx="717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Looks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endParaRPr lang="en-US" sz="12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good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 49" title="after 2 business days the application automatically moves forward to Receipt &amp; Referral"/>
          <p:cNvGrpSpPr/>
          <p:nvPr/>
        </p:nvGrpSpPr>
        <p:grpSpPr>
          <a:xfrm>
            <a:off x="4727939" y="856204"/>
            <a:ext cx="2350645" cy="1976230"/>
            <a:chOff x="267707" y="4979628"/>
            <a:chExt cx="1854388" cy="1023744"/>
          </a:xfrm>
        </p:grpSpPr>
        <p:pic>
          <p:nvPicPr>
            <p:cNvPr id="51" name="Picture 50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28"/>
              <a:ext cx="1854388" cy="1023744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59258" y="5113815"/>
              <a:ext cx="1662847" cy="673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After 2 business days the application automatically moves forward to Receipt &amp; Referral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53" name="Curved Connector 52" title="&quot;&quot;"/>
          <p:cNvCxnSpPr/>
          <p:nvPr/>
        </p:nvCxnSpPr>
        <p:spPr>
          <a:xfrm flipV="1">
            <a:off x="7022280" y="1744728"/>
            <a:ext cx="441650" cy="6512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54" name="Oval 53" title="&quot;&quot;"/>
          <p:cNvSpPr/>
          <p:nvPr/>
        </p:nvSpPr>
        <p:spPr>
          <a:xfrm>
            <a:off x="7542702" y="1611785"/>
            <a:ext cx="273717" cy="227739"/>
          </a:xfrm>
          <a:prstGeom prst="ellipse">
            <a:avLst/>
          </a:prstGeom>
          <a:solidFill>
            <a:srgbClr val="C0504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Curved Connector 54" title="&quot;&quot;"/>
          <p:cNvCxnSpPr/>
          <p:nvPr/>
        </p:nvCxnSpPr>
        <p:spPr>
          <a:xfrm rot="5400000">
            <a:off x="2362700" y="2823435"/>
            <a:ext cx="475970" cy="17996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719706" y="2454478"/>
            <a:ext cx="937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Change 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desired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7" name="Group 56" title="In viewing window and before deadline?"/>
          <p:cNvGrpSpPr/>
          <p:nvPr/>
        </p:nvGrpSpPr>
        <p:grpSpPr>
          <a:xfrm>
            <a:off x="1406323" y="2945258"/>
            <a:ext cx="2242433" cy="1790312"/>
            <a:chOff x="2255117" y="4127484"/>
            <a:chExt cx="1893482" cy="1857189"/>
          </a:xfrm>
        </p:grpSpPr>
        <p:pic>
          <p:nvPicPr>
            <p:cNvPr id="58" name="Picture 57" title="&quot;&quot;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117" y="4127484"/>
              <a:ext cx="1893482" cy="185718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2493839" y="4789713"/>
              <a:ext cx="1526075" cy="95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efore </a:t>
              </a:r>
            </a:p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deadline?</a:t>
              </a:r>
            </a:p>
            <a:p>
              <a:pPr algn="ctr"/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60" name="Curved Connector 59" title="&quot;&quot;"/>
          <p:cNvCxnSpPr/>
          <p:nvPr/>
        </p:nvCxnSpPr>
        <p:spPr>
          <a:xfrm rot="5400000">
            <a:off x="2324987" y="4888357"/>
            <a:ext cx="475970" cy="17996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2719705" y="458317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Yes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2" name="Group 61" title="SO rejects applicaiton in eRA Commons &amp; prepares changed/corrected application"/>
          <p:cNvGrpSpPr/>
          <p:nvPr/>
        </p:nvGrpSpPr>
        <p:grpSpPr>
          <a:xfrm>
            <a:off x="929519" y="5040370"/>
            <a:ext cx="4014636" cy="1442730"/>
            <a:chOff x="2558509" y="1781016"/>
            <a:chExt cx="2285999" cy="1025540"/>
          </a:xfrm>
        </p:grpSpPr>
        <p:pic>
          <p:nvPicPr>
            <p:cNvPr id="63" name="Picture 62" title="&quot;&quot;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509" y="1781016"/>
              <a:ext cx="2285999" cy="102554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671856" y="1872918"/>
              <a:ext cx="1963661" cy="853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SO rejects app in eRA Commons (w/in viewing window) or withdraws app (after) &amp; prepares changed/correct application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65" name="Curved Connector 64" title="&quot;&quot;"/>
          <p:cNvCxnSpPr/>
          <p:nvPr/>
        </p:nvCxnSpPr>
        <p:spPr>
          <a:xfrm rot="10800000">
            <a:off x="524555" y="5737505"/>
            <a:ext cx="462354" cy="27118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89850" y="4202170"/>
            <a:ext cx="2328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Calibri"/>
              </a:rPr>
              <a:t>AOR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submits to Grants.gov and begins process again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val 66" title="&quot;&quot;"/>
          <p:cNvSpPr/>
          <p:nvPr/>
        </p:nvSpPr>
        <p:spPr>
          <a:xfrm>
            <a:off x="218641" y="5573137"/>
            <a:ext cx="273717" cy="227739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8" name="Curved Connector 67" title="&quot;&quot;"/>
          <p:cNvCxnSpPr/>
          <p:nvPr/>
        </p:nvCxnSpPr>
        <p:spPr>
          <a:xfrm>
            <a:off x="3657463" y="3968095"/>
            <a:ext cx="872486" cy="12700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930468" y="358599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No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0" name="Group 69" title="Which option?"/>
          <p:cNvGrpSpPr/>
          <p:nvPr/>
        </p:nvGrpSpPr>
        <p:grpSpPr>
          <a:xfrm>
            <a:off x="4410755" y="3187838"/>
            <a:ext cx="1934852" cy="1703284"/>
            <a:chOff x="2494271" y="4288844"/>
            <a:chExt cx="1893482" cy="1857189"/>
          </a:xfrm>
        </p:grpSpPr>
        <p:pic>
          <p:nvPicPr>
            <p:cNvPr id="71" name="Picture 70" title="&quot;&quot;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271" y="4288844"/>
              <a:ext cx="1893482" cy="1857189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2745443" y="4855673"/>
              <a:ext cx="1526075" cy="1006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Which option?</a:t>
              </a:r>
            </a:p>
            <a:p>
              <a:pPr algn="ctr"/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73" name="Curved Connector 72" title="&quot;&quot;"/>
          <p:cNvCxnSpPr/>
          <p:nvPr/>
        </p:nvCxnSpPr>
        <p:spPr>
          <a:xfrm rot="5400000" flipH="1" flipV="1">
            <a:off x="5173624" y="3048408"/>
            <a:ext cx="468162" cy="12700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5477555" y="2717639"/>
            <a:ext cx="255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Let application move forward without change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5" name="Curved Connector 74" title="&quot;&quot;"/>
          <p:cNvCxnSpPr>
            <a:stCxn id="71" idx="2"/>
          </p:cNvCxnSpPr>
          <p:nvPr/>
        </p:nvCxnSpPr>
        <p:spPr>
          <a:xfrm rot="5400000">
            <a:off x="4707598" y="4980745"/>
            <a:ext cx="760207" cy="580960"/>
          </a:xfrm>
          <a:prstGeom prst="curvedConnector3">
            <a:avLst>
              <a:gd name="adj1" fmla="val 98828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5248955" y="5260040"/>
            <a:ext cx="162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Make change and be subject to late policy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7" name="Curved Connector 76" title="&quot;&quot;"/>
          <p:cNvCxnSpPr/>
          <p:nvPr/>
        </p:nvCxnSpPr>
        <p:spPr>
          <a:xfrm flipV="1">
            <a:off x="6315755" y="4125970"/>
            <a:ext cx="396297" cy="19846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grpSp>
        <p:nvGrpSpPr>
          <p:cNvPr id="78" name="Group 77" title="reject application and apply to future due date"/>
          <p:cNvGrpSpPr/>
          <p:nvPr/>
        </p:nvGrpSpPr>
        <p:grpSpPr>
          <a:xfrm>
            <a:off x="6620555" y="3560304"/>
            <a:ext cx="1752600" cy="1556266"/>
            <a:chOff x="267707" y="4979630"/>
            <a:chExt cx="1872575" cy="1530893"/>
          </a:xfrm>
        </p:grpSpPr>
        <p:pic>
          <p:nvPicPr>
            <p:cNvPr id="79" name="Picture 78" title="&quot;&quot;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07" y="4979630"/>
              <a:ext cx="1854388" cy="1023744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300588" y="5088322"/>
              <a:ext cx="1839694" cy="1422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  <a:latin typeface="Calibri"/>
                </a:rPr>
                <a:t>SO rejects application in eRA Commons</a:t>
              </a:r>
              <a:endParaRPr lang="en-US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81" name="Curved Connector 80" title="&quot;&quot;"/>
          <p:cNvCxnSpPr/>
          <p:nvPr/>
        </p:nvCxnSpPr>
        <p:spPr>
          <a:xfrm flipV="1">
            <a:off x="8296955" y="4169701"/>
            <a:ext cx="368517" cy="6512"/>
          </a:xfrm>
          <a:prstGeom prst="curvedConnector3">
            <a:avLst>
              <a:gd name="adj1" fmla="val 50000"/>
            </a:avLst>
          </a:prstGeom>
          <a:noFill/>
          <a:ln w="539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tailEnd type="arrow"/>
          </a:ln>
          <a:effectLst/>
        </p:spPr>
      </p:cxnSp>
      <p:sp>
        <p:nvSpPr>
          <p:cNvPr id="82" name="Oval 81" title="&quot;&quot;"/>
          <p:cNvSpPr/>
          <p:nvPr/>
        </p:nvSpPr>
        <p:spPr>
          <a:xfrm>
            <a:off x="8695035" y="4036758"/>
            <a:ext cx="273717" cy="227739"/>
          </a:xfrm>
          <a:prstGeom prst="ellipse">
            <a:avLst/>
          </a:prstGeom>
          <a:solidFill>
            <a:srgbClr val="C0504D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706155" y="4317839"/>
            <a:ext cx="162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Apply for </a:t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later due date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5" name="Picture 84" title="&quot;&quo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14" y="139242"/>
            <a:ext cx="1858519" cy="12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 animBg="1"/>
      <p:bldP spid="56" grpId="0"/>
      <p:bldP spid="61" grpId="0"/>
      <p:bldP spid="66" grpId="0"/>
      <p:bldP spid="67" grpId="0" animBg="1"/>
      <p:bldP spid="69" grpId="0"/>
      <p:bldP spid="74" grpId="0"/>
      <p:bldP spid="76" grpId="0"/>
      <p:bldP spid="82" grpId="0" animBg="1"/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title="NIH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-999445"/>
            <a:ext cx="5939025" cy="799078"/>
          </a:xfrm>
        </p:spPr>
        <p:txBody>
          <a:bodyPr/>
          <a:lstStyle/>
          <a:p>
            <a:pPr algn="ctr"/>
            <a:r>
              <a:rPr lang="en-US" dirty="0" smtClean="0"/>
              <a:t>Letter Home - </a:t>
            </a:r>
            <a:r>
              <a:rPr lang="en-US" dirty="0" smtClean="0"/>
              <a:t>Joe</a:t>
            </a:r>
            <a:endParaRPr lang="en-US" dirty="0"/>
          </a:p>
        </p:txBody>
      </p:sp>
      <p:pic>
        <p:nvPicPr>
          <p:cNvPr id="7" name="Picture 3" title="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582">
            <a:off x="-426459" y="-335146"/>
            <a:ext cx="8135779" cy="74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209802">
            <a:off x="1813712" y="502497"/>
            <a:ext cx="394410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Dear Betty,</a:t>
            </a:r>
          </a:p>
          <a:p>
            <a:endParaRPr lang="en-US" sz="20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I got to play eRA Commons trivia today. They put us in teams and assigned a counselor to each team. </a:t>
            </a:r>
          </a:p>
          <a:p>
            <a:endParaRPr lang="en-US" sz="20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Guess who was on my team - </a:t>
            </a:r>
            <a:r>
              <a:rPr lang="en-US" sz="2000" u="sng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Joe</a:t>
            </a:r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! </a:t>
            </a:r>
            <a:endParaRPr lang="en-US" sz="2000" dirty="0" smtClean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endParaRPr lang="en-US" sz="20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He </a:t>
            </a:r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is </a:t>
            </a:r>
            <a:r>
              <a:rPr lang="en-US" sz="2000" dirty="0" err="1" smtClean="0">
                <a:solidFill>
                  <a:prstClr val="black"/>
                </a:solidFill>
                <a:latin typeface="Kristen ITC" panose="03050502040202030202" pitchFamily="66" charset="0"/>
              </a:rPr>
              <a:t>sooooo</a:t>
            </a:r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 cute and funny and he </a:t>
            </a:r>
            <a:r>
              <a:rPr lang="en-US" sz="2000" dirty="0">
                <a:solidFill>
                  <a:prstClr val="black"/>
                </a:solidFill>
                <a:latin typeface="Kristen ITC" panose="03050502040202030202" pitchFamily="66" charset="0"/>
              </a:rPr>
              <a:t>like </a:t>
            </a:r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knows everything so of course we won. Tracy was really jealous. It was awesome!</a:t>
            </a:r>
          </a:p>
          <a:p>
            <a:endParaRPr lang="en-US" sz="2000" dirty="0" smtClean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 Miss you!</a:t>
            </a:r>
          </a:p>
          <a:p>
            <a:endParaRPr lang="en-US" sz="10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Sherri</a:t>
            </a:r>
            <a:endParaRPr lang="en-US" sz="2000" dirty="0" smtClean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endParaRPr lang="en-US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  <p:pic>
        <p:nvPicPr>
          <p:cNvPr id="10" name="Picture 2" title="picture of Jo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77102">
            <a:off x="5824571" y="3931748"/>
            <a:ext cx="1935429" cy="2217112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title="NIH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-999445"/>
            <a:ext cx="5939025" cy="799078"/>
          </a:xfrm>
        </p:spPr>
        <p:txBody>
          <a:bodyPr/>
          <a:lstStyle/>
          <a:p>
            <a:pPr algn="ctr"/>
            <a:r>
              <a:rPr lang="en-US" dirty="0" smtClean="0"/>
              <a:t>Letter Home </a:t>
            </a:r>
            <a:r>
              <a:rPr lang="en-US" dirty="0" smtClean="0"/>
              <a:t>– eRA Mobile</a:t>
            </a:r>
            <a:endParaRPr lang="en-US" dirty="0"/>
          </a:p>
        </p:txBody>
      </p:sp>
      <p:pic>
        <p:nvPicPr>
          <p:cNvPr id="7" name="Picture 3" title="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166">
            <a:off x="-1341452" y="-335147"/>
            <a:ext cx="8135779" cy="74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119471">
            <a:off x="744186" y="509113"/>
            <a:ext cx="369322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Segoe Print" panose="02000600000000000000" pitchFamily="2" charset="0"/>
              </a:rPr>
              <a:t>Dear mom and dad</a:t>
            </a:r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,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300" dirty="0">
                <a:solidFill>
                  <a:prstClr val="black"/>
                </a:solidFill>
                <a:latin typeface="Segoe Print" panose="02000600000000000000" pitchFamily="2" charset="0"/>
              </a:rPr>
              <a:t/>
            </a:r>
            <a:br>
              <a:rPr lang="en-US" sz="300" dirty="0">
                <a:solidFill>
                  <a:prstClr val="black"/>
                </a:solidFill>
                <a:latin typeface="Segoe Print" panose="02000600000000000000" pitchFamily="2" charset="0"/>
              </a:rPr>
            </a:br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Camp is great. We get one hour a day to use our phones.</a:t>
            </a:r>
          </a:p>
          <a:p>
            <a:endParaRPr lang="en-US" sz="12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Thanks to the new eRA Mobile friendly design, I was able to check on my grant.</a:t>
            </a:r>
          </a:p>
          <a:p>
            <a:endParaRPr lang="en-US" sz="12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The biggest issue is there is only one place on the campground that gets a signal. </a:t>
            </a:r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 </a:t>
            </a:r>
            <a:r>
              <a:rPr lang="en-US" dirty="0">
                <a:solidFill>
                  <a:prstClr val="black"/>
                </a:solidFill>
                <a:latin typeface="Segoe Print" panose="02000600000000000000" pitchFamily="2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Segoe Print" panose="02000600000000000000" pitchFamily="2" charset="0"/>
              </a:rPr>
            </a:br>
            <a:r>
              <a:rPr lang="en-US" sz="900" dirty="0">
                <a:solidFill>
                  <a:prstClr val="black"/>
                </a:solidFill>
                <a:latin typeface="Segoe Print" panose="02000600000000000000" pitchFamily="2" charset="0"/>
              </a:rPr>
              <a:t/>
            </a:r>
            <a:br>
              <a:rPr lang="en-US" sz="900" dirty="0">
                <a:solidFill>
                  <a:prstClr val="black"/>
                </a:solidFill>
                <a:latin typeface="Segoe Print" panose="02000600000000000000" pitchFamily="2" charset="0"/>
              </a:rPr>
            </a:br>
            <a:r>
              <a:rPr lang="en-US" dirty="0">
                <a:solidFill>
                  <a:prstClr val="black"/>
                </a:solidFill>
                <a:latin typeface="Segoe Print" panose="02000600000000000000" pitchFamily="2" charset="0"/>
              </a:rPr>
              <a:t>Love, Billy</a:t>
            </a:r>
            <a:endParaRPr lang="en-US" sz="16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pic>
        <p:nvPicPr>
          <p:cNvPr id="10" name="Picture 9" title="group of kids on mobile devic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880">
            <a:off x="3612874" y="3022466"/>
            <a:ext cx="4842086" cy="3141002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 Mobile </a:t>
            </a:r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43555" y="2743200"/>
            <a:ext cx="8856890" cy="3434490"/>
          </a:xfrm>
        </p:spPr>
        <p:txBody>
          <a:bodyPr>
            <a:noAutofit/>
          </a:bodyPr>
          <a:lstStyle/>
          <a:p>
            <a:pPr marL="0" indent="0"/>
            <a:r>
              <a:rPr lang="en-US" sz="1800" dirty="0" smtClean="0"/>
              <a:t>Develop an eRA Mobile </a:t>
            </a:r>
            <a:r>
              <a:rPr lang="en-US" sz="1800" dirty="0" smtClean="0"/>
              <a:t>Strategy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 smtClean="0"/>
              <a:t>Develop </a:t>
            </a:r>
            <a:r>
              <a:rPr lang="en-US" sz="1800" dirty="0" smtClean="0"/>
              <a:t>corresponding policies  for </a:t>
            </a:r>
            <a:r>
              <a:rPr lang="en-US" sz="1800" dirty="0" smtClean="0"/>
              <a:t>use</a:t>
            </a:r>
          </a:p>
          <a:p>
            <a:pPr marL="0" indent="0"/>
            <a:endParaRPr lang="en-US" sz="1800" dirty="0" smtClean="0"/>
          </a:p>
          <a:p>
            <a:pPr marL="0" indent="0"/>
            <a:r>
              <a:rPr lang="en-US" sz="1800" dirty="0" smtClean="0"/>
              <a:t>Identify needs based on current mobile </a:t>
            </a:r>
            <a:r>
              <a:rPr lang="en-US" sz="1800" dirty="0" smtClean="0"/>
              <a:t>traffic</a:t>
            </a:r>
          </a:p>
          <a:p>
            <a:pPr marL="0" indent="0"/>
            <a:endParaRPr lang="en-US" sz="1800" dirty="0" smtClean="0"/>
          </a:p>
          <a:p>
            <a:pPr marL="0" indent="0"/>
            <a:r>
              <a:rPr lang="en-US" sz="1800" dirty="0" smtClean="0"/>
              <a:t>Focus on a mobile capable website vs. a traditional platform specific </a:t>
            </a:r>
            <a:r>
              <a:rPr lang="en-US" sz="1800" dirty="0" smtClean="0"/>
              <a:t>application</a:t>
            </a:r>
          </a:p>
          <a:p>
            <a:pPr marL="0" indent="0"/>
            <a:endParaRPr lang="en-US" sz="1800" dirty="0" smtClean="0"/>
          </a:p>
          <a:p>
            <a:pPr marL="0" indent="0"/>
            <a:r>
              <a:rPr lang="en-US" sz="1800" dirty="0" smtClean="0"/>
              <a:t>Get feedback and customer input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26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eRA </a:t>
            </a:r>
            <a:r>
              <a:rPr lang="en-US" dirty="0"/>
              <a:t>Mobile Development Initiative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1752" y="1749244"/>
            <a:ext cx="8503920" cy="434980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300" dirty="0" smtClean="0"/>
              <a:t>Better </a:t>
            </a:r>
            <a:r>
              <a:rPr lang="en-US" sz="3300" dirty="0"/>
              <a:t>support a diverse user </a:t>
            </a:r>
            <a:r>
              <a:rPr lang="en-US" sz="3300" dirty="0" smtClean="0"/>
              <a:t>community</a:t>
            </a:r>
            <a:endParaRPr lang="en-US" sz="3300" dirty="0"/>
          </a:p>
          <a:p>
            <a:pPr>
              <a:spcBef>
                <a:spcPts val="1200"/>
              </a:spcBef>
            </a:pPr>
            <a:r>
              <a:rPr lang="en-US" sz="3300" dirty="0" smtClean="0"/>
              <a:t>Ensures </a:t>
            </a:r>
            <a:r>
              <a:rPr lang="en-US" sz="3300" dirty="0"/>
              <a:t>that eRA provides efficient solutions for mobile platforms </a:t>
            </a:r>
            <a:endParaRPr lang="en-US" sz="3300" dirty="0" smtClean="0"/>
          </a:p>
          <a:p>
            <a:pPr>
              <a:spcBef>
                <a:spcPts val="1200"/>
              </a:spcBef>
            </a:pPr>
            <a:r>
              <a:rPr lang="en-US" sz="3300" dirty="0" smtClean="0"/>
              <a:t>Ensures </a:t>
            </a:r>
            <a:r>
              <a:rPr lang="en-US" sz="3300" dirty="0"/>
              <a:t>a </a:t>
            </a:r>
            <a:r>
              <a:rPr lang="en-US" sz="3300" dirty="0" smtClean="0"/>
              <a:t>positive end </a:t>
            </a:r>
            <a:r>
              <a:rPr lang="en-US" sz="3300" dirty="0"/>
              <a:t>user experience while using </a:t>
            </a:r>
            <a:r>
              <a:rPr lang="en-US" sz="3300" dirty="0" smtClean="0"/>
              <a:t>a variety </a:t>
            </a:r>
            <a:r>
              <a:rPr lang="en-US" sz="3300" dirty="0"/>
              <a:t>of </a:t>
            </a:r>
            <a:r>
              <a:rPr lang="en-US" sz="3300" dirty="0" smtClean="0"/>
              <a:t>devices (i.e., iPhone, androids, tablets)</a:t>
            </a:r>
            <a:endParaRPr lang="en-US" sz="3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27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Commons </a:t>
            </a:r>
            <a:r>
              <a:rPr lang="en-US" dirty="0" smtClean="0"/>
              <a:t>Mobile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Track </a:t>
            </a:r>
            <a:r>
              <a:rPr lang="en-US" sz="3200" dirty="0" smtClean="0"/>
              <a:t>grant application status </a:t>
            </a:r>
            <a:r>
              <a:rPr lang="en-US" sz="3200" dirty="0"/>
              <a:t>through the submission process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View Basic </a:t>
            </a:r>
            <a:r>
              <a:rPr lang="en-US" sz="2800" dirty="0" smtClean="0"/>
              <a:t>Info</a:t>
            </a:r>
            <a:endParaRPr lang="en-US" sz="2800" dirty="0"/>
          </a:p>
          <a:p>
            <a:pPr lvl="2">
              <a:spcBef>
                <a:spcPts val="1200"/>
              </a:spcBef>
            </a:pPr>
            <a:r>
              <a:rPr lang="en-US" sz="2800" dirty="0"/>
              <a:t>Status</a:t>
            </a:r>
          </a:p>
          <a:p>
            <a:pPr lvl="2">
              <a:spcBef>
                <a:spcPts val="1200"/>
              </a:spcBef>
            </a:pPr>
            <a:r>
              <a:rPr lang="en-US" sz="2800" dirty="0"/>
              <a:t>Score/percentile</a:t>
            </a:r>
          </a:p>
          <a:p>
            <a:pPr lvl="2">
              <a:spcBef>
                <a:spcPts val="1200"/>
              </a:spcBef>
            </a:pPr>
            <a:r>
              <a:rPr lang="en-US" sz="2800" dirty="0"/>
              <a:t>SRG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View grant image</a:t>
            </a:r>
          </a:p>
          <a:p>
            <a:pPr lvl="1">
              <a:spcBef>
                <a:spcPts val="1200"/>
              </a:spcBef>
            </a:pPr>
            <a:r>
              <a:rPr lang="en-US" sz="2800" dirty="0"/>
              <a:t>View summary statements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28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Commons Mobile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Mobile devices </a:t>
            </a:r>
            <a:r>
              <a:rPr lang="en-US" sz="3200" dirty="0" smtClean="0"/>
              <a:t>access </a:t>
            </a:r>
            <a:r>
              <a:rPr lang="en-US" sz="3200" dirty="0" smtClean="0"/>
              <a:t>Status through a dedicated URL:</a:t>
            </a:r>
            <a:endParaRPr lang="en-US" sz="3200" dirty="0"/>
          </a:p>
          <a:p>
            <a:pPr lvl="1"/>
            <a:r>
              <a:rPr lang="en-US" sz="2800" dirty="0" smtClean="0">
                <a:hlinkClick r:id="rId2" tooltip="commond mobile app"/>
              </a:rPr>
              <a:t>https://m.era.nih.gov/cmb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29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2" name="Picture 1" title="sample mobile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1" y="3387153"/>
            <a:ext cx="2733334" cy="2880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title="sample mobile scre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448" y="3387152"/>
            <a:ext cx="2792433" cy="2943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title="sample mobile scre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85" y="3387152"/>
            <a:ext cx="2792433" cy="2943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7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title="NIH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2425" y="186338"/>
            <a:ext cx="6091730" cy="79907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Letter Home</a:t>
            </a:r>
            <a:endParaRPr lang="en-US" sz="2800" dirty="0"/>
          </a:p>
        </p:txBody>
      </p:sp>
      <p:pic>
        <p:nvPicPr>
          <p:cNvPr id="15" name="Picture 3" title="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582">
            <a:off x="-883276" y="-250969"/>
            <a:ext cx="8135779" cy="757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21209802">
            <a:off x="1364562" y="1035259"/>
            <a:ext cx="409814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risten ITC" panose="03050502040202030202" pitchFamily="66" charset="0"/>
              </a:rPr>
              <a:t>Dear Mom,</a:t>
            </a:r>
          </a:p>
          <a:p>
            <a:endParaRPr lang="en-US" sz="1000" dirty="0" smtClean="0">
              <a:latin typeface="Kristen ITC" panose="03050502040202030202" pitchFamily="66" charset="0"/>
            </a:endParaRPr>
          </a:p>
          <a:p>
            <a:r>
              <a:rPr lang="en-US" sz="2000" dirty="0" smtClean="0">
                <a:latin typeface="Kristen ITC" panose="03050502040202030202" pitchFamily="66" charset="0"/>
              </a:rPr>
              <a:t>We’re learning how to register to submit grant applications. </a:t>
            </a:r>
          </a:p>
          <a:p>
            <a:endParaRPr lang="en-US" sz="2000" dirty="0">
              <a:latin typeface="Kristen ITC" panose="03050502040202030202" pitchFamily="66" charset="0"/>
            </a:endParaRPr>
          </a:p>
          <a:p>
            <a:r>
              <a:rPr lang="en-US" sz="2000" dirty="0" smtClean="0">
                <a:latin typeface="Kristen ITC" panose="03050502040202030202" pitchFamily="66" charset="0"/>
              </a:rPr>
              <a:t>Before we started we all had to go to Arts &amp; Crafts to make swear jars. We thought it was silly, but by the time we got through the SAM registration we all understood. </a:t>
            </a:r>
          </a:p>
          <a:p>
            <a:endParaRPr lang="en-US" sz="2000" dirty="0">
              <a:latin typeface="Kristen ITC" panose="03050502040202030202" pitchFamily="66" charset="0"/>
            </a:endParaRPr>
          </a:p>
          <a:p>
            <a:r>
              <a:rPr lang="en-US" sz="2000" dirty="0" smtClean="0">
                <a:latin typeface="Kristen ITC" panose="03050502040202030202" pitchFamily="66" charset="0"/>
              </a:rPr>
              <a:t>They think of everything here.</a:t>
            </a:r>
          </a:p>
          <a:p>
            <a:endParaRPr lang="en-US" sz="1000" dirty="0">
              <a:latin typeface="Kristen ITC" panose="03050502040202030202" pitchFamily="66" charset="0"/>
            </a:endParaRPr>
          </a:p>
          <a:p>
            <a:r>
              <a:rPr lang="en-US" sz="2000" dirty="0" smtClean="0">
                <a:latin typeface="Kristen ITC" panose="03050502040202030202" pitchFamily="66" charset="0"/>
              </a:rPr>
              <a:t>L</a:t>
            </a:r>
            <a:r>
              <a:rPr lang="en-US" sz="2000" dirty="0" smtClean="0">
                <a:latin typeface="Kristen ITC" panose="03050502040202030202" pitchFamily="66" charset="0"/>
              </a:rPr>
              <a:t>ove</a:t>
            </a:r>
            <a:r>
              <a:rPr lang="en-US" sz="2000" dirty="0" smtClean="0">
                <a:latin typeface="Kristen ITC" panose="03050502040202030202" pitchFamily="66" charset="0"/>
              </a:rPr>
              <a:t>,</a:t>
            </a:r>
          </a:p>
          <a:p>
            <a:r>
              <a:rPr lang="en-US" sz="2000" dirty="0">
                <a:latin typeface="Kristen ITC" panose="03050502040202030202" pitchFamily="66" charset="0"/>
              </a:rPr>
              <a:t> </a:t>
            </a:r>
            <a:r>
              <a:rPr lang="en-US" sz="2000" dirty="0" smtClean="0">
                <a:latin typeface="Kristen ITC" panose="03050502040202030202" pitchFamily="66" charset="0"/>
              </a:rPr>
              <a:t>  </a:t>
            </a:r>
            <a:r>
              <a:rPr lang="en-US" sz="2000" dirty="0" smtClean="0">
                <a:latin typeface="Kristen ITC" panose="03050502040202030202" pitchFamily="66" charset="0"/>
              </a:rPr>
              <a:t>Richard</a:t>
            </a:r>
          </a:p>
          <a:p>
            <a:endParaRPr lang="en-US" sz="1400" dirty="0">
              <a:latin typeface="Kristen ITC" panose="03050502040202030202" pitchFamily="66" charset="0"/>
            </a:endParaRPr>
          </a:p>
          <a:p>
            <a:r>
              <a:rPr lang="en-US" sz="1400" dirty="0" smtClean="0">
                <a:latin typeface="Kristen ITC" panose="03050502040202030202" pitchFamily="66" charset="0"/>
              </a:rPr>
              <a:t>P.S. Please send cash!</a:t>
            </a:r>
          </a:p>
        </p:txBody>
      </p:sp>
      <p:pic>
        <p:nvPicPr>
          <p:cNvPr id="2" name="Picture 1" title="swear ja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189">
            <a:off x="5410896" y="3440908"/>
            <a:ext cx="2765817" cy="2765817"/>
          </a:xfrm>
          <a:prstGeom prst="rect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85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title="NIH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-999445"/>
            <a:ext cx="5939025" cy="799078"/>
          </a:xfrm>
        </p:spPr>
        <p:txBody>
          <a:bodyPr/>
          <a:lstStyle/>
          <a:p>
            <a:pPr algn="ctr"/>
            <a:r>
              <a:rPr lang="en-US" dirty="0" smtClean="0"/>
              <a:t>Letter Home - </a:t>
            </a:r>
            <a:r>
              <a:rPr lang="en-US" dirty="0" smtClean="0"/>
              <a:t>AMS</a:t>
            </a:r>
            <a:endParaRPr lang="en-US" dirty="0"/>
          </a:p>
        </p:txBody>
      </p:sp>
      <p:pic>
        <p:nvPicPr>
          <p:cNvPr id="6" name="Picture 5" title="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582">
            <a:off x="-1431855" y="-335147"/>
            <a:ext cx="8135779" cy="74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209802">
            <a:off x="740296" y="618316"/>
            <a:ext cx="39441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Segoe Print" panose="02000600000000000000" pitchFamily="2" charset="0"/>
              </a:rPr>
              <a:t>Dear </a:t>
            </a:r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Mom,</a:t>
            </a:r>
          </a:p>
          <a:p>
            <a:endParaRPr lang="en-US" sz="1200" dirty="0" smtClean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Camp is fun. </a:t>
            </a:r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But sometimes it is </a:t>
            </a:r>
            <a:r>
              <a:rPr lang="en-US" sz="2000" dirty="0" err="1" smtClean="0">
                <a:solidFill>
                  <a:prstClr val="black"/>
                </a:solidFill>
                <a:latin typeface="Segoe Print" panose="02000600000000000000" pitchFamily="2" charset="0"/>
              </a:rPr>
              <a:t>kinda</a:t>
            </a:r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hard to tell the campers from the counselors… </a:t>
            </a:r>
          </a:p>
          <a:p>
            <a:endParaRPr lang="en-US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Luckily, the new AMS lets us run reports to show everyone’s role here.</a:t>
            </a:r>
          </a:p>
          <a:p>
            <a:endParaRPr lang="en-US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See you soon. </a:t>
            </a:r>
          </a:p>
          <a:p>
            <a:endParaRPr lang="en-US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Send cookies!</a:t>
            </a:r>
          </a:p>
          <a:p>
            <a:endParaRPr lang="en-US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Love </a:t>
            </a:r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Joanne</a:t>
            </a:r>
            <a:endParaRPr lang="en-US" sz="2000" dirty="0" smtClean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Picture 7" title="camp picture - kids with counselo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829">
            <a:off x="3490431" y="3328591"/>
            <a:ext cx="5394265" cy="28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98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Account Management Redesign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96260" y="2743199"/>
            <a:ext cx="8551480" cy="3281785"/>
          </a:xfrm>
        </p:spPr>
        <p:txBody>
          <a:bodyPr>
            <a:normAutofit/>
          </a:bodyPr>
          <a:lstStyle/>
          <a:p>
            <a:pPr marL="0" indent="0" algn="l"/>
            <a:r>
              <a:rPr lang="en-US" sz="2400" dirty="0" smtClean="0"/>
              <a:t>Updated the </a:t>
            </a:r>
            <a:r>
              <a:rPr lang="en-US" sz="2400" dirty="0"/>
              <a:t>current </a:t>
            </a:r>
            <a:r>
              <a:rPr lang="en-US" sz="2400" dirty="0" smtClean="0"/>
              <a:t>Account Management System (AMS) </a:t>
            </a:r>
            <a:r>
              <a:rPr lang="en-US" sz="2400" dirty="0"/>
              <a:t>functions to </a:t>
            </a:r>
            <a:r>
              <a:rPr lang="en-US" sz="2400" dirty="0" smtClean="0"/>
              <a:t>support external, NIH, and </a:t>
            </a:r>
            <a:r>
              <a:rPr lang="en-US" sz="2400" dirty="0"/>
              <a:t>other agency accounts </a:t>
            </a:r>
            <a:r>
              <a:rPr lang="en-US" sz="2400" dirty="0" smtClean="0"/>
              <a:t>in a single system</a:t>
            </a:r>
            <a:endParaRPr lang="en-US" sz="2400" dirty="0" smtClean="0"/>
          </a:p>
          <a:p>
            <a:pPr marL="0" indent="0" algn="l"/>
            <a:endParaRPr lang="en-US" sz="2400" dirty="0" smtClean="0"/>
          </a:p>
          <a:p>
            <a:pPr marL="0" indent="0" algn="l"/>
            <a:r>
              <a:rPr lang="en-US" sz="2400" dirty="0" smtClean="0"/>
              <a:t>Enhanced usability of </a:t>
            </a:r>
            <a:r>
              <a:rPr lang="en-US" sz="2400" dirty="0" smtClean="0"/>
              <a:t>AMS functionality</a:t>
            </a:r>
            <a:endParaRPr lang="en-US" sz="24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31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Changed?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1138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New Look and Feel </a:t>
            </a:r>
          </a:p>
          <a:p>
            <a:pPr lvl="1"/>
            <a:r>
              <a:rPr lang="en-US" dirty="0"/>
              <a:t>eRA User Interface </a:t>
            </a:r>
            <a:r>
              <a:rPr lang="en-US" dirty="0" smtClean="0"/>
              <a:t>Standard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32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2" name="Picture 1" title="search accounts scre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4" y="2512770"/>
            <a:ext cx="7473395" cy="3987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5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Create Account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1752" y="1527047"/>
            <a:ext cx="8503920" cy="480334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Search </a:t>
            </a:r>
            <a:r>
              <a:rPr lang="en-US" sz="2800" dirty="0" smtClean="0"/>
              <a:t>screen </a:t>
            </a:r>
            <a:r>
              <a:rPr lang="en-US" sz="2800" dirty="0" smtClean="0"/>
              <a:t>remains </a:t>
            </a:r>
            <a:r>
              <a:rPr lang="en-US" sz="2800" dirty="0" smtClean="0"/>
              <a:t>the AMS landing </a:t>
            </a:r>
            <a:r>
              <a:rPr lang="en-US" sz="2800" dirty="0" smtClean="0"/>
              <a:t>page </a:t>
            </a: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Can create </a:t>
            </a:r>
            <a:r>
              <a:rPr lang="en-US" sz="2800" dirty="0"/>
              <a:t>account without searching 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sz="2400" dirty="0"/>
              <a:t>Based on </a:t>
            </a:r>
            <a:r>
              <a:rPr lang="en-US" sz="2400" dirty="0" smtClean="0"/>
              <a:t>data </a:t>
            </a:r>
            <a:r>
              <a:rPr lang="en-US" sz="2400" dirty="0"/>
              <a:t>statistics, most users are searching without criteria to get to the Create Account screen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sz="2400" dirty="0"/>
              <a:t>Same validations will be provided to prevent duplicate account creation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After account creation is completed, user is able to 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sz="2400" dirty="0"/>
              <a:t>Manage the newly created account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sz="2400" dirty="0" smtClean="0"/>
              <a:t>Create another </a:t>
            </a:r>
            <a:r>
              <a:rPr lang="en-US" sz="2400" dirty="0"/>
              <a:t>account</a:t>
            </a:r>
          </a:p>
          <a:p>
            <a:pPr marL="914400" lvl="1" indent="-514350">
              <a:spcBef>
                <a:spcPts val="600"/>
              </a:spcBef>
            </a:pPr>
            <a:r>
              <a:rPr lang="en-US" sz="2400" dirty="0" smtClean="0"/>
              <a:t>Go </a:t>
            </a:r>
            <a:r>
              <a:rPr lang="en-US" sz="2400" dirty="0"/>
              <a:t>back to Search Page </a:t>
            </a:r>
            <a:r>
              <a:rPr lang="en-US" sz="2400" dirty="0" smtClean="0"/>
              <a:t>to perform </a:t>
            </a:r>
            <a:r>
              <a:rPr lang="en-US" sz="2400" dirty="0"/>
              <a:t>search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33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Create Account Process (Cont’d)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5" name="Oval 4" title="&quot;&quot;"/>
          <p:cNvSpPr/>
          <p:nvPr/>
        </p:nvSpPr>
        <p:spPr>
          <a:xfrm>
            <a:off x="3197655" y="2970885"/>
            <a:ext cx="1371170" cy="30541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 title="&quot;&quot;"/>
          <p:cNvSpPr/>
          <p:nvPr/>
        </p:nvSpPr>
        <p:spPr>
          <a:xfrm>
            <a:off x="301625" y="4803345"/>
            <a:ext cx="1371170" cy="30541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4460" y="1525878"/>
            <a:ext cx="2521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Checks User ID as you type </a:t>
            </a:r>
            <a:r>
              <a:rPr lang="en-US" sz="2400" dirty="0" smtClean="0">
                <a:solidFill>
                  <a:prstClr val="black"/>
                </a:solidFill>
              </a:rPr>
              <a:t>it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Add user roles when you create the </a:t>
            </a:r>
            <a:r>
              <a:rPr lang="en-US" sz="2400" dirty="0" smtClean="0">
                <a:solidFill>
                  <a:prstClr val="black"/>
                </a:solidFill>
              </a:rPr>
              <a:t>account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or 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m</a:t>
            </a:r>
            <a:r>
              <a:rPr lang="en-US" sz="2400" dirty="0" smtClean="0">
                <a:solidFill>
                  <a:prstClr val="black"/>
                </a:solidFill>
              </a:rPr>
              <a:t>anage </a:t>
            </a:r>
            <a:r>
              <a:rPr lang="en-US" sz="2400" dirty="0" smtClean="0">
                <a:solidFill>
                  <a:prstClr val="black"/>
                </a:solidFill>
              </a:rPr>
              <a:t>the account after it is created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9" name="Content Placeholder 3" title="create account scre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538" y="1027113"/>
            <a:ext cx="5978249" cy="552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49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Create </a:t>
            </a:r>
            <a:r>
              <a:rPr lang="en-US" dirty="0"/>
              <a:t>Account </a:t>
            </a:r>
            <a:r>
              <a:rPr lang="en-US" dirty="0" smtClean="0"/>
              <a:t>Process (Cont’d</a:t>
            </a:r>
            <a:r>
              <a:rPr lang="en-US" dirty="0"/>
              <a:t>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35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8" name="Picture 1" title="create account screen with success me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2489" y="985720"/>
            <a:ext cx="6871725" cy="5541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 Account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You can: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U</a:t>
            </a:r>
            <a:r>
              <a:rPr lang="en-US" dirty="0" smtClean="0"/>
              <a:t>pdate </a:t>
            </a:r>
            <a:r>
              <a:rPr lang="en-US" dirty="0" smtClean="0"/>
              <a:t>email address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Add and remove roles easily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Reset Password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36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2" name="Picture 1" title="Contact information scre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29" y="3276295"/>
            <a:ext cx="6557165" cy="3167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6" title="&quot;&quot;"/>
          <p:cNvSpPr/>
          <p:nvPr/>
        </p:nvSpPr>
        <p:spPr>
          <a:xfrm>
            <a:off x="1365195" y="3887115"/>
            <a:ext cx="3206805" cy="45811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 title="&quot;&quot;"/>
          <p:cNvSpPr/>
          <p:nvPr/>
        </p:nvSpPr>
        <p:spPr>
          <a:xfrm>
            <a:off x="1329658" y="4435800"/>
            <a:ext cx="1257177" cy="45811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5280" y="5414166"/>
            <a:ext cx="675115" cy="30541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“”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 title="&quot;&quot;"/>
          <p:cNvSpPr/>
          <p:nvPr/>
        </p:nvSpPr>
        <p:spPr>
          <a:xfrm>
            <a:off x="6862575" y="5946343"/>
            <a:ext cx="916230" cy="38405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 </a:t>
            </a:r>
            <a:r>
              <a:rPr lang="en-US" dirty="0"/>
              <a:t>Roles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1752" y="1291130"/>
            <a:ext cx="850392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System provides: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clear </a:t>
            </a:r>
            <a:r>
              <a:rPr lang="en-US" sz="2400" dirty="0" smtClean="0"/>
              <a:t>indication of assigned </a:t>
            </a:r>
            <a:r>
              <a:rPr lang="en-US" sz="2400" dirty="0" smtClean="0"/>
              <a:t>user roles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Ability </a:t>
            </a:r>
            <a:r>
              <a:rPr lang="en-US" sz="2400" dirty="0" smtClean="0"/>
              <a:t>to select several roles at the same time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C</a:t>
            </a:r>
            <a:r>
              <a:rPr lang="en-US" sz="2400" dirty="0" smtClean="0"/>
              <a:t>apability </a:t>
            </a:r>
            <a:r>
              <a:rPr lang="en-US" sz="2400" dirty="0"/>
              <a:t>to </a:t>
            </a:r>
            <a:r>
              <a:rPr lang="en-US" sz="2400" dirty="0" smtClean="0"/>
              <a:t>easily remove </a:t>
            </a:r>
            <a:r>
              <a:rPr lang="en-US" sz="2400" dirty="0"/>
              <a:t>the selected </a:t>
            </a:r>
            <a:r>
              <a:rPr lang="en-US" sz="2400" dirty="0" smtClean="0"/>
              <a:t>roles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37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6" name="Picture 5" title="role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0" b="15501"/>
          <a:stretch/>
        </p:blipFill>
        <p:spPr>
          <a:xfrm>
            <a:off x="301625" y="2818180"/>
            <a:ext cx="7417092" cy="1374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 title="AMS add roles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4002503"/>
            <a:ext cx="5660059" cy="2786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ounded Rectangle 6" title="&quot;&quot;"/>
          <p:cNvSpPr/>
          <p:nvPr/>
        </p:nvSpPr>
        <p:spPr>
          <a:xfrm>
            <a:off x="448965" y="3348072"/>
            <a:ext cx="763525" cy="53904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 title="&quot;&quot;"/>
          <p:cNvSpPr/>
          <p:nvPr/>
        </p:nvSpPr>
        <p:spPr>
          <a:xfrm>
            <a:off x="3246646" y="4856464"/>
            <a:ext cx="2241584" cy="25229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 title="&quot;&quot;"/>
          <p:cNvSpPr/>
          <p:nvPr/>
        </p:nvSpPr>
        <p:spPr>
          <a:xfrm>
            <a:off x="6862575" y="3348072"/>
            <a:ext cx="610820" cy="53904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Defaults </a:t>
            </a:r>
            <a:r>
              <a:rPr lang="en-US" dirty="0"/>
              <a:t>to </a:t>
            </a:r>
            <a:r>
              <a:rPr lang="en-US" dirty="0" smtClean="0"/>
              <a:t>search inside AND </a:t>
            </a:r>
            <a:r>
              <a:rPr lang="en-US" dirty="0" smtClean="0"/>
              <a:t>o</a:t>
            </a:r>
            <a:r>
              <a:rPr lang="en-US" dirty="0" smtClean="0"/>
              <a:t>utside </a:t>
            </a: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 smtClean="0"/>
              <a:t>o</a:t>
            </a:r>
            <a:r>
              <a:rPr lang="en-US" dirty="0" smtClean="0"/>
              <a:t>rganization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Capability to </a:t>
            </a:r>
            <a:r>
              <a:rPr lang="en-US" dirty="0" smtClean="0"/>
              <a:t>view </a:t>
            </a:r>
            <a:r>
              <a:rPr lang="en-US" dirty="0"/>
              <a:t>funding </a:t>
            </a:r>
            <a:r>
              <a:rPr lang="en-US" dirty="0" smtClean="0"/>
              <a:t>history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38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2" name="Picture 1" title="search accounts scre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9315"/>
          <a:stretch/>
        </p:blipFill>
        <p:spPr>
          <a:xfrm>
            <a:off x="204643" y="2892243"/>
            <a:ext cx="8728364" cy="3206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title="search results scre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87" y="3813048"/>
            <a:ext cx="6719020" cy="2860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72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All Users Report - List </a:t>
            </a:r>
            <a:r>
              <a:rPr lang="en-US" sz="2800" dirty="0"/>
              <a:t>of accounts with </a:t>
            </a:r>
            <a:r>
              <a:rPr lang="en-US" sz="2800" dirty="0" smtClean="0"/>
              <a:t>role(s</a:t>
            </a:r>
            <a:r>
              <a:rPr lang="en-US" sz="2800" dirty="0"/>
              <a:t>) </a:t>
            </a:r>
            <a:r>
              <a:rPr lang="en-US" sz="2800" dirty="0" smtClean="0"/>
              <a:t>selection</a:t>
            </a:r>
            <a:endParaRPr lang="en-US" sz="28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/>
              <a:t>List </a:t>
            </a:r>
            <a:r>
              <a:rPr lang="en-US" sz="2800" dirty="0"/>
              <a:t>of </a:t>
            </a:r>
            <a:r>
              <a:rPr lang="en-US" sz="2800" dirty="0" smtClean="0"/>
              <a:t>accounts </a:t>
            </a:r>
            <a:r>
              <a:rPr lang="en-US" sz="2800" dirty="0"/>
              <a:t>with </a:t>
            </a:r>
            <a:r>
              <a:rPr lang="en-US" sz="2800" dirty="0" smtClean="0"/>
              <a:t>incomplete </a:t>
            </a:r>
            <a:r>
              <a:rPr lang="en-US" sz="2800" dirty="0" smtClean="0"/>
              <a:t>profiles </a:t>
            </a:r>
            <a:r>
              <a:rPr lang="en-US" sz="2800" dirty="0" smtClean="0"/>
              <a:t>(future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39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2211515"/>
            <a:ext cx="8503920" cy="418928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b="1" dirty="0" smtClean="0">
                <a:solidFill>
                  <a:srgbClr val="C00000"/>
                </a:solidFill>
              </a:rPr>
              <a:t>DUNS</a:t>
            </a:r>
            <a:r>
              <a:rPr lang="en-US" sz="2400" dirty="0" smtClean="0"/>
              <a:t> </a:t>
            </a:r>
            <a:r>
              <a:rPr lang="en-US" sz="2400" dirty="0"/>
              <a:t>– provides unique organization identifier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SAM</a:t>
            </a:r>
            <a:r>
              <a:rPr lang="en-US" sz="2400" dirty="0"/>
              <a:t> </a:t>
            </a:r>
            <a:r>
              <a:rPr lang="en-US" sz="2400" dirty="0" smtClean="0"/>
              <a:t>(System </a:t>
            </a:r>
            <a:r>
              <a:rPr lang="en-US" sz="2400" dirty="0"/>
              <a:t>for Award </a:t>
            </a:r>
            <a:r>
              <a:rPr lang="en-US" sz="2400" dirty="0" smtClean="0"/>
              <a:t>Management) </a:t>
            </a:r>
            <a:r>
              <a:rPr lang="en-US" sz="2400" dirty="0"/>
              <a:t>– needed to do business with government</a:t>
            </a:r>
          </a:p>
          <a:p>
            <a:pPr lvl="1"/>
            <a:r>
              <a:rPr lang="en-US" sz="2000" dirty="0"/>
              <a:t>Requires annual renewal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Grants.gov</a:t>
            </a:r>
            <a:r>
              <a:rPr lang="en-US" sz="2400" dirty="0"/>
              <a:t> – required to submit </a:t>
            </a:r>
            <a:r>
              <a:rPr lang="en-US" sz="2400" dirty="0" smtClean="0"/>
              <a:t>grant applications</a:t>
            </a:r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eRA Commons </a:t>
            </a:r>
            <a:r>
              <a:rPr lang="en-US" sz="2400" dirty="0"/>
              <a:t>– required to do business with NIH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SBA</a:t>
            </a:r>
            <a:r>
              <a:rPr lang="en-US" sz="2400" dirty="0"/>
              <a:t> </a:t>
            </a:r>
            <a:r>
              <a:rPr lang="en-US" sz="2400" dirty="0" smtClean="0"/>
              <a:t>(Small Business Administration) – required</a:t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SBIR/STTR </a:t>
            </a:r>
            <a:r>
              <a:rPr lang="en-US" sz="2400" dirty="0" smtClean="0"/>
              <a:t>applications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626" y="16836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Your organization must be registered in multiple systems to submit. Start early – can take 6 weeks!</a:t>
            </a: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Picture 5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6" y="47465"/>
            <a:ext cx="2061394" cy="14830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6443990"/>
            <a:ext cx="8762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</a:rPr>
              <a:t>http://grants.nih.gov/grants/how-to-apply-application-guide/prepare-to-apply-and-register/registration/org-representative-registration.htm</a:t>
            </a:r>
          </a:p>
        </p:txBody>
      </p:sp>
      <p:pic>
        <p:nvPicPr>
          <p:cNvPr id="9" name="Picture 8" title="organization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6363"/>
            <a:ext cx="2540000" cy="1365250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All User Report Screen</a:t>
            </a:r>
            <a:endParaRPr lang="en-US" dirty="0"/>
          </a:p>
        </p:txBody>
      </p:sp>
      <p:pic>
        <p:nvPicPr>
          <p:cNvPr id="4" name="Content Placeholder 3" title="AMS scree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3" y="1749245"/>
            <a:ext cx="8338823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40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0" name="Rounded Rectangle 9" title="&quot;&quot;"/>
          <p:cNvSpPr/>
          <p:nvPr/>
        </p:nvSpPr>
        <p:spPr>
          <a:xfrm>
            <a:off x="1212490" y="2360065"/>
            <a:ext cx="1068935" cy="458115"/>
          </a:xfrm>
          <a:prstGeom prst="roundRect">
            <a:avLst>
              <a:gd name="adj" fmla="val 33630"/>
            </a:avLst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All User Report Results Screen</a:t>
            </a:r>
            <a:endParaRPr lang="en-US" dirty="0"/>
          </a:p>
        </p:txBody>
      </p:sp>
      <p:pic>
        <p:nvPicPr>
          <p:cNvPr id="4" name="Content Placeholder 3" title="All Users report scree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2" y="1766373"/>
            <a:ext cx="8338823" cy="4093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41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8" name="Picture 7" title="NIH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sp>
        <p:nvSpPr>
          <p:cNvPr id="6" name="Rounded Rectangle 5" title="&quot;&quot;"/>
          <p:cNvSpPr/>
          <p:nvPr/>
        </p:nvSpPr>
        <p:spPr>
          <a:xfrm>
            <a:off x="448965" y="3355059"/>
            <a:ext cx="1679755" cy="532056"/>
          </a:xfrm>
          <a:prstGeom prst="roundRect">
            <a:avLst>
              <a:gd name="adj" fmla="val 33630"/>
            </a:avLst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 title="&quot;&quot;"/>
          <p:cNvSpPr/>
          <p:nvPr/>
        </p:nvSpPr>
        <p:spPr>
          <a:xfrm>
            <a:off x="5931219" y="3203559"/>
            <a:ext cx="2611111" cy="225441"/>
          </a:xfrm>
          <a:prstGeom prst="roundRect">
            <a:avLst>
              <a:gd name="adj" fmla="val 33630"/>
            </a:avLst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le 8" title="&quot;&quot;"/>
          <p:cNvSpPr/>
          <p:nvPr/>
        </p:nvSpPr>
        <p:spPr>
          <a:xfrm>
            <a:off x="5929719" y="3890518"/>
            <a:ext cx="2720913" cy="388208"/>
          </a:xfrm>
          <a:prstGeom prst="roundRect">
            <a:avLst>
              <a:gd name="adj" fmla="val 33630"/>
            </a:avLst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 title="&quot;&quot;"/>
          <p:cNvSpPr/>
          <p:nvPr/>
        </p:nvSpPr>
        <p:spPr>
          <a:xfrm>
            <a:off x="6087666" y="4474215"/>
            <a:ext cx="694113" cy="1245359"/>
          </a:xfrm>
          <a:prstGeom prst="roundRect">
            <a:avLst>
              <a:gd name="adj" fmla="val 33630"/>
            </a:avLst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title="NIH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-999445"/>
            <a:ext cx="5939025" cy="799078"/>
          </a:xfrm>
        </p:spPr>
        <p:txBody>
          <a:bodyPr/>
          <a:lstStyle/>
          <a:p>
            <a:pPr algn="ctr"/>
            <a:r>
              <a:rPr lang="en-US" dirty="0" smtClean="0"/>
              <a:t>Letter Home - </a:t>
            </a:r>
            <a:r>
              <a:rPr lang="en-US" dirty="0" smtClean="0"/>
              <a:t>Delegation</a:t>
            </a:r>
            <a:endParaRPr lang="en-US" dirty="0"/>
          </a:p>
        </p:txBody>
      </p:sp>
      <p:pic>
        <p:nvPicPr>
          <p:cNvPr id="6" name="Picture 5" title="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582">
            <a:off x="-1530254" y="-335147"/>
            <a:ext cx="8135779" cy="74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209802">
            <a:off x="727347" y="887130"/>
            <a:ext cx="39441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Dear Parental Units – 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n-US" sz="11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I </a:t>
            </a:r>
            <a:r>
              <a:rPr lang="en-US" sz="2400" dirty="0">
                <a:solidFill>
                  <a:prstClr val="black"/>
                </a:solidFill>
              </a:rPr>
              <a:t>am pleased to inform you that as an assistant to the Counselors, I have been delegated numerous responsibilities. 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However</a:t>
            </a:r>
            <a:r>
              <a:rPr lang="en-US" sz="2400" dirty="0">
                <a:solidFill>
                  <a:prstClr val="black"/>
                </a:solidFill>
              </a:rPr>
              <a:t>, based on the Venn Diagram attached, I am not sure I am a viable choice for the job. 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Lovingly, </a:t>
            </a:r>
            <a:r>
              <a:rPr lang="en-US" sz="2400" dirty="0" smtClean="0">
                <a:solidFill>
                  <a:prstClr val="black"/>
                </a:solidFill>
              </a:rPr>
              <a:t>Rick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en-US" sz="11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PS: Please send clean underwear</a:t>
            </a:r>
          </a:p>
        </p:txBody>
      </p:sp>
      <p:pic>
        <p:nvPicPr>
          <p:cNvPr id="8" name="Picture 7" title="venn diagra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547">
            <a:off x="4765893" y="1651016"/>
            <a:ext cx="3748795" cy="431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97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Delegations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96260" y="3581705"/>
            <a:ext cx="8551480" cy="16732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eRA Commons allows users to give other permission to do specific actions on their </a:t>
            </a:r>
            <a:r>
              <a:rPr lang="en-US" sz="2400" dirty="0" smtClean="0"/>
              <a:t>behalf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43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Delegations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1752" y="1527047"/>
            <a:ext cx="8503920" cy="48033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Status </a:t>
            </a:r>
          </a:p>
          <a:p>
            <a:pPr lvl="1"/>
            <a:r>
              <a:rPr lang="en-US" sz="2400" dirty="0" smtClean="0"/>
              <a:t>Any PI can delegate the ability to check for application errors/warnings and to view the PI’s assembled application image</a:t>
            </a:r>
          </a:p>
          <a:p>
            <a:pPr lvl="2"/>
            <a:r>
              <a:rPr lang="en-US" sz="2400" dirty="0" smtClean="0"/>
              <a:t>Ability to view application summary statements and scores is specifically withheld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dirty="0"/>
              <a:t>New Feature! </a:t>
            </a:r>
          </a:p>
          <a:p>
            <a:pPr lvl="1"/>
            <a:r>
              <a:rPr lang="en-US" dirty="0"/>
              <a:t>If </a:t>
            </a:r>
            <a:r>
              <a:rPr lang="en-US" dirty="0" smtClean="0"/>
              <a:t>several PIs delegate Status to the same assistant, </a:t>
            </a:r>
            <a:r>
              <a:rPr lang="en-US" dirty="0"/>
              <a:t>the </a:t>
            </a:r>
            <a:r>
              <a:rPr lang="en-US" dirty="0" smtClean="0"/>
              <a:t>PI selection for </a:t>
            </a:r>
            <a:r>
              <a:rPr lang="en-US" dirty="0"/>
              <a:t>whom </a:t>
            </a:r>
            <a:r>
              <a:rPr lang="en-US" dirty="0" smtClean="0"/>
              <a:t>the assistant is working on will </a:t>
            </a:r>
            <a:r>
              <a:rPr lang="en-US" dirty="0"/>
              <a:t>remain throughout their connection to Commons unless they specifically change the </a:t>
            </a:r>
            <a:r>
              <a:rPr lang="en-US" dirty="0" smtClean="0"/>
              <a:t>selection </a:t>
            </a:r>
            <a:endParaRPr lang="en-US" dirty="0"/>
          </a:p>
          <a:p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44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Delegations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PPF</a:t>
            </a:r>
          </a:p>
          <a:p>
            <a:pPr lvl="1"/>
            <a:r>
              <a:rPr lang="en-US" sz="2400" dirty="0"/>
              <a:t>Any user can delegate to any other user at their institution the ability to edit their Personal Profile </a:t>
            </a:r>
            <a:r>
              <a:rPr lang="en-US" sz="2400" dirty="0" smtClean="0"/>
              <a:t>information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/>
              <a:t>Submit </a:t>
            </a:r>
          </a:p>
          <a:p>
            <a:pPr lvl="1"/>
            <a:r>
              <a:rPr lang="en-US" sz="2400" dirty="0"/>
              <a:t>SOs and BOs can delegate to a PI the ability to submit their own progress reports to agency</a:t>
            </a:r>
          </a:p>
          <a:p>
            <a:pPr lvl="1"/>
            <a:r>
              <a:rPr lang="en-US" sz="2400" dirty="0"/>
              <a:t>The PI will be listed as the authorized submitter on the submission</a:t>
            </a:r>
            <a:r>
              <a:rPr lang="en-US" sz="2900" dirty="0" smtClean="0"/>
              <a:t/>
            </a:r>
            <a:br>
              <a:rPr lang="en-US" sz="2900" dirty="0" smtClean="0"/>
            </a:br>
            <a:endParaRPr lang="en-US" sz="29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45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Delegations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Progress Report </a:t>
            </a:r>
            <a:endParaRPr lang="en-US" sz="2800" dirty="0" smtClean="0"/>
          </a:p>
          <a:p>
            <a:pPr lvl="1"/>
            <a:r>
              <a:rPr lang="en-US" sz="2400" dirty="0"/>
              <a:t>Any SO or a PI can delegate </a:t>
            </a:r>
            <a:r>
              <a:rPr lang="en-US" sz="2400" dirty="0" smtClean="0"/>
              <a:t>the </a:t>
            </a:r>
            <a:r>
              <a:rPr lang="en-US" sz="2400" dirty="0"/>
              <a:t>ability to complete progress report information for the PI’s grants </a:t>
            </a:r>
            <a:endParaRPr lang="en-US" sz="2400" dirty="0" smtClean="0"/>
          </a:p>
          <a:p>
            <a:pPr lvl="2"/>
            <a:r>
              <a:rPr lang="en-US" sz="2400" dirty="0" smtClean="0"/>
              <a:t>Remember</a:t>
            </a:r>
            <a:r>
              <a:rPr lang="en-US" sz="2400" dirty="0"/>
              <a:t>: SOs register assistants in Commons</a:t>
            </a:r>
          </a:p>
          <a:p>
            <a:pPr lvl="2"/>
            <a:r>
              <a:rPr lang="en-US" sz="2400" dirty="0"/>
              <a:t>Ability to Route and Submit is specifically withheld </a:t>
            </a:r>
          </a:p>
          <a:p>
            <a:pPr lvl="2"/>
            <a:r>
              <a:rPr lang="en-US" sz="24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This now includes the ability to update inclusion data for Progress Reports and in the Inclusion Management </a:t>
            </a:r>
            <a:r>
              <a:rPr lang="en-US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System (IMS)</a:t>
            </a:r>
            <a:endParaRPr lang="en-US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46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Delegations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1752" y="1527047"/>
            <a:ext cx="8503920" cy="480334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xTrain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PI can delegate </a:t>
            </a:r>
            <a:r>
              <a:rPr lang="en-US" sz="2400" dirty="0" smtClean="0"/>
              <a:t>authority </a:t>
            </a:r>
            <a:r>
              <a:rPr lang="en-US" sz="2400" dirty="0"/>
              <a:t>to perform most actions within xTrain on their behalf</a:t>
            </a:r>
          </a:p>
          <a:p>
            <a:pPr lvl="1"/>
            <a:r>
              <a:rPr lang="en-US" sz="2400" dirty="0"/>
              <a:t>Ability to Submit appointments to agency is specifically withheld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800" dirty="0"/>
              <a:t>Sponsor</a:t>
            </a:r>
          </a:p>
          <a:p>
            <a:pPr lvl="1"/>
            <a:r>
              <a:rPr lang="en-US" sz="2400" dirty="0"/>
              <a:t>A  SO or Sponsor can delegate to any user at their institution the ability to initiate and facilitate termination of a fellow</a:t>
            </a:r>
          </a:p>
          <a:p>
            <a:pPr lvl="2"/>
            <a:r>
              <a:rPr lang="en-US" sz="2400" dirty="0"/>
              <a:t>Ability to Submit a termination is specifically withheld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47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title="NIH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-999445"/>
            <a:ext cx="5939025" cy="799078"/>
          </a:xfrm>
        </p:spPr>
        <p:txBody>
          <a:bodyPr/>
          <a:lstStyle/>
          <a:p>
            <a:pPr algn="ctr"/>
            <a:r>
              <a:rPr lang="en-US" dirty="0" smtClean="0"/>
              <a:t>Letter Home </a:t>
            </a:r>
            <a:r>
              <a:rPr lang="en-US" dirty="0" smtClean="0"/>
              <a:t>– Gold Locks</a:t>
            </a:r>
            <a:endParaRPr lang="en-US" dirty="0"/>
          </a:p>
        </p:txBody>
      </p:sp>
      <p:pic>
        <p:nvPicPr>
          <p:cNvPr id="6" name="Picture 5" title="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582">
            <a:off x="-1431855" y="-335147"/>
            <a:ext cx="8135779" cy="74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209802">
            <a:off x="843116" y="627360"/>
            <a:ext cx="37479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Segoe Print" panose="02000600000000000000" pitchFamily="2" charset="0"/>
              </a:rPr>
              <a:t>Yo</a:t>
            </a:r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 Moms and Pops!</a:t>
            </a:r>
          </a:p>
          <a:p>
            <a:endParaRPr lang="en-US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Like what is </a:t>
            </a:r>
            <a:r>
              <a:rPr lang="en-US" dirty="0" err="1" smtClean="0">
                <a:solidFill>
                  <a:prstClr val="black"/>
                </a:solidFill>
                <a:latin typeface="Segoe Print" panose="02000600000000000000" pitchFamily="2" charset="0"/>
              </a:rPr>
              <a:t>happenin</a:t>
            </a:r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’ at the home front?</a:t>
            </a:r>
          </a:p>
          <a:p>
            <a:endParaRPr lang="en-US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Learned </a:t>
            </a:r>
            <a:r>
              <a:rPr lang="en-US" dirty="0" err="1" smtClean="0">
                <a:solidFill>
                  <a:prstClr val="black"/>
                </a:solidFill>
                <a:latin typeface="Segoe Print" panose="02000600000000000000" pitchFamily="2" charset="0"/>
              </a:rPr>
              <a:t>sumpin</a:t>
            </a:r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’ new today! </a:t>
            </a:r>
          </a:p>
          <a:p>
            <a:endParaRPr lang="en-US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Did you know, </a:t>
            </a:r>
            <a:r>
              <a:rPr lang="en-US" dirty="0" err="1" smtClean="0">
                <a:solidFill>
                  <a:prstClr val="black"/>
                </a:solidFill>
                <a:latin typeface="Segoe Print" panose="02000600000000000000" pitchFamily="2" charset="0"/>
              </a:rPr>
              <a:t>Goldielocks</a:t>
            </a:r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, golden locks, and gold locks are all different things?</a:t>
            </a:r>
          </a:p>
          <a:p>
            <a:endParaRPr lang="en-US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Wild yea?</a:t>
            </a:r>
          </a:p>
          <a:p>
            <a:endParaRPr lang="en-US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To celebrate, we gave a chipmunk a new “do” </a:t>
            </a:r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</a:t>
            </a:r>
          </a:p>
          <a:p>
            <a:endParaRPr lang="en-US" dirty="0">
              <a:solidFill>
                <a:prstClr val="black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Stylin</a:t>
            </a:r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!</a:t>
            </a:r>
          </a:p>
          <a:p>
            <a:endParaRPr lang="en-US" dirty="0">
              <a:solidFill>
                <a:prstClr val="black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Love, </a:t>
            </a:r>
            <a:r>
              <a:rPr lang="en-US" dirty="0" smtClean="0">
                <a:solidFill>
                  <a:prstClr val="black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Bella</a:t>
            </a:r>
            <a:endParaRPr lang="en-US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Picture 7" title="chipmunk with hair d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6808">
            <a:off x="4807958" y="818789"/>
            <a:ext cx="3244554" cy="4864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36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RPPR for Publications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448965" y="3276295"/>
            <a:ext cx="8246069" cy="28236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Feature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 </a:t>
            </a:r>
            <a:endParaRPr lang="en-US" sz="2400" dirty="0" smtClean="0"/>
          </a:p>
          <a:p>
            <a:pPr marL="0" indent="0"/>
            <a:r>
              <a:rPr lang="en-US" sz="2400" dirty="0" smtClean="0"/>
              <a:t>Identifying  publications that cannot be removed from an RPPR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49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Visibility of SAM Registration Status in ASSIST</a:t>
            </a:r>
            <a:endParaRPr lang="en-US" dirty="0"/>
          </a:p>
        </p:txBody>
      </p:sp>
      <p:pic>
        <p:nvPicPr>
          <p:cNvPr id="4" name="Picture 3" title="screen shot of ASSIST initiation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157668"/>
            <a:ext cx="4519462" cy="5166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title="example SAM registration status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49" y="2360065"/>
            <a:ext cx="5573292" cy="2392033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sp>
        <p:nvSpPr>
          <p:cNvPr id="6" name="Oval 5" title="&quot;&quot;"/>
          <p:cNvSpPr/>
          <p:nvPr/>
        </p:nvSpPr>
        <p:spPr>
          <a:xfrm>
            <a:off x="2739540" y="5108754"/>
            <a:ext cx="1374345" cy="276523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 title="&quot;&quot;"/>
          <p:cNvCxnSpPr/>
          <p:nvPr/>
        </p:nvCxnSpPr>
        <p:spPr>
          <a:xfrm flipV="1">
            <a:off x="3655770" y="4579356"/>
            <a:ext cx="458115" cy="529398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" y="449643"/>
            <a:ext cx="533400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6211" y="1187769"/>
            <a:ext cx="3581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 registration expiration date &amp; details visible in Initiate Application screen. </a:t>
            </a:r>
            <a:endParaRPr lang="en-US" dirty="0"/>
          </a:p>
        </p:txBody>
      </p:sp>
      <p:grpSp>
        <p:nvGrpSpPr>
          <p:cNvPr id="11" name="Group 10" descr="SAM registration expiration date always visible in FOA Information screen." title="Coming This Summer"/>
          <p:cNvGrpSpPr/>
          <p:nvPr/>
        </p:nvGrpSpPr>
        <p:grpSpPr>
          <a:xfrm>
            <a:off x="5030115" y="5001063"/>
            <a:ext cx="3970330" cy="1961249"/>
            <a:chOff x="5030115" y="5001063"/>
            <a:chExt cx="3970330" cy="1961249"/>
          </a:xfrm>
        </p:grpSpPr>
        <p:pic>
          <p:nvPicPr>
            <p:cNvPr id="13" name="Picture 12" title="&quot;&quot;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115" y="5001063"/>
              <a:ext cx="3970330" cy="196124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196211" y="5141203"/>
              <a:ext cx="349858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Coming This Summer</a:t>
              </a:r>
            </a:p>
            <a:p>
              <a:pPr algn="ctr"/>
              <a:endParaRPr lang="en-US" sz="1000" u="sng" dirty="0" smtClean="0"/>
            </a:p>
            <a:p>
              <a:pPr algn="ctr"/>
              <a:r>
                <a:rPr lang="en-US" dirty="0"/>
                <a:t>SAM registration expiration date </a:t>
              </a:r>
              <a:r>
                <a:rPr lang="en-US" dirty="0" smtClean="0"/>
                <a:t>always visible in </a:t>
              </a:r>
              <a:r>
                <a:rPr lang="en-US" dirty="0"/>
                <a:t>FOA Information screen.</a:t>
              </a:r>
            </a:p>
          </p:txBody>
        </p:sp>
      </p:grpSp>
      <p:sp>
        <p:nvSpPr>
          <p:cNvPr id="8" name="Right Arrow 7" title="&quot;&quot;"/>
          <p:cNvSpPr/>
          <p:nvPr/>
        </p:nvSpPr>
        <p:spPr>
          <a:xfrm>
            <a:off x="907080" y="5001063"/>
            <a:ext cx="916230" cy="3842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RPPR for Publications</a:t>
            </a:r>
            <a:endParaRPr lang="en-US" dirty="0"/>
          </a:p>
        </p:txBody>
      </p:sp>
      <p:sp>
        <p:nvSpPr>
          <p:cNvPr id="5" name="Content Placeholder 4" title="RPPR for Publications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95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New Feature!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100" dirty="0" smtClean="0"/>
          </a:p>
          <a:p>
            <a:pPr lvl="1">
              <a:spcBef>
                <a:spcPts val="1200"/>
              </a:spcBef>
            </a:pPr>
            <a:r>
              <a:rPr lang="en-US" dirty="0"/>
              <a:t>When selecting/deselecting publications for Research Performance Progress Report (RPPR) submissions, users will see a gold lock icon next to those publications which cannot be removed from the RPPR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To remove the grant affiliation from the publication with a gold lock, users will need to contact the NIHMS (NIH Manuscript System) help desk through their web form, which is accessible at </a:t>
            </a:r>
            <a:r>
              <a:rPr lang="en-US" dirty="0">
                <a:hlinkClick r:id="rId2" tooltip="NIHMS help desk"/>
              </a:rPr>
              <a:t>http://www.nihms.nih.gov/ 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Cool Resource: </a:t>
            </a:r>
            <a:r>
              <a:rPr lang="en-US" dirty="0">
                <a:hlinkClick r:id="rId3" tooltip="deleting citations faq"/>
              </a:rPr>
              <a:t>http://publicaccess.nih.gov/my-bibliography-faq.htm#I.4.Deletingunwantedcitations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50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RPPR for Publications</a:t>
            </a:r>
            <a:endParaRPr lang="en-US" dirty="0"/>
          </a:p>
        </p:txBody>
      </p:sp>
      <p:pic>
        <p:nvPicPr>
          <p:cNvPr id="2" name="Content Placeholder 1" title="RPPR for publications scree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50" y="1527175"/>
            <a:ext cx="8335988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51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title="NIH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260" y="-999445"/>
            <a:ext cx="5939025" cy="799078"/>
          </a:xfrm>
        </p:spPr>
        <p:txBody>
          <a:bodyPr/>
          <a:lstStyle/>
          <a:p>
            <a:pPr algn="ctr"/>
            <a:r>
              <a:rPr lang="en-US" dirty="0" smtClean="0"/>
              <a:t>Letter Home - </a:t>
            </a:r>
            <a:r>
              <a:rPr lang="en-US" dirty="0" smtClean="0"/>
              <a:t>FRPPR</a:t>
            </a:r>
            <a:endParaRPr lang="en-US" dirty="0"/>
          </a:p>
        </p:txBody>
      </p:sp>
      <p:pic>
        <p:nvPicPr>
          <p:cNvPr id="6" name="Picture 3" title="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582">
            <a:off x="-1530254" y="-335147"/>
            <a:ext cx="8135779" cy="741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209802">
            <a:off x="755865" y="554276"/>
            <a:ext cx="37479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Segoe Print" panose="02000600000000000000" pitchFamily="2" charset="0"/>
              </a:rPr>
              <a:t>Dear </a:t>
            </a:r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Mom,</a:t>
            </a:r>
            <a:endParaRPr lang="en-US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Segoe Print" panose="02000600000000000000" pitchFamily="2" charset="0"/>
              </a:rPr>
              <a:t> </a:t>
            </a:r>
            <a:br>
              <a:rPr lang="en-US" sz="2000" dirty="0">
                <a:solidFill>
                  <a:prstClr val="black"/>
                </a:solidFill>
                <a:latin typeface="Segoe Print" panose="02000600000000000000" pitchFamily="2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Guess what?!</a:t>
            </a:r>
            <a:endParaRPr lang="en-US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endParaRPr lang="en-US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I am FINALLY ready to come home (see pic). </a:t>
            </a:r>
          </a:p>
          <a:p>
            <a:endParaRPr lang="en-US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This will be my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FINAL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RESEARCH PERFORMANCE PROGRESS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REPORT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to you before you pick me up.</a:t>
            </a:r>
          </a:p>
          <a:p>
            <a:endParaRPr lang="en-US" sz="2000" dirty="0" smtClean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With Love, </a:t>
            </a:r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Jerry </a:t>
            </a:r>
            <a:endParaRPr lang="en-US" sz="2000" dirty="0" smtClean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(please bring towels)</a:t>
            </a:r>
            <a:endParaRPr lang="en-US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Picture 7" title="tents under wat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744">
            <a:off x="3849646" y="990044"/>
            <a:ext cx="4948249" cy="3256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06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RPPR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43555" y="3123590"/>
            <a:ext cx="8695035" cy="3129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Coming soon! </a:t>
            </a:r>
            <a:endParaRPr lang="en-US" sz="2400" dirty="0" smtClean="0"/>
          </a:p>
          <a:p>
            <a:endParaRPr lang="en-US" sz="2400" dirty="0" smtClean="0"/>
          </a:p>
          <a:p>
            <a:pPr marL="0" indent="0"/>
            <a:r>
              <a:rPr lang="en-US" sz="2400" dirty="0" smtClean="0"/>
              <a:t>Final research progress report</a:t>
            </a:r>
          </a:p>
          <a:p>
            <a:pPr marL="0" indent="0"/>
            <a:r>
              <a:rPr lang="en-US" sz="2400" dirty="0" smtClean="0"/>
              <a:t>(FRPPR)</a:t>
            </a:r>
          </a:p>
          <a:p>
            <a:pPr marL="0" indent="0"/>
            <a:endParaRPr lang="en-US" sz="2400" dirty="0"/>
          </a:p>
          <a:p>
            <a:pPr marL="0" indent="0"/>
            <a:endParaRPr lang="en-US" sz="2400" dirty="0" smtClean="0"/>
          </a:p>
          <a:p>
            <a:pPr marL="0" indent="0"/>
            <a:r>
              <a:rPr lang="en-US" sz="2400" dirty="0" smtClean="0"/>
              <a:t>{</a:t>
            </a:r>
            <a:r>
              <a:rPr lang="en-US" sz="2400" dirty="0" err="1" smtClean="0"/>
              <a:t>Ferper</a:t>
            </a:r>
            <a:r>
              <a:rPr lang="en-US" sz="2400" dirty="0" smtClean="0"/>
              <a:t>?}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53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RPPR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** </a:t>
            </a:r>
            <a:r>
              <a:rPr lang="en-US" sz="2800" dirty="0" smtClean="0"/>
              <a:t>This </a:t>
            </a:r>
            <a:r>
              <a:rPr lang="en-US" sz="2800" dirty="0" smtClean="0"/>
              <a:t>is work in progress, details may </a:t>
            </a:r>
            <a:r>
              <a:rPr lang="en-US" sz="2800" dirty="0" smtClean="0"/>
              <a:t>change **</a:t>
            </a:r>
            <a:endParaRPr lang="en-US" sz="2800" dirty="0" smtClean="0"/>
          </a:p>
          <a:p>
            <a:pPr lvl="1">
              <a:spcBef>
                <a:spcPts val="1200"/>
              </a:spcBef>
            </a:pPr>
            <a:r>
              <a:rPr lang="en-US" sz="2400" dirty="0"/>
              <a:t>Similar format and process as the current RPPR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FRPPR link will appear in Closeout for Signing Officials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This will replace the current Final Progress Report in the Closeout Process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Final RPPR will be integrated with the Inclusion Management System for Closeout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54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RPPR (cont’d)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** This </a:t>
            </a:r>
            <a:r>
              <a:rPr lang="en-US" sz="2800" dirty="0" smtClean="0"/>
              <a:t>is work in progress, details may </a:t>
            </a:r>
            <a:r>
              <a:rPr lang="en-US" sz="2800" dirty="0" smtClean="0"/>
              <a:t>change **</a:t>
            </a:r>
            <a:endParaRPr lang="en-US" sz="2800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Three sections of RPPR will NOT be part of the FRPPR: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Section D: Participants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Section F: Changes</a:t>
            </a:r>
          </a:p>
          <a:p>
            <a:pPr lvl="2">
              <a:spcBef>
                <a:spcPts val="1200"/>
              </a:spcBef>
            </a:pPr>
            <a:r>
              <a:rPr lang="en-US" sz="2400" dirty="0" smtClean="0"/>
              <a:t>Section H: Budget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Final RPPR </a:t>
            </a:r>
            <a:r>
              <a:rPr lang="en-US" sz="2400" dirty="0" smtClean="0"/>
              <a:t>will </a:t>
            </a:r>
            <a:r>
              <a:rPr lang="en-US" sz="2400" dirty="0"/>
              <a:t>be </a:t>
            </a:r>
            <a:r>
              <a:rPr lang="en-US" sz="2400" dirty="0" smtClean="0"/>
              <a:t>due 120 </a:t>
            </a:r>
            <a:r>
              <a:rPr lang="en-US" sz="2400" dirty="0"/>
              <a:t>days after project period end </a:t>
            </a:r>
            <a:r>
              <a:rPr lang="en-US" sz="2400" dirty="0" smtClean="0"/>
              <a:t>date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US" sz="2400" dirty="0"/>
              <a:t> </a:t>
            </a:r>
            <a:r>
              <a:rPr lang="en-US" sz="2400" dirty="0" smtClean="0"/>
              <a:t>Once </a:t>
            </a:r>
            <a:r>
              <a:rPr lang="en-US" sz="2400" dirty="0"/>
              <a:t>the final RPPR is submitted it will no longer be accessible to be </a:t>
            </a:r>
            <a:r>
              <a:rPr lang="en-US" sz="2400" dirty="0" smtClean="0"/>
              <a:t>edited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/>
              <a:t>55</a:t>
            </a:fld>
            <a:endParaRPr lang="en-US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68031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title="NIH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7" y="6447588"/>
            <a:ext cx="2118971" cy="392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259" y="1829757"/>
            <a:ext cx="794282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NIH eRA Service Desk</a:t>
            </a:r>
          </a:p>
          <a:p>
            <a:endParaRPr lang="en-US" sz="800" dirty="0">
              <a:solidFill>
                <a:prstClr val="white"/>
              </a:solidFill>
            </a:endParaRPr>
          </a:p>
          <a:p>
            <a:r>
              <a:rPr lang="en-US" sz="2400" b="1" dirty="0" smtClean="0">
                <a:solidFill>
                  <a:prstClr val="white"/>
                </a:solidFill>
              </a:rPr>
              <a:t>Web</a:t>
            </a:r>
            <a:r>
              <a:rPr lang="en-US" sz="2400" b="1" dirty="0">
                <a:solidFill>
                  <a:prstClr val="white"/>
                </a:solidFill>
              </a:rPr>
              <a:t>: </a:t>
            </a:r>
            <a:r>
              <a:rPr lang="en-US" sz="2400" dirty="0">
                <a:solidFill>
                  <a:srgbClr val="FFFF00"/>
                </a:solidFill>
              </a:rPr>
              <a:t>http://</a:t>
            </a:r>
            <a:r>
              <a:rPr lang="en-US" sz="2400" dirty="0" smtClean="0">
                <a:solidFill>
                  <a:srgbClr val="FFFF00"/>
                </a:solidFill>
              </a:rPr>
              <a:t>grants.nih.gov/support/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prstClr val="white"/>
                </a:solidFill>
              </a:rPr>
              <a:t>Toll-free: </a:t>
            </a:r>
            <a:r>
              <a:rPr lang="en-US" sz="2400" dirty="0">
                <a:solidFill>
                  <a:srgbClr val="FFFF00"/>
                </a:solidFill>
              </a:rPr>
              <a:t>1-866-504-9552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</a:p>
          <a:p>
            <a:r>
              <a:rPr lang="en-US" sz="2400" b="1" dirty="0">
                <a:solidFill>
                  <a:prstClr val="white"/>
                </a:solidFill>
              </a:rPr>
              <a:t>Phone: </a:t>
            </a:r>
            <a:r>
              <a:rPr lang="en-US" sz="2400" dirty="0">
                <a:solidFill>
                  <a:srgbClr val="FFFF00"/>
                </a:solidFill>
              </a:rPr>
              <a:t>301-402-7469 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Hours</a:t>
            </a:r>
            <a:r>
              <a:rPr lang="en-US" sz="2400" b="1" dirty="0">
                <a:solidFill>
                  <a:prstClr val="white"/>
                </a:solidFill>
              </a:rPr>
              <a:t>: </a:t>
            </a:r>
            <a:r>
              <a:rPr lang="en-US" sz="2400" dirty="0">
                <a:solidFill>
                  <a:prstClr val="white"/>
                </a:solidFill>
              </a:rPr>
              <a:t>Mon-Fri, 7a.m. to 8 p.m. Eastern </a:t>
            </a:r>
            <a:r>
              <a:rPr lang="en-US" sz="2400" dirty="0" smtClean="0">
                <a:solidFill>
                  <a:prstClr val="white"/>
                </a:solidFill>
              </a:rPr>
              <a:t/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             Time (</a:t>
            </a:r>
            <a:r>
              <a:rPr lang="en-US" sz="2400" dirty="0">
                <a:solidFill>
                  <a:prstClr val="white"/>
                </a:solidFill>
              </a:rPr>
              <a:t>Except for Federal holidays</a:t>
            </a:r>
            <a:r>
              <a:rPr lang="en-US" sz="2400" dirty="0" smtClean="0">
                <a:solidFill>
                  <a:prstClr val="white"/>
                </a:solidFill>
              </a:rPr>
              <a:t>)</a:t>
            </a:r>
          </a:p>
          <a:p>
            <a:endParaRPr lang="en-US" sz="2400" dirty="0" smtClean="0">
              <a:solidFill>
                <a:prstClr val="white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Get </a:t>
            </a:r>
            <a:r>
              <a:rPr lang="en-US" sz="3200" b="1" dirty="0">
                <a:solidFill>
                  <a:srgbClr val="FFFF00"/>
                </a:solidFill>
              </a:rPr>
              <a:t>Connected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Subscribe to eRA </a:t>
            </a:r>
            <a:r>
              <a:rPr lang="en-US" sz="2400" dirty="0" err="1" smtClean="0">
                <a:solidFill>
                  <a:prstClr val="white"/>
                </a:solidFill>
              </a:rPr>
              <a:t>listservs</a:t>
            </a:r>
            <a:r>
              <a:rPr lang="en-US" sz="2400" dirty="0" smtClean="0">
                <a:solidFill>
                  <a:prstClr val="white"/>
                </a:solidFill>
              </a:rPr>
              <a:t> at: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http://</a:t>
            </a:r>
            <a:r>
              <a:rPr lang="en-US" sz="2400" dirty="0" smtClean="0">
                <a:solidFill>
                  <a:srgbClr val="FFFF00"/>
                </a:solidFill>
              </a:rPr>
              <a:t>era.nih.gov/about_era/get_connected.cfm</a:t>
            </a:r>
          </a:p>
          <a:p>
            <a:r>
              <a:rPr lang="en-US" sz="1000" dirty="0" smtClean="0">
                <a:solidFill>
                  <a:prstClr val="white"/>
                </a:solidFill>
              </a:rPr>
              <a:t/>
            </a:r>
            <a:br>
              <a:rPr lang="en-US" sz="1000" dirty="0" smtClean="0">
                <a:solidFill>
                  <a:prstClr val="white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SAM </a:t>
            </a:r>
            <a:r>
              <a:rPr lang="en-US" dirty="0" smtClean="0"/>
              <a:t>Expiration Validation</a:t>
            </a:r>
            <a:endParaRPr lang="en-US" dirty="0"/>
          </a:p>
        </p:txBody>
      </p:sp>
      <p:sp>
        <p:nvSpPr>
          <p:cNvPr id="3" name="Content Placeholder 2" title="SAM expiration warning message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32762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eRA will provide a Warning if your SAM registration is within 14 days of expiration</a:t>
            </a:r>
          </a:p>
          <a:p>
            <a:pPr lvl="1"/>
            <a:r>
              <a:rPr lang="en-US" dirty="0" smtClean="0"/>
              <a:t>Pre-submission</a:t>
            </a:r>
          </a:p>
          <a:p>
            <a:pPr lvl="2"/>
            <a:r>
              <a:rPr lang="en-US" dirty="0" smtClean="0"/>
              <a:t>Visible when you use the Validate Application action in ASSIST</a:t>
            </a:r>
          </a:p>
          <a:p>
            <a:pPr marL="593725" lvl="2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marL="593725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Post-submission</a:t>
            </a:r>
          </a:p>
          <a:p>
            <a:pPr lvl="2"/>
            <a:r>
              <a:rPr lang="en-US" dirty="0" smtClean="0"/>
              <a:t>Included in list of errors/warnings in eRA Commons upon submission through Grants.gov using any submission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9" name="Picture 8" title="Warning that SAM registration will expire within 14 day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10" y="3276295"/>
            <a:ext cx="5133277" cy="871804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9" y="422474"/>
            <a:ext cx="533400" cy="533400"/>
          </a:xfrm>
          <a:prstGeom prst="rect">
            <a:avLst/>
          </a:prstGeom>
        </p:spPr>
      </p:pic>
      <p:grpSp>
        <p:nvGrpSpPr>
          <p:cNvPr id="11" name="Group 10" descr="Error if your SAM registration has expired." title="Coming This Fall"/>
          <p:cNvGrpSpPr/>
          <p:nvPr/>
        </p:nvGrpSpPr>
        <p:grpSpPr>
          <a:xfrm>
            <a:off x="5869749" y="5261460"/>
            <a:ext cx="3130696" cy="1700852"/>
            <a:chOff x="5869749" y="5095493"/>
            <a:chExt cx="3130696" cy="1866819"/>
          </a:xfrm>
        </p:grpSpPr>
        <p:pic>
          <p:nvPicPr>
            <p:cNvPr id="7" name="Picture 6" title="&quot;&quot;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749" y="5095493"/>
              <a:ext cx="3130696" cy="18668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946101" y="5330952"/>
              <a:ext cx="27486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Coming This Fall</a:t>
              </a:r>
            </a:p>
            <a:p>
              <a:pPr algn="ctr"/>
              <a:endParaRPr lang="en-US" sz="1000" u="sng" dirty="0" smtClean="0"/>
            </a:p>
            <a:p>
              <a:pPr algn="ctr"/>
              <a:r>
                <a:rPr lang="en-US" dirty="0" smtClean="0"/>
                <a:t>Error if your SAM registration has expired.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1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ASSIST Pop-up For Expired SAM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ASSIST pop-up will appear if you try to submit and your SAM registration has expired</a:t>
            </a:r>
          </a:p>
          <a:p>
            <a:pPr lvl="1"/>
            <a:r>
              <a:rPr lang="en-US" dirty="0" smtClean="0"/>
              <a:t>Informational only - does not prevent submission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1026" name="Picture 5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3123589"/>
            <a:ext cx="4827731" cy="29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440596"/>
            <a:ext cx="533400" cy="533400"/>
          </a:xfrm>
          <a:prstGeom prst="rect">
            <a:avLst/>
          </a:prstGeom>
        </p:spPr>
      </p:pic>
      <p:grpSp>
        <p:nvGrpSpPr>
          <p:cNvPr id="9" name="Group 8" descr="Warning that SAM registration has expired." title="Coming This Fall"/>
          <p:cNvGrpSpPr/>
          <p:nvPr/>
        </p:nvGrpSpPr>
        <p:grpSpPr>
          <a:xfrm>
            <a:off x="5796205" y="4574287"/>
            <a:ext cx="3347795" cy="2158967"/>
            <a:chOff x="5869749" y="5095493"/>
            <a:chExt cx="3130696" cy="1866819"/>
          </a:xfrm>
        </p:grpSpPr>
        <p:pic>
          <p:nvPicPr>
            <p:cNvPr id="10" name="Picture 9" title="&quot;&quot;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9749" y="5095493"/>
              <a:ext cx="3130696" cy="18668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46101" y="5330952"/>
              <a:ext cx="2748690" cy="1170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Coming This Fall</a:t>
              </a:r>
            </a:p>
            <a:p>
              <a:pPr algn="ctr"/>
              <a:endParaRPr lang="en-US" sz="1000" u="sng" dirty="0" smtClean="0"/>
            </a:p>
            <a:p>
              <a:pPr algn="ctr"/>
              <a:r>
                <a:rPr lang="en-US" dirty="0"/>
                <a:t>Active SAM registration will be required to submit using ASSIST.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1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Visibility of SAM Registration Status </a:t>
            </a:r>
            <a:r>
              <a:rPr lang="en-US" sz="2400" dirty="0" smtClean="0"/>
              <a:t>in eRA Commons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pic>
        <p:nvPicPr>
          <p:cNvPr id="5" name="Picture 4" title="Commons institutional profi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47" y="1561802"/>
            <a:ext cx="7857955" cy="470260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Oval 5" title="&quot;&quot;"/>
          <p:cNvSpPr/>
          <p:nvPr/>
        </p:nvSpPr>
        <p:spPr>
          <a:xfrm>
            <a:off x="448965" y="5719575"/>
            <a:ext cx="1832460" cy="458115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 title="&quot;&quot;"/>
          <p:cNvSpPr/>
          <p:nvPr/>
        </p:nvSpPr>
        <p:spPr>
          <a:xfrm>
            <a:off x="1343367" y="2207361"/>
            <a:ext cx="1243468" cy="30541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title="&quot;&quot;"/>
          <p:cNvSpPr/>
          <p:nvPr/>
        </p:nvSpPr>
        <p:spPr>
          <a:xfrm>
            <a:off x="467699" y="2504057"/>
            <a:ext cx="1243468" cy="305410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7" y="493713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1752" y="1527048"/>
            <a:ext cx="8503920" cy="4721352"/>
          </a:xfrm>
        </p:spPr>
        <p:txBody>
          <a:bodyPr/>
          <a:lstStyle/>
          <a:p>
            <a:r>
              <a:rPr lang="en-US" sz="2400" dirty="0"/>
              <a:t>Grants.gov</a:t>
            </a:r>
          </a:p>
          <a:p>
            <a:pPr lvl="1"/>
            <a:r>
              <a:rPr lang="en-US" sz="2000" dirty="0"/>
              <a:t>At least one Authorized Organization Representative (AOR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dirty="0" smtClean="0"/>
              <a:t>eRA Commons</a:t>
            </a:r>
          </a:p>
          <a:p>
            <a:pPr lvl="1"/>
            <a:r>
              <a:rPr lang="en-US" sz="2000" dirty="0" smtClean="0"/>
              <a:t>At least one Signing Official (SO)</a:t>
            </a:r>
            <a:endParaRPr lang="en-US" sz="2000" dirty="0"/>
          </a:p>
          <a:p>
            <a:pPr lvl="1"/>
            <a:r>
              <a:rPr lang="en-US" sz="2000" dirty="0"/>
              <a:t>Project Director/Principal Investigator (PD/PI) and any multiple-PD/PIs </a:t>
            </a:r>
          </a:p>
          <a:p>
            <a:pPr lvl="1"/>
            <a:r>
              <a:rPr lang="en-US" sz="2000" dirty="0"/>
              <a:t>Component leads on a multi-project application </a:t>
            </a:r>
          </a:p>
          <a:p>
            <a:pPr lvl="1"/>
            <a:r>
              <a:rPr lang="en-US" sz="2000" dirty="0" smtClean="0"/>
              <a:t>Sponsor </a:t>
            </a:r>
            <a:r>
              <a:rPr lang="en-US" sz="2000" dirty="0"/>
              <a:t>on a fellowship application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NOT-OD-14-129</a:t>
            </a:r>
            <a:r>
              <a:rPr lang="en-US" sz="2000" dirty="0" smtClean="0"/>
              <a:t> – August 2014)</a:t>
            </a:r>
            <a:endParaRPr lang="en-US" sz="2000" dirty="0"/>
          </a:p>
          <a:p>
            <a:pPr lvl="1"/>
            <a:r>
              <a:rPr lang="en-US" sz="2000" dirty="0" smtClean="0"/>
              <a:t>Candidates </a:t>
            </a:r>
            <a:r>
              <a:rPr lang="en-US" sz="2000" dirty="0"/>
              <a:t>for diversity </a:t>
            </a:r>
            <a:r>
              <a:rPr lang="en-US" sz="2000" dirty="0" smtClean="0"/>
              <a:t>and re-entry supplements</a:t>
            </a:r>
            <a:endParaRPr lang="en-US" sz="2000" dirty="0"/>
          </a:p>
          <a:p>
            <a:pPr lvl="1"/>
            <a:r>
              <a:rPr lang="en-US" sz="2000" dirty="0"/>
              <a:t>Primary mentor identified on individual mentored career development </a:t>
            </a:r>
            <a:r>
              <a:rPr lang="en-US" sz="2000" dirty="0" smtClean="0"/>
              <a:t>applications (</a:t>
            </a:r>
            <a:r>
              <a:rPr lang="en-US" sz="2000" dirty="0" smtClean="0">
                <a:hlinkClick r:id="rId3"/>
              </a:rPr>
              <a:t>NOT-OD-16-082</a:t>
            </a:r>
            <a:r>
              <a:rPr lang="en-US" sz="2000" dirty="0" smtClean="0"/>
              <a:t> – March 2016)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Registrations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12" y="6324600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</a:rPr>
              <a:t>http://grants.nih.gov/grants/how-to-apply-application-guide/prepare-to-apply-and-register/registration/investigators-and-other-users/era-commons-user-registration.htm</a:t>
            </a:r>
          </a:p>
        </p:txBody>
      </p:sp>
      <p:pic>
        <p:nvPicPr>
          <p:cNvPr id="6" name="Picture 5" title="people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"/>
            <a:ext cx="1270000" cy="1111250"/>
          </a:xfrm>
          <a:prstGeom prst="rect">
            <a:avLst/>
          </a:prstGeom>
        </p:spPr>
      </p:pic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55" y="152401"/>
            <a:ext cx="2628328" cy="13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ithout ar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7064</TotalTime>
  <Words>2069</Words>
  <Application>Microsoft Office PowerPoint</Application>
  <PresentationFormat>On-screen Show (4:3)</PresentationFormat>
  <Paragraphs>510</Paragraphs>
  <Slides>56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Arial</vt:lpstr>
      <vt:lpstr>Calibri</vt:lpstr>
      <vt:lpstr>Georgia</vt:lpstr>
      <vt:lpstr>Kristen ITC</vt:lpstr>
      <vt:lpstr>Segoe Print</vt:lpstr>
      <vt:lpstr>Wingdings</vt:lpstr>
      <vt:lpstr>Wingdings 2</vt:lpstr>
      <vt:lpstr>Office Theme</vt:lpstr>
      <vt:lpstr>ProcessDiagram</vt:lpstr>
      <vt:lpstr>1_ProcessDiagram</vt:lpstr>
      <vt:lpstr>2_without arrows</vt:lpstr>
      <vt:lpstr>2_ProcessDiagram</vt:lpstr>
      <vt:lpstr>3_ProcessDiagram</vt:lpstr>
      <vt:lpstr>Letters Home:  What I Learned at Camp NIH About Application Submission &amp; eRA Commons</vt:lpstr>
      <vt:lpstr>Stuff Worth Writing Home About</vt:lpstr>
      <vt:lpstr>Letter Home</vt:lpstr>
      <vt:lpstr>Organization Registration</vt:lpstr>
      <vt:lpstr>Visibility of SAM Registration Status in ASSIST</vt:lpstr>
      <vt:lpstr>Pending SAM Expiration Validation</vt:lpstr>
      <vt:lpstr>ASSIST Pop-up For Expired SAM Registration</vt:lpstr>
      <vt:lpstr>Visibility of SAM Registration Status in eRA Commons</vt:lpstr>
      <vt:lpstr>Individual Registrations</vt:lpstr>
      <vt:lpstr>Letter Home – submission options</vt:lpstr>
      <vt:lpstr>Application Submission Options</vt:lpstr>
      <vt:lpstr>ASSIST</vt:lpstr>
      <vt:lpstr>System-to-system (S2S) Solution</vt:lpstr>
      <vt:lpstr>Grants.gov Downloadable Forms</vt:lpstr>
      <vt:lpstr>Grants.gov Workspace</vt:lpstr>
      <vt:lpstr>Available Options for Application Types</vt:lpstr>
      <vt:lpstr>What Submission Option Are Applicants Using?</vt:lpstr>
      <vt:lpstr>Your Application will be…</vt:lpstr>
      <vt:lpstr>Letter Home – process</vt:lpstr>
      <vt:lpstr>Ready to Submit?</vt:lpstr>
      <vt:lpstr>Application Process – Submit</vt:lpstr>
      <vt:lpstr>Application Process – Track</vt:lpstr>
      <vt:lpstr>Application Process – View</vt:lpstr>
      <vt:lpstr>Letter Home - Joe</vt:lpstr>
      <vt:lpstr>Letter Home – eRA Mobile</vt:lpstr>
      <vt:lpstr>eRA Mobile Executive Summary</vt:lpstr>
      <vt:lpstr>Purpose of eRA Mobile Development Initiative</vt:lpstr>
      <vt:lpstr>Commons Mobile Features</vt:lpstr>
      <vt:lpstr>Commons Mobile</vt:lpstr>
      <vt:lpstr>Letter Home - AMS</vt:lpstr>
      <vt:lpstr>Account Management Redesign</vt:lpstr>
      <vt:lpstr>What Changed?</vt:lpstr>
      <vt:lpstr>Create Account Process</vt:lpstr>
      <vt:lpstr>Create Account Process (Cont’d)</vt:lpstr>
      <vt:lpstr>Create Account Process (Cont’d)</vt:lpstr>
      <vt:lpstr>Manage Account Process</vt:lpstr>
      <vt:lpstr>Assign Roles Process</vt:lpstr>
      <vt:lpstr>Search</vt:lpstr>
      <vt:lpstr>Reports</vt:lpstr>
      <vt:lpstr>All User Report Screen</vt:lpstr>
      <vt:lpstr>All User Report Results Screen</vt:lpstr>
      <vt:lpstr>Letter Home - Delegation</vt:lpstr>
      <vt:lpstr>Delegations</vt:lpstr>
      <vt:lpstr>Delegations</vt:lpstr>
      <vt:lpstr>Delegations</vt:lpstr>
      <vt:lpstr>Delegations</vt:lpstr>
      <vt:lpstr>Delegations</vt:lpstr>
      <vt:lpstr>Letter Home – Gold Locks</vt:lpstr>
      <vt:lpstr>RPPR for Publications</vt:lpstr>
      <vt:lpstr>RPPR for Publications</vt:lpstr>
      <vt:lpstr>RPPR for Publications</vt:lpstr>
      <vt:lpstr>Letter Home - FRPPR</vt:lpstr>
      <vt:lpstr>FINAL RPPR</vt:lpstr>
      <vt:lpstr>FINAL RPPR</vt:lpstr>
      <vt:lpstr>FINAL RPPR (cont’d)</vt:lpstr>
      <vt:lpstr>Support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Cummins, Sheri (NIH/OD) [E]</cp:lastModifiedBy>
  <cp:revision>166</cp:revision>
  <cp:lastPrinted>2016-08-05T18:17:51Z</cp:lastPrinted>
  <dcterms:created xsi:type="dcterms:W3CDTF">2013-08-21T19:17:07Z</dcterms:created>
  <dcterms:modified xsi:type="dcterms:W3CDTF">2016-08-05T18:55:31Z</dcterms:modified>
</cp:coreProperties>
</file>