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1"/>
  </p:notesMasterIdLst>
  <p:sldIdLst>
    <p:sldId id="256" r:id="rId5"/>
    <p:sldId id="257" r:id="rId6"/>
    <p:sldId id="583" r:id="rId7"/>
    <p:sldId id="601" r:id="rId8"/>
    <p:sldId id="602" r:id="rId9"/>
    <p:sldId id="610" r:id="rId10"/>
    <p:sldId id="609" r:id="rId11"/>
    <p:sldId id="604" r:id="rId12"/>
    <p:sldId id="624" r:id="rId13"/>
    <p:sldId id="625" r:id="rId14"/>
    <p:sldId id="600" r:id="rId15"/>
    <p:sldId id="605" r:id="rId16"/>
    <p:sldId id="606" r:id="rId17"/>
    <p:sldId id="607" r:id="rId18"/>
    <p:sldId id="611" r:id="rId19"/>
    <p:sldId id="584" r:id="rId20"/>
    <p:sldId id="259" r:id="rId21"/>
    <p:sldId id="555" r:id="rId22"/>
    <p:sldId id="556" r:id="rId23"/>
    <p:sldId id="557" r:id="rId24"/>
    <p:sldId id="558" r:id="rId25"/>
    <p:sldId id="559" r:id="rId26"/>
    <p:sldId id="585" r:id="rId27"/>
    <p:sldId id="560" r:id="rId28"/>
    <p:sldId id="612" r:id="rId29"/>
    <p:sldId id="613" r:id="rId30"/>
    <p:sldId id="563" r:id="rId31"/>
    <p:sldId id="564" r:id="rId32"/>
    <p:sldId id="586" r:id="rId33"/>
    <p:sldId id="565" r:id="rId34"/>
    <p:sldId id="566" r:id="rId35"/>
    <p:sldId id="597" r:id="rId36"/>
    <p:sldId id="598" r:id="rId37"/>
    <p:sldId id="599" r:id="rId38"/>
    <p:sldId id="588" r:id="rId39"/>
    <p:sldId id="572" r:id="rId40"/>
    <p:sldId id="573" r:id="rId41"/>
    <p:sldId id="589" r:id="rId42"/>
    <p:sldId id="574" r:id="rId43"/>
    <p:sldId id="575" r:id="rId44"/>
    <p:sldId id="614" r:id="rId45"/>
    <p:sldId id="615" r:id="rId46"/>
    <p:sldId id="617" r:id="rId47"/>
    <p:sldId id="619" r:id="rId48"/>
    <p:sldId id="620" r:id="rId49"/>
    <p:sldId id="621" r:id="rId50"/>
    <p:sldId id="622" r:id="rId51"/>
    <p:sldId id="623" r:id="rId52"/>
    <p:sldId id="590" r:id="rId53"/>
    <p:sldId id="627" r:id="rId54"/>
    <p:sldId id="626" r:id="rId55"/>
    <p:sldId id="577" r:id="rId56"/>
    <p:sldId id="592" r:id="rId57"/>
    <p:sldId id="593" r:id="rId58"/>
    <p:sldId id="582" r:id="rId59"/>
    <p:sldId id="54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6357" autoAdjust="0"/>
  </p:normalViewPr>
  <p:slideViewPr>
    <p:cSldViewPr snapToGrid="0" snapToObjects="1">
      <p:cViewPr varScale="1">
        <p:scale>
          <a:sx n="100" d="100"/>
          <a:sy n="100" d="100"/>
        </p:scale>
        <p:origin x="78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37AB-2404-4327-B670-CA496780CD1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A2EE9-6BB0-4832-A5B9-7A9AE873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4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2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6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5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3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67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15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29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7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78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5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35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2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5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5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3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8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2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1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AEC4CF-1F86-F346-9841-EE06F14581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C979A-53C0-5049-BC12-B740E6D97959}"/>
              </a:ext>
            </a:extLst>
          </p:cNvPr>
          <p:cNvSpPr/>
          <p:nvPr userDrawn="1"/>
        </p:nvSpPr>
        <p:spPr>
          <a:xfrm>
            <a:off x="0" y="5600678"/>
            <a:ext cx="12192000" cy="125732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A9B90-C208-534C-AB01-309BD687A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8469"/>
            <a:ext cx="9144000" cy="2171493"/>
          </a:xfr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4800" b="0" i="0">
                <a:latin typeface="Avenir Light" panose="020B0402020203020204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2A3D6-DE7E-C645-A54B-FD5F7C28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71760" y="6060676"/>
            <a:ext cx="1660261" cy="365125"/>
          </a:xfr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era.nih.gov</a:t>
            </a: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6756E5-192C-6841-B107-633C03EAEB6A}"/>
              </a:ext>
            </a:extLst>
          </p:cNvPr>
          <p:cNvSpPr/>
          <p:nvPr userDrawn="1"/>
        </p:nvSpPr>
        <p:spPr>
          <a:xfrm>
            <a:off x="3749488" y="4091930"/>
            <a:ext cx="4693023" cy="7526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8A8E5-B144-3645-9016-FAD526DC86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4223466"/>
            <a:ext cx="9144000" cy="5082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venir Light" panose="020B0402020203020204" pitchFamily="34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DAY, YEAR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E651F3F-43D8-F84D-B25D-F724E5D69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979" y="5850345"/>
            <a:ext cx="973113" cy="7857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2AA1F2-77E1-C944-B1BB-8AE8D1635DFE}"/>
              </a:ext>
            </a:extLst>
          </p:cNvPr>
          <p:cNvSpPr/>
          <p:nvPr userDrawn="1"/>
        </p:nvSpPr>
        <p:spPr>
          <a:xfrm>
            <a:off x="5080746" y="1070005"/>
            <a:ext cx="2030506" cy="134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4EF9-6DA5-1045-9EA8-404E839B1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81CFF-AA7E-5244-9A7C-2EEFC837E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5D5B2-60B3-D94E-80A6-565C3861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5806-2413-C548-8ADA-1F2C2DAC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CB48B-B084-0747-8416-143362E7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D5B74-6FA6-814E-ADC2-DF0BED55CCC1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B9392-2B9F-ED4F-B1A5-487F950E7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7869" y="365125"/>
            <a:ext cx="822463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57B0D-3FD6-6744-85E2-C1176247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35794-5BB9-AF4E-8C2D-CC959017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446D4-5FC6-194C-AAD8-76B202B9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5D32-94B1-43D8-A037-FE67FB015E27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70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3DA9-AB3C-914D-9D2B-799469CE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F02D-DCE1-AA47-9548-A4A439CD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D4D0-341A-5741-B301-2DEC82A5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77C33-B4E3-7D42-BBCE-4DEE4D82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FBA6-3529-F947-885B-94662B61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D9B5CF-3D40-9D42-AA29-D5826645BCC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5DDA0-246D-8647-9954-AC1CB4220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59009"/>
            <a:ext cx="10515600" cy="285273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4800" b="0" i="0"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25D94-E022-7343-B77F-8FC5B0CFC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1860-5372-6B42-BF44-CCA14DC6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A7585460-8885-7646-BC93-E5A7F1B68170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48B31-6DB8-8746-9B11-559D8035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123BD-AAAA-9342-B0AA-CE1E93B8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FDC40157-BB77-F747-A8EF-7EA9247B62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98104-ECE9-D545-A824-C1AC18527283}"/>
              </a:ext>
            </a:extLst>
          </p:cNvPr>
          <p:cNvSpPr/>
          <p:nvPr userDrawn="1"/>
        </p:nvSpPr>
        <p:spPr>
          <a:xfrm>
            <a:off x="5080746" y="1070005"/>
            <a:ext cx="2030506" cy="134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63D7-26F6-794E-AEB6-389A28086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7F531-D88F-BF46-A568-D827B1499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69" y="1825625"/>
            <a:ext cx="56719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0840E-A003-CC47-9120-2F30CA50A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19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8C681-1EC1-8F42-90E8-008B09F2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032E6-CC9B-BB4A-ADD9-CABAD7CF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E47B0-E010-1D4E-9FE9-7A8BE526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8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01B5-7835-DB47-B910-B9A36642B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485" y="365125"/>
            <a:ext cx="114736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61FD2-E20E-2442-8D83-65F56140A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486" y="1681163"/>
            <a:ext cx="56270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64AE3-53E3-7C40-B224-B861644D1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486" y="2505075"/>
            <a:ext cx="56270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9A033-C8F6-B94D-9702-DD307C12E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719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B38B4-1CC3-C345-AB59-D4A70FCEF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7193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BD87F8-B2D5-A049-B9CD-5BF01277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485" y="6356350"/>
            <a:ext cx="2743200" cy="365125"/>
          </a:xfrm>
        </p:spPr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FA831-C303-C845-A49C-EDB8BB6F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B7F9B-04F1-6046-9D4F-37BA7AFE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76C0-FB94-2E49-A4F8-EB7BD2890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B3B79-2DB1-C141-90E5-9135EE05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602AA-7232-614E-803E-17B53795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2E4D9-B3B8-4046-BFD6-62C63501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72EA6-7D91-964D-B9ED-333C805D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5422E-309D-6B46-ADC1-6C23842B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4FE98-1D9C-4A40-AA2C-E4C73255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D998-FB27-954D-AC4D-76FD4E8D7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69" y="457201"/>
            <a:ext cx="442415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181B-C690-7F4F-808A-2023DC63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6094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69830-D8E9-C748-840A-B6AB91679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2297112"/>
            <a:ext cx="4424156" cy="3563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4C62-D5A3-AB49-9F0A-3C870008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FC06C-8B16-4A4A-9646-2A3CFF58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45125-F2A5-F948-9D6E-2CCFFDE9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8CFD-2CCA-9A46-A060-6B448C7ED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70" y="457200"/>
            <a:ext cx="442415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F8316-130B-7540-A266-5593BC55D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6609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96292-CB4E-EF41-8C4B-B45ED526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2301081"/>
            <a:ext cx="4424156" cy="35599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BEB98-E4DF-404F-AB68-FF33BA83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88656-8669-5142-970A-63B3BA8B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47AE0-6632-FC4C-8799-26A2186D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79BE35-AAA6-5343-AE61-746E197D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365125"/>
            <a:ext cx="11499574" cy="1325563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8841A-4ABC-914F-A90C-91A93487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69" y="1825625"/>
            <a:ext cx="11499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5705-14AC-6A40-A31F-B122DE44F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86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5460-8885-7646-BC93-E5A7F1B681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96F4-1EA9-1C49-826F-5E5050984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era.nih.gov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78A7-D0C9-BE44-911C-EB3D14702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09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0157-BB77-F747-A8EF-7EA9247B62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83F0D-EE39-8340-9E44-3AA690FCF588}"/>
              </a:ext>
            </a:extLst>
          </p:cNvPr>
          <p:cNvSpPr/>
          <p:nvPr userDrawn="1"/>
        </p:nvSpPr>
        <p:spPr>
          <a:xfrm>
            <a:off x="347869" y="140962"/>
            <a:ext cx="2030506" cy="134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200" baseline="0">
          <a:solidFill>
            <a:schemeClr val="accent5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>
              <a:lumMod val="85000"/>
              <a:lumOff val="15000"/>
            </a:schemeClr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nternet Assisted Review (IAR)&#10;A Reviewer’s Perspective">
            <a:extLst>
              <a:ext uri="{FF2B5EF4-FFF2-40B4-BE49-F238E27FC236}">
                <a16:creationId xmlns:a16="http://schemas.microsoft.com/office/drawing/2014/main" id="{B8C8054C-5890-F541-9FE7-237BAB403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Internet Assisted Review (IAR)</a:t>
            </a:r>
            <a:br>
              <a:rPr lang="en-US" dirty="0"/>
            </a:br>
            <a:r>
              <a:rPr lang="en-US" sz="2400" dirty="0"/>
              <a:t>A Reviewer’s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0D87A-B114-CF44-8355-46374E345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18962-925E-1BD8-FDD7-933DD0ACE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08" y="5965433"/>
            <a:ext cx="3498493" cy="531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95F62-935B-D49D-6067-079A5FE79F28}"/>
              </a:ext>
            </a:extLst>
          </p:cNvPr>
          <p:cNvSpPr txBox="1"/>
          <p:nvPr/>
        </p:nvSpPr>
        <p:spPr>
          <a:xfrm>
            <a:off x="3839361" y="5075891"/>
            <a:ext cx="451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eRA Communications &amp; Documentation Team </a:t>
            </a:r>
          </a:p>
        </p:txBody>
      </p:sp>
    </p:spTree>
    <p:extLst>
      <p:ext uri="{BB962C8B-B14F-4D97-AF65-F5344CB8AC3E}">
        <p14:creationId xmlns:p14="http://schemas.microsoft.com/office/powerpoint/2010/main" val="257803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D1EC-E1DC-9086-1699-53150226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Code for Downloads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C3C78-64EE-BC4A-1A9A-68E993D9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0380" y="1793874"/>
            <a:ext cx="11441730" cy="41540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20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Applications</a:t>
            </a:r>
            <a:br>
              <a:rPr lang="en-US" dirty="0"/>
            </a:br>
            <a:r>
              <a:rPr lang="en-US" dirty="0"/>
              <a:t>and Review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8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DD76-1D03-9C76-181D-63DAFF5F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the Grant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90EF1-5074-C174-7D9C-98485446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1429" y="1783415"/>
            <a:ext cx="9887570" cy="49126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11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D187-4C43-7309-C098-67223A2E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Additions for Review From the Grant Folder</a:t>
            </a:r>
          </a:p>
        </p:txBody>
      </p:sp>
      <p:pic>
        <p:nvPicPr>
          <p:cNvPr id="3" name="Picture 2" descr="Applications Folder with Addition for review content">
            <a:extLst>
              <a:ext uri="{FF2B5EF4-FFF2-40B4-BE49-F238E27FC236}">
                <a16:creationId xmlns:a16="http://schemas.microsoft.com/office/drawing/2014/main" id="{29130D8F-ABB5-E85B-48C7-A9520FE5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1652" y="1803513"/>
            <a:ext cx="10040098" cy="48354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A08B3F-7C5C-E692-381B-FD89FE49668F}"/>
              </a:ext>
            </a:extLst>
          </p:cNvPr>
          <p:cNvSpPr txBox="1"/>
          <p:nvPr/>
        </p:nvSpPr>
        <p:spPr>
          <a:xfrm>
            <a:off x="10191750" y="3108304"/>
            <a:ext cx="1655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Expand the Additions for Review and click on the description in the Document column to open the document</a:t>
            </a:r>
          </a:p>
        </p:txBody>
      </p:sp>
    </p:spTree>
    <p:extLst>
      <p:ext uri="{BB962C8B-B14F-4D97-AF65-F5344CB8AC3E}">
        <p14:creationId xmlns:p14="http://schemas.microsoft.com/office/powerpoint/2010/main" val="48160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B5AD-1549-F224-761C-C1412CDB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Additional Materials from Application List</a:t>
            </a:r>
          </a:p>
        </p:txBody>
      </p:sp>
      <p:pic>
        <p:nvPicPr>
          <p:cNvPr id="3" name="Picture 2" descr="Additional Materials link on the List of Applications screen for an application">
            <a:extLst>
              <a:ext uri="{FF2B5EF4-FFF2-40B4-BE49-F238E27FC236}">
                <a16:creationId xmlns:a16="http://schemas.microsoft.com/office/drawing/2014/main" id="{EBEB255A-BE20-EFA4-C8D4-7014C3FD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109" y="2204382"/>
            <a:ext cx="11329781" cy="198569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27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6103-A39D-59A4-D318-8EC5248F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Materials</a:t>
            </a:r>
          </a:p>
        </p:txBody>
      </p:sp>
      <p:pic>
        <p:nvPicPr>
          <p:cNvPr id="12" name="Picture 11" descr="Go To Menu for Meeting Materials">
            <a:extLst>
              <a:ext uri="{FF2B5EF4-FFF2-40B4-BE49-F238E27FC236}">
                <a16:creationId xmlns:a16="http://schemas.microsoft.com/office/drawing/2014/main" id="{1904F06A-44B6-AF28-0091-917C3FC4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0" y="1792526"/>
            <a:ext cx="2328656" cy="1576833"/>
          </a:xfrm>
          <a:prstGeom prst="rect">
            <a:avLst/>
          </a:prstGeom>
        </p:spPr>
      </p:pic>
      <p:pic>
        <p:nvPicPr>
          <p:cNvPr id="14" name="Picture 13" descr="List of Meetings screen showing action option to Meeting Materials screen">
            <a:extLst>
              <a:ext uri="{FF2B5EF4-FFF2-40B4-BE49-F238E27FC236}">
                <a16:creationId xmlns:a16="http://schemas.microsoft.com/office/drawing/2014/main" id="{A016BAA8-6E3E-2978-2EFE-C2A14205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0" y="3488642"/>
            <a:ext cx="8534400" cy="3098533"/>
          </a:xfrm>
          <a:prstGeom prst="rect">
            <a:avLst/>
          </a:prstGeom>
        </p:spPr>
      </p:pic>
      <p:pic>
        <p:nvPicPr>
          <p:cNvPr id="16" name="Picture 15" descr="Meeting Materials screen">
            <a:extLst>
              <a:ext uri="{FF2B5EF4-FFF2-40B4-BE49-F238E27FC236}">
                <a16:creationId xmlns:a16="http://schemas.microsoft.com/office/drawing/2014/main" id="{02D1466F-2DCC-A11A-FA29-9B69B1A91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35" y="764215"/>
            <a:ext cx="7524573" cy="3639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7AAC2A-BBE4-86A2-5F3B-825DA350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181225" y="1478826"/>
            <a:ext cx="2362200" cy="13255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B562A0-D28F-FD05-071C-17CFCA72D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917659" y="2089778"/>
            <a:ext cx="625766" cy="36399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3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Scores</a:t>
            </a:r>
            <a:br>
              <a:rPr lang="en-US" dirty="0"/>
            </a:br>
            <a:r>
              <a:rPr lang="en-US" dirty="0"/>
              <a:t>and Critiques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0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874779-2402-F0B3-21A3-C1C7DEAE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Phase</a:t>
            </a:r>
            <a:br>
              <a:rPr lang="en-US" dirty="0"/>
            </a:br>
            <a:r>
              <a:rPr lang="en-US" dirty="0"/>
              <a:t>Default Screen: List of My Assigned Applications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7512E8-3C82-F26B-FFE3-FC5792C8F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75097" y="1733626"/>
            <a:ext cx="10373928" cy="50291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09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Viewing Unassigned Applications – List of Applications</a:t>
            </a: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 descr="List of Applications showing unassigned applications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92626" y="1795548"/>
            <a:ext cx="9806748" cy="485692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34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Critiques and Preliminary Scores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 descr="List of My Assigned Applications showing links to Submit Critique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0356" y="1764247"/>
            <a:ext cx="10271802" cy="432496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ubmit Critique and Preliminary Score scre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24" y="2574318"/>
            <a:ext cx="6766560" cy="42811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3468" y="3621024"/>
            <a:ext cx="2743200" cy="205435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9704" y="5768337"/>
            <a:ext cx="1828800" cy="2286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3529" y="6492875"/>
            <a:ext cx="1219200" cy="3048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2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C934-C8DF-D547-8CD3-92AFCDA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IAR – Slide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7C07-EF89-9948-B6EE-5C9FE3DC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Log-in and Access (Slides 3 to 10)</a:t>
            </a:r>
          </a:p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Accessing the Applications and Review Materials (Slides 11 to 15)</a:t>
            </a:r>
          </a:p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Submitting Scores and Critiques (Slides </a:t>
            </a:r>
            <a:r>
              <a:rPr lang="en-US" altLang="en-US" kern="0" dirty="0">
                <a:solidFill>
                  <a:schemeClr val="tx2"/>
                </a:solidFill>
                <a:ea typeface="ＭＳ Ｐゴシック"/>
              </a:rPr>
              <a:t>16</a:t>
            </a: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 to 22)</a:t>
            </a:r>
          </a:p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Read Phase (Slides </a:t>
            </a:r>
            <a:r>
              <a:rPr lang="en-US" altLang="en-US" kern="0" dirty="0">
                <a:solidFill>
                  <a:schemeClr val="tx2"/>
                </a:solidFill>
                <a:ea typeface="ＭＳ Ｐゴシック"/>
              </a:rPr>
              <a:t>23</a:t>
            </a: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 to 28)</a:t>
            </a:r>
          </a:p>
          <a:p>
            <a:pPr marL="53340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Edit Phase (Slides 29 to 31)</a:t>
            </a:r>
          </a:p>
          <a:p>
            <a:pPr marL="53340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Final Scoring (Slides 32 to 34)</a:t>
            </a:r>
          </a:p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Pre and Post Meeting Conflict of Interest (Slides 35 to 37)</a:t>
            </a:r>
          </a:p>
          <a:p>
            <a:pPr marL="53340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Virtual Meeting (VM) (Slides 38 to </a:t>
            </a:r>
            <a:r>
              <a:rPr lang="en-US" altLang="en-US" kern="0" dirty="0">
                <a:solidFill>
                  <a:schemeClr val="tx2"/>
                </a:solidFill>
                <a:ea typeface="ＭＳ Ｐゴシック"/>
              </a:rPr>
              <a:t>40</a:t>
            </a: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)</a:t>
            </a:r>
          </a:p>
          <a:p>
            <a:pPr marL="53340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chemeClr val="tx2"/>
                </a:solidFill>
                <a:ea typeface="ＭＳ Ｐゴシック"/>
              </a:rPr>
              <a:t>Online Critique Template (OCT)        (Slides 41 to 48)</a:t>
            </a:r>
          </a:p>
          <a:p>
            <a:pPr marL="53340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SRG Minutes/Budget Form               (Slides 49 to 50)</a:t>
            </a:r>
          </a:p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Personal Profile (Slides </a:t>
            </a:r>
            <a:r>
              <a:rPr lang="en-US" altLang="en-US" kern="0" dirty="0">
                <a:solidFill>
                  <a:schemeClr val="tx2"/>
                </a:solidFill>
                <a:ea typeface="ＭＳ Ｐゴシック"/>
              </a:rPr>
              <a:t>51</a:t>
            </a: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 to 52)</a:t>
            </a:r>
          </a:p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Resources for Reviewers (Slides 53 to 55)</a:t>
            </a:r>
          </a:p>
          <a:p>
            <a:pPr marL="533400" lvl="0" indent="-533400"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2"/>
                </a:solidFill>
                <a:ea typeface="ＭＳ Ｐゴシック"/>
              </a:rPr>
              <a:t>Feedback? (Slide 56)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1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ubmit Critique and Preliminary Score screen showing reminders and confirm butt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04" y="1736726"/>
            <a:ext cx="6828365" cy="512127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Critique/Score Submission Confirmation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ounded 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1645" y="6492875"/>
            <a:ext cx="947955" cy="3272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50586" y="2102326"/>
            <a:ext cx="6400800" cy="990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Curved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358743" y="2401518"/>
            <a:ext cx="1212850" cy="768350"/>
          </a:xfrm>
          <a:prstGeom prst="curvedConnector3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D0F1F90-88EE-2C70-E90F-16FDF9BCEB35}"/>
              </a:ext>
            </a:extLst>
          </p:cNvPr>
          <p:cNvSpPr txBox="1"/>
          <p:nvPr/>
        </p:nvSpPr>
        <p:spPr>
          <a:xfrm>
            <a:off x="9486347" y="2572768"/>
            <a:ext cx="24935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Important: </a:t>
            </a:r>
            <a:r>
              <a:rPr lang="en-US" dirty="0"/>
              <a:t>Pay attention to the notes and reminders at the top of the screen.</a:t>
            </a:r>
          </a:p>
          <a:p>
            <a:endParaRPr lang="en-US" dirty="0"/>
          </a:p>
          <a:p>
            <a:r>
              <a:rPr lang="en-US" dirty="0"/>
              <a:t>If you navigate away from this screen before clicking “Confirm,” all changes will be lost.</a:t>
            </a:r>
          </a:p>
          <a:p>
            <a:endParaRPr lang="en-US" dirty="0"/>
          </a:p>
          <a:p>
            <a:r>
              <a:rPr lang="en-US" dirty="0"/>
              <a:t>Additionally, if your Pre-Meeting COI has not been signed, you will be reminded to do that.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4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Phase – Deleting Critiques/Scores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 descr="The Delete Critique/Score screen displaying the option to delete score and top 5 designation (if any) or Critique, Score and Top 5 designation (if any)">
            <a:extLst>
              <a:ext uri="{FF2B5EF4-FFF2-40B4-BE49-F238E27FC236}">
                <a16:creationId xmlns:a16="http://schemas.microsoft.com/office/drawing/2014/main" id="{1F158D87-A099-20E0-2330-D0C310F2E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48" y="1782640"/>
            <a:ext cx="7414903" cy="50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3600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SUBMIT Phase – Deleting Critiques/Scores (Cont’d)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 descr="Delete Critique/Score screen showing continue button and note that delete cannot be undo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081" y="1913245"/>
            <a:ext cx="8484647" cy="462566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D5C1E-FC93-0C87-2471-0607F6217DAF}"/>
              </a:ext>
            </a:extLst>
          </p:cNvPr>
          <p:cNvSpPr txBox="1"/>
          <p:nvPr/>
        </p:nvSpPr>
        <p:spPr>
          <a:xfrm>
            <a:off x="10150679" y="2667001"/>
            <a:ext cx="1693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- If scores or critiques are deleted, use the Submit Critique &amp; Preliminary Score screen to upload the correct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9993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31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st of Applications with some critiques submitted but not all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9187" y="1753553"/>
            <a:ext cx="9953625" cy="47835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READ</a:t>
            </a:r>
            <a:r>
              <a:rPr kumimoji="0" lang="en-US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 Phase – List of Applications</a:t>
            </a:r>
            <a:br>
              <a:rPr kumimoji="0" lang="en-US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</a:br>
            <a:r>
              <a:rPr kumimoji="0" lang="en-US" sz="1800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(All critiques submitted by reviewer but some missing for other reviewers)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9995" y="1792977"/>
            <a:ext cx="9552008" cy="474593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READ</a:t>
            </a:r>
            <a:r>
              <a:rPr kumimoji="0" lang="en-US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 Phase – List My Assignments Applications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9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ist of My Assigned Applications screen showing actions available when some critiques have been submitted and other not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7869" y="1765182"/>
            <a:ext cx="9544033" cy="480706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READ</a:t>
            </a:r>
            <a:r>
              <a:rPr kumimoji="0" lang="en-US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 Phase – List My Applications Only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rgbClr val="006863"/>
                </a:solidFill>
              </a:rPr>
              <a:t>(Reviewer has not yet submitted all critiques)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" name="Picture 1" descr="Action for submitting a critique the first time&#10;">
            <a:extLst>
              <a:ext uri="{FF2B5EF4-FFF2-40B4-BE49-F238E27FC236}">
                <a16:creationId xmlns:a16="http://schemas.microsoft.com/office/drawing/2014/main" id="{221926B9-411A-0AE3-ADC2-2104185B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574" y="3262437"/>
            <a:ext cx="3842869" cy="1020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5C689-3D11-7BAE-7E48-6FF49F3C3941}"/>
              </a:ext>
            </a:extLst>
          </p:cNvPr>
          <p:cNvSpPr txBox="1"/>
          <p:nvPr/>
        </p:nvSpPr>
        <p:spPr>
          <a:xfrm>
            <a:off x="10125075" y="2276475"/>
            <a:ext cx="171905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Submit Critique from action icon.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82492-C7E4-A391-7634-73B8298D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0464">
            <a:off x="8683106" y="4897527"/>
            <a:ext cx="2650766" cy="7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7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READ</a:t>
            </a:r>
            <a:r>
              <a:rPr kumimoji="0" lang="en-US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 Phase – List of Applications</a:t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8BFF1-1755-6A4D-0EA6-0ADE53AC69A9}"/>
              </a:ext>
            </a:extLst>
          </p:cNvPr>
          <p:cNvSpPr txBox="1"/>
          <p:nvPr/>
        </p:nvSpPr>
        <p:spPr>
          <a:xfrm>
            <a:off x="10385410" y="3587903"/>
            <a:ext cx="1806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Due to a conflict of interest, the identified application does not provide options to submit or to view critiques</a:t>
            </a:r>
          </a:p>
        </p:txBody>
      </p:sp>
      <p:pic>
        <p:nvPicPr>
          <p:cNvPr id="3" name="Picture 2" descr="List of Applications showing application with COI status">
            <a:extLst>
              <a:ext uri="{FF2B5EF4-FFF2-40B4-BE49-F238E27FC236}">
                <a16:creationId xmlns:a16="http://schemas.microsoft.com/office/drawing/2014/main" id="{7DE438E6-7CF3-FDCD-8226-54B14EC6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2" y="1792195"/>
            <a:ext cx="10256778" cy="49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0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liminary Score Matrix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848" y="1884757"/>
            <a:ext cx="8738304" cy="45378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READ</a:t>
            </a:r>
            <a:r>
              <a:rPr kumimoji="0" lang="en-US" b="0" i="0" u="none" strike="noStrike" kern="1200" cap="none" spc="200" normalizeH="0" baseline="0" noProof="0" dirty="0">
                <a:ln>
                  <a:noFill/>
                </a:ln>
                <a:solidFill>
                  <a:srgbClr val="006863"/>
                </a:solidFill>
                <a:effectLst/>
                <a:uLnTx/>
                <a:uFillTx/>
                <a:latin typeface="Avenir Light" panose="020B0402020203020204" pitchFamily="34" charset="77"/>
                <a:ea typeface="+mj-ea"/>
                <a:cs typeface="+mj-cs"/>
              </a:rPr>
              <a:t> Phase – Preliminary Score Matrix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ounded 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5293705"/>
            <a:ext cx="3014472" cy="10326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08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Log-in and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20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st of Meetings, edit phase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7906" y="2013073"/>
            <a:ext cx="11436187" cy="352205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EDIT Phase – List of Meetings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62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EDIT Phase – Editing Scores/Critiques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 descr="List of My Assigned Applications - Edit Phase and actions available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1894" y="1791788"/>
            <a:ext cx="9568212" cy="492968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60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IAR Final Scoring – Final Score Sheet butt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IAR Final Scoring – Final Score Sheet button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 descr="IAR Final Scoring – Final Score Sheet button">
            <a:extLst>
              <a:ext uri="{FF2B5EF4-FFF2-40B4-BE49-F238E27FC236}">
                <a16:creationId xmlns:a16="http://schemas.microsoft.com/office/drawing/2014/main" id="{0B7A6127-0738-CF3C-816B-474831A4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9" y="1870657"/>
            <a:ext cx="11499574" cy="48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2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863"/>
                </a:solidFill>
              </a:rPr>
              <a:t>Final Score Sheet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" name="Picture 2" descr="Final Score Sheet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868" y="2271531"/>
            <a:ext cx="8769239" cy="375036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5536" y="5606011"/>
            <a:ext cx="765175" cy="31661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87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and Post Meeting COI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19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Pre-meeting COI Certification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8" name="Picture 17" descr="List of Meetings screen showing Pre-Meeting COI Certification link"/>
          <p:cNvPicPr>
            <a:picLocks noChangeAspect="1"/>
          </p:cNvPicPr>
          <p:nvPr/>
        </p:nvPicPr>
        <p:blipFill rotWithShape="1">
          <a:blip r:embed="rId3"/>
          <a:srcRect l="22796"/>
          <a:stretch/>
        </p:blipFill>
        <p:spPr>
          <a:xfrm>
            <a:off x="4988454" y="1929611"/>
            <a:ext cx="6855677" cy="254713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1982" y="3794919"/>
            <a:ext cx="1296968" cy="228600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Pre-meeting COI Certification screen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" y="1483241"/>
            <a:ext cx="4581526" cy="51506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Arrow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838700" y="4023519"/>
            <a:ext cx="703282" cy="149145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59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7869" y="365125"/>
            <a:ext cx="4986131" cy="1606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Post-Meeting COI Form</a:t>
            </a: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2" descr="Post Meeting COI Certification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07610" y="251497"/>
            <a:ext cx="6569872" cy="624137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750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3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Virtual Meeting – INTRODUCTION Phase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" name="Picture 1" descr="Virtual Meeting List of All Applications screen - Introduction ph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520" y="1825625"/>
            <a:ext cx="7680960" cy="48034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910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AF18-379B-D640-A09D-B94B959A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in to eRA Commons to Access IAR</a:t>
            </a:r>
            <a:br>
              <a:rPr lang="en-US" dirty="0"/>
            </a:br>
            <a:r>
              <a:rPr lang="en-US" sz="2000" dirty="0"/>
              <a:t>https://public.era.nih.gov/commons/</a:t>
            </a:r>
          </a:p>
        </p:txBody>
      </p:sp>
      <p:pic>
        <p:nvPicPr>
          <p:cNvPr id="7" name="Picture 6" descr="eRA Commons login page">
            <a:extLst>
              <a:ext uri="{FF2B5EF4-FFF2-40B4-BE49-F238E27FC236}">
                <a16:creationId xmlns:a16="http://schemas.microsoft.com/office/drawing/2014/main" id="{E4A661D3-963F-9CB5-D1D8-458294C6C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64" y="1771425"/>
            <a:ext cx="5852160" cy="507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431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Virtual Meeting – DISCUSSION Phase&#10;Discussion Dashboard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Virtual Meeting – DISCUSSION Phase</a:t>
            </a:r>
            <a:br>
              <a:rPr lang="en-US" dirty="0">
                <a:solidFill>
                  <a:srgbClr val="006863"/>
                </a:solidFill>
              </a:rPr>
            </a:br>
            <a:r>
              <a:rPr lang="en-US" dirty="0">
                <a:solidFill>
                  <a:srgbClr val="006863"/>
                </a:solidFill>
              </a:rPr>
              <a:t>Discussion Dashboard</a:t>
            </a:r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" name="Picture 1" descr="Virtual Meeting – DISCUSSION Phase&#10;Discussion Dashboar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761" y="1690688"/>
            <a:ext cx="4820478" cy="512324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459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Critique Template</a:t>
            </a:r>
            <a:br>
              <a:rPr lang="en-US" dirty="0"/>
            </a:br>
            <a:r>
              <a:rPr lang="en-US" dirty="0"/>
              <a:t>(OCT)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06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Online Critique – Full Screen</a:t>
            </a:r>
          </a:p>
        </p:txBody>
      </p:sp>
      <p:pic>
        <p:nvPicPr>
          <p:cNvPr id="2" name="Picture 1" descr="Online Critique scoring screen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53025" y="251008"/>
            <a:ext cx="5694012" cy="647046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57A446-9BC9-43AE-8342-D14CD2C5672F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02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FE48-DF8E-0B12-37C4-FE444698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List of Meetings – Reviewer View</a:t>
            </a:r>
          </a:p>
        </p:txBody>
      </p:sp>
      <p:pic>
        <p:nvPicPr>
          <p:cNvPr id="5" name="Content Placeholder 4" descr="Reviewer List of Meetings screen show Online Critique badge for 1 meeting">
            <a:extLst>
              <a:ext uri="{FF2B5EF4-FFF2-40B4-BE49-F238E27FC236}">
                <a16:creationId xmlns:a16="http://schemas.microsoft.com/office/drawing/2014/main" id="{3BFCF226-F9DE-E20E-EED8-9E20F5E0A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47663" y="1867769"/>
            <a:ext cx="11499850" cy="426704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970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57A1-E109-9FB1-0F3E-1E80611F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List of Applications – Reviewer View</a:t>
            </a:r>
          </a:p>
        </p:txBody>
      </p:sp>
      <p:pic>
        <p:nvPicPr>
          <p:cNvPr id="5" name="Content Placeholder 4" descr="Reviewer List of My Assigned Applications screen for a OCT meeting">
            <a:extLst>
              <a:ext uri="{FF2B5EF4-FFF2-40B4-BE49-F238E27FC236}">
                <a16:creationId xmlns:a16="http://schemas.microsoft.com/office/drawing/2014/main" id="{B2272AD6-03D7-8E10-A39C-B8E333ABA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74127" y="1897627"/>
            <a:ext cx="10443745" cy="459524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46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5F15-EE1A-B94E-3B60-B7274C0F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- Overall Impact Section</a:t>
            </a:r>
          </a:p>
        </p:txBody>
      </p:sp>
      <p:pic>
        <p:nvPicPr>
          <p:cNvPr id="5" name="Content Placeholder 4" descr="OCT Overall Impact score section">
            <a:extLst>
              <a:ext uri="{FF2B5EF4-FFF2-40B4-BE49-F238E27FC236}">
                <a16:creationId xmlns:a16="http://schemas.microsoft.com/office/drawing/2014/main" id="{A36DFC4F-1BB0-4171-147E-CD6635480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3" y="2064687"/>
            <a:ext cx="11499850" cy="387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902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4AFA-5FF4-53B1-9AB4-0E15081C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– Scored Review Criteria Section</a:t>
            </a:r>
          </a:p>
        </p:txBody>
      </p:sp>
      <p:pic>
        <p:nvPicPr>
          <p:cNvPr id="5" name="Content Placeholder 4" descr="OCT Scored Review Criteria Section">
            <a:extLst>
              <a:ext uri="{FF2B5EF4-FFF2-40B4-BE49-F238E27FC236}">
                <a16:creationId xmlns:a16="http://schemas.microsoft.com/office/drawing/2014/main" id="{132E3AE0-4A93-5565-90A7-C053C26E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43" y="1825624"/>
            <a:ext cx="8070713" cy="478638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021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AAA81-A47A-D3F8-E7B8-DF03E155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OCT – Additional Review Criteria Section</a:t>
            </a:r>
          </a:p>
        </p:txBody>
      </p:sp>
      <p:pic>
        <p:nvPicPr>
          <p:cNvPr id="5" name="Content Placeholder 4" descr="OCT – Additional Review Criteria Section">
            <a:extLst>
              <a:ext uri="{FF2B5EF4-FFF2-40B4-BE49-F238E27FC236}">
                <a16:creationId xmlns:a16="http://schemas.microsoft.com/office/drawing/2014/main" id="{79E0CF4C-654E-0347-19DA-52F2FA4AB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3" y="205140"/>
            <a:ext cx="7209871" cy="645283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896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D027-422B-FB55-229E-C7112A80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– Additional Review Considerations Section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DDEC9D-D66B-AC80-40B3-E375E8384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457" y="1825625"/>
            <a:ext cx="8443085" cy="485477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578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SRG Minutes/Budget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5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AF18-379B-D640-A09D-B94B959A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Landing Screen for Reviewers After Log-in</a:t>
            </a:r>
            <a:br>
              <a:rPr lang="en-US" dirty="0"/>
            </a:br>
            <a:r>
              <a:rPr lang="en-US" dirty="0"/>
              <a:t>IAR Access</a:t>
            </a:r>
          </a:p>
        </p:txBody>
      </p:sp>
      <p:pic>
        <p:nvPicPr>
          <p:cNvPr id="11" name="Picture 10" descr="Commons Landing Page showing access to IAR via button or apps icon in upper left corner&#10;">
            <a:extLst>
              <a:ext uri="{FF2B5EF4-FFF2-40B4-BE49-F238E27FC236}">
                <a16:creationId xmlns:a16="http://schemas.microsoft.com/office/drawing/2014/main" id="{D9345329-7295-AD6C-59B9-F8CB49C8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09713" y="1954713"/>
            <a:ext cx="9172573" cy="4538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916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D027-422B-FB55-229E-C7112A80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SRG Minutes / Budget Form for Chairperson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DEC9D-D66B-AC80-40B3-E375E8384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10544" y="1825625"/>
            <a:ext cx="7770910" cy="485477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697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75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Reviewer Personal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" name="Picture 1" descr="Personal Profile Form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59984" y="1741164"/>
            <a:ext cx="6472031" cy="498031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155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Reviewers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13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2" name="Freeform: Shape 1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6" y="1325461"/>
            <a:ext cx="3984771" cy="1442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006863"/>
                </a:solidFill>
                <a:latin typeface="Avenir Light"/>
              </a:rPr>
              <a:t>eRA: Reviewers website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006863"/>
                </a:solidFill>
                <a:latin typeface="+mj-lt"/>
                <a:ea typeface="+mj-ea"/>
                <a:cs typeface="+mj-cs"/>
              </a:rPr>
              <a:t>https://www.era.nih.gov/reviewers</a:t>
            </a:r>
          </a:p>
        </p:txBody>
      </p:sp>
      <p:pic>
        <p:nvPicPr>
          <p:cNvPr id="8" name="Picture 7" descr="eRA Reviewers web page">
            <a:extLst>
              <a:ext uri="{FF2B5EF4-FFF2-40B4-BE49-F238E27FC236}">
                <a16:creationId xmlns:a16="http://schemas.microsoft.com/office/drawing/2014/main" id="{54E5931F-C85F-8B6F-C5FC-67D089FD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71" y="643469"/>
            <a:ext cx="4986100" cy="5571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1303DC8-D049-4606-B080-DDC65A2B61F5}" type="slidenum">
              <a:rPr lang="en-US">
                <a:solidFill>
                  <a:srgbClr val="000000">
                    <a:alpha val="6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54</a:t>
            </a:fld>
            <a:endParaRPr lang="en-US">
              <a:solidFill>
                <a:srgbClr val="00000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3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3949" y="1308682"/>
            <a:ext cx="3347270" cy="2120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 dirty="0">
                <a:solidFill>
                  <a:srgbClr val="006863"/>
                </a:solidFill>
                <a:latin typeface="Avenir Light" panose="020B0402020203020204"/>
              </a:rPr>
              <a:t>Information for Reviewers website</a:t>
            </a:r>
            <a:br>
              <a:rPr lang="en-US" sz="3500" kern="1200" dirty="0">
                <a:solidFill>
                  <a:srgbClr val="006863"/>
                </a:solidFill>
                <a:latin typeface="Avenir Light" panose="020B0402020203020204"/>
              </a:rPr>
            </a:br>
            <a:r>
              <a:rPr lang="en-US" sz="1600" kern="1200" dirty="0">
                <a:solidFill>
                  <a:srgbClr val="006863"/>
                </a:solidFill>
                <a:latin typeface="Avenir Light" panose="020B0402020203020204"/>
              </a:rPr>
              <a:t>https://grants.nih.gov/grants/policy/review.htm</a:t>
            </a:r>
          </a:p>
        </p:txBody>
      </p:sp>
      <p:pic>
        <p:nvPicPr>
          <p:cNvPr id="6" name="Picture 5" descr="Information for Reviewers web page">
            <a:extLst>
              <a:ext uri="{FF2B5EF4-FFF2-40B4-BE49-F238E27FC236}">
                <a16:creationId xmlns:a16="http://schemas.microsoft.com/office/drawing/2014/main" id="{325186C6-881B-5C9A-C7DB-A4687F30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82" y="267828"/>
            <a:ext cx="4297680" cy="64626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57A446-9BC9-43AE-8342-D14CD2C5672F}" type="slidenum">
              <a:rPr lang="en-US">
                <a:solidFill>
                  <a:srgbClr val="000000">
                    <a:alpha val="6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55</a:t>
            </a:fld>
            <a:endParaRPr lang="en-US">
              <a:solidFill>
                <a:srgbClr val="00000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18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863"/>
                </a:solidFill>
              </a:rPr>
              <a:t>Feedback?</a:t>
            </a:r>
            <a:br>
              <a:rPr lang="en-US" dirty="0">
                <a:solidFill>
                  <a:srgbClr val="006863"/>
                </a:solidFill>
              </a:rPr>
            </a:br>
            <a:r>
              <a:rPr lang="en-US" sz="2400" dirty="0">
                <a:solidFill>
                  <a:srgbClr val="006863"/>
                </a:solidFill>
              </a:rPr>
              <a:t>Email eracommunications@mail.nih.gov</a:t>
            </a:r>
            <a:br>
              <a:rPr lang="en-US" dirty="0"/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AF18-379B-D640-A09D-B94B959A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Landing Screen for Reviewers After Log-in</a:t>
            </a:r>
            <a:br>
              <a:rPr lang="en-US" dirty="0"/>
            </a:br>
            <a:r>
              <a:rPr lang="en-US" dirty="0"/>
              <a:t>Personal Profile Access</a:t>
            </a:r>
          </a:p>
        </p:txBody>
      </p:sp>
      <p:pic>
        <p:nvPicPr>
          <p:cNvPr id="11" name="Picture 10" descr="Commons landing page showing access to the Personal Profile via button or apps icon in the upper left corner">
            <a:extLst>
              <a:ext uri="{FF2B5EF4-FFF2-40B4-BE49-F238E27FC236}">
                <a16:creationId xmlns:a16="http://schemas.microsoft.com/office/drawing/2014/main" id="{D9345329-7295-AD6C-59B9-F8CB49C8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954713"/>
            <a:ext cx="9172575" cy="4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AF18-379B-D640-A09D-B94B959A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Landing Screen for Reviewers After Log-in to</a:t>
            </a:r>
            <a:br>
              <a:rPr lang="en-US" dirty="0"/>
            </a:br>
            <a:r>
              <a:rPr lang="en-US" dirty="0"/>
              <a:t>Older Screens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F13AC-46B6-B8CF-7158-709E8F7D0195}"/>
              </a:ext>
            </a:extLst>
          </p:cNvPr>
          <p:cNvSpPr txBox="1"/>
          <p:nvPr/>
        </p:nvSpPr>
        <p:spPr>
          <a:xfrm>
            <a:off x="1981200" y="4469368"/>
            <a:ext cx="1828800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Personal 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F01F7-49F8-C6C5-7EDB-D066C22AA51A}"/>
              </a:ext>
            </a:extLst>
          </p:cNvPr>
          <p:cNvSpPr txBox="1"/>
          <p:nvPr/>
        </p:nvSpPr>
        <p:spPr>
          <a:xfrm>
            <a:off x="7467600" y="4469368"/>
            <a:ext cx="2743200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Internet Assisted Review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95D837-DD88-F440-3F65-33DAA550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993741" y="3349012"/>
            <a:ext cx="990600" cy="112270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0A797D-52E6-8CBC-B04A-39678C66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28925" y="3332738"/>
            <a:ext cx="876300" cy="113897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nding screen for reviewers after login on older screens; displaying links to Personal Profile and IAR">
            <a:extLst>
              <a:ext uri="{FF2B5EF4-FFF2-40B4-BE49-F238E27FC236}">
                <a16:creationId xmlns:a16="http://schemas.microsoft.com/office/drawing/2014/main" id="{F72B9C92-59A0-FACE-E7E0-8111377E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48" y="2020741"/>
            <a:ext cx="9509760" cy="13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D1EC-E1DC-9086-1699-53150226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Meetings</a:t>
            </a:r>
          </a:p>
        </p:txBody>
      </p:sp>
      <p:pic>
        <p:nvPicPr>
          <p:cNvPr id="3" name="Picture 2" descr="List of Meetings screen after entering IAR">
            <a:extLst>
              <a:ext uri="{FF2B5EF4-FFF2-40B4-BE49-F238E27FC236}">
                <a16:creationId xmlns:a16="http://schemas.microsoft.com/office/drawing/2014/main" id="{896C3C78-64EE-BC4A-1A9A-68E993D9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7869" y="1848489"/>
            <a:ext cx="11557596" cy="389916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55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D1EC-E1DC-9086-1699-53150226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 Statement Link</a:t>
            </a:r>
          </a:p>
        </p:txBody>
      </p:sp>
      <p:pic>
        <p:nvPicPr>
          <p:cNvPr id="3" name="Picture 2" descr="List of Meetings screen showing Confidentiality Statement link&#10;">
            <a:extLst>
              <a:ext uri="{FF2B5EF4-FFF2-40B4-BE49-F238E27FC236}">
                <a16:creationId xmlns:a16="http://schemas.microsoft.com/office/drawing/2014/main" id="{896C3C78-64EE-BC4A-1A9A-68E993D9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7869" y="1793874"/>
            <a:ext cx="10422377" cy="36254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Menu of actions available after Confidentiality Statement is signed">
            <a:extLst>
              <a:ext uri="{FF2B5EF4-FFF2-40B4-BE49-F238E27FC236}">
                <a16:creationId xmlns:a16="http://schemas.microsoft.com/office/drawing/2014/main" id="{82883E7F-8D8E-27D4-62AA-862FEDEE9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83048" y="5064125"/>
            <a:ext cx="2127595" cy="1428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77B685-2A2C-C2D4-4691-9900238E0994}"/>
              </a:ext>
            </a:extLst>
          </p:cNvPr>
          <p:cNvSpPr txBox="1"/>
          <p:nvPr/>
        </p:nvSpPr>
        <p:spPr>
          <a:xfrm>
            <a:off x="884765" y="5530119"/>
            <a:ext cx="540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Pre-Meeting COI Certification, View List of Applications, and other actions within IAR are available to reviewers once the confidentiality statement has been completed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60EEF9-3575-9F2A-1C1F-70704449C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64279" y="4874004"/>
            <a:ext cx="3241471" cy="736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1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F8F8"/>
      </a:accent1>
      <a:accent2>
        <a:srgbClr val="1D3560"/>
      </a:accent2>
      <a:accent3>
        <a:srgbClr val="144861"/>
      </a:accent3>
      <a:accent4>
        <a:srgbClr val="055762"/>
      </a:accent4>
      <a:accent5>
        <a:srgbClr val="006863"/>
      </a:accent5>
      <a:accent6>
        <a:srgbClr val="00826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2DE46D5-D393-9947-B7ED-DE6511A89859}" vid="{A59E7E4E-947A-0E46-AEFE-8CF218502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359243886D498107C50F288A0FDE" ma:contentTypeVersion="2" ma:contentTypeDescription="Create a new document." ma:contentTypeScope="" ma:versionID="6bb222d3b923176d5725362e8b90da1d">
  <xsd:schema xmlns:xsd="http://www.w3.org/2001/XMLSchema" xmlns:xs="http://www.w3.org/2001/XMLSchema" xmlns:p="http://schemas.microsoft.com/office/2006/metadata/properties" xmlns:ns2="f24dec6e-ef8a-4098-9e68-5eb61f99d0f0" targetNamespace="http://schemas.microsoft.com/office/2006/metadata/properties" ma:root="true" ma:fieldsID="306e7fba7b15e7ba5fa81d1f127f6977" ns2:_="">
    <xsd:import namespace="f24dec6e-ef8a-4098-9e68-5eb61f99d0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dec6e-ef8a-4098-9e68-5eb61f99d0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7894A-9FA0-421C-B086-F6A9895DC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dec6e-ef8a-4098-9e68-5eb61f99d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7EB4C-BD8C-4F31-8430-B75ADAC39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9F7176-A3F5-4941-95AA-2545DEBDA21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24dec6e-ef8a-4098-9e68-5eb61f99d0f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</TotalTime>
  <Words>724</Words>
  <Application>Microsoft Office PowerPoint</Application>
  <PresentationFormat>Widescreen</PresentationFormat>
  <Paragraphs>140</Paragraphs>
  <Slides>56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Avenir Light</vt:lpstr>
      <vt:lpstr>Calibri</vt:lpstr>
      <vt:lpstr>Calibri Light</vt:lpstr>
      <vt:lpstr>Wingdings</vt:lpstr>
      <vt:lpstr>Office Theme</vt:lpstr>
      <vt:lpstr>Internet Assisted Review (IAR) A Reviewer’s Perspective</vt:lpstr>
      <vt:lpstr>IAR – Slide Topics</vt:lpstr>
      <vt:lpstr>Log-in and Access</vt:lpstr>
      <vt:lpstr>Log in to eRA Commons to Access IAR https://public.era.nih.gov/commons/</vt:lpstr>
      <vt:lpstr>Landing Screen for Reviewers After Log-in IAR Access</vt:lpstr>
      <vt:lpstr>Landing Screen for Reviewers After Log-in Personal Profile Access</vt:lpstr>
      <vt:lpstr>Landing Screen for Reviewers After Log-in to Older Screens</vt:lpstr>
      <vt:lpstr>List of Meetings</vt:lpstr>
      <vt:lpstr>Confidentiality Statement Link</vt:lpstr>
      <vt:lpstr>Access Code for Downloads Link</vt:lpstr>
      <vt:lpstr>Accessing the Applications and Review Materials</vt:lpstr>
      <vt:lpstr>Viewing the Grant Folder</vt:lpstr>
      <vt:lpstr>Viewing Additions for Review From the Grant Folder</vt:lpstr>
      <vt:lpstr>Access Additional Materials from Application List</vt:lpstr>
      <vt:lpstr>Meeting Materials</vt:lpstr>
      <vt:lpstr>Submitting Scores and Critiques</vt:lpstr>
      <vt:lpstr>SUBMIT Phase Default Screen: List of My Assigned Applications</vt:lpstr>
      <vt:lpstr>Viewing Unassigned Applications – List of Applications</vt:lpstr>
      <vt:lpstr>Submitting Critiques and Preliminary Scores</vt:lpstr>
      <vt:lpstr>Critique/Score Submission Confirmation</vt:lpstr>
      <vt:lpstr>SUBMIT Phase – Deleting Critiques/Scores</vt:lpstr>
      <vt:lpstr>SUBMIT Phase – Deleting Critiques/Scores (Cont’d)</vt:lpstr>
      <vt:lpstr>Read Phase</vt:lpstr>
      <vt:lpstr>READ Phase – List of Applications (All critiques submitted by reviewer but some missing for other reviewers)</vt:lpstr>
      <vt:lpstr>READ Phase – List My Assignments Applications</vt:lpstr>
      <vt:lpstr>READ Phase – List My Applications Only (Reviewer has not yet submitted all critiques)</vt:lpstr>
      <vt:lpstr>READ Phase – List of Applications </vt:lpstr>
      <vt:lpstr>READ Phase – Preliminary Score Matrix</vt:lpstr>
      <vt:lpstr>Edit Phase</vt:lpstr>
      <vt:lpstr>EDIT Phase – List of Meetings</vt:lpstr>
      <vt:lpstr>EDIT Phase – Editing Scores/Critiques</vt:lpstr>
      <vt:lpstr>Final Scoring</vt:lpstr>
      <vt:lpstr>IAR Final Scoring – Final Score Sheet button</vt:lpstr>
      <vt:lpstr>Final Score Sheet</vt:lpstr>
      <vt:lpstr>Pre and Post Meeting COI</vt:lpstr>
      <vt:lpstr>Pre-meeting COI Certification</vt:lpstr>
      <vt:lpstr>Post-Meeting COI Form</vt:lpstr>
      <vt:lpstr>Virtual Meeting</vt:lpstr>
      <vt:lpstr>Virtual Meeting – INTRODUCTION Phase</vt:lpstr>
      <vt:lpstr>Virtual Meeting – DISCUSSION Phase Discussion Dashboard</vt:lpstr>
      <vt:lpstr>Online Critique Template (OCT)</vt:lpstr>
      <vt:lpstr>Online Critique – Full Screen</vt:lpstr>
      <vt:lpstr>OCT List of Meetings – Reviewer View</vt:lpstr>
      <vt:lpstr>OCT List of Applications – Reviewer View</vt:lpstr>
      <vt:lpstr>OCT - Overall Impact Section</vt:lpstr>
      <vt:lpstr>OCT – Scored Review Criteria Section</vt:lpstr>
      <vt:lpstr>OCT – Additional Review Criteria Section</vt:lpstr>
      <vt:lpstr>OCT – Additional Review Considerations Section</vt:lpstr>
      <vt:lpstr>SRG Minutes/Budget Form</vt:lpstr>
      <vt:lpstr>SRG Minutes / Budget Form for Chairperson</vt:lpstr>
      <vt:lpstr>Personal Profile</vt:lpstr>
      <vt:lpstr>Reviewer Personal Profile</vt:lpstr>
      <vt:lpstr>Resources for Reviewers</vt:lpstr>
      <vt:lpstr>eRA: Reviewers website https://www.era.nih.gov/reviewers</vt:lpstr>
      <vt:lpstr>Information for Reviewers website https://grants.nih.gov/grants/policy/review.htm</vt:lpstr>
      <vt:lpstr>Feedback? Email eracommunications@mail.nih.gov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Euna (NIH/OD) [C]</dc:creator>
  <cp:lastModifiedBy>Schumaker, Joseph (NIH/OD) [E]</cp:lastModifiedBy>
  <cp:revision>55</cp:revision>
  <dcterms:created xsi:type="dcterms:W3CDTF">2022-03-10T18:36:14Z</dcterms:created>
  <dcterms:modified xsi:type="dcterms:W3CDTF">2023-04-18T19:05:57Z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0x0101005B58359243886D498107C50F288A0FDE</vt:lpwstr>
  </property>
</Properties>
</file>