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sldIdLst>
    <p:sldId id="256" r:id="rId4"/>
    <p:sldId id="302" r:id="rId5"/>
    <p:sldId id="261" r:id="rId6"/>
    <p:sldId id="299" r:id="rId7"/>
    <p:sldId id="308" r:id="rId8"/>
    <p:sldId id="309" r:id="rId9"/>
    <p:sldId id="310" r:id="rId10"/>
    <p:sldId id="317" r:id="rId11"/>
    <p:sldId id="318" r:id="rId12"/>
    <p:sldId id="322" r:id="rId13"/>
    <p:sldId id="303" r:id="rId14"/>
    <p:sldId id="312" r:id="rId15"/>
    <p:sldId id="325" r:id="rId16"/>
    <p:sldId id="326" r:id="rId17"/>
    <p:sldId id="313" r:id="rId18"/>
    <p:sldId id="314" r:id="rId19"/>
    <p:sldId id="319" r:id="rId20"/>
    <p:sldId id="315" r:id="rId21"/>
    <p:sldId id="316" r:id="rId22"/>
    <p:sldId id="337" r:id="rId23"/>
    <p:sldId id="320" r:id="rId24"/>
    <p:sldId id="306" r:id="rId25"/>
    <p:sldId id="305" r:id="rId26"/>
    <p:sldId id="323" r:id="rId27"/>
    <p:sldId id="321" r:id="rId28"/>
    <p:sldId id="340" r:id="rId29"/>
    <p:sldId id="339" r:id="rId30"/>
    <p:sldId id="327"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ison, Anastasiya" initials="HA" lastIdx="2" clrIdx="0">
    <p:extLst>
      <p:ext uri="{19B8F6BF-5375-455C-9EA6-DF929625EA0E}">
        <p15:presenceInfo xmlns:p15="http://schemas.microsoft.com/office/powerpoint/2012/main" userId="Hardison, Anastasi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4712" autoAdjust="0"/>
  </p:normalViewPr>
  <p:slideViewPr>
    <p:cSldViewPr snapToGrid="0">
      <p:cViewPr varScale="1">
        <p:scale>
          <a:sx n="81" d="100"/>
          <a:sy n="81" d="100"/>
        </p:scale>
        <p:origin x="52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5EE7FF-F50F-4941-94F4-D21615E7F76A}"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17380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423733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87535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131E5E2-8DB1-43E7-9F30-43DCA2DED281}" type="datetime1">
              <a:rPr lang="en-US" smtClean="0"/>
              <a:pPr>
                <a:defRPr/>
              </a:pPr>
              <a:t>4/25/2023</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75BECE6F-C8B3-4AFE-ABE6-79691508103B}"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40204965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01A75D32-94B1-43D8-A037-FE67FB015E27}" type="datetime1">
              <a:rPr lang="en-US" smtClean="0"/>
              <a:pPr>
                <a:defRPr/>
              </a:pPr>
              <a:t>4/25/2023</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4902838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2A12B73-6AA9-43D6-828E-9D5759009A62}" type="datetime1">
              <a:rPr lang="en-US" smtClean="0"/>
              <a:pPr>
                <a:defRPr/>
              </a:pPr>
              <a:t>4/25/2023</a:t>
            </a:fld>
            <a:endParaRPr lang="en-US"/>
          </a:p>
        </p:txBody>
      </p:sp>
      <p:sp>
        <p:nvSpPr>
          <p:cNvPr id="17" name="Slide Number Placeholder 5"/>
          <p:cNvSpPr>
            <a:spLocks noGrp="1"/>
          </p:cNvSpPr>
          <p:nvPr>
            <p:ph type="sldNum" sz="quarter" idx="12"/>
          </p:nvPr>
        </p:nvSpPr>
        <p:spPr>
          <a:xfrm>
            <a:off x="5791200" y="2178051"/>
            <a:ext cx="609600" cy="441325"/>
          </a:xfrm>
        </p:spPr>
        <p:txBody>
          <a:bodyPr/>
          <a:lstStyle>
            <a:lvl1pPr>
              <a:defRPr>
                <a:solidFill>
                  <a:schemeClr val="accent3">
                    <a:shade val="75000"/>
                  </a:schemeClr>
                </a:solidFill>
              </a:defRPr>
            </a:lvl1pPr>
          </a:lstStyle>
          <a:p>
            <a:pPr>
              <a:defRPr/>
            </a:pPr>
            <a:fld id="{22A70DE3-2F75-431A-9D09-64CA1AB2227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3725789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554C86F5-7B55-4F9B-9C6C-C8D64859BA57}" type="datetime1">
              <a:rPr lang="en-US" smtClean="0"/>
              <a:pPr>
                <a:defRPr/>
              </a:pPr>
              <a:t>4/25/2023</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solidFill>
                  <a:srgbClr val="9BBB59">
                    <a:shade val="75000"/>
                  </a:srgbClr>
                </a:solidFill>
              </a:rPr>
              <a:pPr>
                <a:defRPr/>
              </a:pPr>
              <a:t>‹#›</a:t>
            </a:fld>
            <a:endParaRPr lang="en-US">
              <a:solidFill>
                <a:srgbClr val="9BBB59">
                  <a:shade val="75000"/>
                </a:srgbClr>
              </a:solidFill>
            </a:endParaRPr>
          </a:p>
        </p:txBody>
      </p:sp>
    </p:spTree>
    <p:extLst>
      <p:ext uri="{BB962C8B-B14F-4D97-AF65-F5344CB8AC3E}">
        <p14:creationId xmlns:p14="http://schemas.microsoft.com/office/powerpoint/2010/main" val="274389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6" name="Oval 15"/>
          <p:cNvSpPr/>
          <p:nvPr/>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B883D102-3436-4C70-948A-2E06042B4189}" type="datetime1">
              <a:rPr lang="en-US" smtClean="0"/>
              <a:pPr>
                <a:defRPr/>
              </a:pPr>
              <a:t>4/25/2023</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5786967" y="1000126"/>
            <a:ext cx="609600" cy="441325"/>
          </a:xfrm>
        </p:spPr>
        <p:txBody>
          <a:bodyPr/>
          <a:lstStyle>
            <a:lvl1pPr algn="ctr">
              <a:defRPr/>
            </a:lvl1pPr>
          </a:lstStyle>
          <a:p>
            <a:pPr>
              <a:defRPr/>
            </a:pPr>
            <a:fld id="{3A4FF90E-4C55-4D59-BE6A-CE57DBB6E3F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97158345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9F07B7B-168F-4CA2-B7C0-9C0234D0AAA4}" type="datetime1">
              <a:rPr lang="en-US" smtClean="0"/>
              <a:pPr>
                <a:defRPr/>
              </a:pPr>
              <a:t>4/25/2023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D535206B-4A4A-47B0-BA21-D142872E963A}"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8615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Date Placeholder 1"/>
          <p:cNvSpPr>
            <a:spLocks noGrp="1"/>
          </p:cNvSpPr>
          <p:nvPr>
            <p:ph type="dt" sz="half" idx="10"/>
          </p:nvPr>
        </p:nvSpPr>
        <p:spPr/>
        <p:txBody>
          <a:bodyPr/>
          <a:lstStyle>
            <a:lvl1pPr>
              <a:defRPr/>
            </a:lvl1pPr>
          </a:lstStyle>
          <a:p>
            <a:pPr>
              <a:defRPr/>
            </a:pPr>
            <a:fld id="{7E9ECA61-1D6E-4EF8-96C1-58BE1EB49553}" type="datetime1">
              <a:rPr lang="en-US" smtClean="0"/>
              <a:pPr>
                <a:defRPr/>
              </a:pPr>
              <a:t>4/25/2023</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Tree>
    <p:extLst>
      <p:ext uri="{BB962C8B-B14F-4D97-AF65-F5344CB8AC3E}">
        <p14:creationId xmlns:p14="http://schemas.microsoft.com/office/powerpoint/2010/main" val="18823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8BDCC166-2605-4167-A7CB-707BA64C0BF4}" type="datetime1">
              <a:rPr lang="en-US" smtClean="0"/>
              <a:pPr>
                <a:defRPr/>
              </a:pPr>
              <a:t>4/25/2023</a:t>
            </a:fld>
            <a:endParaRPr lang="en-US"/>
          </a:p>
        </p:txBody>
      </p:sp>
      <p:sp>
        <p:nvSpPr>
          <p:cNvPr id="16" name="Footer Placeholder 5"/>
          <p:cNvSpPr>
            <a:spLocks noGrp="1"/>
          </p:cNvSpPr>
          <p:nvPr>
            <p:ph type="ftr" sz="quarter" idx="15"/>
          </p:nvPr>
        </p:nvSpPr>
        <p:spPr>
          <a:xfrm>
            <a:off x="508000" y="6410326"/>
            <a:ext cx="38608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828800" y="304801"/>
            <a:ext cx="609600" cy="441325"/>
          </a:xfrm>
        </p:spPr>
        <p:txBody>
          <a:bodyPr/>
          <a:lstStyle>
            <a:lvl1pPr>
              <a:defRPr>
                <a:solidFill>
                  <a:schemeClr val="accent3">
                    <a:shade val="75000"/>
                  </a:schemeClr>
                </a:solidFill>
              </a:defRPr>
            </a:lvl1pPr>
          </a:lstStyle>
          <a:p>
            <a:pPr>
              <a:defRPr/>
            </a:pPr>
            <a:fld id="{0057A446-9BC9-43AE-8342-D14CD2C5672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1331269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152815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E47774A6-CAF0-4AEC-8C1D-35A027BB91C9}" type="datetime1">
              <a:rPr lang="en-US" smtClean="0"/>
              <a:pPr>
                <a:defRPr/>
              </a:pPr>
              <a:t>4/25/2023</a:t>
            </a:fld>
            <a:endParaRPr lang="en-US"/>
          </a:p>
        </p:txBody>
      </p:sp>
      <p:sp>
        <p:nvSpPr>
          <p:cNvPr id="17"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828800" y="309564"/>
            <a:ext cx="609600" cy="441325"/>
          </a:xfrm>
        </p:spPr>
        <p:txBody>
          <a:bodyPr/>
          <a:lstStyle>
            <a:lvl1pPr>
              <a:defRPr/>
            </a:lvl1pPr>
          </a:lstStyle>
          <a:p>
            <a:pPr>
              <a:defRPr/>
            </a:pPr>
            <a:fld id="{20119ED5-8942-4B81-BD67-FB5B28D591C8}"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656551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131E5E2-8DB1-43E7-9F30-43DCA2DED281}" type="datetime1">
              <a:rPr lang="en-US" smtClean="0"/>
              <a:pPr>
                <a:defRPr/>
              </a:pPr>
              <a:t>4/25/2023</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75BECE6F-C8B3-4AFE-ABE6-79691508103B}"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36593308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01A75D32-94B1-43D8-A037-FE67FB015E27}" type="datetime1">
              <a:rPr lang="en-US" smtClean="0"/>
              <a:pPr>
                <a:defRPr/>
              </a:pPr>
              <a:t>4/25/2023</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32397263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2A12B73-6AA9-43D6-828E-9D5759009A62}" type="datetime1">
              <a:rPr lang="en-US" smtClean="0"/>
              <a:pPr>
                <a:defRPr/>
              </a:pPr>
              <a:t>4/25/2023</a:t>
            </a:fld>
            <a:endParaRPr lang="en-US"/>
          </a:p>
        </p:txBody>
      </p:sp>
      <p:sp>
        <p:nvSpPr>
          <p:cNvPr id="17" name="Slide Number Placeholder 5"/>
          <p:cNvSpPr>
            <a:spLocks noGrp="1"/>
          </p:cNvSpPr>
          <p:nvPr>
            <p:ph type="sldNum" sz="quarter" idx="12"/>
          </p:nvPr>
        </p:nvSpPr>
        <p:spPr>
          <a:xfrm>
            <a:off x="5791200" y="2178051"/>
            <a:ext cx="609600" cy="441325"/>
          </a:xfrm>
        </p:spPr>
        <p:txBody>
          <a:bodyPr/>
          <a:lstStyle>
            <a:lvl1pPr>
              <a:defRPr>
                <a:solidFill>
                  <a:schemeClr val="accent3">
                    <a:shade val="75000"/>
                  </a:schemeClr>
                </a:solidFill>
              </a:defRPr>
            </a:lvl1pPr>
          </a:lstStyle>
          <a:p>
            <a:pPr>
              <a:defRPr/>
            </a:pPr>
            <a:fld id="{22A70DE3-2F75-431A-9D09-64CA1AB2227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4690566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554C86F5-7B55-4F9B-9C6C-C8D64859BA57}" type="datetime1">
              <a:rPr lang="en-US" smtClean="0"/>
              <a:pPr>
                <a:defRPr/>
              </a:pPr>
              <a:t>4/25/2023</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solidFill>
                  <a:srgbClr val="9BBB59">
                    <a:shade val="75000"/>
                  </a:srgbClr>
                </a:solidFill>
              </a:rPr>
              <a:pPr>
                <a:defRPr/>
              </a:pPr>
              <a:t>‹#›</a:t>
            </a:fld>
            <a:endParaRPr lang="en-US">
              <a:solidFill>
                <a:srgbClr val="9BBB59">
                  <a:shade val="75000"/>
                </a:srgbClr>
              </a:solidFill>
            </a:endParaRPr>
          </a:p>
        </p:txBody>
      </p:sp>
    </p:spTree>
    <p:extLst>
      <p:ext uri="{BB962C8B-B14F-4D97-AF65-F5344CB8AC3E}">
        <p14:creationId xmlns:p14="http://schemas.microsoft.com/office/powerpoint/2010/main" val="3707847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6" name="Oval 15"/>
          <p:cNvSpPr/>
          <p:nvPr/>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B883D102-3436-4C70-948A-2E06042B4189}" type="datetime1">
              <a:rPr lang="en-US" smtClean="0"/>
              <a:pPr>
                <a:defRPr/>
              </a:pPr>
              <a:t>4/25/2023</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5786967" y="1000126"/>
            <a:ext cx="609600" cy="441325"/>
          </a:xfrm>
        </p:spPr>
        <p:txBody>
          <a:bodyPr/>
          <a:lstStyle>
            <a:lvl1pPr algn="ctr">
              <a:defRPr/>
            </a:lvl1pPr>
          </a:lstStyle>
          <a:p>
            <a:pPr>
              <a:defRPr/>
            </a:pPr>
            <a:fld id="{3A4FF90E-4C55-4D59-BE6A-CE57DBB6E3F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6717613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9F07B7B-168F-4CA2-B7C0-9C0234D0AAA4}" type="datetime1">
              <a:rPr lang="en-US" smtClean="0"/>
              <a:pPr>
                <a:defRPr/>
              </a:pPr>
              <a:t>4/25/2023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D535206B-4A4A-47B0-BA21-D142872E963A}"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905220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Date Placeholder 1"/>
          <p:cNvSpPr>
            <a:spLocks noGrp="1"/>
          </p:cNvSpPr>
          <p:nvPr>
            <p:ph type="dt" sz="half" idx="10"/>
          </p:nvPr>
        </p:nvSpPr>
        <p:spPr/>
        <p:txBody>
          <a:bodyPr/>
          <a:lstStyle>
            <a:lvl1pPr>
              <a:defRPr/>
            </a:lvl1pPr>
          </a:lstStyle>
          <a:p>
            <a:pPr>
              <a:defRPr/>
            </a:pPr>
            <a:fld id="{7E9ECA61-1D6E-4EF8-96C1-58BE1EB49553}" type="datetime1">
              <a:rPr lang="en-US" smtClean="0"/>
              <a:pPr>
                <a:defRPr/>
              </a:pPr>
              <a:t>4/25/2023</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Tree>
    <p:extLst>
      <p:ext uri="{BB962C8B-B14F-4D97-AF65-F5344CB8AC3E}">
        <p14:creationId xmlns:p14="http://schemas.microsoft.com/office/powerpoint/2010/main" val="2819880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8BDCC166-2605-4167-A7CB-707BA64C0BF4}" type="datetime1">
              <a:rPr lang="en-US" smtClean="0"/>
              <a:pPr>
                <a:defRPr/>
              </a:pPr>
              <a:t>4/25/2023</a:t>
            </a:fld>
            <a:endParaRPr lang="en-US"/>
          </a:p>
        </p:txBody>
      </p:sp>
      <p:sp>
        <p:nvSpPr>
          <p:cNvPr id="16" name="Footer Placeholder 5"/>
          <p:cNvSpPr>
            <a:spLocks noGrp="1"/>
          </p:cNvSpPr>
          <p:nvPr>
            <p:ph type="ftr" sz="quarter" idx="15"/>
          </p:nvPr>
        </p:nvSpPr>
        <p:spPr>
          <a:xfrm>
            <a:off x="508000" y="6410326"/>
            <a:ext cx="38608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828800" y="304801"/>
            <a:ext cx="609600" cy="441325"/>
          </a:xfrm>
        </p:spPr>
        <p:txBody>
          <a:bodyPr/>
          <a:lstStyle>
            <a:lvl1pPr>
              <a:defRPr>
                <a:solidFill>
                  <a:schemeClr val="accent3">
                    <a:shade val="75000"/>
                  </a:schemeClr>
                </a:solidFill>
              </a:defRPr>
            </a:lvl1pPr>
          </a:lstStyle>
          <a:p>
            <a:pPr>
              <a:defRPr/>
            </a:pPr>
            <a:fld id="{0057A446-9BC9-43AE-8342-D14CD2C5672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62058638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E47774A6-CAF0-4AEC-8C1D-35A027BB91C9}" type="datetime1">
              <a:rPr lang="en-US" smtClean="0"/>
              <a:pPr>
                <a:defRPr/>
              </a:pPr>
              <a:t>4/25/2023</a:t>
            </a:fld>
            <a:endParaRPr lang="en-US"/>
          </a:p>
        </p:txBody>
      </p:sp>
      <p:sp>
        <p:nvSpPr>
          <p:cNvPr id="17"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828800" y="309564"/>
            <a:ext cx="609600" cy="441325"/>
          </a:xfrm>
        </p:spPr>
        <p:txBody>
          <a:bodyPr/>
          <a:lstStyle>
            <a:lvl1pPr>
              <a:defRPr/>
            </a:lvl1pPr>
          </a:lstStyle>
          <a:p>
            <a:pPr>
              <a:defRPr/>
            </a:pPr>
            <a:fld id="{20119ED5-8942-4B81-BD67-FB5B28D591C8}"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37822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EE7FF-F50F-4941-94F4-D21615E7F76A}"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47144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5EE7FF-F50F-4941-94F4-D21615E7F76A}"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384914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5EE7FF-F50F-4941-94F4-D21615E7F76A}"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43374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5EE7FF-F50F-4941-94F4-D21615E7F76A}"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88423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EE7FF-F50F-4941-94F4-D21615E7F76A}"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324097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EE7FF-F50F-4941-94F4-D21615E7F76A}"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66305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EE7FF-F50F-4941-94F4-D21615E7F76A}"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8410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EE7FF-F50F-4941-94F4-D21615E7F76A}" type="datetimeFigureOut">
              <a:rPr lang="en-US" smtClean="0"/>
              <a:t>4/25/2023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6E178-8D10-4009-8760-946D49BD065D}" type="slidenum">
              <a:rPr lang="en-US" smtClean="0"/>
              <a:t>‹#›</a:t>
            </a:fld>
            <a:endParaRPr lang="en-US"/>
          </a:p>
        </p:txBody>
      </p:sp>
    </p:spTree>
    <p:extLst>
      <p:ext uri="{BB962C8B-B14F-4D97-AF65-F5344CB8AC3E}">
        <p14:creationId xmlns:p14="http://schemas.microsoft.com/office/powerpoint/2010/main" val="146945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DCB83A63-723B-4EF9-AF25-40ABF8B3FA4E}" type="datetime1">
              <a:rPr lang="en-US" smtClean="0"/>
              <a:pPr>
                <a:defRPr/>
              </a:pPr>
              <a:t>4/25/2023</a:t>
            </a:fld>
            <a:endParaRPr lang="en-US" dirty="0"/>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5791200" y="1027114"/>
            <a:ext cx="6096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solidFill>
                  <a:srgbClr val="9BBB59">
                    <a:shade val="75000"/>
                  </a:srgbClr>
                </a:solidFill>
              </a:rPr>
              <a:pPr>
                <a:defRPr/>
              </a:pPr>
              <a:t>‹#›</a:t>
            </a:fld>
            <a:endParaRPr lang="en-US" dirty="0">
              <a:solidFill>
                <a:srgbClr val="9BBB59">
                  <a:shade val="75000"/>
                </a:srgbClr>
              </a:solidFill>
            </a:endParaRPr>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758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DCB83A63-723B-4EF9-AF25-40ABF8B3FA4E}" type="datetime1">
              <a:rPr lang="en-US" smtClean="0"/>
              <a:pPr>
                <a:defRPr/>
              </a:pPr>
              <a:t>4/25/2023</a:t>
            </a:fld>
            <a:endParaRPr lang="en-US" dirty="0"/>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5791200" y="1027114"/>
            <a:ext cx="6096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solidFill>
                  <a:srgbClr val="9BBB59">
                    <a:shade val="75000"/>
                  </a:srgbClr>
                </a:solidFill>
              </a:rPr>
              <a:pPr>
                <a:defRPr/>
              </a:pPr>
              <a:t>‹#›</a:t>
            </a:fld>
            <a:endParaRPr lang="en-US" dirty="0">
              <a:solidFill>
                <a:srgbClr val="9BBB59">
                  <a:shade val="75000"/>
                </a:srgbClr>
              </a:solidFill>
            </a:endParaRPr>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63644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hyperlink" Target="https://grants.nih.gov/grants/guide/notice-files/NOT-OD-18-133.html"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era.nih.gov/files/xTRACT_userguide.pdf" TargetMode="External"/><Relationship Id="rId2" Type="http://schemas.openxmlformats.org/officeDocument/2006/relationships/hyperlink" Target="https://era.nih.gov/erahelp/xtract/" TargetMode="External"/><Relationship Id="rId1" Type="http://schemas.openxmlformats.org/officeDocument/2006/relationships/slideLayout" Target="../slideLayouts/slideLayout14.xml"/><Relationship Id="rId5" Type="http://schemas.openxmlformats.org/officeDocument/2006/relationships/hyperlink" Target="https://era.nih.gov/era_training/era_videos.cfm#xTRACT" TargetMode="External"/><Relationship Id="rId4" Type="http://schemas.openxmlformats.org/officeDocument/2006/relationships/hyperlink" Target="https://grants.nih.gov/grants/funding/datatables/Consolidated_Training_Tables.pdf"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grants.nih.gov/support/index.html"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logo of the Office of Extramural Research at NIH" title="NIH O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9" y="5638800"/>
            <a:ext cx="4380953" cy="812698"/>
          </a:xfrm>
          <a:prstGeom prst="rect">
            <a:avLst/>
          </a:prstGeom>
        </p:spPr>
      </p:pic>
      <p:sp>
        <p:nvSpPr>
          <p:cNvPr id="16" name="Rectangle 4"/>
          <p:cNvSpPr>
            <a:spLocks noGrp="1" noChangeArrowheads="1"/>
          </p:cNvSpPr>
          <p:nvPr>
            <p:ph type="subTitle" idx="1"/>
          </p:nvPr>
        </p:nvSpPr>
        <p:spPr>
          <a:xfrm>
            <a:off x="1219200" y="3962400"/>
            <a:ext cx="6629400" cy="2362200"/>
          </a:xfrm>
        </p:spPr>
        <p:txBody>
          <a:bodyPr>
            <a:noAutofit/>
          </a:bodyPr>
          <a:lstStyle/>
          <a:p>
            <a:pPr eaLnBrk="1" fontAlgn="auto" hangingPunct="1">
              <a:spcAft>
                <a:spcPts val="0"/>
              </a:spcAft>
              <a:buFont typeface="Wingdings 2"/>
              <a:buNone/>
              <a:defRPr/>
            </a:pPr>
            <a:r>
              <a:rPr lang="en-US" cap="none" spc="0" dirty="0">
                <a:ea typeface="+mj-ea"/>
                <a:cs typeface="+mj-cs"/>
              </a:rPr>
              <a:t>electronic Research Administration (eRA)</a:t>
            </a:r>
          </a:p>
          <a:p>
            <a:pPr eaLnBrk="1" fontAlgn="auto" hangingPunct="1">
              <a:spcAft>
                <a:spcPts val="0"/>
              </a:spcAft>
              <a:defRPr/>
            </a:pPr>
            <a:r>
              <a:rPr lang="en-US" cap="none" spc="0" dirty="0">
                <a:ea typeface="+mj-ea"/>
                <a:cs typeface="+mj-cs"/>
              </a:rPr>
              <a:t>OER, OD, National Institutes of Health </a:t>
            </a:r>
          </a:p>
          <a:p>
            <a:pPr eaLnBrk="1" fontAlgn="auto" hangingPunct="1">
              <a:spcAft>
                <a:spcPts val="0"/>
              </a:spcAft>
              <a:buFont typeface="Wingdings 2"/>
              <a:buNone/>
              <a:defRPr/>
            </a:pPr>
            <a:endParaRPr lang="en-US" cap="none" spc="0" dirty="0">
              <a:ea typeface="+mj-ea"/>
              <a:cs typeface="+mj-cs"/>
            </a:endParaRPr>
          </a:p>
        </p:txBody>
      </p:sp>
      <p:sp>
        <p:nvSpPr>
          <p:cNvPr id="15" name="Rectangle 6"/>
          <p:cNvSpPr>
            <a:spLocks noGrp="1" noChangeArrowheads="1"/>
          </p:cNvSpPr>
          <p:nvPr>
            <p:ph type="ctrTitle"/>
          </p:nvPr>
        </p:nvSpPr>
        <p:spPr>
          <a:xfrm>
            <a:off x="914400" y="2819400"/>
            <a:ext cx="7543800" cy="1219200"/>
          </a:xfrm>
        </p:spPr>
        <p:txBody>
          <a:bodyPr>
            <a:normAutofit/>
          </a:bodyPr>
          <a:lstStyle/>
          <a:p>
            <a:pPr>
              <a:defRPr/>
            </a:pPr>
            <a:r>
              <a:rPr lang="en-US" sz="3000" b="1" dirty="0" err="1">
                <a:solidFill>
                  <a:srgbClr val="1F497D"/>
                </a:solidFill>
                <a:latin typeface="Georgia"/>
              </a:rPr>
              <a:t>xTRACT</a:t>
            </a:r>
            <a:r>
              <a:rPr lang="en-US" sz="3000" b="1" dirty="0">
                <a:solidFill>
                  <a:srgbClr val="1F497D"/>
                </a:solidFill>
                <a:latin typeface="Georgia"/>
              </a:rPr>
              <a:t> Overview</a:t>
            </a:r>
            <a:br>
              <a:rPr lang="en-US" sz="3000" dirty="0">
                <a:solidFill>
                  <a:srgbClr val="1F497D"/>
                </a:solidFill>
                <a:latin typeface="Georgia"/>
              </a:rPr>
            </a:br>
            <a:endParaRPr lang="en-US" sz="3000" dirty="0">
              <a:solidFill>
                <a:schemeClr val="tx2"/>
              </a:solidFill>
            </a:endParaRPr>
          </a:p>
        </p:txBody>
      </p:sp>
      <p:pic>
        <p:nvPicPr>
          <p:cNvPr id="14" name="Picture 2" descr="Graphic showing medical images such as test tubes, lady in a white coat, etc." title="Graphic showing medical images"/>
          <p:cNvPicPr>
            <a:picLocks noChangeAspect="1" noChangeArrowheads="1"/>
          </p:cNvPicPr>
          <p:nvPr/>
        </p:nvPicPr>
        <p:blipFill>
          <a:blip r:embed="rId3" cstate="print"/>
          <a:srcRect/>
          <a:stretch>
            <a:fillRect/>
          </a:stretch>
        </p:blipFill>
        <p:spPr bwMode="auto">
          <a:xfrm>
            <a:off x="198438" y="228601"/>
            <a:ext cx="8793162" cy="1828799"/>
          </a:xfrm>
          <a:prstGeom prst="rect">
            <a:avLst/>
          </a:prstGeom>
          <a:noFill/>
          <a:ln w="9525">
            <a:noFill/>
            <a:miter lim="800000"/>
            <a:headEnd/>
            <a:tailEnd/>
          </a:ln>
        </p:spPr>
      </p:pic>
    </p:spTree>
    <p:extLst>
      <p:ext uri="{BB962C8B-B14F-4D97-AF65-F5344CB8AC3E}">
        <p14:creationId xmlns:p14="http://schemas.microsoft.com/office/powerpoint/2010/main" val="164223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Training Grants Search screen. Search criteria includes:&#10;Type&#10;Activity Code&#10;IC Code&#10;Serial Number&#10;Support Year&#10;Suffix&#10;PD/PI Last Name"/>
          <p:cNvPicPr>
            <a:picLocks noChangeAspect="1"/>
          </p:cNvPicPr>
          <p:nvPr/>
        </p:nvPicPr>
        <p:blipFill>
          <a:blip r:embed="rId2"/>
          <a:stretch>
            <a:fillRect/>
          </a:stretch>
        </p:blipFill>
        <p:spPr>
          <a:xfrm>
            <a:off x="3858511" y="746126"/>
            <a:ext cx="8064664" cy="5069392"/>
          </a:xfrm>
          <a:prstGeom prst="rect">
            <a:avLst/>
          </a:prstGeom>
        </p:spPr>
      </p:pic>
      <p:sp>
        <p:nvSpPr>
          <p:cNvPr id="3" name="Text Placeholder 2"/>
          <p:cNvSpPr>
            <a:spLocks noGrp="1"/>
          </p:cNvSpPr>
          <p:nvPr>
            <p:ph type="body" idx="1"/>
          </p:nvPr>
        </p:nvSpPr>
        <p:spPr>
          <a:xfrm>
            <a:off x="245539" y="1842914"/>
            <a:ext cx="3616410" cy="4467269"/>
          </a:xfrm>
        </p:spPr>
        <p:txBody>
          <a:bodyPr/>
          <a:lstStyle/>
          <a:p>
            <a:pPr>
              <a:buClr>
                <a:schemeClr val="bg1"/>
              </a:buClr>
            </a:pPr>
            <a:r>
              <a:rPr lang="en-US" sz="2000" dirty="0"/>
              <a:t>From the Training Grants tab, search for the grant that needs an RTD generated. </a:t>
            </a:r>
          </a:p>
          <a:p>
            <a:pPr>
              <a:buClr>
                <a:schemeClr val="bg1"/>
              </a:buClr>
            </a:pPr>
            <a:r>
              <a:rPr lang="en-US" sz="2000" dirty="0"/>
              <a:t>To perform a wildcard search use the “%” character.</a:t>
            </a:r>
          </a:p>
          <a:p>
            <a:pPr>
              <a:buClr>
                <a:schemeClr val="bg1"/>
              </a:buClr>
            </a:pPr>
            <a:r>
              <a:rPr lang="en-US" sz="2000" dirty="0"/>
              <a:t>PD/PI, ASST, or SO may prepare or continue an RTD for a Revision, Renewal or RPPR.</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873211"/>
            <a:ext cx="3612972" cy="543697"/>
          </a:xfrm>
        </p:spPr>
        <p:txBody>
          <a:bodyPr/>
          <a:lstStyle/>
          <a:p>
            <a:r>
              <a:rPr lang="en-US" sz="3200" dirty="0"/>
              <a:t>Training Grants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10</a:t>
            </a:fld>
            <a:endParaRPr lang="en-US" dirty="0">
              <a:solidFill>
                <a:srgbClr val="9BBB59">
                  <a:shade val="75000"/>
                </a:srgbClr>
              </a:solidFill>
            </a:endParaRPr>
          </a:p>
        </p:txBody>
      </p:sp>
    </p:spTree>
    <p:extLst>
      <p:ext uri="{BB962C8B-B14F-4D97-AF65-F5344CB8AC3E}">
        <p14:creationId xmlns:p14="http://schemas.microsoft.com/office/powerpoint/2010/main" val="256842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New Application search screen. User may search by: &#10;New Data Set Identifier&#10;PD/PI Last Name&#10;New Data Set Project Title."/>
          <p:cNvGrpSpPr/>
          <p:nvPr/>
        </p:nvGrpSpPr>
        <p:grpSpPr>
          <a:xfrm>
            <a:off x="3735334" y="953228"/>
            <a:ext cx="8025440" cy="4529310"/>
            <a:chOff x="3735334" y="953228"/>
            <a:chExt cx="8025440" cy="4529310"/>
          </a:xfrm>
        </p:grpSpPr>
        <p:pic>
          <p:nvPicPr>
            <p:cNvPr id="14" name="Picture 13" title="&quot;"/>
            <p:cNvPicPr>
              <a:picLocks noChangeAspect="1"/>
            </p:cNvPicPr>
            <p:nvPr/>
          </p:nvPicPr>
          <p:blipFill>
            <a:blip r:embed="rId2"/>
            <a:stretch>
              <a:fillRect/>
            </a:stretch>
          </p:blipFill>
          <p:spPr>
            <a:xfrm>
              <a:off x="4043357" y="953228"/>
              <a:ext cx="7717417" cy="4529310"/>
            </a:xfrm>
            <a:prstGeom prst="rect">
              <a:avLst/>
            </a:prstGeom>
          </p:spPr>
        </p:pic>
        <p:sp>
          <p:nvSpPr>
            <p:cNvPr id="16" name="Rounded Rectangular Callout 15"/>
            <p:cNvSpPr/>
            <p:nvPr/>
          </p:nvSpPr>
          <p:spPr>
            <a:xfrm>
              <a:off x="3735334" y="3390900"/>
              <a:ext cx="2254051" cy="898890"/>
            </a:xfrm>
            <a:prstGeom prst="wedgeRoundRectCallout">
              <a:avLst>
                <a:gd name="adj1" fmla="val 14490"/>
                <a:gd name="adj2" fmla="val -13401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Only PD/PI or ASST may create a new RTD. </a:t>
              </a:r>
            </a:p>
          </p:txBody>
        </p:sp>
      </p:grpSp>
      <p:sp>
        <p:nvSpPr>
          <p:cNvPr id="3" name="Text Placeholder 2"/>
          <p:cNvSpPr>
            <a:spLocks noGrp="1"/>
          </p:cNvSpPr>
          <p:nvPr>
            <p:ph type="body" idx="1"/>
          </p:nvPr>
        </p:nvSpPr>
        <p:spPr>
          <a:xfrm>
            <a:off x="245539" y="1842915"/>
            <a:ext cx="3616410" cy="3729866"/>
          </a:xfrm>
        </p:spPr>
        <p:txBody>
          <a:bodyPr/>
          <a:lstStyle/>
          <a:p>
            <a:pPr>
              <a:buClr>
                <a:schemeClr val="bg1"/>
              </a:buClr>
            </a:pPr>
            <a:r>
              <a:rPr lang="en-US" sz="2000" dirty="0"/>
              <a:t>To create an RTD for a new application, use the New Application tab.</a:t>
            </a:r>
          </a:p>
          <a:p>
            <a:pPr>
              <a:buClr>
                <a:schemeClr val="bg1"/>
              </a:buClr>
            </a:pPr>
            <a:r>
              <a:rPr lang="en-US" sz="2000" dirty="0"/>
              <a:t>If an RTD has already been started, you may use the search function locate it.</a:t>
            </a:r>
          </a:p>
          <a:p>
            <a:pPr>
              <a:buClr>
                <a:schemeClr val="bg1"/>
              </a:buClr>
            </a:pPr>
            <a:r>
              <a:rPr lang="en-US" sz="2000" dirty="0"/>
              <a:t>To perform a wildcard search use the “%” character.</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875571"/>
            <a:ext cx="3612972" cy="967344"/>
          </a:xfrm>
        </p:spPr>
        <p:txBody>
          <a:bodyPr/>
          <a:lstStyle/>
          <a:p>
            <a:r>
              <a:rPr lang="en-US" sz="3200" dirty="0"/>
              <a:t>New Applications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11</a:t>
            </a:fld>
            <a:endParaRPr lang="en-US" dirty="0">
              <a:solidFill>
                <a:srgbClr val="9BBB59">
                  <a:shade val="75000"/>
                </a:srgbClr>
              </a:solidFill>
            </a:endParaRPr>
          </a:p>
        </p:txBody>
      </p:sp>
    </p:spTree>
    <p:extLst>
      <p:ext uri="{BB962C8B-B14F-4D97-AF65-F5344CB8AC3E}">
        <p14:creationId xmlns:p14="http://schemas.microsoft.com/office/powerpoint/2010/main" val="264261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tho of the Basic Information screen of an RTD. User may modify the Project Title, Description, and Funding Oppertunity Announcement (FOA) after an RTD has been initiated.&#10;&#10;The Contact PD/PI and Institution may not be modified."/>
          <p:cNvGrpSpPr/>
          <p:nvPr/>
        </p:nvGrpSpPr>
        <p:grpSpPr>
          <a:xfrm>
            <a:off x="4005262" y="304801"/>
            <a:ext cx="7839075" cy="6029325"/>
            <a:chOff x="4005262" y="304801"/>
            <a:chExt cx="7839075" cy="6029325"/>
          </a:xfrm>
        </p:grpSpPr>
        <p:pic>
          <p:nvPicPr>
            <p:cNvPr id="7" name="Picture 6" title="&quot;"/>
            <p:cNvPicPr>
              <a:picLocks noChangeAspect="1"/>
            </p:cNvPicPr>
            <p:nvPr/>
          </p:nvPicPr>
          <p:blipFill>
            <a:blip r:embed="rId2"/>
            <a:stretch>
              <a:fillRect/>
            </a:stretch>
          </p:blipFill>
          <p:spPr>
            <a:xfrm>
              <a:off x="4005262" y="304801"/>
              <a:ext cx="7839075" cy="6029325"/>
            </a:xfrm>
            <a:prstGeom prst="rect">
              <a:avLst/>
            </a:prstGeom>
          </p:spPr>
        </p:pic>
        <p:sp>
          <p:nvSpPr>
            <p:cNvPr id="8" name="Rounded Rectangular Callout 7"/>
            <p:cNvSpPr/>
            <p:nvPr/>
          </p:nvSpPr>
          <p:spPr>
            <a:xfrm>
              <a:off x="8261773" y="2092411"/>
              <a:ext cx="3185963" cy="1054588"/>
            </a:xfrm>
            <a:prstGeom prst="wedgeRoundRectCallout">
              <a:avLst>
                <a:gd name="adj1" fmla="val -91414"/>
                <a:gd name="adj2" fmla="val 11523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The PD/PI that initiated the RTD will be marked as Contact PI.</a:t>
              </a:r>
            </a:p>
          </p:txBody>
        </p:sp>
      </p:grpSp>
      <p:sp>
        <p:nvSpPr>
          <p:cNvPr id="3" name="Text Placeholder 2"/>
          <p:cNvSpPr>
            <a:spLocks noGrp="1"/>
          </p:cNvSpPr>
          <p:nvPr>
            <p:ph type="body" idx="1"/>
          </p:nvPr>
        </p:nvSpPr>
        <p:spPr>
          <a:xfrm>
            <a:off x="245539" y="2266673"/>
            <a:ext cx="3616410" cy="4108814"/>
          </a:xfrm>
        </p:spPr>
        <p:txBody>
          <a:bodyPr/>
          <a:lstStyle/>
          <a:p>
            <a:pPr>
              <a:buClr>
                <a:schemeClr val="bg1"/>
              </a:buClr>
            </a:pPr>
            <a:r>
              <a:rPr lang="en-US" sz="2000" dirty="0"/>
              <a:t>An RTD for a New Application requires the following information:</a:t>
            </a:r>
          </a:p>
          <a:p>
            <a:pPr marL="342900" indent="-342900">
              <a:buClr>
                <a:schemeClr val="bg1"/>
              </a:buClr>
              <a:buFont typeface="Arial" panose="020B0604020202020204" pitchFamily="34" charset="0"/>
              <a:buChar char="•"/>
            </a:pPr>
            <a:r>
              <a:rPr lang="en-US" sz="2000" dirty="0"/>
              <a:t>Participating Departments/Programs</a:t>
            </a:r>
          </a:p>
          <a:p>
            <a:pPr marL="342900" indent="-342900">
              <a:buClr>
                <a:schemeClr val="bg1"/>
              </a:buClr>
              <a:buFont typeface="Arial" panose="020B0604020202020204" pitchFamily="34" charset="0"/>
              <a:buChar char="•"/>
            </a:pPr>
            <a:r>
              <a:rPr lang="en-US" sz="2000" dirty="0"/>
              <a:t>Training Support &amp; Summary</a:t>
            </a:r>
          </a:p>
          <a:p>
            <a:pPr marL="342900" indent="-342900">
              <a:buClr>
                <a:schemeClr val="bg1"/>
              </a:buClr>
              <a:buFont typeface="Arial" panose="020B0604020202020204" pitchFamily="34" charset="0"/>
              <a:buChar char="•"/>
            </a:pPr>
            <a:r>
              <a:rPr lang="en-US" sz="2000" dirty="0"/>
              <a:t>Participating Faculty</a:t>
            </a:r>
          </a:p>
          <a:p>
            <a:pPr marL="342900" indent="-342900">
              <a:buClr>
                <a:schemeClr val="bg1"/>
              </a:buClr>
              <a:buFont typeface="Arial" panose="020B0604020202020204" pitchFamily="34" charset="0"/>
              <a:buChar char="•"/>
            </a:pPr>
            <a:r>
              <a:rPr lang="en-US" sz="2000" dirty="0"/>
              <a:t>Participating Students</a:t>
            </a:r>
          </a:p>
          <a:p>
            <a:pPr marL="342900" indent="-342900">
              <a:buClr>
                <a:schemeClr val="bg1"/>
              </a:buClr>
              <a:buFont typeface="Arial" panose="020B0604020202020204" pitchFamily="34" charset="0"/>
              <a:buChar char="•"/>
            </a:pPr>
            <a:r>
              <a:rPr lang="en-US" sz="2000" dirty="0"/>
              <a:t>Applicants and Entrants</a:t>
            </a:r>
            <a:endParaRPr lang="en-US"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875571"/>
            <a:ext cx="3612972" cy="1216840"/>
          </a:xfrm>
        </p:spPr>
        <p:txBody>
          <a:bodyPr/>
          <a:lstStyle/>
          <a:p>
            <a:br>
              <a:rPr lang="en-US" sz="3200" dirty="0"/>
            </a:br>
            <a:r>
              <a:rPr lang="en-US" sz="3200" dirty="0"/>
              <a:t>New Application RTD</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12</a:t>
            </a:fld>
            <a:endParaRPr lang="en-US" dirty="0">
              <a:solidFill>
                <a:srgbClr val="9BBB59">
                  <a:shade val="75000"/>
                </a:srgbClr>
              </a:solidFill>
            </a:endParaRPr>
          </a:p>
        </p:txBody>
      </p:sp>
    </p:spTree>
    <p:extLst>
      <p:ext uri="{BB962C8B-B14F-4D97-AF65-F5344CB8AC3E}">
        <p14:creationId xmlns:p14="http://schemas.microsoft.com/office/powerpoint/2010/main" val="332988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5757" y="2605832"/>
            <a:ext cx="10972800" cy="3477875"/>
          </a:xfrm>
          <a:prstGeom prst="rect">
            <a:avLst/>
          </a:prstGeom>
        </p:spPr>
        <p:txBody>
          <a:bodyPr wrap="square">
            <a:spAutoFit/>
          </a:bodyPr>
          <a:lstStyle/>
          <a:p>
            <a:pPr>
              <a:spcAft>
                <a:spcPts val="600"/>
              </a:spcAft>
              <a:defRPr/>
            </a:pPr>
            <a:r>
              <a:rPr lang="en-US" sz="2000" dirty="0">
                <a:solidFill>
                  <a:schemeClr val="tx2">
                    <a:lumMod val="75000"/>
                  </a:schemeClr>
                </a:solidFill>
              </a:rPr>
              <a:t>An RTD For a Revision or Renewal you will need to complete the following:</a:t>
            </a:r>
          </a:p>
          <a:p>
            <a:pPr marL="228600" indent="-228600">
              <a:spcAft>
                <a:spcPts val="600"/>
              </a:spcAft>
              <a:buFont typeface="Arial" pitchFamily="34" charset="0"/>
              <a:buChar char="•"/>
              <a:defRPr/>
            </a:pPr>
            <a:r>
              <a:rPr lang="en-US" sz="2000" dirty="0">
                <a:solidFill>
                  <a:schemeClr val="tx2">
                    <a:lumMod val="75000"/>
                  </a:schemeClr>
                </a:solidFill>
              </a:rPr>
              <a:t>Participating Departments/Programs</a:t>
            </a:r>
          </a:p>
          <a:p>
            <a:pPr marL="228600" indent="-228600">
              <a:spcAft>
                <a:spcPts val="600"/>
              </a:spcAft>
              <a:buFont typeface="Arial" pitchFamily="34" charset="0"/>
              <a:buChar char="•"/>
              <a:defRPr/>
            </a:pPr>
            <a:r>
              <a:rPr lang="en-US" sz="2000" dirty="0">
                <a:solidFill>
                  <a:schemeClr val="tx2">
                    <a:lumMod val="75000"/>
                  </a:schemeClr>
                </a:solidFill>
              </a:rPr>
              <a:t>Training Support &amp; Summary</a:t>
            </a:r>
          </a:p>
          <a:p>
            <a:pPr marL="228600" indent="-228600">
              <a:spcAft>
                <a:spcPts val="600"/>
              </a:spcAft>
              <a:buFont typeface="Arial" pitchFamily="34" charset="0"/>
              <a:buChar char="•"/>
              <a:defRPr/>
            </a:pPr>
            <a:r>
              <a:rPr lang="en-US" sz="2000" dirty="0">
                <a:solidFill>
                  <a:schemeClr val="tx2">
                    <a:lumMod val="75000"/>
                  </a:schemeClr>
                </a:solidFill>
              </a:rPr>
              <a:t>Participating Faculty</a:t>
            </a:r>
          </a:p>
          <a:p>
            <a:pPr marL="228600" indent="-228600">
              <a:spcAft>
                <a:spcPts val="600"/>
              </a:spcAft>
              <a:buFont typeface="Arial" pitchFamily="34" charset="0"/>
              <a:buChar char="•"/>
              <a:defRPr/>
            </a:pPr>
            <a:r>
              <a:rPr lang="en-US" sz="2000" dirty="0">
                <a:solidFill>
                  <a:schemeClr val="tx2">
                    <a:lumMod val="75000"/>
                  </a:schemeClr>
                </a:solidFill>
              </a:rPr>
              <a:t>Participating Students</a:t>
            </a:r>
          </a:p>
          <a:p>
            <a:pPr marL="228600" indent="-228600">
              <a:spcAft>
                <a:spcPts val="600"/>
              </a:spcAft>
              <a:buFont typeface="Arial" pitchFamily="34" charset="0"/>
              <a:buChar char="•"/>
              <a:defRPr/>
            </a:pPr>
            <a:r>
              <a:rPr lang="en-US" sz="2000" dirty="0">
                <a:solidFill>
                  <a:schemeClr val="tx2">
                    <a:lumMod val="75000"/>
                  </a:schemeClr>
                </a:solidFill>
              </a:rPr>
              <a:t>Participating Trainees</a:t>
            </a:r>
          </a:p>
          <a:p>
            <a:pPr marL="228600" indent="-228600">
              <a:spcAft>
                <a:spcPts val="600"/>
              </a:spcAft>
              <a:buFont typeface="Arial" pitchFamily="34" charset="0"/>
              <a:buChar char="•"/>
              <a:defRPr/>
            </a:pPr>
            <a:r>
              <a:rPr lang="en-US" sz="2000" dirty="0">
                <a:solidFill>
                  <a:schemeClr val="tx2">
                    <a:lumMod val="75000"/>
                  </a:schemeClr>
                </a:solidFill>
              </a:rPr>
              <a:t>Program Statistics </a:t>
            </a:r>
          </a:p>
          <a:p>
            <a:pPr marL="228600" indent="-228600">
              <a:spcAft>
                <a:spcPts val="600"/>
              </a:spcAft>
              <a:buFont typeface="Arial" pitchFamily="34" charset="0"/>
              <a:buChar char="•"/>
              <a:defRPr/>
            </a:pPr>
            <a:r>
              <a:rPr lang="en-US" sz="2000" dirty="0">
                <a:solidFill>
                  <a:schemeClr val="tx2">
                    <a:lumMod val="75000"/>
                  </a:schemeClr>
                </a:solidFill>
              </a:rPr>
              <a:t>Applicants and Entrants</a:t>
            </a:r>
          </a:p>
          <a:p>
            <a:pPr marL="228600" indent="-228600">
              <a:spcAft>
                <a:spcPts val="600"/>
              </a:spcAft>
              <a:buFont typeface="Arial" pitchFamily="34" charset="0"/>
              <a:buChar char="•"/>
              <a:defRPr/>
            </a:pPr>
            <a:r>
              <a:rPr lang="en-US" sz="2000" dirty="0">
                <a:solidFill>
                  <a:schemeClr val="tx2">
                    <a:lumMod val="75000"/>
                  </a:schemeClr>
                </a:solidFill>
              </a:rPr>
              <a:t>Appointments</a:t>
            </a:r>
          </a:p>
        </p:txBody>
      </p:sp>
      <p:sp>
        <p:nvSpPr>
          <p:cNvPr id="2" name="Title 1"/>
          <p:cNvSpPr>
            <a:spLocks noGrp="1"/>
          </p:cNvSpPr>
          <p:nvPr>
            <p:ph type="title"/>
          </p:nvPr>
        </p:nvSpPr>
        <p:spPr>
          <a:xfrm>
            <a:off x="963084" y="279400"/>
            <a:ext cx="10363200" cy="1524000"/>
          </a:xfrm>
        </p:spPr>
        <p:txBody>
          <a:bodyPr/>
          <a:lstStyle/>
          <a:p>
            <a:r>
              <a:rPr lang="en-US" sz="4400" dirty="0"/>
              <a:t>Revision or Renewal RTD</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13</a:t>
            </a:fld>
            <a:endParaRPr lang="en-US" dirty="0">
              <a:solidFill>
                <a:srgbClr val="9BBB59">
                  <a:shade val="75000"/>
                </a:srgbClr>
              </a:solidFill>
            </a:endParaRPr>
          </a:p>
        </p:txBody>
      </p:sp>
    </p:spTree>
    <p:extLst>
      <p:ext uri="{BB962C8B-B14F-4D97-AF65-F5344CB8AC3E}">
        <p14:creationId xmlns:p14="http://schemas.microsoft.com/office/powerpoint/2010/main" val="299883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confirmation screen for initiating RPPR."/>
          <p:cNvPicPr>
            <a:picLocks noChangeAspect="1"/>
          </p:cNvPicPr>
          <p:nvPr/>
        </p:nvPicPr>
        <p:blipFill>
          <a:blip r:embed="rId2"/>
          <a:stretch>
            <a:fillRect/>
          </a:stretch>
        </p:blipFill>
        <p:spPr>
          <a:xfrm>
            <a:off x="5875381" y="2757959"/>
            <a:ext cx="5915025" cy="3019425"/>
          </a:xfrm>
          <a:prstGeom prst="rect">
            <a:avLst/>
          </a:prstGeom>
        </p:spPr>
      </p:pic>
      <p:sp>
        <p:nvSpPr>
          <p:cNvPr id="6" name="Rectangle 5"/>
          <p:cNvSpPr/>
          <p:nvPr/>
        </p:nvSpPr>
        <p:spPr>
          <a:xfrm>
            <a:off x="545757" y="2688212"/>
            <a:ext cx="5163065" cy="2554545"/>
          </a:xfrm>
          <a:prstGeom prst="rect">
            <a:avLst/>
          </a:prstGeom>
        </p:spPr>
        <p:txBody>
          <a:bodyPr wrap="square">
            <a:spAutoFit/>
          </a:bodyPr>
          <a:lstStyle/>
          <a:p>
            <a:pPr>
              <a:spcAft>
                <a:spcPts val="600"/>
              </a:spcAft>
              <a:defRPr/>
            </a:pPr>
            <a:r>
              <a:rPr lang="en-US" sz="2000" dirty="0">
                <a:solidFill>
                  <a:schemeClr val="tx2">
                    <a:lumMod val="75000"/>
                  </a:schemeClr>
                </a:solidFill>
              </a:rPr>
              <a:t>If you have previously created RTDs for this grant, </a:t>
            </a:r>
            <a:r>
              <a:rPr lang="en-US" sz="2000" dirty="0" err="1">
                <a:solidFill>
                  <a:schemeClr val="tx2">
                    <a:lumMod val="75000"/>
                  </a:schemeClr>
                </a:solidFill>
              </a:rPr>
              <a:t>xTRACT</a:t>
            </a:r>
            <a:r>
              <a:rPr lang="en-US" sz="2000" dirty="0">
                <a:solidFill>
                  <a:schemeClr val="tx2">
                    <a:lumMod val="75000"/>
                  </a:schemeClr>
                </a:solidFill>
              </a:rPr>
              <a:t> will prompt you to copy the previous RTD data. </a:t>
            </a:r>
          </a:p>
          <a:p>
            <a:pPr>
              <a:spcAft>
                <a:spcPts val="600"/>
              </a:spcAft>
              <a:defRPr/>
            </a:pPr>
            <a:endParaRPr lang="en-US" sz="2000" dirty="0">
              <a:solidFill>
                <a:schemeClr val="tx2">
                  <a:lumMod val="75000"/>
                </a:schemeClr>
              </a:solidFill>
            </a:endParaRPr>
          </a:p>
          <a:p>
            <a:pPr>
              <a:spcAft>
                <a:spcPts val="600"/>
              </a:spcAft>
              <a:defRPr/>
            </a:pPr>
            <a:r>
              <a:rPr lang="en-US" sz="2000" dirty="0">
                <a:solidFill>
                  <a:schemeClr val="tx2">
                    <a:lumMod val="75000"/>
                  </a:schemeClr>
                </a:solidFill>
              </a:rPr>
              <a:t>The RPPR RTD requires the following data:</a:t>
            </a:r>
          </a:p>
          <a:p>
            <a:pPr marL="228600" indent="-228600">
              <a:spcAft>
                <a:spcPts val="600"/>
              </a:spcAft>
              <a:buFont typeface="Arial" pitchFamily="34" charset="0"/>
              <a:buChar char="•"/>
              <a:defRPr/>
            </a:pPr>
            <a:r>
              <a:rPr lang="en-US" sz="2000" dirty="0">
                <a:solidFill>
                  <a:schemeClr val="tx2">
                    <a:lumMod val="75000"/>
                  </a:schemeClr>
                </a:solidFill>
              </a:rPr>
              <a:t>Participating Trainees.</a:t>
            </a:r>
          </a:p>
          <a:p>
            <a:pPr marL="228600" indent="-228600">
              <a:spcAft>
                <a:spcPts val="600"/>
              </a:spcAft>
              <a:buFont typeface="Arial" pitchFamily="34" charset="0"/>
              <a:buChar char="•"/>
              <a:defRPr/>
            </a:pPr>
            <a:r>
              <a:rPr lang="en-US" sz="2000" dirty="0">
                <a:solidFill>
                  <a:schemeClr val="tx2">
                    <a:lumMod val="75000"/>
                  </a:schemeClr>
                </a:solidFill>
              </a:rPr>
              <a:t>Program Statistics.</a:t>
            </a:r>
          </a:p>
        </p:txBody>
      </p:sp>
      <p:sp>
        <p:nvSpPr>
          <p:cNvPr id="2" name="Title 1"/>
          <p:cNvSpPr>
            <a:spLocks noGrp="1"/>
          </p:cNvSpPr>
          <p:nvPr>
            <p:ph type="title"/>
          </p:nvPr>
        </p:nvSpPr>
        <p:spPr>
          <a:xfrm>
            <a:off x="963084" y="279400"/>
            <a:ext cx="10363200" cy="1524000"/>
          </a:xfrm>
        </p:spPr>
        <p:txBody>
          <a:bodyPr/>
          <a:lstStyle/>
          <a:p>
            <a:r>
              <a:rPr lang="en-US" sz="4400" dirty="0"/>
              <a:t>RPPR RTD</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14</a:t>
            </a:fld>
            <a:endParaRPr lang="en-US" dirty="0">
              <a:solidFill>
                <a:srgbClr val="9BBB59">
                  <a:shade val="75000"/>
                </a:srgbClr>
              </a:solidFill>
            </a:endParaRPr>
          </a:p>
        </p:txBody>
      </p:sp>
    </p:spTree>
    <p:extLst>
      <p:ext uri="{BB962C8B-B14F-4D97-AF65-F5344CB8AC3E}">
        <p14:creationId xmlns:p14="http://schemas.microsoft.com/office/powerpoint/2010/main" val="112604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the Add Participating Departments and Programs screen."/>
          <p:cNvGrpSpPr/>
          <p:nvPr/>
        </p:nvGrpSpPr>
        <p:grpSpPr>
          <a:xfrm>
            <a:off x="4031463" y="263034"/>
            <a:ext cx="8104985" cy="5713659"/>
            <a:chOff x="4031463" y="263034"/>
            <a:chExt cx="8104985" cy="5713659"/>
          </a:xfrm>
        </p:grpSpPr>
        <p:pic>
          <p:nvPicPr>
            <p:cNvPr id="14" name="Picture 13" title="&quot;"/>
            <p:cNvPicPr>
              <a:picLocks noChangeAspect="1"/>
            </p:cNvPicPr>
            <p:nvPr/>
          </p:nvPicPr>
          <p:blipFill>
            <a:blip r:embed="rId2"/>
            <a:stretch>
              <a:fillRect/>
            </a:stretch>
          </p:blipFill>
          <p:spPr>
            <a:xfrm>
              <a:off x="4031463" y="685800"/>
              <a:ext cx="7786674" cy="5151789"/>
            </a:xfrm>
            <a:prstGeom prst="rect">
              <a:avLst/>
            </a:prstGeom>
          </p:spPr>
        </p:pic>
        <p:sp>
          <p:nvSpPr>
            <p:cNvPr id="11" name="Rounded Rectangular Callout 10"/>
            <p:cNvSpPr/>
            <p:nvPr/>
          </p:nvSpPr>
          <p:spPr>
            <a:xfrm>
              <a:off x="7433537" y="5150855"/>
              <a:ext cx="4384600" cy="825838"/>
            </a:xfrm>
            <a:prstGeom prst="wedgeRoundRectCallout">
              <a:avLst>
                <a:gd name="adj1" fmla="val -57445"/>
                <a:gd name="adj2" fmla="val -18439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If the program does not exist, you may create a new one from this screen.</a:t>
              </a:r>
            </a:p>
          </p:txBody>
        </p:sp>
        <p:sp>
          <p:nvSpPr>
            <p:cNvPr id="8" name="Rounded Rectangular Callout 7"/>
            <p:cNvSpPr/>
            <p:nvPr/>
          </p:nvSpPr>
          <p:spPr>
            <a:xfrm>
              <a:off x="7924800" y="263034"/>
              <a:ext cx="4211648" cy="1748180"/>
            </a:xfrm>
            <a:prstGeom prst="wedgeRoundRectCallout">
              <a:avLst>
                <a:gd name="adj1" fmla="val -76068"/>
                <a:gd name="adj2" fmla="val 42870"/>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Type ahead,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will bring up suggestions for existing Departments or Programs for your organization. Departments will specify their school when hovered over.</a:t>
              </a:r>
            </a:p>
          </p:txBody>
        </p:sp>
      </p:grpSp>
      <p:sp>
        <p:nvSpPr>
          <p:cNvPr id="3" name="Text Placeholder 2"/>
          <p:cNvSpPr>
            <a:spLocks noGrp="1"/>
          </p:cNvSpPr>
          <p:nvPr>
            <p:ph type="body" idx="1"/>
          </p:nvPr>
        </p:nvSpPr>
        <p:spPr>
          <a:xfrm>
            <a:off x="245539" y="2107723"/>
            <a:ext cx="3543866" cy="3729866"/>
          </a:xfrm>
        </p:spPr>
        <p:txBody>
          <a:bodyPr/>
          <a:lstStyle/>
          <a:p>
            <a:pPr>
              <a:buClr>
                <a:schemeClr val="bg1"/>
              </a:buClr>
            </a:pPr>
            <a:r>
              <a:rPr lang="en-US" sz="2000" dirty="0"/>
              <a:t>Utilize for New, Renewal or Revision RTDs.</a:t>
            </a:r>
          </a:p>
          <a:p>
            <a:pPr>
              <a:buClr>
                <a:schemeClr val="bg1"/>
              </a:buClr>
            </a:pPr>
            <a:r>
              <a:rPr lang="en-US" sz="2000" dirty="0"/>
              <a:t>User may create a  Program for the institution in </a:t>
            </a:r>
            <a:r>
              <a:rPr lang="en-US" sz="2000" dirty="0" err="1"/>
              <a:t>xTRACT</a:t>
            </a:r>
            <a:r>
              <a:rPr lang="en-US" sz="2000" dirty="0"/>
              <a:t>.</a:t>
            </a:r>
          </a:p>
          <a:p>
            <a:pPr>
              <a:buClr>
                <a:schemeClr val="bg1"/>
              </a:buClr>
            </a:pPr>
            <a:r>
              <a:rPr lang="en-US" sz="2000" dirty="0" err="1"/>
              <a:t>xTRACT</a:t>
            </a:r>
            <a:r>
              <a:rPr lang="en-US" sz="2000" dirty="0"/>
              <a:t> will pull Departments based on those in existence for the organization. </a:t>
            </a:r>
          </a:p>
        </p:txBody>
      </p:sp>
      <p:sp>
        <p:nvSpPr>
          <p:cNvPr id="2" name="Title 1"/>
          <p:cNvSpPr>
            <a:spLocks noGrp="1"/>
          </p:cNvSpPr>
          <p:nvPr>
            <p:ph type="title"/>
          </p:nvPr>
        </p:nvSpPr>
        <p:spPr>
          <a:xfrm>
            <a:off x="210986" y="500749"/>
            <a:ext cx="3612972" cy="1466335"/>
          </a:xfrm>
        </p:spPr>
        <p:txBody>
          <a:bodyPr/>
          <a:lstStyle/>
          <a:p>
            <a:r>
              <a:rPr lang="en-US" sz="3200" dirty="0"/>
              <a:t>Modify RTD: Departments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15</a:t>
            </a:fld>
            <a:endParaRPr lang="en-US" dirty="0">
              <a:solidFill>
                <a:srgbClr val="9BBB59">
                  <a:shade val="75000"/>
                </a:srgbClr>
              </a:solidFill>
            </a:endParaRPr>
          </a:p>
        </p:txBody>
      </p:sp>
    </p:spTree>
    <p:extLst>
      <p:ext uri="{BB962C8B-B14F-4D97-AF65-F5344CB8AC3E}">
        <p14:creationId xmlns:p14="http://schemas.microsoft.com/office/powerpoint/2010/main" val="196477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Training Support and Summary screen.&#10;"/>
          <p:cNvGrpSpPr/>
          <p:nvPr/>
        </p:nvGrpSpPr>
        <p:grpSpPr>
          <a:xfrm>
            <a:off x="4023737" y="889322"/>
            <a:ext cx="7802126" cy="5206678"/>
            <a:chOff x="4023737" y="889322"/>
            <a:chExt cx="7802126" cy="5206678"/>
          </a:xfrm>
        </p:grpSpPr>
        <p:pic>
          <p:nvPicPr>
            <p:cNvPr id="6" name="Picture 5" title="&quot;"/>
            <p:cNvPicPr>
              <a:picLocks noChangeAspect="1"/>
            </p:cNvPicPr>
            <p:nvPr/>
          </p:nvPicPr>
          <p:blipFill>
            <a:blip r:embed="rId2"/>
            <a:stretch>
              <a:fillRect/>
            </a:stretch>
          </p:blipFill>
          <p:spPr>
            <a:xfrm>
              <a:off x="4023737" y="889322"/>
              <a:ext cx="7802126" cy="4719150"/>
            </a:xfrm>
            <a:prstGeom prst="rect">
              <a:avLst/>
            </a:prstGeom>
          </p:spPr>
        </p:pic>
        <p:sp>
          <p:nvSpPr>
            <p:cNvPr id="11" name="Rounded Rectangular Callout 10"/>
            <p:cNvSpPr/>
            <p:nvPr/>
          </p:nvSpPr>
          <p:spPr>
            <a:xfrm>
              <a:off x="6171827" y="4788692"/>
              <a:ext cx="3771243" cy="1307308"/>
            </a:xfrm>
            <a:prstGeom prst="wedgeRoundRectCallout">
              <a:avLst>
                <a:gd name="adj1" fmla="val -76342"/>
                <a:gd name="adj2" fmla="val -5898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Enter total and participating faculty manually; as some faculty may participate in multiple programs or departments. </a:t>
              </a:r>
            </a:p>
          </p:txBody>
        </p:sp>
        <p:sp>
          <p:nvSpPr>
            <p:cNvPr id="8" name="Rounded Rectangular Callout 7"/>
            <p:cNvSpPr/>
            <p:nvPr/>
          </p:nvSpPr>
          <p:spPr>
            <a:xfrm>
              <a:off x="7539590" y="889322"/>
              <a:ext cx="4144410" cy="1054588"/>
            </a:xfrm>
            <a:prstGeom prst="wedgeRoundRectCallout">
              <a:avLst>
                <a:gd name="adj1" fmla="val -81089"/>
                <a:gd name="adj2" fmla="val 16522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Add Institutional Training Support that will include overlapping faculty.</a:t>
              </a:r>
            </a:p>
          </p:txBody>
        </p:sp>
      </p:grpSp>
      <p:sp>
        <p:nvSpPr>
          <p:cNvPr id="3" name="Text Placeholder 2"/>
          <p:cNvSpPr>
            <a:spLocks noGrp="1"/>
          </p:cNvSpPr>
          <p:nvPr>
            <p:ph type="body" idx="1"/>
          </p:nvPr>
        </p:nvSpPr>
        <p:spPr>
          <a:xfrm>
            <a:off x="233856" y="2380372"/>
            <a:ext cx="3636335" cy="4027034"/>
          </a:xfrm>
        </p:spPr>
        <p:txBody>
          <a:bodyPr/>
          <a:lstStyle/>
          <a:p>
            <a:pPr>
              <a:buClr>
                <a:schemeClr val="bg1"/>
              </a:buClr>
            </a:pPr>
            <a:r>
              <a:rPr lang="en-US" sz="2000" dirty="0"/>
              <a:t>Utilize for New, Renewal or Revision RTDs.</a:t>
            </a:r>
          </a:p>
          <a:p>
            <a:pPr>
              <a:buClr>
                <a:schemeClr val="bg1"/>
              </a:buClr>
            </a:pPr>
            <a:r>
              <a:rPr lang="en-US" sz="2000" dirty="0"/>
              <a:t>Calculates and displays summary data entered for Faculty Research Support and Institutional Training Grants.</a:t>
            </a:r>
          </a:p>
          <a:p>
            <a:pPr>
              <a:buClr>
                <a:schemeClr val="bg1"/>
              </a:buClr>
            </a:pPr>
            <a:r>
              <a:rPr lang="en-US" sz="2000" dirty="0"/>
              <a:t>Census Totals display for </a:t>
            </a:r>
            <a:r>
              <a:rPr lang="en-US" sz="2000" dirty="0" err="1"/>
              <a:t>Predocs</a:t>
            </a:r>
            <a:r>
              <a:rPr lang="en-US" sz="2000" dirty="0"/>
              <a:t> and Postdocs across  participating departments and programs.</a:t>
            </a:r>
          </a:p>
        </p:txBody>
      </p:sp>
      <p:sp>
        <p:nvSpPr>
          <p:cNvPr id="2" name="Title 1"/>
          <p:cNvSpPr>
            <a:spLocks noGrp="1"/>
          </p:cNvSpPr>
          <p:nvPr>
            <p:ph type="title"/>
          </p:nvPr>
        </p:nvSpPr>
        <p:spPr>
          <a:xfrm>
            <a:off x="233856" y="844982"/>
            <a:ext cx="3612972" cy="1482448"/>
          </a:xfrm>
        </p:spPr>
        <p:txBody>
          <a:bodyPr/>
          <a:lstStyle/>
          <a:p>
            <a:r>
              <a:rPr lang="en-US" sz="3200" dirty="0"/>
              <a:t>Modify RTD: Training Support</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16</a:t>
            </a:fld>
            <a:endParaRPr lang="en-US" dirty="0">
              <a:solidFill>
                <a:srgbClr val="9BBB59">
                  <a:shade val="75000"/>
                </a:srgbClr>
              </a:solidFill>
            </a:endParaRPr>
          </a:p>
        </p:txBody>
      </p:sp>
    </p:spTree>
    <p:extLst>
      <p:ext uri="{BB962C8B-B14F-4D97-AF65-F5344CB8AC3E}">
        <p14:creationId xmlns:p14="http://schemas.microsoft.com/office/powerpoint/2010/main" val="2729633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the Training Support screen. "/>
          <p:cNvGrpSpPr/>
          <p:nvPr/>
        </p:nvGrpSpPr>
        <p:grpSpPr>
          <a:xfrm>
            <a:off x="4320768" y="685800"/>
            <a:ext cx="7153000" cy="5585856"/>
            <a:chOff x="4320768" y="685800"/>
            <a:chExt cx="7153000" cy="5585856"/>
          </a:xfrm>
        </p:grpSpPr>
        <p:pic>
          <p:nvPicPr>
            <p:cNvPr id="7" name="Picture 6" title="&quot;"/>
            <p:cNvPicPr>
              <a:picLocks noChangeAspect="1"/>
            </p:cNvPicPr>
            <p:nvPr/>
          </p:nvPicPr>
          <p:blipFill>
            <a:blip r:embed="rId2"/>
            <a:stretch>
              <a:fillRect/>
            </a:stretch>
          </p:blipFill>
          <p:spPr>
            <a:xfrm>
              <a:off x="4320768" y="685800"/>
              <a:ext cx="6869273" cy="5585856"/>
            </a:xfrm>
            <a:prstGeom prst="rect">
              <a:avLst/>
            </a:prstGeom>
          </p:spPr>
        </p:pic>
        <p:sp>
          <p:nvSpPr>
            <p:cNvPr id="11" name="Rounded Rectangular Callout 10"/>
            <p:cNvSpPr/>
            <p:nvPr/>
          </p:nvSpPr>
          <p:spPr>
            <a:xfrm>
              <a:off x="7036800" y="3731740"/>
              <a:ext cx="4436968" cy="927391"/>
            </a:xfrm>
            <a:prstGeom prst="wedgeRoundRectCallout">
              <a:avLst>
                <a:gd name="adj1" fmla="val -80017"/>
                <a:gd name="adj2" fmla="val 17565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allow you to select from the faculty that you have added to the RTD. </a:t>
              </a:r>
            </a:p>
          </p:txBody>
        </p:sp>
      </p:grpSp>
      <p:sp>
        <p:nvSpPr>
          <p:cNvPr id="3" name="Text Placeholder 2"/>
          <p:cNvSpPr>
            <a:spLocks noGrp="1"/>
          </p:cNvSpPr>
          <p:nvPr>
            <p:ph type="body" idx="1"/>
          </p:nvPr>
        </p:nvSpPr>
        <p:spPr>
          <a:xfrm>
            <a:off x="245538" y="2388975"/>
            <a:ext cx="3636335" cy="4027034"/>
          </a:xfrm>
        </p:spPr>
        <p:txBody>
          <a:bodyPr/>
          <a:lstStyle/>
          <a:p>
            <a:pPr>
              <a:buClr>
                <a:schemeClr val="bg1"/>
              </a:buClr>
            </a:pPr>
            <a:r>
              <a:rPr lang="en-US" sz="2000" dirty="0"/>
              <a:t>Edit chosen Institution Training Support will allow you to:</a:t>
            </a:r>
          </a:p>
          <a:p>
            <a:pPr marL="342900" indent="-342900">
              <a:buClr>
                <a:schemeClr val="bg1"/>
              </a:buClr>
              <a:buFont typeface="Arial" panose="020B0604020202020204" pitchFamily="34" charset="0"/>
              <a:buChar char="•"/>
            </a:pPr>
            <a:r>
              <a:rPr lang="en-US" sz="2000" dirty="0"/>
              <a:t>Enter the number of trainee positions under this Training Support</a:t>
            </a:r>
          </a:p>
          <a:p>
            <a:pPr marL="342900" indent="-342900">
              <a:buClr>
                <a:schemeClr val="bg1"/>
              </a:buClr>
              <a:buFont typeface="Arial" panose="020B0604020202020204" pitchFamily="34" charset="0"/>
              <a:buChar char="•"/>
            </a:pPr>
            <a:r>
              <a:rPr lang="en-US" sz="2000" dirty="0"/>
              <a:t>Identify Overlapping Faculty                   </a:t>
            </a:r>
          </a:p>
        </p:txBody>
      </p:sp>
      <p:sp>
        <p:nvSpPr>
          <p:cNvPr id="2" name="Title 1"/>
          <p:cNvSpPr>
            <a:spLocks noGrp="1"/>
          </p:cNvSpPr>
          <p:nvPr>
            <p:ph type="title"/>
          </p:nvPr>
        </p:nvSpPr>
        <p:spPr>
          <a:xfrm>
            <a:off x="213837" y="873211"/>
            <a:ext cx="3612972" cy="1515764"/>
          </a:xfrm>
        </p:spPr>
        <p:txBody>
          <a:bodyPr/>
          <a:lstStyle/>
          <a:p>
            <a:r>
              <a:rPr lang="en-US" sz="3200" dirty="0"/>
              <a:t>Modify RTD: Training Support </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17</a:t>
            </a:fld>
            <a:endParaRPr lang="en-US" dirty="0">
              <a:solidFill>
                <a:srgbClr val="9BBB59">
                  <a:shade val="75000"/>
                </a:srgbClr>
              </a:solidFill>
            </a:endParaRPr>
          </a:p>
        </p:txBody>
      </p:sp>
    </p:spTree>
    <p:extLst>
      <p:ext uri="{BB962C8B-B14F-4D97-AF65-F5344CB8AC3E}">
        <p14:creationId xmlns:p14="http://schemas.microsoft.com/office/powerpoint/2010/main" val="87162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Participating Faculty Members screen."/>
          <p:cNvGrpSpPr/>
          <p:nvPr/>
        </p:nvGrpSpPr>
        <p:grpSpPr>
          <a:xfrm>
            <a:off x="3875002" y="525463"/>
            <a:ext cx="8099596" cy="6116954"/>
            <a:chOff x="3875002" y="525463"/>
            <a:chExt cx="8099596" cy="6116954"/>
          </a:xfrm>
        </p:grpSpPr>
        <p:pic>
          <p:nvPicPr>
            <p:cNvPr id="7" name="Picture 6" title="&quot;"/>
            <p:cNvPicPr>
              <a:picLocks noChangeAspect="1"/>
            </p:cNvPicPr>
            <p:nvPr/>
          </p:nvPicPr>
          <p:blipFill>
            <a:blip r:embed="rId2"/>
            <a:stretch>
              <a:fillRect/>
            </a:stretch>
          </p:blipFill>
          <p:spPr>
            <a:xfrm>
              <a:off x="3875002" y="2647782"/>
              <a:ext cx="8099596" cy="3286389"/>
            </a:xfrm>
            <a:prstGeom prst="rect">
              <a:avLst/>
            </a:prstGeom>
          </p:spPr>
        </p:pic>
        <p:sp>
          <p:nvSpPr>
            <p:cNvPr id="10" name="Rounded Rectangular Callout 9"/>
            <p:cNvSpPr/>
            <p:nvPr/>
          </p:nvSpPr>
          <p:spPr>
            <a:xfrm>
              <a:off x="5603319" y="5587829"/>
              <a:ext cx="2946558" cy="1054588"/>
            </a:xfrm>
            <a:prstGeom prst="wedgeRoundRectCallout">
              <a:avLst>
                <a:gd name="adj1" fmla="val -61562"/>
                <a:gd name="adj2" fmla="val -433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You may also upload Participating Faculty using tab-delimited file.</a:t>
              </a:r>
            </a:p>
          </p:txBody>
        </p:sp>
        <p:sp>
          <p:nvSpPr>
            <p:cNvPr id="8" name="Rounded Rectangular Callout 7"/>
            <p:cNvSpPr/>
            <p:nvPr/>
          </p:nvSpPr>
          <p:spPr>
            <a:xfrm>
              <a:off x="7947534" y="525463"/>
              <a:ext cx="4027064" cy="2245185"/>
            </a:xfrm>
            <a:prstGeom prst="wedgeRoundRectCallout">
              <a:avLst>
                <a:gd name="adj1" fmla="val 20879"/>
                <a:gd name="adj2" fmla="val 10797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Edit will allow you to update:</a:t>
              </a:r>
            </a:p>
            <a:p>
              <a:pPr marL="342900" indent="-342900">
                <a:buFont typeface="Arial" panose="020B0604020202020204" pitchFamily="34" charset="0"/>
                <a:buChar char="•"/>
              </a:pPr>
              <a:r>
                <a:rPr lang="en-US" dirty="0">
                  <a:solidFill>
                    <a:prstClr val="black"/>
                  </a:solidFill>
                  <a:latin typeface="Calibri" panose="020F0502020204030204" pitchFamily="34" charset="0"/>
                </a:rPr>
                <a:t>Faculty Member Data</a:t>
              </a:r>
            </a:p>
            <a:p>
              <a:pPr marL="342900" indent="-342900">
                <a:buFont typeface="Arial" panose="020B0604020202020204" pitchFamily="34" charset="0"/>
                <a:buChar char="•"/>
              </a:pPr>
              <a:r>
                <a:rPr lang="en-US" dirty="0">
                  <a:solidFill>
                    <a:prstClr val="black"/>
                  </a:solidFill>
                  <a:latin typeface="Calibri" panose="020F0502020204030204" pitchFamily="34" charset="0"/>
                </a:rPr>
                <a:t>Faculty Degree </a:t>
              </a:r>
            </a:p>
            <a:p>
              <a:pPr marL="342900" indent="-342900">
                <a:buFont typeface="Arial" panose="020B0604020202020204" pitchFamily="34" charset="0"/>
                <a:buChar char="•"/>
              </a:pPr>
              <a:r>
                <a:rPr lang="en-US" dirty="0">
                  <a:solidFill>
                    <a:prstClr val="black"/>
                  </a:solidFill>
                  <a:latin typeface="Calibri" panose="020F0502020204030204" pitchFamily="34" charset="0"/>
                </a:rPr>
                <a:t>Other Sources of Support</a:t>
              </a:r>
            </a:p>
            <a:p>
              <a:pPr marL="342900" indent="-342900">
                <a:buFont typeface="Arial" panose="020B0604020202020204" pitchFamily="34" charset="0"/>
                <a:buChar char="•"/>
              </a:pPr>
              <a:r>
                <a:rPr lang="en-US" dirty="0">
                  <a:solidFill>
                    <a:prstClr val="black"/>
                  </a:solidFill>
                  <a:latin typeface="Calibri" panose="020F0502020204030204" pitchFamily="34" charset="0"/>
                </a:rPr>
                <a:t>Mentoring Record</a:t>
              </a:r>
            </a:p>
            <a:p>
              <a:r>
                <a:rPr lang="en-US" dirty="0">
                  <a:solidFill>
                    <a:prstClr val="black"/>
                  </a:solidFill>
                  <a:latin typeface="Calibri" panose="020F0502020204030204" pitchFamily="34" charset="0"/>
                </a:rPr>
                <a:t>System will populate Degree Data from PPF, and NIH Research Support data.</a:t>
              </a:r>
            </a:p>
          </p:txBody>
        </p:sp>
        <p:sp>
          <p:nvSpPr>
            <p:cNvPr id="11" name="Rounded Rectangular Callout 10"/>
            <p:cNvSpPr/>
            <p:nvPr/>
          </p:nvSpPr>
          <p:spPr>
            <a:xfrm>
              <a:off x="4305859" y="1524000"/>
              <a:ext cx="2185557" cy="888040"/>
            </a:xfrm>
            <a:prstGeom prst="wedgeRoundRectCallout">
              <a:avLst>
                <a:gd name="adj1" fmla="val -40679"/>
                <a:gd name="adj2" fmla="val 13217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Add Faculty opens up the Search for Faculty screen.</a:t>
              </a:r>
            </a:p>
          </p:txBody>
        </p:sp>
      </p:grpSp>
      <p:sp>
        <p:nvSpPr>
          <p:cNvPr id="3" name="Text Placeholder 2"/>
          <p:cNvSpPr>
            <a:spLocks noGrp="1"/>
          </p:cNvSpPr>
          <p:nvPr>
            <p:ph type="body" idx="1"/>
          </p:nvPr>
        </p:nvSpPr>
        <p:spPr>
          <a:xfrm>
            <a:off x="245539" y="2541974"/>
            <a:ext cx="3508900" cy="3729866"/>
          </a:xfrm>
        </p:spPr>
        <p:txBody>
          <a:bodyPr/>
          <a:lstStyle/>
          <a:p>
            <a:pPr>
              <a:buClr>
                <a:schemeClr val="bg1"/>
              </a:buClr>
            </a:pPr>
            <a:r>
              <a:rPr lang="en-US" sz="2000" dirty="0"/>
              <a:t>Utilize for New, Renewal or Revision RTDs.</a:t>
            </a:r>
          </a:p>
          <a:p>
            <a:pPr>
              <a:buClr>
                <a:schemeClr val="bg1"/>
              </a:buClr>
            </a:pPr>
            <a:r>
              <a:rPr lang="en-US" sz="2000" dirty="0"/>
              <a:t>To add a Faculty member, they must have an eRA Commons ID, or an </a:t>
            </a:r>
            <a:r>
              <a:rPr lang="en-US" sz="2000" dirty="0" err="1"/>
              <a:t>xTRACT</a:t>
            </a:r>
            <a:r>
              <a:rPr lang="en-US" sz="2000" dirty="0"/>
              <a:t> Profile.</a:t>
            </a:r>
          </a:p>
          <a:p>
            <a:pPr>
              <a:buClr>
                <a:schemeClr val="bg1"/>
              </a:buClr>
            </a:pPr>
            <a:r>
              <a:rPr lang="en-US" sz="2000" dirty="0"/>
              <a:t>If the faculty member does not have an </a:t>
            </a:r>
            <a:r>
              <a:rPr lang="en-US" sz="2000" dirty="0" err="1"/>
              <a:t>xTRACT</a:t>
            </a:r>
            <a:r>
              <a:rPr lang="en-US" sz="2000" dirty="0"/>
              <a:t> Profile, you will have the option to create one after you’ve performed a search.</a:t>
            </a:r>
          </a:p>
        </p:txBody>
      </p:sp>
      <p:sp>
        <p:nvSpPr>
          <p:cNvPr id="2" name="Title 1"/>
          <p:cNvSpPr>
            <a:spLocks noGrp="1"/>
          </p:cNvSpPr>
          <p:nvPr>
            <p:ph type="title"/>
          </p:nvPr>
        </p:nvSpPr>
        <p:spPr>
          <a:xfrm>
            <a:off x="209979" y="947347"/>
            <a:ext cx="3612972" cy="1512247"/>
          </a:xfrm>
        </p:spPr>
        <p:txBody>
          <a:bodyPr/>
          <a:lstStyle/>
          <a:p>
            <a:r>
              <a:rPr lang="en-US" sz="3200" dirty="0"/>
              <a:t>Modify RTD: Participating Faculty</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18</a:t>
            </a:fld>
            <a:endParaRPr lang="en-US" dirty="0">
              <a:solidFill>
                <a:srgbClr val="9BBB59">
                  <a:shade val="75000"/>
                </a:srgbClr>
              </a:solidFill>
            </a:endParaRPr>
          </a:p>
        </p:txBody>
      </p:sp>
    </p:spTree>
    <p:extLst>
      <p:ext uri="{BB962C8B-B14F-4D97-AF65-F5344CB8AC3E}">
        <p14:creationId xmlns:p14="http://schemas.microsoft.com/office/powerpoint/2010/main" val="864889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Participating Students screen"/>
          <p:cNvGrpSpPr/>
          <p:nvPr/>
        </p:nvGrpSpPr>
        <p:grpSpPr>
          <a:xfrm>
            <a:off x="3862805" y="767302"/>
            <a:ext cx="8094087" cy="5400824"/>
            <a:chOff x="3862805" y="767302"/>
            <a:chExt cx="8094087" cy="5400824"/>
          </a:xfrm>
        </p:grpSpPr>
        <p:pic>
          <p:nvPicPr>
            <p:cNvPr id="9" name="Picture 8" title="&quot;"/>
            <p:cNvPicPr>
              <a:picLocks noChangeAspect="1"/>
            </p:cNvPicPr>
            <p:nvPr/>
          </p:nvPicPr>
          <p:blipFill>
            <a:blip r:embed="rId2"/>
            <a:stretch>
              <a:fillRect/>
            </a:stretch>
          </p:blipFill>
          <p:spPr>
            <a:xfrm>
              <a:off x="3862805" y="2310853"/>
              <a:ext cx="8094087" cy="2620276"/>
            </a:xfrm>
            <a:prstGeom prst="rect">
              <a:avLst/>
            </a:prstGeom>
          </p:spPr>
        </p:pic>
        <p:sp>
          <p:nvSpPr>
            <p:cNvPr id="21" name="Rounded Rectangular Callout 20"/>
            <p:cNvSpPr/>
            <p:nvPr/>
          </p:nvSpPr>
          <p:spPr>
            <a:xfrm>
              <a:off x="9473514" y="4810891"/>
              <a:ext cx="2408785" cy="1081267"/>
            </a:xfrm>
            <a:prstGeom prst="wedgeRoundRectCallout">
              <a:avLst>
                <a:gd name="adj1" fmla="val 8757"/>
                <a:gd name="adj2" fmla="val -10764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Edit will open the Participating Student Screen.</a:t>
              </a:r>
            </a:p>
          </p:txBody>
        </p:sp>
        <p:sp>
          <p:nvSpPr>
            <p:cNvPr id="8" name="Rounded Rectangular Callout 7"/>
            <p:cNvSpPr/>
            <p:nvPr/>
          </p:nvSpPr>
          <p:spPr>
            <a:xfrm>
              <a:off x="5585711" y="5086859"/>
              <a:ext cx="2939669" cy="1081267"/>
            </a:xfrm>
            <a:prstGeom prst="wedgeRoundRectCallout">
              <a:avLst>
                <a:gd name="adj1" fmla="val -50652"/>
                <a:gd name="adj2" fmla="val -8402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You may also upload Participating Students using a tab-delimited file.</a:t>
              </a:r>
            </a:p>
          </p:txBody>
        </p:sp>
        <p:sp>
          <p:nvSpPr>
            <p:cNvPr id="10" name="Rounded Rectangular Callout 9"/>
            <p:cNvSpPr/>
            <p:nvPr/>
          </p:nvSpPr>
          <p:spPr>
            <a:xfrm>
              <a:off x="5803319" y="767302"/>
              <a:ext cx="5045913" cy="1590595"/>
            </a:xfrm>
            <a:prstGeom prst="wedgeRoundRectCallout">
              <a:avLst>
                <a:gd name="adj1" fmla="val -67231"/>
                <a:gd name="adj2" fmla="val 10641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Add Student button will open the Search for Student screen. </a:t>
              </a:r>
            </a:p>
            <a:p>
              <a:r>
                <a:rPr lang="en-US" sz="2000" dirty="0">
                  <a:solidFill>
                    <a:prstClr val="black"/>
                  </a:solidFill>
                  <a:latin typeface="Calibri" panose="020F0502020204030204" pitchFamily="34" charset="0"/>
                </a:rPr>
                <a:t>If the Student does not have an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Profile, you will have the option to create one after you’ve performed a search.</a:t>
              </a:r>
            </a:p>
          </p:txBody>
        </p:sp>
      </p:grpSp>
      <p:sp>
        <p:nvSpPr>
          <p:cNvPr id="3" name="Text Placeholder 2"/>
          <p:cNvSpPr>
            <a:spLocks noGrp="1"/>
          </p:cNvSpPr>
          <p:nvPr>
            <p:ph type="body" idx="1"/>
          </p:nvPr>
        </p:nvSpPr>
        <p:spPr>
          <a:xfrm>
            <a:off x="216881" y="2357897"/>
            <a:ext cx="3641630" cy="4058772"/>
          </a:xfrm>
        </p:spPr>
        <p:txBody>
          <a:bodyPr/>
          <a:lstStyle/>
          <a:p>
            <a:pPr>
              <a:buClr>
                <a:schemeClr val="bg1"/>
              </a:buClr>
            </a:pPr>
            <a:r>
              <a:rPr lang="en-US" sz="2000" dirty="0"/>
              <a:t>Utilize for: </a:t>
            </a:r>
          </a:p>
          <a:p>
            <a:pPr marL="342900" indent="-342900">
              <a:spcBef>
                <a:spcPts val="0"/>
              </a:spcBef>
              <a:spcAft>
                <a:spcPts val="0"/>
              </a:spcAft>
              <a:buClr>
                <a:schemeClr val="bg1"/>
              </a:buClr>
              <a:buFont typeface="Arial" panose="020B0604020202020204" pitchFamily="34" charset="0"/>
              <a:buChar char="•"/>
            </a:pPr>
            <a:r>
              <a:rPr lang="en-US" sz="2000" dirty="0"/>
              <a:t>New Applications</a:t>
            </a:r>
          </a:p>
          <a:p>
            <a:pPr marL="342900" indent="-342900">
              <a:spcBef>
                <a:spcPts val="0"/>
              </a:spcBef>
              <a:spcAft>
                <a:spcPts val="0"/>
              </a:spcAft>
              <a:buClr>
                <a:schemeClr val="bg1"/>
              </a:buClr>
              <a:buFont typeface="Arial" panose="020B0604020202020204" pitchFamily="34" charset="0"/>
              <a:buChar char="•"/>
            </a:pPr>
            <a:r>
              <a:rPr lang="en-US" sz="2000" dirty="0" err="1"/>
              <a:t>Predoctoral</a:t>
            </a:r>
            <a:r>
              <a:rPr lang="en-US" sz="2000" dirty="0"/>
              <a:t> Renewal/Revision Applications requesting an expansion to postdoctoral support</a:t>
            </a:r>
          </a:p>
          <a:p>
            <a:pPr marL="342900" indent="-342900">
              <a:spcBef>
                <a:spcPts val="0"/>
              </a:spcBef>
              <a:spcAft>
                <a:spcPts val="0"/>
              </a:spcAft>
              <a:buClr>
                <a:schemeClr val="bg1"/>
              </a:buClr>
              <a:buFont typeface="Arial" panose="020B0604020202020204" pitchFamily="34" charset="0"/>
              <a:buChar char="•"/>
            </a:pPr>
            <a:r>
              <a:rPr lang="en-US" sz="2000" dirty="0"/>
              <a:t>Postdoctoral Renewal/Revision Applications requesting an expansion to </a:t>
            </a:r>
            <a:r>
              <a:rPr lang="en-US" sz="2000" dirty="0" err="1"/>
              <a:t>predoctoral</a:t>
            </a:r>
            <a:r>
              <a:rPr lang="en-US" sz="2000" dirty="0"/>
              <a:t> support</a:t>
            </a:r>
          </a:p>
          <a:p>
            <a:pPr>
              <a:buClr>
                <a:schemeClr val="bg1"/>
              </a:buClr>
            </a:pPr>
            <a:endParaRPr lang="en-US" sz="2000"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16881" y="832018"/>
            <a:ext cx="3612972" cy="1484689"/>
          </a:xfrm>
        </p:spPr>
        <p:txBody>
          <a:bodyPr/>
          <a:lstStyle/>
          <a:p>
            <a:r>
              <a:rPr lang="en-US" sz="3200" dirty="0"/>
              <a:t>Modify RTD: Participating Students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19</a:t>
            </a:fld>
            <a:endParaRPr lang="en-US" dirty="0">
              <a:solidFill>
                <a:srgbClr val="9BBB59">
                  <a:shade val="75000"/>
                </a:srgbClr>
              </a:solidFill>
            </a:endParaRPr>
          </a:p>
        </p:txBody>
      </p:sp>
    </p:spTree>
    <p:extLst>
      <p:ext uri="{BB962C8B-B14F-4D97-AF65-F5344CB8AC3E}">
        <p14:creationId xmlns:p14="http://schemas.microsoft.com/office/powerpoint/2010/main" val="234721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740027"/>
            <a:ext cx="11430000" cy="3693319"/>
          </a:xfrm>
          <a:prstGeom prst="rect">
            <a:avLst/>
          </a:prstGeom>
        </p:spPr>
        <p:txBody>
          <a:bodyPr wrap="square">
            <a:spAutoFit/>
          </a:bodyPr>
          <a:lstStyle/>
          <a:p>
            <a:pPr>
              <a:defRPr/>
            </a:pPr>
            <a:r>
              <a:rPr lang="en-US" dirty="0">
                <a:solidFill>
                  <a:schemeClr val="tx2">
                    <a:lumMod val="75000"/>
                  </a:schemeClr>
                </a:solidFill>
              </a:rPr>
              <a:t>The Extramural Trainee Reporting And Career Tracking (</a:t>
            </a:r>
            <a:r>
              <a:rPr lang="en-US" dirty="0" err="1">
                <a:solidFill>
                  <a:schemeClr val="tx2">
                    <a:lumMod val="75000"/>
                  </a:schemeClr>
                </a:solidFill>
              </a:rPr>
              <a:t>xTRACT</a:t>
            </a:r>
            <a:r>
              <a:rPr lang="en-US" dirty="0">
                <a:solidFill>
                  <a:schemeClr val="tx2">
                    <a:lumMod val="75000"/>
                  </a:schemeClr>
                </a:solidFill>
              </a:rPr>
              <a:t>) system is a module in the eRA Commons that allows applicants, grantees, and assistants to create Research Training Data (RTD) tables for NIH progress reports and institutional training grant applications.  </a:t>
            </a:r>
          </a:p>
          <a:p>
            <a:pPr marL="228600" indent="-228600">
              <a:buFont typeface="Arial" pitchFamily="34" charset="0"/>
              <a:buChar char="•"/>
              <a:defRPr/>
            </a:pPr>
            <a:endParaRPr lang="en-US" dirty="0">
              <a:solidFill>
                <a:schemeClr val="tx2">
                  <a:lumMod val="75000"/>
                </a:schemeClr>
              </a:solidFill>
            </a:endParaRPr>
          </a:p>
          <a:p>
            <a:pPr>
              <a:defRPr/>
            </a:pPr>
            <a:r>
              <a:rPr lang="en-US" dirty="0">
                <a:solidFill>
                  <a:schemeClr val="tx2">
                    <a:lumMod val="75000"/>
                  </a:schemeClr>
                </a:solidFill>
              </a:rPr>
              <a:t>Because </a:t>
            </a:r>
            <a:r>
              <a:rPr lang="en-US" dirty="0" err="1">
                <a:solidFill>
                  <a:schemeClr val="tx2">
                    <a:lumMod val="75000"/>
                  </a:schemeClr>
                </a:solidFill>
              </a:rPr>
              <a:t>xTRACT</a:t>
            </a:r>
            <a:r>
              <a:rPr lang="en-US" dirty="0">
                <a:solidFill>
                  <a:schemeClr val="tx2">
                    <a:lumMod val="75000"/>
                  </a:schemeClr>
                </a:solidFill>
              </a:rPr>
              <a:t> is integrated with eRA Commons, some training data will be prepopulated in the system, including trainee names, selected characteristics, institutions, grant numbers, and subsequent NIH and other HHS awards.</a:t>
            </a:r>
          </a:p>
          <a:p>
            <a:pPr marL="228600" indent="-228600">
              <a:buFont typeface="Arial" pitchFamily="34" charset="0"/>
              <a:buChar char="•"/>
              <a:defRPr/>
            </a:pPr>
            <a:endParaRPr lang="en-US" dirty="0">
              <a:solidFill>
                <a:schemeClr val="tx2">
                  <a:lumMod val="75000"/>
                </a:schemeClr>
              </a:solidFill>
            </a:endParaRPr>
          </a:p>
          <a:p>
            <a:pPr>
              <a:defRPr/>
            </a:pPr>
            <a:r>
              <a:rPr lang="en-US" dirty="0">
                <a:solidFill>
                  <a:schemeClr val="tx2">
                    <a:lumMod val="75000"/>
                  </a:schemeClr>
                </a:solidFill>
              </a:rPr>
              <a:t>In addition, </a:t>
            </a:r>
            <a:r>
              <a:rPr lang="en-US" dirty="0" err="1">
                <a:solidFill>
                  <a:schemeClr val="tx2">
                    <a:lumMod val="75000"/>
                  </a:schemeClr>
                </a:solidFill>
              </a:rPr>
              <a:t>xTRACT</a:t>
            </a:r>
            <a:r>
              <a:rPr lang="en-US" dirty="0">
                <a:solidFill>
                  <a:schemeClr val="tx2">
                    <a:lumMod val="75000"/>
                  </a:schemeClr>
                </a:solidFill>
              </a:rPr>
              <a:t> allows institutions to create profiles for participating faculty that do not require access to eRA Commons, create institutional programs, and non-NIH funding sources; which can be retrieved for future use.</a:t>
            </a: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dirty="0"/>
              <a:t>What is </a:t>
            </a:r>
            <a:r>
              <a:rPr lang="en-US" dirty="0" err="1"/>
              <a:t>xTRACT</a:t>
            </a:r>
            <a:r>
              <a:rPr lang="en-US" dirty="0"/>
              <a:t>?</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2</a:t>
            </a:fld>
            <a:endParaRPr lang="en-US" dirty="0">
              <a:solidFill>
                <a:srgbClr val="9BBB59">
                  <a:shade val="75000"/>
                </a:srgbClr>
              </a:solidFill>
            </a:endParaRPr>
          </a:p>
        </p:txBody>
      </p:sp>
    </p:spTree>
    <p:extLst>
      <p:ext uri="{BB962C8B-B14F-4D97-AF65-F5344CB8AC3E}">
        <p14:creationId xmlns:p14="http://schemas.microsoft.com/office/powerpoint/2010/main" val="374679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Edit Participating Student Screen."/>
          <p:cNvGrpSpPr/>
          <p:nvPr/>
        </p:nvGrpSpPr>
        <p:grpSpPr>
          <a:xfrm>
            <a:off x="3888617" y="1401368"/>
            <a:ext cx="8072364" cy="4491126"/>
            <a:chOff x="3888617" y="1401368"/>
            <a:chExt cx="8072364" cy="4491126"/>
          </a:xfrm>
        </p:grpSpPr>
        <p:pic>
          <p:nvPicPr>
            <p:cNvPr id="11" name="Picture 10" title="&quot;"/>
            <p:cNvPicPr>
              <a:picLocks noChangeAspect="1"/>
            </p:cNvPicPr>
            <p:nvPr/>
          </p:nvPicPr>
          <p:blipFill>
            <a:blip r:embed="rId2"/>
            <a:stretch>
              <a:fillRect/>
            </a:stretch>
          </p:blipFill>
          <p:spPr>
            <a:xfrm>
              <a:off x="3888617" y="1491049"/>
              <a:ext cx="8072364" cy="3930697"/>
            </a:xfrm>
            <a:prstGeom prst="rect">
              <a:avLst/>
            </a:prstGeom>
          </p:spPr>
        </p:pic>
        <p:sp>
          <p:nvSpPr>
            <p:cNvPr id="15" name="Rounded Rectangular Callout 14"/>
            <p:cNvSpPr/>
            <p:nvPr/>
          </p:nvSpPr>
          <p:spPr>
            <a:xfrm>
              <a:off x="6577912" y="4811227"/>
              <a:ext cx="3175688" cy="1081267"/>
            </a:xfrm>
            <a:prstGeom prst="wedgeRoundRectCallout">
              <a:avLst>
                <a:gd name="adj1" fmla="val -58219"/>
                <a:gd name="adj2" fmla="val -5126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Subsequent Grants and Post-Training Data will pre-populate when available.</a:t>
              </a:r>
            </a:p>
          </p:txBody>
        </p:sp>
        <p:sp>
          <p:nvSpPr>
            <p:cNvPr id="8" name="Rounded Rectangular Callout 7"/>
            <p:cNvSpPr/>
            <p:nvPr/>
          </p:nvSpPr>
          <p:spPr>
            <a:xfrm>
              <a:off x="8435544" y="1401368"/>
              <a:ext cx="2939669" cy="1081267"/>
            </a:xfrm>
            <a:prstGeom prst="wedgeRoundRectCallout">
              <a:avLst>
                <a:gd name="adj1" fmla="val -37762"/>
                <a:gd name="adj2" fmla="val 9882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Degrees will populate from the PPF when available.</a:t>
              </a:r>
            </a:p>
          </p:txBody>
        </p:sp>
      </p:grpSp>
      <p:sp>
        <p:nvSpPr>
          <p:cNvPr id="3" name="Text Placeholder 2"/>
          <p:cNvSpPr>
            <a:spLocks noGrp="1"/>
          </p:cNvSpPr>
          <p:nvPr>
            <p:ph type="body" idx="1"/>
          </p:nvPr>
        </p:nvSpPr>
        <p:spPr>
          <a:xfrm>
            <a:off x="216881" y="2357897"/>
            <a:ext cx="3641630" cy="4058772"/>
          </a:xfrm>
        </p:spPr>
        <p:txBody>
          <a:bodyPr/>
          <a:lstStyle/>
          <a:p>
            <a:pPr>
              <a:buClr>
                <a:schemeClr val="bg1"/>
              </a:buClr>
            </a:pPr>
            <a:r>
              <a:rPr lang="en-US" sz="2000" dirty="0"/>
              <a:t>You may update:</a:t>
            </a:r>
          </a:p>
          <a:p>
            <a:pPr marL="342900" indent="-342900">
              <a:spcBef>
                <a:spcPts val="0"/>
              </a:spcBef>
              <a:spcAft>
                <a:spcPts val="0"/>
              </a:spcAft>
              <a:buClr>
                <a:schemeClr val="bg1"/>
              </a:buClr>
              <a:buFont typeface="Arial" panose="020B0604020202020204" pitchFamily="34" charset="0"/>
              <a:buChar char="•"/>
            </a:pPr>
            <a:r>
              <a:rPr lang="en-US" sz="2000" dirty="0"/>
              <a:t>In Training Data</a:t>
            </a:r>
          </a:p>
          <a:p>
            <a:pPr marL="342900" indent="-342900">
              <a:spcBef>
                <a:spcPts val="0"/>
              </a:spcBef>
              <a:spcAft>
                <a:spcPts val="0"/>
              </a:spcAft>
              <a:buClr>
                <a:schemeClr val="bg1"/>
              </a:buClr>
              <a:buFont typeface="Arial" panose="020B0604020202020204" pitchFamily="34" charset="0"/>
              <a:buChar char="•"/>
            </a:pPr>
            <a:r>
              <a:rPr lang="en-US" sz="2000" dirty="0"/>
              <a:t>Faculty Members</a:t>
            </a:r>
          </a:p>
          <a:p>
            <a:pPr marL="342900" indent="-342900">
              <a:spcBef>
                <a:spcPts val="0"/>
              </a:spcBef>
              <a:spcAft>
                <a:spcPts val="0"/>
              </a:spcAft>
              <a:buClr>
                <a:schemeClr val="bg1"/>
              </a:buClr>
              <a:buFont typeface="Arial" panose="020B0604020202020204" pitchFamily="34" charset="0"/>
              <a:buChar char="•"/>
            </a:pPr>
            <a:r>
              <a:rPr lang="en-US" sz="2000" dirty="0"/>
              <a:t>Degrees</a:t>
            </a:r>
          </a:p>
          <a:p>
            <a:pPr marL="342900" indent="-342900">
              <a:spcBef>
                <a:spcPts val="0"/>
              </a:spcBef>
              <a:spcAft>
                <a:spcPts val="0"/>
              </a:spcAft>
              <a:buClr>
                <a:schemeClr val="bg1"/>
              </a:buClr>
              <a:buFont typeface="Arial" panose="020B0604020202020204" pitchFamily="34" charset="0"/>
              <a:buChar char="•"/>
            </a:pPr>
            <a:r>
              <a:rPr lang="en-US" sz="2000" dirty="0"/>
              <a:t>Post-Training Positions</a:t>
            </a:r>
          </a:p>
          <a:p>
            <a:pPr marL="342900" indent="-342900">
              <a:spcBef>
                <a:spcPts val="0"/>
              </a:spcBef>
              <a:spcAft>
                <a:spcPts val="0"/>
              </a:spcAft>
              <a:buClr>
                <a:schemeClr val="bg1"/>
              </a:buClr>
              <a:buFont typeface="Arial" panose="020B0604020202020204" pitchFamily="34" charset="0"/>
              <a:buChar char="•"/>
            </a:pPr>
            <a:r>
              <a:rPr lang="en-US" sz="2000" dirty="0"/>
              <a:t>Subsequent Grants</a:t>
            </a:r>
          </a:p>
          <a:p>
            <a:pPr marL="342900" indent="-342900">
              <a:spcBef>
                <a:spcPts val="0"/>
              </a:spcBef>
              <a:spcAft>
                <a:spcPts val="0"/>
              </a:spcAft>
              <a:buClr>
                <a:schemeClr val="bg1"/>
              </a:buClr>
              <a:buFont typeface="Arial" panose="020B0604020202020204" pitchFamily="34" charset="0"/>
              <a:buChar char="•"/>
            </a:pPr>
            <a:r>
              <a:rPr lang="en-US" sz="2000" dirty="0"/>
              <a:t>Publications</a:t>
            </a:r>
          </a:p>
          <a:p>
            <a:pPr>
              <a:buClr>
                <a:schemeClr val="bg1"/>
              </a:buClr>
            </a:pPr>
            <a:endParaRPr lang="en-US" sz="2000" dirty="0"/>
          </a:p>
          <a:p>
            <a:pPr>
              <a:buClr>
                <a:schemeClr val="bg1"/>
              </a:buClr>
            </a:pPr>
            <a:endParaRPr lang="en-US" sz="2000"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16881" y="832018"/>
            <a:ext cx="3612972" cy="1484689"/>
          </a:xfrm>
        </p:spPr>
        <p:txBody>
          <a:bodyPr/>
          <a:lstStyle/>
          <a:p>
            <a:r>
              <a:rPr lang="en-US" sz="3200" dirty="0"/>
              <a:t>Modify RTD: Participating Students cont.</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20</a:t>
            </a:fld>
            <a:endParaRPr lang="en-US" dirty="0">
              <a:solidFill>
                <a:srgbClr val="9BBB59">
                  <a:shade val="75000"/>
                </a:srgbClr>
              </a:solidFill>
            </a:endParaRPr>
          </a:p>
        </p:txBody>
      </p:sp>
    </p:spTree>
    <p:extLst>
      <p:ext uri="{BB962C8B-B14F-4D97-AF65-F5344CB8AC3E}">
        <p14:creationId xmlns:p14="http://schemas.microsoft.com/office/powerpoint/2010/main" val="1238786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Predoctoral Applicant and Entrant Counts and Characteristics screen. User may update: Counts for Department or Program&#10;and &#10;Characteristics for:&#10;GPA&#10;Research Experience&#10;Prior Insitutions&#10;Diveristy"/>
          <p:cNvPicPr>
            <a:picLocks noChangeAspect="1"/>
          </p:cNvPicPr>
          <p:nvPr/>
        </p:nvPicPr>
        <p:blipFill>
          <a:blip r:embed="rId2"/>
          <a:stretch>
            <a:fillRect/>
          </a:stretch>
        </p:blipFill>
        <p:spPr>
          <a:xfrm>
            <a:off x="6179467" y="1609314"/>
            <a:ext cx="5743242" cy="488505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10" name="Group 9" descr="Screenshot of Applicants and Entrants screen"/>
          <p:cNvGrpSpPr/>
          <p:nvPr/>
        </p:nvGrpSpPr>
        <p:grpSpPr>
          <a:xfrm>
            <a:off x="3491079" y="339953"/>
            <a:ext cx="8375210" cy="2862731"/>
            <a:chOff x="3491079" y="339953"/>
            <a:chExt cx="8375210" cy="2862731"/>
          </a:xfrm>
        </p:grpSpPr>
        <p:pic>
          <p:nvPicPr>
            <p:cNvPr id="9" name="Picture 8" title="&quot;"/>
            <p:cNvPicPr>
              <a:picLocks noChangeAspect="1"/>
            </p:cNvPicPr>
            <p:nvPr/>
          </p:nvPicPr>
          <p:blipFill rotWithShape="1">
            <a:blip r:embed="rId3"/>
            <a:srcRect b="12385"/>
            <a:stretch/>
          </p:blipFill>
          <p:spPr>
            <a:xfrm>
              <a:off x="3881661" y="339953"/>
              <a:ext cx="7984628" cy="1257353"/>
            </a:xfrm>
            <a:prstGeom prst="rect">
              <a:avLst/>
            </a:prstGeom>
          </p:spPr>
        </p:pic>
        <p:sp>
          <p:nvSpPr>
            <p:cNvPr id="8" name="Rounded Rectangular Callout 7"/>
            <p:cNvSpPr/>
            <p:nvPr/>
          </p:nvSpPr>
          <p:spPr>
            <a:xfrm>
              <a:off x="3491079" y="2011214"/>
              <a:ext cx="2581144" cy="1191470"/>
            </a:xfrm>
            <a:prstGeom prst="wedgeRoundRectCallout">
              <a:avLst>
                <a:gd name="adj1" fmla="val 16773"/>
                <a:gd name="adj2" fmla="val -10156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Select the Applicant and Entrant category to provide counts and characteristics.</a:t>
              </a:r>
            </a:p>
          </p:txBody>
        </p:sp>
      </p:grpSp>
      <p:sp>
        <p:nvSpPr>
          <p:cNvPr id="3" name="Text Placeholder 2"/>
          <p:cNvSpPr>
            <a:spLocks noGrp="1"/>
          </p:cNvSpPr>
          <p:nvPr>
            <p:ph type="body" idx="1"/>
          </p:nvPr>
        </p:nvSpPr>
        <p:spPr>
          <a:xfrm>
            <a:off x="245539" y="2645615"/>
            <a:ext cx="3276392" cy="3729866"/>
          </a:xfrm>
        </p:spPr>
        <p:txBody>
          <a:bodyPr/>
          <a:lstStyle/>
          <a:p>
            <a:pPr>
              <a:buClr>
                <a:schemeClr val="bg1"/>
              </a:buClr>
            </a:pPr>
            <a:r>
              <a:rPr lang="en-US" sz="2000" dirty="0"/>
              <a:t>Utilize for New, Renewal or Revision RTDs.</a:t>
            </a:r>
          </a:p>
          <a:p>
            <a:pPr>
              <a:buClr>
                <a:schemeClr val="bg1"/>
              </a:buClr>
            </a:pPr>
            <a:r>
              <a:rPr lang="en-US" sz="2000" dirty="0"/>
              <a:t>Entering Start year of the most recently completed academic year sets up the last 5 academic years.</a:t>
            </a:r>
          </a:p>
          <a:p>
            <a:pPr>
              <a:buClr>
                <a:schemeClr val="bg1"/>
              </a:buClr>
            </a:pPr>
            <a:r>
              <a:rPr lang="en-US" sz="2000" dirty="0"/>
              <a:t>You will be given the option to enter data for Pre-Docs and Post-Docs.</a:t>
            </a:r>
          </a:p>
        </p:txBody>
      </p:sp>
      <p:sp>
        <p:nvSpPr>
          <p:cNvPr id="2" name="Title 1"/>
          <p:cNvSpPr>
            <a:spLocks noGrp="1"/>
          </p:cNvSpPr>
          <p:nvPr>
            <p:ph type="title"/>
          </p:nvPr>
        </p:nvSpPr>
        <p:spPr>
          <a:xfrm>
            <a:off x="230794" y="873210"/>
            <a:ext cx="3612972" cy="1524002"/>
          </a:xfrm>
        </p:spPr>
        <p:txBody>
          <a:bodyPr/>
          <a:lstStyle/>
          <a:p>
            <a:r>
              <a:rPr lang="en-US" sz="3200" dirty="0"/>
              <a:t>Modify RTD: Applicants and Entrants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21</a:t>
            </a:fld>
            <a:endParaRPr lang="en-US" dirty="0">
              <a:solidFill>
                <a:srgbClr val="9BBB59">
                  <a:shade val="75000"/>
                </a:srgbClr>
              </a:solidFill>
            </a:endParaRPr>
          </a:p>
        </p:txBody>
      </p:sp>
    </p:spTree>
    <p:extLst>
      <p:ext uri="{BB962C8B-B14F-4D97-AF65-F5344CB8AC3E}">
        <p14:creationId xmlns:p14="http://schemas.microsoft.com/office/powerpoint/2010/main" val="232681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Participanting Trainees screen"/>
          <p:cNvGrpSpPr/>
          <p:nvPr/>
        </p:nvGrpSpPr>
        <p:grpSpPr>
          <a:xfrm>
            <a:off x="3919614" y="65382"/>
            <a:ext cx="8115867" cy="6508413"/>
            <a:chOff x="3919614" y="65382"/>
            <a:chExt cx="8115867" cy="6508413"/>
          </a:xfrm>
        </p:grpSpPr>
        <p:pic>
          <p:nvPicPr>
            <p:cNvPr id="7" name="Picture 6" title="&quot;"/>
            <p:cNvPicPr>
              <a:picLocks noChangeAspect="1"/>
            </p:cNvPicPr>
            <p:nvPr/>
          </p:nvPicPr>
          <p:blipFill>
            <a:blip r:embed="rId2"/>
            <a:stretch>
              <a:fillRect/>
            </a:stretch>
          </p:blipFill>
          <p:spPr>
            <a:xfrm>
              <a:off x="3919614" y="65382"/>
              <a:ext cx="8115867" cy="5048980"/>
            </a:xfrm>
            <a:prstGeom prst="rect">
              <a:avLst/>
            </a:prstGeom>
          </p:spPr>
        </p:pic>
        <p:sp>
          <p:nvSpPr>
            <p:cNvPr id="10" name="Rounded Rectangular Callout 9"/>
            <p:cNvSpPr/>
            <p:nvPr/>
          </p:nvSpPr>
          <p:spPr>
            <a:xfrm>
              <a:off x="7907545" y="4308389"/>
              <a:ext cx="3501859" cy="2265406"/>
            </a:xfrm>
            <a:prstGeom prst="wedgeRoundRectCallout">
              <a:avLst>
                <a:gd name="adj1" fmla="val 36127"/>
                <a:gd name="adj2" fmla="val -7106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Edit will allow you to update:</a:t>
              </a:r>
            </a:p>
            <a:p>
              <a:pPr marL="285750" indent="-285750">
                <a:buFont typeface="Arial" panose="020B0604020202020204" pitchFamily="34" charset="0"/>
                <a:buChar char="•"/>
              </a:pPr>
              <a:r>
                <a:rPr lang="en-US" dirty="0">
                  <a:solidFill>
                    <a:prstClr val="black"/>
                  </a:solidFill>
                  <a:latin typeface="Calibri" panose="020F0502020204030204" pitchFamily="34" charset="0"/>
                </a:rPr>
                <a:t>In-Training Data</a:t>
              </a:r>
            </a:p>
            <a:p>
              <a:pPr marL="285750" indent="-285750">
                <a:buFont typeface="Arial" panose="020B0604020202020204" pitchFamily="34" charset="0"/>
                <a:buChar char="•"/>
              </a:pPr>
              <a:r>
                <a:rPr lang="en-US" dirty="0">
                  <a:solidFill>
                    <a:prstClr val="black"/>
                  </a:solidFill>
                  <a:latin typeface="Calibri" panose="020F0502020204030204" pitchFamily="34" charset="0"/>
                </a:rPr>
                <a:t>Faculty Members</a:t>
              </a:r>
            </a:p>
            <a:p>
              <a:pPr marL="285750" indent="-285750">
                <a:buFont typeface="Arial" panose="020B0604020202020204" pitchFamily="34" charset="0"/>
                <a:buChar char="•"/>
              </a:pPr>
              <a:r>
                <a:rPr lang="en-US" dirty="0">
                  <a:solidFill>
                    <a:prstClr val="black"/>
                  </a:solidFill>
                  <a:latin typeface="Calibri" panose="020F0502020204030204" pitchFamily="34" charset="0"/>
                </a:rPr>
                <a:t>Degrees</a:t>
              </a:r>
            </a:p>
            <a:p>
              <a:pPr marL="285750" indent="-285750">
                <a:buFont typeface="Arial" panose="020B0604020202020204" pitchFamily="34" charset="0"/>
                <a:buChar char="•"/>
              </a:pPr>
              <a:r>
                <a:rPr lang="en-US" dirty="0">
                  <a:solidFill>
                    <a:prstClr val="black"/>
                  </a:solidFill>
                  <a:latin typeface="Calibri" panose="020F0502020204030204" pitchFamily="34" charset="0"/>
                </a:rPr>
                <a:t>Subsequent Grants</a:t>
              </a:r>
            </a:p>
            <a:p>
              <a:pPr marL="285750" indent="-285750">
                <a:buFont typeface="Arial" panose="020B0604020202020204" pitchFamily="34" charset="0"/>
                <a:buChar char="•"/>
              </a:pPr>
              <a:r>
                <a:rPr lang="en-US" dirty="0">
                  <a:solidFill>
                    <a:prstClr val="black"/>
                  </a:solidFill>
                  <a:latin typeface="Calibri" panose="020F0502020204030204" pitchFamily="34" charset="0"/>
                </a:rPr>
                <a:t>Support During Training</a:t>
              </a:r>
            </a:p>
            <a:p>
              <a:pPr marL="285750" indent="-285750">
                <a:buFont typeface="Arial" panose="020B0604020202020204" pitchFamily="34" charset="0"/>
                <a:buChar char="•"/>
              </a:pPr>
              <a:r>
                <a:rPr lang="en-US" dirty="0">
                  <a:solidFill>
                    <a:prstClr val="black"/>
                  </a:solidFill>
                  <a:latin typeface="Calibri" panose="020F0502020204030204" pitchFamily="34" charset="0"/>
                </a:rPr>
                <a:t>Post Training Positions </a:t>
              </a:r>
            </a:p>
            <a:p>
              <a:pPr marL="285750" indent="-285750">
                <a:buFont typeface="Arial" panose="020B0604020202020204" pitchFamily="34" charset="0"/>
                <a:buChar char="•"/>
              </a:pPr>
              <a:r>
                <a:rPr lang="en-US" dirty="0">
                  <a:solidFill>
                    <a:prstClr val="black"/>
                  </a:solidFill>
                  <a:latin typeface="Calibri" panose="020F0502020204030204" pitchFamily="34" charset="0"/>
                </a:rPr>
                <a:t>Publications</a:t>
              </a:r>
            </a:p>
          </p:txBody>
        </p:sp>
      </p:grpSp>
      <p:sp>
        <p:nvSpPr>
          <p:cNvPr id="9" name="Rounded Rectangular Callout 8"/>
          <p:cNvSpPr/>
          <p:nvPr/>
        </p:nvSpPr>
        <p:spPr>
          <a:xfrm>
            <a:off x="465555" y="4573728"/>
            <a:ext cx="2939669" cy="1081267"/>
          </a:xfrm>
          <a:prstGeom prst="wedgeRoundRectCallout">
            <a:avLst>
              <a:gd name="adj1" fmla="val 73210"/>
              <a:gd name="adj2" fmla="val -177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You may also upload Participating Trainees using a tab-delimited file.</a:t>
            </a:r>
          </a:p>
        </p:txBody>
      </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a:t>Available for Revisions and Renewal and RPPR RTDs only.</a:t>
            </a:r>
          </a:p>
          <a:p>
            <a:pPr>
              <a:buClr>
                <a:schemeClr val="bg1"/>
              </a:buClr>
            </a:pPr>
            <a:r>
              <a:rPr lang="en-US" sz="2000" dirty="0"/>
              <a:t>The initial list of trainees will populated from xTrain.</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1008643"/>
            <a:ext cx="3616410" cy="1258029"/>
          </a:xfrm>
        </p:spPr>
        <p:txBody>
          <a:bodyPr/>
          <a:lstStyle/>
          <a:p>
            <a:r>
              <a:rPr lang="en-US" sz="3200" dirty="0"/>
              <a:t>Modify RTD: Participating Trainees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22</a:t>
            </a:fld>
            <a:endParaRPr lang="en-US" dirty="0">
              <a:solidFill>
                <a:srgbClr val="9BBB59">
                  <a:shade val="75000"/>
                </a:srgbClr>
              </a:solidFill>
            </a:endParaRPr>
          </a:p>
        </p:txBody>
      </p:sp>
    </p:spTree>
    <p:extLst>
      <p:ext uri="{BB962C8B-B14F-4D97-AF65-F5344CB8AC3E}">
        <p14:creationId xmlns:p14="http://schemas.microsoft.com/office/powerpoint/2010/main" val="79201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Edit Participating Trainee"/>
          <p:cNvGrpSpPr/>
          <p:nvPr/>
        </p:nvGrpSpPr>
        <p:grpSpPr>
          <a:xfrm>
            <a:off x="4246140" y="458422"/>
            <a:ext cx="7239377" cy="5942377"/>
            <a:chOff x="4246140" y="458422"/>
            <a:chExt cx="7239377" cy="5942377"/>
          </a:xfrm>
        </p:grpSpPr>
        <p:pic>
          <p:nvPicPr>
            <p:cNvPr id="7" name="Picture 6" title="&quot;"/>
            <p:cNvPicPr>
              <a:picLocks noChangeAspect="1"/>
            </p:cNvPicPr>
            <p:nvPr/>
          </p:nvPicPr>
          <p:blipFill>
            <a:blip r:embed="rId2"/>
            <a:stretch>
              <a:fillRect/>
            </a:stretch>
          </p:blipFill>
          <p:spPr>
            <a:xfrm>
              <a:off x="4246140" y="458422"/>
              <a:ext cx="7239377" cy="5942377"/>
            </a:xfrm>
            <a:prstGeom prst="rect">
              <a:avLst/>
            </a:prstGeom>
          </p:spPr>
        </p:pic>
        <p:sp>
          <p:nvSpPr>
            <p:cNvPr id="10" name="Rounded Rectangular Callout 9"/>
            <p:cNvSpPr/>
            <p:nvPr/>
          </p:nvSpPr>
          <p:spPr>
            <a:xfrm>
              <a:off x="5988909" y="685800"/>
              <a:ext cx="5299676" cy="1853393"/>
            </a:xfrm>
            <a:prstGeom prst="wedgeRoundRectCallout">
              <a:avLst>
                <a:gd name="adj1" fmla="val 33393"/>
                <a:gd name="adj2" fmla="val 8706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Data populated from PPF or from other systems cannot be deleted in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only modified. </a:t>
              </a:r>
            </a:p>
            <a:p>
              <a:r>
                <a:rPr lang="en-US" sz="2000" dirty="0">
                  <a:solidFill>
                    <a:prstClr val="black"/>
                  </a:solidFill>
                  <a:latin typeface="Calibri" panose="020F0502020204030204" pitchFamily="34" charset="0"/>
                </a:rPr>
                <a:t>If the data is modified, the delete option will only delete those changes made in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not the data populated from other modules.</a:t>
              </a:r>
            </a:p>
          </p:txBody>
        </p:sp>
      </p:grpSp>
      <p:sp>
        <p:nvSpPr>
          <p:cNvPr id="3" name="Text Placeholder 2"/>
          <p:cNvSpPr>
            <a:spLocks noGrp="1"/>
          </p:cNvSpPr>
          <p:nvPr>
            <p:ph type="body" idx="1"/>
          </p:nvPr>
        </p:nvSpPr>
        <p:spPr>
          <a:xfrm>
            <a:off x="245539" y="2266672"/>
            <a:ext cx="3616410" cy="4134127"/>
          </a:xfrm>
        </p:spPr>
        <p:txBody>
          <a:bodyPr/>
          <a:lstStyle/>
          <a:p>
            <a:pPr>
              <a:buClr>
                <a:schemeClr val="bg1"/>
              </a:buClr>
            </a:pPr>
            <a:r>
              <a:rPr lang="en-US" sz="2000" dirty="0"/>
              <a:t>You may update:</a:t>
            </a:r>
          </a:p>
          <a:p>
            <a:pPr marL="342900" indent="-342900">
              <a:spcAft>
                <a:spcPts val="0"/>
              </a:spcAft>
              <a:buClr>
                <a:schemeClr val="bg1"/>
              </a:buClr>
              <a:buFont typeface="Arial" panose="020B0604020202020204" pitchFamily="34" charset="0"/>
              <a:buChar char="•"/>
            </a:pPr>
            <a:r>
              <a:rPr lang="en-US" sz="2000" dirty="0"/>
              <a:t>In Training Data</a:t>
            </a:r>
          </a:p>
          <a:p>
            <a:pPr marL="342900" indent="-342900">
              <a:spcAft>
                <a:spcPts val="0"/>
              </a:spcAft>
              <a:buClr>
                <a:schemeClr val="bg1"/>
              </a:buClr>
              <a:buFont typeface="Arial" panose="020B0604020202020204" pitchFamily="34" charset="0"/>
              <a:buChar char="•"/>
            </a:pPr>
            <a:r>
              <a:rPr lang="en-US" sz="2000" dirty="0"/>
              <a:t>Mentoring Faculty Members</a:t>
            </a:r>
          </a:p>
          <a:p>
            <a:pPr marL="342900" indent="-342900">
              <a:spcAft>
                <a:spcPts val="0"/>
              </a:spcAft>
              <a:buClr>
                <a:schemeClr val="bg1"/>
              </a:buClr>
              <a:buFont typeface="Arial" panose="020B0604020202020204" pitchFamily="34" charset="0"/>
              <a:buChar char="•"/>
            </a:pPr>
            <a:r>
              <a:rPr lang="en-US" sz="2000" dirty="0"/>
              <a:t>Support During Training</a:t>
            </a:r>
          </a:p>
          <a:p>
            <a:pPr marL="342900" indent="-342900">
              <a:spcAft>
                <a:spcPts val="0"/>
              </a:spcAft>
              <a:buClr>
                <a:schemeClr val="bg1"/>
              </a:buClr>
              <a:buFont typeface="Arial" panose="020B0604020202020204" pitchFamily="34" charset="0"/>
              <a:buChar char="•"/>
            </a:pPr>
            <a:r>
              <a:rPr lang="en-US" sz="2000" dirty="0"/>
              <a:t>Degrees</a:t>
            </a:r>
          </a:p>
          <a:p>
            <a:pPr marL="342900" indent="-342900">
              <a:spcAft>
                <a:spcPts val="0"/>
              </a:spcAft>
              <a:buClr>
                <a:schemeClr val="bg1"/>
              </a:buClr>
              <a:buFont typeface="Arial" panose="020B0604020202020204" pitchFamily="34" charset="0"/>
              <a:buChar char="•"/>
            </a:pPr>
            <a:r>
              <a:rPr lang="en-US" sz="2000" dirty="0"/>
              <a:t>Post-Training Positions</a:t>
            </a:r>
          </a:p>
          <a:p>
            <a:pPr marL="342900" indent="-342900">
              <a:spcAft>
                <a:spcPts val="0"/>
              </a:spcAft>
              <a:buClr>
                <a:schemeClr val="bg1"/>
              </a:buClr>
              <a:buFont typeface="Arial" panose="020B0604020202020204" pitchFamily="34" charset="0"/>
              <a:buChar char="•"/>
            </a:pPr>
            <a:r>
              <a:rPr lang="en-US" sz="2000" dirty="0"/>
              <a:t>Subsequent Grants</a:t>
            </a:r>
          </a:p>
          <a:p>
            <a:pPr marL="342900" indent="-342900">
              <a:spcAft>
                <a:spcPts val="0"/>
              </a:spcAft>
              <a:buClr>
                <a:schemeClr val="bg1"/>
              </a:buClr>
              <a:buFont typeface="Arial" panose="020B0604020202020204" pitchFamily="34" charset="0"/>
              <a:buChar char="•"/>
            </a:pPr>
            <a:r>
              <a:rPr lang="en-US" sz="2000" dirty="0"/>
              <a:t>Publications</a:t>
            </a:r>
          </a:p>
        </p:txBody>
      </p:sp>
      <p:sp>
        <p:nvSpPr>
          <p:cNvPr id="2" name="Title 1"/>
          <p:cNvSpPr>
            <a:spLocks noGrp="1"/>
          </p:cNvSpPr>
          <p:nvPr>
            <p:ph type="title"/>
          </p:nvPr>
        </p:nvSpPr>
        <p:spPr>
          <a:xfrm>
            <a:off x="245539" y="889687"/>
            <a:ext cx="3616410" cy="1268627"/>
          </a:xfrm>
        </p:spPr>
        <p:txBody>
          <a:bodyPr/>
          <a:lstStyle/>
          <a:p>
            <a:r>
              <a:rPr lang="en-US" sz="3200" dirty="0"/>
              <a:t>Edit Participating Trainee</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23</a:t>
            </a:fld>
            <a:endParaRPr lang="en-US" dirty="0">
              <a:solidFill>
                <a:srgbClr val="9BBB59">
                  <a:shade val="75000"/>
                </a:srgbClr>
              </a:solidFill>
            </a:endParaRPr>
          </a:p>
        </p:txBody>
      </p:sp>
    </p:spTree>
    <p:extLst>
      <p:ext uri="{BB962C8B-B14F-4D97-AF65-F5344CB8AC3E}">
        <p14:creationId xmlns:p14="http://schemas.microsoft.com/office/powerpoint/2010/main" val="1878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Appointments Training Positions Awarded screen. &#10;"/>
          <p:cNvPicPr>
            <a:picLocks noChangeAspect="1"/>
          </p:cNvPicPr>
          <p:nvPr/>
        </p:nvPicPr>
        <p:blipFill>
          <a:blip r:embed="rId2"/>
          <a:stretch>
            <a:fillRect/>
          </a:stretch>
        </p:blipFill>
        <p:spPr>
          <a:xfrm>
            <a:off x="4534251" y="436670"/>
            <a:ext cx="6585093" cy="5908460"/>
          </a:xfrm>
          <a:prstGeom prst="rect">
            <a:avLst/>
          </a:prstGeom>
        </p:spPr>
      </p:pic>
      <p:sp>
        <p:nvSpPr>
          <p:cNvPr id="3" name="Text Placeholder 2"/>
          <p:cNvSpPr>
            <a:spLocks noGrp="1"/>
          </p:cNvSpPr>
          <p:nvPr>
            <p:ph type="body" idx="1"/>
          </p:nvPr>
        </p:nvSpPr>
        <p:spPr>
          <a:xfrm>
            <a:off x="245539" y="2266672"/>
            <a:ext cx="3616410" cy="4134127"/>
          </a:xfrm>
        </p:spPr>
        <p:txBody>
          <a:bodyPr/>
          <a:lstStyle/>
          <a:p>
            <a:pPr>
              <a:spcAft>
                <a:spcPts val="0"/>
              </a:spcAft>
              <a:buClr>
                <a:schemeClr val="bg1"/>
              </a:buClr>
            </a:pPr>
            <a:r>
              <a:rPr lang="en-US" sz="2000" dirty="0"/>
              <a:t>Utilize for Renewal or Revision RTDs.</a:t>
            </a:r>
          </a:p>
          <a:p>
            <a:pPr>
              <a:spcAft>
                <a:spcPts val="0"/>
              </a:spcAft>
              <a:buClr>
                <a:schemeClr val="bg1"/>
              </a:buClr>
            </a:pPr>
            <a:endParaRPr lang="en-US" sz="2000" dirty="0"/>
          </a:p>
          <a:p>
            <a:pPr>
              <a:spcAft>
                <a:spcPts val="0"/>
              </a:spcAft>
              <a:buClr>
                <a:schemeClr val="bg1"/>
              </a:buClr>
            </a:pPr>
            <a:r>
              <a:rPr lang="en-US" sz="2000" dirty="0"/>
              <a:t>Awarded Positions displayed as read-only from eRA database.</a:t>
            </a:r>
          </a:p>
          <a:p>
            <a:pPr>
              <a:spcAft>
                <a:spcPts val="0"/>
              </a:spcAft>
              <a:buClr>
                <a:schemeClr val="bg1"/>
              </a:buClr>
            </a:pPr>
            <a:endParaRPr lang="en-US" sz="2000" dirty="0"/>
          </a:p>
          <a:p>
            <a:pPr>
              <a:spcAft>
                <a:spcPts val="0"/>
              </a:spcAft>
              <a:buClr>
                <a:schemeClr val="bg1"/>
              </a:buClr>
            </a:pPr>
            <a:r>
              <a:rPr lang="en-US" sz="2000" dirty="0"/>
              <a:t>User enters Appointed Positions.</a:t>
            </a:r>
          </a:p>
        </p:txBody>
      </p:sp>
      <p:sp>
        <p:nvSpPr>
          <p:cNvPr id="2" name="Title 1"/>
          <p:cNvSpPr>
            <a:spLocks noGrp="1"/>
          </p:cNvSpPr>
          <p:nvPr>
            <p:ph type="title"/>
          </p:nvPr>
        </p:nvSpPr>
        <p:spPr>
          <a:xfrm>
            <a:off x="245539" y="995653"/>
            <a:ext cx="3616410" cy="1021492"/>
          </a:xfrm>
        </p:spPr>
        <p:txBody>
          <a:bodyPr/>
          <a:lstStyle/>
          <a:p>
            <a:r>
              <a:rPr lang="en-US" sz="3200" dirty="0"/>
              <a:t>Modify RTD: Appointments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24</a:t>
            </a:fld>
            <a:endParaRPr lang="en-US" dirty="0">
              <a:solidFill>
                <a:srgbClr val="9BBB59">
                  <a:shade val="75000"/>
                </a:srgbClr>
              </a:solidFill>
            </a:endParaRPr>
          </a:p>
        </p:txBody>
      </p:sp>
    </p:spTree>
    <p:extLst>
      <p:ext uri="{BB962C8B-B14F-4D97-AF65-F5344CB8AC3E}">
        <p14:creationId xmlns:p14="http://schemas.microsoft.com/office/powerpoint/2010/main" val="67120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quot;"/>
          <p:cNvPicPr>
            <a:picLocks noChangeAspect="1"/>
          </p:cNvPicPr>
          <p:nvPr/>
        </p:nvPicPr>
        <p:blipFill>
          <a:blip r:embed="rId2"/>
          <a:stretch>
            <a:fillRect/>
          </a:stretch>
        </p:blipFill>
        <p:spPr>
          <a:xfrm>
            <a:off x="2120214" y="4247764"/>
            <a:ext cx="9563100" cy="2085975"/>
          </a:xfrm>
          <a:prstGeom prst="rect">
            <a:avLst/>
          </a:prstGeom>
        </p:spPr>
      </p:pic>
      <p:sp>
        <p:nvSpPr>
          <p:cNvPr id="7" name="Rounded Rectangular Callout 6"/>
          <p:cNvSpPr/>
          <p:nvPr/>
        </p:nvSpPr>
        <p:spPr>
          <a:xfrm>
            <a:off x="7933039" y="3023285"/>
            <a:ext cx="4132536" cy="1606379"/>
          </a:xfrm>
          <a:prstGeom prst="wedgeRoundRectCallout">
            <a:avLst>
              <a:gd name="adj1" fmla="val 10081"/>
              <a:gd name="adj2" fmla="val 10925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PD/PI or ASST may utilize the “</a:t>
            </a:r>
            <a:r>
              <a:rPr lang="en-US" sz="2000" dirty="0" err="1">
                <a:solidFill>
                  <a:prstClr val="black"/>
                </a:solidFill>
                <a:latin typeface="Calibri" panose="020F0502020204030204" pitchFamily="34" charset="0"/>
              </a:rPr>
              <a:t>Unfinalize</a:t>
            </a:r>
            <a:r>
              <a:rPr lang="en-US" sz="2000" dirty="0">
                <a:solidFill>
                  <a:prstClr val="black"/>
                </a:solidFill>
                <a:latin typeface="Calibri" panose="020F0502020204030204" pitchFamily="34" charset="0"/>
              </a:rPr>
              <a:t> New Application” button in the New RTD Search to enable editing. You will have to finalize the RTD again to generate the PDF.</a:t>
            </a:r>
          </a:p>
        </p:txBody>
      </p:sp>
      <p:sp>
        <p:nvSpPr>
          <p:cNvPr id="6" name="Rectangle 5"/>
          <p:cNvSpPr/>
          <p:nvPr/>
        </p:nvSpPr>
        <p:spPr>
          <a:xfrm>
            <a:off x="249192" y="2663501"/>
            <a:ext cx="10972800" cy="1323439"/>
          </a:xfrm>
          <a:prstGeom prst="rect">
            <a:avLst/>
          </a:prstGeom>
        </p:spPr>
        <p:txBody>
          <a:bodyPr wrap="square">
            <a:spAutoFit/>
          </a:bodyPr>
          <a:lstStyle/>
          <a:p>
            <a:pPr>
              <a:spcBef>
                <a:spcPts val="600"/>
              </a:spcBef>
              <a:spcAft>
                <a:spcPts val="600"/>
              </a:spcAft>
              <a:defRPr/>
            </a:pPr>
            <a:r>
              <a:rPr lang="en-US" sz="2000" dirty="0">
                <a:solidFill>
                  <a:schemeClr val="tx2">
                    <a:lumMod val="75000"/>
                  </a:schemeClr>
                </a:solidFill>
              </a:rPr>
              <a:t>Only the PD/PI or ASST may finalize the RTD.</a:t>
            </a:r>
          </a:p>
          <a:p>
            <a:pPr>
              <a:spcBef>
                <a:spcPts val="600"/>
              </a:spcBef>
              <a:spcAft>
                <a:spcPts val="600"/>
              </a:spcAft>
              <a:defRPr/>
            </a:pPr>
            <a:r>
              <a:rPr lang="en-US" sz="2000" dirty="0">
                <a:solidFill>
                  <a:schemeClr val="tx2">
                    <a:lumMod val="75000"/>
                  </a:schemeClr>
                </a:solidFill>
              </a:rPr>
              <a:t>Review the PDF for accuracy by utilizing the Preview PDF Feature.</a:t>
            </a:r>
          </a:p>
          <a:p>
            <a:pPr>
              <a:spcBef>
                <a:spcPts val="600"/>
              </a:spcBef>
              <a:spcAft>
                <a:spcPts val="600"/>
              </a:spcAft>
              <a:defRPr/>
            </a:pPr>
            <a:r>
              <a:rPr lang="en-US" sz="2000" dirty="0">
                <a:solidFill>
                  <a:schemeClr val="tx2">
                    <a:lumMod val="75000"/>
                  </a:schemeClr>
                </a:solidFill>
              </a:rPr>
              <a:t>After an RTD is finalized, it is ready for submission.</a:t>
            </a:r>
          </a:p>
        </p:txBody>
      </p:sp>
      <p:sp>
        <p:nvSpPr>
          <p:cNvPr id="2" name="Title 1"/>
          <p:cNvSpPr>
            <a:spLocks noGrp="1"/>
          </p:cNvSpPr>
          <p:nvPr>
            <p:ph type="title"/>
          </p:nvPr>
        </p:nvSpPr>
        <p:spPr>
          <a:xfrm>
            <a:off x="963084" y="279400"/>
            <a:ext cx="10363200" cy="1524000"/>
          </a:xfrm>
        </p:spPr>
        <p:txBody>
          <a:bodyPr/>
          <a:lstStyle/>
          <a:p>
            <a:r>
              <a:rPr lang="en-US" sz="4400" dirty="0"/>
              <a:t>Finalize RTD</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25</a:t>
            </a:fld>
            <a:endParaRPr lang="en-US" dirty="0">
              <a:solidFill>
                <a:srgbClr val="9BBB59">
                  <a:shade val="75000"/>
                </a:srgbClr>
              </a:solidFill>
            </a:endParaRPr>
          </a:p>
        </p:txBody>
      </p:sp>
    </p:spTree>
    <p:extLst>
      <p:ext uri="{BB962C8B-B14F-4D97-AF65-F5344CB8AC3E}">
        <p14:creationId xmlns:p14="http://schemas.microsoft.com/office/powerpoint/2010/main" val="2808372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title="Screenshot of RPPR quesiton B4"/>
          <p:cNvPicPr>
            <a:picLocks noChangeAspect="1" noChangeArrowheads="1"/>
          </p:cNvPicPr>
          <p:nvPr/>
        </p:nvPicPr>
        <p:blipFill rotWithShape="1">
          <a:blip r:embed="rId2">
            <a:extLst>
              <a:ext uri="{28A0092B-C50C-407E-A947-70E740481C1C}">
                <a14:useLocalDpi xmlns:a14="http://schemas.microsoft.com/office/drawing/2010/main" val="0"/>
              </a:ext>
            </a:extLst>
          </a:blip>
          <a:srcRect l="1371" t="1320" r="1761" b="1916"/>
          <a:stretch/>
        </p:blipFill>
        <p:spPr bwMode="auto">
          <a:xfrm>
            <a:off x="3861949" y="1104606"/>
            <a:ext cx="8138140" cy="414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245539" y="2157488"/>
            <a:ext cx="3616410" cy="4134127"/>
          </a:xfrm>
        </p:spPr>
        <p:txBody>
          <a:bodyPr/>
          <a:lstStyle/>
          <a:p>
            <a:pPr>
              <a:spcAft>
                <a:spcPts val="0"/>
              </a:spcAft>
              <a:buClr>
                <a:schemeClr val="bg1"/>
              </a:buClr>
            </a:pPr>
            <a:r>
              <a:rPr lang="en-US" sz="2000" dirty="0"/>
              <a:t>RPPR question B4 now has an additional PDF upload for K12, KL2, R90, RL9, T15, T32, T34, T35, T37, T90, TL1, KM1 activity codes.</a:t>
            </a:r>
          </a:p>
          <a:p>
            <a:pPr>
              <a:spcAft>
                <a:spcPts val="0"/>
              </a:spcAft>
              <a:buClr>
                <a:schemeClr val="bg1"/>
              </a:buClr>
            </a:pPr>
            <a:endParaRPr lang="en-US" sz="2000" dirty="0"/>
          </a:p>
          <a:p>
            <a:pPr>
              <a:spcAft>
                <a:spcPts val="0"/>
              </a:spcAft>
              <a:buClr>
                <a:schemeClr val="bg1"/>
              </a:buClr>
            </a:pPr>
            <a:r>
              <a:rPr lang="en-US" sz="2000" dirty="0"/>
              <a:t>Grantees should provide training tables to the second upload as applicable.</a:t>
            </a:r>
          </a:p>
          <a:p>
            <a:pPr>
              <a:spcAft>
                <a:spcPts val="0"/>
              </a:spcAft>
              <a:buClr>
                <a:schemeClr val="bg1"/>
              </a:buClr>
            </a:pPr>
            <a:endParaRPr lang="en-US" sz="2000" dirty="0"/>
          </a:p>
          <a:p>
            <a:pPr>
              <a:spcAft>
                <a:spcPts val="0"/>
              </a:spcAft>
              <a:buClr>
                <a:schemeClr val="bg1"/>
              </a:buClr>
            </a:pPr>
            <a:r>
              <a:rPr lang="en-US" sz="2000" dirty="0"/>
              <a:t>All other information should be provided to the first upload.</a:t>
            </a:r>
          </a:p>
        </p:txBody>
      </p:sp>
      <p:sp>
        <p:nvSpPr>
          <p:cNvPr id="2" name="Title 1"/>
          <p:cNvSpPr>
            <a:spLocks noGrp="1"/>
          </p:cNvSpPr>
          <p:nvPr>
            <p:ph type="title"/>
          </p:nvPr>
        </p:nvSpPr>
        <p:spPr>
          <a:xfrm>
            <a:off x="245539" y="995653"/>
            <a:ext cx="3616410" cy="1021492"/>
          </a:xfrm>
        </p:spPr>
        <p:txBody>
          <a:bodyPr/>
          <a:lstStyle/>
          <a:p>
            <a:r>
              <a:rPr lang="en-US" sz="3200" dirty="0"/>
              <a:t>Upload RTD to RPPR</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26</a:t>
            </a:fld>
            <a:endParaRPr lang="en-US" dirty="0">
              <a:solidFill>
                <a:srgbClr val="9BBB59">
                  <a:shade val="75000"/>
                </a:srgbClr>
              </a:solidFill>
            </a:endParaRPr>
          </a:p>
        </p:txBody>
      </p:sp>
    </p:spTree>
    <p:extLst>
      <p:ext uri="{BB962C8B-B14F-4D97-AF65-F5344CB8AC3E}">
        <p14:creationId xmlns:p14="http://schemas.microsoft.com/office/powerpoint/2010/main" val="790141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573798"/>
            <a:ext cx="11591925" cy="2308324"/>
          </a:xfrm>
          <a:prstGeom prst="rect">
            <a:avLst/>
          </a:prstGeom>
        </p:spPr>
        <p:txBody>
          <a:bodyPr wrap="square">
            <a:spAutoFit/>
          </a:bodyPr>
          <a:lstStyle/>
          <a:p>
            <a:pPr>
              <a:defRPr/>
            </a:pPr>
            <a:r>
              <a:rPr lang="en-US" dirty="0">
                <a:solidFill>
                  <a:schemeClr val="tx2">
                    <a:lumMod val="75000"/>
                  </a:schemeClr>
                </a:solidFill>
              </a:rPr>
              <a:t>Notice Number: NOT-OD-18-133 (</a:t>
            </a:r>
            <a:r>
              <a:rPr lang="en-US" dirty="0">
                <a:solidFill>
                  <a:schemeClr val="tx2">
                    <a:lumMod val="75000"/>
                  </a:schemeClr>
                </a:solidFill>
                <a:hlinkClick r:id="rId2"/>
              </a:rPr>
              <a:t>https://grants.nih.gov/grants/guide/notice-files/NOT-OD-18-133.html</a:t>
            </a:r>
            <a:r>
              <a:rPr lang="en-US" dirty="0">
                <a:solidFill>
                  <a:schemeClr val="tx2">
                    <a:lumMod val="75000"/>
                  </a:schemeClr>
                </a:solidFill>
              </a:rPr>
              <a:t> )</a:t>
            </a:r>
          </a:p>
          <a:p>
            <a:pPr>
              <a:defRPr/>
            </a:pPr>
            <a:endParaRPr lang="en-US" dirty="0">
              <a:solidFill>
                <a:schemeClr val="tx2">
                  <a:lumMod val="75000"/>
                </a:schemeClr>
              </a:solidFill>
            </a:endParaRPr>
          </a:p>
          <a:p>
            <a:pPr>
              <a:defRPr/>
            </a:pPr>
            <a:r>
              <a:rPr lang="en-US" dirty="0">
                <a:solidFill>
                  <a:schemeClr val="tx2">
                    <a:lumMod val="75000"/>
                  </a:schemeClr>
                </a:solidFill>
              </a:rPr>
              <a:t>Beginning with RPPRs due on or after October 1, 2019 and applications submitted for due dates on or after January 25, 2020, NIH and AHRQ anticipate that they will mandate that required training data tables submitted with T32, TL1, T90/R90, and T15 applications and progress reports be created via the </a:t>
            </a:r>
            <a:r>
              <a:rPr lang="en-US" dirty="0" err="1">
                <a:solidFill>
                  <a:schemeClr val="tx2">
                    <a:lumMod val="75000"/>
                  </a:schemeClr>
                </a:solidFill>
              </a:rPr>
              <a:t>xTRACT</a:t>
            </a:r>
            <a:r>
              <a:rPr lang="en-US" dirty="0">
                <a:solidFill>
                  <a:schemeClr val="tx2">
                    <a:lumMod val="75000"/>
                  </a:schemeClr>
                </a:solidFill>
              </a:rPr>
              <a:t> system.  System validations in Grants.gov and the RPPR module will check to ensure that tables were created via </a:t>
            </a:r>
            <a:r>
              <a:rPr lang="en-US" dirty="0" err="1">
                <a:solidFill>
                  <a:schemeClr val="tx2">
                    <a:lumMod val="75000"/>
                  </a:schemeClr>
                </a:solidFill>
              </a:rPr>
              <a:t>xTRACT</a:t>
            </a:r>
            <a:r>
              <a:rPr lang="en-US" dirty="0">
                <a:solidFill>
                  <a:schemeClr val="tx2">
                    <a:lumMod val="75000"/>
                  </a:schemeClr>
                </a:solidFill>
              </a:rPr>
              <a:t>, and applications and RPPRs that are not in compliance will be rejected. </a:t>
            </a:r>
          </a:p>
          <a:p>
            <a:pPr marL="228600" indent="-228600">
              <a:buFont typeface="Arial" pitchFamily="34" charset="0"/>
              <a:buChar char="•"/>
              <a:defRPr/>
            </a:pPr>
            <a:endParaRPr lang="en-US"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normAutofit fontScale="90000"/>
          </a:bodyPr>
          <a:lstStyle/>
          <a:p>
            <a:r>
              <a:rPr lang="en-US" sz="4400" dirty="0"/>
              <a:t> Notice of Transition to the </a:t>
            </a:r>
            <a:r>
              <a:rPr lang="en-US" sz="4400" dirty="0" err="1"/>
              <a:t>xTRACT</a:t>
            </a:r>
            <a:r>
              <a:rPr lang="en-US" sz="4400" dirty="0"/>
              <a:t> System for Preparing Research Training Data Tables</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27</a:t>
            </a:fld>
            <a:endParaRPr lang="en-US" dirty="0">
              <a:solidFill>
                <a:srgbClr val="9BBB59">
                  <a:shade val="75000"/>
                </a:srgbClr>
              </a:solidFill>
            </a:endParaRPr>
          </a:p>
        </p:txBody>
      </p:sp>
    </p:spTree>
    <p:extLst>
      <p:ext uri="{BB962C8B-B14F-4D97-AF65-F5344CB8AC3E}">
        <p14:creationId xmlns:p14="http://schemas.microsoft.com/office/powerpoint/2010/main" val="1055382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5757" y="2539931"/>
            <a:ext cx="10972800" cy="2585323"/>
          </a:xfrm>
          <a:prstGeom prst="rect">
            <a:avLst/>
          </a:prstGeom>
        </p:spPr>
        <p:txBody>
          <a:bodyPr wrap="square">
            <a:spAutoFit/>
          </a:bodyPr>
          <a:lstStyle/>
          <a:p>
            <a:pPr marL="228600" indent="-228600">
              <a:buFont typeface="Arial" pitchFamily="34" charset="0"/>
              <a:buChar char="•"/>
              <a:defRPr/>
            </a:pPr>
            <a:r>
              <a:rPr lang="en-US" dirty="0" err="1">
                <a:solidFill>
                  <a:schemeClr val="tx2">
                    <a:lumMod val="75000"/>
                  </a:schemeClr>
                </a:solidFill>
              </a:rPr>
              <a:t>xTRACT</a:t>
            </a:r>
            <a:r>
              <a:rPr lang="en-US" dirty="0">
                <a:solidFill>
                  <a:schemeClr val="tx2">
                    <a:lumMod val="75000"/>
                  </a:schemeClr>
                </a:solidFill>
              </a:rPr>
              <a:t> Online Help: </a:t>
            </a:r>
            <a:r>
              <a:rPr lang="en-US" dirty="0">
                <a:solidFill>
                  <a:schemeClr val="tx2">
                    <a:lumMod val="75000"/>
                  </a:schemeClr>
                </a:solidFill>
                <a:hlinkClick r:id="rId2"/>
              </a:rPr>
              <a:t>https://era.nih.gov/erahelp/xtract/</a:t>
            </a: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r>
              <a:rPr lang="en-US" dirty="0" err="1">
                <a:solidFill>
                  <a:schemeClr val="tx2">
                    <a:lumMod val="75000"/>
                  </a:schemeClr>
                </a:solidFill>
              </a:rPr>
              <a:t>xTRACT</a:t>
            </a:r>
            <a:r>
              <a:rPr lang="en-US" dirty="0">
                <a:solidFill>
                  <a:schemeClr val="tx2">
                    <a:lumMod val="75000"/>
                  </a:schemeClr>
                </a:solidFill>
              </a:rPr>
              <a:t> User Guide: </a:t>
            </a:r>
            <a:r>
              <a:rPr lang="en-US" dirty="0">
                <a:solidFill>
                  <a:schemeClr val="tx2">
                    <a:lumMod val="75000"/>
                  </a:schemeClr>
                </a:solidFill>
                <a:hlinkClick r:id="rId3"/>
              </a:rPr>
              <a:t>https://era.nih.gov/files/_userguide.pdf</a:t>
            </a: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r>
              <a:rPr lang="en-US" dirty="0">
                <a:solidFill>
                  <a:schemeClr val="tx2">
                    <a:lumMod val="75000"/>
                  </a:schemeClr>
                </a:solidFill>
              </a:rPr>
              <a:t>Training Tables: </a:t>
            </a:r>
            <a:r>
              <a:rPr lang="en-US" dirty="0">
                <a:solidFill>
                  <a:schemeClr val="tx2">
                    <a:lumMod val="75000"/>
                  </a:schemeClr>
                </a:solidFill>
                <a:hlinkClick r:id="rId4"/>
              </a:rPr>
              <a:t>https://grants.nih.gov/grants/funding/datatables/Consolidated_Training_Tables.pdf</a:t>
            </a: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r>
              <a:rPr lang="en-US" dirty="0">
                <a:solidFill>
                  <a:schemeClr val="tx2">
                    <a:lumMod val="75000"/>
                  </a:schemeClr>
                </a:solidFill>
              </a:rPr>
              <a:t>Instructional videos: </a:t>
            </a:r>
            <a:r>
              <a:rPr lang="en-US" u="sng" dirty="0">
                <a:hlinkClick r:id="rId5"/>
              </a:rPr>
              <a:t>https://era.nih.gov/era_training/era_videos.cfm#xTRACT</a:t>
            </a:r>
            <a:endParaRPr lang="en-US" dirty="0"/>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sz="4400" dirty="0" err="1"/>
              <a:t>xTRACT</a:t>
            </a:r>
            <a:r>
              <a:rPr lang="en-US" sz="4400" dirty="0"/>
              <a:t> Resource Links</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28</a:t>
            </a:fld>
            <a:endParaRPr lang="en-US" dirty="0">
              <a:solidFill>
                <a:srgbClr val="9BBB59">
                  <a:shade val="75000"/>
                </a:srgbClr>
              </a:solidFill>
            </a:endParaRPr>
          </a:p>
        </p:txBody>
      </p:sp>
    </p:spTree>
    <p:extLst>
      <p:ext uri="{BB962C8B-B14F-4D97-AF65-F5344CB8AC3E}">
        <p14:creationId xmlns:p14="http://schemas.microsoft.com/office/powerpoint/2010/main" val="409724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8035" y="2616199"/>
            <a:ext cx="11165982" cy="3707327"/>
          </a:xfrm>
        </p:spPr>
        <p:txBody>
          <a:bodyPr/>
          <a:lstStyle/>
          <a:p>
            <a:pPr marL="0" lvl="0" indent="0" algn="l" eaLnBrk="1" fontAlgn="auto" hangingPunct="1">
              <a:spcBef>
                <a:spcPts val="0"/>
              </a:spcBef>
              <a:spcAft>
                <a:spcPts val="600"/>
              </a:spcAft>
              <a:buClr>
                <a:srgbClr val="1F497D">
                  <a:lumMod val="75000"/>
                </a:srgbClr>
              </a:buClr>
              <a:buSzTx/>
            </a:pPr>
            <a:r>
              <a:rPr lang="en-US" sz="2000" b="0" cap="none" spc="0" dirty="0">
                <a:solidFill>
                  <a:srgbClr val="1F497D">
                    <a:lumMod val="75000"/>
                  </a:srgbClr>
                </a:solidFill>
              </a:rPr>
              <a:t>The eRA Service Desk can assist with technical issues related to </a:t>
            </a:r>
            <a:r>
              <a:rPr lang="en-US" sz="2000" b="0" cap="none" spc="0" dirty="0" err="1">
                <a:solidFill>
                  <a:srgbClr val="1F497D">
                    <a:lumMod val="75000"/>
                  </a:srgbClr>
                </a:solidFill>
              </a:rPr>
              <a:t>xTRACT</a:t>
            </a:r>
            <a:r>
              <a:rPr lang="en-US" sz="2000" b="0" cap="none" spc="0" dirty="0">
                <a:solidFill>
                  <a:srgbClr val="1F497D">
                    <a:lumMod val="75000"/>
                  </a:srgbClr>
                </a:solidFill>
              </a:rPr>
              <a:t>.</a:t>
            </a:r>
            <a:endParaRPr lang="en-US" dirty="0"/>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Hours: Mon-Fri, 7 a.m. to 8 p.m. Eastern Time (closed on federal holidays)</a:t>
            </a:r>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Toll-free: 1-866-504-9552</a:t>
            </a:r>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Phone: 301-402-7469</a:t>
            </a:r>
          </a:p>
          <a:p>
            <a:pPr marL="342900" lvl="0" indent="-342900" algn="l" eaLnBrk="1" fontAlgn="auto" hangingPunct="1">
              <a:spcBef>
                <a:spcPts val="0"/>
              </a:spcBef>
              <a:spcAft>
                <a:spcPts val="600"/>
              </a:spcAft>
              <a:buClr>
                <a:srgbClr val="1F497D">
                  <a:lumMod val="75000"/>
                </a:srgbClr>
              </a:buClr>
              <a:buSzTx/>
              <a:buFont typeface="Arial" panose="020B0604020202020204" pitchFamily="34" charset="0"/>
              <a:buChar char="•"/>
            </a:pPr>
            <a:endParaRPr lang="en-US" sz="2000" b="0" cap="none" spc="0" dirty="0">
              <a:solidFill>
                <a:srgbClr val="1F497D">
                  <a:lumMod val="75000"/>
                </a:srgbClr>
              </a:solidFill>
            </a:endParaRPr>
          </a:p>
          <a:p>
            <a:pPr marL="0" lvl="0" indent="0" algn="l" eaLnBrk="1" fontAlgn="auto" hangingPunct="1">
              <a:spcBef>
                <a:spcPts val="0"/>
              </a:spcBef>
              <a:spcAft>
                <a:spcPts val="600"/>
              </a:spcAft>
              <a:buClr>
                <a:srgbClr val="1F497D">
                  <a:lumMod val="75000"/>
                </a:srgbClr>
              </a:buClr>
              <a:buSzTx/>
            </a:pPr>
            <a:r>
              <a:rPr lang="en-US" sz="2000" b="0" cap="none" spc="0" dirty="0">
                <a:solidFill>
                  <a:srgbClr val="1F497D">
                    <a:lumMod val="75000"/>
                  </a:srgbClr>
                </a:solidFill>
              </a:rPr>
              <a:t>You may also submit a ticket online at: </a:t>
            </a:r>
            <a:r>
              <a:rPr lang="en-US" sz="2000" b="0" cap="none" spc="0" dirty="0">
                <a:solidFill>
                  <a:srgbClr val="1F497D">
                    <a:lumMod val="75000"/>
                  </a:srgbClr>
                </a:solidFill>
                <a:hlinkClick r:id="rId2"/>
              </a:rPr>
              <a:t>http://grants.nih.gov/support/index.html </a:t>
            </a:r>
            <a:endParaRPr lang="en-US" sz="2000" b="0" cap="none" spc="0" dirty="0">
              <a:solidFill>
                <a:srgbClr val="1F497D">
                  <a:lumMod val="75000"/>
                </a:srgbClr>
              </a:solidFill>
            </a:endParaRPr>
          </a:p>
          <a:p>
            <a:pPr marL="0" lvl="0" indent="0" algn="l" eaLnBrk="1" fontAlgn="auto" hangingPunct="1">
              <a:spcBef>
                <a:spcPts val="0"/>
              </a:spcBef>
              <a:spcAft>
                <a:spcPts val="600"/>
              </a:spcAft>
              <a:buClr>
                <a:srgbClr val="1F497D">
                  <a:lumMod val="75000"/>
                </a:srgbClr>
              </a:buClr>
              <a:buSzTx/>
            </a:pPr>
            <a:endParaRPr lang="en-US" sz="2000" b="0" cap="none" spc="0" dirty="0">
              <a:solidFill>
                <a:srgbClr val="1F497D">
                  <a:lumMod val="75000"/>
                </a:srgbClr>
              </a:solidFill>
            </a:endParaRPr>
          </a:p>
        </p:txBody>
      </p:sp>
      <p:sp>
        <p:nvSpPr>
          <p:cNvPr id="2" name="Title 1"/>
          <p:cNvSpPr>
            <a:spLocks noGrp="1"/>
          </p:cNvSpPr>
          <p:nvPr>
            <p:ph type="title"/>
          </p:nvPr>
        </p:nvSpPr>
        <p:spPr>
          <a:xfrm>
            <a:off x="963084" y="152400"/>
            <a:ext cx="10363200" cy="1524000"/>
          </a:xfrm>
        </p:spPr>
        <p:txBody>
          <a:bodyPr/>
          <a:lstStyle/>
          <a:p>
            <a:r>
              <a:rPr lang="en-US" dirty="0"/>
              <a:t>Need help?</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29</a:t>
            </a:fld>
            <a:endParaRPr lang="en-US" dirty="0">
              <a:solidFill>
                <a:srgbClr val="9BBB59">
                  <a:shade val="75000"/>
                </a:srgbClr>
              </a:solidFill>
            </a:endParaRPr>
          </a:p>
        </p:txBody>
      </p:sp>
    </p:spTree>
    <p:extLst>
      <p:ext uri="{BB962C8B-B14F-4D97-AF65-F5344CB8AC3E}">
        <p14:creationId xmlns:p14="http://schemas.microsoft.com/office/powerpoint/2010/main" val="305251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of Delegate Authority Screen"/>
          <p:cNvPicPr>
            <a:picLocks noChangeAspect="1"/>
          </p:cNvPicPr>
          <p:nvPr/>
        </p:nvPicPr>
        <p:blipFill>
          <a:blip r:embed="rId2"/>
          <a:stretch>
            <a:fillRect/>
          </a:stretch>
        </p:blipFill>
        <p:spPr>
          <a:xfrm>
            <a:off x="4209535" y="4766116"/>
            <a:ext cx="7646901" cy="1651680"/>
          </a:xfrm>
          <a:prstGeom prst="rect">
            <a:avLst/>
          </a:prstGeom>
        </p:spPr>
      </p:pic>
      <p:sp>
        <p:nvSpPr>
          <p:cNvPr id="6" name="TextBox 5"/>
          <p:cNvSpPr txBox="1"/>
          <p:nvPr/>
        </p:nvSpPr>
        <p:spPr>
          <a:xfrm>
            <a:off x="4186089" y="3909647"/>
            <a:ext cx="7548711" cy="1107996"/>
          </a:xfrm>
          <a:prstGeom prst="rect">
            <a:avLst/>
          </a:prstGeom>
          <a:noFill/>
        </p:spPr>
        <p:txBody>
          <a:bodyPr wrap="square" rtlCol="0">
            <a:spAutoFit/>
          </a:bodyPr>
          <a:lstStyle/>
          <a:p>
            <a:pPr marL="273050" lvl="0" indent="-273050" eaLnBrk="0" fontAlgn="base" hangingPunct="0">
              <a:spcBef>
                <a:spcPct val="20000"/>
              </a:spcBef>
              <a:spcAft>
                <a:spcPct val="0"/>
              </a:spcAft>
              <a:buClr>
                <a:srgbClr val="4F81BD"/>
              </a:buClr>
              <a:buSzPct val="85000"/>
              <a:buFont typeface="Wingdings 2" pitchFamily="18" charset="2"/>
              <a:buChar char=""/>
            </a:pPr>
            <a:r>
              <a:rPr lang="en-US" sz="2400" dirty="0" err="1">
                <a:solidFill>
                  <a:srgbClr val="1F497D"/>
                </a:solidFill>
              </a:rPr>
              <a:t>xTRACT</a:t>
            </a:r>
            <a:r>
              <a:rPr lang="en-US" sz="2400" dirty="0">
                <a:solidFill>
                  <a:srgbClr val="1F497D"/>
                </a:solidFill>
              </a:rPr>
              <a:t> delegation is granted when the PD/PI delegates xTrain to an ASST.</a:t>
            </a:r>
          </a:p>
          <a:p>
            <a:endParaRPr lang="en-US" dirty="0"/>
          </a:p>
        </p:txBody>
      </p:sp>
      <p:pic>
        <p:nvPicPr>
          <p:cNvPr id="7" name="Picture 6" descr="Screenshot of eRA Commons header."/>
          <p:cNvPicPr>
            <a:picLocks noChangeAspect="1"/>
          </p:cNvPicPr>
          <p:nvPr/>
        </p:nvPicPr>
        <p:blipFill>
          <a:blip r:embed="rId3"/>
          <a:stretch>
            <a:fillRect/>
          </a:stretch>
        </p:blipFill>
        <p:spPr>
          <a:xfrm>
            <a:off x="4971451" y="1805118"/>
            <a:ext cx="5995859" cy="2113423"/>
          </a:xfrm>
          <a:prstGeom prst="rect">
            <a:avLst/>
          </a:prstGeom>
        </p:spPr>
      </p:pic>
      <p:sp>
        <p:nvSpPr>
          <p:cNvPr id="4" name="Content Placeholder 3"/>
          <p:cNvSpPr>
            <a:spLocks noGrp="1"/>
          </p:cNvSpPr>
          <p:nvPr>
            <p:ph sz="quarter" idx="13"/>
          </p:nvPr>
        </p:nvSpPr>
        <p:spPr>
          <a:xfrm>
            <a:off x="4165600" y="568412"/>
            <a:ext cx="7518400" cy="3350130"/>
          </a:xfrm>
        </p:spPr>
        <p:txBody>
          <a:bodyPr/>
          <a:lstStyle/>
          <a:p>
            <a:r>
              <a:rPr lang="en-US" sz="2400" dirty="0">
                <a:solidFill>
                  <a:srgbClr val="1F497D"/>
                </a:solidFill>
              </a:rPr>
              <a:t>PD/PI accounts may have multiple affiliations. </a:t>
            </a:r>
            <a:r>
              <a:rPr lang="en-US" sz="2400" dirty="0" err="1">
                <a:solidFill>
                  <a:srgbClr val="1F497D"/>
                </a:solidFill>
              </a:rPr>
              <a:t>xTRACT</a:t>
            </a:r>
            <a:r>
              <a:rPr lang="en-US" sz="2400" dirty="0">
                <a:solidFill>
                  <a:srgbClr val="1F497D"/>
                </a:solidFill>
              </a:rPr>
              <a:t> will display grants based on the users current default institution.</a:t>
            </a:r>
          </a:p>
          <a:p>
            <a:endParaRPr lang="en-US" sz="2400" dirty="0">
              <a:solidFill>
                <a:srgbClr val="1F497D"/>
              </a:solidFill>
            </a:endParaRPr>
          </a:p>
          <a:p>
            <a:endParaRPr lang="en-US" sz="2400" dirty="0">
              <a:solidFill>
                <a:srgbClr val="1F497D"/>
              </a:solidFill>
            </a:endParaRPr>
          </a:p>
          <a:p>
            <a:endParaRPr lang="en-US" sz="2400" dirty="0">
              <a:solidFill>
                <a:srgbClr val="1F497D"/>
              </a:solidFill>
            </a:endParaRPr>
          </a:p>
          <a:p>
            <a:endParaRPr lang="en-US" sz="2400" dirty="0">
              <a:solidFill>
                <a:srgbClr val="1F497D"/>
              </a:solidFill>
            </a:endParaRPr>
          </a:p>
          <a:p>
            <a:endParaRPr lang="en-US" sz="2400" dirty="0">
              <a:solidFill>
                <a:srgbClr val="1F497D"/>
              </a:solidFill>
            </a:endParaRPr>
          </a:p>
          <a:p>
            <a:endParaRPr lang="en-US" sz="2400" dirty="0">
              <a:solidFill>
                <a:srgbClr val="1F497D"/>
              </a:solidFill>
            </a:endParaRPr>
          </a:p>
        </p:txBody>
      </p:sp>
      <p:sp>
        <p:nvSpPr>
          <p:cNvPr id="3" name="Text Placeholder 2"/>
          <p:cNvSpPr>
            <a:spLocks noGrp="1"/>
          </p:cNvSpPr>
          <p:nvPr>
            <p:ph type="body" idx="1"/>
          </p:nvPr>
        </p:nvSpPr>
        <p:spPr/>
        <p:txBody>
          <a:bodyPr/>
          <a:lstStyle/>
          <a:p>
            <a:pPr>
              <a:buClr>
                <a:schemeClr val="bg1"/>
              </a:buClr>
            </a:pPr>
            <a:r>
              <a:rPr lang="en-US" sz="2000" dirty="0"/>
              <a:t>Signing Official (SO)</a:t>
            </a:r>
          </a:p>
          <a:p>
            <a:pPr>
              <a:buClr>
                <a:schemeClr val="bg1"/>
              </a:buClr>
            </a:pPr>
            <a:r>
              <a:rPr lang="en-US" sz="2000" dirty="0"/>
              <a:t>Program Director/Principal Investigator (PD/PI)</a:t>
            </a:r>
          </a:p>
          <a:p>
            <a:pPr>
              <a:buClr>
                <a:schemeClr val="bg1"/>
              </a:buClr>
            </a:pPr>
            <a:r>
              <a:rPr lang="en-US" sz="2000" dirty="0"/>
              <a:t>PD/PI Delegate (ASST)</a:t>
            </a:r>
          </a:p>
        </p:txBody>
      </p:sp>
      <p:sp>
        <p:nvSpPr>
          <p:cNvPr id="2" name="Title 1"/>
          <p:cNvSpPr>
            <a:spLocks noGrp="1"/>
          </p:cNvSpPr>
          <p:nvPr>
            <p:ph type="title"/>
          </p:nvPr>
        </p:nvSpPr>
        <p:spPr/>
        <p:txBody>
          <a:bodyPr/>
          <a:lstStyle/>
          <a:p>
            <a:r>
              <a:rPr lang="en-US" sz="3200" dirty="0" err="1"/>
              <a:t>xTRACT</a:t>
            </a:r>
            <a:r>
              <a:rPr lang="en-US" sz="3200" dirty="0"/>
              <a:t> Users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3</a:t>
            </a:fld>
            <a:endParaRPr lang="en-US" dirty="0">
              <a:solidFill>
                <a:srgbClr val="9BBB59">
                  <a:shade val="75000"/>
                </a:srgbClr>
              </a:solidFill>
            </a:endParaRPr>
          </a:p>
        </p:txBody>
      </p:sp>
    </p:spTree>
    <p:extLst>
      <p:ext uri="{BB962C8B-B14F-4D97-AF65-F5344CB8AC3E}">
        <p14:creationId xmlns:p14="http://schemas.microsoft.com/office/powerpoint/2010/main" val="1752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creenshot of xTract Landing Page"/>
          <p:cNvPicPr>
            <a:picLocks noChangeAspect="1"/>
          </p:cNvPicPr>
          <p:nvPr/>
        </p:nvPicPr>
        <p:blipFill>
          <a:blip r:embed="rId2"/>
          <a:stretch>
            <a:fillRect/>
          </a:stretch>
        </p:blipFill>
        <p:spPr>
          <a:xfrm>
            <a:off x="2835479" y="2636241"/>
            <a:ext cx="7689682" cy="4027648"/>
          </a:xfrm>
          <a:prstGeom prst="rect">
            <a:avLst/>
          </a:prstGeom>
        </p:spPr>
      </p:pic>
      <p:sp>
        <p:nvSpPr>
          <p:cNvPr id="2" name="Title 1"/>
          <p:cNvSpPr>
            <a:spLocks noGrp="1"/>
          </p:cNvSpPr>
          <p:nvPr>
            <p:ph type="title"/>
          </p:nvPr>
        </p:nvSpPr>
        <p:spPr>
          <a:xfrm>
            <a:off x="963084" y="279400"/>
            <a:ext cx="10363200" cy="1524000"/>
          </a:xfrm>
        </p:spPr>
        <p:txBody>
          <a:bodyPr/>
          <a:lstStyle/>
          <a:p>
            <a:r>
              <a:rPr lang="en-US" dirty="0"/>
              <a:t> Main Menu</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a:t>
            </a:fld>
            <a:endParaRPr lang="en-US" dirty="0">
              <a:solidFill>
                <a:srgbClr val="9BBB59">
                  <a:shade val="75000"/>
                </a:srgbClr>
              </a:solidFill>
            </a:endParaRPr>
          </a:p>
        </p:txBody>
      </p:sp>
    </p:spTree>
    <p:extLst>
      <p:ext uri="{BB962C8B-B14F-4D97-AF65-F5344CB8AC3E}">
        <p14:creationId xmlns:p14="http://schemas.microsoft.com/office/powerpoint/2010/main" val="310270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Institution Data Tab, maintain programs"/>
          <p:cNvGrpSpPr/>
          <p:nvPr/>
        </p:nvGrpSpPr>
        <p:grpSpPr>
          <a:xfrm>
            <a:off x="3968576" y="1311658"/>
            <a:ext cx="7935597" cy="4834073"/>
            <a:chOff x="3968576" y="1311658"/>
            <a:chExt cx="7935597" cy="4834073"/>
          </a:xfrm>
        </p:grpSpPr>
        <p:pic>
          <p:nvPicPr>
            <p:cNvPr id="6" name="Picture 5" title="&quot;"/>
            <p:cNvPicPr>
              <a:picLocks noChangeAspect="1"/>
            </p:cNvPicPr>
            <p:nvPr/>
          </p:nvPicPr>
          <p:blipFill>
            <a:blip r:embed="rId2"/>
            <a:stretch>
              <a:fillRect/>
            </a:stretch>
          </p:blipFill>
          <p:spPr>
            <a:xfrm>
              <a:off x="3968576" y="1311658"/>
              <a:ext cx="7935597" cy="4603858"/>
            </a:xfrm>
            <a:prstGeom prst="rect">
              <a:avLst/>
            </a:prstGeom>
          </p:spPr>
        </p:pic>
        <p:sp>
          <p:nvSpPr>
            <p:cNvPr id="10" name="Rounded Rectangular Callout 9"/>
            <p:cNvSpPr/>
            <p:nvPr/>
          </p:nvSpPr>
          <p:spPr>
            <a:xfrm>
              <a:off x="7528606" y="5091143"/>
              <a:ext cx="3185963" cy="1054588"/>
            </a:xfrm>
            <a:prstGeom prst="wedgeRoundRectCallout">
              <a:avLst>
                <a:gd name="adj1" fmla="val 52349"/>
                <a:gd name="adj2" fmla="val -8630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Edit will allow you to modify the Program Name, and enter a Description.</a:t>
              </a:r>
            </a:p>
          </p:txBody>
        </p:sp>
      </p:gr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a:t>Institutionally-defined, interdepartmental programs. </a:t>
            </a:r>
          </a:p>
          <a:p>
            <a:pPr>
              <a:buClr>
                <a:schemeClr val="bg1"/>
              </a:buClr>
            </a:pPr>
            <a:r>
              <a:rPr lang="en-US" sz="2000" dirty="0"/>
              <a:t>Programs names are used in a variety of places including, Census Tables and in Applicants, Entrants, and Characteristics: Pre-doc Table.</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1008643"/>
            <a:ext cx="3616410" cy="1258029"/>
          </a:xfrm>
        </p:spPr>
        <p:txBody>
          <a:bodyPr/>
          <a:lstStyle/>
          <a:p>
            <a:r>
              <a:rPr lang="en-US" sz="3200" dirty="0"/>
              <a:t>Institution Data: Maintain Programs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a:t>
            </a:fld>
            <a:endParaRPr lang="en-US" dirty="0">
              <a:solidFill>
                <a:srgbClr val="9BBB59">
                  <a:shade val="75000"/>
                </a:srgbClr>
              </a:solidFill>
            </a:endParaRPr>
          </a:p>
        </p:txBody>
      </p:sp>
    </p:spTree>
    <p:extLst>
      <p:ext uri="{BB962C8B-B14F-4D97-AF65-F5344CB8AC3E}">
        <p14:creationId xmlns:p14="http://schemas.microsoft.com/office/powerpoint/2010/main" val="503227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Institution Data Tab maintain Funding Sources screen.&#10;&#10;"/>
          <p:cNvGrpSpPr/>
          <p:nvPr/>
        </p:nvGrpSpPr>
        <p:grpSpPr>
          <a:xfrm>
            <a:off x="2053744" y="743656"/>
            <a:ext cx="9912739" cy="4825051"/>
            <a:chOff x="2053744" y="743656"/>
            <a:chExt cx="9912739" cy="4825051"/>
          </a:xfrm>
        </p:grpSpPr>
        <p:pic>
          <p:nvPicPr>
            <p:cNvPr id="7" name="Picture 6" title="&quot;"/>
            <p:cNvPicPr>
              <a:picLocks noChangeAspect="1"/>
            </p:cNvPicPr>
            <p:nvPr/>
          </p:nvPicPr>
          <p:blipFill>
            <a:blip r:embed="rId2"/>
            <a:stretch>
              <a:fillRect/>
            </a:stretch>
          </p:blipFill>
          <p:spPr>
            <a:xfrm>
              <a:off x="3883117" y="743656"/>
              <a:ext cx="8083366" cy="4176835"/>
            </a:xfrm>
            <a:prstGeom prst="rect">
              <a:avLst/>
            </a:prstGeom>
          </p:spPr>
        </p:pic>
        <p:sp>
          <p:nvSpPr>
            <p:cNvPr id="10" name="Rounded Rectangular Callout 9"/>
            <p:cNvSpPr/>
            <p:nvPr/>
          </p:nvSpPr>
          <p:spPr>
            <a:xfrm>
              <a:off x="2053744" y="4514119"/>
              <a:ext cx="2946558" cy="1054588"/>
            </a:xfrm>
            <a:prstGeom prst="wedgeRoundRectCallout">
              <a:avLst>
                <a:gd name="adj1" fmla="val 34612"/>
                <a:gd name="adj2" fmla="val -212849"/>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You may also upload funding sources using tab-delimited file.</a:t>
              </a:r>
            </a:p>
          </p:txBody>
        </p:sp>
      </p:gr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a:t>Non-NIH Funding Sources are entered and maintained by the Institution.</a:t>
            </a:r>
          </a:p>
          <a:p>
            <a:pPr>
              <a:buClr>
                <a:schemeClr val="bg1"/>
              </a:buClr>
            </a:pPr>
            <a:r>
              <a:rPr lang="en-US" sz="2000" dirty="0"/>
              <a:t>Search for funding source, if one does not exist, you will have the option to create a new one.</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20825" y="1008643"/>
            <a:ext cx="3711462" cy="1258029"/>
          </a:xfrm>
        </p:spPr>
        <p:txBody>
          <a:bodyPr/>
          <a:lstStyle/>
          <a:p>
            <a:r>
              <a:rPr lang="en-US" sz="3200" dirty="0"/>
              <a:t>Institution Data: Maintain Funding Sources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6</a:t>
            </a:fld>
            <a:endParaRPr lang="en-US" dirty="0">
              <a:solidFill>
                <a:srgbClr val="9BBB59">
                  <a:shade val="75000"/>
                </a:srgbClr>
              </a:solidFill>
            </a:endParaRPr>
          </a:p>
        </p:txBody>
      </p:sp>
    </p:spTree>
    <p:extLst>
      <p:ext uri="{BB962C8B-B14F-4D97-AF65-F5344CB8AC3E}">
        <p14:creationId xmlns:p14="http://schemas.microsoft.com/office/powerpoint/2010/main" val="27090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Screenshot of the &quot;Create Non-NIH Funding Source&quot; screen."/>
          <p:cNvGrpSpPr/>
          <p:nvPr/>
        </p:nvGrpSpPr>
        <p:grpSpPr>
          <a:xfrm>
            <a:off x="4441111" y="0"/>
            <a:ext cx="6967378" cy="6529745"/>
            <a:chOff x="4441111" y="0"/>
            <a:chExt cx="6967378" cy="6529745"/>
          </a:xfrm>
        </p:grpSpPr>
        <p:pic>
          <p:nvPicPr>
            <p:cNvPr id="6" name="Picture 5" title="&quot;"/>
            <p:cNvPicPr>
              <a:picLocks noChangeAspect="1"/>
            </p:cNvPicPr>
            <p:nvPr/>
          </p:nvPicPr>
          <p:blipFill>
            <a:blip r:embed="rId2"/>
            <a:stretch>
              <a:fillRect/>
            </a:stretch>
          </p:blipFill>
          <p:spPr>
            <a:xfrm>
              <a:off x="4441111" y="1536958"/>
              <a:ext cx="6967378" cy="4992787"/>
            </a:xfrm>
            <a:prstGeom prst="rect">
              <a:avLst/>
            </a:prstGeom>
          </p:spPr>
        </p:pic>
        <p:sp>
          <p:nvSpPr>
            <p:cNvPr id="9" name="Rounded Rectangular Callout 8"/>
            <p:cNvSpPr/>
            <p:nvPr/>
          </p:nvSpPr>
          <p:spPr>
            <a:xfrm>
              <a:off x="7437880" y="4224646"/>
              <a:ext cx="2323960" cy="2305099"/>
            </a:xfrm>
            <a:prstGeom prst="wedgeRoundRectCallout">
              <a:avLst>
                <a:gd name="adj1" fmla="val 9975"/>
                <a:gd name="adj2" fmla="val -95038"/>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latin typeface="Calibri" panose="020F0502020204030204" pitchFamily="34" charset="0"/>
                </a:rPr>
                <a:t>Organization:</a:t>
              </a:r>
            </a:p>
            <a:p>
              <a:pPr marL="342900" lvl="0" indent="-342900">
                <a:buFont typeface="Arial" panose="020B0604020202020204" pitchFamily="34" charset="0"/>
                <a:buChar char="•"/>
              </a:pPr>
              <a:r>
                <a:rPr lang="en-US" dirty="0">
                  <a:solidFill>
                    <a:prstClr val="black"/>
                  </a:solidFill>
                  <a:latin typeface="Calibri" panose="020F0502020204030204" pitchFamily="34" charset="0"/>
                </a:rPr>
                <a:t>Foundation</a:t>
              </a:r>
            </a:p>
            <a:p>
              <a:pPr marL="342900" lvl="0" indent="-342900">
                <a:buFont typeface="Arial" panose="020B0604020202020204" pitchFamily="34" charset="0"/>
                <a:buChar char="•"/>
              </a:pPr>
              <a:r>
                <a:rPr lang="en-US" dirty="0">
                  <a:solidFill>
                    <a:prstClr val="black"/>
                  </a:solidFill>
                  <a:latin typeface="Calibri" panose="020F0502020204030204" pitchFamily="34" charset="0"/>
                </a:rPr>
                <a:t>National Science Foundation</a:t>
              </a:r>
            </a:p>
            <a:p>
              <a:pPr marL="342900" lvl="0" indent="-342900">
                <a:buFont typeface="Arial" panose="020B0604020202020204" pitchFamily="34" charset="0"/>
                <a:buChar char="•"/>
              </a:pPr>
              <a:r>
                <a:rPr lang="en-US" dirty="0">
                  <a:solidFill>
                    <a:prstClr val="black"/>
                  </a:solidFill>
                  <a:latin typeface="Calibri" panose="020F0502020204030204" pitchFamily="34" charset="0"/>
                </a:rPr>
                <a:t>Non-US</a:t>
              </a:r>
            </a:p>
            <a:p>
              <a:pPr marL="342900" lvl="0" indent="-342900">
                <a:buFont typeface="Arial" panose="020B0604020202020204" pitchFamily="34" charset="0"/>
                <a:buChar char="•"/>
              </a:pPr>
              <a:r>
                <a:rPr lang="en-US" dirty="0">
                  <a:solidFill>
                    <a:prstClr val="black"/>
                  </a:solidFill>
                  <a:latin typeface="Calibri" panose="020F0502020204030204" pitchFamily="34" charset="0"/>
                </a:rPr>
                <a:t>Other</a:t>
              </a:r>
            </a:p>
            <a:p>
              <a:pPr marL="342900" lvl="0" indent="-342900">
                <a:buFont typeface="Arial" panose="020B0604020202020204" pitchFamily="34" charset="0"/>
                <a:buChar char="•"/>
              </a:pPr>
              <a:r>
                <a:rPr lang="en-US" dirty="0">
                  <a:solidFill>
                    <a:prstClr val="black"/>
                  </a:solidFill>
                  <a:latin typeface="Calibri" panose="020F0502020204030204" pitchFamily="34" charset="0"/>
                </a:rPr>
                <a:t>Other Federal</a:t>
              </a:r>
            </a:p>
            <a:p>
              <a:pPr marL="342900" lvl="0" indent="-342900">
                <a:buFont typeface="Arial" panose="020B0604020202020204" pitchFamily="34" charset="0"/>
                <a:buChar char="•"/>
              </a:pPr>
              <a:r>
                <a:rPr lang="en-US" dirty="0">
                  <a:solidFill>
                    <a:prstClr val="black"/>
                  </a:solidFill>
                  <a:latin typeface="Calibri" panose="020F0502020204030204" pitchFamily="34" charset="0"/>
                </a:rPr>
                <a:t>University</a:t>
              </a:r>
            </a:p>
          </p:txBody>
        </p:sp>
        <p:sp>
          <p:nvSpPr>
            <p:cNvPr id="10" name="Rounded Rectangular Callout 9"/>
            <p:cNvSpPr/>
            <p:nvPr/>
          </p:nvSpPr>
          <p:spPr>
            <a:xfrm>
              <a:off x="5848088" y="0"/>
              <a:ext cx="3295912" cy="2448396"/>
            </a:xfrm>
            <a:prstGeom prst="wedgeRoundRectCallout">
              <a:avLst>
                <a:gd name="adj1" fmla="val -40993"/>
                <a:gd name="adj2" fmla="val 7130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Types of Funding Sources:</a:t>
              </a:r>
            </a:p>
            <a:p>
              <a:pPr marL="342900" indent="-342900">
                <a:buFont typeface="Arial" panose="020B0604020202020204" pitchFamily="34" charset="0"/>
                <a:buChar char="•"/>
              </a:pPr>
              <a:r>
                <a:rPr lang="en-US" dirty="0">
                  <a:solidFill>
                    <a:prstClr val="black"/>
                  </a:solidFill>
                  <a:latin typeface="Calibri" panose="020F0502020204030204" pitchFamily="34" charset="0"/>
                </a:rPr>
                <a:t>Fellowship</a:t>
              </a:r>
            </a:p>
            <a:p>
              <a:pPr marL="342900" indent="-342900">
                <a:buFont typeface="Arial" panose="020B0604020202020204" pitchFamily="34" charset="0"/>
                <a:buChar char="•"/>
              </a:pPr>
              <a:r>
                <a:rPr lang="en-US" dirty="0">
                  <a:solidFill>
                    <a:prstClr val="black"/>
                  </a:solidFill>
                  <a:latin typeface="Calibri" panose="020F0502020204030204" pitchFamily="34" charset="0"/>
                </a:rPr>
                <a:t>Other</a:t>
              </a:r>
            </a:p>
            <a:p>
              <a:pPr marL="342900" indent="-342900">
                <a:buFont typeface="Arial" panose="020B0604020202020204" pitchFamily="34" charset="0"/>
                <a:buChar char="•"/>
              </a:pPr>
              <a:r>
                <a:rPr lang="en-US" dirty="0">
                  <a:solidFill>
                    <a:prstClr val="black"/>
                  </a:solidFill>
                  <a:latin typeface="Calibri" panose="020F0502020204030204" pitchFamily="34" charset="0"/>
                </a:rPr>
                <a:t>Research Assistantship</a:t>
              </a:r>
            </a:p>
            <a:p>
              <a:pPr marL="342900" indent="-342900">
                <a:buFont typeface="Arial" panose="020B0604020202020204" pitchFamily="34" charset="0"/>
                <a:buChar char="•"/>
              </a:pPr>
              <a:r>
                <a:rPr lang="en-US" dirty="0">
                  <a:solidFill>
                    <a:prstClr val="black"/>
                  </a:solidFill>
                  <a:latin typeface="Calibri" panose="020F0502020204030204" pitchFamily="34" charset="0"/>
                </a:rPr>
                <a:t>Research Grant</a:t>
              </a:r>
            </a:p>
            <a:p>
              <a:pPr marL="342900" indent="-342900">
                <a:buFont typeface="Arial" panose="020B0604020202020204" pitchFamily="34" charset="0"/>
                <a:buChar char="•"/>
              </a:pPr>
              <a:r>
                <a:rPr lang="en-US" dirty="0">
                  <a:solidFill>
                    <a:prstClr val="black"/>
                  </a:solidFill>
                  <a:latin typeface="Calibri" panose="020F0502020204030204" pitchFamily="34" charset="0"/>
                </a:rPr>
                <a:t>Scholarship</a:t>
              </a:r>
            </a:p>
            <a:p>
              <a:pPr marL="342900" indent="-342900">
                <a:buFont typeface="Arial" panose="020B0604020202020204" pitchFamily="34" charset="0"/>
                <a:buChar char="•"/>
              </a:pPr>
              <a:r>
                <a:rPr lang="en-US" dirty="0">
                  <a:solidFill>
                    <a:prstClr val="black"/>
                  </a:solidFill>
                  <a:latin typeface="Calibri" panose="020F0502020204030204" pitchFamily="34" charset="0"/>
                </a:rPr>
                <a:t>Teaching Assistantship</a:t>
              </a:r>
            </a:p>
            <a:p>
              <a:pPr marL="342900" indent="-342900">
                <a:buFont typeface="Arial" panose="020B0604020202020204" pitchFamily="34" charset="0"/>
                <a:buChar char="•"/>
              </a:pPr>
              <a:r>
                <a:rPr lang="en-US" dirty="0">
                  <a:solidFill>
                    <a:prstClr val="black"/>
                  </a:solidFill>
                  <a:latin typeface="Calibri" panose="020F0502020204030204" pitchFamily="34" charset="0"/>
                </a:rPr>
                <a:t>Training Grant</a:t>
              </a:r>
            </a:p>
          </p:txBody>
        </p:sp>
      </p:grpSp>
      <p:sp>
        <p:nvSpPr>
          <p:cNvPr id="3" name="Text Placeholder 2"/>
          <p:cNvSpPr>
            <a:spLocks noGrp="1"/>
          </p:cNvSpPr>
          <p:nvPr>
            <p:ph type="body" idx="1"/>
          </p:nvPr>
        </p:nvSpPr>
        <p:spPr>
          <a:xfrm>
            <a:off x="245539" y="2749273"/>
            <a:ext cx="3616410" cy="3729866"/>
          </a:xfrm>
        </p:spPr>
        <p:txBody>
          <a:bodyPr/>
          <a:lstStyle/>
          <a:p>
            <a:pPr>
              <a:buClr>
                <a:schemeClr val="bg1"/>
              </a:buClr>
            </a:pPr>
            <a:r>
              <a:rPr lang="en-US" sz="2000" dirty="0"/>
              <a:t>User may modify a funding source.</a:t>
            </a:r>
          </a:p>
          <a:p>
            <a:pPr>
              <a:buClr>
                <a:schemeClr val="bg1"/>
              </a:buClr>
            </a:pPr>
            <a:r>
              <a:rPr lang="en-US" sz="2000" dirty="0"/>
              <a:t>Type of Funding Source and Project Title are required; user may also provide:</a:t>
            </a:r>
          </a:p>
          <a:p>
            <a:pPr marL="342900" indent="-342900">
              <a:spcAft>
                <a:spcPts val="0"/>
              </a:spcAft>
              <a:buClr>
                <a:schemeClr val="bg1"/>
              </a:buClr>
              <a:buFont typeface="Arial" panose="020B0604020202020204" pitchFamily="34" charset="0"/>
              <a:buChar char="•"/>
            </a:pPr>
            <a:r>
              <a:rPr lang="en-US" sz="2000" dirty="0"/>
              <a:t>Organization</a:t>
            </a:r>
          </a:p>
          <a:p>
            <a:pPr marL="342900" indent="-342900">
              <a:spcAft>
                <a:spcPts val="0"/>
              </a:spcAft>
              <a:buClr>
                <a:schemeClr val="bg1"/>
              </a:buClr>
              <a:buFont typeface="Arial" panose="020B0604020202020204" pitchFamily="34" charset="0"/>
              <a:buChar char="•"/>
            </a:pPr>
            <a:r>
              <a:rPr lang="en-US" sz="2000" dirty="0"/>
              <a:t>Funding Source Number</a:t>
            </a:r>
          </a:p>
          <a:p>
            <a:pPr marL="342900" indent="-342900">
              <a:spcAft>
                <a:spcPts val="0"/>
              </a:spcAft>
              <a:buClr>
                <a:schemeClr val="bg1"/>
              </a:buClr>
              <a:buFont typeface="Arial" panose="020B0604020202020204" pitchFamily="34" charset="0"/>
              <a:buChar char="•"/>
            </a:pPr>
            <a:r>
              <a:rPr lang="en-US" sz="2000" dirty="0"/>
              <a:t>Start and End Date </a:t>
            </a:r>
          </a:p>
          <a:p>
            <a:pPr marL="342900" indent="-342900">
              <a:spcAft>
                <a:spcPts val="0"/>
              </a:spcAft>
              <a:buClr>
                <a:schemeClr val="bg1"/>
              </a:buClr>
              <a:buFont typeface="Arial" panose="020B0604020202020204" pitchFamily="34" charset="0"/>
              <a:buChar char="•"/>
            </a:pPr>
            <a:r>
              <a:rPr lang="en-US" sz="2000" dirty="0"/>
              <a:t>Description</a:t>
            </a:r>
          </a:p>
        </p:txBody>
      </p:sp>
      <p:sp>
        <p:nvSpPr>
          <p:cNvPr id="2" name="Title 1"/>
          <p:cNvSpPr>
            <a:spLocks noGrp="1"/>
          </p:cNvSpPr>
          <p:nvPr>
            <p:ph type="title"/>
          </p:nvPr>
        </p:nvSpPr>
        <p:spPr>
          <a:xfrm>
            <a:off x="204349" y="1529343"/>
            <a:ext cx="3711462" cy="1258029"/>
          </a:xfrm>
        </p:spPr>
        <p:txBody>
          <a:bodyPr/>
          <a:lstStyle/>
          <a:p>
            <a:r>
              <a:rPr lang="en-US" sz="3200" dirty="0"/>
              <a:t>Institution Data: Maintain Funding Sources</a:t>
            </a:r>
            <a:br>
              <a:rPr lang="en-US" sz="3200" dirty="0"/>
            </a:br>
            <a:r>
              <a:rPr lang="en-US" sz="3200" dirty="0"/>
              <a:t>Cont.</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7</a:t>
            </a:fld>
            <a:endParaRPr lang="en-US" dirty="0">
              <a:solidFill>
                <a:srgbClr val="9BBB59">
                  <a:shade val="75000"/>
                </a:srgbClr>
              </a:solidFill>
            </a:endParaRPr>
          </a:p>
        </p:txBody>
      </p:sp>
    </p:spTree>
    <p:extLst>
      <p:ext uri="{BB962C8B-B14F-4D97-AF65-F5344CB8AC3E}">
        <p14:creationId xmlns:p14="http://schemas.microsoft.com/office/powerpoint/2010/main" val="112009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Persons Search tab."/>
          <p:cNvGrpSpPr/>
          <p:nvPr/>
        </p:nvGrpSpPr>
        <p:grpSpPr>
          <a:xfrm>
            <a:off x="864973" y="421825"/>
            <a:ext cx="10513751" cy="5674175"/>
            <a:chOff x="864973" y="421825"/>
            <a:chExt cx="10513751" cy="5674175"/>
          </a:xfrm>
        </p:grpSpPr>
        <p:pic>
          <p:nvPicPr>
            <p:cNvPr id="8" name="Picture 7" title="&quot;"/>
            <p:cNvPicPr>
              <a:picLocks noChangeAspect="1"/>
            </p:cNvPicPr>
            <p:nvPr/>
          </p:nvPicPr>
          <p:blipFill>
            <a:blip r:embed="rId2"/>
            <a:stretch>
              <a:fillRect/>
            </a:stretch>
          </p:blipFill>
          <p:spPr>
            <a:xfrm>
              <a:off x="4028797" y="421825"/>
              <a:ext cx="7349927" cy="5674175"/>
            </a:xfrm>
            <a:prstGeom prst="rect">
              <a:avLst/>
            </a:prstGeom>
          </p:spPr>
        </p:pic>
        <p:sp>
          <p:nvSpPr>
            <p:cNvPr id="6" name="Rectangle 5" title="&quot;"/>
            <p:cNvSpPr/>
            <p:nvPr/>
          </p:nvSpPr>
          <p:spPr>
            <a:xfrm>
              <a:off x="4118074" y="2183028"/>
              <a:ext cx="1129211" cy="691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864973" y="4240510"/>
              <a:ext cx="4126187" cy="1568533"/>
            </a:xfrm>
            <a:prstGeom prst="wedgeRoundRectCallout">
              <a:avLst>
                <a:gd name="adj1" fmla="val 62732"/>
                <a:gd name="adj2" fmla="val -767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To locate a user with only an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Profile that does not have an eRA Commons account, uncheck “Search for persons who have a Commons affiliations with my institution”.</a:t>
              </a:r>
            </a:p>
          </p:txBody>
        </p:sp>
      </p:grpSp>
      <p:sp>
        <p:nvSpPr>
          <p:cNvPr id="3" name="Text Placeholder 2"/>
          <p:cNvSpPr>
            <a:spLocks noGrp="1"/>
          </p:cNvSpPr>
          <p:nvPr>
            <p:ph type="body" idx="1"/>
          </p:nvPr>
        </p:nvSpPr>
        <p:spPr>
          <a:xfrm>
            <a:off x="245539" y="1499286"/>
            <a:ext cx="3616410" cy="4497253"/>
          </a:xfrm>
        </p:spPr>
        <p:txBody>
          <a:bodyPr/>
          <a:lstStyle/>
          <a:p>
            <a:pPr>
              <a:buClr>
                <a:schemeClr val="bg1"/>
              </a:buClr>
            </a:pPr>
            <a:r>
              <a:rPr lang="en-US" sz="2000" dirty="0"/>
              <a:t>Search for an existing person record.</a:t>
            </a:r>
          </a:p>
          <a:p>
            <a:pPr>
              <a:buClr>
                <a:schemeClr val="bg1"/>
              </a:buClr>
            </a:pPr>
            <a:r>
              <a:rPr lang="en-US" sz="2000" dirty="0"/>
              <a:t>If the person does not have an eRA Commons account or an </a:t>
            </a:r>
            <a:r>
              <a:rPr lang="en-US" sz="2000" dirty="0" err="1"/>
              <a:t>xTRACT</a:t>
            </a:r>
            <a:r>
              <a:rPr lang="en-US" sz="2000" dirty="0"/>
              <a:t> Profile, you may create an </a:t>
            </a:r>
            <a:r>
              <a:rPr lang="en-US" sz="2000" dirty="0" err="1"/>
              <a:t>xTRACT</a:t>
            </a:r>
            <a:r>
              <a:rPr lang="en-US" sz="2000" dirty="0"/>
              <a:t> Profile.</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198013" y="914400"/>
            <a:ext cx="3711462" cy="512013"/>
          </a:xfrm>
        </p:spPr>
        <p:txBody>
          <a:bodyPr/>
          <a:lstStyle/>
          <a:p>
            <a:r>
              <a:rPr lang="en-US" sz="3200" dirty="0"/>
              <a:t>Persons</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8</a:t>
            </a:fld>
            <a:endParaRPr lang="en-US" dirty="0">
              <a:solidFill>
                <a:srgbClr val="9BBB59">
                  <a:shade val="75000"/>
                </a:srgbClr>
              </a:solidFill>
            </a:endParaRPr>
          </a:p>
        </p:txBody>
      </p:sp>
    </p:spTree>
    <p:extLst>
      <p:ext uri="{BB962C8B-B14F-4D97-AF65-F5344CB8AC3E}">
        <p14:creationId xmlns:p14="http://schemas.microsoft.com/office/powerpoint/2010/main" val="167082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Edit Person Profile screen. Categories on screen are:&#10;Person Data&#10;Sources of Support&#10;Degrees&#10;Employment"/>
          <p:cNvGrpSpPr/>
          <p:nvPr/>
        </p:nvGrpSpPr>
        <p:grpSpPr>
          <a:xfrm>
            <a:off x="4445689" y="199238"/>
            <a:ext cx="7238311" cy="6319008"/>
            <a:chOff x="4445689" y="199238"/>
            <a:chExt cx="7238311" cy="6319008"/>
          </a:xfrm>
        </p:grpSpPr>
        <p:pic>
          <p:nvPicPr>
            <p:cNvPr id="7" name="Picture 6" title="&quot;"/>
            <p:cNvPicPr>
              <a:picLocks noChangeAspect="1"/>
            </p:cNvPicPr>
            <p:nvPr/>
          </p:nvPicPr>
          <p:blipFill>
            <a:blip r:embed="rId2"/>
            <a:stretch>
              <a:fillRect/>
            </a:stretch>
          </p:blipFill>
          <p:spPr>
            <a:xfrm>
              <a:off x="4445689" y="199238"/>
              <a:ext cx="6823699" cy="5460270"/>
            </a:xfrm>
            <a:prstGeom prst="rect">
              <a:avLst/>
            </a:prstGeom>
          </p:spPr>
        </p:pic>
        <p:sp>
          <p:nvSpPr>
            <p:cNvPr id="8" name="Rounded Rectangular Callout 7"/>
            <p:cNvSpPr/>
            <p:nvPr/>
          </p:nvSpPr>
          <p:spPr>
            <a:xfrm>
              <a:off x="7617204" y="5377343"/>
              <a:ext cx="4018327" cy="1140903"/>
            </a:xfrm>
            <a:prstGeom prst="wedgeRoundRectCallout">
              <a:avLst>
                <a:gd name="adj1" fmla="val 23941"/>
                <a:gd name="adj2" fmla="val -7708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Data pulled from PPF may only be deleted from PPF. You may make changes to the data, these changes will not reflect in the user’s PPF.</a:t>
              </a:r>
            </a:p>
          </p:txBody>
        </p:sp>
        <p:sp>
          <p:nvSpPr>
            <p:cNvPr id="11" name="Rounded Rectangular Callout 10"/>
            <p:cNvSpPr/>
            <p:nvPr/>
          </p:nvSpPr>
          <p:spPr>
            <a:xfrm>
              <a:off x="8436510" y="1259407"/>
              <a:ext cx="3247490" cy="722436"/>
            </a:xfrm>
            <a:prstGeom prst="wedgeRoundRectCallout">
              <a:avLst>
                <a:gd name="adj1" fmla="val 10525"/>
                <a:gd name="adj2" fmla="val 18079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If data was added in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you may delete it. </a:t>
              </a:r>
            </a:p>
          </p:txBody>
        </p:sp>
      </p:grpSp>
      <p:sp>
        <p:nvSpPr>
          <p:cNvPr id="3" name="Text Placeholder 2"/>
          <p:cNvSpPr>
            <a:spLocks noGrp="1"/>
          </p:cNvSpPr>
          <p:nvPr>
            <p:ph type="body" idx="1"/>
          </p:nvPr>
        </p:nvSpPr>
        <p:spPr>
          <a:xfrm>
            <a:off x="245539" y="1771135"/>
            <a:ext cx="3616410" cy="4497253"/>
          </a:xfrm>
        </p:spPr>
        <p:txBody>
          <a:bodyPr/>
          <a:lstStyle/>
          <a:p>
            <a:pPr>
              <a:buClr>
                <a:schemeClr val="bg1"/>
              </a:buClr>
            </a:pPr>
            <a:r>
              <a:rPr lang="en-US" sz="2000" dirty="0"/>
              <a:t>Edit Person Profile will pull data from Personal Profile (PPF) in eRA Commons. </a:t>
            </a:r>
          </a:p>
          <a:p>
            <a:pPr>
              <a:buClr>
                <a:schemeClr val="bg1"/>
              </a:buClr>
            </a:pPr>
            <a:r>
              <a:rPr lang="en-US" sz="2000" dirty="0"/>
              <a:t>If employment, or degree information is missing, you may add it in </a:t>
            </a:r>
            <a:r>
              <a:rPr lang="en-US" sz="2000" dirty="0" err="1"/>
              <a:t>xTRACT</a:t>
            </a:r>
            <a:r>
              <a:rPr lang="en-US" sz="2000" dirty="0"/>
              <a:t>.</a:t>
            </a:r>
          </a:p>
          <a:p>
            <a:pPr>
              <a:buClr>
                <a:schemeClr val="bg1"/>
              </a:buClr>
            </a:pPr>
            <a:r>
              <a:rPr lang="en-US" sz="2000" dirty="0"/>
              <a:t>Data entered in </a:t>
            </a:r>
            <a:r>
              <a:rPr lang="en-US" sz="2000" dirty="0" err="1"/>
              <a:t>xTRACT</a:t>
            </a:r>
            <a:r>
              <a:rPr lang="en-US" sz="2000" dirty="0"/>
              <a:t> will NOT be updated in PPF. </a:t>
            </a:r>
          </a:p>
          <a:p>
            <a:pPr>
              <a:buClr>
                <a:schemeClr val="bg1"/>
              </a:buClr>
            </a:pPr>
            <a:r>
              <a:rPr lang="en-US" sz="2000" dirty="0"/>
              <a:t>Sources of support are updated in the context of an RTD.</a:t>
            </a:r>
          </a:p>
          <a:p>
            <a:pPr marL="342900" indent="-342900">
              <a:buClr>
                <a:schemeClr val="bg1"/>
              </a:buClr>
              <a:buFont typeface="Arial" panose="020B0604020202020204" pitchFamily="34" charset="0"/>
              <a:buChar char="•"/>
            </a:pPr>
            <a:endParaRPr lang="en-US" sz="2000"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198013" y="914400"/>
            <a:ext cx="3711462" cy="856735"/>
          </a:xfrm>
        </p:spPr>
        <p:txBody>
          <a:bodyPr/>
          <a:lstStyle/>
          <a:p>
            <a:r>
              <a:rPr lang="en-US" sz="3200" dirty="0"/>
              <a:t>Persons: Edit Person Profile</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9</a:t>
            </a:fld>
            <a:endParaRPr lang="en-US" dirty="0">
              <a:solidFill>
                <a:srgbClr val="9BBB59">
                  <a:shade val="75000"/>
                </a:srgbClr>
              </a:solidFill>
            </a:endParaRPr>
          </a:p>
        </p:txBody>
      </p:sp>
    </p:spTree>
    <p:extLst>
      <p:ext uri="{BB962C8B-B14F-4D97-AF65-F5344CB8AC3E}">
        <p14:creationId xmlns:p14="http://schemas.microsoft.com/office/powerpoint/2010/main" val="22424881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3.xml><?xml version="1.0" encoding="utf-8"?>
<a:theme xmlns:a="http://schemas.openxmlformats.org/drawingml/2006/main" name="1_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35685</TotalTime>
  <Words>1844</Words>
  <Application>Microsoft Office PowerPoint</Application>
  <PresentationFormat>Widescreen</PresentationFormat>
  <Paragraphs>235</Paragraphs>
  <Slides>29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Georgia</vt:lpstr>
      <vt:lpstr>Wingdings</vt:lpstr>
      <vt:lpstr>Wingdings 2</vt:lpstr>
      <vt:lpstr>Office Theme</vt:lpstr>
      <vt:lpstr>ProcessDiagram</vt:lpstr>
      <vt:lpstr>1_ProcessDiagram</vt:lpstr>
      <vt:lpstr>xTRACT Overview </vt:lpstr>
      <vt:lpstr>What is xTRACT?</vt:lpstr>
      <vt:lpstr>xTRACT Users</vt:lpstr>
      <vt:lpstr> Main Menu</vt:lpstr>
      <vt:lpstr>Institution Data: Maintain Programs</vt:lpstr>
      <vt:lpstr>Institution Data: Maintain Funding Sources</vt:lpstr>
      <vt:lpstr>Institution Data: Maintain Funding Sources Cont.</vt:lpstr>
      <vt:lpstr>Persons</vt:lpstr>
      <vt:lpstr>Persons: Edit Person Profile</vt:lpstr>
      <vt:lpstr>Training Grants</vt:lpstr>
      <vt:lpstr>New Applications</vt:lpstr>
      <vt:lpstr> New Application RTD</vt:lpstr>
      <vt:lpstr>Revision or Renewal RTD</vt:lpstr>
      <vt:lpstr>RPPR RTD</vt:lpstr>
      <vt:lpstr>Modify RTD: Departments</vt:lpstr>
      <vt:lpstr>Modify RTD: Training Support</vt:lpstr>
      <vt:lpstr>Modify RTD: Training Support </vt:lpstr>
      <vt:lpstr>Modify RTD: Participating Faculty</vt:lpstr>
      <vt:lpstr>Modify RTD: Participating Students</vt:lpstr>
      <vt:lpstr>Modify RTD: Participating Students cont.</vt:lpstr>
      <vt:lpstr>Modify RTD: Applicants and Entrants</vt:lpstr>
      <vt:lpstr>Modify RTD: Participating Trainees</vt:lpstr>
      <vt:lpstr>Edit Participating Trainee</vt:lpstr>
      <vt:lpstr>Modify RTD: Appointments</vt:lpstr>
      <vt:lpstr>Finalize RTD</vt:lpstr>
      <vt:lpstr>Upload RTD to RPPR</vt:lpstr>
      <vt:lpstr> Notice of Transition to the xTRACT System for Preparing Research Training Data Tables</vt:lpstr>
      <vt:lpstr>xTRACT Resource Links</vt:lpstr>
      <vt:lpstr>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xTrain Overview</dc:title>
  <dc:creator>Hardison, Anastasiya (NIH/OD) [C]</dc:creator>
  <cp:lastModifiedBy>Swanson, Kerry (NIH/OD) [C]</cp:lastModifiedBy>
  <cp:revision>227</cp:revision>
  <dcterms:created xsi:type="dcterms:W3CDTF">2016-03-30T19:47:03Z</dcterms:created>
  <dcterms:modified xsi:type="dcterms:W3CDTF">2023-04-25T19:04:00Z</dcterms:modified>
</cp:coreProperties>
</file>